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2" r:id="rId2"/>
    <p:sldId id="1200" r:id="rId3"/>
    <p:sldId id="1201" r:id="rId4"/>
    <p:sldId id="1202" r:id="rId5"/>
    <p:sldId id="1203" r:id="rId6"/>
    <p:sldId id="1204" r:id="rId7"/>
    <p:sldId id="1205" r:id="rId8"/>
    <p:sldId id="1206" r:id="rId9"/>
    <p:sldId id="1207" r:id="rId10"/>
    <p:sldId id="1168" r:id="rId11"/>
    <p:sldId id="1169" r:id="rId12"/>
    <p:sldId id="1170" r:id="rId13"/>
    <p:sldId id="1196" r:id="rId14"/>
    <p:sldId id="1235" r:id="rId15"/>
    <p:sldId id="1178" r:id="rId16"/>
    <p:sldId id="1179" r:id="rId17"/>
    <p:sldId id="1180" r:id="rId18"/>
    <p:sldId id="1199" r:id="rId19"/>
    <p:sldId id="1172" r:id="rId20"/>
    <p:sldId id="1173" r:id="rId21"/>
    <p:sldId id="1176" r:id="rId22"/>
    <p:sldId id="1187" r:id="rId23"/>
    <p:sldId id="1181" r:id="rId24"/>
    <p:sldId id="1182" r:id="rId25"/>
    <p:sldId id="1183" r:id="rId26"/>
    <p:sldId id="1184" r:id="rId27"/>
    <p:sldId id="1236" r:id="rId28"/>
    <p:sldId id="1185" r:id="rId29"/>
    <p:sldId id="1186" r:id="rId30"/>
    <p:sldId id="1208" r:id="rId31"/>
    <p:sldId id="1209" r:id="rId32"/>
    <p:sldId id="1210" r:id="rId33"/>
    <p:sldId id="1231" r:id="rId34"/>
    <p:sldId id="1223" r:id="rId35"/>
    <p:sldId id="1224" r:id="rId36"/>
    <p:sldId id="1225" r:id="rId37"/>
    <p:sldId id="1233" r:id="rId38"/>
    <p:sldId id="1215" r:id="rId39"/>
    <p:sldId id="1216" r:id="rId40"/>
    <p:sldId id="1218" r:id="rId41"/>
    <p:sldId id="1219" r:id="rId42"/>
    <p:sldId id="1220" r:id="rId43"/>
    <p:sldId id="1221" r:id="rId44"/>
    <p:sldId id="1234" r:id="rId45"/>
    <p:sldId id="1222" r:id="rId46"/>
    <p:sldId id="1230" r:id="rId47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 autoAdjust="0"/>
    <p:restoredTop sz="94649" autoAdjust="0"/>
  </p:normalViewPr>
  <p:slideViewPr>
    <p:cSldViewPr snapToObjects="1">
      <p:cViewPr varScale="1">
        <p:scale>
          <a:sx n="124" d="100"/>
          <a:sy n="124" d="100"/>
        </p:scale>
        <p:origin x="1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59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370: Computer Architecture</a:t>
            </a:r>
            <a:br>
              <a:rPr lang="en-US" sz="2000" b="0" dirty="0"/>
            </a:br>
            <a:r>
              <a:rPr lang="en-US" sz="1400" b="0" dirty="0">
                <a:solidFill>
                  <a:schemeClr val="bg2"/>
                </a:solidFill>
              </a:rPr>
              <a:t>Slides Attribution: 15-213: Introduction to Computer Systems</a:t>
            </a:r>
            <a:endParaRPr lang="en-US" sz="2000" b="0" dirty="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79D4B-EE2A-434F-BEEB-4637718C1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E.g.: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E.g.: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3" y="2702650"/>
            <a:ext cx="4072997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11970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84797" y="1278744"/>
            <a:ext cx="1658620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09239"/>
            <a:ext cx="1643599" cy="2057398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 dirty="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400301" y="4609239"/>
            <a:ext cx="1900433" cy="1734232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dirty="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1124710" y="1872734"/>
            <a:ext cx="2599770" cy="1480066"/>
            <a:chOff x="1124710" y="1872734"/>
            <a:chExt cx="2599770" cy="1480066"/>
          </a:xfrm>
        </p:grpSpPr>
        <p:sp>
          <p:nvSpPr>
            <p:cNvPr id="71" name="TextBox 70"/>
            <p:cNvSpPr txBox="1"/>
            <p:nvPr/>
          </p:nvSpPr>
          <p:spPr>
            <a:xfrm>
              <a:off x="1551477" y="1872734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1124710" y="2242066"/>
              <a:ext cx="1513269" cy="11107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13" y="2829899"/>
            <a:ext cx="3100187" cy="341850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f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g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Compiler allocates space in </a:t>
            </a:r>
            <a:r>
              <a:rPr lang="en-US" sz="2000" dirty="0">
                <a:latin typeface="Courier New"/>
                <a:cs typeface="Courier New"/>
              </a:rPr>
              <a:t>.data </a:t>
            </a:r>
            <a:r>
              <a:rPr lang="en-US" sz="2000" dirty="0">
                <a:latin typeface="Calibri" pitchFamily="34" charset="0"/>
              </a:rPr>
              <a:t>for each definition of </a:t>
            </a:r>
            <a:r>
              <a:rPr lang="en-US" sz="2000" dirty="0">
                <a:latin typeface="Courier New"/>
                <a:cs typeface="Courier New"/>
              </a:rPr>
              <a:t>x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Creates local symbols in the symbol table with unique names, e.g., </a:t>
            </a:r>
            <a:r>
              <a:rPr lang="en-US" sz="2000" dirty="0">
                <a:latin typeface="Courier New"/>
                <a:cs typeface="Courier New"/>
              </a:rPr>
              <a:t>x.1</a:t>
            </a:r>
            <a:r>
              <a:rPr lang="en-US" sz="2000" dirty="0">
                <a:latin typeface="Calibri" pitchFamily="34" charset="0"/>
              </a:rPr>
              <a:t> and </a:t>
            </a:r>
            <a:r>
              <a:rPr lang="en-US" sz="2000" dirty="0">
                <a:latin typeface="Courier New"/>
                <a:cs typeface="Courier New"/>
              </a:rPr>
              <a:t>x.2</a:t>
            </a:r>
            <a:r>
              <a:rPr lang="en-US" sz="20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will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26060" y="2100494"/>
            <a:ext cx="408958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#include "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sum.h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"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572000" y="3429000"/>
            <a:ext cx="4214878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59818" y="5938797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4B5BEE-53DE-2A46-BC41-958EC57D949D}"/>
              </a:ext>
            </a:extLst>
          </p:cNvPr>
          <p:cNvGrpSpPr/>
          <p:nvPr/>
        </p:nvGrpSpPr>
        <p:grpSpPr>
          <a:xfrm>
            <a:off x="4572000" y="2100494"/>
            <a:ext cx="4229043" cy="693170"/>
            <a:chOff x="2668557" y="4462815"/>
            <a:chExt cx="4229043" cy="693170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1D159E7-1B80-4B4D-8D69-0B13ACB37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557" y="4462815"/>
              <a:ext cx="4229043" cy="646331"/>
            </a:xfrm>
            <a:prstGeom prst="rect">
              <a:avLst/>
            </a:prstGeom>
            <a:solidFill>
              <a:srgbClr val="DBF2DA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2D961E"/>
                  </a:solidFill>
                  <a:latin typeface="Menlo-Regular"/>
                </a:rPr>
                <a:t>int</a:t>
              </a:r>
              <a:r>
                <a:rPr lang="en-US" sz="1800" dirty="0">
                  <a:solidFill>
                    <a:srgbClr val="000000"/>
                  </a:solidFill>
                  <a:latin typeface="Menlo-Regular"/>
                </a:rPr>
                <a:t> </a:t>
              </a:r>
              <a:r>
                <a:rPr lang="en-US" sz="1800" dirty="0">
                  <a:solidFill>
                    <a:srgbClr val="4A00FF"/>
                  </a:solidFill>
                  <a:latin typeface="Menlo-Regular"/>
                </a:rPr>
                <a:t>sum</a:t>
              </a:r>
              <a:r>
                <a:rPr lang="en-US" sz="1800" dirty="0">
                  <a:solidFill>
                    <a:srgbClr val="000000"/>
                  </a:solidFill>
                  <a:latin typeface="Menlo-Regular"/>
                </a:rPr>
                <a:t>(</a:t>
              </a:r>
              <a:r>
                <a:rPr lang="en-US" sz="1800" dirty="0">
                  <a:solidFill>
                    <a:srgbClr val="2D961E"/>
                  </a:solidFill>
                  <a:latin typeface="Menlo-Regular"/>
                </a:rPr>
                <a:t>int</a:t>
              </a:r>
              <a:r>
                <a:rPr lang="en-US" sz="1800" dirty="0">
                  <a:solidFill>
                    <a:srgbClr val="000000"/>
                  </a:solidFill>
                  <a:latin typeface="Menlo-Regular"/>
                </a:rPr>
                <a:t> *</a:t>
              </a:r>
              <a:r>
                <a:rPr lang="en-US" sz="1800" dirty="0">
                  <a:solidFill>
                    <a:srgbClr val="C1651C"/>
                  </a:solidFill>
                  <a:latin typeface="Menlo-Regular"/>
                </a:rPr>
                <a:t>a</a:t>
              </a:r>
              <a:r>
                <a:rPr lang="en-US" sz="1800" dirty="0">
                  <a:solidFill>
                    <a:srgbClr val="000000"/>
                  </a:solidFill>
                  <a:latin typeface="Menlo-Regular"/>
                </a:rPr>
                <a:t>, </a:t>
              </a:r>
              <a:r>
                <a:rPr lang="en-US" sz="1800" dirty="0">
                  <a:solidFill>
                    <a:srgbClr val="2D961E"/>
                  </a:solidFill>
                  <a:latin typeface="Menlo-Regular"/>
                </a:rPr>
                <a:t>int</a:t>
              </a:r>
              <a:r>
                <a:rPr lang="en-US" sz="1800" dirty="0">
                  <a:solidFill>
                    <a:srgbClr val="000000"/>
                  </a:solidFill>
                  <a:latin typeface="Menlo-Regular"/>
                </a:rPr>
                <a:t> </a:t>
              </a:r>
              <a:r>
                <a:rPr lang="en-US" sz="1800" dirty="0">
                  <a:solidFill>
                    <a:srgbClr val="C1651C"/>
                  </a:solidFill>
                  <a:latin typeface="Menlo-Regular"/>
                </a:rPr>
                <a:t>n</a:t>
              </a:r>
              <a:r>
                <a:rPr lang="en-US" sz="1800" dirty="0">
                  <a:solidFill>
                    <a:srgbClr val="000000"/>
                  </a:solidFill>
                  <a:latin typeface="Menlo-Regular"/>
                </a:rPr>
                <a:t>)</a:t>
              </a:r>
              <a:r>
                <a:rPr lang="is-IS" sz="1800" dirty="0">
                  <a:solidFill>
                    <a:srgbClr val="000000"/>
                  </a:solidFill>
                  <a:latin typeface="Menlo-Regular"/>
                </a:rPr>
                <a:t>;      </a:t>
              </a:r>
            </a:p>
            <a:p>
              <a:endParaRPr lang="en-US" sz="1800" dirty="0">
                <a:solidFill>
                  <a:srgbClr val="000000"/>
                </a:solidFill>
                <a:latin typeface="Menlo-Regular"/>
              </a:endParaRPr>
            </a:p>
          </p:txBody>
        </p:sp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5B78CFE6-9D22-AF4D-8D73-5A6945856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2335" y="4796975"/>
              <a:ext cx="871049" cy="359010"/>
            </a:xfrm>
            <a:prstGeom prst="rect">
              <a:avLst/>
            </a:prstGeom>
            <a:noFill/>
            <a:ln w="32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  <a:ea typeface="msgothic" charset="0"/>
                  <a:cs typeface="msgothic" charset="0"/>
                </a:rPr>
                <a:t>sum.h</a:t>
              </a:r>
              <a:endPara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07602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0000000000000000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0:   48 83 ec 08      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4:   be 02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Menlo-Regular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endParaRPr lang="en-US" sz="1600" dirty="0">
              <a:solidFill>
                <a:srgbClr val="3366FF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e:   e8 00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sum()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13:   48 83 c4 08      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17:   c3      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3" y="1219200"/>
            <a:ext cx="4072997" cy="2033507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289504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4004d0:       48 83 ec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4004d9:       bf 18 10 60 00    mov    </a:t>
            </a:r>
            <a:r>
              <a:rPr lang="sk-SK" sz="1600" dirty="0">
                <a:latin typeface="Menlo-Regular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,%edi  </a:t>
            </a:r>
            <a:r>
              <a:rPr lang="sk-SK" sz="1600" dirty="0">
                <a:latin typeface="Menlo-Regular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Menlo-Regular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Menlo-Regular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b8 00 00 00 00          mov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4004ed:       ba 00 00 00 00          mov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Menlo-Regular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4004f4:       48 63 ca                movslq %edx,%rcx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edx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400501:       f3 c3                   repz retq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943600"/>
            <a:ext cx="7343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Using PC-relative addressing for sum():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0x4004e8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3366FF"/>
                </a:solidFill>
                <a:latin typeface="Calibri" pitchFamily="34" charset="0"/>
              </a:rPr>
              <a:t>0x4004e3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rgbClr val="00CC99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-dx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Awkward,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into 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Old-fashioned Solution: Static 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990000"/>
                </a:solidFill>
              </a:rPr>
              <a:t>Static 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link it  into the executable.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 err="1">
                <a:latin typeface="Calibri" pitchFamily="34" charset="0"/>
              </a:rPr>
              <a:t>Archiver</a:t>
            </a:r>
            <a:r>
              <a:rPr lang="en-GB" sz="2000" kern="0" dirty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4.6 MB archive of 1496 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2 MB archive of 444 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</a:t>
            </a:r>
            <a:r>
              <a:rPr lang="en-GB" sz="1800" dirty="0" err="1"/>
              <a:t>cos</a:t>
            </a:r>
            <a:r>
              <a:rPr lang="en-GB" sz="1800" dirty="0"/>
              <a:t>, tan, log, exp, </a:t>
            </a:r>
            <a:r>
              <a:rPr lang="en-GB" sz="1800" dirty="0" err="1"/>
              <a:t>sqrt</a:t>
            </a:r>
            <a:r>
              <a:rPr lang="en-GB" sz="1800" dirty="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 dirty="0"/>
              <a:t>Linking with Static Libraries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4" y="2020989"/>
            <a:ext cx="3517106" cy="354161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vector.h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%d]\n”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   z[0], z[1]);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+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multvec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200FF"/>
                </a:solidFill>
                <a:latin typeface="Menlo-Regular"/>
              </a:rPr>
              <a:t>    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*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5527595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341132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6210300" y="-583168"/>
            <a:ext cx="381000" cy="4267200"/>
          </a:xfrm>
          <a:prstGeom prst="leftBrace">
            <a:avLst>
              <a:gd name="adj1" fmla="val 233773"/>
              <a:gd name="adj2" fmla="val 502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120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libvector.a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prog2c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alibri" pitchFamily="34" charset="0"/>
              </a:rPr>
              <a:t>“c” for “compile-time”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Problem: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 err="1">
                <a:latin typeface="Courier New" charset="0"/>
              </a:rPr>
              <a:t>linux</a:t>
            </a:r>
            <a:r>
              <a:rPr lang="en-US" sz="1800" dirty="0">
                <a:latin typeface="Courier New" charset="0"/>
              </a:rPr>
              <a:t>&gt; </a:t>
            </a:r>
            <a:r>
              <a:rPr lang="en-US" sz="1800" i="1" dirty="0" err="1">
                <a:latin typeface="Courier New" charset="0"/>
              </a:rPr>
              <a:t>gcc</a:t>
            </a:r>
            <a:r>
              <a:rPr lang="en-US" sz="1800" i="1" dirty="0">
                <a:latin typeface="Courier New" charset="0"/>
              </a:rPr>
              <a:t> -</a:t>
            </a:r>
            <a:r>
              <a:rPr lang="en-US" sz="1800" i="1" dirty="0" err="1">
                <a:latin typeface="Courier New" charset="0"/>
              </a:rPr>
              <a:t>Og</a:t>
            </a:r>
            <a:r>
              <a:rPr lang="en-US" sz="1800" i="1" dirty="0">
                <a:latin typeface="Courier New" charset="0"/>
              </a:rPr>
              <a:t> -o </a:t>
            </a:r>
            <a:r>
              <a:rPr lang="en-US" sz="1800" i="1" dirty="0" err="1">
                <a:latin typeface="Courier New" charset="0"/>
              </a:rPr>
              <a:t>prog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main.c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sum.c</a:t>
            </a:r>
            <a:endParaRPr lang="en-US" sz="1800" i="1" dirty="0">
              <a:latin typeface="Courier New" charset="0"/>
            </a:endParaRPr>
          </a:p>
          <a:p>
            <a:pPr lvl="1"/>
            <a:r>
              <a:rPr lang="en-US" sz="1800" dirty="0" err="1">
                <a:latin typeface="Courier New" charset="0"/>
              </a:rPr>
              <a:t>linux</a:t>
            </a:r>
            <a:r>
              <a:rPr lang="en-US" sz="1800" dirty="0">
                <a:latin typeface="Courier New" charset="0"/>
              </a:rPr>
              <a:t>&gt; </a:t>
            </a:r>
            <a:r>
              <a:rPr lang="en-US" sz="1800" i="1" dirty="0">
                <a:latin typeface="Courier New" charset="0"/>
              </a:rPr>
              <a:t>./</a:t>
            </a:r>
            <a:r>
              <a:rPr lang="en-US" sz="1800" i="1" dirty="0" err="1">
                <a:latin typeface="Courier New" charset="0"/>
              </a:rPr>
              <a:t>prog</a:t>
            </a:r>
            <a:endParaRPr lang="en-US" sz="1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sum.c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>
                <a:latin typeface="Courier New"/>
                <a:cs typeface="Courier New"/>
              </a:rPr>
              <a:t>sum.o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prog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Modern Solution: 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stored executables (every function needs </a:t>
            </a:r>
            <a:r>
              <a:rPr lang="en-GB" dirty="0" err="1"/>
              <a:t>libc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running executables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000004"/>
                </a:solidFill>
              </a:rPr>
              <a:t>Modern solution: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(cont.)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br>
              <a:rPr lang="en-GB" dirty="0"/>
            </a:br>
            <a:r>
              <a:rPr lang="en-GB" dirty="0"/>
              <a:t>(run-time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Linux, 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High-performance web servers.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/>
              <a:t>interpositioning</a:t>
            </a:r>
            <a:r>
              <a:rPr lang="en-GB" dirty="0"/>
              <a:t>.</a:t>
            </a:r>
          </a:p>
          <a:p>
            <a:pPr marL="457200" lvl="1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Cool, but we aren’t covering this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prog2l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Linking is a technique that allows programs to be constructed from multiple object files. </a:t>
            </a:r>
          </a:p>
          <a:p>
            <a:endParaRPr lang="en-US" dirty="0"/>
          </a:p>
          <a:p>
            <a:r>
              <a:rPr lang="en-US" dirty="0"/>
              <a:t>Linking can happen at different times in a program’s lifetime:</a:t>
            </a:r>
          </a:p>
          <a:p>
            <a:pPr lvl="1"/>
            <a:r>
              <a:rPr lang="en-US" dirty="0"/>
              <a:t>Compile time (when a program is compiled)</a:t>
            </a:r>
          </a:p>
          <a:p>
            <a:pPr lvl="1"/>
            <a:r>
              <a:rPr lang="en-US" dirty="0"/>
              <a:t>Load time (when a program is loaded into memory)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Run time (while a program is executing) – not covered</a:t>
            </a:r>
          </a:p>
          <a:p>
            <a:pPr lvl="1"/>
            <a:endParaRPr lang="en-US" dirty="0"/>
          </a:p>
          <a:p>
            <a:r>
              <a:rPr lang="en-US" dirty="0"/>
              <a:t>Understanding linking can help you avoid nasty errors and make you a better programmer. </a:t>
            </a:r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Library </a:t>
            </a:r>
            <a:r>
              <a:rPr lang="en-US" dirty="0" err="1"/>
              <a:t>Interpositioning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AKA: how Killian writes most CSCI 380 </a:t>
            </a:r>
            <a:r>
              <a:rPr lang="en-US" b="0" dirty="0" err="1"/>
              <a:t>autograders</a:t>
            </a:r>
            <a:endParaRPr lang="en-US" b="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Library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Library </a:t>
            </a:r>
            <a:r>
              <a:rPr lang="en-GB" dirty="0" err="1"/>
              <a:t>interpositioning</a:t>
            </a:r>
            <a:r>
              <a:rPr lang="en-GB" dirty="0"/>
              <a:t> : powerful linking technique that allows programmers to intercept calls to arbitrary functions</a:t>
            </a:r>
          </a:p>
          <a:p>
            <a:r>
              <a:rPr lang="en-GB" dirty="0" err="1"/>
              <a:t>Interpositioning</a:t>
            </a:r>
            <a:r>
              <a:rPr lang="en-GB" dirty="0"/>
              <a:t> can occur at:</a:t>
            </a:r>
          </a:p>
          <a:p>
            <a:pPr lvl="1"/>
            <a:r>
              <a:rPr lang="en-GB" dirty="0"/>
              <a:t>Compile time: When the source code is compiled	</a:t>
            </a:r>
          </a:p>
          <a:p>
            <a:pPr lvl="1"/>
            <a:r>
              <a:rPr lang="en-GB" dirty="0"/>
              <a:t>Link time: When the </a:t>
            </a:r>
            <a:r>
              <a:rPr lang="en-GB" dirty="0" err="1"/>
              <a:t>relocatable</a:t>
            </a:r>
            <a:r>
              <a:rPr lang="en-GB" dirty="0"/>
              <a:t> object files </a:t>
            </a:r>
            <a:r>
              <a:rPr lang="en-GB"/>
              <a:t>are statically linked </a:t>
            </a:r>
            <a:r>
              <a:rPr lang="en-GB" dirty="0"/>
              <a:t>to form an executable object file</a:t>
            </a:r>
          </a:p>
          <a:p>
            <a:pPr lvl="1"/>
            <a:r>
              <a:rPr lang="en-GB" dirty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/>
              <a:t>Interpositioning</a:t>
            </a:r>
            <a:r>
              <a:rPr lang="en-US" dirty="0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Security</a:t>
            </a:r>
          </a:p>
          <a:p>
            <a:pPr lvl="1"/>
            <a:r>
              <a:rPr lang="en-GB" dirty="0"/>
              <a:t>Confinement (sandboxing)</a:t>
            </a:r>
          </a:p>
          <a:p>
            <a:pPr lvl="1"/>
            <a:r>
              <a:rPr lang="en-GB" dirty="0"/>
              <a:t>Behind the scenes encryption</a:t>
            </a:r>
          </a:p>
          <a:p>
            <a:r>
              <a:rPr lang="en-US" dirty="0"/>
              <a:t>Debugging</a:t>
            </a:r>
          </a:p>
          <a:p>
            <a:pPr lvl="1"/>
            <a:r>
              <a:rPr lang="en-US" dirty="0"/>
              <a:t>In 2014, two Facebook engineers debugged a treacherous 1-year old bug in their iPhone app using </a:t>
            </a:r>
            <a:r>
              <a:rPr lang="en-US" dirty="0" err="1"/>
              <a:t>interpositioning</a:t>
            </a:r>
            <a:endParaRPr lang="en-US" dirty="0"/>
          </a:p>
          <a:p>
            <a:pPr lvl="1"/>
            <a:r>
              <a:rPr lang="en-US" dirty="0"/>
              <a:t>Code in the SPDY networking stack was writing to the wrong location</a:t>
            </a:r>
          </a:p>
          <a:p>
            <a:pPr lvl="1"/>
            <a:r>
              <a:rPr lang="en-US" dirty="0"/>
              <a:t>Solved by intercepting calls to </a:t>
            </a:r>
            <a:r>
              <a:rPr lang="en-US" dirty="0" err="1"/>
              <a:t>Posix</a:t>
            </a:r>
            <a:r>
              <a:rPr lang="en-US" dirty="0"/>
              <a:t> write functions (write, </a:t>
            </a:r>
            <a:r>
              <a:rPr lang="en-US" dirty="0" err="1"/>
              <a:t>writev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Source:  Facebook engineering blog post at </a:t>
            </a:r>
            <a:r>
              <a:rPr lang="en-US" sz="1600" dirty="0">
                <a:latin typeface="Courier New"/>
                <a:cs typeface="Courier New"/>
              </a:rPr>
              <a:t>https://</a:t>
            </a:r>
            <a:r>
              <a:rPr lang="en-US" sz="1600" dirty="0" err="1">
                <a:latin typeface="Courier New"/>
                <a:cs typeface="Courier New"/>
              </a:rPr>
              <a:t>code.facebook.com</a:t>
            </a:r>
            <a:r>
              <a:rPr lang="en-US" sz="1600" dirty="0">
                <a:latin typeface="Courier New"/>
                <a:cs typeface="Courier New"/>
              </a:rPr>
              <a:t>/posts/313033472212144/debugging-file-corruption-on-</a:t>
            </a:r>
            <a:r>
              <a:rPr lang="en-US" sz="1600" dirty="0" err="1">
                <a:latin typeface="Courier New"/>
                <a:cs typeface="Courier New"/>
              </a:rPr>
              <a:t>ios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/>
              <a:t>Interpositioning</a:t>
            </a:r>
            <a:r>
              <a:rPr lang="en-US" dirty="0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address traces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 dirty="0"/>
              <a:t>Goal: trace the addresses and sizes of the allocated and freed blocks, without breaking the program, and without modifying the source code. </a:t>
            </a:r>
          </a:p>
          <a:p>
            <a:endParaRPr lang="en-US" dirty="0"/>
          </a:p>
          <a:p>
            <a:r>
              <a:rPr lang="en-US" dirty="0"/>
              <a:t>Three solutions: interpose on the </a:t>
            </a:r>
            <a:r>
              <a:rPr lang="en-US" dirty="0">
                <a:latin typeface="Courier New"/>
                <a:cs typeface="Courier New"/>
              </a:rPr>
              <a:t>lib</a:t>
            </a:r>
            <a:r>
              <a:rPr lang="en-US" dirty="0"/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free</a:t>
            </a:r>
            <a:r>
              <a:rPr lang="en-US" dirty="0"/>
              <a:t> functions at compile time, link time, and load/run time.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1494" y="2172522"/>
            <a:ext cx="3517106" cy="2587504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(32);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(0);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7314" y="4431268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Compile-time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632312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>
                <a:solidFill>
                  <a:srgbClr val="CB2418"/>
                </a:solidFill>
                <a:latin typeface="Menlo-Regular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4124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1: Modularity</a:t>
            </a:r>
          </a:p>
          <a:p>
            <a:endParaRPr lang="en-US" dirty="0"/>
          </a:p>
          <a:p>
            <a:pPr lvl="1"/>
            <a:r>
              <a:rPr lang="en-US" dirty="0"/>
              <a:t>Program can be written as a collection of smaller source files, rather than one monolithic mass.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build libraries of common functions (more on this later)</a:t>
            </a:r>
          </a:p>
          <a:p>
            <a:pPr lvl="2"/>
            <a:r>
              <a:rPr lang="en-US" dirty="0"/>
              <a:t>e.g., Math library, standard C library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522273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907268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657600"/>
            <a:ext cx="7592093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-DCOMPILETIME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-I. -o 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(32)=0x1edc010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free(0x1edc010)</a:t>
            </a:r>
          </a:p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 dirty="0"/>
              <a:t>Link-time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LINKTIME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 dirty="0"/>
              <a:t>The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/>
              <a:t>” flag passes argument to linker, replacing each comma with a space. </a:t>
            </a:r>
          </a:p>
          <a:p>
            <a:r>
              <a:rPr lang="en-US" dirty="0"/>
              <a:t>The  “</a:t>
            </a:r>
            <a:r>
              <a:rPr lang="en-US" dirty="0">
                <a:latin typeface="Courier New"/>
                <a:cs typeface="Courier New"/>
              </a:rPr>
              <a:t>--</a:t>
            </a:r>
            <a:r>
              <a:rPr lang="en-US" dirty="0" err="1">
                <a:latin typeface="Courier New"/>
                <a:cs typeface="Courier New"/>
              </a:rPr>
              <a:t>wrap,malloc</a:t>
            </a:r>
            <a:r>
              <a:rPr lang="en-US" dirty="0"/>
              <a:t> ”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arg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instructs linker to resolve references in a special way:</a:t>
            </a:r>
          </a:p>
          <a:p>
            <a:pPr lvl="1"/>
            <a:r>
              <a:rPr lang="en-US" dirty="0"/>
              <a:t>Refs to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should be resolved as </a:t>
            </a:r>
            <a:r>
              <a:rPr lang="en-US" dirty="0">
                <a:latin typeface="Courier New"/>
                <a:cs typeface="Courier New"/>
              </a:rPr>
              <a:t>__</a:t>
            </a:r>
            <a:r>
              <a:rPr lang="en-US" dirty="0" err="1">
                <a:latin typeface="Courier New"/>
                <a:cs typeface="Courier New"/>
              </a:rPr>
              <a:t>wrap_malloc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Refs to 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__</a:t>
            </a:r>
            <a:r>
              <a:rPr lang="en-US" dirty="0" err="1">
                <a:latin typeface="Courier New"/>
                <a:cs typeface="Courier New"/>
              </a:rPr>
              <a:t>real_malloc</a:t>
            </a:r>
            <a:r>
              <a:rPr lang="en-US" dirty="0"/>
              <a:t> should be resolved as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7896225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-DLINKTIME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wrap,malloc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wrap,free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fi-FI" sz="1800" b="0" dirty="0">
                <a:latin typeface="Courier New"/>
                <a:cs typeface="Courier New"/>
              </a:rPr>
              <a:t>malloc(32) = 0x1aa0010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free(0x1aa0010)</a:t>
            </a:r>
          </a:p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RUNTIME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_GNU_SOURCE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*(*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/>
              <a:t>Load/Run-time </a:t>
            </a:r>
            <a:br>
              <a:rPr lang="en-US" dirty="0"/>
            </a:b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Load/Run-time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freep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address 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Load/Run-time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305799" cy="1447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The LD_PRELOAD </a:t>
            </a:r>
            <a:r>
              <a:rPr lang="en-US" dirty="0"/>
              <a:t>environment variable tells the dynamic linker to resolve unresolved refs (e.g., to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by looking in </a:t>
            </a:r>
            <a:r>
              <a:rPr lang="en-US" dirty="0" err="1">
                <a:latin typeface="Courier New"/>
                <a:cs typeface="Courier New"/>
              </a:rPr>
              <a:t>mymalloc.so</a:t>
            </a:r>
            <a:r>
              <a:rPr lang="en-US" dirty="0"/>
              <a:t> first.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intr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-DRUNTIME -shared -</a:t>
            </a:r>
            <a:r>
              <a:rPr lang="en-US" sz="1800" b="0" dirty="0" err="1">
                <a:latin typeface="Courier New"/>
                <a:cs typeface="Courier New"/>
              </a:rPr>
              <a:t>fpic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ldl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-o 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runr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(LD_PRELOAD="./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 ./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fi-FI" sz="1800" b="0" dirty="0">
                <a:latin typeface="Courier New"/>
                <a:cs typeface="Courier New"/>
              </a:rPr>
              <a:t>malloc(32) = 0xe60010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free(0xe60010)</a:t>
            </a:r>
          </a:p>
          <a:p>
            <a:r>
              <a:rPr lang="en-US" sz="1800" dirty="0" err="1">
                <a:latin typeface="Courier New"/>
                <a:cs typeface="Courier New"/>
              </a:rPr>
              <a:t>linux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Interpositioning</a:t>
            </a:r>
            <a:r>
              <a:rPr lang="en-US" dirty="0"/>
              <a:t>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Time</a:t>
            </a:r>
          </a:p>
          <a:p>
            <a:pPr lvl="1"/>
            <a:r>
              <a:rPr lang="en-US" dirty="0"/>
              <a:t>Apparent calls to </a:t>
            </a:r>
            <a:r>
              <a:rPr lang="en-US" dirty="0" err="1"/>
              <a:t>malloc</a:t>
            </a:r>
            <a:r>
              <a:rPr lang="en-US" dirty="0"/>
              <a:t>/free get macro-expanded into calls to </a:t>
            </a:r>
            <a:r>
              <a:rPr lang="en-US" dirty="0" err="1"/>
              <a:t>mymalloc</a:t>
            </a:r>
            <a:r>
              <a:rPr lang="en-US" dirty="0"/>
              <a:t>/</a:t>
            </a:r>
            <a:r>
              <a:rPr lang="en-US" dirty="0" err="1"/>
              <a:t>myfree</a:t>
            </a:r>
            <a:endParaRPr lang="en-US" dirty="0"/>
          </a:p>
          <a:p>
            <a:r>
              <a:rPr lang="en-US" dirty="0"/>
              <a:t>Link Time</a:t>
            </a:r>
          </a:p>
          <a:p>
            <a:pPr lvl="1"/>
            <a:r>
              <a:rPr lang="en-US" dirty="0"/>
              <a:t>Use linker trick to have special name resolutions</a:t>
            </a:r>
          </a:p>
          <a:p>
            <a:pPr lvl="2"/>
            <a:r>
              <a:rPr lang="en-US" dirty="0" err="1"/>
              <a:t>malloc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__</a:t>
            </a:r>
            <a:r>
              <a:rPr lang="en-US" dirty="0" err="1">
                <a:sym typeface="Wingdings" pitchFamily="2" charset="2"/>
              </a:rPr>
              <a:t>wrap_malloc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__</a:t>
            </a:r>
            <a:r>
              <a:rPr lang="en-US" dirty="0" err="1">
                <a:sym typeface="Wingdings" pitchFamily="2" charset="2"/>
              </a:rPr>
              <a:t>real_malloc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malloc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>
                <a:sym typeface="Wingdings" pitchFamily="2" charset="2"/>
              </a:rPr>
              <a:t>Implement custom version of </a:t>
            </a:r>
            <a:r>
              <a:rPr lang="en-US" dirty="0" err="1"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/free that use dynamic linking to load library </a:t>
            </a:r>
            <a:r>
              <a:rPr lang="en-US" dirty="0" err="1"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endParaRPr lang="en-US" dirty="0"/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</a:t>
            </a:r>
            <a:r>
              <a:rPr lang="en-US" dirty="0" err="1"/>
              <a:t>relink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dirty="0"/>
              <a:t>Yet executable files and running memory images contain only code for the functions they actually use.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1: Symbol 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(global variables 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    /*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stored in object file (by assembler) 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of </a:t>
            </a:r>
            <a:r>
              <a:rPr lang="en-US" dirty="0" err="1">
                <a:latin typeface="Courier New"/>
                <a:cs typeface="Courier New"/>
              </a:rPr>
              <a:t>structs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Linkers Do? (cont)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2: Relocation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Merges separate code and data sections into single sections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Relocates symbols from their relative locations in the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 files to their final absolute memory locations in the executable.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Updates all references to these symbols to reflect their new positions.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Relocatable object file (</a:t>
            </a:r>
            <a:r>
              <a:rPr lang="en-US" dirty="0">
                <a:latin typeface="Courier New"/>
                <a:cs typeface="Courier New"/>
              </a:rPr>
              <a:t>.o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 file is produced from exactly one source (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c</a:t>
            </a:r>
            <a:r>
              <a:rPr lang="en-US" dirty="0"/>
              <a:t>) file</a:t>
            </a:r>
          </a:p>
          <a:p>
            <a:endParaRPr lang="en-US" dirty="0"/>
          </a:p>
          <a:p>
            <a:r>
              <a:rPr lang="en-US" dirty="0"/>
              <a:t>Executable object file (</a:t>
            </a:r>
            <a:r>
              <a:rPr lang="en-US" dirty="0" err="1">
                <a:latin typeface="Courier New"/>
                <a:cs typeface="Courier New"/>
              </a:rPr>
              <a:t>a.out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Contains code and data in a form that can be copied directly into memory and then executed.</a:t>
            </a:r>
          </a:p>
          <a:p>
            <a:endParaRPr lang="en-US" dirty="0"/>
          </a:p>
          <a:p>
            <a:r>
              <a:rPr lang="en-US" dirty="0"/>
              <a:t>Shared object file (</a:t>
            </a:r>
            <a:r>
              <a:rPr lang="en-US" dirty="0">
                <a:latin typeface="Courier New"/>
                <a:cs typeface="Courier New"/>
              </a:rPr>
              <a:t>.so </a:t>
            </a:r>
            <a:r>
              <a:rPr lang="en-US" dirty="0"/>
              <a:t>file)</a:t>
            </a:r>
          </a:p>
          <a:p>
            <a:pPr lvl="1"/>
            <a:r>
              <a:rPr lang="en-US" dirty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Dynamic Link Libraries</a:t>
            </a:r>
            <a:r>
              <a:rPr lang="en-US" dirty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binary format for object files</a:t>
            </a:r>
          </a:p>
          <a:p>
            <a:endParaRPr lang="en-US" dirty="0"/>
          </a:p>
          <a:p>
            <a:r>
              <a:rPr lang="en-US" dirty="0"/>
              <a:t>One unified format for </a:t>
            </a:r>
          </a:p>
          <a:p>
            <a:pPr lvl="1"/>
            <a:r>
              <a:rPr lang="en-US" dirty="0"/>
              <a:t>Relocatable object files (</a:t>
            </a:r>
            <a:r>
              <a:rPr lang="en-US" dirty="0">
                <a:latin typeface="Courier New"/>
                <a:cs typeface="Courier New"/>
              </a:rPr>
              <a:t>.o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Executable object files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a.out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Shared object files (</a:t>
            </a:r>
            <a:r>
              <a:rPr lang="en-US" dirty="0">
                <a:latin typeface="Courier New"/>
                <a:cs typeface="Courier New"/>
              </a:rPr>
              <a:t>.so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Generic name: ELF binaries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12771</TotalTime>
  <Words>4400</Words>
  <Application>Microsoft Macintosh PowerPoint</Application>
  <PresentationFormat>On-screen Show (4:3)</PresentationFormat>
  <Paragraphs>777</Paragraphs>
  <Slides>46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Linking  CSCI 370: Computer Architecture Slides Attribution: 15-213: Introduction to Computer Systems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Step 2: Relocation</vt:lpstr>
      <vt:lpstr>Relocation Entries</vt:lpstr>
      <vt:lpstr>Relocated .text section</vt:lpstr>
      <vt:lpstr>Loading Executable Object Files</vt:lpstr>
      <vt:lpstr>Packaging Commonly Used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Dynamic Linking at Load-time</vt:lpstr>
      <vt:lpstr>Linking Summary </vt:lpstr>
      <vt:lpstr>Bonus!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576</cp:revision>
  <cp:lastPrinted>1999-09-20T15:19:18Z</cp:lastPrinted>
  <dcterms:created xsi:type="dcterms:W3CDTF">2012-10-04T19:17:13Z</dcterms:created>
  <dcterms:modified xsi:type="dcterms:W3CDTF">2019-11-19T11:29:36Z</dcterms:modified>
</cp:coreProperties>
</file>