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542" r:id="rId2"/>
    <p:sldId id="1202" r:id="rId3"/>
    <p:sldId id="1204" r:id="rId4"/>
    <p:sldId id="1205" r:id="rId5"/>
    <p:sldId id="1206" r:id="rId6"/>
    <p:sldId id="1276" r:id="rId7"/>
    <p:sldId id="1207" r:id="rId8"/>
    <p:sldId id="1208" r:id="rId9"/>
    <p:sldId id="1209" r:id="rId10"/>
    <p:sldId id="1210" r:id="rId11"/>
    <p:sldId id="1262" r:id="rId12"/>
    <p:sldId id="1211" r:id="rId13"/>
    <p:sldId id="1212" r:id="rId14"/>
    <p:sldId id="1213" r:id="rId15"/>
    <p:sldId id="1277" r:id="rId16"/>
    <p:sldId id="1249" r:id="rId17"/>
    <p:sldId id="1250" r:id="rId18"/>
    <p:sldId id="1253" r:id="rId19"/>
    <p:sldId id="1254" r:id="rId20"/>
    <p:sldId id="1263" r:id="rId21"/>
    <p:sldId id="1264" r:id="rId22"/>
    <p:sldId id="1274" r:id="rId23"/>
    <p:sldId id="1255" r:id="rId24"/>
    <p:sldId id="1216" r:id="rId25"/>
    <p:sldId id="1217" r:id="rId26"/>
    <p:sldId id="1218" r:id="rId27"/>
    <p:sldId id="1235" r:id="rId28"/>
  </p:sldIdLst>
  <p:sldSz cx="9144000" cy="6858000" type="screen4x3"/>
  <p:notesSz cx="7302500" cy="9586913"/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8D8D"/>
    <a:srgbClr val="F7F5CD"/>
    <a:srgbClr val="990000"/>
    <a:srgbClr val="D5F1CF"/>
    <a:srgbClr val="F1C7C7"/>
    <a:srgbClr val="E9E1C9"/>
    <a:srgbClr val="F6F5BD"/>
    <a:srgbClr val="DED8C4"/>
    <a:srgbClr val="E7DDBB"/>
    <a:srgbClr val="DDC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 autoAdjust="0"/>
    <p:restoredTop sz="94649" autoAdjust="0"/>
  </p:normalViewPr>
  <p:slideViewPr>
    <p:cSldViewPr snapToObjects="1">
      <p:cViewPr varScale="1">
        <p:scale>
          <a:sx n="124" d="100"/>
          <a:sy n="124" d="100"/>
        </p:scale>
        <p:origin x="17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16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54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Exceptional Control Flow: </a:t>
            </a:r>
            <a:br>
              <a:rPr lang="en-US" dirty="0"/>
            </a:br>
            <a:r>
              <a:rPr lang="en-US" dirty="0"/>
              <a:t>Exceptions and Processes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370: Computer Architecture</a:t>
            </a:r>
            <a:br>
              <a:rPr lang="en-US" sz="2000" b="0" dirty="0"/>
            </a:br>
            <a:r>
              <a:rPr lang="en-US" sz="1400" b="0" dirty="0">
                <a:solidFill>
                  <a:schemeClr val="bg2"/>
                </a:solidFill>
              </a:rPr>
              <a:t>Slide Attribution: 15-213 : Introduction to Computer Systems</a:t>
            </a:r>
            <a:endParaRPr lang="en-US" sz="20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-965200" y="825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E0E5D3E-3036-5040-BA76-F131F35F6C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69912"/>
            <a:ext cx="6819900" cy="573088"/>
          </a:xfrm>
        </p:spPr>
        <p:txBody>
          <a:bodyPr/>
          <a:lstStyle/>
          <a:p>
            <a:r>
              <a:rPr lang="en-US" dirty="0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5334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Caused by events that occur as a result of executing an instruction: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Aborts</a:t>
            </a:r>
          </a:p>
          <a:p>
            <a:pPr lvl="2"/>
            <a:r>
              <a:rPr lang="en-US" dirty="0"/>
              <a:t>Unintentional and unrecoverable</a:t>
            </a:r>
          </a:p>
          <a:p>
            <a:pPr lvl="2"/>
            <a:r>
              <a:rPr lang="en-US" dirty="0"/>
              <a:t>Examples: illegal instruction, parity 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109844"/>
              </p:ext>
            </p:extLst>
          </p:nvPr>
        </p:nvGraphicFramePr>
        <p:xfrm>
          <a:off x="457200" y="2311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read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Read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write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Write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open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Open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close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Close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stat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Execute a program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_exit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Terminate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kill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Send signal to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6875" y="1219200"/>
            <a:ext cx="7896225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Each x86-64 system call has a unique ID number</a:t>
            </a:r>
          </a:p>
          <a:p>
            <a:r>
              <a:rPr lang="en-US" dirty="0"/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292240045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381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188912"/>
            <a:ext cx="8606503" cy="573088"/>
          </a:xfrm>
          <a:noFill/>
          <a:ln/>
        </p:spPr>
        <p:txBody>
          <a:bodyPr/>
          <a:lstStyle/>
          <a:p>
            <a:r>
              <a:rPr lang="en-US" dirty="0"/>
              <a:t>System Call Example: Opening File</a:t>
            </a:r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63008" y="859519"/>
            <a:ext cx="8399992" cy="1045481"/>
          </a:xfrm>
        </p:spPr>
        <p:txBody>
          <a:bodyPr>
            <a:normAutofit/>
          </a:bodyPr>
          <a:lstStyle/>
          <a:p>
            <a:r>
              <a:rPr lang="en-US" sz="2000" b="0" dirty="0"/>
              <a:t>User calls: </a:t>
            </a:r>
            <a:r>
              <a:rPr lang="en-US" sz="2000" dirty="0">
                <a:latin typeface="Courier New" pitchFamily="49" charset="0"/>
              </a:rPr>
              <a:t>open(filename, options)</a:t>
            </a:r>
            <a:endParaRPr lang="en-US" sz="2000" b="0" dirty="0"/>
          </a:p>
          <a:p>
            <a:r>
              <a:rPr lang="en-US" sz="2000" b="0" dirty="0"/>
              <a:t>Calls __</a:t>
            </a:r>
            <a:r>
              <a:rPr lang="en-US" sz="2000" dirty="0">
                <a:latin typeface="Courier New" pitchFamily="49" charset="0"/>
              </a:rPr>
              <a:t>open</a:t>
            </a:r>
            <a:r>
              <a:rPr lang="en-US" sz="2000" b="0" dirty="0"/>
              <a:t> function, which invokes system call instruction </a:t>
            </a:r>
            <a:r>
              <a:rPr lang="en-US" sz="2000" dirty="0" err="1">
                <a:latin typeface="Courier New" pitchFamily="49" charset="0"/>
              </a:rPr>
              <a:t>syscall</a:t>
            </a:r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200" b="0" dirty="0"/>
          </a:p>
          <a:p>
            <a:pPr marL="0" indent="0">
              <a:buNone/>
            </a:pPr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529303" y="1917918"/>
            <a:ext cx="84582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00000000000e5d70 &lt;__open&gt;:</a:t>
            </a: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sk-SK" sz="1600" dirty="0">
                <a:solidFill>
                  <a:srgbClr val="000000"/>
                </a:solidFill>
                <a:latin typeface="Menlo-Regular"/>
              </a:rPr>
              <a:t>e5d79:   b8 02 00 00 00      mov  $0x2,%eax  # 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open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 is syscall #2</a:t>
            </a:r>
            <a:endParaRPr lang="de-DE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e5d7e:   0f 05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syscall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# Return value in %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rax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e5d80:   48 3d 01 f0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cmp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 $0xfffffffffffff001,%rax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e5dfa:   c3      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82382" y="4191000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173772" y="4191000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1296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1303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116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1290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1290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165132" y="4953000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146332" y="5410200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Open file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2165132" y="5719762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685800" y="5086513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782334" y="5291872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5410200" y="4241215"/>
            <a:ext cx="375328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r>
              <a:rPr lang="en-US" sz="2000" b="0" dirty="0">
                <a:latin typeface="Courier New"/>
                <a:cs typeface="Courier New"/>
              </a:rPr>
              <a:t> </a:t>
            </a:r>
            <a:r>
              <a:rPr lang="en-US" sz="2000" b="0" dirty="0"/>
              <a:t>contains </a:t>
            </a:r>
            <a:r>
              <a:rPr lang="en-US" sz="2000" b="0" dirty="0" err="1"/>
              <a:t>syscall</a:t>
            </a:r>
            <a:r>
              <a:rPr lang="en-US" sz="2000" b="0" dirty="0"/>
              <a:t> number</a:t>
            </a:r>
          </a:p>
          <a:p>
            <a:r>
              <a:rPr lang="en-US" sz="2000" b="0" dirty="0"/>
              <a:t>Other arguments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rsi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rdx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%r10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%r8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/>
              <a:t>Return value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endParaRPr lang="en-US" sz="2000" b="0" dirty="0">
              <a:latin typeface="Courier New"/>
              <a:cs typeface="Courier New"/>
            </a:endParaRPr>
          </a:p>
          <a:p>
            <a:r>
              <a:rPr lang="en-US" sz="2000" b="0" dirty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>
                <a:latin typeface="Courier New"/>
                <a:cs typeface="Courier New"/>
              </a:rPr>
              <a:t>errno</a:t>
            </a:r>
            <a:endParaRPr lang="en-US" sz="2000" b="0" dirty="0">
              <a:latin typeface="Courier New"/>
              <a:cs typeface="Courier New"/>
            </a:endParaRPr>
          </a:p>
          <a:p>
            <a:endParaRPr lang="en-US" sz="2000" b="0" dirty="0">
              <a:latin typeface="+mn-lt"/>
              <a:cs typeface="Courier New"/>
            </a:endParaRPr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762000" y="3581400"/>
            <a:ext cx="57150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Fault Example: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1066800"/>
          </a:xfrm>
        </p:spPr>
        <p:txBody>
          <a:bodyPr/>
          <a:lstStyle/>
          <a:p>
            <a:r>
              <a:rPr lang="en-US" sz="2000" b="0" dirty="0"/>
              <a:t>User writes to memory location</a:t>
            </a:r>
          </a:p>
          <a:p>
            <a:r>
              <a:rPr lang="en-US" sz="2000" b="0" dirty="0"/>
              <a:t>That portion (page) of user’s memory </a:t>
            </a:r>
            <a:br>
              <a:rPr lang="en-US" sz="2000" b="0" dirty="0"/>
            </a:br>
            <a:r>
              <a:rPr lang="en-US" sz="2000" b="0" dirty="0"/>
              <a:t>is currently on disk</a:t>
            </a:r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113354" y="1022350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914400" y="2488982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80483b7:	c7 05 10 9d 04 08 0d 	movl   $0xd,0x8049d10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838200" y="3633951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581400" y="3633951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652588" y="4156238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658938" y="4761076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4471988" y="4767426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1646237" y="4767426"/>
            <a:ext cx="2832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1646238" y="4857913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124964" y="4395951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Exception: page fault</a:t>
            </a: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502150" y="4740166"/>
            <a:ext cx="197485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Copy page from disk to memory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2520951" y="5147442"/>
            <a:ext cx="181713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Return and </a:t>
            </a:r>
            <a:r>
              <a:rPr lang="en-US" sz="1800" b="0" i="1" dirty="0" err="1">
                <a:latin typeface="Calibri" pitchFamily="34" charset="0"/>
              </a:rPr>
              <a:t>reexecute</a:t>
            </a:r>
            <a:r>
              <a:rPr lang="en-US" sz="1800" b="0" i="1" dirty="0">
                <a:latin typeface="Calibri" pitchFamily="34" charset="0"/>
              </a:rPr>
              <a:t> </a:t>
            </a:r>
            <a:r>
              <a:rPr lang="en-US" sz="1800" b="0" i="1" dirty="0" err="1">
                <a:latin typeface="Calibri" pitchFamily="34" charset="0"/>
              </a:rPr>
              <a:t>movl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098332" y="4595649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686800" cy="555625"/>
          </a:xfrm>
          <a:noFill/>
          <a:ln/>
        </p:spPr>
        <p:txBody>
          <a:bodyPr/>
          <a:lstStyle/>
          <a:p>
            <a:r>
              <a:rPr lang="en-US" dirty="0"/>
              <a:t>Fault Example: Invalid Memory Reference</a:t>
            </a:r>
          </a:p>
        </p:txBody>
      </p:sp>
      <p:sp>
        <p:nvSpPr>
          <p:cNvPr id="48231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517634" y="5525815"/>
            <a:ext cx="6705600" cy="874985"/>
          </a:xfrm>
        </p:spPr>
        <p:txBody>
          <a:bodyPr/>
          <a:lstStyle/>
          <a:p>
            <a:r>
              <a:rPr lang="en-US" sz="2000" b="0" dirty="0"/>
              <a:t>Sends </a:t>
            </a:r>
            <a:r>
              <a:rPr lang="en-US" sz="2000" dirty="0">
                <a:latin typeface="Courier New" pitchFamily="49" charset="0"/>
              </a:rPr>
              <a:t>SIGSEGV</a:t>
            </a:r>
            <a:r>
              <a:rPr lang="en-US" sz="2000" b="0" dirty="0"/>
              <a:t> signal to user process</a:t>
            </a:r>
          </a:p>
          <a:p>
            <a:r>
              <a:rPr lang="en-US" sz="2000" b="0" dirty="0"/>
              <a:t>User process exits with “segmentation fault”</a:t>
            </a:r>
          </a:p>
        </p:txBody>
      </p:sp>
      <p:sp>
        <p:nvSpPr>
          <p:cNvPr id="482319" name="Text Box 15"/>
          <p:cNvSpPr txBox="1">
            <a:spLocks noChangeArrowheads="1"/>
          </p:cNvSpPr>
          <p:nvPr/>
        </p:nvSpPr>
        <p:spPr bwMode="auto">
          <a:xfrm>
            <a:off x="959068" y="1219200"/>
            <a:ext cx="2287588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a[1000];</a:t>
            </a:r>
          </a:p>
          <a:p>
            <a:r>
              <a:rPr lang="en-US" sz="1600" dirty="0" err="1">
                <a:latin typeface="Courier New" pitchFamily="49" charset="0"/>
              </a:rPr>
              <a:t>main ()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a[5000] = 13;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482320" name="Text Box 16"/>
          <p:cNvSpPr txBox="1">
            <a:spLocks noChangeArrowheads="1"/>
          </p:cNvSpPr>
          <p:nvPr/>
        </p:nvSpPr>
        <p:spPr bwMode="auto">
          <a:xfrm>
            <a:off x="959068" y="2667000"/>
            <a:ext cx="739337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59068" y="3276600"/>
            <a:ext cx="7270532" cy="20574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060450" y="3276600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10000" y="3276600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1874838" y="37988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881188" y="44037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4694238" y="44100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277364" y="4038600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Exception: page fault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724400" y="4495800"/>
            <a:ext cx="22860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Detect invalid address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319049" y="4240574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4708634" y="5005551"/>
            <a:ext cx="17683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6477000" y="4814841"/>
            <a:ext cx="1600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Signal process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18" grpId="0" build="p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6" grpId="0"/>
      <p:bldP spid="27" grpId="0"/>
      <p:bldP spid="29" grpId="0"/>
      <p:bldP spid="31" grpId="0" animBg="1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Exceptional Control Flow</a:t>
            </a:r>
          </a:p>
          <a:p>
            <a:r>
              <a:rPr lang="en-US" dirty="0">
                <a:solidFill>
                  <a:schemeClr val="bg2"/>
                </a:solidFill>
              </a:rPr>
              <a:t>Exceptions</a:t>
            </a:r>
          </a:p>
          <a:p>
            <a:r>
              <a:rPr lang="en-US" dirty="0"/>
              <a:t>Processes</a:t>
            </a:r>
          </a:p>
        </p:txBody>
      </p:sp>
    </p:spTree>
    <p:extLst>
      <p:ext uri="{BB962C8B-B14F-4D97-AF65-F5344CB8AC3E}">
        <p14:creationId xmlns:p14="http://schemas.microsoft.com/office/powerpoint/2010/main" val="3464747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149" y="457200"/>
            <a:ext cx="5245100" cy="573088"/>
          </a:xfrm>
        </p:spPr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143000"/>
            <a:ext cx="7100887" cy="5530850"/>
          </a:xfrm>
        </p:spPr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/>
              <a:t> is an instance of a running program.</a:t>
            </a:r>
          </a:p>
          <a:p>
            <a:pPr lvl="1"/>
            <a:r>
              <a:rPr lang="en-US" dirty="0"/>
              <a:t>One of the most profound ideas in computer science</a:t>
            </a:r>
          </a:p>
          <a:p>
            <a:pPr lvl="1"/>
            <a:r>
              <a:rPr lang="en-US" dirty="0"/>
              <a:t>Not the same as “program” or “processor”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Process provides each program with two key abstractions: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Logical control flow</a:t>
            </a:r>
          </a:p>
          <a:p>
            <a:pPr lvl="2"/>
            <a:r>
              <a:rPr lang="en-US" dirty="0"/>
              <a:t>Each program seems to have exclusive use of the CPU</a:t>
            </a:r>
          </a:p>
          <a:p>
            <a:pPr lvl="2"/>
            <a:r>
              <a:rPr lang="en-US" dirty="0"/>
              <a:t>Provided by kernel mechanism called </a:t>
            </a:r>
            <a:r>
              <a:rPr lang="en-US" i="1" dirty="0"/>
              <a:t>context switching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Private address space</a:t>
            </a:r>
          </a:p>
          <a:p>
            <a:pPr lvl="2"/>
            <a:r>
              <a:rPr lang="en-US" dirty="0"/>
              <a:t>Each program seems to have exclusive use of main memory. </a:t>
            </a:r>
          </a:p>
          <a:p>
            <a:pPr lvl="2"/>
            <a:r>
              <a:rPr lang="en-US" dirty="0"/>
              <a:t>Provided by kernel mechanism called </a:t>
            </a:r>
            <a:r>
              <a:rPr lang="en-US" i="1" dirty="0"/>
              <a:t>virtual memory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616520" y="5257800"/>
            <a:ext cx="1371600" cy="990600"/>
            <a:chOff x="7208670" y="5257800"/>
            <a:chExt cx="1371600" cy="990600"/>
          </a:xfrm>
        </p:grpSpPr>
        <p:sp>
          <p:nvSpPr>
            <p:cNvPr id="5" name="Rectangle 4"/>
            <p:cNvSpPr/>
            <p:nvPr/>
          </p:nvSpPr>
          <p:spPr bwMode="auto">
            <a:xfrm>
              <a:off x="7208670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CPU</a:t>
              </a: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7361070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Registers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620000" y="3291499"/>
            <a:ext cx="1371600" cy="1905000"/>
            <a:chOff x="7212150" y="3291499"/>
            <a:chExt cx="1371600" cy="1905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Memory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Stack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Heap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Code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402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Illusion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96875" y="4501452"/>
            <a:ext cx="7896225" cy="1975548"/>
          </a:xfrm>
        </p:spPr>
        <p:txBody>
          <a:bodyPr/>
          <a:lstStyle/>
          <a:p>
            <a:r>
              <a:rPr lang="en-US" dirty="0"/>
              <a:t>Computer runs many processes simultaneously</a:t>
            </a:r>
          </a:p>
          <a:p>
            <a:pPr lvl="1"/>
            <a:r>
              <a:rPr lang="en-US" dirty="0"/>
              <a:t>Applications for one or more users</a:t>
            </a:r>
          </a:p>
          <a:p>
            <a:pPr lvl="2"/>
            <a:r>
              <a:rPr lang="en-US" dirty="0"/>
              <a:t>Web browsers, email clients, editors, …</a:t>
            </a:r>
          </a:p>
          <a:p>
            <a:pPr lvl="1"/>
            <a:r>
              <a:rPr lang="en-US" dirty="0"/>
              <a:t>Background tasks</a:t>
            </a:r>
          </a:p>
          <a:p>
            <a:pPr lvl="2"/>
            <a:r>
              <a:rPr lang="en-US" dirty="0"/>
              <a:t>Monitoring network &amp; I/O devices</a:t>
            </a:r>
          </a:p>
          <a:p>
            <a:pPr lvl="2"/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747916" y="3352628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900316" y="3809828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51396" y="1379305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887986" y="19496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887986" y="22544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887986" y="28272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87986" y="25431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527834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680234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531314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667904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667904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667904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67904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67200" y="2254663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104737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5257137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108217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244807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244807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244807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244807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71687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 Example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1168400"/>
            <a:ext cx="7277100" cy="485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0"/>
            <a:ext cx="7896225" cy="923924"/>
          </a:xfrm>
          <a:solidFill>
            <a:schemeClr val="bg1">
              <a:alpha val="76000"/>
            </a:schemeClr>
          </a:solidFill>
        </p:spPr>
        <p:txBody>
          <a:bodyPr/>
          <a:lstStyle/>
          <a:p>
            <a:r>
              <a:rPr lang="en-US" dirty="0"/>
              <a:t>Running program “top” on Mac</a:t>
            </a:r>
          </a:p>
          <a:p>
            <a:pPr lvl="1"/>
            <a:r>
              <a:rPr lang="en-US" dirty="0"/>
              <a:t>System has 123 processes, 5 of which are active</a:t>
            </a:r>
          </a:p>
          <a:p>
            <a:pPr lvl="1"/>
            <a:r>
              <a:rPr lang="en-US" dirty="0"/>
              <a:t>Identified by Process ID (PID)</a:t>
            </a:r>
          </a:p>
        </p:txBody>
      </p:sp>
    </p:spTree>
    <p:extLst>
      <p:ext uri="{BB962C8B-B14F-4D97-AF65-F5344CB8AC3E}">
        <p14:creationId xmlns:p14="http://schemas.microsoft.com/office/powerpoint/2010/main" val="4196451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129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Single processor executes multiple processes concurrently</a:t>
            </a:r>
          </a:p>
          <a:p>
            <a:pPr lvl="1"/>
            <a:r>
              <a:rPr lang="en-US" dirty="0"/>
              <a:t>Process executions interleaved (multitasking) </a:t>
            </a:r>
          </a:p>
          <a:p>
            <a:pPr lvl="1"/>
            <a:r>
              <a:rPr lang="en-US" dirty="0"/>
              <a:t>Address spaces managed by virtual memory system (later in course)</a:t>
            </a:r>
          </a:p>
          <a:p>
            <a:pPr lvl="1"/>
            <a:r>
              <a:rPr lang="en-US" dirty="0"/>
              <a:t>Register values for </a:t>
            </a:r>
            <a:r>
              <a:rPr lang="en-US" dirty="0" err="1"/>
              <a:t>nonexecuting</a:t>
            </a:r>
            <a:r>
              <a:rPr lang="en-US" dirty="0"/>
              <a:t> processes saved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0750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  <a:p>
            <a:r>
              <a:rPr lang="en-US" dirty="0">
                <a:solidFill>
                  <a:srgbClr val="7F7F7F"/>
                </a:solidFill>
              </a:rPr>
              <a:t>Exceptions</a:t>
            </a:r>
          </a:p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Processes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/>
              <a:t>Save current registers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>
            <a:off x="14478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84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/>
              <a:t>Schedule next process for execution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06959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/>
              <a:t>Load saved registers and switch address space (context switch)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 flipV="1">
            <a:off x="32004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14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(Modern)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191001" y="3957638"/>
            <a:ext cx="4724400" cy="2671762"/>
          </a:xfrm>
        </p:spPr>
        <p:txBody>
          <a:bodyPr/>
          <a:lstStyle/>
          <a:p>
            <a:r>
              <a:rPr lang="en-US" dirty="0"/>
              <a:t>Multicore processors</a:t>
            </a:r>
          </a:p>
          <a:p>
            <a:pPr lvl="1"/>
            <a:r>
              <a:rPr lang="en-US" dirty="0"/>
              <a:t>Multiple CPUs on single chip</a:t>
            </a:r>
          </a:p>
          <a:p>
            <a:pPr lvl="1"/>
            <a:r>
              <a:rPr lang="en-US" dirty="0"/>
              <a:t>Share main memory (and some of the caches)</a:t>
            </a:r>
          </a:p>
          <a:p>
            <a:pPr lvl="1"/>
            <a:r>
              <a:rPr lang="en-US" dirty="0"/>
              <a:t>Each can execute a separate process</a:t>
            </a:r>
          </a:p>
          <a:p>
            <a:pPr lvl="2"/>
            <a:r>
              <a:rPr lang="en-US" dirty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914400" y="4046304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1052716" y="4503504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38200" y="1676400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58267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2"/>
            <a:ext cx="6070600" cy="573088"/>
          </a:xfrm>
        </p:spPr>
        <p:txBody>
          <a:bodyPr/>
          <a:lstStyle/>
          <a:p>
            <a:r>
              <a:rPr lang="en-US" dirty="0"/>
              <a:t>Concurrent Processes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219200"/>
            <a:ext cx="7896225" cy="2590800"/>
          </a:xfrm>
        </p:spPr>
        <p:txBody>
          <a:bodyPr/>
          <a:lstStyle/>
          <a:p>
            <a:r>
              <a:rPr lang="en-US" dirty="0"/>
              <a:t>Each process is a logical control flow. </a:t>
            </a:r>
          </a:p>
          <a:p>
            <a:r>
              <a:rPr lang="en-US" dirty="0"/>
              <a:t>Two processes </a:t>
            </a:r>
            <a:r>
              <a:rPr lang="en-US" i="1" dirty="0"/>
              <a:t>run </a:t>
            </a:r>
            <a:r>
              <a:rPr lang="en-US" i="1" dirty="0">
                <a:solidFill>
                  <a:srgbClr val="C00000"/>
                </a:solidFill>
              </a:rPr>
              <a:t>concurrently</a:t>
            </a:r>
            <a:r>
              <a:rPr lang="en-US" dirty="0"/>
              <a:t> (</a:t>
            </a:r>
            <a:r>
              <a:rPr lang="en-US" i="1" dirty="0"/>
              <a:t>are concurrent)</a:t>
            </a:r>
            <a:r>
              <a:rPr lang="en-US" dirty="0"/>
              <a:t> if their flows overlap in time</a:t>
            </a:r>
          </a:p>
          <a:p>
            <a:r>
              <a:rPr lang="en-US" dirty="0"/>
              <a:t>Otherwise, they are </a:t>
            </a:r>
            <a:r>
              <a:rPr lang="en-US" i="1" dirty="0">
                <a:solidFill>
                  <a:srgbClr val="C00000"/>
                </a:solidFill>
              </a:rPr>
              <a:t>sequential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Examples (running on single core):</a:t>
            </a:r>
          </a:p>
          <a:p>
            <a:pPr lvl="1"/>
            <a:r>
              <a:rPr lang="en-US" dirty="0"/>
              <a:t>Concurrent: A &amp; B, A &amp; C</a:t>
            </a:r>
          </a:p>
          <a:p>
            <a:pPr lvl="1"/>
            <a:r>
              <a:rPr lang="en-US" dirty="0"/>
              <a:t>Sequential: B &amp; C</a:t>
            </a:r>
          </a:p>
        </p:txBody>
      </p:sp>
      <p:sp>
        <p:nvSpPr>
          <p:cNvPr id="485383" name="Line 7"/>
          <p:cNvSpPr>
            <a:spLocks noChangeShapeType="1"/>
          </p:cNvSpPr>
          <p:nvPr/>
        </p:nvSpPr>
        <p:spPr bwMode="auto">
          <a:xfrm>
            <a:off x="31242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2622332" y="42672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>
            <a:off x="4146332" y="4267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5670332" y="42672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5387" name="Line 11"/>
          <p:cNvSpPr>
            <a:spLocks noChangeShapeType="1"/>
          </p:cNvSpPr>
          <p:nvPr/>
        </p:nvSpPr>
        <p:spPr bwMode="auto">
          <a:xfrm>
            <a:off x="46482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8" name="Line 12"/>
          <p:cNvSpPr>
            <a:spLocks noChangeShapeType="1"/>
          </p:cNvSpPr>
          <p:nvPr/>
        </p:nvSpPr>
        <p:spPr bwMode="auto">
          <a:xfrm>
            <a:off x="6172200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9" name="Line 13"/>
          <p:cNvSpPr>
            <a:spLocks noChangeShapeType="1"/>
          </p:cNvSpPr>
          <p:nvPr/>
        </p:nvSpPr>
        <p:spPr bwMode="auto">
          <a:xfrm>
            <a:off x="3124200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0" name="Line 14"/>
          <p:cNvSpPr>
            <a:spLocks noChangeShapeType="1"/>
          </p:cNvSpPr>
          <p:nvPr/>
        </p:nvSpPr>
        <p:spPr bwMode="auto">
          <a:xfrm>
            <a:off x="6172200" y="5867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1" name="Line 15"/>
          <p:cNvSpPr>
            <a:spLocks noChangeShapeType="1"/>
          </p:cNvSpPr>
          <p:nvPr/>
        </p:nvSpPr>
        <p:spPr bwMode="auto">
          <a:xfrm>
            <a:off x="2667000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2" name="Line 16"/>
          <p:cNvSpPr>
            <a:spLocks noChangeShapeType="1"/>
          </p:cNvSpPr>
          <p:nvPr/>
        </p:nvSpPr>
        <p:spPr bwMode="auto">
          <a:xfrm>
            <a:off x="2667000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3" name="Line 17"/>
          <p:cNvSpPr>
            <a:spLocks noChangeShapeType="1"/>
          </p:cNvSpPr>
          <p:nvPr/>
        </p:nvSpPr>
        <p:spPr bwMode="auto">
          <a:xfrm>
            <a:off x="2667000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4" name="Line 18"/>
          <p:cNvSpPr>
            <a:spLocks noChangeShapeType="1"/>
          </p:cNvSpPr>
          <p:nvPr/>
        </p:nvSpPr>
        <p:spPr bwMode="auto">
          <a:xfrm>
            <a:off x="2667000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5" name="Line 19"/>
          <p:cNvSpPr>
            <a:spLocks noChangeShapeType="1"/>
          </p:cNvSpPr>
          <p:nvPr/>
        </p:nvSpPr>
        <p:spPr bwMode="auto">
          <a:xfrm>
            <a:off x="2667000" y="6172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1031"/>
          <p:cNvSpPr txBox="1">
            <a:spLocks noChangeArrowheads="1"/>
          </p:cNvSpPr>
          <p:nvPr/>
        </p:nvSpPr>
        <p:spPr bwMode="auto">
          <a:xfrm>
            <a:off x="1010947" y="5177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1" name="Down Arrow 20"/>
          <p:cNvSpPr/>
          <p:nvPr/>
        </p:nvSpPr>
        <p:spPr bwMode="auto">
          <a:xfrm>
            <a:off x="1752600" y="4800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3" grpId="0" animBg="1"/>
      <p:bldP spid="485384" grpId="0"/>
      <p:bldP spid="485385" grpId="0"/>
      <p:bldP spid="485386" grpId="0"/>
      <p:bldP spid="485387" grpId="0" animBg="1"/>
      <p:bldP spid="485388" grpId="0" animBg="1"/>
      <p:bldP spid="485389" grpId="0" animBg="1"/>
      <p:bldP spid="485390" grpId="0" animBg="1"/>
      <p:bldP spid="485391" grpId="0" animBg="1"/>
      <p:bldP spid="485392" grpId="0" animBg="1"/>
      <p:bldP spid="485393" grpId="0" animBg="1"/>
      <p:bldP spid="485394" grpId="0" animBg="1"/>
      <p:bldP spid="485395" grpId="0" animBg="1"/>
      <p:bldP spid="20" grpId="0"/>
      <p:bldP spid="2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573088"/>
          </a:xfrm>
        </p:spPr>
        <p:txBody>
          <a:bodyPr/>
          <a:lstStyle/>
          <a:p>
            <a:r>
              <a:rPr lang="en-US"/>
              <a:t>User View of Concurrent Processes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031" y="1285875"/>
            <a:ext cx="7896225" cy="1990725"/>
          </a:xfrm>
        </p:spPr>
        <p:txBody>
          <a:bodyPr/>
          <a:lstStyle/>
          <a:p>
            <a:r>
              <a:rPr lang="en-US" dirty="0"/>
              <a:t>Control flows for concurrent processes are physically disjoint in time</a:t>
            </a:r>
          </a:p>
          <a:p>
            <a:endParaRPr lang="en-US" dirty="0"/>
          </a:p>
          <a:p>
            <a:r>
              <a:rPr lang="en-US" dirty="0"/>
              <a:t>However, we can think of concurrent processes as running in parallel with each other</a:t>
            </a:r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1219200" y="431165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486406" name="Line 6"/>
          <p:cNvSpPr>
            <a:spLocks noChangeShapeType="1"/>
          </p:cNvSpPr>
          <p:nvPr/>
        </p:nvSpPr>
        <p:spPr bwMode="auto">
          <a:xfrm>
            <a:off x="32766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07" name="Text Box 7"/>
          <p:cNvSpPr txBox="1">
            <a:spLocks noChangeArrowheads="1"/>
          </p:cNvSpPr>
          <p:nvPr/>
        </p:nvSpPr>
        <p:spPr bwMode="auto">
          <a:xfrm>
            <a:off x="2709863" y="38100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6408" name="Text Box 8"/>
          <p:cNvSpPr txBox="1">
            <a:spLocks noChangeArrowheads="1"/>
          </p:cNvSpPr>
          <p:nvPr/>
        </p:nvSpPr>
        <p:spPr bwMode="auto">
          <a:xfrm>
            <a:off x="4233863" y="38100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6409" name="Text Box 9"/>
          <p:cNvSpPr txBox="1">
            <a:spLocks noChangeArrowheads="1"/>
          </p:cNvSpPr>
          <p:nvPr/>
        </p:nvSpPr>
        <p:spPr bwMode="auto">
          <a:xfrm>
            <a:off x="5757863" y="38100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6410" name="Line 10"/>
          <p:cNvSpPr>
            <a:spLocks noChangeShapeType="1"/>
          </p:cNvSpPr>
          <p:nvPr/>
        </p:nvSpPr>
        <p:spPr bwMode="auto">
          <a:xfrm>
            <a:off x="4800600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1" name="Line 11"/>
          <p:cNvSpPr>
            <a:spLocks noChangeShapeType="1"/>
          </p:cNvSpPr>
          <p:nvPr/>
        </p:nvSpPr>
        <p:spPr bwMode="auto">
          <a:xfrm>
            <a:off x="63246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2" name="Line 12"/>
          <p:cNvSpPr>
            <a:spLocks noChangeShapeType="1"/>
          </p:cNvSpPr>
          <p:nvPr/>
        </p:nvSpPr>
        <p:spPr bwMode="auto">
          <a:xfrm>
            <a:off x="3276600" y="4495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3" name="Line 13"/>
          <p:cNvSpPr>
            <a:spLocks noChangeShapeType="1"/>
          </p:cNvSpPr>
          <p:nvPr/>
        </p:nvSpPr>
        <p:spPr bwMode="auto">
          <a:xfrm>
            <a:off x="28194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4" name="Line 14"/>
          <p:cNvSpPr>
            <a:spLocks noChangeShapeType="1"/>
          </p:cNvSpPr>
          <p:nvPr/>
        </p:nvSpPr>
        <p:spPr bwMode="auto">
          <a:xfrm>
            <a:off x="2819400" y="4800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5" name="Line 15"/>
          <p:cNvSpPr>
            <a:spLocks noChangeShapeType="1"/>
          </p:cNvSpPr>
          <p:nvPr/>
        </p:nvSpPr>
        <p:spPr bwMode="auto">
          <a:xfrm>
            <a:off x="63246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6" name="Line 16"/>
          <p:cNvSpPr>
            <a:spLocks noChangeShapeType="1"/>
          </p:cNvSpPr>
          <p:nvPr/>
        </p:nvSpPr>
        <p:spPr bwMode="auto">
          <a:xfrm>
            <a:off x="2819400" y="4343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7" name="Line 17"/>
          <p:cNvSpPr>
            <a:spLocks noChangeShapeType="1"/>
          </p:cNvSpPr>
          <p:nvPr/>
        </p:nvSpPr>
        <p:spPr bwMode="auto">
          <a:xfrm>
            <a:off x="2819400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1981200" y="4000500"/>
            <a:ext cx="457200" cy="1257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2120444" y="54852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120444" y="50598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120444" y="59107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120444" y="46284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120444" y="42030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5842000" cy="573088"/>
          </a:xfrm>
        </p:spPr>
        <p:txBody>
          <a:bodyPr/>
          <a:lstStyle/>
          <a:p>
            <a:r>
              <a:rPr 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900"/>
            <a:ext cx="8294687" cy="2552700"/>
          </a:xfrm>
        </p:spPr>
        <p:txBody>
          <a:bodyPr/>
          <a:lstStyle/>
          <a:p>
            <a:r>
              <a:rPr lang="en-US" dirty="0"/>
              <a:t>Processes are managed by a shared chunk of memory-resident OS code called the </a:t>
            </a:r>
            <a:r>
              <a:rPr lang="en-US" i="1" dirty="0">
                <a:solidFill>
                  <a:srgbClr val="C00000"/>
                </a:solidFill>
              </a:rPr>
              <a:t>kernel</a:t>
            </a:r>
          </a:p>
          <a:p>
            <a:pPr lvl="1"/>
            <a:r>
              <a:rPr lang="en-US" dirty="0"/>
              <a:t>Important: the kernel is not a separate process, but rather runs as part of some existing process.</a:t>
            </a:r>
          </a:p>
          <a:p>
            <a:r>
              <a:rPr lang="en-US" dirty="0"/>
              <a:t>Control flow passes from one process to another via a </a:t>
            </a:r>
            <a:r>
              <a:rPr lang="en-US" i="1" dirty="0">
                <a:solidFill>
                  <a:srgbClr val="C00000"/>
                </a:solidFill>
              </a:rPr>
              <a:t>context switch</a:t>
            </a:r>
            <a:endParaRPr lang="en-US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2342466" y="35814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3865458" y="35814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7430" name="Line 6"/>
          <p:cNvSpPr>
            <a:spLocks noChangeShapeType="1"/>
          </p:cNvSpPr>
          <p:nvPr/>
        </p:nvSpPr>
        <p:spPr bwMode="auto">
          <a:xfrm flipH="1">
            <a:off x="2895600" y="42062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5" name="Line 11"/>
          <p:cNvSpPr>
            <a:spLocks noChangeShapeType="1"/>
          </p:cNvSpPr>
          <p:nvPr/>
        </p:nvSpPr>
        <p:spPr bwMode="auto">
          <a:xfrm flipH="1">
            <a:off x="3721100" y="35814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6" name="Text Box 12"/>
          <p:cNvSpPr txBox="1">
            <a:spLocks noChangeArrowheads="1"/>
          </p:cNvSpPr>
          <p:nvPr/>
        </p:nvSpPr>
        <p:spPr bwMode="auto">
          <a:xfrm>
            <a:off x="5422900" y="42672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7" name="Text Box 13"/>
          <p:cNvSpPr txBox="1">
            <a:spLocks noChangeArrowheads="1"/>
          </p:cNvSpPr>
          <p:nvPr/>
        </p:nvSpPr>
        <p:spPr bwMode="auto">
          <a:xfrm>
            <a:off x="5422900" y="46815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38" name="Text Box 14"/>
          <p:cNvSpPr txBox="1">
            <a:spLocks noChangeArrowheads="1"/>
          </p:cNvSpPr>
          <p:nvPr/>
        </p:nvSpPr>
        <p:spPr bwMode="auto">
          <a:xfrm>
            <a:off x="5422900" y="50942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9" name="Text Box 15"/>
          <p:cNvSpPr txBox="1">
            <a:spLocks noChangeArrowheads="1"/>
          </p:cNvSpPr>
          <p:nvPr/>
        </p:nvSpPr>
        <p:spPr bwMode="auto">
          <a:xfrm>
            <a:off x="5405438" y="55308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40" name="Text Box 16"/>
          <p:cNvSpPr txBox="1">
            <a:spLocks noChangeArrowheads="1"/>
          </p:cNvSpPr>
          <p:nvPr/>
        </p:nvSpPr>
        <p:spPr bwMode="auto">
          <a:xfrm>
            <a:off x="5422900" y="59880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51" name="AutoShape 27"/>
          <p:cNvSpPr>
            <a:spLocks/>
          </p:cNvSpPr>
          <p:nvPr/>
        </p:nvSpPr>
        <p:spPr bwMode="auto">
          <a:xfrm>
            <a:off x="6858000" y="46273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2" name="Text Box 28"/>
          <p:cNvSpPr txBox="1">
            <a:spLocks noChangeArrowheads="1"/>
          </p:cNvSpPr>
          <p:nvPr/>
        </p:nvSpPr>
        <p:spPr bwMode="auto">
          <a:xfrm>
            <a:off x="6937375" y="46485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87453" name="AutoShape 29"/>
          <p:cNvSpPr>
            <a:spLocks/>
          </p:cNvSpPr>
          <p:nvPr/>
        </p:nvSpPr>
        <p:spPr bwMode="auto">
          <a:xfrm>
            <a:off x="6858000" y="54968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4" name="Text Box 30"/>
          <p:cNvSpPr txBox="1">
            <a:spLocks noChangeArrowheads="1"/>
          </p:cNvSpPr>
          <p:nvPr/>
        </p:nvSpPr>
        <p:spPr bwMode="auto">
          <a:xfrm>
            <a:off x="6937375" y="55180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32" name="Down Arrow 31"/>
          <p:cNvSpPr/>
          <p:nvPr/>
        </p:nvSpPr>
        <p:spPr bwMode="auto">
          <a:xfrm>
            <a:off x="1295400" y="41529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H="1">
            <a:off x="2889250" y="59039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 flipH="1">
            <a:off x="4489450" y="50657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1" name="Straight Arrow Connector 40"/>
          <p:cNvCxnSpPr>
            <a:stCxn id="487430" idx="1"/>
            <a:endCxn id="39" idx="0"/>
          </p:cNvCxnSpPr>
          <p:nvPr/>
        </p:nvCxnSpPr>
        <p:spPr bwMode="auto">
          <a:xfrm rot="16200000" flipH="1">
            <a:off x="3476224" y="40462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3" name="Straight Arrow Connector 42"/>
          <p:cNvCxnSpPr>
            <a:stCxn id="39" idx="1"/>
            <a:endCxn id="38" idx="0"/>
          </p:cNvCxnSpPr>
          <p:nvPr/>
        </p:nvCxnSpPr>
        <p:spPr bwMode="auto">
          <a:xfrm rot="16200000" flipH="1" flipV="1">
            <a:off x="3483737" y="48982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  <a:p>
            <a:pPr lvl="1"/>
            <a:r>
              <a:rPr lang="en-US" dirty="0"/>
              <a:t>Events that require nonstandard control flow</a:t>
            </a:r>
          </a:p>
          <a:p>
            <a:pPr lvl="1"/>
            <a:r>
              <a:rPr lang="en-US" dirty="0"/>
              <a:t>Generated externally (interrupts) or internally (traps and faults)</a:t>
            </a:r>
          </a:p>
          <a:p>
            <a:endParaRPr lang="en-US" dirty="0"/>
          </a:p>
          <a:p>
            <a:r>
              <a:rPr lang="en-US" dirty="0"/>
              <a:t>Processes</a:t>
            </a:r>
          </a:p>
          <a:p>
            <a:pPr lvl="1"/>
            <a:r>
              <a:rPr lang="en-US" dirty="0"/>
              <a:t>At any given time, system has multiple active processes</a:t>
            </a:r>
          </a:p>
          <a:p>
            <a:pPr lvl="1"/>
            <a:r>
              <a:rPr lang="en-US" dirty="0"/>
              <a:t>Only one can execute at a time on a single core, though</a:t>
            </a:r>
          </a:p>
          <a:p>
            <a:pPr lvl="1"/>
            <a:r>
              <a:rPr lang="en-US" dirty="0"/>
              <a:t>Each process appears to have total control of </a:t>
            </a:r>
            <a:br>
              <a:rPr lang="en-US" dirty="0"/>
            </a:br>
            <a:r>
              <a:rPr lang="en-US" dirty="0"/>
              <a:t>processor + private memory space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1800" y="457200"/>
            <a:ext cx="4292600" cy="573088"/>
          </a:xfrm>
        </p:spPr>
        <p:txBody>
          <a:bodyPr/>
          <a:lstStyle/>
          <a:p>
            <a:r>
              <a:rPr lang="en-US"/>
              <a:t>Control Flow</a:t>
            </a:r>
          </a:p>
        </p:txBody>
      </p:sp>
      <p:sp>
        <p:nvSpPr>
          <p:cNvPr id="472067" name="Text Box 1027"/>
          <p:cNvSpPr txBox="1">
            <a:spLocks noChangeArrowheads="1"/>
          </p:cNvSpPr>
          <p:nvPr/>
        </p:nvSpPr>
        <p:spPr bwMode="auto">
          <a:xfrm>
            <a:off x="3190875" y="3460750"/>
            <a:ext cx="1774012" cy="2677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&lt;startup&gt;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2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3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…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inst</a:t>
            </a:r>
            <a:r>
              <a:rPr lang="en-US" baseline="-25000" dirty="0" err="1">
                <a:latin typeface="Calibri" pitchFamily="34" charset="0"/>
              </a:rPr>
              <a:t>n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&lt;shutdown&gt;</a:t>
            </a:r>
          </a:p>
        </p:txBody>
      </p:sp>
      <p:sp>
        <p:nvSpPr>
          <p:cNvPr id="47206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2547" y="1219200"/>
            <a:ext cx="8294687" cy="1741487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Processors do only one thing:</a:t>
            </a:r>
          </a:p>
          <a:p>
            <a:pPr lvl="1"/>
            <a:r>
              <a:rPr lang="en-US" dirty="0"/>
              <a:t>From startup to shutdown, a CPU simply reads and executes (interprets) a sequence of instructions, one at a time</a:t>
            </a:r>
          </a:p>
          <a:p>
            <a:pPr lvl="1"/>
            <a:r>
              <a:rPr lang="en-US" dirty="0"/>
              <a:t>This sequence is the CPU’s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72069" name="Text Box 1029"/>
          <p:cNvSpPr txBox="1">
            <a:spLocks noChangeArrowheads="1"/>
          </p:cNvSpPr>
          <p:nvPr/>
        </p:nvSpPr>
        <p:spPr bwMode="auto">
          <a:xfrm>
            <a:off x="3190875" y="2895600"/>
            <a:ext cx="281641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Physical control flow</a:t>
            </a:r>
          </a:p>
        </p:txBody>
      </p:sp>
      <p:sp>
        <p:nvSpPr>
          <p:cNvPr id="472071" name="Text Box 1031"/>
          <p:cNvSpPr txBox="1">
            <a:spLocks noChangeArrowheads="1"/>
          </p:cNvSpPr>
          <p:nvPr/>
        </p:nvSpPr>
        <p:spPr bwMode="auto">
          <a:xfrm>
            <a:off x="1544347" y="437068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8" name="Down Arrow 7"/>
          <p:cNvSpPr/>
          <p:nvPr/>
        </p:nvSpPr>
        <p:spPr bwMode="auto">
          <a:xfrm>
            <a:off x="2438400" y="3613150"/>
            <a:ext cx="457200" cy="2362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299200" cy="573088"/>
          </a:xfrm>
        </p:spPr>
        <p:txBody>
          <a:bodyPr/>
          <a:lstStyle/>
          <a:p>
            <a:r>
              <a:rPr 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0950"/>
            <a:ext cx="8624887" cy="5378450"/>
          </a:xfrm>
        </p:spPr>
        <p:txBody>
          <a:bodyPr/>
          <a:lstStyle/>
          <a:p>
            <a:r>
              <a:rPr lang="en-US" dirty="0"/>
              <a:t>Up to now: two mechanisms for changing control flow:</a:t>
            </a:r>
          </a:p>
          <a:p>
            <a:pPr lvl="1"/>
            <a:r>
              <a:rPr lang="en-US" dirty="0"/>
              <a:t>Jumps and branches</a:t>
            </a:r>
          </a:p>
          <a:p>
            <a:pPr lvl="1"/>
            <a:r>
              <a:rPr lang="en-US" dirty="0"/>
              <a:t>Call and return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React to changes in </a:t>
            </a:r>
            <a:r>
              <a:rPr lang="en-US" b="1" i="1" dirty="0">
                <a:solidFill>
                  <a:srgbClr val="C00000"/>
                </a:solidFill>
              </a:rPr>
              <a:t>program state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Insufficient  for a useful system: </a:t>
            </a:r>
            <a:br>
              <a:rPr lang="en-US" dirty="0"/>
            </a:br>
            <a:r>
              <a:rPr lang="en-US" dirty="0"/>
              <a:t>Difficult to react to changes in </a:t>
            </a:r>
            <a:r>
              <a:rPr lang="en-US" i="1" dirty="0">
                <a:solidFill>
                  <a:srgbClr val="C00000"/>
                </a:solidFill>
              </a:rPr>
              <a:t>system state </a:t>
            </a:r>
          </a:p>
          <a:p>
            <a:pPr lvl="1"/>
            <a:r>
              <a:rPr lang="en-US" dirty="0"/>
              <a:t>Data arrives from a disk or a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at the keyboard</a:t>
            </a:r>
          </a:p>
          <a:p>
            <a:pPr lvl="1"/>
            <a:r>
              <a:rPr lang="en-US" dirty="0"/>
              <a:t>System timer expires</a:t>
            </a:r>
          </a:p>
          <a:p>
            <a:endParaRPr lang="en-US" dirty="0"/>
          </a:p>
          <a:p>
            <a:r>
              <a:rPr lang="en-US" dirty="0"/>
              <a:t>System needs mechanisms for “exceptional control flow”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686800" cy="573088"/>
          </a:xfrm>
        </p:spPr>
        <p:txBody>
          <a:bodyPr/>
          <a:lstStyle/>
          <a:p>
            <a:r>
              <a:rPr 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82700"/>
            <a:ext cx="8281987" cy="5118100"/>
          </a:xfrm>
        </p:spPr>
        <p:txBody>
          <a:bodyPr/>
          <a:lstStyle/>
          <a:p>
            <a:r>
              <a:rPr lang="en-US" dirty="0"/>
              <a:t>Exists at all levels of a computer system</a:t>
            </a:r>
          </a:p>
          <a:p>
            <a:r>
              <a:rPr lang="en-US" dirty="0"/>
              <a:t>Low level mechanisms</a:t>
            </a:r>
          </a:p>
          <a:p>
            <a:pPr lvl="1"/>
            <a:r>
              <a:rPr lang="en-US" dirty="0"/>
              <a:t>1. </a:t>
            </a:r>
            <a:r>
              <a:rPr lang="en-US" b="1" dirty="0">
                <a:solidFill>
                  <a:srgbClr val="FF0000"/>
                </a:solidFill>
              </a:rPr>
              <a:t>Exceptions </a:t>
            </a:r>
          </a:p>
          <a:p>
            <a:pPr lvl="2"/>
            <a:r>
              <a:rPr lang="en-US" dirty="0"/>
              <a:t>Change in control flow in response to a system event </a:t>
            </a:r>
            <a:br>
              <a:rPr lang="en-US" dirty="0"/>
            </a:br>
            <a:r>
              <a:rPr lang="en-US" dirty="0"/>
              <a:t>(i.e.,  change in system state)</a:t>
            </a:r>
          </a:p>
          <a:p>
            <a:pPr lvl="2"/>
            <a:r>
              <a:rPr lang="en-US" dirty="0"/>
              <a:t>Implemented using combination of hardware and OS software	</a:t>
            </a:r>
          </a:p>
          <a:p>
            <a:r>
              <a:rPr lang="en-US" dirty="0"/>
              <a:t>Higher level mechanisms</a:t>
            </a:r>
          </a:p>
          <a:p>
            <a:pPr lvl="1"/>
            <a:r>
              <a:rPr lang="en-US" dirty="0"/>
              <a:t>2. </a:t>
            </a:r>
            <a:r>
              <a:rPr lang="en-US" b="1" dirty="0">
                <a:solidFill>
                  <a:srgbClr val="FF0000"/>
                </a:solidFill>
              </a:rPr>
              <a:t>Process context switch</a:t>
            </a:r>
          </a:p>
          <a:p>
            <a:pPr lvl="2"/>
            <a:r>
              <a:rPr lang="en-US" dirty="0"/>
              <a:t>Implemented by OS software and hardware timer</a:t>
            </a:r>
          </a:p>
          <a:p>
            <a:pPr lvl="1"/>
            <a:r>
              <a:rPr lang="en-US" dirty="0"/>
              <a:t>3. </a:t>
            </a:r>
            <a:r>
              <a:rPr lang="en-US" b="1" dirty="0">
                <a:solidFill>
                  <a:srgbClr val="FF0000"/>
                </a:solidFill>
              </a:rPr>
              <a:t>Signals</a:t>
            </a:r>
          </a:p>
          <a:p>
            <a:pPr lvl="2"/>
            <a:r>
              <a:rPr lang="en-US" dirty="0"/>
              <a:t>Implemented by OS software </a:t>
            </a:r>
          </a:p>
          <a:p>
            <a:pPr lvl="1"/>
            <a:r>
              <a:rPr lang="en-US" dirty="0"/>
              <a:t>4. </a:t>
            </a:r>
            <a:r>
              <a:rPr lang="en-US" b="1" dirty="0">
                <a:solidFill>
                  <a:srgbClr val="FF0000"/>
                </a:solidFill>
              </a:rPr>
              <a:t>Nonlocal jumps</a:t>
            </a:r>
            <a:r>
              <a:rPr lang="en-US" dirty="0"/>
              <a:t>: </a:t>
            </a:r>
            <a:r>
              <a:rPr lang="en-US" dirty="0" err="1">
                <a:latin typeface="Courier New"/>
                <a:cs typeface="Courier New"/>
              </a:rPr>
              <a:t>setjmp</a:t>
            </a:r>
            <a:r>
              <a:rPr lang="en-US" dirty="0">
                <a:latin typeface="Courier New"/>
                <a:cs typeface="Courier New"/>
              </a:rPr>
              <a:t>()</a:t>
            </a:r>
            <a:r>
              <a:rPr lang="en-US" dirty="0"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longjmp</a:t>
            </a:r>
            <a:r>
              <a:rPr lang="en-US" dirty="0">
                <a:latin typeface="Courier New"/>
                <a:cs typeface="Courier New"/>
              </a:rPr>
              <a:t>()</a:t>
            </a:r>
          </a:p>
          <a:p>
            <a:pPr lvl="2"/>
            <a:r>
              <a:rPr lang="en-US" dirty="0"/>
              <a:t>Implemented by C runtime library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Exceptional Control Flow</a:t>
            </a:r>
          </a:p>
          <a:p>
            <a:r>
              <a:rPr lang="en-US" dirty="0"/>
              <a:t>Exceptions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Processes</a:t>
            </a:r>
          </a:p>
        </p:txBody>
      </p:sp>
    </p:spTree>
    <p:extLst>
      <p:ext uri="{BB962C8B-B14F-4D97-AF65-F5344CB8AC3E}">
        <p14:creationId xmlns:p14="http://schemas.microsoft.com/office/powerpoint/2010/main" val="344691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825500" y="3429000"/>
            <a:ext cx="7570461" cy="29718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3352800" cy="573088"/>
          </a:xfrm>
          <a:noFill/>
          <a:ln/>
        </p:spPr>
        <p:txBody>
          <a:bodyPr lIns="91294" tIns="45647" rIns="91294" bIns="45647" anchor="t"/>
          <a:lstStyle/>
          <a:p>
            <a:r>
              <a:rPr 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86800" cy="1902130"/>
          </a:xfrm>
          <a:noFill/>
          <a:ln/>
        </p:spPr>
        <p:txBody>
          <a:bodyPr/>
          <a:lstStyle/>
          <a:p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exception</a:t>
            </a:r>
            <a:r>
              <a:rPr lang="en-US" dirty="0"/>
              <a:t> is a transfer of control to the OS </a:t>
            </a:r>
            <a:r>
              <a:rPr lang="en-US" i="1" dirty="0"/>
              <a:t>kernel</a:t>
            </a:r>
            <a:r>
              <a:rPr lang="en-US" dirty="0"/>
              <a:t> in 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state)</a:t>
            </a:r>
          </a:p>
          <a:p>
            <a:pPr lvl="1"/>
            <a:r>
              <a:rPr lang="en-US" dirty="0"/>
              <a:t>Kernel is the memory-resident part of the OS</a:t>
            </a:r>
          </a:p>
          <a:p>
            <a:pPr lvl="1"/>
            <a:r>
              <a:rPr lang="en-US" dirty="0"/>
              <a:t>Examples of events: Divide by 0, arithmetic overflow, page fault, I/O request completes, typing Ctrl-C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2494562" y="3500438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5105400" y="3500438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476166" name="Line 6"/>
          <p:cNvSpPr>
            <a:spLocks noChangeShapeType="1"/>
          </p:cNvSpPr>
          <p:nvPr/>
        </p:nvSpPr>
        <p:spPr bwMode="auto">
          <a:xfrm>
            <a:off x="3233738" y="40227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7" name="Line 7"/>
          <p:cNvSpPr>
            <a:spLocks noChangeShapeType="1"/>
          </p:cNvSpPr>
          <p:nvPr/>
        </p:nvSpPr>
        <p:spPr bwMode="auto">
          <a:xfrm>
            <a:off x="3240088" y="46275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8" name="Line 8"/>
          <p:cNvSpPr>
            <a:spLocks noChangeShapeType="1"/>
          </p:cNvSpPr>
          <p:nvPr/>
        </p:nvSpPr>
        <p:spPr bwMode="auto">
          <a:xfrm>
            <a:off x="6053138" y="46339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9" name="Line 9"/>
          <p:cNvSpPr>
            <a:spLocks noChangeShapeType="1"/>
          </p:cNvSpPr>
          <p:nvPr/>
        </p:nvSpPr>
        <p:spPr bwMode="auto">
          <a:xfrm flipH="1" flipV="1">
            <a:off x="3227388" y="46974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0" name="Line 10"/>
          <p:cNvSpPr>
            <a:spLocks noChangeShapeType="1"/>
          </p:cNvSpPr>
          <p:nvPr/>
        </p:nvSpPr>
        <p:spPr bwMode="auto">
          <a:xfrm>
            <a:off x="3233738" y="47244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1" name="Rectangle 11"/>
          <p:cNvSpPr>
            <a:spLocks noChangeArrowheads="1"/>
          </p:cNvSpPr>
          <p:nvPr/>
        </p:nvSpPr>
        <p:spPr bwMode="auto">
          <a:xfrm>
            <a:off x="4102100" y="4300538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476172" name="Rectangle 12"/>
          <p:cNvSpPr>
            <a:spLocks noChangeArrowheads="1"/>
          </p:cNvSpPr>
          <p:nvPr/>
        </p:nvSpPr>
        <p:spPr bwMode="auto">
          <a:xfrm>
            <a:off x="6083300" y="45735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i="1" dirty="0"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476173" name="Rectangle 13"/>
          <p:cNvSpPr>
            <a:spLocks noChangeArrowheads="1"/>
          </p:cNvSpPr>
          <p:nvPr/>
        </p:nvSpPr>
        <p:spPr bwMode="auto">
          <a:xfrm>
            <a:off x="3733800" y="5140794"/>
            <a:ext cx="2093505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 Return to </a:t>
            </a:r>
            <a:r>
              <a:rPr lang="en-US" sz="1800" b="0" i="1" dirty="0" err="1">
                <a:latin typeface="Calibri" pitchFamily="34" charset="0"/>
              </a:rPr>
              <a:t>I_current</a:t>
            </a:r>
            <a:endParaRPr lang="en-US" sz="1800" b="0" i="1" dirty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Return to </a:t>
            </a:r>
            <a:r>
              <a:rPr lang="en-US" sz="1800" b="0" i="1" dirty="0" err="1">
                <a:latin typeface="Calibri" pitchFamily="34" charset="0"/>
              </a:rPr>
              <a:t>I_next</a:t>
            </a:r>
            <a:endParaRPr lang="en-US" sz="1800" b="0" i="1" dirty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Abort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476174" name="Rectangle 14"/>
          <p:cNvSpPr>
            <a:spLocks noChangeArrowheads="1"/>
          </p:cNvSpPr>
          <p:nvPr/>
        </p:nvSpPr>
        <p:spPr bwMode="auto">
          <a:xfrm>
            <a:off x="1040139" y="4359166"/>
            <a:ext cx="804863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Event </a:t>
            </a:r>
          </a:p>
        </p:txBody>
      </p:sp>
      <p:sp>
        <p:nvSpPr>
          <p:cNvPr id="476175" name="Text Box 15"/>
          <p:cNvSpPr txBox="1">
            <a:spLocks noChangeArrowheads="1"/>
          </p:cNvSpPr>
          <p:nvPr/>
        </p:nvSpPr>
        <p:spPr bwMode="auto">
          <a:xfrm>
            <a:off x="2396803" y="4395951"/>
            <a:ext cx="867097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I_current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6" name="Text Box 16"/>
          <p:cNvSpPr txBox="1">
            <a:spLocks noChangeArrowheads="1"/>
          </p:cNvSpPr>
          <p:nvPr/>
        </p:nvSpPr>
        <p:spPr bwMode="auto">
          <a:xfrm>
            <a:off x="2613978" y="4601310"/>
            <a:ext cx="64992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I_next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7" name="Line 17"/>
          <p:cNvSpPr>
            <a:spLocks noChangeShapeType="1"/>
          </p:cNvSpPr>
          <p:nvPr/>
        </p:nvSpPr>
        <p:spPr bwMode="auto">
          <a:xfrm>
            <a:off x="1716251" y="4544623"/>
            <a:ext cx="6858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7" grpId="0" animBg="1"/>
      <p:bldP spid="476168" grpId="0" animBg="1"/>
      <p:bldP spid="476169" grpId="0" animBg="1"/>
      <p:bldP spid="476170" grpId="0" animBg="1"/>
      <p:bldP spid="476171" grpId="0"/>
      <p:bldP spid="476172" grpId="0"/>
      <p:bldP spid="476173" grpId="0"/>
      <p:bldP spid="476174" grpId="0"/>
      <p:bldP spid="476176" grpId="0"/>
      <p:bldP spid="47617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11188" y="35560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611188" y="37846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611188" y="40132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" name="Oval 9"/>
          <p:cNvSpPr>
            <a:spLocks noChangeArrowheads="1"/>
          </p:cNvSpPr>
          <p:nvPr/>
        </p:nvSpPr>
        <p:spPr bwMode="auto">
          <a:xfrm>
            <a:off x="1179513" y="40767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390525" y="3505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0</a:t>
            </a: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390525" y="3708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1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90525" y="3962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2</a:t>
            </a: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1004888" y="4025900"/>
            <a:ext cx="4365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>
                <a:latin typeface="Arial" pitchFamily="34" charset="0"/>
              </a:rPr>
              <a:t>...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611188" y="44958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23838" y="4445000"/>
            <a:ext cx="4492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n-1</a:t>
            </a:r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1179513" y="36449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1179513" y="38608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1179513" y="45593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721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Tables</a:t>
            </a:r>
          </a:p>
        </p:txBody>
      </p:sp>
      <p:sp>
        <p:nvSpPr>
          <p:cNvPr id="477214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5181600" y="2340138"/>
            <a:ext cx="3810000" cy="3222462"/>
          </a:xfrm>
        </p:spPr>
        <p:txBody>
          <a:bodyPr/>
          <a:lstStyle/>
          <a:p>
            <a:r>
              <a:rPr lang="en-US" sz="2000" dirty="0"/>
              <a:t>Each type of event has a </a:t>
            </a:r>
            <a:br>
              <a:rPr lang="en-US" sz="2000" dirty="0"/>
            </a:br>
            <a:r>
              <a:rPr lang="en-US" sz="2000" dirty="0"/>
              <a:t>unique exception number k</a:t>
            </a:r>
          </a:p>
          <a:p>
            <a:endParaRPr lang="en-US" sz="2000" dirty="0"/>
          </a:p>
          <a:p>
            <a:r>
              <a:rPr lang="en-US" sz="2000" dirty="0"/>
              <a:t>k = index into exception table </a:t>
            </a:r>
            <a:br>
              <a:rPr lang="en-US" sz="2000" dirty="0"/>
            </a:br>
            <a:r>
              <a:rPr lang="en-US" sz="2000" dirty="0"/>
              <a:t>(a.k.a. interrupt vector)</a:t>
            </a:r>
          </a:p>
          <a:p>
            <a:endParaRPr lang="en-US" sz="2000" dirty="0"/>
          </a:p>
          <a:p>
            <a:r>
              <a:rPr lang="en-US" sz="2000" dirty="0"/>
              <a:t>Handler k is called each time </a:t>
            </a:r>
            <a:br>
              <a:rPr lang="en-US" sz="2000" dirty="0"/>
            </a:br>
            <a:r>
              <a:rPr lang="en-US" sz="2000" dirty="0"/>
              <a:t>exception k occurs</a:t>
            </a: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511624" y="2993480"/>
            <a:ext cx="1012376" cy="5822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Table</a:t>
            </a:r>
          </a:p>
        </p:txBody>
      </p:sp>
      <p:sp>
        <p:nvSpPr>
          <p:cNvPr id="477192" name="Line 8"/>
          <p:cNvSpPr>
            <a:spLocks noChangeShapeType="1"/>
          </p:cNvSpPr>
          <p:nvPr/>
        </p:nvSpPr>
        <p:spPr bwMode="auto">
          <a:xfrm flipV="1">
            <a:off x="1220788" y="3797300"/>
            <a:ext cx="12192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1" name="Line 17"/>
          <p:cNvSpPr>
            <a:spLocks noChangeShapeType="1"/>
          </p:cNvSpPr>
          <p:nvPr/>
        </p:nvSpPr>
        <p:spPr bwMode="auto">
          <a:xfrm flipV="1">
            <a:off x="1220788" y="2425700"/>
            <a:ext cx="1219200" cy="1257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2" name="Rectangle 18"/>
          <p:cNvSpPr>
            <a:spLocks noChangeArrowheads="1"/>
          </p:cNvSpPr>
          <p:nvPr/>
        </p:nvSpPr>
        <p:spPr bwMode="auto">
          <a:xfrm>
            <a:off x="2439988" y="24257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0</a:t>
            </a:r>
          </a:p>
        </p:txBody>
      </p:sp>
      <p:sp>
        <p:nvSpPr>
          <p:cNvPr id="477203" name="Rectangle 19"/>
          <p:cNvSpPr>
            <a:spLocks noChangeArrowheads="1"/>
          </p:cNvSpPr>
          <p:nvPr/>
        </p:nvSpPr>
        <p:spPr bwMode="auto">
          <a:xfrm>
            <a:off x="2439988" y="31115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1</a:t>
            </a:r>
          </a:p>
        </p:txBody>
      </p:sp>
      <p:sp>
        <p:nvSpPr>
          <p:cNvPr id="477205" name="Line 21"/>
          <p:cNvSpPr>
            <a:spLocks noChangeShapeType="1"/>
          </p:cNvSpPr>
          <p:nvPr/>
        </p:nvSpPr>
        <p:spPr bwMode="auto">
          <a:xfrm flipV="1">
            <a:off x="1220788" y="3111500"/>
            <a:ext cx="1219200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6" name="Rectangle 22"/>
          <p:cNvSpPr>
            <a:spLocks noChangeArrowheads="1"/>
          </p:cNvSpPr>
          <p:nvPr/>
        </p:nvSpPr>
        <p:spPr bwMode="auto">
          <a:xfrm>
            <a:off x="2439988" y="37973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2</a:t>
            </a:r>
          </a:p>
        </p:txBody>
      </p:sp>
      <p:sp>
        <p:nvSpPr>
          <p:cNvPr id="477207" name="Rectangle 23"/>
          <p:cNvSpPr>
            <a:spLocks noChangeArrowheads="1"/>
          </p:cNvSpPr>
          <p:nvPr/>
        </p:nvSpPr>
        <p:spPr bwMode="auto">
          <a:xfrm>
            <a:off x="2439988" y="51054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n-1</a:t>
            </a:r>
          </a:p>
        </p:txBody>
      </p:sp>
      <p:sp>
        <p:nvSpPr>
          <p:cNvPr id="477208" name="Text Box 24"/>
          <p:cNvSpPr txBox="1">
            <a:spLocks noChangeArrowheads="1"/>
          </p:cNvSpPr>
          <p:nvPr/>
        </p:nvSpPr>
        <p:spPr bwMode="auto">
          <a:xfrm>
            <a:off x="3581400" y="4406900"/>
            <a:ext cx="436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...</a:t>
            </a:r>
          </a:p>
        </p:txBody>
      </p:sp>
      <p:sp>
        <p:nvSpPr>
          <p:cNvPr id="477210" name="Line 26"/>
          <p:cNvSpPr>
            <a:spLocks noChangeShapeType="1"/>
          </p:cNvSpPr>
          <p:nvPr/>
        </p:nvSpPr>
        <p:spPr bwMode="auto">
          <a:xfrm>
            <a:off x="1220788" y="4603750"/>
            <a:ext cx="121920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11" name="Text Box 27"/>
          <p:cNvSpPr txBox="1">
            <a:spLocks noChangeArrowheads="1"/>
          </p:cNvSpPr>
          <p:nvPr/>
        </p:nvSpPr>
        <p:spPr bwMode="auto">
          <a:xfrm>
            <a:off x="433551" y="1625025"/>
            <a:ext cx="1060803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numbers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-124894" y="2837150"/>
            <a:ext cx="1336100" cy="1588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766" y="569912"/>
            <a:ext cx="7912100" cy="573088"/>
          </a:xfrm>
        </p:spPr>
        <p:txBody>
          <a:bodyPr/>
          <a:lstStyle/>
          <a:p>
            <a:r>
              <a:rPr 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Caused by events external to the processor</a:t>
            </a:r>
          </a:p>
          <a:p>
            <a:pPr lvl="1"/>
            <a:r>
              <a:rPr lang="en-US" dirty="0"/>
              <a:t>Indicated by setting the processor’s </a:t>
            </a:r>
            <a:r>
              <a:rPr lang="en-US" i="1" dirty="0"/>
              <a:t>interrupt pin</a:t>
            </a:r>
          </a:p>
          <a:p>
            <a:pPr lvl="1"/>
            <a:r>
              <a:rPr lang="en-US" dirty="0"/>
              <a:t>Handler returns to “next” instruction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Timer interrupt</a:t>
            </a:r>
          </a:p>
          <a:p>
            <a:pPr lvl="2"/>
            <a:r>
              <a:rPr lang="en-US" dirty="0"/>
              <a:t>Every few </a:t>
            </a:r>
            <a:r>
              <a:rPr lang="en-US" dirty="0" err="1"/>
              <a:t>ms</a:t>
            </a:r>
            <a:r>
              <a:rPr lang="en-US" dirty="0"/>
              <a:t>, an external timer chip triggers an interrupt</a:t>
            </a:r>
          </a:p>
          <a:p>
            <a:pPr lvl="2"/>
            <a:r>
              <a:rPr lang="en-US" dirty="0"/>
              <a:t>Used by the kernel to take back control from user programs</a:t>
            </a:r>
          </a:p>
          <a:p>
            <a:pPr lvl="1"/>
            <a:r>
              <a:rPr lang="en-US" dirty="0"/>
              <a:t> I/O interrupt from external device</a:t>
            </a:r>
          </a:p>
          <a:p>
            <a:pPr lvl="2"/>
            <a:r>
              <a:rPr lang="en-US" dirty="0"/>
              <a:t>Hitting Ctrl-C at the keyboard</a:t>
            </a:r>
          </a:p>
          <a:p>
            <a:pPr lvl="2"/>
            <a:r>
              <a:rPr lang="en-US" dirty="0"/>
              <a:t>Arrival of a packet from a network</a:t>
            </a:r>
          </a:p>
          <a:p>
            <a:pPr lvl="2"/>
            <a:r>
              <a:rPr lang="en-US" dirty="0"/>
              <a:t>Arrival of data from a disk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14416</TotalTime>
  <Words>1527</Words>
  <Application>Microsoft Macintosh PowerPoint</Application>
  <PresentationFormat>On-screen Show (4:3)</PresentationFormat>
  <Paragraphs>444</Paragraphs>
  <Slides>27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Arial Narrow</vt:lpstr>
      <vt:lpstr>Calibri</vt:lpstr>
      <vt:lpstr>Courier New</vt:lpstr>
      <vt:lpstr>Menlo-Regular</vt:lpstr>
      <vt:lpstr>Times New Roman</vt:lpstr>
      <vt:lpstr>Wingdings</vt:lpstr>
      <vt:lpstr>Wingdings 2</vt:lpstr>
      <vt:lpstr>template2007</vt:lpstr>
      <vt:lpstr>Exceptional Control Flow:  Exceptions and Processes  CSCI 370: Computer Architecture Slide Attribution: 15-213 : Introduction to Computer Systems</vt:lpstr>
      <vt:lpstr>Today</vt:lpstr>
      <vt:lpstr>Control Flow</vt:lpstr>
      <vt:lpstr>Altering the Control Flow</vt:lpstr>
      <vt:lpstr>Exceptional Control Flow</vt:lpstr>
      <vt:lpstr>Today</vt:lpstr>
      <vt:lpstr>Exceptions</vt:lpstr>
      <vt:lpstr>Exception Tables</vt:lpstr>
      <vt:lpstr>Asynchronous Exceptions (Interrupts)</vt:lpstr>
      <vt:lpstr>Synchronous Exceptions</vt:lpstr>
      <vt:lpstr>System Calls</vt:lpstr>
      <vt:lpstr>System Call Example: Opening File</vt:lpstr>
      <vt:lpstr>Fault Example: Page Fault</vt:lpstr>
      <vt:lpstr>Fault Example: Invalid Memory Reference</vt:lpstr>
      <vt:lpstr>Today</vt:lpstr>
      <vt:lpstr>Processes</vt:lpstr>
      <vt:lpstr>Multiprocessing: The Illusion</vt:lpstr>
      <vt:lpstr>Multiprocessing Example</vt:lpstr>
      <vt:lpstr>Multiprocessing: The (Traditional) Reality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Concurrent Processes</vt:lpstr>
      <vt:lpstr>User View of Concurrent Processes</vt:lpstr>
      <vt:lpstr>Context Switching</vt:lpstr>
      <vt:lpstr>Summary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628</cp:revision>
  <cp:lastPrinted>1999-09-20T15:19:18Z</cp:lastPrinted>
  <dcterms:created xsi:type="dcterms:W3CDTF">2011-10-11T15:51:12Z</dcterms:created>
  <dcterms:modified xsi:type="dcterms:W3CDTF">2019-11-12T12:50:15Z</dcterms:modified>
</cp:coreProperties>
</file>