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8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/>
    <p:restoredTop sz="95900"/>
  </p:normalViewPr>
  <p:slideViewPr>
    <p:cSldViewPr snapToGrid="0" snapToObjects="1">
      <p:cViewPr varScale="1">
        <p:scale>
          <a:sx n="109" d="100"/>
          <a:sy n="109" d="100"/>
        </p:scale>
        <p:origin x="1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08FED-88AE-1248-A84D-73BBD3CECC5D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85505-4852-AC4D-A674-6DCD76AB2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9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fld id="{A574A9E0-ECC1-8F46-9121-7E7EEBF72525}" type="slidenum">
              <a:rPr lang="en-US" altLang="en-US" sz="1200" b="0">
                <a:latin typeface="Times New Roman" charset="0"/>
              </a:rPr>
              <a:pPr/>
              <a:t>1</a:t>
            </a:fld>
            <a:endParaRPr lang="en-US" alt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01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90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6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76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202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07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0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717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0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02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fld id="{C1A260CA-701D-C94A-A23B-C10AD9973B04}" type="slidenum">
              <a:rPr lang="en-US" altLang="en-US" sz="1200" b="0">
                <a:latin typeface="Times New Roman" charset="0"/>
              </a:rPr>
              <a:pPr/>
              <a:t>21</a:t>
            </a:fld>
            <a:endParaRPr lang="en-US" alt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961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06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53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38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722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690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280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000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031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189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30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006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645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496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282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263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651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0853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3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82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71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51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5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7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7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4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1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2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32E25-3BEC-C24D-8797-E90B4BE4FFB6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0E708-C44F-D440-AFD6-F53B78958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1066800" y="1708150"/>
            <a:ext cx="7772400" cy="172085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Calibri" charset="0"/>
              </a:rPr>
              <a:t>Virtual </a:t>
            </a:r>
            <a:r>
              <a:rPr lang="en-US" altLang="en-US" dirty="0" smtClean="0">
                <a:latin typeface="Calibri" charset="0"/>
              </a:rPr>
              <a:t>Memory</a:t>
            </a:r>
            <a:br>
              <a:rPr lang="en-US" altLang="en-US" dirty="0" smtClean="0">
                <a:latin typeface="Calibri" charset="0"/>
              </a:rPr>
            </a:br>
            <a:r>
              <a:rPr lang="en-US" altLang="en-US" dirty="0" smtClean="0">
                <a:latin typeface="Calibri" charset="0"/>
              </a:rPr>
              <a:t>Address Translation</a:t>
            </a:r>
            <a:endParaRPr lang="en-US" altLang="en-US" sz="2000" dirty="0">
              <a:latin typeface="Calibri" charset="0"/>
            </a:endParaRPr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678738" cy="1752600"/>
          </a:xfrm>
        </p:spPr>
        <p:txBody>
          <a:bodyPr/>
          <a:lstStyle/>
          <a:p>
            <a:r>
              <a:rPr lang="en-US" altLang="en-US" sz="1800" dirty="0" smtClean="0">
                <a:latin typeface="Calibri" charset="0"/>
              </a:rPr>
              <a:t>CISC 360 – Computer Architecture</a:t>
            </a:r>
          </a:p>
          <a:p>
            <a:r>
              <a:rPr lang="en-US" altLang="en-US" sz="1800" dirty="0" smtClean="0">
                <a:latin typeface="Calibri" charset="0"/>
              </a:rPr>
              <a:t>April </a:t>
            </a:r>
            <a:r>
              <a:rPr lang="en-US" altLang="en-US" sz="1800" dirty="0" smtClean="0">
                <a:latin typeface="Calibri" charset="0"/>
              </a:rPr>
              <a:t>5</a:t>
            </a:r>
            <a:r>
              <a:rPr lang="en-US" altLang="en-US" sz="1800" baseline="30000" dirty="0" smtClean="0">
                <a:latin typeface="Calibri" charset="0"/>
              </a:rPr>
              <a:t>th</a:t>
            </a:r>
            <a:r>
              <a:rPr lang="en-US" altLang="en-US" sz="1800" dirty="0" smtClean="0">
                <a:latin typeface="Calibri" charset="0"/>
              </a:rPr>
              <a:t>, </a:t>
            </a:r>
            <a:r>
              <a:rPr lang="en-US" altLang="en-US" sz="1800" dirty="0" smtClean="0">
                <a:latin typeface="Calibri" charset="0"/>
              </a:rPr>
              <a:t>2016</a:t>
            </a:r>
            <a:endParaRPr lang="en-US" alt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71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Handling Page Fault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4" y="1147764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1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1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3641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3641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1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1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17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17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941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691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65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6589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44672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 flipV="1">
            <a:off x="4467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Line 17"/>
          <p:cNvSpPr>
            <a:spLocks noChangeShapeType="1"/>
          </p:cNvSpPr>
          <p:nvPr/>
        </p:nvSpPr>
        <p:spPr bwMode="auto">
          <a:xfrm flipV="1">
            <a:off x="4492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18"/>
          <p:cNvSpPr>
            <a:spLocks noChangeShapeType="1"/>
          </p:cNvSpPr>
          <p:nvPr/>
        </p:nvSpPr>
        <p:spPr bwMode="auto">
          <a:xfrm flipV="1">
            <a:off x="44418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15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3336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3336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3336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3336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3336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8" name="Rectangle 25"/>
          <p:cNvSpPr>
            <a:spLocks noChangeArrowheads="1"/>
          </p:cNvSpPr>
          <p:nvPr/>
        </p:nvSpPr>
        <p:spPr bwMode="auto">
          <a:xfrm>
            <a:off x="3336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59" name="Rectangle 26"/>
          <p:cNvSpPr>
            <a:spLocks noChangeArrowheads="1"/>
          </p:cNvSpPr>
          <p:nvPr/>
        </p:nvSpPr>
        <p:spPr bwMode="auto">
          <a:xfrm>
            <a:off x="3336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60" name="Rectangle 27"/>
          <p:cNvSpPr>
            <a:spLocks noChangeArrowheads="1"/>
          </p:cNvSpPr>
          <p:nvPr/>
        </p:nvSpPr>
        <p:spPr bwMode="auto">
          <a:xfrm>
            <a:off x="3336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083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33448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4063" name="Text Box 30"/>
          <p:cNvSpPr txBox="1">
            <a:spLocks noChangeArrowheads="1"/>
          </p:cNvSpPr>
          <p:nvPr/>
        </p:nvSpPr>
        <p:spPr bwMode="auto">
          <a:xfrm>
            <a:off x="33464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4064" name="Text Box 31"/>
          <p:cNvSpPr txBox="1">
            <a:spLocks noChangeArrowheads="1"/>
          </p:cNvSpPr>
          <p:nvPr/>
        </p:nvSpPr>
        <p:spPr bwMode="auto">
          <a:xfrm>
            <a:off x="3344864" y="37449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4065" name="Text Box 32"/>
          <p:cNvSpPr txBox="1">
            <a:spLocks noChangeArrowheads="1"/>
          </p:cNvSpPr>
          <p:nvPr/>
        </p:nvSpPr>
        <p:spPr bwMode="auto">
          <a:xfrm>
            <a:off x="3346450" y="39528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4066" name="Text Box 33"/>
          <p:cNvSpPr txBox="1">
            <a:spLocks noChangeArrowheads="1"/>
          </p:cNvSpPr>
          <p:nvPr/>
        </p:nvSpPr>
        <p:spPr bwMode="auto">
          <a:xfrm>
            <a:off x="33448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4067" name="Text Box 34"/>
          <p:cNvSpPr txBox="1">
            <a:spLocks noChangeArrowheads="1"/>
          </p:cNvSpPr>
          <p:nvPr/>
        </p:nvSpPr>
        <p:spPr bwMode="auto">
          <a:xfrm>
            <a:off x="33464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4068" name="Text Box 35"/>
          <p:cNvSpPr txBox="1">
            <a:spLocks noChangeArrowheads="1"/>
          </p:cNvSpPr>
          <p:nvPr/>
        </p:nvSpPr>
        <p:spPr bwMode="auto">
          <a:xfrm>
            <a:off x="33448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4069" name="Text Box 36"/>
          <p:cNvSpPr txBox="1">
            <a:spLocks noChangeArrowheads="1"/>
          </p:cNvSpPr>
          <p:nvPr/>
        </p:nvSpPr>
        <p:spPr bwMode="auto">
          <a:xfrm>
            <a:off x="33464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084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05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273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18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65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65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076" name="Oval 43"/>
          <p:cNvSpPr>
            <a:spLocks noChangeArrowheads="1"/>
          </p:cNvSpPr>
          <p:nvPr/>
        </p:nvSpPr>
        <p:spPr bwMode="auto">
          <a:xfrm>
            <a:off x="4416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77" name="Oval 44"/>
          <p:cNvSpPr>
            <a:spLocks noChangeArrowheads="1"/>
          </p:cNvSpPr>
          <p:nvPr/>
        </p:nvSpPr>
        <p:spPr bwMode="auto">
          <a:xfrm>
            <a:off x="4416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78" name="Oval 45"/>
          <p:cNvSpPr>
            <a:spLocks noChangeArrowheads="1"/>
          </p:cNvSpPr>
          <p:nvPr/>
        </p:nvSpPr>
        <p:spPr bwMode="auto">
          <a:xfrm>
            <a:off x="4416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79" name="Oval 46"/>
          <p:cNvSpPr>
            <a:spLocks noChangeArrowheads="1"/>
          </p:cNvSpPr>
          <p:nvPr/>
        </p:nvSpPr>
        <p:spPr bwMode="auto">
          <a:xfrm>
            <a:off x="4416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45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4081" name="Rectangle 48"/>
          <p:cNvSpPr>
            <a:spLocks noChangeArrowheads="1"/>
          </p:cNvSpPr>
          <p:nvPr/>
        </p:nvSpPr>
        <p:spPr bwMode="auto">
          <a:xfrm>
            <a:off x="6994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44082" name="Rectangle 49"/>
          <p:cNvSpPr>
            <a:spLocks noChangeArrowheads="1"/>
          </p:cNvSpPr>
          <p:nvPr/>
        </p:nvSpPr>
        <p:spPr bwMode="auto">
          <a:xfrm>
            <a:off x="6994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44083" name="Rectangle 50"/>
          <p:cNvSpPr>
            <a:spLocks noChangeArrowheads="1"/>
          </p:cNvSpPr>
          <p:nvPr/>
        </p:nvSpPr>
        <p:spPr bwMode="auto">
          <a:xfrm>
            <a:off x="6994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44084" name="Rectangle 51"/>
          <p:cNvSpPr>
            <a:spLocks noChangeArrowheads="1"/>
          </p:cNvSpPr>
          <p:nvPr/>
        </p:nvSpPr>
        <p:spPr bwMode="auto">
          <a:xfrm>
            <a:off x="6994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44085" name="Rectangle 52"/>
          <p:cNvSpPr>
            <a:spLocks noChangeArrowheads="1"/>
          </p:cNvSpPr>
          <p:nvPr/>
        </p:nvSpPr>
        <p:spPr bwMode="auto">
          <a:xfrm>
            <a:off x="6994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44086" name="Oval 53"/>
          <p:cNvSpPr>
            <a:spLocks noChangeArrowheads="1"/>
          </p:cNvSpPr>
          <p:nvPr/>
        </p:nvSpPr>
        <p:spPr bwMode="auto">
          <a:xfrm>
            <a:off x="4416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87" name="Line 54"/>
          <p:cNvSpPr>
            <a:spLocks noChangeShapeType="1"/>
          </p:cNvSpPr>
          <p:nvPr/>
        </p:nvSpPr>
        <p:spPr bwMode="auto">
          <a:xfrm>
            <a:off x="44291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Oval 55"/>
          <p:cNvSpPr>
            <a:spLocks noChangeArrowheads="1"/>
          </p:cNvSpPr>
          <p:nvPr/>
        </p:nvSpPr>
        <p:spPr bwMode="auto">
          <a:xfrm>
            <a:off x="4416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4089" name="Line 56"/>
          <p:cNvSpPr>
            <a:spLocks noChangeShapeType="1"/>
          </p:cNvSpPr>
          <p:nvPr/>
        </p:nvSpPr>
        <p:spPr bwMode="auto">
          <a:xfrm flipV="1">
            <a:off x="44608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0" name="Rectangle 57"/>
          <p:cNvSpPr>
            <a:spLocks noChangeArrowheads="1"/>
          </p:cNvSpPr>
          <p:nvPr/>
        </p:nvSpPr>
        <p:spPr bwMode="auto">
          <a:xfrm>
            <a:off x="6994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8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44059" idx="1"/>
          </p:cNvCxnSpPr>
          <p:nvPr/>
        </p:nvCxnSpPr>
        <p:spPr bwMode="auto">
          <a:xfrm rot="16200000" flipH="1">
            <a:off x="1928020" y="2467770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777205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Handling Page Fault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4" y="1147764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1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1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3641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3641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1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1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17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17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941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691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65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46095" name="Rectangle 14"/>
          <p:cNvSpPr>
            <a:spLocks noChangeArrowheads="1"/>
          </p:cNvSpPr>
          <p:nvPr/>
        </p:nvSpPr>
        <p:spPr bwMode="auto">
          <a:xfrm>
            <a:off x="6986589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VP 4</a:t>
            </a:r>
          </a:p>
        </p:txBody>
      </p:sp>
      <p:sp>
        <p:nvSpPr>
          <p:cNvPr id="46096" name="Line 15"/>
          <p:cNvSpPr>
            <a:spLocks noChangeShapeType="1"/>
          </p:cNvSpPr>
          <p:nvPr/>
        </p:nvSpPr>
        <p:spPr bwMode="auto">
          <a:xfrm>
            <a:off x="44672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7" name="Line 16"/>
          <p:cNvSpPr>
            <a:spLocks noChangeShapeType="1"/>
          </p:cNvSpPr>
          <p:nvPr/>
        </p:nvSpPr>
        <p:spPr bwMode="auto">
          <a:xfrm flipV="1">
            <a:off x="4467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7"/>
          <p:cNvSpPr>
            <a:spLocks noChangeShapeType="1"/>
          </p:cNvSpPr>
          <p:nvPr/>
        </p:nvSpPr>
        <p:spPr bwMode="auto">
          <a:xfrm flipV="1">
            <a:off x="4492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8"/>
          <p:cNvSpPr>
            <a:spLocks noChangeShapeType="1"/>
          </p:cNvSpPr>
          <p:nvPr/>
        </p:nvSpPr>
        <p:spPr bwMode="auto">
          <a:xfrm flipV="1">
            <a:off x="44418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15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46101" name="Rectangle 20"/>
          <p:cNvSpPr>
            <a:spLocks noChangeArrowheads="1"/>
          </p:cNvSpPr>
          <p:nvPr/>
        </p:nvSpPr>
        <p:spPr bwMode="auto">
          <a:xfrm>
            <a:off x="3336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2" name="Rectangle 21"/>
          <p:cNvSpPr>
            <a:spLocks noChangeArrowheads="1"/>
          </p:cNvSpPr>
          <p:nvPr/>
        </p:nvSpPr>
        <p:spPr bwMode="auto">
          <a:xfrm>
            <a:off x="3336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3" name="Rectangle 22"/>
          <p:cNvSpPr>
            <a:spLocks noChangeArrowheads="1"/>
          </p:cNvSpPr>
          <p:nvPr/>
        </p:nvSpPr>
        <p:spPr bwMode="auto">
          <a:xfrm>
            <a:off x="3336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4" name="Rectangle 23"/>
          <p:cNvSpPr>
            <a:spLocks noChangeArrowheads="1"/>
          </p:cNvSpPr>
          <p:nvPr/>
        </p:nvSpPr>
        <p:spPr bwMode="auto">
          <a:xfrm>
            <a:off x="3336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5" name="Rectangle 24"/>
          <p:cNvSpPr>
            <a:spLocks noChangeArrowheads="1"/>
          </p:cNvSpPr>
          <p:nvPr/>
        </p:nvSpPr>
        <p:spPr bwMode="auto">
          <a:xfrm>
            <a:off x="3336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6" name="Rectangle 25"/>
          <p:cNvSpPr>
            <a:spLocks noChangeArrowheads="1"/>
          </p:cNvSpPr>
          <p:nvPr/>
        </p:nvSpPr>
        <p:spPr bwMode="auto">
          <a:xfrm>
            <a:off x="3336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7" name="Rectangle 26"/>
          <p:cNvSpPr>
            <a:spLocks noChangeArrowheads="1"/>
          </p:cNvSpPr>
          <p:nvPr/>
        </p:nvSpPr>
        <p:spPr bwMode="auto">
          <a:xfrm>
            <a:off x="3336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08" name="Rectangle 27"/>
          <p:cNvSpPr>
            <a:spLocks noChangeArrowheads="1"/>
          </p:cNvSpPr>
          <p:nvPr/>
        </p:nvSpPr>
        <p:spPr bwMode="auto">
          <a:xfrm>
            <a:off x="3336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083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46110" name="Text Box 29"/>
          <p:cNvSpPr txBox="1">
            <a:spLocks noChangeArrowheads="1"/>
          </p:cNvSpPr>
          <p:nvPr/>
        </p:nvSpPr>
        <p:spPr bwMode="auto">
          <a:xfrm>
            <a:off x="33448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6111" name="Text Box 30"/>
          <p:cNvSpPr txBox="1">
            <a:spLocks noChangeArrowheads="1"/>
          </p:cNvSpPr>
          <p:nvPr/>
        </p:nvSpPr>
        <p:spPr bwMode="auto">
          <a:xfrm>
            <a:off x="33464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6112" name="Text Box 31"/>
          <p:cNvSpPr txBox="1">
            <a:spLocks noChangeArrowheads="1"/>
          </p:cNvSpPr>
          <p:nvPr/>
        </p:nvSpPr>
        <p:spPr bwMode="auto">
          <a:xfrm>
            <a:off x="3344864" y="37449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6113" name="Text Box 32"/>
          <p:cNvSpPr txBox="1">
            <a:spLocks noChangeArrowheads="1"/>
          </p:cNvSpPr>
          <p:nvPr/>
        </p:nvSpPr>
        <p:spPr bwMode="auto">
          <a:xfrm>
            <a:off x="3346450" y="39528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6114" name="Text Box 33"/>
          <p:cNvSpPr txBox="1">
            <a:spLocks noChangeArrowheads="1"/>
          </p:cNvSpPr>
          <p:nvPr/>
        </p:nvSpPr>
        <p:spPr bwMode="auto">
          <a:xfrm>
            <a:off x="33448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6115" name="Text Box 34"/>
          <p:cNvSpPr txBox="1">
            <a:spLocks noChangeArrowheads="1"/>
          </p:cNvSpPr>
          <p:nvPr/>
        </p:nvSpPr>
        <p:spPr bwMode="auto">
          <a:xfrm>
            <a:off x="33464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6116" name="Text Box 35"/>
          <p:cNvSpPr txBox="1">
            <a:spLocks noChangeArrowheads="1"/>
          </p:cNvSpPr>
          <p:nvPr/>
        </p:nvSpPr>
        <p:spPr bwMode="auto">
          <a:xfrm>
            <a:off x="33448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6117" name="Text Box 36"/>
          <p:cNvSpPr txBox="1">
            <a:spLocks noChangeArrowheads="1"/>
          </p:cNvSpPr>
          <p:nvPr/>
        </p:nvSpPr>
        <p:spPr bwMode="auto">
          <a:xfrm>
            <a:off x="33464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084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05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273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18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65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65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6124" name="Oval 43"/>
          <p:cNvSpPr>
            <a:spLocks noChangeArrowheads="1"/>
          </p:cNvSpPr>
          <p:nvPr/>
        </p:nvSpPr>
        <p:spPr bwMode="auto">
          <a:xfrm>
            <a:off x="4416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25" name="Oval 44"/>
          <p:cNvSpPr>
            <a:spLocks noChangeArrowheads="1"/>
          </p:cNvSpPr>
          <p:nvPr/>
        </p:nvSpPr>
        <p:spPr bwMode="auto">
          <a:xfrm>
            <a:off x="4416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26" name="Oval 45"/>
          <p:cNvSpPr>
            <a:spLocks noChangeArrowheads="1"/>
          </p:cNvSpPr>
          <p:nvPr/>
        </p:nvSpPr>
        <p:spPr bwMode="auto">
          <a:xfrm>
            <a:off x="4416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27" name="Oval 46"/>
          <p:cNvSpPr>
            <a:spLocks noChangeArrowheads="1"/>
          </p:cNvSpPr>
          <p:nvPr/>
        </p:nvSpPr>
        <p:spPr bwMode="auto">
          <a:xfrm>
            <a:off x="4416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45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6129" name="Rectangle 48"/>
          <p:cNvSpPr>
            <a:spLocks noChangeArrowheads="1"/>
          </p:cNvSpPr>
          <p:nvPr/>
        </p:nvSpPr>
        <p:spPr bwMode="auto">
          <a:xfrm>
            <a:off x="6994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46130" name="Rectangle 49"/>
          <p:cNvSpPr>
            <a:spLocks noChangeArrowheads="1"/>
          </p:cNvSpPr>
          <p:nvPr/>
        </p:nvSpPr>
        <p:spPr bwMode="auto">
          <a:xfrm>
            <a:off x="6994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46131" name="Rectangle 50"/>
          <p:cNvSpPr>
            <a:spLocks noChangeArrowheads="1"/>
          </p:cNvSpPr>
          <p:nvPr/>
        </p:nvSpPr>
        <p:spPr bwMode="auto">
          <a:xfrm>
            <a:off x="6994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46132" name="Rectangle 51"/>
          <p:cNvSpPr>
            <a:spLocks noChangeArrowheads="1"/>
          </p:cNvSpPr>
          <p:nvPr/>
        </p:nvSpPr>
        <p:spPr bwMode="auto">
          <a:xfrm>
            <a:off x="6994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46133" name="Rectangle 52"/>
          <p:cNvSpPr>
            <a:spLocks noChangeArrowheads="1"/>
          </p:cNvSpPr>
          <p:nvPr/>
        </p:nvSpPr>
        <p:spPr bwMode="auto">
          <a:xfrm>
            <a:off x="6994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46134" name="Oval 53"/>
          <p:cNvSpPr>
            <a:spLocks noChangeArrowheads="1"/>
          </p:cNvSpPr>
          <p:nvPr/>
        </p:nvSpPr>
        <p:spPr bwMode="auto">
          <a:xfrm>
            <a:off x="4416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35" name="Line 54"/>
          <p:cNvSpPr>
            <a:spLocks noChangeShapeType="1"/>
          </p:cNvSpPr>
          <p:nvPr/>
        </p:nvSpPr>
        <p:spPr bwMode="auto">
          <a:xfrm>
            <a:off x="44291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6" name="Oval 55"/>
          <p:cNvSpPr>
            <a:spLocks noChangeArrowheads="1"/>
          </p:cNvSpPr>
          <p:nvPr/>
        </p:nvSpPr>
        <p:spPr bwMode="auto">
          <a:xfrm>
            <a:off x="4416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6137" name="Line 56"/>
          <p:cNvSpPr>
            <a:spLocks noChangeShapeType="1"/>
          </p:cNvSpPr>
          <p:nvPr/>
        </p:nvSpPr>
        <p:spPr bwMode="auto">
          <a:xfrm flipV="1">
            <a:off x="44608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8" name="Rectangle 57"/>
          <p:cNvSpPr>
            <a:spLocks noChangeArrowheads="1"/>
          </p:cNvSpPr>
          <p:nvPr/>
        </p:nvSpPr>
        <p:spPr bwMode="auto">
          <a:xfrm>
            <a:off x="6994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8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928020" y="2467770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22060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Handling Page Fault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4" y="1147764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1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1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3641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3641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1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1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1725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1725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941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691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65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6589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>
                <a:latin typeface="Calibri" charset="0"/>
                <a:cs typeface="ＭＳ Ｐゴシック" charset="-128"/>
              </a:rPr>
              <a:t>VP 3</a:t>
            </a:r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>
            <a:off x="44672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6"/>
          <p:cNvSpPr>
            <a:spLocks noChangeShapeType="1"/>
          </p:cNvSpPr>
          <p:nvPr/>
        </p:nvSpPr>
        <p:spPr bwMode="auto">
          <a:xfrm flipV="1">
            <a:off x="4467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7"/>
          <p:cNvSpPr>
            <a:spLocks noChangeShapeType="1"/>
          </p:cNvSpPr>
          <p:nvPr/>
        </p:nvSpPr>
        <p:spPr bwMode="auto">
          <a:xfrm flipV="1">
            <a:off x="4492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8"/>
          <p:cNvSpPr>
            <a:spLocks noChangeShapeType="1"/>
          </p:cNvSpPr>
          <p:nvPr/>
        </p:nvSpPr>
        <p:spPr bwMode="auto">
          <a:xfrm flipV="1">
            <a:off x="44418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15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48149" name="Rectangle 20"/>
          <p:cNvSpPr>
            <a:spLocks noChangeArrowheads="1"/>
          </p:cNvSpPr>
          <p:nvPr/>
        </p:nvSpPr>
        <p:spPr bwMode="auto">
          <a:xfrm>
            <a:off x="3336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0" name="Rectangle 21"/>
          <p:cNvSpPr>
            <a:spLocks noChangeArrowheads="1"/>
          </p:cNvSpPr>
          <p:nvPr/>
        </p:nvSpPr>
        <p:spPr bwMode="auto">
          <a:xfrm>
            <a:off x="3336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1" name="Rectangle 22"/>
          <p:cNvSpPr>
            <a:spLocks noChangeArrowheads="1"/>
          </p:cNvSpPr>
          <p:nvPr/>
        </p:nvSpPr>
        <p:spPr bwMode="auto">
          <a:xfrm>
            <a:off x="3336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2" name="Rectangle 23"/>
          <p:cNvSpPr>
            <a:spLocks noChangeArrowheads="1"/>
          </p:cNvSpPr>
          <p:nvPr/>
        </p:nvSpPr>
        <p:spPr bwMode="auto">
          <a:xfrm>
            <a:off x="3336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3" name="Rectangle 24"/>
          <p:cNvSpPr>
            <a:spLocks noChangeArrowheads="1"/>
          </p:cNvSpPr>
          <p:nvPr/>
        </p:nvSpPr>
        <p:spPr bwMode="auto">
          <a:xfrm>
            <a:off x="3336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4" name="Rectangle 25"/>
          <p:cNvSpPr>
            <a:spLocks noChangeArrowheads="1"/>
          </p:cNvSpPr>
          <p:nvPr/>
        </p:nvSpPr>
        <p:spPr bwMode="auto">
          <a:xfrm>
            <a:off x="3336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5" name="Rectangle 26"/>
          <p:cNvSpPr>
            <a:spLocks noChangeArrowheads="1"/>
          </p:cNvSpPr>
          <p:nvPr/>
        </p:nvSpPr>
        <p:spPr bwMode="auto">
          <a:xfrm>
            <a:off x="3336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56" name="Rectangle 27"/>
          <p:cNvSpPr>
            <a:spLocks noChangeArrowheads="1"/>
          </p:cNvSpPr>
          <p:nvPr/>
        </p:nvSpPr>
        <p:spPr bwMode="auto">
          <a:xfrm>
            <a:off x="3336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083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48158" name="Text Box 29"/>
          <p:cNvSpPr txBox="1">
            <a:spLocks noChangeArrowheads="1"/>
          </p:cNvSpPr>
          <p:nvPr/>
        </p:nvSpPr>
        <p:spPr bwMode="auto">
          <a:xfrm>
            <a:off x="33448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8159" name="Text Box 30"/>
          <p:cNvSpPr txBox="1">
            <a:spLocks noChangeArrowheads="1"/>
          </p:cNvSpPr>
          <p:nvPr/>
        </p:nvSpPr>
        <p:spPr bwMode="auto">
          <a:xfrm>
            <a:off x="33464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8160" name="Text Box 31"/>
          <p:cNvSpPr txBox="1">
            <a:spLocks noChangeArrowheads="1"/>
          </p:cNvSpPr>
          <p:nvPr/>
        </p:nvSpPr>
        <p:spPr bwMode="auto">
          <a:xfrm>
            <a:off x="3344863" y="3744914"/>
            <a:ext cx="2730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8161" name="Text Box 32"/>
          <p:cNvSpPr txBox="1">
            <a:spLocks noChangeArrowheads="1"/>
          </p:cNvSpPr>
          <p:nvPr/>
        </p:nvSpPr>
        <p:spPr bwMode="auto">
          <a:xfrm>
            <a:off x="3346450" y="395287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8162" name="Text Box 33"/>
          <p:cNvSpPr txBox="1">
            <a:spLocks noChangeArrowheads="1"/>
          </p:cNvSpPr>
          <p:nvPr/>
        </p:nvSpPr>
        <p:spPr bwMode="auto">
          <a:xfrm>
            <a:off x="33448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8163" name="Text Box 34"/>
          <p:cNvSpPr txBox="1">
            <a:spLocks noChangeArrowheads="1"/>
          </p:cNvSpPr>
          <p:nvPr/>
        </p:nvSpPr>
        <p:spPr bwMode="auto">
          <a:xfrm>
            <a:off x="33464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8164" name="Text Box 35"/>
          <p:cNvSpPr txBox="1">
            <a:spLocks noChangeArrowheads="1"/>
          </p:cNvSpPr>
          <p:nvPr/>
        </p:nvSpPr>
        <p:spPr bwMode="auto">
          <a:xfrm>
            <a:off x="33448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8165" name="Text Box 36"/>
          <p:cNvSpPr txBox="1">
            <a:spLocks noChangeArrowheads="1"/>
          </p:cNvSpPr>
          <p:nvPr/>
        </p:nvSpPr>
        <p:spPr bwMode="auto">
          <a:xfrm>
            <a:off x="33464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084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05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273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18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65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65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8172" name="Oval 43"/>
          <p:cNvSpPr>
            <a:spLocks noChangeArrowheads="1"/>
          </p:cNvSpPr>
          <p:nvPr/>
        </p:nvSpPr>
        <p:spPr bwMode="auto">
          <a:xfrm>
            <a:off x="4416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73" name="Oval 44"/>
          <p:cNvSpPr>
            <a:spLocks noChangeArrowheads="1"/>
          </p:cNvSpPr>
          <p:nvPr/>
        </p:nvSpPr>
        <p:spPr bwMode="auto">
          <a:xfrm>
            <a:off x="4416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74" name="Oval 45"/>
          <p:cNvSpPr>
            <a:spLocks noChangeArrowheads="1"/>
          </p:cNvSpPr>
          <p:nvPr/>
        </p:nvSpPr>
        <p:spPr bwMode="auto">
          <a:xfrm>
            <a:off x="4416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75" name="Oval 46"/>
          <p:cNvSpPr>
            <a:spLocks noChangeArrowheads="1"/>
          </p:cNvSpPr>
          <p:nvPr/>
        </p:nvSpPr>
        <p:spPr bwMode="auto">
          <a:xfrm>
            <a:off x="4416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45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8177" name="Rectangle 48"/>
          <p:cNvSpPr>
            <a:spLocks noChangeArrowheads="1"/>
          </p:cNvSpPr>
          <p:nvPr/>
        </p:nvSpPr>
        <p:spPr bwMode="auto">
          <a:xfrm>
            <a:off x="6994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48178" name="Rectangle 49"/>
          <p:cNvSpPr>
            <a:spLocks noChangeArrowheads="1"/>
          </p:cNvSpPr>
          <p:nvPr/>
        </p:nvSpPr>
        <p:spPr bwMode="auto">
          <a:xfrm>
            <a:off x="6994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48179" name="Rectangle 50"/>
          <p:cNvSpPr>
            <a:spLocks noChangeArrowheads="1"/>
          </p:cNvSpPr>
          <p:nvPr/>
        </p:nvSpPr>
        <p:spPr bwMode="auto">
          <a:xfrm>
            <a:off x="6994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48180" name="Rectangle 51"/>
          <p:cNvSpPr>
            <a:spLocks noChangeArrowheads="1"/>
          </p:cNvSpPr>
          <p:nvPr/>
        </p:nvSpPr>
        <p:spPr bwMode="auto">
          <a:xfrm>
            <a:off x="6994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48181" name="Rectangle 52"/>
          <p:cNvSpPr>
            <a:spLocks noChangeArrowheads="1"/>
          </p:cNvSpPr>
          <p:nvPr/>
        </p:nvSpPr>
        <p:spPr bwMode="auto">
          <a:xfrm>
            <a:off x="6994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48182" name="Oval 53"/>
          <p:cNvSpPr>
            <a:spLocks noChangeArrowheads="1"/>
          </p:cNvSpPr>
          <p:nvPr/>
        </p:nvSpPr>
        <p:spPr bwMode="auto">
          <a:xfrm>
            <a:off x="4416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83" name="Line 54"/>
          <p:cNvSpPr>
            <a:spLocks noChangeShapeType="1"/>
          </p:cNvSpPr>
          <p:nvPr/>
        </p:nvSpPr>
        <p:spPr bwMode="auto">
          <a:xfrm>
            <a:off x="4460875" y="4087814"/>
            <a:ext cx="2533650" cy="16033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84" name="Oval 55"/>
          <p:cNvSpPr>
            <a:spLocks noChangeArrowheads="1"/>
          </p:cNvSpPr>
          <p:nvPr/>
        </p:nvSpPr>
        <p:spPr bwMode="auto">
          <a:xfrm>
            <a:off x="4416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8185" name="Line 56"/>
          <p:cNvSpPr>
            <a:spLocks noChangeShapeType="1"/>
          </p:cNvSpPr>
          <p:nvPr/>
        </p:nvSpPr>
        <p:spPr bwMode="auto">
          <a:xfrm flipV="1">
            <a:off x="4467225" y="3443289"/>
            <a:ext cx="2527300" cy="433387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86" name="Rectangle 57"/>
          <p:cNvSpPr>
            <a:spLocks noChangeArrowheads="1"/>
          </p:cNvSpPr>
          <p:nvPr/>
        </p:nvSpPr>
        <p:spPr bwMode="auto">
          <a:xfrm>
            <a:off x="6994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8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928020" y="2467770"/>
            <a:ext cx="1119187" cy="1698625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82982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Handling Page Fault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4" y="1147764"/>
            <a:ext cx="8307387" cy="757237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1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1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3641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50183" name="Rectangle 6"/>
          <p:cNvSpPr>
            <a:spLocks noChangeArrowheads="1"/>
          </p:cNvSpPr>
          <p:nvPr/>
        </p:nvSpPr>
        <p:spPr bwMode="auto">
          <a:xfrm>
            <a:off x="3641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1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1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1725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1725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941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691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65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6589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>
                <a:latin typeface="Calibri" charset="0"/>
                <a:cs typeface="ＭＳ Ｐゴシック" charset="-128"/>
              </a:rPr>
              <a:t>VP 3</a:t>
            </a:r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44672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 flipV="1">
            <a:off x="4467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Line 17"/>
          <p:cNvSpPr>
            <a:spLocks noChangeShapeType="1"/>
          </p:cNvSpPr>
          <p:nvPr/>
        </p:nvSpPr>
        <p:spPr bwMode="auto">
          <a:xfrm flipV="1">
            <a:off x="4492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5" name="Line 18"/>
          <p:cNvSpPr>
            <a:spLocks noChangeShapeType="1"/>
          </p:cNvSpPr>
          <p:nvPr/>
        </p:nvSpPr>
        <p:spPr bwMode="auto">
          <a:xfrm flipV="1">
            <a:off x="44418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15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50197" name="Rectangle 20"/>
          <p:cNvSpPr>
            <a:spLocks noChangeArrowheads="1"/>
          </p:cNvSpPr>
          <p:nvPr/>
        </p:nvSpPr>
        <p:spPr bwMode="auto">
          <a:xfrm>
            <a:off x="3336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198" name="Rectangle 21"/>
          <p:cNvSpPr>
            <a:spLocks noChangeArrowheads="1"/>
          </p:cNvSpPr>
          <p:nvPr/>
        </p:nvSpPr>
        <p:spPr bwMode="auto">
          <a:xfrm>
            <a:off x="3336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199" name="Rectangle 22"/>
          <p:cNvSpPr>
            <a:spLocks noChangeArrowheads="1"/>
          </p:cNvSpPr>
          <p:nvPr/>
        </p:nvSpPr>
        <p:spPr bwMode="auto">
          <a:xfrm>
            <a:off x="3336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00" name="Rectangle 23"/>
          <p:cNvSpPr>
            <a:spLocks noChangeArrowheads="1"/>
          </p:cNvSpPr>
          <p:nvPr/>
        </p:nvSpPr>
        <p:spPr bwMode="auto">
          <a:xfrm>
            <a:off x="3336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01" name="Rectangle 24"/>
          <p:cNvSpPr>
            <a:spLocks noChangeArrowheads="1"/>
          </p:cNvSpPr>
          <p:nvPr/>
        </p:nvSpPr>
        <p:spPr bwMode="auto">
          <a:xfrm>
            <a:off x="3336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02" name="Rectangle 25"/>
          <p:cNvSpPr>
            <a:spLocks noChangeArrowheads="1"/>
          </p:cNvSpPr>
          <p:nvPr/>
        </p:nvSpPr>
        <p:spPr bwMode="auto">
          <a:xfrm>
            <a:off x="3336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03" name="Rectangle 26"/>
          <p:cNvSpPr>
            <a:spLocks noChangeArrowheads="1"/>
          </p:cNvSpPr>
          <p:nvPr/>
        </p:nvSpPr>
        <p:spPr bwMode="auto">
          <a:xfrm>
            <a:off x="3336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04" name="Rectangle 27"/>
          <p:cNvSpPr>
            <a:spLocks noChangeArrowheads="1"/>
          </p:cNvSpPr>
          <p:nvPr/>
        </p:nvSpPr>
        <p:spPr bwMode="auto">
          <a:xfrm>
            <a:off x="3336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083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50206" name="Text Box 29"/>
          <p:cNvSpPr txBox="1">
            <a:spLocks noChangeArrowheads="1"/>
          </p:cNvSpPr>
          <p:nvPr/>
        </p:nvSpPr>
        <p:spPr bwMode="auto">
          <a:xfrm>
            <a:off x="33448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50207" name="Text Box 30"/>
          <p:cNvSpPr txBox="1">
            <a:spLocks noChangeArrowheads="1"/>
          </p:cNvSpPr>
          <p:nvPr/>
        </p:nvSpPr>
        <p:spPr bwMode="auto">
          <a:xfrm>
            <a:off x="33464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50208" name="Text Box 31"/>
          <p:cNvSpPr txBox="1">
            <a:spLocks noChangeArrowheads="1"/>
          </p:cNvSpPr>
          <p:nvPr/>
        </p:nvSpPr>
        <p:spPr bwMode="auto">
          <a:xfrm>
            <a:off x="3344863" y="3744914"/>
            <a:ext cx="2730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50209" name="Text Box 32"/>
          <p:cNvSpPr txBox="1">
            <a:spLocks noChangeArrowheads="1"/>
          </p:cNvSpPr>
          <p:nvPr/>
        </p:nvSpPr>
        <p:spPr bwMode="auto">
          <a:xfrm>
            <a:off x="3346450" y="395287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50210" name="Text Box 33"/>
          <p:cNvSpPr txBox="1">
            <a:spLocks noChangeArrowheads="1"/>
          </p:cNvSpPr>
          <p:nvPr/>
        </p:nvSpPr>
        <p:spPr bwMode="auto">
          <a:xfrm>
            <a:off x="33448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50211" name="Text Box 34"/>
          <p:cNvSpPr txBox="1">
            <a:spLocks noChangeArrowheads="1"/>
          </p:cNvSpPr>
          <p:nvPr/>
        </p:nvSpPr>
        <p:spPr bwMode="auto">
          <a:xfrm>
            <a:off x="33464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50212" name="Text Box 35"/>
          <p:cNvSpPr txBox="1">
            <a:spLocks noChangeArrowheads="1"/>
          </p:cNvSpPr>
          <p:nvPr/>
        </p:nvSpPr>
        <p:spPr bwMode="auto">
          <a:xfrm>
            <a:off x="33448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50213" name="Text Box 36"/>
          <p:cNvSpPr txBox="1">
            <a:spLocks noChangeArrowheads="1"/>
          </p:cNvSpPr>
          <p:nvPr/>
        </p:nvSpPr>
        <p:spPr bwMode="auto">
          <a:xfrm>
            <a:off x="33464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084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05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273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18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65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65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50220" name="Oval 43"/>
          <p:cNvSpPr>
            <a:spLocks noChangeArrowheads="1"/>
          </p:cNvSpPr>
          <p:nvPr/>
        </p:nvSpPr>
        <p:spPr bwMode="auto">
          <a:xfrm>
            <a:off x="4416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21" name="Oval 44"/>
          <p:cNvSpPr>
            <a:spLocks noChangeArrowheads="1"/>
          </p:cNvSpPr>
          <p:nvPr/>
        </p:nvSpPr>
        <p:spPr bwMode="auto">
          <a:xfrm>
            <a:off x="4416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22" name="Oval 45"/>
          <p:cNvSpPr>
            <a:spLocks noChangeArrowheads="1"/>
          </p:cNvSpPr>
          <p:nvPr/>
        </p:nvSpPr>
        <p:spPr bwMode="auto">
          <a:xfrm>
            <a:off x="4416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23" name="Oval 46"/>
          <p:cNvSpPr>
            <a:spLocks noChangeArrowheads="1"/>
          </p:cNvSpPr>
          <p:nvPr/>
        </p:nvSpPr>
        <p:spPr bwMode="auto">
          <a:xfrm>
            <a:off x="4416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45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50225" name="Rectangle 48"/>
          <p:cNvSpPr>
            <a:spLocks noChangeArrowheads="1"/>
          </p:cNvSpPr>
          <p:nvPr/>
        </p:nvSpPr>
        <p:spPr bwMode="auto">
          <a:xfrm>
            <a:off x="6994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50226" name="Rectangle 49"/>
          <p:cNvSpPr>
            <a:spLocks noChangeArrowheads="1"/>
          </p:cNvSpPr>
          <p:nvPr/>
        </p:nvSpPr>
        <p:spPr bwMode="auto">
          <a:xfrm>
            <a:off x="6994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50227" name="Rectangle 50"/>
          <p:cNvSpPr>
            <a:spLocks noChangeArrowheads="1"/>
          </p:cNvSpPr>
          <p:nvPr/>
        </p:nvSpPr>
        <p:spPr bwMode="auto">
          <a:xfrm>
            <a:off x="6994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50228" name="Rectangle 51"/>
          <p:cNvSpPr>
            <a:spLocks noChangeArrowheads="1"/>
          </p:cNvSpPr>
          <p:nvPr/>
        </p:nvSpPr>
        <p:spPr bwMode="auto">
          <a:xfrm>
            <a:off x="6994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50229" name="Rectangle 52"/>
          <p:cNvSpPr>
            <a:spLocks noChangeArrowheads="1"/>
          </p:cNvSpPr>
          <p:nvPr/>
        </p:nvSpPr>
        <p:spPr bwMode="auto">
          <a:xfrm>
            <a:off x="6994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50230" name="Oval 53"/>
          <p:cNvSpPr>
            <a:spLocks noChangeArrowheads="1"/>
          </p:cNvSpPr>
          <p:nvPr/>
        </p:nvSpPr>
        <p:spPr bwMode="auto">
          <a:xfrm>
            <a:off x="4416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31" name="Line 54"/>
          <p:cNvSpPr>
            <a:spLocks noChangeShapeType="1"/>
          </p:cNvSpPr>
          <p:nvPr/>
        </p:nvSpPr>
        <p:spPr bwMode="auto">
          <a:xfrm>
            <a:off x="4460875" y="4087814"/>
            <a:ext cx="2533650" cy="16033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32" name="Oval 55"/>
          <p:cNvSpPr>
            <a:spLocks noChangeArrowheads="1"/>
          </p:cNvSpPr>
          <p:nvPr/>
        </p:nvSpPr>
        <p:spPr bwMode="auto">
          <a:xfrm>
            <a:off x="4416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0233" name="Line 56"/>
          <p:cNvSpPr>
            <a:spLocks noChangeShapeType="1"/>
          </p:cNvSpPr>
          <p:nvPr/>
        </p:nvSpPr>
        <p:spPr bwMode="auto">
          <a:xfrm flipV="1">
            <a:off x="4467225" y="3443289"/>
            <a:ext cx="2527300" cy="433387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34" name="Rectangle 57"/>
          <p:cNvSpPr>
            <a:spLocks noChangeArrowheads="1"/>
          </p:cNvSpPr>
          <p:nvPr/>
        </p:nvSpPr>
        <p:spPr bwMode="auto">
          <a:xfrm>
            <a:off x="6994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8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50236" name="Shape 62"/>
          <p:cNvCxnSpPr>
            <a:cxnSpLocks noChangeShapeType="1"/>
            <a:stCxn id="59" idx="2"/>
            <a:endCxn id="50203" idx="1"/>
          </p:cNvCxnSpPr>
          <p:nvPr/>
        </p:nvCxnSpPr>
        <p:spPr bwMode="auto">
          <a:xfrm rot="16200000" flipH="1">
            <a:off x="1928020" y="2467770"/>
            <a:ext cx="1119187" cy="16986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6495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785814" y="360364"/>
            <a:ext cx="8283575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328738"/>
            <a:ext cx="8307388" cy="5224462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Virtual memory works because of locality</a:t>
            </a:r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 sz="2000">
              <a:latin typeface="Calibri" charset="0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At any point in time, programs tend to access a set of active virtual pages called the </a:t>
            </a: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working set</a:t>
            </a:r>
            <a:endParaRPr lang="en-GB" altLang="en-US">
              <a:solidFill>
                <a:srgbClr val="C00000"/>
              </a:solidFill>
              <a:latin typeface="Calibri" charset="0"/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Thrashing:</a:t>
            </a:r>
            <a:r>
              <a:rPr lang="en-GB" altLang="en-US" i="1">
                <a:latin typeface="Calibri" charset="0"/>
              </a:rPr>
              <a:t> </a:t>
            </a:r>
            <a:r>
              <a:rPr lang="en-GB" altLang="en-US">
                <a:latin typeface="Calibri" charset="0"/>
              </a:rPr>
              <a:t>Performance meltdown</a:t>
            </a:r>
            <a:r>
              <a:rPr lang="en-GB" altLang="en-US" i="1">
                <a:latin typeface="Calibri" charset="0"/>
              </a:rPr>
              <a:t> </a:t>
            </a:r>
            <a:r>
              <a:rPr lang="en-GB" altLang="en-US">
                <a:latin typeface="Calibri" charset="0"/>
              </a:rPr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402903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38" y="569914"/>
            <a:ext cx="8610600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VM as a Tool for Memory Management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763000" cy="1905000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Well chosen mappings simplify memory allocation and management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374776" y="3352800"/>
            <a:ext cx="1368425" cy="116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112000" y="3327400"/>
            <a:ext cx="1066800" cy="1174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54278" name="Rectangle 24"/>
          <p:cNvSpPr>
            <a:spLocks noChangeArrowheads="1"/>
          </p:cNvSpPr>
          <p:nvPr/>
        </p:nvSpPr>
        <p:spPr bwMode="auto">
          <a:xfrm>
            <a:off x="2741613" y="32766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4279" name="Rectangle 26"/>
          <p:cNvSpPr>
            <a:spLocks noChangeArrowheads="1"/>
          </p:cNvSpPr>
          <p:nvPr/>
        </p:nvSpPr>
        <p:spPr bwMode="auto">
          <a:xfrm>
            <a:off x="2573339" y="4576764"/>
            <a:ext cx="447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N-1</a:t>
            </a:r>
          </a:p>
        </p:txBody>
      </p:sp>
      <p:sp>
        <p:nvSpPr>
          <p:cNvPr id="54280" name="Rectangle 37"/>
          <p:cNvSpPr>
            <a:spLocks noChangeArrowheads="1"/>
          </p:cNvSpPr>
          <p:nvPr/>
        </p:nvSpPr>
        <p:spPr bwMode="auto">
          <a:xfrm>
            <a:off x="7010400" y="4840288"/>
            <a:ext cx="14493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(e.g., read-only </a:t>
            </a:r>
          </a:p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1374776" y="5334000"/>
            <a:ext cx="1368425" cy="116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997200" y="3432175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997200" y="36877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997200" y="394017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997200" y="444976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4286" name="Text Box 38"/>
          <p:cNvSpPr txBox="1">
            <a:spLocks noChangeArrowheads="1"/>
          </p:cNvSpPr>
          <p:nvPr/>
        </p:nvSpPr>
        <p:spPr bwMode="auto">
          <a:xfrm>
            <a:off x="3219451" y="4068764"/>
            <a:ext cx="4286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4287" name="Rectangle 24"/>
          <p:cNvSpPr>
            <a:spLocks noChangeArrowheads="1"/>
          </p:cNvSpPr>
          <p:nvPr/>
        </p:nvSpPr>
        <p:spPr bwMode="auto">
          <a:xfrm>
            <a:off x="2741613" y="52578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4288" name="Rectangle 26"/>
          <p:cNvSpPr>
            <a:spLocks noChangeArrowheads="1"/>
          </p:cNvSpPr>
          <p:nvPr/>
        </p:nvSpPr>
        <p:spPr bwMode="auto">
          <a:xfrm>
            <a:off x="2573339" y="6557964"/>
            <a:ext cx="447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997200" y="54086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97200" y="56642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997200" y="5916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997200" y="64262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4293" name="Text Box 38"/>
          <p:cNvSpPr txBox="1">
            <a:spLocks noChangeArrowheads="1"/>
          </p:cNvSpPr>
          <p:nvPr/>
        </p:nvSpPr>
        <p:spPr bwMode="auto">
          <a:xfrm>
            <a:off x="3219451" y="6045200"/>
            <a:ext cx="4286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096000" y="34290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368458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096000" y="394335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419576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096000" y="44513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096000" y="47101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096000" y="49657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096000" y="52260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096000" y="54816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96000" y="57388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096000" y="64008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4305" name="Text Box 38"/>
          <p:cNvSpPr txBox="1">
            <a:spLocks noChangeArrowheads="1"/>
          </p:cNvSpPr>
          <p:nvPr/>
        </p:nvSpPr>
        <p:spPr bwMode="auto">
          <a:xfrm>
            <a:off x="6340476" y="5948364"/>
            <a:ext cx="4286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4306" name="Rectangle 24"/>
          <p:cNvSpPr>
            <a:spLocks noChangeArrowheads="1"/>
          </p:cNvSpPr>
          <p:nvPr/>
        </p:nvSpPr>
        <p:spPr bwMode="auto">
          <a:xfrm>
            <a:off x="5854700" y="32766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5641976" y="6551614"/>
            <a:ext cx="4857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M-1</a:t>
            </a:r>
          </a:p>
        </p:txBody>
      </p:sp>
      <p:cxnSp>
        <p:nvCxnSpPr>
          <p:cNvPr id="54308" name="Straight Arrow Connector 73"/>
          <p:cNvCxnSpPr>
            <a:cxnSpLocks noChangeShapeType="1"/>
            <a:stCxn id="46" idx="3"/>
            <a:endCxn id="59" idx="1"/>
          </p:cNvCxnSpPr>
          <p:nvPr/>
        </p:nvCxnSpPr>
        <p:spPr bwMode="auto">
          <a:xfrm>
            <a:off x="3911600" y="3814764"/>
            <a:ext cx="2184400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09" name="Straight Arrow Connector 75"/>
          <p:cNvCxnSpPr>
            <a:cxnSpLocks noChangeShapeType="1"/>
            <a:stCxn id="47" idx="3"/>
            <a:endCxn id="63" idx="1"/>
          </p:cNvCxnSpPr>
          <p:nvPr/>
        </p:nvCxnSpPr>
        <p:spPr bwMode="auto">
          <a:xfrm>
            <a:off x="3911600" y="4067176"/>
            <a:ext cx="2184400" cy="1027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0" name="Straight Arrow Connector 77"/>
          <p:cNvCxnSpPr>
            <a:cxnSpLocks noChangeShapeType="1"/>
            <a:stCxn id="54" idx="3"/>
            <a:endCxn id="63" idx="1"/>
          </p:cNvCxnSpPr>
          <p:nvPr/>
        </p:nvCxnSpPr>
        <p:spPr bwMode="auto">
          <a:xfrm flipV="1">
            <a:off x="3911600" y="5094288"/>
            <a:ext cx="2184400" cy="950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1" name="Straight Arrow Connector 79"/>
          <p:cNvCxnSpPr>
            <a:cxnSpLocks noChangeShapeType="1"/>
            <a:stCxn id="53" idx="3"/>
            <a:endCxn id="65" idx="1"/>
          </p:cNvCxnSpPr>
          <p:nvPr/>
        </p:nvCxnSpPr>
        <p:spPr bwMode="auto">
          <a:xfrm flipV="1">
            <a:off x="3911600" y="5608638"/>
            <a:ext cx="21844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" name="Rectangle 80"/>
          <p:cNvSpPr/>
          <p:nvPr/>
        </p:nvSpPr>
        <p:spPr>
          <a:xfrm>
            <a:off x="4292601" y="3178176"/>
            <a:ext cx="1349375" cy="708025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r>
              <a:rPr lang="en-GB" altLang="en-US" sz="2000" i="1">
                <a:solidFill>
                  <a:srgbClr val="7F7F7F"/>
                </a:solidFill>
                <a:latin typeface="Calibri" charset="0"/>
              </a:rPr>
              <a:t>Address </a:t>
            </a:r>
          </a:p>
          <a:p>
            <a:pPr algn="ctr"/>
            <a:r>
              <a:rPr lang="en-GB" altLang="en-US" sz="2000" i="1">
                <a:solidFill>
                  <a:srgbClr val="7F7F7F"/>
                </a:solidFill>
                <a:latin typeface="Calibri" charset="0"/>
              </a:rPr>
              <a:t>translation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503885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type="title"/>
          </p:nvPr>
        </p:nvSpPr>
        <p:spPr>
          <a:xfrm>
            <a:off x="635000" y="533400"/>
            <a:ext cx="8610600" cy="573088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VM as a Tool for Memory Management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763000" cy="1905000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374776" y="3352800"/>
            <a:ext cx="1368425" cy="116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112000" y="3327400"/>
            <a:ext cx="1066800" cy="1174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56326" name="Rectangle 24"/>
          <p:cNvSpPr>
            <a:spLocks noChangeArrowheads="1"/>
          </p:cNvSpPr>
          <p:nvPr/>
        </p:nvSpPr>
        <p:spPr bwMode="auto">
          <a:xfrm>
            <a:off x="2741613" y="32766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6327" name="Rectangle 26"/>
          <p:cNvSpPr>
            <a:spLocks noChangeArrowheads="1"/>
          </p:cNvSpPr>
          <p:nvPr/>
        </p:nvSpPr>
        <p:spPr bwMode="auto">
          <a:xfrm>
            <a:off x="2573339" y="4576764"/>
            <a:ext cx="447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N-1</a:t>
            </a:r>
          </a:p>
        </p:txBody>
      </p:sp>
      <p:sp>
        <p:nvSpPr>
          <p:cNvPr id="56328" name="Rectangle 37"/>
          <p:cNvSpPr>
            <a:spLocks noChangeArrowheads="1"/>
          </p:cNvSpPr>
          <p:nvPr/>
        </p:nvSpPr>
        <p:spPr bwMode="auto">
          <a:xfrm>
            <a:off x="7010400" y="4840288"/>
            <a:ext cx="14493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(e.g., read-only </a:t>
            </a:r>
          </a:p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1374776" y="5334000"/>
            <a:ext cx="1368425" cy="116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997200" y="3432175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997200" y="36877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997200" y="3940175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997200" y="444976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6334" name="Text Box 38"/>
          <p:cNvSpPr txBox="1">
            <a:spLocks noChangeArrowheads="1"/>
          </p:cNvSpPr>
          <p:nvPr/>
        </p:nvSpPr>
        <p:spPr bwMode="auto">
          <a:xfrm>
            <a:off x="3219451" y="4068764"/>
            <a:ext cx="4286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6335" name="Rectangle 24"/>
          <p:cNvSpPr>
            <a:spLocks noChangeArrowheads="1"/>
          </p:cNvSpPr>
          <p:nvPr/>
        </p:nvSpPr>
        <p:spPr bwMode="auto">
          <a:xfrm>
            <a:off x="2741613" y="52578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6336" name="Rectangle 26"/>
          <p:cNvSpPr>
            <a:spLocks noChangeArrowheads="1"/>
          </p:cNvSpPr>
          <p:nvPr/>
        </p:nvSpPr>
        <p:spPr bwMode="auto">
          <a:xfrm>
            <a:off x="2573339" y="6557964"/>
            <a:ext cx="447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997200" y="54086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97200" y="56642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997200" y="5916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997200" y="64262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6341" name="Text Box 38"/>
          <p:cNvSpPr txBox="1">
            <a:spLocks noChangeArrowheads="1"/>
          </p:cNvSpPr>
          <p:nvPr/>
        </p:nvSpPr>
        <p:spPr bwMode="auto">
          <a:xfrm>
            <a:off x="3219451" y="6045200"/>
            <a:ext cx="4286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096000" y="34290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36830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096000" y="394335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419576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096000" y="44513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096000" y="47101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096000" y="49657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096000" y="52260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096000" y="54816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96000" y="57388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096000" y="640080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56353" name="Text Box 38"/>
          <p:cNvSpPr txBox="1">
            <a:spLocks noChangeArrowheads="1"/>
          </p:cNvSpPr>
          <p:nvPr/>
        </p:nvSpPr>
        <p:spPr bwMode="auto">
          <a:xfrm>
            <a:off x="6340476" y="5948364"/>
            <a:ext cx="4286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900"/>
              </a:spcBef>
            </a:pPr>
            <a:r>
              <a:rPr lang="en-GB" altLang="en-US">
                <a:solidFill>
                  <a:srgbClr val="003300"/>
                </a:solidFill>
                <a:latin typeface="Calibri" charset="0"/>
              </a:rPr>
              <a:t>...</a:t>
            </a:r>
          </a:p>
        </p:txBody>
      </p:sp>
      <p:sp>
        <p:nvSpPr>
          <p:cNvPr id="56354" name="Rectangle 24"/>
          <p:cNvSpPr>
            <a:spLocks noChangeArrowheads="1"/>
          </p:cNvSpPr>
          <p:nvPr/>
        </p:nvSpPr>
        <p:spPr bwMode="auto">
          <a:xfrm>
            <a:off x="5854700" y="3276601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5641976" y="6551614"/>
            <a:ext cx="4857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M-1</a:t>
            </a:r>
          </a:p>
        </p:txBody>
      </p:sp>
      <p:cxnSp>
        <p:nvCxnSpPr>
          <p:cNvPr id="56356" name="Straight Arrow Connector 73"/>
          <p:cNvCxnSpPr>
            <a:cxnSpLocks noChangeShapeType="1"/>
            <a:stCxn id="46" idx="3"/>
            <a:endCxn id="59" idx="1"/>
          </p:cNvCxnSpPr>
          <p:nvPr/>
        </p:nvCxnSpPr>
        <p:spPr bwMode="auto">
          <a:xfrm>
            <a:off x="3911600" y="3814764"/>
            <a:ext cx="2184400" cy="25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57" name="Straight Arrow Connector 75"/>
          <p:cNvCxnSpPr>
            <a:cxnSpLocks noChangeShapeType="1"/>
            <a:stCxn id="47" idx="3"/>
            <a:endCxn id="63" idx="1"/>
          </p:cNvCxnSpPr>
          <p:nvPr/>
        </p:nvCxnSpPr>
        <p:spPr bwMode="auto">
          <a:xfrm>
            <a:off x="3911600" y="4067176"/>
            <a:ext cx="2184400" cy="1027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58" name="Straight Arrow Connector 77"/>
          <p:cNvCxnSpPr>
            <a:cxnSpLocks noChangeShapeType="1"/>
            <a:stCxn id="54" idx="3"/>
            <a:endCxn id="63" idx="1"/>
          </p:cNvCxnSpPr>
          <p:nvPr/>
        </p:nvCxnSpPr>
        <p:spPr bwMode="auto">
          <a:xfrm flipV="1">
            <a:off x="3911600" y="5094288"/>
            <a:ext cx="2184400" cy="950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59" name="Straight Arrow Connector 79"/>
          <p:cNvCxnSpPr>
            <a:cxnSpLocks noChangeShapeType="1"/>
            <a:stCxn id="53" idx="3"/>
            <a:endCxn id="65" idx="1"/>
          </p:cNvCxnSpPr>
          <p:nvPr/>
        </p:nvCxnSpPr>
        <p:spPr bwMode="auto">
          <a:xfrm flipV="1">
            <a:off x="3911600" y="5608638"/>
            <a:ext cx="21844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" name="Rectangle 80"/>
          <p:cNvSpPr/>
          <p:nvPr/>
        </p:nvSpPr>
        <p:spPr>
          <a:xfrm>
            <a:off x="4292601" y="3178176"/>
            <a:ext cx="1349375" cy="708025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r>
              <a:rPr lang="en-GB" altLang="en-US" sz="2000" i="1">
                <a:solidFill>
                  <a:srgbClr val="7F7F7F"/>
                </a:solidFill>
                <a:latin typeface="Calibri" charset="0"/>
              </a:rPr>
              <a:t>Address </a:t>
            </a:r>
          </a:p>
          <a:p>
            <a:pPr algn="ctr"/>
            <a:r>
              <a:rPr lang="en-GB" altLang="en-US" sz="2000" i="1">
                <a:solidFill>
                  <a:srgbClr val="7F7F7F"/>
                </a:solidFill>
                <a:latin typeface="Calibri" charset="0"/>
              </a:rPr>
              <a:t>translation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416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/>
          </p:nvPr>
        </p:nvSpPr>
        <p:spPr>
          <a:xfrm>
            <a:off x="708026" y="381000"/>
            <a:ext cx="8893175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VM as a Tool for Memory Protection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9139" y="1212851"/>
            <a:ext cx="8307387" cy="1293813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Extend Page Table Entries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3401" y="2901951"/>
            <a:ext cx="107156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800" i="1">
                <a:solidFill>
                  <a:srgbClr val="7F7F7F"/>
                </a:solidFill>
                <a:latin typeface="Calibri" charset="0"/>
              </a:rPr>
              <a:t>Process i: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678364" y="2871789"/>
            <a:ext cx="8667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Address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38475" y="2871789"/>
            <a:ext cx="6492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READ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678239" y="2871789"/>
            <a:ext cx="7381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384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3013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3698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384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3013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3698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384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3013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16088" y="3171825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0: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1716088" y="3476625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1: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1717676" y="3781425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2:</a:t>
            </a:r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3986213" y="4167188"/>
            <a:ext cx="246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49000"/>
              </a:lnSpc>
            </a:pPr>
            <a:r>
              <a:rPr lang="en-GB" altLang="en-US" sz="1600">
                <a:latin typeface="Calibri" charset="0"/>
              </a:rPr>
              <a:t>•</a:t>
            </a:r>
          </a:p>
          <a:p>
            <a:pPr algn="ctr">
              <a:lnSpc>
                <a:spcPct val="49000"/>
              </a:lnSpc>
            </a:pPr>
            <a:r>
              <a:rPr lang="en-GB" altLang="en-US" sz="1600">
                <a:latin typeface="Calibri" charset="0"/>
              </a:rPr>
              <a:t>•</a:t>
            </a:r>
          </a:p>
          <a:p>
            <a:pPr algn="ctr">
              <a:lnSpc>
                <a:spcPct val="49000"/>
              </a:lnSpc>
            </a:pPr>
            <a:r>
              <a:rPr lang="en-GB" altLang="en-US" sz="1600">
                <a:latin typeface="Calibri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533400" y="5111751"/>
            <a:ext cx="10747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800" i="1">
                <a:solidFill>
                  <a:srgbClr val="7F7F7F"/>
                </a:solidFill>
                <a:latin typeface="Calibri" charset="0"/>
              </a:rPr>
              <a:t>Process j:</a:t>
            </a:r>
          </a:p>
        </p:txBody>
      </p:sp>
      <p:sp>
        <p:nvSpPr>
          <p:cNvPr id="58389" name="Rectangle 35"/>
          <p:cNvSpPr>
            <a:spLocks noChangeArrowheads="1"/>
          </p:cNvSpPr>
          <p:nvPr/>
        </p:nvSpPr>
        <p:spPr bwMode="auto">
          <a:xfrm>
            <a:off x="3698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90" name="Text Box 42"/>
          <p:cNvSpPr txBox="1">
            <a:spLocks noChangeArrowheads="1"/>
          </p:cNvSpPr>
          <p:nvPr/>
        </p:nvSpPr>
        <p:spPr bwMode="auto">
          <a:xfrm>
            <a:off x="2417764" y="2871789"/>
            <a:ext cx="523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SUP</a:t>
            </a:r>
          </a:p>
        </p:txBody>
      </p:sp>
      <p:sp>
        <p:nvSpPr>
          <p:cNvPr id="58391" name="Rectangle 43"/>
          <p:cNvSpPr>
            <a:spLocks noChangeArrowheads="1"/>
          </p:cNvSpPr>
          <p:nvPr/>
        </p:nvSpPr>
        <p:spPr bwMode="auto">
          <a:xfrm>
            <a:off x="2324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58392" name="Rectangle 44"/>
          <p:cNvSpPr>
            <a:spLocks noChangeArrowheads="1"/>
          </p:cNvSpPr>
          <p:nvPr/>
        </p:nvSpPr>
        <p:spPr bwMode="auto">
          <a:xfrm>
            <a:off x="2324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58393" name="Rectangle 45"/>
          <p:cNvSpPr>
            <a:spLocks noChangeArrowheads="1"/>
          </p:cNvSpPr>
          <p:nvPr/>
        </p:nvSpPr>
        <p:spPr bwMode="auto">
          <a:xfrm>
            <a:off x="2324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94" name="Text Box 46"/>
          <p:cNvSpPr txBox="1">
            <a:spLocks noChangeArrowheads="1"/>
          </p:cNvSpPr>
          <p:nvPr/>
        </p:nvSpPr>
        <p:spPr bwMode="auto">
          <a:xfrm>
            <a:off x="4681539" y="5080000"/>
            <a:ext cx="8667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Address</a:t>
            </a:r>
          </a:p>
        </p:txBody>
      </p:sp>
      <p:sp>
        <p:nvSpPr>
          <p:cNvPr id="58395" name="Text Box 47"/>
          <p:cNvSpPr txBox="1">
            <a:spLocks noChangeArrowheads="1"/>
          </p:cNvSpPr>
          <p:nvPr/>
        </p:nvSpPr>
        <p:spPr bwMode="auto">
          <a:xfrm>
            <a:off x="3038475" y="5080000"/>
            <a:ext cx="6492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READ</a:t>
            </a:r>
          </a:p>
        </p:txBody>
      </p:sp>
      <p:sp>
        <p:nvSpPr>
          <p:cNvPr id="58396" name="Text Box 48"/>
          <p:cNvSpPr txBox="1">
            <a:spLocks noChangeArrowheads="1"/>
          </p:cNvSpPr>
          <p:nvPr/>
        </p:nvSpPr>
        <p:spPr bwMode="auto">
          <a:xfrm>
            <a:off x="3678239" y="5080000"/>
            <a:ext cx="7381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387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58398" name="Rectangle 50"/>
          <p:cNvSpPr>
            <a:spLocks noChangeArrowheads="1"/>
          </p:cNvSpPr>
          <p:nvPr/>
        </p:nvSpPr>
        <p:spPr bwMode="auto">
          <a:xfrm>
            <a:off x="3016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399" name="Rectangle 51"/>
          <p:cNvSpPr>
            <a:spLocks noChangeArrowheads="1"/>
          </p:cNvSpPr>
          <p:nvPr/>
        </p:nvSpPr>
        <p:spPr bwMode="auto">
          <a:xfrm>
            <a:off x="3702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387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58401" name="Rectangle 53"/>
          <p:cNvSpPr>
            <a:spLocks noChangeArrowheads="1"/>
          </p:cNvSpPr>
          <p:nvPr/>
        </p:nvSpPr>
        <p:spPr bwMode="auto">
          <a:xfrm>
            <a:off x="3016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402" name="Rectangle 54"/>
          <p:cNvSpPr>
            <a:spLocks noChangeArrowheads="1"/>
          </p:cNvSpPr>
          <p:nvPr/>
        </p:nvSpPr>
        <p:spPr bwMode="auto">
          <a:xfrm>
            <a:off x="3702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387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58404" name="Rectangle 56"/>
          <p:cNvSpPr>
            <a:spLocks noChangeArrowheads="1"/>
          </p:cNvSpPr>
          <p:nvPr/>
        </p:nvSpPr>
        <p:spPr bwMode="auto">
          <a:xfrm>
            <a:off x="3016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405" name="Rectangle 57"/>
          <p:cNvSpPr>
            <a:spLocks noChangeArrowheads="1"/>
          </p:cNvSpPr>
          <p:nvPr/>
        </p:nvSpPr>
        <p:spPr bwMode="auto">
          <a:xfrm>
            <a:off x="3702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406" name="Text Box 58"/>
          <p:cNvSpPr txBox="1">
            <a:spLocks noChangeArrowheads="1"/>
          </p:cNvSpPr>
          <p:nvPr/>
        </p:nvSpPr>
        <p:spPr bwMode="auto">
          <a:xfrm>
            <a:off x="2417764" y="5080000"/>
            <a:ext cx="5238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SUP</a:t>
            </a:r>
          </a:p>
        </p:txBody>
      </p:sp>
      <p:sp>
        <p:nvSpPr>
          <p:cNvPr id="58407" name="Rectangle 59"/>
          <p:cNvSpPr>
            <a:spLocks noChangeArrowheads="1"/>
          </p:cNvSpPr>
          <p:nvPr/>
        </p:nvSpPr>
        <p:spPr bwMode="auto">
          <a:xfrm>
            <a:off x="2327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58408" name="Rectangle 60"/>
          <p:cNvSpPr>
            <a:spLocks noChangeArrowheads="1"/>
          </p:cNvSpPr>
          <p:nvPr/>
        </p:nvSpPr>
        <p:spPr bwMode="auto">
          <a:xfrm>
            <a:off x="2327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Yes</a:t>
            </a:r>
          </a:p>
        </p:txBody>
      </p:sp>
      <p:sp>
        <p:nvSpPr>
          <p:cNvPr id="58409" name="Rectangle 61"/>
          <p:cNvSpPr>
            <a:spLocks noChangeArrowheads="1"/>
          </p:cNvSpPr>
          <p:nvPr/>
        </p:nvSpPr>
        <p:spPr bwMode="auto">
          <a:xfrm>
            <a:off x="2327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No</a:t>
            </a:r>
          </a:p>
        </p:txBody>
      </p:sp>
      <p:sp>
        <p:nvSpPr>
          <p:cNvPr id="58410" name="Text Box 62"/>
          <p:cNvSpPr txBox="1">
            <a:spLocks noChangeArrowheads="1"/>
          </p:cNvSpPr>
          <p:nvPr/>
        </p:nvSpPr>
        <p:spPr bwMode="auto">
          <a:xfrm>
            <a:off x="1716088" y="538638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0:</a:t>
            </a:r>
          </a:p>
        </p:txBody>
      </p:sp>
      <p:sp>
        <p:nvSpPr>
          <p:cNvPr id="58411" name="Text Box 63"/>
          <p:cNvSpPr txBox="1">
            <a:spLocks noChangeArrowheads="1"/>
          </p:cNvSpPr>
          <p:nvPr/>
        </p:nvSpPr>
        <p:spPr bwMode="auto">
          <a:xfrm>
            <a:off x="1716088" y="569118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1:</a:t>
            </a:r>
          </a:p>
        </p:txBody>
      </p:sp>
      <p:sp>
        <p:nvSpPr>
          <p:cNvPr id="58412" name="Text Box 64"/>
          <p:cNvSpPr txBox="1">
            <a:spLocks noChangeArrowheads="1"/>
          </p:cNvSpPr>
          <p:nvPr/>
        </p:nvSpPr>
        <p:spPr bwMode="auto">
          <a:xfrm>
            <a:off x="1717676" y="5995989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VP 2:</a:t>
            </a:r>
          </a:p>
        </p:txBody>
      </p:sp>
      <p:sp>
        <p:nvSpPr>
          <p:cNvPr id="58413" name="Rectangle 4"/>
          <p:cNvSpPr>
            <a:spLocks noChangeArrowheads="1"/>
          </p:cNvSpPr>
          <p:nvPr/>
        </p:nvSpPr>
        <p:spPr bwMode="auto">
          <a:xfrm>
            <a:off x="7467600" y="2547938"/>
            <a:ext cx="16764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800" i="1">
                <a:solidFill>
                  <a:srgbClr val="7F7F7F"/>
                </a:solidFill>
                <a:latin typeface="Calibri" charset="0"/>
              </a:rPr>
              <a:t>Physical </a:t>
            </a:r>
          </a:p>
          <a:p>
            <a:pPr>
              <a:lnSpc>
                <a:spcPct val="98000"/>
              </a:lnSpc>
            </a:pPr>
            <a:r>
              <a:rPr lang="en-GB" altLang="en-US" sz="1800" i="1">
                <a:solidFill>
                  <a:srgbClr val="7F7F7F"/>
                </a:solidFill>
                <a:latin typeface="Calibri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542213" y="31813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542213" y="343693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542213" y="36957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542213" y="3956050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542213" y="42116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542213" y="446563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542213" y="472598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542213" y="497681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542213" y="52324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542213" y="5486400"/>
            <a:ext cx="914400" cy="255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543800" y="5737225"/>
            <a:ext cx="914400" cy="2555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543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PP 11</a:t>
            </a:r>
          </a:p>
        </p:txBody>
      </p:sp>
      <p:cxnSp>
        <p:nvCxnSpPr>
          <p:cNvPr id="58426" name="Straight Arrow Connector 113"/>
          <p:cNvCxnSpPr>
            <a:cxnSpLocks noChangeShapeType="1"/>
            <a:stCxn id="24584" idx="3"/>
            <a:endCxn id="101" idx="1"/>
          </p:cNvCxnSpPr>
          <p:nvPr/>
        </p:nvCxnSpPr>
        <p:spPr bwMode="auto">
          <a:xfrm>
            <a:off x="5908675" y="3328989"/>
            <a:ext cx="1633538" cy="1525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27" name="Straight Arrow Connector 115"/>
          <p:cNvCxnSpPr>
            <a:cxnSpLocks noChangeShapeType="1"/>
            <a:stCxn id="24587" idx="3"/>
            <a:endCxn id="99" idx="1"/>
          </p:cNvCxnSpPr>
          <p:nvPr/>
        </p:nvCxnSpPr>
        <p:spPr bwMode="auto">
          <a:xfrm>
            <a:off x="5908675" y="3633789"/>
            <a:ext cx="1633538" cy="7064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28" name="Straight Arrow Connector 117"/>
          <p:cNvCxnSpPr>
            <a:cxnSpLocks noChangeShapeType="1"/>
            <a:stCxn id="24590" idx="3"/>
            <a:endCxn id="97" idx="1"/>
          </p:cNvCxnSpPr>
          <p:nvPr/>
        </p:nvCxnSpPr>
        <p:spPr bwMode="auto">
          <a:xfrm flipV="1">
            <a:off x="5908675" y="3822700"/>
            <a:ext cx="1633538" cy="1158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29" name="Straight Arrow Connector 119"/>
          <p:cNvCxnSpPr>
            <a:cxnSpLocks noChangeShapeType="1"/>
            <a:stCxn id="24625" idx="3"/>
            <a:endCxn id="104" idx="1"/>
          </p:cNvCxnSpPr>
          <p:nvPr/>
        </p:nvCxnSpPr>
        <p:spPr bwMode="auto">
          <a:xfrm>
            <a:off x="5911851" y="5537200"/>
            <a:ext cx="1630363" cy="77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30" name="Straight Arrow Connector 121"/>
          <p:cNvCxnSpPr>
            <a:cxnSpLocks noChangeShapeType="1"/>
            <a:stCxn id="24628" idx="3"/>
            <a:endCxn id="101" idx="1"/>
          </p:cNvCxnSpPr>
          <p:nvPr/>
        </p:nvCxnSpPr>
        <p:spPr bwMode="auto">
          <a:xfrm flipV="1">
            <a:off x="5911851" y="4854576"/>
            <a:ext cx="1630363" cy="987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31" name="Straight Arrow Connector 123"/>
          <p:cNvCxnSpPr>
            <a:cxnSpLocks noChangeShapeType="1"/>
            <a:stCxn id="24631" idx="3"/>
            <a:endCxn id="112" idx="1"/>
          </p:cNvCxnSpPr>
          <p:nvPr/>
        </p:nvCxnSpPr>
        <p:spPr bwMode="auto">
          <a:xfrm flipV="1">
            <a:off x="5911850" y="6121400"/>
            <a:ext cx="1631950" cy="25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554953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Today		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Virtual Memory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as a tool for caching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as a tool for memory management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as a tool for memory protection</a:t>
            </a:r>
          </a:p>
          <a:p>
            <a:endParaRPr lang="en-US" altLang="en-US" b="1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Address translation</a:t>
            </a:r>
          </a:p>
          <a:p>
            <a:pPr lvl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Speedups</a:t>
            </a:r>
          </a:p>
          <a:p>
            <a:pPr lvl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Examples / Problems</a:t>
            </a:r>
            <a:endParaRPr lang="en-US" altLang="en-US" b="1" dirty="0" smtClean="0">
              <a:solidFill>
                <a:srgbClr val="7F7F7F"/>
              </a:solidFill>
              <a:latin typeface="Calibri" charset="0"/>
            </a:endParaRPr>
          </a:p>
          <a:p>
            <a:pPr eaLnBrk="1" hangingPunct="1"/>
            <a:endParaRPr lang="en-US" altLang="en-US" dirty="0" smtClean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Case </a:t>
            </a:r>
            <a:r>
              <a:rPr lang="en-US" altLang="en-US" dirty="0">
                <a:solidFill>
                  <a:srgbClr val="000000"/>
                </a:solidFill>
                <a:latin typeface="Calibri" charset="0"/>
              </a:rPr>
              <a:t>study: Core i7/Linux memory system</a:t>
            </a:r>
          </a:p>
        </p:txBody>
      </p:sp>
      <p:sp>
        <p:nvSpPr>
          <p:cNvPr id="60420" name="TextBox 3"/>
          <p:cNvSpPr txBox="1">
            <a:spLocks noChangeArrowheads="1"/>
          </p:cNvSpPr>
          <p:nvPr/>
        </p:nvSpPr>
        <p:spPr bwMode="auto">
          <a:xfrm>
            <a:off x="1184275" y="45688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9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8"/>
          <p:cNvSpPr>
            <a:spLocks noGrp="1" noChangeArrowheads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VM Address Translation</a:t>
            </a:r>
          </a:p>
        </p:txBody>
      </p:sp>
      <p:sp>
        <p:nvSpPr>
          <p:cNvPr id="61443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777876" y="1362075"/>
            <a:ext cx="8442325" cy="497205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Virtual Address Space</a:t>
            </a:r>
          </a:p>
          <a:p>
            <a:pPr lvl="1" eaLnBrk="1" hangingPunct="1"/>
            <a:r>
              <a:rPr lang="en-US" altLang="en-US" i="1">
                <a:latin typeface="Calibri" charset="0"/>
              </a:rPr>
              <a:t>V = {0, 1, …, N–1}</a:t>
            </a:r>
          </a:p>
          <a:p>
            <a:pPr eaLnBrk="1" hangingPunct="1"/>
            <a:r>
              <a:rPr lang="en-US" altLang="en-US">
                <a:latin typeface="Calibri" charset="0"/>
              </a:rPr>
              <a:t>Physical Address Space</a:t>
            </a:r>
          </a:p>
          <a:p>
            <a:pPr lvl="1" eaLnBrk="1" hangingPunct="1"/>
            <a:r>
              <a:rPr lang="en-US" altLang="en-US" i="1">
                <a:latin typeface="Calibri" charset="0"/>
              </a:rPr>
              <a:t>P = {0, 1, …, M–1}</a:t>
            </a:r>
          </a:p>
          <a:p>
            <a:pPr eaLnBrk="1" hangingPunct="1"/>
            <a:r>
              <a:rPr lang="en-US" altLang="en-US">
                <a:latin typeface="Calibri" charset="0"/>
              </a:rPr>
              <a:t>Address Translation</a:t>
            </a:r>
          </a:p>
          <a:p>
            <a:pPr lvl="1" eaLnBrk="1" hangingPunct="1"/>
            <a:r>
              <a:rPr lang="en-US" altLang="en-US" b="1" i="1">
                <a:latin typeface="Calibri" charset="0"/>
              </a:rPr>
              <a:t>MAP:  V </a:t>
            </a:r>
            <a:r>
              <a:rPr lang="en-US" altLang="en-US" b="1" i="1">
                <a:latin typeface="Calibri" charset="0"/>
                <a:sym typeface="Symbol" charset="2"/>
              </a:rPr>
              <a:t></a:t>
            </a:r>
            <a:r>
              <a:rPr lang="en-US" altLang="en-US" b="1" i="1">
                <a:latin typeface="Calibri" charset="0"/>
              </a:rPr>
              <a:t>  P  U  {</a:t>
            </a:r>
            <a:r>
              <a:rPr lang="en-US" altLang="en-US" b="1" i="1">
                <a:latin typeface="Calibri" charset="0"/>
                <a:sym typeface="Symbol" charset="2"/>
              </a:rPr>
              <a:t></a:t>
            </a:r>
            <a:r>
              <a:rPr lang="en-US" altLang="en-US" b="1" i="1">
                <a:latin typeface="Calibri" charset="0"/>
              </a:rPr>
              <a:t>}</a:t>
            </a:r>
          </a:p>
          <a:p>
            <a:pPr lvl="1" eaLnBrk="1" hangingPunct="1"/>
            <a:r>
              <a:rPr lang="en-US" altLang="en-US">
                <a:latin typeface="Calibri" charset="0"/>
              </a:rPr>
              <a:t>For virtual address </a:t>
            </a:r>
            <a:r>
              <a:rPr lang="en-US" altLang="en-US" b="1" i="1">
                <a:latin typeface="Calibri" charset="0"/>
              </a:rPr>
              <a:t>a</a:t>
            </a:r>
            <a:r>
              <a:rPr lang="en-US" altLang="en-US">
                <a:latin typeface="Calibri" charset="0"/>
              </a:rPr>
              <a:t>:</a:t>
            </a:r>
          </a:p>
          <a:p>
            <a:pPr lvl="2" eaLnBrk="1" hangingPunct="1"/>
            <a:r>
              <a:rPr lang="en-US" altLang="en-US" b="1" i="1">
                <a:latin typeface="Calibri" charset="0"/>
              </a:rPr>
              <a:t>MAP(a)  =  a</a:t>
            </a:r>
            <a:r>
              <a:rPr lang="en-US" altLang="en-US" i="1">
                <a:latin typeface="Calibri" charset="0"/>
              </a:rPr>
              <a:t>’</a:t>
            </a:r>
            <a:r>
              <a:rPr lang="en-US" altLang="en-US">
                <a:latin typeface="Calibri" charset="0"/>
              </a:rPr>
              <a:t>  if data at virtual address </a:t>
            </a:r>
            <a:r>
              <a:rPr lang="en-US" altLang="en-US" b="1" i="1">
                <a:latin typeface="Calibri" charset="0"/>
              </a:rPr>
              <a:t>a</a:t>
            </a:r>
            <a:r>
              <a:rPr lang="en-US" altLang="en-US">
                <a:latin typeface="Calibri" charset="0"/>
              </a:rPr>
              <a:t> is at physical address </a:t>
            </a:r>
            <a:r>
              <a:rPr lang="en-US" altLang="en-US" b="1" i="1">
                <a:latin typeface="Calibri" charset="0"/>
              </a:rPr>
              <a:t>a’</a:t>
            </a:r>
            <a:r>
              <a:rPr lang="en-US" altLang="en-US" i="1">
                <a:latin typeface="Calibri" charset="0"/>
              </a:rPr>
              <a:t> </a:t>
            </a:r>
            <a:r>
              <a:rPr lang="en-US" altLang="en-US">
                <a:latin typeface="Calibri" charset="0"/>
              </a:rPr>
              <a:t>in </a:t>
            </a:r>
            <a:r>
              <a:rPr lang="en-US" altLang="en-US" b="1" i="1">
                <a:latin typeface="Calibri" charset="0"/>
              </a:rPr>
              <a:t>P</a:t>
            </a:r>
          </a:p>
          <a:p>
            <a:pPr lvl="2" eaLnBrk="1" hangingPunct="1"/>
            <a:r>
              <a:rPr lang="en-US" altLang="en-US" b="1" i="1">
                <a:latin typeface="Calibri" charset="0"/>
              </a:rPr>
              <a:t>MAP(a)  = </a:t>
            </a:r>
            <a:r>
              <a:rPr lang="en-US" altLang="en-US" b="1" i="1">
                <a:latin typeface="Calibri" charset="0"/>
                <a:sym typeface="Symbol" charset="2"/>
              </a:rPr>
              <a:t></a:t>
            </a:r>
            <a:r>
              <a:rPr lang="en-US" altLang="en-US" b="1" i="1">
                <a:latin typeface="Calibri" charset="0"/>
              </a:rPr>
              <a:t> </a:t>
            </a:r>
            <a:r>
              <a:rPr lang="en-US" altLang="en-US">
                <a:latin typeface="Calibri" charset="0"/>
              </a:rPr>
              <a:t>if data at virtual address </a:t>
            </a:r>
            <a:r>
              <a:rPr lang="en-US" altLang="en-US" b="1" i="1">
                <a:latin typeface="Calibri" charset="0"/>
              </a:rPr>
              <a:t>a</a:t>
            </a:r>
            <a:r>
              <a:rPr lang="en-US" altLang="en-US">
                <a:latin typeface="Calibri" charset="0"/>
              </a:rPr>
              <a:t> is not in physical memory</a:t>
            </a:r>
          </a:p>
          <a:p>
            <a:pPr lvl="3" eaLnBrk="1" hangingPunct="1"/>
            <a:r>
              <a:rPr lang="en-US" altLang="en-US">
                <a:latin typeface="Calibri" charset="0"/>
              </a:rPr>
              <a:t>Either invalid or stored on disk</a:t>
            </a:r>
          </a:p>
          <a:p>
            <a:pPr lvl="2" eaLnBrk="1" hangingPunct="1"/>
            <a:endParaRPr lang="en-US" altLang="en-US">
              <a:latin typeface="Calibri" charset="0"/>
            </a:endParaRPr>
          </a:p>
          <a:p>
            <a:pPr eaLnBrk="1" hangingPunct="1"/>
            <a:endParaRPr lang="en-US" altLang="en-US">
              <a:latin typeface="Calibri" charset="0"/>
            </a:endParaRPr>
          </a:p>
          <a:p>
            <a:pPr lvl="1" eaLnBrk="1" hangingPunct="1"/>
            <a:endParaRPr lang="en-US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85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Virtual Memory</a:t>
            </a:r>
          </a:p>
          <a:p>
            <a:pPr lvl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as </a:t>
            </a:r>
            <a:r>
              <a:rPr lang="en-US" altLang="en-US" b="1" dirty="0">
                <a:solidFill>
                  <a:srgbClr val="000000"/>
                </a:solidFill>
                <a:latin typeface="Calibri" charset="0"/>
              </a:rPr>
              <a:t>a tool for caching</a:t>
            </a:r>
          </a:p>
          <a:p>
            <a:pPr lvl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as </a:t>
            </a:r>
            <a:r>
              <a:rPr lang="en-US" altLang="en-US" b="1" dirty="0">
                <a:solidFill>
                  <a:srgbClr val="000000"/>
                </a:solidFill>
                <a:latin typeface="Calibri" charset="0"/>
              </a:rPr>
              <a:t>a tool for memory management</a:t>
            </a:r>
          </a:p>
          <a:p>
            <a:pPr lvl="1"/>
            <a:r>
              <a:rPr lang="en-US" altLang="en-US" b="1" dirty="0" smtClean="0">
                <a:solidFill>
                  <a:srgbClr val="000000"/>
                </a:solidFill>
                <a:latin typeface="Calibri" charset="0"/>
              </a:rPr>
              <a:t>as </a:t>
            </a:r>
            <a:r>
              <a:rPr lang="en-US" altLang="en-US" b="1" dirty="0">
                <a:solidFill>
                  <a:srgbClr val="000000"/>
                </a:solidFill>
                <a:latin typeface="Calibri" charset="0"/>
              </a:rPr>
              <a:t>a tool for memory protection</a:t>
            </a:r>
          </a:p>
          <a:p>
            <a:pPr eaLnBrk="1" hangingPunct="1"/>
            <a:endParaRPr lang="en-US" altLang="en-US" dirty="0" smtClean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Address translation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Speedups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Examples / Problems</a:t>
            </a:r>
          </a:p>
          <a:p>
            <a:pPr lvl="1"/>
            <a:endParaRPr lang="en-US" altLang="en-US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altLang="en-US" dirty="0" smtClean="0">
                <a:solidFill>
                  <a:srgbClr val="000000"/>
                </a:solidFill>
                <a:latin typeface="Calibri" charset="0"/>
              </a:rPr>
              <a:t>Case study: Core i7/Linux memory system</a:t>
            </a:r>
          </a:p>
        </p:txBody>
      </p:sp>
    </p:spTree>
    <p:extLst>
      <p:ext uri="{BB962C8B-B14F-4D97-AF65-F5344CB8AC3E}">
        <p14:creationId xmlns:p14="http://schemas.microsoft.com/office/powerpoint/2010/main" val="139513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434975"/>
            <a:ext cx="8329612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6" y="1362076"/>
            <a:ext cx="7896225" cy="5267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Calibri" charset="0"/>
              </a:rPr>
              <a:t>Basic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N = 2</a:t>
            </a:r>
            <a:r>
              <a:rPr lang="en-US" altLang="en-US" sz="1900" b="1" baseline="30000">
                <a:latin typeface="Calibri" charset="0"/>
              </a:rPr>
              <a:t>n </a:t>
            </a:r>
            <a:r>
              <a:rPr lang="en-US" altLang="en-US" sz="1900">
                <a:latin typeface="Calibri" charset="0"/>
              </a:rPr>
              <a:t>: Number of addresses in virtual address space</a:t>
            </a:r>
            <a:endParaRPr lang="en-US" altLang="en-US" sz="1900" baseline="30000">
              <a:latin typeface="Calibri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M = 2</a:t>
            </a:r>
            <a:r>
              <a:rPr lang="en-US" altLang="en-US" sz="1900" b="1" baseline="30000">
                <a:latin typeface="Calibri" charset="0"/>
              </a:rPr>
              <a:t>m </a:t>
            </a:r>
            <a:r>
              <a:rPr lang="en-US" altLang="en-US" sz="1900">
                <a:latin typeface="Calibri" charset="0"/>
              </a:rPr>
              <a:t>: Number of addresses in physical address space</a:t>
            </a:r>
            <a:endParaRPr lang="en-US" altLang="en-US" sz="1900" baseline="30000">
              <a:latin typeface="Calibri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P = 2</a:t>
            </a:r>
            <a:r>
              <a:rPr lang="en-US" altLang="en-US" sz="1900" b="1" baseline="30000">
                <a:latin typeface="Calibri" charset="0"/>
              </a:rPr>
              <a:t>p </a:t>
            </a:r>
            <a:r>
              <a:rPr lang="en-US" altLang="en-US" sz="1900" b="1">
                <a:latin typeface="Calibri" charset="0"/>
              </a:rPr>
              <a:t> </a:t>
            </a:r>
            <a:r>
              <a:rPr lang="en-US" altLang="en-US" sz="1900">
                <a:latin typeface="Calibri" charset="0"/>
              </a:rPr>
              <a:t>: Page size (bytes)</a:t>
            </a:r>
            <a:endParaRPr lang="en-US" altLang="en-US" sz="1900" baseline="30000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Calibri" charset="0"/>
              </a:rPr>
              <a:t>Components of the virtual address (VA)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TLBI</a:t>
            </a:r>
            <a:r>
              <a:rPr lang="en-US" altLang="en-US" sz="1900">
                <a:latin typeface="Calibri" charset="0"/>
              </a:rPr>
              <a:t>: TLB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TLBT</a:t>
            </a:r>
            <a:r>
              <a:rPr lang="en-US" altLang="en-US" sz="1900">
                <a:latin typeface="Calibri" charset="0"/>
              </a:rPr>
              <a:t>: TLB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VPO</a:t>
            </a:r>
            <a:r>
              <a:rPr lang="en-US" altLang="en-US" sz="1900">
                <a:latin typeface="Calibri" charset="0"/>
              </a:rPr>
              <a:t>: Virtual page offset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VPN</a:t>
            </a:r>
            <a:r>
              <a:rPr lang="en-US" altLang="en-US" sz="1900">
                <a:latin typeface="Calibri" charset="0"/>
              </a:rPr>
              <a:t>: Virtual page number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latin typeface="Calibri" charset="0"/>
              </a:rPr>
              <a:t>Components of the physical address (PA)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PPO</a:t>
            </a:r>
            <a:r>
              <a:rPr lang="en-US" altLang="en-US" sz="1900">
                <a:latin typeface="Calibri" charset="0"/>
              </a:rPr>
              <a:t>: Physical page offset (same as VPO)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PPN:</a:t>
            </a:r>
            <a:r>
              <a:rPr lang="en-US" altLang="en-US" sz="1900">
                <a:latin typeface="Calibri" charset="0"/>
              </a:rPr>
              <a:t> Physical page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CO</a:t>
            </a:r>
            <a:r>
              <a:rPr lang="en-US" altLang="en-US" sz="1900">
                <a:latin typeface="Calibri" charset="0"/>
              </a:rPr>
              <a:t>: Byte offset within cache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CI:</a:t>
            </a:r>
            <a:r>
              <a:rPr lang="en-US" altLang="en-US" sz="1900">
                <a:latin typeface="Calibri" charset="0"/>
              </a:rPr>
              <a:t> Cache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b="1">
                <a:latin typeface="Calibri" charset="0"/>
              </a:rPr>
              <a:t>CT</a:t>
            </a:r>
            <a:r>
              <a:rPr lang="en-US" altLang="en-US" sz="1900">
                <a:latin typeface="Calibri" charset="0"/>
              </a:rPr>
              <a:t>: Cache tag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0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738189" y="444500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33850" y="1839913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400" dirty="0"/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648450" y="1839913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400" dirty="0"/>
              <a:t>Virtual page offset (VPO)</a:t>
            </a:r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4133850" y="32115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3752850" y="32115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3" name="Rectangle 6"/>
          <p:cNvSpPr>
            <a:spLocks noChangeArrowheads="1"/>
          </p:cNvSpPr>
          <p:nvPr/>
        </p:nvSpPr>
        <p:spPr bwMode="auto">
          <a:xfrm>
            <a:off x="4133850" y="3516313"/>
            <a:ext cx="25146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3752850" y="3516313"/>
            <a:ext cx="381000" cy="304800"/>
          </a:xfrm>
          <a:prstGeom prst="rect">
            <a:avLst/>
          </a:prstGeom>
          <a:solidFill>
            <a:srgbClr val="8DBA84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5" name="Rectangle 8"/>
          <p:cNvSpPr>
            <a:spLocks noChangeArrowheads="1"/>
          </p:cNvSpPr>
          <p:nvPr/>
        </p:nvSpPr>
        <p:spPr bwMode="auto">
          <a:xfrm>
            <a:off x="4133850" y="38211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6" name="Rectangle 9"/>
          <p:cNvSpPr>
            <a:spLocks noChangeArrowheads="1"/>
          </p:cNvSpPr>
          <p:nvPr/>
        </p:nvSpPr>
        <p:spPr bwMode="auto">
          <a:xfrm>
            <a:off x="3752850" y="38211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7" name="Rectangle 10"/>
          <p:cNvSpPr>
            <a:spLocks noChangeArrowheads="1"/>
          </p:cNvSpPr>
          <p:nvPr/>
        </p:nvSpPr>
        <p:spPr bwMode="auto">
          <a:xfrm>
            <a:off x="4133850" y="4125913"/>
            <a:ext cx="25146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8" name="Rectangle 11"/>
          <p:cNvSpPr>
            <a:spLocks noChangeArrowheads="1"/>
          </p:cNvSpPr>
          <p:nvPr/>
        </p:nvSpPr>
        <p:spPr bwMode="auto">
          <a:xfrm>
            <a:off x="3752850" y="4125913"/>
            <a:ext cx="381000" cy="3048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5549" name="Rectangle 12"/>
          <p:cNvSpPr>
            <a:spLocks noChangeArrowheads="1"/>
          </p:cNvSpPr>
          <p:nvPr/>
        </p:nvSpPr>
        <p:spPr bwMode="auto">
          <a:xfrm>
            <a:off x="4133850" y="5726113"/>
            <a:ext cx="25146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1400">
                <a:solidFill>
                  <a:srgbClr val="000000"/>
                </a:solidFill>
                <a:latin typeface="Calibri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648450" y="5726113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400" dirty="0"/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33851" y="1206500"/>
            <a:ext cx="16240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33851" y="6030914"/>
            <a:ext cx="17510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65553" name="TextBox 20"/>
          <p:cNvSpPr txBox="1">
            <a:spLocks noChangeArrowheads="1"/>
          </p:cNvSpPr>
          <p:nvPr/>
        </p:nvSpPr>
        <p:spPr bwMode="auto">
          <a:xfrm>
            <a:off x="3667125" y="2940051"/>
            <a:ext cx="554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alibri" charset="0"/>
              </a:rPr>
              <a:t>Valid</a:t>
            </a:r>
          </a:p>
        </p:txBody>
      </p:sp>
      <p:sp>
        <p:nvSpPr>
          <p:cNvPr id="65554" name="TextBox 21"/>
          <p:cNvSpPr txBox="1">
            <a:spLocks noChangeArrowheads="1"/>
          </p:cNvSpPr>
          <p:nvPr/>
        </p:nvSpPr>
        <p:spPr bwMode="auto">
          <a:xfrm>
            <a:off x="4302126" y="2940051"/>
            <a:ext cx="227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alibri" charset="0"/>
              </a:rPr>
              <a:t>Physical page number (PPN)</a:t>
            </a:r>
          </a:p>
        </p:txBody>
      </p:sp>
      <p:cxnSp>
        <p:nvCxnSpPr>
          <p:cNvPr id="65555" name="Elbow Connector 23"/>
          <p:cNvCxnSpPr>
            <a:cxnSpLocks noChangeShapeType="1"/>
            <a:stCxn id="3" idx="1"/>
            <a:endCxn id="65544" idx="1"/>
          </p:cNvCxnSpPr>
          <p:nvPr/>
        </p:nvCxnSpPr>
        <p:spPr bwMode="auto">
          <a:xfrm rot="10800000" flipV="1">
            <a:off x="3752850" y="1992313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6" name="Straight Arrow Connector 26"/>
          <p:cNvCxnSpPr>
            <a:cxnSpLocks noChangeShapeType="1"/>
            <a:stCxn id="4" idx="2"/>
            <a:endCxn id="14" idx="0"/>
          </p:cNvCxnSpPr>
          <p:nvPr/>
        </p:nvCxnSpPr>
        <p:spPr bwMode="auto">
          <a:xfrm rot="5400000">
            <a:off x="5925344" y="3936206"/>
            <a:ext cx="3581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7" name="Straight Arrow Connector 28"/>
          <p:cNvCxnSpPr>
            <a:cxnSpLocks noChangeShapeType="1"/>
          </p:cNvCxnSpPr>
          <p:nvPr/>
        </p:nvCxnSpPr>
        <p:spPr bwMode="auto">
          <a:xfrm rot="5400000">
            <a:off x="4357688" y="4692650"/>
            <a:ext cx="206851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8" name="Rectangle 35"/>
          <p:cNvSpPr>
            <a:spLocks noChangeArrowheads="1"/>
          </p:cNvSpPr>
          <p:nvPr/>
        </p:nvSpPr>
        <p:spPr bwMode="auto">
          <a:xfrm>
            <a:off x="835025" y="1633539"/>
            <a:ext cx="1524000" cy="71913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1400">
                <a:solidFill>
                  <a:srgbClr val="000000"/>
                </a:solidFill>
                <a:latin typeface="Calibri" charset="0"/>
              </a:rPr>
              <a:t>Page table </a:t>
            </a:r>
            <a:br>
              <a:rPr lang="en-US" altLang="en-US" sz="1400">
                <a:solidFill>
                  <a:srgbClr val="000000"/>
                </a:solidFill>
                <a:latin typeface="Calibri" charset="0"/>
              </a:rPr>
            </a:br>
            <a:r>
              <a:rPr lang="en-US" altLang="en-US" sz="1400">
                <a:solidFill>
                  <a:srgbClr val="000000"/>
                </a:solidFill>
                <a:latin typeface="Calibri" charset="0"/>
              </a:rPr>
              <a:t>base register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  <a:latin typeface="Calibri" charset="0"/>
              </a:rPr>
              <a:t>(PTBR)</a:t>
            </a:r>
          </a:p>
        </p:txBody>
      </p:sp>
      <p:cxnSp>
        <p:nvCxnSpPr>
          <p:cNvPr id="65559" name="Shape 37"/>
          <p:cNvCxnSpPr>
            <a:cxnSpLocks noChangeShapeType="1"/>
          </p:cNvCxnSpPr>
          <p:nvPr/>
        </p:nvCxnSpPr>
        <p:spPr bwMode="auto">
          <a:xfrm rot="5400000">
            <a:off x="2667000" y="3459163"/>
            <a:ext cx="1066800" cy="148590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0" name="Shape 39"/>
          <p:cNvCxnSpPr>
            <a:cxnSpLocks noChangeShapeType="1"/>
            <a:stCxn id="65558" idx="2"/>
          </p:cNvCxnSpPr>
          <p:nvPr/>
        </p:nvCxnSpPr>
        <p:spPr bwMode="auto">
          <a:xfrm rot="16200000" flipH="1">
            <a:off x="2245519" y="1704182"/>
            <a:ext cx="858838" cy="2155825"/>
          </a:xfrm>
          <a:prstGeom prst="bentConnector2">
            <a:avLst/>
          </a:prstGeom>
          <a:noFill/>
          <a:ln w="25400">
            <a:solidFill>
              <a:srgbClr val="99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Rectangle 40"/>
          <p:cNvSpPr/>
          <p:nvPr/>
        </p:nvSpPr>
        <p:spPr>
          <a:xfrm>
            <a:off x="3652838" y="2640014"/>
            <a:ext cx="12954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65562" name="TextBox 41"/>
          <p:cNvSpPr txBox="1">
            <a:spLocks noChangeArrowheads="1"/>
          </p:cNvSpPr>
          <p:nvPr/>
        </p:nvSpPr>
        <p:spPr bwMode="auto">
          <a:xfrm>
            <a:off x="1576389" y="2667000"/>
            <a:ext cx="1615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400">
                <a:solidFill>
                  <a:srgbClr val="990000"/>
                </a:solidFill>
                <a:latin typeface="Calibri" charset="0"/>
              </a:rPr>
              <a:t>Page table address </a:t>
            </a:r>
          </a:p>
          <a:p>
            <a:r>
              <a:rPr lang="en-US" altLang="en-US" sz="1400">
                <a:solidFill>
                  <a:srgbClr val="990000"/>
                </a:solidFill>
                <a:latin typeface="Calibri" charset="0"/>
              </a:rPr>
              <a:t>for process</a:t>
            </a:r>
          </a:p>
        </p:txBody>
      </p:sp>
      <p:sp>
        <p:nvSpPr>
          <p:cNvPr id="65563" name="TextBox 42"/>
          <p:cNvSpPr txBox="1">
            <a:spLocks noChangeArrowheads="1"/>
          </p:cNvSpPr>
          <p:nvPr/>
        </p:nvSpPr>
        <p:spPr bwMode="auto">
          <a:xfrm>
            <a:off x="793751" y="4371975"/>
            <a:ext cx="16859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r"/>
            <a:r>
              <a:rPr lang="en-US" altLang="en-US" sz="1400">
                <a:latin typeface="Calibri" charset="0"/>
              </a:rPr>
              <a:t>Valid bit = 0:</a:t>
            </a:r>
          </a:p>
          <a:p>
            <a:pPr algn="r"/>
            <a:r>
              <a:rPr lang="en-US" altLang="en-US" sz="1400">
                <a:latin typeface="Calibri" charset="0"/>
              </a:rPr>
              <a:t>page not in memory</a:t>
            </a:r>
          </a:p>
          <a:p>
            <a:pPr algn="r"/>
            <a:r>
              <a:rPr lang="en-US" altLang="en-US" sz="1400">
                <a:latin typeface="Calibri" charset="0"/>
              </a:rPr>
              <a:t>(page fault)</a:t>
            </a:r>
          </a:p>
        </p:txBody>
      </p:sp>
      <p:sp>
        <p:nvSpPr>
          <p:cNvPr id="65564" name="TextBox 27"/>
          <p:cNvSpPr txBox="1">
            <a:spLocks noChangeArrowheads="1"/>
          </p:cNvSpPr>
          <p:nvPr/>
        </p:nvSpPr>
        <p:spPr bwMode="auto">
          <a:xfrm>
            <a:off x="8610600" y="1552576"/>
            <a:ext cx="263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0</a:t>
            </a:r>
          </a:p>
        </p:txBody>
      </p:sp>
      <p:sp>
        <p:nvSpPr>
          <p:cNvPr id="65565" name="TextBox 29"/>
          <p:cNvSpPr txBox="1">
            <a:spLocks noChangeArrowheads="1"/>
          </p:cNvSpPr>
          <p:nvPr/>
        </p:nvSpPr>
        <p:spPr bwMode="auto">
          <a:xfrm>
            <a:off x="6618288" y="1552576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p-1</a:t>
            </a:r>
          </a:p>
        </p:txBody>
      </p:sp>
      <p:sp>
        <p:nvSpPr>
          <p:cNvPr id="65566" name="TextBox 30"/>
          <p:cNvSpPr txBox="1">
            <a:spLocks noChangeArrowheads="1"/>
          </p:cNvSpPr>
          <p:nvPr/>
        </p:nvSpPr>
        <p:spPr bwMode="auto">
          <a:xfrm>
            <a:off x="6438900" y="1552576"/>
            <a:ext cx="2664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p</a:t>
            </a:r>
          </a:p>
        </p:txBody>
      </p:sp>
      <p:sp>
        <p:nvSpPr>
          <p:cNvPr id="65567" name="TextBox 31"/>
          <p:cNvSpPr txBox="1">
            <a:spLocks noChangeArrowheads="1"/>
          </p:cNvSpPr>
          <p:nvPr/>
        </p:nvSpPr>
        <p:spPr bwMode="auto">
          <a:xfrm>
            <a:off x="4133850" y="1552576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n-1</a:t>
            </a:r>
          </a:p>
        </p:txBody>
      </p:sp>
      <p:sp>
        <p:nvSpPr>
          <p:cNvPr id="65568" name="TextBox 32"/>
          <p:cNvSpPr txBox="1">
            <a:spLocks noChangeArrowheads="1"/>
          </p:cNvSpPr>
          <p:nvPr/>
        </p:nvSpPr>
        <p:spPr bwMode="auto">
          <a:xfrm>
            <a:off x="8616950" y="5449889"/>
            <a:ext cx="263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0</a:t>
            </a:r>
          </a:p>
        </p:txBody>
      </p:sp>
      <p:sp>
        <p:nvSpPr>
          <p:cNvPr id="65569" name="TextBox 33"/>
          <p:cNvSpPr txBox="1">
            <a:spLocks noChangeArrowheads="1"/>
          </p:cNvSpPr>
          <p:nvPr/>
        </p:nvSpPr>
        <p:spPr bwMode="auto">
          <a:xfrm>
            <a:off x="6624638" y="5449889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p-1</a:t>
            </a:r>
          </a:p>
        </p:txBody>
      </p:sp>
      <p:sp>
        <p:nvSpPr>
          <p:cNvPr id="65570" name="TextBox 34"/>
          <p:cNvSpPr txBox="1">
            <a:spLocks noChangeArrowheads="1"/>
          </p:cNvSpPr>
          <p:nvPr/>
        </p:nvSpPr>
        <p:spPr bwMode="auto">
          <a:xfrm>
            <a:off x="6403975" y="5449889"/>
            <a:ext cx="2664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p</a:t>
            </a:r>
          </a:p>
        </p:txBody>
      </p:sp>
      <p:sp>
        <p:nvSpPr>
          <p:cNvPr id="65571" name="TextBox 36"/>
          <p:cNvSpPr txBox="1">
            <a:spLocks noChangeArrowheads="1"/>
          </p:cNvSpPr>
          <p:nvPr/>
        </p:nvSpPr>
        <p:spPr bwMode="auto">
          <a:xfrm>
            <a:off x="4098925" y="5449889"/>
            <a:ext cx="433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200" i="1">
                <a:latin typeface="Calibri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18876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765301" y="1573213"/>
            <a:ext cx="3749675" cy="1676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758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1" y="436564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4419600"/>
            <a:ext cx="6781800" cy="2057400"/>
          </a:xfrm>
        </p:spPr>
        <p:txBody>
          <a:bodyPr/>
          <a:lstStyle/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1) Processor sends virtual address to Memory Mapping Unit 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2-3) MMU fetches PTE from page table in memory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4) MMU sends physical address to cache/memory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5) Cache/memory sends data word to processor</a:t>
            </a:r>
          </a:p>
        </p:txBody>
      </p:sp>
      <p:sp>
        <p:nvSpPr>
          <p:cNvPr id="67589" name="Rectangle 10"/>
          <p:cNvSpPr>
            <a:spLocks noChangeArrowheads="1"/>
          </p:cNvSpPr>
          <p:nvPr/>
        </p:nvSpPr>
        <p:spPr bwMode="auto">
          <a:xfrm>
            <a:off x="4344988" y="1809751"/>
            <a:ext cx="1066800" cy="1236663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934200" y="1524001"/>
            <a:ext cx="914400" cy="2284413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600" dirty="0">
                <a:latin typeface="Calibri" pitchFamily="34" charset="0"/>
              </a:rPr>
              <a:t>Cache/</a:t>
            </a:r>
          </a:p>
          <a:p>
            <a:pPr eaLnBrk="0" hangingPunct="0">
              <a:defRPr/>
            </a:pPr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988050" y="2632075"/>
            <a:ext cx="37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268788" y="3579814"/>
            <a:ext cx="5318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411788" y="2884489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906588" y="21621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cxnSp>
        <p:nvCxnSpPr>
          <p:cNvPr id="67595" name="Straight Arrow Connector 37"/>
          <p:cNvCxnSpPr>
            <a:cxnSpLocks noChangeShapeType="1"/>
            <a:stCxn id="67594" idx="3"/>
          </p:cNvCxnSpPr>
          <p:nvPr/>
        </p:nvCxnSpPr>
        <p:spPr bwMode="auto">
          <a:xfrm flipV="1">
            <a:off x="2973388" y="2424113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596" name="Text Box 9"/>
          <p:cNvSpPr txBox="1">
            <a:spLocks noChangeArrowheads="1"/>
          </p:cNvSpPr>
          <p:nvPr/>
        </p:nvSpPr>
        <p:spPr bwMode="auto">
          <a:xfrm>
            <a:off x="3430588" y="2157413"/>
            <a:ext cx="387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71651" y="1576389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894389" y="1717675"/>
            <a:ext cx="56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PTEA</a:t>
            </a:r>
          </a:p>
        </p:txBody>
      </p: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V="1">
            <a:off x="5411788" y="1970089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948364" y="2022475"/>
            <a:ext cx="452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</a:t>
            </a:r>
          </a:p>
        </p:txBody>
      </p: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 flipH="1" flipV="1">
            <a:off x="5411788" y="2274889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hape 49"/>
          <p:cNvCxnSpPr>
            <a:cxnSpLocks noChangeShapeType="1"/>
            <a:endCxn id="67594" idx="2"/>
          </p:cNvCxnSpPr>
          <p:nvPr/>
        </p:nvCxnSpPr>
        <p:spPr bwMode="auto">
          <a:xfrm rot="10800000">
            <a:off x="2439988" y="2695575"/>
            <a:ext cx="4494212" cy="884238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487739" y="19224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037264" y="1470025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037264" y="23241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37264" y="29511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402139" y="38655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72655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990601" y="2236789"/>
            <a:ext cx="3749675" cy="1677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963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1" y="436564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4495800"/>
            <a:ext cx="8001000" cy="2057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2000">
                <a:latin typeface="Calibri" charset="0"/>
              </a:rPr>
              <a:t>7) Handler returns to original process, restarting faulting instruction</a:t>
            </a:r>
          </a:p>
        </p:txBody>
      </p:sp>
      <p:sp>
        <p:nvSpPr>
          <p:cNvPr id="69637" name="Rectangle 10"/>
          <p:cNvSpPr>
            <a:spLocks noChangeArrowheads="1"/>
          </p:cNvSpPr>
          <p:nvPr/>
        </p:nvSpPr>
        <p:spPr bwMode="auto">
          <a:xfrm>
            <a:off x="3570288" y="24733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MMU</a:t>
            </a:r>
          </a:p>
        </p:txBody>
      </p:sp>
      <p:sp>
        <p:nvSpPr>
          <p:cNvPr id="69638" name="Rectangle 17"/>
          <p:cNvSpPr>
            <a:spLocks noChangeArrowheads="1"/>
          </p:cNvSpPr>
          <p:nvPr/>
        </p:nvSpPr>
        <p:spPr bwMode="auto">
          <a:xfrm>
            <a:off x="6159500" y="2189164"/>
            <a:ext cx="914400" cy="192563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600">
                <a:latin typeface="Calibri" charset="0"/>
              </a:rPr>
              <a:t>Cache/</a:t>
            </a:r>
          </a:p>
          <a:p>
            <a:r>
              <a:rPr lang="en-US" altLang="en-US" sz="1600">
                <a:latin typeface="Calibri" charset="0"/>
              </a:rPr>
              <a:t>Memory</a:t>
            </a:r>
          </a:p>
        </p:txBody>
      </p:sp>
      <p:sp>
        <p:nvSpPr>
          <p:cNvPr id="69639" name="Rectangle 10"/>
          <p:cNvSpPr>
            <a:spLocks noChangeArrowheads="1"/>
          </p:cNvSpPr>
          <p:nvPr/>
        </p:nvSpPr>
        <p:spPr bwMode="auto">
          <a:xfrm>
            <a:off x="1131888" y="28257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cxnSp>
        <p:nvCxnSpPr>
          <p:cNvPr id="69640" name="Straight Arrow Connector 37"/>
          <p:cNvCxnSpPr>
            <a:cxnSpLocks noChangeShapeType="1"/>
            <a:stCxn id="69639" idx="3"/>
          </p:cNvCxnSpPr>
          <p:nvPr/>
        </p:nvCxnSpPr>
        <p:spPr bwMode="auto">
          <a:xfrm flipV="1">
            <a:off x="2198688" y="3087688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655888" y="2830513"/>
            <a:ext cx="385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95363" y="2241550"/>
            <a:ext cx="10588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69643" name="Text Box 9"/>
          <p:cNvSpPr txBox="1">
            <a:spLocks noChangeArrowheads="1"/>
          </p:cNvSpPr>
          <p:nvPr/>
        </p:nvSpPr>
        <p:spPr bwMode="auto">
          <a:xfrm>
            <a:off x="5119689" y="2393950"/>
            <a:ext cx="5603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PTEA</a:t>
            </a:r>
          </a:p>
        </p:txBody>
      </p:sp>
      <p:cxnSp>
        <p:nvCxnSpPr>
          <p:cNvPr id="69644" name="Straight Arrow Connector 45"/>
          <p:cNvCxnSpPr>
            <a:cxnSpLocks noChangeShapeType="1"/>
          </p:cNvCxnSpPr>
          <p:nvPr/>
        </p:nvCxnSpPr>
        <p:spPr bwMode="auto">
          <a:xfrm flipV="1">
            <a:off x="4637088" y="2647950"/>
            <a:ext cx="15224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645" name="Text Box 9"/>
          <p:cNvSpPr txBox="1">
            <a:spLocks noChangeArrowheads="1"/>
          </p:cNvSpPr>
          <p:nvPr/>
        </p:nvSpPr>
        <p:spPr bwMode="auto">
          <a:xfrm>
            <a:off x="5172076" y="2835275"/>
            <a:ext cx="4540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</a:t>
            </a:r>
          </a:p>
        </p:txBody>
      </p:sp>
      <p:cxnSp>
        <p:nvCxnSpPr>
          <p:cNvPr id="69646" name="Straight Arrow Connector 47"/>
          <p:cNvCxnSpPr>
            <a:cxnSpLocks noChangeShapeType="1"/>
          </p:cNvCxnSpPr>
          <p:nvPr/>
        </p:nvCxnSpPr>
        <p:spPr bwMode="auto">
          <a:xfrm flipH="1" flipV="1">
            <a:off x="4637088" y="3105150"/>
            <a:ext cx="15224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711450" y="259397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262564" y="21463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262564" y="31543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945064" y="15541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573964" y="270033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69652" name="Rectangle 17"/>
          <p:cNvSpPr>
            <a:spLocks noChangeArrowheads="1"/>
          </p:cNvSpPr>
          <p:nvPr/>
        </p:nvSpPr>
        <p:spPr bwMode="auto">
          <a:xfrm>
            <a:off x="8305800" y="2192339"/>
            <a:ext cx="914400" cy="1927225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1600">
                <a:latin typeface="Calibri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6142038" y="1219200"/>
            <a:ext cx="2527300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Page fault handler</a:t>
            </a:r>
          </a:p>
        </p:txBody>
      </p:sp>
      <p:cxnSp>
        <p:nvCxnSpPr>
          <p:cNvPr id="27" name="Shape 26"/>
          <p:cNvCxnSpPr>
            <a:cxnSpLocks noChangeShapeType="1"/>
            <a:stCxn id="69637" idx="0"/>
            <a:endCxn id="25" idx="1"/>
          </p:cNvCxnSpPr>
          <p:nvPr/>
        </p:nvCxnSpPr>
        <p:spPr bwMode="auto">
          <a:xfrm rot="5400000" flipH="1" flipV="1">
            <a:off x="4629151" y="960438"/>
            <a:ext cx="987425" cy="2038350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7088188" y="2633664"/>
            <a:ext cx="12176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10800000">
            <a:off x="7088188" y="3579814"/>
            <a:ext cx="12176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Down Arrow 33"/>
          <p:cNvSpPr/>
          <p:nvPr/>
        </p:nvSpPr>
        <p:spPr bwMode="auto">
          <a:xfrm>
            <a:off x="7467600" y="1752600"/>
            <a:ext cx="457200" cy="628650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 sz="1600">
              <a:latin typeface="Calibri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7154864" y="2354263"/>
            <a:ext cx="1057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7239001" y="3302000"/>
            <a:ext cx="9191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648200" y="1179514"/>
            <a:ext cx="9080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586664" y="3662364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711450" y="317341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0000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1208089" y="2222500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71683" name="Rectangle 28"/>
          <p:cNvSpPr>
            <a:spLocks noGrp="1" noChangeArrowheads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charset="0"/>
              </a:rPr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933700" y="3411538"/>
            <a:ext cx="354456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600" dirty="0">
                <a:cs typeface="ＭＳ Ｐゴシック" charset="-128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409701" y="3182938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dirty="0">
                <a:cs typeface="ＭＳ Ｐゴシック" charset="-128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648075" y="2420938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dirty="0">
                <a:cs typeface="ＭＳ Ｐゴシック" charset="-128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829301" y="2420938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600" b="0">
              <a:latin typeface="Calibri" charset="0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640013" y="3411538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2019300" y="3640138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945063" y="2922588"/>
            <a:ext cx="563562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600" dirty="0">
                <a:cs typeface="ＭＳ Ｐゴシック" charset="-128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667250" y="1763714"/>
            <a:ext cx="4953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>
                <a:cs typeface="ＭＳ Ｐゴシック" charset="-128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667250" y="3181350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5073651" y="3563938"/>
            <a:ext cx="347663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600">
                <a:cs typeface="ＭＳ Ｐゴシック" charset="-128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2019300" y="4889500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581400" y="4813300"/>
            <a:ext cx="584200" cy="33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dirty="0">
                <a:cs typeface="ＭＳ Ｐゴシック" charset="-128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686300" y="382270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913688" y="2420938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>
                <a:cs typeface="ＭＳ Ｐゴシック" charset="-128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754814" y="3822700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7131051" y="3516314"/>
            <a:ext cx="404813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>
                <a:cs typeface="ＭＳ Ｐゴシック" charset="-128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6362701" y="3575051"/>
            <a:ext cx="4794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en-US" sz="1200">
                <a:cs typeface="ＭＳ Ｐゴシック" charset="-128"/>
              </a:rPr>
              <a:t>PA</a:t>
            </a:r>
          </a:p>
          <a:p>
            <a:pPr algn="r">
              <a:defRPr/>
            </a:pPr>
            <a:r>
              <a:rPr lang="en-US" sz="1200">
                <a:cs typeface="ＭＳ Ｐゴシック" charset="-128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7029451" y="2862263"/>
            <a:ext cx="563563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600">
                <a:cs typeface="ＭＳ Ｐゴシック" charset="-128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6315076" y="2905126"/>
            <a:ext cx="5048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en-US" sz="1200">
                <a:cs typeface="ＭＳ Ｐゴシック" charset="-128"/>
              </a:rPr>
              <a:t>PTEA</a:t>
            </a:r>
          </a:p>
          <a:p>
            <a:pPr algn="r">
              <a:defRPr/>
            </a:pPr>
            <a:r>
              <a:rPr lang="en-US" sz="1200">
                <a:cs typeface="ＭＳ Ｐゴシック" charset="-128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4144964" y="2071688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4144963" y="2071688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588000" y="26035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588000" y="2071688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780089" y="2402037"/>
            <a:ext cx="53835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00">
                <a:cs typeface="ＭＳ Ｐゴシック" charset="-128"/>
              </a:rPr>
              <a:t>PTEA </a:t>
            </a:r>
          </a:p>
          <a:p>
            <a:pPr>
              <a:defRPr/>
            </a:pPr>
            <a:r>
              <a:rPr lang="en-US" sz="1200">
                <a:cs typeface="ＭＳ Ｐゴシック" charset="-128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588000" y="43561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588000" y="43561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780088" y="4154637"/>
            <a:ext cx="37863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00">
                <a:cs typeface="ＭＳ Ｐゴシック" charset="-128"/>
              </a:rPr>
              <a:t>PA </a:t>
            </a:r>
          </a:p>
          <a:p>
            <a:pPr>
              <a:defRPr/>
            </a:pPr>
            <a:r>
              <a:rPr lang="en-US" sz="1200">
                <a:cs typeface="ＭＳ Ｐゴシック" charset="-128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770688" y="318293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754814" y="43561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7053263" y="4049714"/>
            <a:ext cx="5842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>
                <a:cs typeface="ＭＳ Ｐゴシック" charset="-128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742114" y="26035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7070725" y="2265364"/>
            <a:ext cx="4953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>
                <a:cs typeface="ＭＳ Ｐゴシック" charset="-128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954713" y="4597400"/>
            <a:ext cx="671512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dirty="0">
                <a:cs typeface="ＭＳ Ｐゴシック" charset="-128"/>
              </a:rPr>
              <a:t>L1</a:t>
            </a:r>
          </a:p>
          <a:p>
            <a:pPr algn="ctr">
              <a:defRPr/>
            </a:pPr>
            <a:r>
              <a:rPr lang="en-US" sz="1600" dirty="0">
                <a:cs typeface="ＭＳ Ｐゴシック" charset="-128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19201" y="2222500"/>
            <a:ext cx="103425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cs typeface="ＭＳ Ｐゴシック" charset="-128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323976" y="6191250"/>
            <a:ext cx="72421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600" i="1" dirty="0">
                <a:cs typeface="ＭＳ Ｐゴシック" charset="-128"/>
              </a:rPr>
              <a:t>VA: virtual address, PA: physical address, PTE: page table entry, PTEA = PTE address</a:t>
            </a:r>
          </a:p>
        </p:txBody>
      </p:sp>
    </p:spTree>
    <p:extLst>
      <p:ext uri="{BB962C8B-B14F-4D97-AF65-F5344CB8AC3E}">
        <p14:creationId xmlns:p14="http://schemas.microsoft.com/office/powerpoint/2010/main" val="1081174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493714"/>
            <a:ext cx="8382000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Speeding up Translation with a TLB</a:t>
            </a: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481138"/>
            <a:ext cx="8548688" cy="5224462"/>
          </a:xfrm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Solution: </a:t>
            </a: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Translation Lookaside Buffer</a:t>
            </a:r>
            <a:r>
              <a:rPr lang="en-GB" altLang="en-US">
                <a:latin typeface="Calibri" charset="0"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56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3"/>
          <p:cNvSpPr>
            <a:spLocks noChangeArrowheads="1"/>
          </p:cNvSpPr>
          <p:nvPr/>
        </p:nvSpPr>
        <p:spPr bwMode="auto">
          <a:xfrm>
            <a:off x="1765301" y="1752601"/>
            <a:ext cx="3749675" cy="2695575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5779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1" y="436564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TLB Hit</a:t>
            </a:r>
          </a:p>
        </p:txBody>
      </p:sp>
      <p:sp>
        <p:nvSpPr>
          <p:cNvPr id="75780" name="Rectangle 10"/>
          <p:cNvSpPr>
            <a:spLocks noChangeArrowheads="1"/>
          </p:cNvSpPr>
          <p:nvPr/>
        </p:nvSpPr>
        <p:spPr bwMode="auto">
          <a:xfrm>
            <a:off x="4344988" y="3006725"/>
            <a:ext cx="1066800" cy="1238250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MMU</a:t>
            </a:r>
          </a:p>
        </p:txBody>
      </p:sp>
      <p:sp>
        <p:nvSpPr>
          <p:cNvPr id="75781" name="Rectangle 17"/>
          <p:cNvSpPr>
            <a:spLocks noChangeArrowheads="1"/>
          </p:cNvSpPr>
          <p:nvPr/>
        </p:nvSpPr>
        <p:spPr bwMode="auto">
          <a:xfrm>
            <a:off x="6934200" y="2722563"/>
            <a:ext cx="914400" cy="2284412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charset="0"/>
              </a:rPr>
              <a:t>Cache/</a:t>
            </a:r>
          </a:p>
          <a:p>
            <a:pPr eaLnBrk="1" hangingPunct="1"/>
            <a:r>
              <a:rPr lang="en-US" altLang="en-US" sz="1600">
                <a:latin typeface="Calibri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988050" y="3352800"/>
            <a:ext cx="374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268788" y="4778375"/>
            <a:ext cx="531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411788" y="3605214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1906588" y="3359150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cxnSp>
        <p:nvCxnSpPr>
          <p:cNvPr id="75786" name="Straight Arrow Connector 37"/>
          <p:cNvCxnSpPr>
            <a:cxnSpLocks noChangeShapeType="1"/>
            <a:stCxn id="75785" idx="3"/>
          </p:cNvCxnSpPr>
          <p:nvPr/>
        </p:nvCxnSpPr>
        <p:spPr bwMode="auto">
          <a:xfrm flipV="1">
            <a:off x="2973388" y="3621088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87" name="Text Box 9"/>
          <p:cNvSpPr txBox="1">
            <a:spLocks noChangeArrowheads="1"/>
          </p:cNvSpPr>
          <p:nvPr/>
        </p:nvSpPr>
        <p:spPr bwMode="auto">
          <a:xfrm>
            <a:off x="3430588" y="3354389"/>
            <a:ext cx="3873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71651" y="1752600"/>
            <a:ext cx="1057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ＭＳ Ｐゴシック" charset="-128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029201" y="2311400"/>
            <a:ext cx="4540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5785" idx="2"/>
          </p:cNvCxnSpPr>
          <p:nvPr/>
        </p:nvCxnSpPr>
        <p:spPr bwMode="auto">
          <a:xfrm rot="10800000">
            <a:off x="2439988" y="3892551"/>
            <a:ext cx="4494212" cy="8858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487739" y="311943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419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37264" y="367188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402139" y="506253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887414" y="5822950"/>
            <a:ext cx="71897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kern="0" dirty="0">
                <a:latin typeface="Calibri" pitchFamily="34" charset="0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4343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  <a:cs typeface="ＭＳ Ｐゴシック" charset="-128"/>
              </a:rPr>
              <a:t>TLB</a:t>
            </a:r>
          </a:p>
        </p:txBody>
      </p:sp>
      <p:cxnSp>
        <p:nvCxnSpPr>
          <p:cNvPr id="75797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439445" y="2645570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668045" y="2645570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99" name="Text Box 9"/>
          <p:cNvSpPr txBox="1">
            <a:spLocks noChangeArrowheads="1"/>
          </p:cNvSpPr>
          <p:nvPr/>
        </p:nvSpPr>
        <p:spPr bwMode="auto">
          <a:xfrm>
            <a:off x="4310063" y="2667000"/>
            <a:ext cx="501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118100" y="26336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0409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3"/>
          <p:cNvSpPr>
            <a:spLocks noChangeArrowheads="1"/>
          </p:cNvSpPr>
          <p:nvPr/>
        </p:nvSpPr>
        <p:spPr bwMode="auto">
          <a:xfrm>
            <a:off x="1765301" y="1724026"/>
            <a:ext cx="3749675" cy="2695575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782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1" y="436564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TLB Miss</a:t>
            </a:r>
          </a:p>
        </p:txBody>
      </p:sp>
      <p:sp>
        <p:nvSpPr>
          <p:cNvPr id="77828" name="Rectangle 10"/>
          <p:cNvSpPr>
            <a:spLocks noChangeArrowheads="1"/>
          </p:cNvSpPr>
          <p:nvPr/>
        </p:nvSpPr>
        <p:spPr bwMode="auto">
          <a:xfrm>
            <a:off x="4344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MMU</a:t>
            </a:r>
          </a:p>
        </p:txBody>
      </p:sp>
      <p:sp>
        <p:nvSpPr>
          <p:cNvPr id="77829" name="Rectangle 17"/>
          <p:cNvSpPr>
            <a:spLocks noChangeArrowheads="1"/>
          </p:cNvSpPr>
          <p:nvPr/>
        </p:nvSpPr>
        <p:spPr bwMode="auto">
          <a:xfrm>
            <a:off x="6934200" y="2722563"/>
            <a:ext cx="914400" cy="2284412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charset="0"/>
              </a:rPr>
              <a:t>Cache/</a:t>
            </a:r>
          </a:p>
          <a:p>
            <a:pPr eaLnBrk="1" hangingPunct="1"/>
            <a:r>
              <a:rPr lang="en-US" altLang="en-US" sz="1600">
                <a:latin typeface="Calibri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957888" y="3810000"/>
            <a:ext cx="374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268788" y="4778375"/>
            <a:ext cx="531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411788" y="4062414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33" name="Rectangle 10"/>
          <p:cNvSpPr>
            <a:spLocks noChangeArrowheads="1"/>
          </p:cNvSpPr>
          <p:nvPr/>
        </p:nvSpPr>
        <p:spPr bwMode="auto">
          <a:xfrm>
            <a:off x="1906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cxnSp>
        <p:nvCxnSpPr>
          <p:cNvPr id="77834" name="Straight Arrow Connector 37"/>
          <p:cNvCxnSpPr>
            <a:cxnSpLocks noChangeShapeType="1"/>
            <a:stCxn id="77833" idx="3"/>
          </p:cNvCxnSpPr>
          <p:nvPr/>
        </p:nvCxnSpPr>
        <p:spPr bwMode="auto">
          <a:xfrm flipV="1">
            <a:off x="2973388" y="3621088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35" name="Text Box 9"/>
          <p:cNvSpPr txBox="1">
            <a:spLocks noChangeArrowheads="1"/>
          </p:cNvSpPr>
          <p:nvPr/>
        </p:nvSpPr>
        <p:spPr bwMode="auto">
          <a:xfrm>
            <a:off x="3430588" y="3354389"/>
            <a:ext cx="3873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71651" y="1752600"/>
            <a:ext cx="1057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ＭＳ Ｐゴシック" charset="-128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918201" y="2360614"/>
            <a:ext cx="4540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7833" idx="2"/>
          </p:cNvCxnSpPr>
          <p:nvPr/>
        </p:nvCxnSpPr>
        <p:spPr bwMode="auto">
          <a:xfrm rot="10800000">
            <a:off x="2439988" y="3892551"/>
            <a:ext cx="4494212" cy="8858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487739" y="311943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419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07100" y="412908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402139" y="5062539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4343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latin typeface="Calibri" pitchFamily="34" charset="0"/>
                <a:cs typeface="ＭＳ Ｐゴシック" charset="-128"/>
              </a:rPr>
              <a:t>TLB</a:t>
            </a:r>
          </a:p>
        </p:txBody>
      </p:sp>
      <p:cxnSp>
        <p:nvCxnSpPr>
          <p:cNvPr id="77844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439445" y="2645570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668045" y="2645570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46" name="Text Box 9"/>
          <p:cNvSpPr txBox="1">
            <a:spLocks noChangeArrowheads="1"/>
          </p:cNvSpPr>
          <p:nvPr/>
        </p:nvSpPr>
        <p:spPr bwMode="auto">
          <a:xfrm>
            <a:off x="4310063" y="2667000"/>
            <a:ext cx="501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007100" y="21209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894389" y="3371850"/>
            <a:ext cx="56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PTEA</a:t>
            </a: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flipV="1">
            <a:off x="5411788" y="3624264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600710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cs typeface="ＭＳ Ｐゴシック" charset="-128"/>
              </a:rPr>
              <a:t>3</a:t>
            </a:r>
          </a:p>
        </p:txBody>
      </p:sp>
      <p:cxnSp>
        <p:nvCxnSpPr>
          <p:cNvPr id="34" name="Elbow Connector 33"/>
          <p:cNvCxnSpPr>
            <a:cxnSpLocks noChangeShapeType="1"/>
          </p:cNvCxnSpPr>
          <p:nvPr/>
        </p:nvCxnSpPr>
        <p:spPr bwMode="auto">
          <a:xfrm rot="10800000">
            <a:off x="5029200" y="2636838"/>
            <a:ext cx="1905000" cy="482600"/>
          </a:xfrm>
          <a:prstGeom prst="bentConnector3">
            <a:avLst>
              <a:gd name="adj1" fmla="val 21556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900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" charset="2"/>
              <a:buNone/>
            </a:pPr>
            <a:r>
              <a:rPr lang="en-GB" altLang="en-US">
                <a:latin typeface="Calibri" charset="0"/>
              </a:rPr>
              <a:t>A TLB miss incurs an additional memory access (the PTE)</a:t>
            </a:r>
            <a:r>
              <a:rPr lang="en-US" altLang="en-US">
                <a:latin typeface="Calibri" charset="0"/>
              </a:rPr>
              <a:t/>
            </a:r>
            <a:br>
              <a:rPr lang="en-US" altLang="en-US">
                <a:latin typeface="Calibri" charset="0"/>
              </a:rPr>
            </a:br>
            <a:r>
              <a:rPr lang="en-GB" altLang="en-US" sz="2000" b="0">
                <a:latin typeface="Calibri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1516266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ChangeArrowheads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GB" altLang="en-US">
                <a:latin typeface="Calibri" charset="0"/>
              </a:rPr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6" y="1371600"/>
            <a:ext cx="6918325" cy="49720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alibri" charset="0"/>
              </a:rPr>
              <a:t>Suppose:</a:t>
            </a:r>
          </a:p>
          <a:p>
            <a:pPr lvl="1" eaLnBrk="1" hangingPunct="1"/>
            <a:r>
              <a:rPr lang="en-GB" altLang="en-US">
                <a:latin typeface="Calibri" charset="0"/>
              </a:rPr>
              <a:t>4KB (2</a:t>
            </a:r>
            <a:r>
              <a:rPr lang="en-GB" altLang="en-US" baseline="30000">
                <a:latin typeface="Calibri" charset="0"/>
              </a:rPr>
              <a:t>12</a:t>
            </a:r>
            <a:r>
              <a:rPr lang="en-GB" altLang="en-US">
                <a:latin typeface="Calibri" charset="0"/>
              </a:rPr>
              <a:t>) page size, 48-bit address space, 8-byte PTE </a:t>
            </a:r>
          </a:p>
          <a:p>
            <a:pPr eaLnBrk="1" hangingPunct="1"/>
            <a:endParaRPr lang="en-GB" altLang="en-US">
              <a:latin typeface="Calibri" charset="0"/>
            </a:endParaRPr>
          </a:p>
          <a:p>
            <a:pPr eaLnBrk="1" hangingPunct="1"/>
            <a:r>
              <a:rPr lang="en-GB" altLang="en-US">
                <a:latin typeface="Calibri" charset="0"/>
              </a:rPr>
              <a:t>Problem:</a:t>
            </a:r>
          </a:p>
          <a:p>
            <a:pPr lvl="1" eaLnBrk="1" hangingPunct="1"/>
            <a:r>
              <a:rPr lang="en-GB" altLang="en-US">
                <a:latin typeface="Calibri" charset="0"/>
              </a:rPr>
              <a:t>Would need a 512 GB page table!</a:t>
            </a:r>
          </a:p>
          <a:p>
            <a:pPr lvl="2" eaLnBrk="1" hangingPunct="1"/>
            <a:r>
              <a:rPr lang="en-GB" altLang="en-US">
                <a:latin typeface="Calibri" charset="0"/>
              </a:rPr>
              <a:t>2</a:t>
            </a:r>
            <a:r>
              <a:rPr lang="en-GB" altLang="en-US" baseline="30000">
                <a:latin typeface="Calibri" charset="0"/>
              </a:rPr>
              <a:t>48</a:t>
            </a:r>
            <a:r>
              <a:rPr lang="en-GB" altLang="en-US">
                <a:latin typeface="Calibri" charset="0"/>
              </a:rPr>
              <a:t> * 2</a:t>
            </a:r>
            <a:r>
              <a:rPr lang="en-GB" altLang="en-US" baseline="30000">
                <a:latin typeface="Calibri" charset="0"/>
              </a:rPr>
              <a:t>-12  </a:t>
            </a:r>
            <a:r>
              <a:rPr lang="en-GB" altLang="en-US">
                <a:latin typeface="Calibri" charset="0"/>
              </a:rPr>
              <a:t>* 2</a:t>
            </a:r>
            <a:r>
              <a:rPr lang="en-GB" altLang="en-US" baseline="30000">
                <a:latin typeface="Calibri" charset="0"/>
              </a:rPr>
              <a:t>3</a:t>
            </a:r>
            <a:r>
              <a:rPr lang="en-GB" altLang="en-US">
                <a:latin typeface="Calibri" charset="0"/>
              </a:rPr>
              <a:t> = 2</a:t>
            </a:r>
            <a:r>
              <a:rPr lang="en-GB" altLang="en-US" baseline="30000">
                <a:latin typeface="Calibri" charset="0"/>
              </a:rPr>
              <a:t>39</a:t>
            </a:r>
            <a:r>
              <a:rPr lang="en-GB" altLang="en-US">
                <a:latin typeface="Calibri" charset="0"/>
              </a:rPr>
              <a:t> bytes</a:t>
            </a:r>
          </a:p>
          <a:p>
            <a:pPr eaLnBrk="1" hangingPunct="1"/>
            <a:endParaRPr lang="en-GB" altLang="en-US">
              <a:latin typeface="Calibri" charset="0"/>
            </a:endParaRPr>
          </a:p>
          <a:p>
            <a:pPr eaLnBrk="1" hangingPunct="1"/>
            <a:r>
              <a:rPr lang="en-GB" altLang="en-US">
                <a:latin typeface="Calibri" charset="0"/>
              </a:rPr>
              <a:t>Common solution:</a:t>
            </a:r>
          </a:p>
          <a:p>
            <a:pPr lvl="1" eaLnBrk="1" hangingPunct="1"/>
            <a:r>
              <a:rPr lang="en-GB" altLang="en-US">
                <a:latin typeface="Calibri" charset="0"/>
              </a:rPr>
              <a:t>Multi-level page tables</a:t>
            </a:r>
          </a:p>
          <a:p>
            <a:pPr lvl="1" eaLnBrk="1" hangingPunct="1"/>
            <a:r>
              <a:rPr lang="en-GB" altLang="en-US">
                <a:latin typeface="Calibri" charset="0"/>
              </a:rPr>
              <a:t>Example: 2-level page table</a:t>
            </a:r>
          </a:p>
          <a:p>
            <a:pPr lvl="2" eaLnBrk="1" hangingPunct="1"/>
            <a:r>
              <a:rPr lang="en-GB" altLang="en-US">
                <a:latin typeface="Calibri" charset="0"/>
              </a:rPr>
              <a:t>Level 1 table: each PTE points to a page table (always memory resident)</a:t>
            </a:r>
          </a:p>
          <a:p>
            <a:pPr lvl="2" eaLnBrk="1" hangingPunct="1"/>
            <a:r>
              <a:rPr lang="en-GB" altLang="en-US">
                <a:latin typeface="Calibri" charset="0"/>
              </a:rPr>
              <a:t>Level 2 table: each PTE points to a page </a:t>
            </a:r>
            <a:br>
              <a:rPr lang="en-GB" altLang="en-US">
                <a:latin typeface="Calibri" charset="0"/>
              </a:rPr>
            </a:br>
            <a:r>
              <a:rPr lang="en-GB" altLang="en-US">
                <a:latin typeface="Calibri" charset="0"/>
              </a:rPr>
              <a:t>(paged in and out like any other data)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400801" y="1246188"/>
            <a:ext cx="2671763" cy="4697412"/>
            <a:chOff x="6019800" y="1246705"/>
            <a:chExt cx="2671657" cy="4696895"/>
          </a:xfrm>
        </p:grpSpPr>
        <p:sp>
          <p:nvSpPr>
            <p:cNvPr id="79877" name="Text Box 3"/>
            <p:cNvSpPr txBox="1">
              <a:spLocks noChangeArrowheads="1"/>
            </p:cNvSpPr>
            <p:nvPr/>
          </p:nvSpPr>
          <p:spPr bwMode="auto">
            <a:xfrm>
              <a:off x="6019800" y="2633132"/>
              <a:ext cx="842857" cy="666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Level 1</a:t>
              </a:r>
            </a:p>
            <a:p>
              <a:pPr algn="ctr"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Table</a:t>
              </a:r>
            </a:p>
          </p:txBody>
        </p:sp>
        <p:sp>
          <p:nvSpPr>
            <p:cNvPr id="79878" name="Rectangle 4"/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79" name="Rectangle 5"/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80" name="Rectangle 6"/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81" name="Rectangle 7"/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82" name="Text Box 8"/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65227" cy="333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...</a:t>
              </a:r>
            </a:p>
          </p:txBody>
        </p:sp>
        <p:sp>
          <p:nvSpPr>
            <p:cNvPr id="79883" name="Text Box 9"/>
            <p:cNvSpPr txBox="1">
              <a:spLocks noChangeArrowheads="1"/>
            </p:cNvSpPr>
            <p:nvPr/>
          </p:nvSpPr>
          <p:spPr bwMode="auto">
            <a:xfrm>
              <a:off x="7848600" y="1246705"/>
              <a:ext cx="842857" cy="666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Level 2</a:t>
              </a:r>
            </a:p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Tables</a:t>
              </a:r>
            </a:p>
          </p:txBody>
        </p:sp>
        <p:sp>
          <p:nvSpPr>
            <p:cNvPr id="79884" name="Line 10"/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5" name="Line 11"/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6" name="Line 12"/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7" name="Line 13"/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8" name="Line 14"/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9" name="Line 15"/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0" name="Text Box 16"/>
            <p:cNvSpPr txBox="1">
              <a:spLocks noChangeArrowheads="1"/>
            </p:cNvSpPr>
            <p:nvPr/>
          </p:nvSpPr>
          <p:spPr bwMode="auto">
            <a:xfrm>
              <a:off x="6348564" y="3733800"/>
              <a:ext cx="426253" cy="272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rtl="1"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5526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>
                <a:latin typeface="Calibri" charset="0"/>
              </a:rPr>
              <a:t>Simple Memory System Examples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731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 System Using Physical Addressing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6614" y="5791201"/>
            <a:ext cx="8307387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029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722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0: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722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1: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4484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M-1: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4760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Main memory</a:t>
            </a:r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1981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sp>
        <p:nvSpPr>
          <p:cNvPr id="29706" name="Text Box 15"/>
          <p:cNvSpPr txBox="1">
            <a:spLocks noChangeArrowheads="1"/>
          </p:cNvSpPr>
          <p:nvPr/>
        </p:nvSpPr>
        <p:spPr bwMode="auto">
          <a:xfrm>
            <a:off x="4724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2:</a:t>
            </a:r>
          </a:p>
        </p:txBody>
      </p: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4722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029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029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029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5029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2" name="Rectangle 21"/>
          <p:cNvSpPr>
            <a:spLocks noChangeArrowheads="1"/>
          </p:cNvSpPr>
          <p:nvPr/>
        </p:nvSpPr>
        <p:spPr bwMode="auto">
          <a:xfrm>
            <a:off x="5029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3" name="Rectangle 22"/>
          <p:cNvSpPr>
            <a:spLocks noChangeArrowheads="1"/>
          </p:cNvSpPr>
          <p:nvPr/>
        </p:nvSpPr>
        <p:spPr bwMode="auto">
          <a:xfrm>
            <a:off x="5029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4" name="Text Box 23"/>
          <p:cNvSpPr txBox="1">
            <a:spLocks noChangeArrowheads="1"/>
          </p:cNvSpPr>
          <p:nvPr/>
        </p:nvSpPr>
        <p:spPr bwMode="auto">
          <a:xfrm>
            <a:off x="4722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4:</a:t>
            </a:r>
          </a:p>
        </p:txBody>
      </p:sp>
      <p:sp>
        <p:nvSpPr>
          <p:cNvPr id="29715" name="Text Box 24"/>
          <p:cNvSpPr txBox="1">
            <a:spLocks noChangeArrowheads="1"/>
          </p:cNvSpPr>
          <p:nvPr/>
        </p:nvSpPr>
        <p:spPr bwMode="auto">
          <a:xfrm>
            <a:off x="4722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5:</a:t>
            </a:r>
          </a:p>
        </p:txBody>
      </p:sp>
      <p:sp>
        <p:nvSpPr>
          <p:cNvPr id="29716" name="Rectangle 25"/>
          <p:cNvSpPr>
            <a:spLocks noChangeArrowheads="1"/>
          </p:cNvSpPr>
          <p:nvPr/>
        </p:nvSpPr>
        <p:spPr bwMode="auto">
          <a:xfrm>
            <a:off x="5029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7" name="Rectangle 26"/>
          <p:cNvSpPr>
            <a:spLocks noChangeArrowheads="1"/>
          </p:cNvSpPr>
          <p:nvPr/>
        </p:nvSpPr>
        <p:spPr bwMode="auto">
          <a:xfrm>
            <a:off x="5029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8" name="Text Box 27"/>
          <p:cNvSpPr txBox="1">
            <a:spLocks noChangeArrowheads="1"/>
          </p:cNvSpPr>
          <p:nvPr/>
        </p:nvSpPr>
        <p:spPr bwMode="auto">
          <a:xfrm>
            <a:off x="4722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6:</a:t>
            </a:r>
          </a:p>
        </p:txBody>
      </p:sp>
      <p:sp>
        <p:nvSpPr>
          <p:cNvPr id="29719" name="Text Box 28"/>
          <p:cNvSpPr txBox="1">
            <a:spLocks noChangeArrowheads="1"/>
          </p:cNvSpPr>
          <p:nvPr/>
        </p:nvSpPr>
        <p:spPr bwMode="auto">
          <a:xfrm>
            <a:off x="4724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5029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21" name="Text Box 9"/>
          <p:cNvSpPr txBox="1">
            <a:spLocks noChangeArrowheads="1"/>
          </p:cNvSpPr>
          <p:nvPr/>
        </p:nvSpPr>
        <p:spPr bwMode="auto">
          <a:xfrm>
            <a:off x="3114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Physical address</a:t>
            </a:r>
          </a:p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(PA)</a:t>
            </a:r>
          </a:p>
        </p:txBody>
      </p:sp>
      <p:sp>
        <p:nvSpPr>
          <p:cNvPr id="29722" name="AutoShape 31"/>
          <p:cNvSpPr>
            <a:spLocks/>
          </p:cNvSpPr>
          <p:nvPr/>
        </p:nvSpPr>
        <p:spPr bwMode="auto">
          <a:xfrm>
            <a:off x="6019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23" name="Text Box 32"/>
          <p:cNvSpPr txBox="1">
            <a:spLocks noChangeArrowheads="1"/>
          </p:cNvSpPr>
          <p:nvPr/>
        </p:nvSpPr>
        <p:spPr bwMode="auto">
          <a:xfrm>
            <a:off x="4097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029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25" name="Text Box 34"/>
          <p:cNvSpPr txBox="1">
            <a:spLocks noChangeArrowheads="1"/>
          </p:cNvSpPr>
          <p:nvPr/>
        </p:nvSpPr>
        <p:spPr bwMode="auto">
          <a:xfrm>
            <a:off x="4722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8:</a:t>
            </a:r>
          </a:p>
        </p:txBody>
      </p:sp>
      <p:sp>
        <p:nvSpPr>
          <p:cNvPr id="29726" name="Rectangle 35"/>
          <p:cNvSpPr>
            <a:spLocks noChangeArrowheads="1"/>
          </p:cNvSpPr>
          <p:nvPr/>
        </p:nvSpPr>
        <p:spPr bwMode="auto">
          <a:xfrm>
            <a:off x="5105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rtl="1">
              <a:lnSpc>
                <a:spcPct val="98000"/>
              </a:lnSpc>
            </a:pPr>
            <a:r>
              <a:rPr lang="en-GB" altLang="en-US" sz="1800">
                <a:latin typeface="Calibri" charset="0"/>
              </a:rPr>
              <a:t>...</a:t>
            </a:r>
          </a:p>
        </p:txBody>
      </p:sp>
      <p:cxnSp>
        <p:nvCxnSpPr>
          <p:cNvPr id="29727" name="Straight Arrow Connector 39"/>
          <p:cNvCxnSpPr>
            <a:cxnSpLocks noChangeShapeType="1"/>
            <a:stCxn id="29705" idx="3"/>
            <a:endCxn id="29714" idx="1"/>
          </p:cNvCxnSpPr>
          <p:nvPr/>
        </p:nvCxnSpPr>
        <p:spPr bwMode="auto">
          <a:xfrm flipV="1">
            <a:off x="3048001" y="2732089"/>
            <a:ext cx="1674813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8" name="Straight Connector 54"/>
          <p:cNvCxnSpPr>
            <a:cxnSpLocks noChangeShapeType="1"/>
          </p:cNvCxnSpPr>
          <p:nvPr/>
        </p:nvCxnSpPr>
        <p:spPr bwMode="auto">
          <a:xfrm rot="10800000" flipH="1">
            <a:off x="6172200" y="3041650"/>
            <a:ext cx="5334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9" name="Straight Connector 58"/>
          <p:cNvCxnSpPr>
            <a:cxnSpLocks noChangeShapeType="1"/>
          </p:cNvCxnSpPr>
          <p:nvPr/>
        </p:nvCxnSpPr>
        <p:spPr bwMode="auto">
          <a:xfrm rot="5400000">
            <a:off x="5784851" y="3957639"/>
            <a:ext cx="183991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30" name="Shape 60"/>
          <p:cNvCxnSpPr>
            <a:cxnSpLocks noChangeShapeType="1"/>
          </p:cNvCxnSpPr>
          <p:nvPr/>
        </p:nvCxnSpPr>
        <p:spPr bwMode="auto">
          <a:xfrm rot="10800000">
            <a:off x="2514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31" name="TextBox 34"/>
          <p:cNvSpPr txBox="1">
            <a:spLocks noChangeArrowheads="1"/>
          </p:cNvSpPr>
          <p:nvPr/>
        </p:nvSpPr>
        <p:spPr bwMode="auto">
          <a:xfrm>
            <a:off x="3733801" y="2667000"/>
            <a:ext cx="307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600" b="0">
                <a:latin typeface="Courier New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86090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511175"/>
            <a:ext cx="7308850" cy="573088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Simple Memory System Example</a:t>
            </a: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414" y="1220789"/>
            <a:ext cx="8307387" cy="15827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341438" y="339566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73" name="Rectangle 6"/>
          <p:cNvSpPr>
            <a:spLocks noChangeArrowheads="1"/>
          </p:cNvSpPr>
          <p:nvPr/>
        </p:nvSpPr>
        <p:spPr bwMode="auto">
          <a:xfrm>
            <a:off x="1341438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828801" y="339566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75" name="Rectangle 9"/>
          <p:cNvSpPr>
            <a:spLocks noChangeArrowheads="1"/>
          </p:cNvSpPr>
          <p:nvPr/>
        </p:nvSpPr>
        <p:spPr bwMode="auto">
          <a:xfrm>
            <a:off x="1828801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316163" y="339566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77" name="Rectangle 12"/>
          <p:cNvSpPr>
            <a:spLocks noChangeArrowheads="1"/>
          </p:cNvSpPr>
          <p:nvPr/>
        </p:nvSpPr>
        <p:spPr bwMode="auto">
          <a:xfrm>
            <a:off x="2316163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803526" y="339566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79" name="Rectangle 15"/>
          <p:cNvSpPr>
            <a:spLocks noChangeArrowheads="1"/>
          </p:cNvSpPr>
          <p:nvPr/>
        </p:nvSpPr>
        <p:spPr bwMode="auto">
          <a:xfrm>
            <a:off x="2803526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3290888" y="339566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81" name="Rectangle 18"/>
          <p:cNvSpPr>
            <a:spLocks noChangeArrowheads="1"/>
          </p:cNvSpPr>
          <p:nvPr/>
        </p:nvSpPr>
        <p:spPr bwMode="auto">
          <a:xfrm>
            <a:off x="3290888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778251" y="339566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83" name="Rectangle 21"/>
          <p:cNvSpPr>
            <a:spLocks noChangeArrowheads="1"/>
          </p:cNvSpPr>
          <p:nvPr/>
        </p:nvSpPr>
        <p:spPr bwMode="auto">
          <a:xfrm>
            <a:off x="3778251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265613" y="339566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85" name="Rectangle 24"/>
          <p:cNvSpPr>
            <a:spLocks noChangeArrowheads="1"/>
          </p:cNvSpPr>
          <p:nvPr/>
        </p:nvSpPr>
        <p:spPr bwMode="auto">
          <a:xfrm>
            <a:off x="4265613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752976" y="339566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87" name="Rectangle 27"/>
          <p:cNvSpPr>
            <a:spLocks noChangeArrowheads="1"/>
          </p:cNvSpPr>
          <p:nvPr/>
        </p:nvSpPr>
        <p:spPr bwMode="auto">
          <a:xfrm>
            <a:off x="4752976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5240338" y="339566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89" name="Rectangle 30"/>
          <p:cNvSpPr>
            <a:spLocks noChangeArrowheads="1"/>
          </p:cNvSpPr>
          <p:nvPr/>
        </p:nvSpPr>
        <p:spPr bwMode="auto">
          <a:xfrm>
            <a:off x="5240338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727701" y="339566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1" name="Rectangle 33"/>
          <p:cNvSpPr>
            <a:spLocks noChangeArrowheads="1"/>
          </p:cNvSpPr>
          <p:nvPr/>
        </p:nvSpPr>
        <p:spPr bwMode="auto">
          <a:xfrm>
            <a:off x="5727701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6215063" y="339566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3" name="Rectangle 36"/>
          <p:cNvSpPr>
            <a:spLocks noChangeArrowheads="1"/>
          </p:cNvSpPr>
          <p:nvPr/>
        </p:nvSpPr>
        <p:spPr bwMode="auto">
          <a:xfrm>
            <a:off x="6215063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702426" y="339566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5" name="Rectangle 39"/>
          <p:cNvSpPr>
            <a:spLocks noChangeArrowheads="1"/>
          </p:cNvSpPr>
          <p:nvPr/>
        </p:nvSpPr>
        <p:spPr bwMode="auto">
          <a:xfrm>
            <a:off x="6702426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7189788" y="339566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7" name="Rectangle 42"/>
          <p:cNvSpPr>
            <a:spLocks noChangeArrowheads="1"/>
          </p:cNvSpPr>
          <p:nvPr/>
        </p:nvSpPr>
        <p:spPr bwMode="auto">
          <a:xfrm>
            <a:off x="7189788" y="309086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677151" y="339566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9" name="Rectangle 45"/>
          <p:cNvSpPr>
            <a:spLocks noChangeArrowheads="1"/>
          </p:cNvSpPr>
          <p:nvPr/>
        </p:nvSpPr>
        <p:spPr bwMode="auto">
          <a:xfrm>
            <a:off x="7677151" y="309086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4000" name="Rectangle 48"/>
          <p:cNvSpPr>
            <a:spLocks noChangeArrowheads="1"/>
          </p:cNvSpPr>
          <p:nvPr/>
        </p:nvSpPr>
        <p:spPr bwMode="auto">
          <a:xfrm>
            <a:off x="2316163" y="5432425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1" name="Rectangle 49"/>
          <p:cNvSpPr>
            <a:spLocks noChangeArrowheads="1"/>
          </p:cNvSpPr>
          <p:nvPr/>
        </p:nvSpPr>
        <p:spPr bwMode="auto">
          <a:xfrm>
            <a:off x="2316163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84002" name="Rectangle 51"/>
          <p:cNvSpPr>
            <a:spLocks noChangeArrowheads="1"/>
          </p:cNvSpPr>
          <p:nvPr/>
        </p:nvSpPr>
        <p:spPr bwMode="auto">
          <a:xfrm>
            <a:off x="2803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3" name="Rectangle 52"/>
          <p:cNvSpPr>
            <a:spLocks noChangeArrowheads="1"/>
          </p:cNvSpPr>
          <p:nvPr/>
        </p:nvSpPr>
        <p:spPr bwMode="auto">
          <a:xfrm>
            <a:off x="2803526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10</a:t>
            </a:r>
          </a:p>
        </p:txBody>
      </p:sp>
      <p:sp>
        <p:nvSpPr>
          <p:cNvPr id="84004" name="Rectangle 54"/>
          <p:cNvSpPr>
            <a:spLocks noChangeArrowheads="1"/>
          </p:cNvSpPr>
          <p:nvPr/>
        </p:nvSpPr>
        <p:spPr bwMode="auto">
          <a:xfrm>
            <a:off x="3290888" y="5432425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5" name="Rectangle 55"/>
          <p:cNvSpPr>
            <a:spLocks noChangeArrowheads="1"/>
          </p:cNvSpPr>
          <p:nvPr/>
        </p:nvSpPr>
        <p:spPr bwMode="auto">
          <a:xfrm>
            <a:off x="3290888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9</a:t>
            </a:r>
          </a:p>
        </p:txBody>
      </p:sp>
      <p:sp>
        <p:nvSpPr>
          <p:cNvPr id="84006" name="Rectangle 57"/>
          <p:cNvSpPr>
            <a:spLocks noChangeArrowheads="1"/>
          </p:cNvSpPr>
          <p:nvPr/>
        </p:nvSpPr>
        <p:spPr bwMode="auto">
          <a:xfrm>
            <a:off x="3778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7" name="Rectangle 58"/>
          <p:cNvSpPr>
            <a:spLocks noChangeArrowheads="1"/>
          </p:cNvSpPr>
          <p:nvPr/>
        </p:nvSpPr>
        <p:spPr bwMode="auto">
          <a:xfrm>
            <a:off x="3778251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8</a:t>
            </a:r>
          </a:p>
        </p:txBody>
      </p:sp>
      <p:sp>
        <p:nvSpPr>
          <p:cNvPr id="84008" name="Rectangle 60"/>
          <p:cNvSpPr>
            <a:spLocks noChangeArrowheads="1"/>
          </p:cNvSpPr>
          <p:nvPr/>
        </p:nvSpPr>
        <p:spPr bwMode="auto">
          <a:xfrm>
            <a:off x="4265613" y="5432425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9" name="Rectangle 61"/>
          <p:cNvSpPr>
            <a:spLocks noChangeArrowheads="1"/>
          </p:cNvSpPr>
          <p:nvPr/>
        </p:nvSpPr>
        <p:spPr bwMode="auto">
          <a:xfrm>
            <a:off x="4265613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7</a:t>
            </a:r>
          </a:p>
        </p:txBody>
      </p:sp>
      <p:sp>
        <p:nvSpPr>
          <p:cNvPr id="84010" name="Rectangle 63"/>
          <p:cNvSpPr>
            <a:spLocks noChangeArrowheads="1"/>
          </p:cNvSpPr>
          <p:nvPr/>
        </p:nvSpPr>
        <p:spPr bwMode="auto">
          <a:xfrm>
            <a:off x="4752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1" name="Rectangle 64"/>
          <p:cNvSpPr>
            <a:spLocks noChangeArrowheads="1"/>
          </p:cNvSpPr>
          <p:nvPr/>
        </p:nvSpPr>
        <p:spPr bwMode="auto">
          <a:xfrm>
            <a:off x="4752976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5240338" y="5432425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3" name="Rectangle 67"/>
          <p:cNvSpPr>
            <a:spLocks noChangeArrowheads="1"/>
          </p:cNvSpPr>
          <p:nvPr/>
        </p:nvSpPr>
        <p:spPr bwMode="auto">
          <a:xfrm>
            <a:off x="5240338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727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5" name="Rectangle 70"/>
          <p:cNvSpPr>
            <a:spLocks noChangeArrowheads="1"/>
          </p:cNvSpPr>
          <p:nvPr/>
        </p:nvSpPr>
        <p:spPr bwMode="auto">
          <a:xfrm>
            <a:off x="5727701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6215063" y="5432425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7" name="Rectangle 73"/>
          <p:cNvSpPr>
            <a:spLocks noChangeArrowheads="1"/>
          </p:cNvSpPr>
          <p:nvPr/>
        </p:nvSpPr>
        <p:spPr bwMode="auto">
          <a:xfrm>
            <a:off x="6215063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702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9" name="Rectangle 76"/>
          <p:cNvSpPr>
            <a:spLocks noChangeArrowheads="1"/>
          </p:cNvSpPr>
          <p:nvPr/>
        </p:nvSpPr>
        <p:spPr bwMode="auto">
          <a:xfrm>
            <a:off x="6702426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7189788" y="5432425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21" name="Rectangle 79"/>
          <p:cNvSpPr>
            <a:spLocks noChangeArrowheads="1"/>
          </p:cNvSpPr>
          <p:nvPr/>
        </p:nvSpPr>
        <p:spPr bwMode="auto">
          <a:xfrm>
            <a:off x="7189788" y="5127625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677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23" name="Rectangle 82"/>
          <p:cNvSpPr>
            <a:spLocks noChangeArrowheads="1"/>
          </p:cNvSpPr>
          <p:nvPr/>
        </p:nvSpPr>
        <p:spPr bwMode="auto">
          <a:xfrm>
            <a:off x="7677151" y="5127625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grpSp>
        <p:nvGrpSpPr>
          <p:cNvPr id="84024" name="Group 83"/>
          <p:cNvGrpSpPr>
            <a:grpSpLocks/>
          </p:cNvGrpSpPr>
          <p:nvPr/>
        </p:nvGrpSpPr>
        <p:grpSpPr bwMode="auto">
          <a:xfrm>
            <a:off x="5240339" y="3860801"/>
            <a:ext cx="2924175" cy="333375"/>
            <a:chOff x="3061" y="2261"/>
            <a:chExt cx="1842" cy="210"/>
          </a:xfrm>
        </p:grpSpPr>
        <p:sp>
          <p:nvSpPr>
            <p:cNvPr id="84038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39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VPO</a:t>
              </a:r>
            </a:p>
          </p:txBody>
        </p:sp>
      </p:grpSp>
      <p:grpSp>
        <p:nvGrpSpPr>
          <p:cNvPr id="84025" name="Group 86"/>
          <p:cNvGrpSpPr>
            <a:grpSpLocks/>
          </p:cNvGrpSpPr>
          <p:nvPr/>
        </p:nvGrpSpPr>
        <p:grpSpPr bwMode="auto">
          <a:xfrm>
            <a:off x="5257801" y="5813426"/>
            <a:ext cx="2924175" cy="333375"/>
            <a:chOff x="3072" y="3312"/>
            <a:chExt cx="1842" cy="210"/>
          </a:xfrm>
        </p:grpSpPr>
        <p:sp>
          <p:nvSpPr>
            <p:cNvPr id="84036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37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PPO</a:t>
              </a:r>
            </a:p>
          </p:txBody>
        </p:sp>
      </p:grpSp>
      <p:grpSp>
        <p:nvGrpSpPr>
          <p:cNvPr id="84026" name="Group 89"/>
          <p:cNvGrpSpPr>
            <a:grpSpLocks/>
          </p:cNvGrpSpPr>
          <p:nvPr/>
        </p:nvGrpSpPr>
        <p:grpSpPr bwMode="auto">
          <a:xfrm>
            <a:off x="2362201" y="5813426"/>
            <a:ext cx="2924175" cy="333375"/>
            <a:chOff x="1248" y="3312"/>
            <a:chExt cx="1842" cy="210"/>
          </a:xfrm>
        </p:grpSpPr>
        <p:sp>
          <p:nvSpPr>
            <p:cNvPr id="84034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35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PPN</a:t>
              </a:r>
            </a:p>
          </p:txBody>
        </p:sp>
      </p:grpSp>
      <p:grpSp>
        <p:nvGrpSpPr>
          <p:cNvPr id="84027" name="Group 92"/>
          <p:cNvGrpSpPr>
            <a:grpSpLocks/>
          </p:cNvGrpSpPr>
          <p:nvPr/>
        </p:nvGrpSpPr>
        <p:grpSpPr bwMode="auto">
          <a:xfrm>
            <a:off x="1341438" y="3852864"/>
            <a:ext cx="3916362" cy="333375"/>
            <a:chOff x="605" y="2256"/>
            <a:chExt cx="2467" cy="210"/>
          </a:xfrm>
        </p:grpSpPr>
        <p:sp>
          <p:nvSpPr>
            <p:cNvPr id="84032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33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VPN</a:t>
              </a:r>
            </a:p>
          </p:txBody>
        </p:sp>
      </p:grpSp>
      <p:sp>
        <p:nvSpPr>
          <p:cNvPr id="84028" name="Text Box 95"/>
          <p:cNvSpPr txBox="1">
            <a:spLocks noChangeArrowheads="1"/>
          </p:cNvSpPr>
          <p:nvPr/>
        </p:nvSpPr>
        <p:spPr bwMode="auto">
          <a:xfrm>
            <a:off x="2038351" y="4289426"/>
            <a:ext cx="2174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8000"/>
              </a:lnSpc>
              <a:spcBef>
                <a:spcPts val="675"/>
              </a:spcBef>
            </a:pPr>
            <a:r>
              <a:rPr lang="en-GB" altLang="en-US" sz="1800">
                <a:solidFill>
                  <a:srgbClr val="7F7F7F"/>
                </a:solidFill>
                <a:latin typeface="Calibri" charset="0"/>
              </a:rPr>
              <a:t>Virtual Page Number</a:t>
            </a:r>
          </a:p>
        </p:txBody>
      </p:sp>
      <p:sp>
        <p:nvSpPr>
          <p:cNvPr id="84029" name="Text Box 96"/>
          <p:cNvSpPr txBox="1">
            <a:spLocks noChangeArrowheads="1"/>
          </p:cNvSpPr>
          <p:nvPr/>
        </p:nvSpPr>
        <p:spPr bwMode="auto">
          <a:xfrm>
            <a:off x="5672139" y="4278314"/>
            <a:ext cx="19764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8000"/>
              </a:lnSpc>
              <a:spcBef>
                <a:spcPts val="675"/>
              </a:spcBef>
            </a:pPr>
            <a:r>
              <a:rPr lang="en-GB" altLang="en-US" sz="1800">
                <a:solidFill>
                  <a:srgbClr val="7F7F7F"/>
                </a:solidFill>
                <a:latin typeface="Calibri" charset="0"/>
              </a:rPr>
              <a:t>Virtual Page Offset</a:t>
            </a:r>
          </a:p>
        </p:txBody>
      </p:sp>
      <p:sp>
        <p:nvSpPr>
          <p:cNvPr id="84030" name="Text Box 97"/>
          <p:cNvSpPr txBox="1">
            <a:spLocks noChangeArrowheads="1"/>
          </p:cNvSpPr>
          <p:nvPr/>
        </p:nvSpPr>
        <p:spPr bwMode="auto">
          <a:xfrm>
            <a:off x="2584451" y="6162676"/>
            <a:ext cx="2289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8000"/>
              </a:lnSpc>
              <a:spcBef>
                <a:spcPts val="675"/>
              </a:spcBef>
            </a:pPr>
            <a:r>
              <a:rPr lang="en-GB" altLang="en-US" sz="1800">
                <a:solidFill>
                  <a:srgbClr val="7F7F7F"/>
                </a:solidFill>
                <a:latin typeface="Calibri" charset="0"/>
              </a:rPr>
              <a:t>Physical Page Number</a:t>
            </a:r>
          </a:p>
        </p:txBody>
      </p:sp>
      <p:sp>
        <p:nvSpPr>
          <p:cNvPr id="84031" name="Text Box 98"/>
          <p:cNvSpPr txBox="1">
            <a:spLocks noChangeArrowheads="1"/>
          </p:cNvSpPr>
          <p:nvPr/>
        </p:nvSpPr>
        <p:spPr bwMode="auto">
          <a:xfrm>
            <a:off x="5613400" y="6194426"/>
            <a:ext cx="20907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75"/>
              </a:spcBef>
            </a:pPr>
            <a:r>
              <a:rPr lang="en-GB" altLang="en-US" sz="1800">
                <a:solidFill>
                  <a:srgbClr val="7F7F7F"/>
                </a:solidFill>
                <a:latin typeface="Calibri" charset="0"/>
              </a:rPr>
              <a:t>Physical Page Offset</a:t>
            </a:r>
          </a:p>
        </p:txBody>
      </p:sp>
    </p:spTree>
    <p:extLst>
      <p:ext uri="{BB962C8B-B14F-4D97-AF65-F5344CB8AC3E}">
        <p14:creationId xmlns:p14="http://schemas.microsoft.com/office/powerpoint/2010/main" val="1989806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ChangeArrowheads="1"/>
          </p:cNvSpPr>
          <p:nvPr>
            <p:ph type="title"/>
          </p:nvPr>
        </p:nvSpPr>
        <p:spPr>
          <a:xfrm>
            <a:off x="812800" y="241300"/>
            <a:ext cx="8110538" cy="10541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Simple Memory System Page Table</a:t>
            </a: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3275" y="1298576"/>
            <a:ext cx="8307388" cy="454025"/>
          </a:xfrm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altLang="en-US" sz="2000">
                <a:latin typeface="Calibri" charset="0"/>
              </a:rPr>
              <a:t>Only show first 16 entries (out of 256)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6491288" y="47815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5799138" y="47815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0D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105400" y="478155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0F</a:t>
            </a:r>
          </a:p>
        </p:txBody>
      </p:sp>
      <p:sp>
        <p:nvSpPr>
          <p:cNvPr id="86023" name="Rectangle 10"/>
          <p:cNvSpPr>
            <a:spLocks noChangeArrowheads="1"/>
          </p:cNvSpPr>
          <p:nvPr/>
        </p:nvSpPr>
        <p:spPr bwMode="auto">
          <a:xfrm>
            <a:off x="6491288" y="4475164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24" name="Rectangle 11"/>
          <p:cNvSpPr>
            <a:spLocks noChangeArrowheads="1"/>
          </p:cNvSpPr>
          <p:nvPr/>
        </p:nvSpPr>
        <p:spPr bwMode="auto">
          <a:xfrm>
            <a:off x="5799138" y="4475164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11</a:t>
            </a:r>
          </a:p>
        </p:txBody>
      </p:sp>
      <p:sp>
        <p:nvSpPr>
          <p:cNvPr id="86025" name="Rectangle 12"/>
          <p:cNvSpPr>
            <a:spLocks noChangeArrowheads="1"/>
          </p:cNvSpPr>
          <p:nvPr/>
        </p:nvSpPr>
        <p:spPr bwMode="auto">
          <a:xfrm>
            <a:off x="5105400" y="4475164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0E</a:t>
            </a:r>
          </a:p>
        </p:txBody>
      </p:sp>
      <p:sp>
        <p:nvSpPr>
          <p:cNvPr id="86026" name="Rectangle 16"/>
          <p:cNvSpPr>
            <a:spLocks noChangeArrowheads="1"/>
          </p:cNvSpPr>
          <p:nvPr/>
        </p:nvSpPr>
        <p:spPr bwMode="auto">
          <a:xfrm>
            <a:off x="6491288" y="41687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27" name="Rectangle 17"/>
          <p:cNvSpPr>
            <a:spLocks noChangeArrowheads="1"/>
          </p:cNvSpPr>
          <p:nvPr/>
        </p:nvSpPr>
        <p:spPr bwMode="auto">
          <a:xfrm>
            <a:off x="5799138" y="41687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2D</a:t>
            </a:r>
          </a:p>
        </p:txBody>
      </p:sp>
      <p:sp>
        <p:nvSpPr>
          <p:cNvPr id="86028" name="Rectangle 18"/>
          <p:cNvSpPr>
            <a:spLocks noChangeArrowheads="1"/>
          </p:cNvSpPr>
          <p:nvPr/>
        </p:nvSpPr>
        <p:spPr bwMode="auto">
          <a:xfrm>
            <a:off x="5105400" y="416877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0D</a:t>
            </a:r>
          </a:p>
        </p:txBody>
      </p:sp>
      <p:sp>
        <p:nvSpPr>
          <p:cNvPr id="86029" name="Rectangle 22"/>
          <p:cNvSpPr>
            <a:spLocks noChangeArrowheads="1"/>
          </p:cNvSpPr>
          <p:nvPr/>
        </p:nvSpPr>
        <p:spPr bwMode="auto">
          <a:xfrm>
            <a:off x="6491288" y="386080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30" name="Rectangle 23"/>
          <p:cNvSpPr>
            <a:spLocks noChangeArrowheads="1"/>
          </p:cNvSpPr>
          <p:nvPr/>
        </p:nvSpPr>
        <p:spPr bwMode="auto">
          <a:xfrm>
            <a:off x="5799138" y="386080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31" name="Rectangle 24"/>
          <p:cNvSpPr>
            <a:spLocks noChangeArrowheads="1"/>
          </p:cNvSpPr>
          <p:nvPr/>
        </p:nvSpPr>
        <p:spPr bwMode="auto">
          <a:xfrm>
            <a:off x="5105400" y="386080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0C</a:t>
            </a:r>
          </a:p>
        </p:txBody>
      </p:sp>
      <p:sp>
        <p:nvSpPr>
          <p:cNvPr id="86032" name="Rectangle 28"/>
          <p:cNvSpPr>
            <a:spLocks noChangeArrowheads="1"/>
          </p:cNvSpPr>
          <p:nvPr/>
        </p:nvSpPr>
        <p:spPr bwMode="auto">
          <a:xfrm>
            <a:off x="6491288" y="355282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33" name="Rectangle 29"/>
          <p:cNvSpPr>
            <a:spLocks noChangeArrowheads="1"/>
          </p:cNvSpPr>
          <p:nvPr/>
        </p:nvSpPr>
        <p:spPr bwMode="auto">
          <a:xfrm>
            <a:off x="5799138" y="355282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34" name="Rectangle 30"/>
          <p:cNvSpPr>
            <a:spLocks noChangeArrowheads="1"/>
          </p:cNvSpPr>
          <p:nvPr/>
        </p:nvSpPr>
        <p:spPr bwMode="auto">
          <a:xfrm>
            <a:off x="5105400" y="355282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0B</a:t>
            </a:r>
          </a:p>
        </p:txBody>
      </p:sp>
      <p:sp>
        <p:nvSpPr>
          <p:cNvPr id="86035" name="Rectangle 34"/>
          <p:cNvSpPr>
            <a:spLocks noChangeArrowheads="1"/>
          </p:cNvSpPr>
          <p:nvPr/>
        </p:nvSpPr>
        <p:spPr bwMode="auto">
          <a:xfrm>
            <a:off x="6491288" y="3246439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36" name="Rectangle 35"/>
          <p:cNvSpPr>
            <a:spLocks noChangeArrowheads="1"/>
          </p:cNvSpPr>
          <p:nvPr/>
        </p:nvSpPr>
        <p:spPr bwMode="auto">
          <a:xfrm>
            <a:off x="5799138" y="3246439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09</a:t>
            </a:r>
          </a:p>
        </p:txBody>
      </p:sp>
      <p:sp>
        <p:nvSpPr>
          <p:cNvPr id="86037" name="Rectangle 36"/>
          <p:cNvSpPr>
            <a:spLocks noChangeArrowheads="1"/>
          </p:cNvSpPr>
          <p:nvPr/>
        </p:nvSpPr>
        <p:spPr bwMode="auto">
          <a:xfrm>
            <a:off x="5105400" y="3246439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0A</a:t>
            </a:r>
          </a:p>
        </p:txBody>
      </p:sp>
      <p:sp>
        <p:nvSpPr>
          <p:cNvPr id="86038" name="Rectangle 40"/>
          <p:cNvSpPr>
            <a:spLocks noChangeArrowheads="1"/>
          </p:cNvSpPr>
          <p:nvPr/>
        </p:nvSpPr>
        <p:spPr bwMode="auto">
          <a:xfrm>
            <a:off x="6491288" y="29400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39" name="Rectangle 41"/>
          <p:cNvSpPr>
            <a:spLocks noChangeArrowheads="1"/>
          </p:cNvSpPr>
          <p:nvPr/>
        </p:nvSpPr>
        <p:spPr bwMode="auto">
          <a:xfrm>
            <a:off x="5799138" y="29400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17</a:t>
            </a:r>
          </a:p>
        </p:txBody>
      </p:sp>
      <p:sp>
        <p:nvSpPr>
          <p:cNvPr id="86040" name="Rectangle 42"/>
          <p:cNvSpPr>
            <a:spLocks noChangeArrowheads="1"/>
          </p:cNvSpPr>
          <p:nvPr/>
        </p:nvSpPr>
        <p:spPr bwMode="auto">
          <a:xfrm>
            <a:off x="5105400" y="294005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09</a:t>
            </a:r>
          </a:p>
        </p:txBody>
      </p:sp>
      <p:sp>
        <p:nvSpPr>
          <p:cNvPr id="86041" name="Rectangle 46"/>
          <p:cNvSpPr>
            <a:spLocks noChangeArrowheads="1"/>
          </p:cNvSpPr>
          <p:nvPr/>
        </p:nvSpPr>
        <p:spPr bwMode="auto">
          <a:xfrm>
            <a:off x="6491288" y="26320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42" name="Rectangle 47"/>
          <p:cNvSpPr>
            <a:spLocks noChangeArrowheads="1"/>
          </p:cNvSpPr>
          <p:nvPr/>
        </p:nvSpPr>
        <p:spPr bwMode="auto">
          <a:xfrm>
            <a:off x="5799138" y="26320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13</a:t>
            </a:r>
          </a:p>
        </p:txBody>
      </p:sp>
      <p:sp>
        <p:nvSpPr>
          <p:cNvPr id="86043" name="Rectangle 48"/>
          <p:cNvSpPr>
            <a:spLocks noChangeArrowheads="1"/>
          </p:cNvSpPr>
          <p:nvPr/>
        </p:nvSpPr>
        <p:spPr bwMode="auto">
          <a:xfrm>
            <a:off x="5105400" y="263207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491288" y="2325689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799138" y="2325689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5105400" y="2325689"/>
            <a:ext cx="693738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VPN</a:t>
            </a:r>
          </a:p>
        </p:txBody>
      </p:sp>
      <p:sp>
        <p:nvSpPr>
          <p:cNvPr id="86047" name="Line 58"/>
          <p:cNvSpPr>
            <a:spLocks noChangeShapeType="1"/>
          </p:cNvSpPr>
          <p:nvPr/>
        </p:nvSpPr>
        <p:spPr bwMode="auto">
          <a:xfrm>
            <a:off x="5105400" y="2632075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48" name="Line 59"/>
          <p:cNvSpPr>
            <a:spLocks noChangeShapeType="1"/>
          </p:cNvSpPr>
          <p:nvPr/>
        </p:nvSpPr>
        <p:spPr bwMode="auto">
          <a:xfrm>
            <a:off x="5105400" y="294005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49" name="Line 60"/>
          <p:cNvSpPr>
            <a:spLocks noChangeShapeType="1"/>
          </p:cNvSpPr>
          <p:nvPr/>
        </p:nvSpPr>
        <p:spPr bwMode="auto">
          <a:xfrm>
            <a:off x="5105400" y="3249614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0" name="Line 61"/>
          <p:cNvSpPr>
            <a:spLocks noChangeShapeType="1"/>
          </p:cNvSpPr>
          <p:nvPr/>
        </p:nvSpPr>
        <p:spPr bwMode="auto">
          <a:xfrm>
            <a:off x="5105400" y="3552825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1" name="Line 62"/>
          <p:cNvSpPr>
            <a:spLocks noChangeShapeType="1"/>
          </p:cNvSpPr>
          <p:nvPr/>
        </p:nvSpPr>
        <p:spPr bwMode="auto">
          <a:xfrm>
            <a:off x="5105400" y="386080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2" name="Line 63"/>
          <p:cNvSpPr>
            <a:spLocks noChangeShapeType="1"/>
          </p:cNvSpPr>
          <p:nvPr/>
        </p:nvSpPr>
        <p:spPr bwMode="auto">
          <a:xfrm>
            <a:off x="5105400" y="4157664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3" name="Line 64"/>
          <p:cNvSpPr>
            <a:spLocks noChangeShapeType="1"/>
          </p:cNvSpPr>
          <p:nvPr/>
        </p:nvSpPr>
        <p:spPr bwMode="auto">
          <a:xfrm>
            <a:off x="5105400" y="4475164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4" name="Line 65"/>
          <p:cNvSpPr>
            <a:spLocks noChangeShapeType="1"/>
          </p:cNvSpPr>
          <p:nvPr/>
        </p:nvSpPr>
        <p:spPr bwMode="auto">
          <a:xfrm>
            <a:off x="5105400" y="478155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5" name="Line 68"/>
          <p:cNvSpPr>
            <a:spLocks noChangeShapeType="1"/>
          </p:cNvSpPr>
          <p:nvPr/>
        </p:nvSpPr>
        <p:spPr bwMode="auto">
          <a:xfrm>
            <a:off x="5799139" y="2325689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6" name="Line 69"/>
          <p:cNvSpPr>
            <a:spLocks noChangeShapeType="1"/>
          </p:cNvSpPr>
          <p:nvPr/>
        </p:nvSpPr>
        <p:spPr bwMode="auto">
          <a:xfrm>
            <a:off x="6491289" y="2325689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7" name="Line 72"/>
          <p:cNvSpPr>
            <a:spLocks noChangeShapeType="1"/>
          </p:cNvSpPr>
          <p:nvPr/>
        </p:nvSpPr>
        <p:spPr bwMode="auto">
          <a:xfrm>
            <a:off x="5105400" y="2325689"/>
            <a:ext cx="2103438" cy="158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8" name="Line 73"/>
          <p:cNvSpPr>
            <a:spLocks noChangeShapeType="1"/>
          </p:cNvSpPr>
          <p:nvPr/>
        </p:nvSpPr>
        <p:spPr bwMode="auto">
          <a:xfrm>
            <a:off x="7191375" y="2325689"/>
            <a:ext cx="1588" cy="27638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59" name="Line 74"/>
          <p:cNvSpPr>
            <a:spLocks noChangeShapeType="1"/>
          </p:cNvSpPr>
          <p:nvPr/>
        </p:nvSpPr>
        <p:spPr bwMode="auto">
          <a:xfrm>
            <a:off x="5105400" y="5089525"/>
            <a:ext cx="210343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60" name="Line 73"/>
          <p:cNvSpPr>
            <a:spLocks noChangeShapeType="1"/>
          </p:cNvSpPr>
          <p:nvPr/>
        </p:nvSpPr>
        <p:spPr bwMode="auto">
          <a:xfrm>
            <a:off x="5105400" y="233362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61" name="Rectangle 7"/>
          <p:cNvSpPr>
            <a:spLocks noChangeArrowheads="1"/>
          </p:cNvSpPr>
          <p:nvPr/>
        </p:nvSpPr>
        <p:spPr bwMode="auto">
          <a:xfrm>
            <a:off x="3671888" y="47815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62" name="Rectangle 8"/>
          <p:cNvSpPr>
            <a:spLocks noChangeArrowheads="1"/>
          </p:cNvSpPr>
          <p:nvPr/>
        </p:nvSpPr>
        <p:spPr bwMode="auto">
          <a:xfrm>
            <a:off x="2979738" y="47815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63" name="Rectangle 9"/>
          <p:cNvSpPr>
            <a:spLocks noChangeArrowheads="1"/>
          </p:cNvSpPr>
          <p:nvPr/>
        </p:nvSpPr>
        <p:spPr bwMode="auto">
          <a:xfrm>
            <a:off x="2286000" y="478155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07</a:t>
            </a:r>
          </a:p>
        </p:txBody>
      </p:sp>
      <p:sp>
        <p:nvSpPr>
          <p:cNvPr id="86064" name="Rectangle 13"/>
          <p:cNvSpPr>
            <a:spLocks noChangeArrowheads="1"/>
          </p:cNvSpPr>
          <p:nvPr/>
        </p:nvSpPr>
        <p:spPr bwMode="auto">
          <a:xfrm>
            <a:off x="3671888" y="4475164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65" name="Rectangle 14"/>
          <p:cNvSpPr>
            <a:spLocks noChangeArrowheads="1"/>
          </p:cNvSpPr>
          <p:nvPr/>
        </p:nvSpPr>
        <p:spPr bwMode="auto">
          <a:xfrm>
            <a:off x="2979738" y="4475164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66" name="Rectangle 15"/>
          <p:cNvSpPr>
            <a:spLocks noChangeArrowheads="1"/>
          </p:cNvSpPr>
          <p:nvPr/>
        </p:nvSpPr>
        <p:spPr bwMode="auto">
          <a:xfrm>
            <a:off x="2286000" y="4475164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06</a:t>
            </a:r>
          </a:p>
        </p:txBody>
      </p:sp>
      <p:sp>
        <p:nvSpPr>
          <p:cNvPr id="86067" name="Rectangle 19"/>
          <p:cNvSpPr>
            <a:spLocks noChangeArrowheads="1"/>
          </p:cNvSpPr>
          <p:nvPr/>
        </p:nvSpPr>
        <p:spPr bwMode="auto">
          <a:xfrm>
            <a:off x="3671888" y="41687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68" name="Rectangle 20"/>
          <p:cNvSpPr>
            <a:spLocks noChangeArrowheads="1"/>
          </p:cNvSpPr>
          <p:nvPr/>
        </p:nvSpPr>
        <p:spPr bwMode="auto">
          <a:xfrm>
            <a:off x="2979738" y="41687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16</a:t>
            </a:r>
          </a:p>
        </p:txBody>
      </p:sp>
      <p:sp>
        <p:nvSpPr>
          <p:cNvPr id="86069" name="Rectangle 21"/>
          <p:cNvSpPr>
            <a:spLocks noChangeArrowheads="1"/>
          </p:cNvSpPr>
          <p:nvPr/>
        </p:nvSpPr>
        <p:spPr bwMode="auto">
          <a:xfrm>
            <a:off x="2286000" y="416877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05</a:t>
            </a:r>
          </a:p>
        </p:txBody>
      </p:sp>
      <p:sp>
        <p:nvSpPr>
          <p:cNvPr id="86070" name="Rectangle 25"/>
          <p:cNvSpPr>
            <a:spLocks noChangeArrowheads="1"/>
          </p:cNvSpPr>
          <p:nvPr/>
        </p:nvSpPr>
        <p:spPr bwMode="auto">
          <a:xfrm>
            <a:off x="3671888" y="386080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71" name="Rectangle 26"/>
          <p:cNvSpPr>
            <a:spLocks noChangeArrowheads="1"/>
          </p:cNvSpPr>
          <p:nvPr/>
        </p:nvSpPr>
        <p:spPr bwMode="auto">
          <a:xfrm>
            <a:off x="2979738" y="386080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72" name="Rectangle 27"/>
          <p:cNvSpPr>
            <a:spLocks noChangeArrowheads="1"/>
          </p:cNvSpPr>
          <p:nvPr/>
        </p:nvSpPr>
        <p:spPr bwMode="auto">
          <a:xfrm>
            <a:off x="2286000" y="386080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04</a:t>
            </a:r>
          </a:p>
        </p:txBody>
      </p:sp>
      <p:sp>
        <p:nvSpPr>
          <p:cNvPr id="86073" name="Rectangle 31"/>
          <p:cNvSpPr>
            <a:spLocks noChangeArrowheads="1"/>
          </p:cNvSpPr>
          <p:nvPr/>
        </p:nvSpPr>
        <p:spPr bwMode="auto">
          <a:xfrm>
            <a:off x="3671888" y="355282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74" name="Rectangle 32"/>
          <p:cNvSpPr>
            <a:spLocks noChangeArrowheads="1"/>
          </p:cNvSpPr>
          <p:nvPr/>
        </p:nvSpPr>
        <p:spPr bwMode="auto">
          <a:xfrm>
            <a:off x="2979738" y="355282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02</a:t>
            </a:r>
          </a:p>
        </p:txBody>
      </p:sp>
      <p:sp>
        <p:nvSpPr>
          <p:cNvPr id="86075" name="Rectangle 33"/>
          <p:cNvSpPr>
            <a:spLocks noChangeArrowheads="1"/>
          </p:cNvSpPr>
          <p:nvPr/>
        </p:nvSpPr>
        <p:spPr bwMode="auto">
          <a:xfrm>
            <a:off x="2286000" y="355282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03</a:t>
            </a:r>
          </a:p>
        </p:txBody>
      </p:sp>
      <p:sp>
        <p:nvSpPr>
          <p:cNvPr id="86076" name="Rectangle 37"/>
          <p:cNvSpPr>
            <a:spLocks noChangeArrowheads="1"/>
          </p:cNvSpPr>
          <p:nvPr/>
        </p:nvSpPr>
        <p:spPr bwMode="auto">
          <a:xfrm>
            <a:off x="3671888" y="3246439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77" name="Rectangle 38"/>
          <p:cNvSpPr>
            <a:spLocks noChangeArrowheads="1"/>
          </p:cNvSpPr>
          <p:nvPr/>
        </p:nvSpPr>
        <p:spPr bwMode="auto">
          <a:xfrm>
            <a:off x="2979738" y="3246439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33</a:t>
            </a:r>
          </a:p>
        </p:txBody>
      </p:sp>
      <p:sp>
        <p:nvSpPr>
          <p:cNvPr id="86078" name="Rectangle 39"/>
          <p:cNvSpPr>
            <a:spLocks noChangeArrowheads="1"/>
          </p:cNvSpPr>
          <p:nvPr/>
        </p:nvSpPr>
        <p:spPr bwMode="auto">
          <a:xfrm>
            <a:off x="2286000" y="3246439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02</a:t>
            </a:r>
          </a:p>
        </p:txBody>
      </p:sp>
      <p:sp>
        <p:nvSpPr>
          <p:cNvPr id="86079" name="Rectangle 43"/>
          <p:cNvSpPr>
            <a:spLocks noChangeArrowheads="1"/>
          </p:cNvSpPr>
          <p:nvPr/>
        </p:nvSpPr>
        <p:spPr bwMode="auto">
          <a:xfrm>
            <a:off x="3671888" y="29400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0</a:t>
            </a:r>
          </a:p>
        </p:txBody>
      </p:sp>
      <p:sp>
        <p:nvSpPr>
          <p:cNvPr id="86080" name="Rectangle 44"/>
          <p:cNvSpPr>
            <a:spLocks noChangeArrowheads="1"/>
          </p:cNvSpPr>
          <p:nvPr/>
        </p:nvSpPr>
        <p:spPr bwMode="auto">
          <a:xfrm>
            <a:off x="2979738" y="2940051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–</a:t>
            </a:r>
          </a:p>
        </p:txBody>
      </p:sp>
      <p:sp>
        <p:nvSpPr>
          <p:cNvPr id="86081" name="Rectangle 45"/>
          <p:cNvSpPr>
            <a:spLocks noChangeArrowheads="1"/>
          </p:cNvSpPr>
          <p:nvPr/>
        </p:nvSpPr>
        <p:spPr bwMode="auto">
          <a:xfrm>
            <a:off x="2286000" y="2940051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01</a:t>
            </a:r>
          </a:p>
        </p:txBody>
      </p:sp>
      <p:sp>
        <p:nvSpPr>
          <p:cNvPr id="86082" name="Rectangle 49"/>
          <p:cNvSpPr>
            <a:spLocks noChangeArrowheads="1"/>
          </p:cNvSpPr>
          <p:nvPr/>
        </p:nvSpPr>
        <p:spPr bwMode="auto">
          <a:xfrm>
            <a:off x="3671888" y="26320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1</a:t>
            </a:r>
          </a:p>
        </p:txBody>
      </p:sp>
      <p:sp>
        <p:nvSpPr>
          <p:cNvPr id="86083" name="Rectangle 50"/>
          <p:cNvSpPr>
            <a:spLocks noChangeArrowheads="1"/>
          </p:cNvSpPr>
          <p:nvPr/>
        </p:nvSpPr>
        <p:spPr bwMode="auto">
          <a:xfrm>
            <a:off x="2979738" y="2632076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latin typeface="Calibri" charset="0"/>
              </a:rPr>
              <a:t>28</a:t>
            </a:r>
          </a:p>
        </p:txBody>
      </p:sp>
      <p:sp>
        <p:nvSpPr>
          <p:cNvPr id="86084" name="Rectangle 51"/>
          <p:cNvSpPr>
            <a:spLocks noChangeArrowheads="1"/>
          </p:cNvSpPr>
          <p:nvPr/>
        </p:nvSpPr>
        <p:spPr bwMode="auto">
          <a:xfrm>
            <a:off x="2286000" y="2632076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>
                <a:solidFill>
                  <a:srgbClr val="990000"/>
                </a:solidFill>
                <a:latin typeface="Calibri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671888" y="2325689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979738" y="2325689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2286000" y="2325689"/>
            <a:ext cx="693738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1000"/>
              </a:spcBef>
            </a:pPr>
            <a:r>
              <a:rPr lang="en-GB" altLang="en-US" sz="1600" i="1">
                <a:solidFill>
                  <a:srgbClr val="990000"/>
                </a:solidFill>
                <a:latin typeface="Calibri" charset="0"/>
              </a:rPr>
              <a:t>VPN</a:t>
            </a:r>
          </a:p>
        </p:txBody>
      </p:sp>
      <p:sp>
        <p:nvSpPr>
          <p:cNvPr id="86088" name="Line 58"/>
          <p:cNvSpPr>
            <a:spLocks noChangeShapeType="1"/>
          </p:cNvSpPr>
          <p:nvPr/>
        </p:nvSpPr>
        <p:spPr bwMode="auto">
          <a:xfrm>
            <a:off x="2286000" y="2632075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89" name="Line 59"/>
          <p:cNvSpPr>
            <a:spLocks noChangeShapeType="1"/>
          </p:cNvSpPr>
          <p:nvPr/>
        </p:nvSpPr>
        <p:spPr bwMode="auto">
          <a:xfrm>
            <a:off x="2286000" y="29400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0" name="Line 60"/>
          <p:cNvSpPr>
            <a:spLocks noChangeShapeType="1"/>
          </p:cNvSpPr>
          <p:nvPr/>
        </p:nvSpPr>
        <p:spPr bwMode="auto">
          <a:xfrm>
            <a:off x="2286000" y="3249614"/>
            <a:ext cx="20764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1" name="Line 61"/>
          <p:cNvSpPr>
            <a:spLocks noChangeShapeType="1"/>
          </p:cNvSpPr>
          <p:nvPr/>
        </p:nvSpPr>
        <p:spPr bwMode="auto">
          <a:xfrm>
            <a:off x="2286000" y="3552825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2" name="Line 62"/>
          <p:cNvSpPr>
            <a:spLocks noChangeShapeType="1"/>
          </p:cNvSpPr>
          <p:nvPr/>
        </p:nvSpPr>
        <p:spPr bwMode="auto">
          <a:xfrm>
            <a:off x="2286000" y="386080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3" name="Line 63"/>
          <p:cNvSpPr>
            <a:spLocks noChangeShapeType="1"/>
          </p:cNvSpPr>
          <p:nvPr/>
        </p:nvSpPr>
        <p:spPr bwMode="auto">
          <a:xfrm>
            <a:off x="2286000" y="41719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4" name="Line 64"/>
          <p:cNvSpPr>
            <a:spLocks noChangeShapeType="1"/>
          </p:cNvSpPr>
          <p:nvPr/>
        </p:nvSpPr>
        <p:spPr bwMode="auto">
          <a:xfrm>
            <a:off x="2286000" y="4475164"/>
            <a:ext cx="20764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5" name="Line 65"/>
          <p:cNvSpPr>
            <a:spLocks noChangeShapeType="1"/>
          </p:cNvSpPr>
          <p:nvPr/>
        </p:nvSpPr>
        <p:spPr bwMode="auto">
          <a:xfrm>
            <a:off x="2286000" y="47815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6" name="Line 66"/>
          <p:cNvSpPr>
            <a:spLocks noChangeShapeType="1"/>
          </p:cNvSpPr>
          <p:nvPr/>
        </p:nvSpPr>
        <p:spPr bwMode="auto">
          <a:xfrm>
            <a:off x="2970214" y="2325689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7" name="Line 67"/>
          <p:cNvSpPr>
            <a:spLocks noChangeShapeType="1"/>
          </p:cNvSpPr>
          <p:nvPr/>
        </p:nvSpPr>
        <p:spPr bwMode="auto">
          <a:xfrm>
            <a:off x="3671889" y="2325689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8" name="Line 70"/>
          <p:cNvSpPr>
            <a:spLocks noChangeShapeType="1"/>
          </p:cNvSpPr>
          <p:nvPr/>
        </p:nvSpPr>
        <p:spPr bwMode="auto">
          <a:xfrm>
            <a:off x="2286000" y="2325689"/>
            <a:ext cx="1588" cy="27638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9" name="Line 72"/>
          <p:cNvSpPr>
            <a:spLocks noChangeShapeType="1"/>
          </p:cNvSpPr>
          <p:nvPr/>
        </p:nvSpPr>
        <p:spPr bwMode="auto">
          <a:xfrm>
            <a:off x="2286000" y="2325689"/>
            <a:ext cx="2076450" cy="158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100" name="Line 74"/>
          <p:cNvSpPr>
            <a:spLocks noChangeShapeType="1"/>
          </p:cNvSpPr>
          <p:nvPr/>
        </p:nvSpPr>
        <p:spPr bwMode="auto">
          <a:xfrm>
            <a:off x="2286000" y="5089525"/>
            <a:ext cx="207645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101" name="Line 70"/>
          <p:cNvSpPr>
            <a:spLocks noChangeShapeType="1"/>
          </p:cNvSpPr>
          <p:nvPr/>
        </p:nvSpPr>
        <p:spPr bwMode="auto">
          <a:xfrm>
            <a:off x="4370389" y="2316164"/>
            <a:ext cx="1587" cy="27892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04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6694488" cy="573088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Simple Memory System TLB</a:t>
            </a: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6614" y="1179514"/>
            <a:ext cx="8307387" cy="522128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506538" y="3275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69" name="Rectangle 7"/>
          <p:cNvSpPr>
            <a:spLocks noChangeArrowheads="1"/>
          </p:cNvSpPr>
          <p:nvPr/>
        </p:nvSpPr>
        <p:spPr bwMode="auto">
          <a:xfrm>
            <a:off x="1506538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993901" y="3275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71" name="Rectangle 10"/>
          <p:cNvSpPr>
            <a:spLocks noChangeArrowheads="1"/>
          </p:cNvSpPr>
          <p:nvPr/>
        </p:nvSpPr>
        <p:spPr bwMode="auto">
          <a:xfrm>
            <a:off x="1993901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481263" y="3275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73" name="Rectangle 13"/>
          <p:cNvSpPr>
            <a:spLocks noChangeArrowheads="1"/>
          </p:cNvSpPr>
          <p:nvPr/>
        </p:nvSpPr>
        <p:spPr bwMode="auto">
          <a:xfrm>
            <a:off x="2481263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968626" y="3275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75" name="Rectangle 16"/>
          <p:cNvSpPr>
            <a:spLocks noChangeArrowheads="1"/>
          </p:cNvSpPr>
          <p:nvPr/>
        </p:nvSpPr>
        <p:spPr bwMode="auto">
          <a:xfrm>
            <a:off x="2968626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455988" y="3275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77" name="Rectangle 19"/>
          <p:cNvSpPr>
            <a:spLocks noChangeArrowheads="1"/>
          </p:cNvSpPr>
          <p:nvPr/>
        </p:nvSpPr>
        <p:spPr bwMode="auto">
          <a:xfrm>
            <a:off x="3455988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943351" y="3275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79" name="Rectangle 22"/>
          <p:cNvSpPr>
            <a:spLocks noChangeArrowheads="1"/>
          </p:cNvSpPr>
          <p:nvPr/>
        </p:nvSpPr>
        <p:spPr bwMode="auto">
          <a:xfrm>
            <a:off x="3943351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430713" y="327501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81" name="Rectangle 25"/>
          <p:cNvSpPr>
            <a:spLocks noChangeArrowheads="1"/>
          </p:cNvSpPr>
          <p:nvPr/>
        </p:nvSpPr>
        <p:spPr bwMode="auto">
          <a:xfrm>
            <a:off x="4430713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918076" y="327501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83" name="Rectangle 28"/>
          <p:cNvSpPr>
            <a:spLocks noChangeArrowheads="1"/>
          </p:cNvSpPr>
          <p:nvPr/>
        </p:nvSpPr>
        <p:spPr bwMode="auto">
          <a:xfrm>
            <a:off x="4918076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405438" y="3275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85" name="Rectangle 31"/>
          <p:cNvSpPr>
            <a:spLocks noChangeArrowheads="1"/>
          </p:cNvSpPr>
          <p:nvPr/>
        </p:nvSpPr>
        <p:spPr bwMode="auto">
          <a:xfrm>
            <a:off x="5405438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892801" y="3275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87" name="Rectangle 34"/>
          <p:cNvSpPr>
            <a:spLocks noChangeArrowheads="1"/>
          </p:cNvSpPr>
          <p:nvPr/>
        </p:nvSpPr>
        <p:spPr bwMode="auto">
          <a:xfrm>
            <a:off x="5892801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6380163" y="3275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89" name="Rectangle 37"/>
          <p:cNvSpPr>
            <a:spLocks noChangeArrowheads="1"/>
          </p:cNvSpPr>
          <p:nvPr/>
        </p:nvSpPr>
        <p:spPr bwMode="auto">
          <a:xfrm>
            <a:off x="6380163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867526" y="3275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91" name="Rectangle 40"/>
          <p:cNvSpPr>
            <a:spLocks noChangeArrowheads="1"/>
          </p:cNvSpPr>
          <p:nvPr/>
        </p:nvSpPr>
        <p:spPr bwMode="auto">
          <a:xfrm>
            <a:off x="6867526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7354888" y="3275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93" name="Rectangle 43"/>
          <p:cNvSpPr>
            <a:spLocks noChangeArrowheads="1"/>
          </p:cNvSpPr>
          <p:nvPr/>
        </p:nvSpPr>
        <p:spPr bwMode="auto">
          <a:xfrm>
            <a:off x="7354888" y="2970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842251" y="3275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95" name="Rectangle 46"/>
          <p:cNvSpPr>
            <a:spLocks noChangeArrowheads="1"/>
          </p:cNvSpPr>
          <p:nvPr/>
        </p:nvSpPr>
        <p:spPr bwMode="auto">
          <a:xfrm>
            <a:off x="7842251" y="2970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grpSp>
        <p:nvGrpSpPr>
          <p:cNvPr id="88096" name="Group 47"/>
          <p:cNvGrpSpPr>
            <a:grpSpLocks/>
          </p:cNvGrpSpPr>
          <p:nvPr/>
        </p:nvGrpSpPr>
        <p:grpSpPr bwMode="auto">
          <a:xfrm>
            <a:off x="5405439" y="3732214"/>
            <a:ext cx="2924175" cy="333375"/>
            <a:chOff x="3061" y="2140"/>
            <a:chExt cx="1842" cy="210"/>
          </a:xfrm>
        </p:grpSpPr>
        <p:sp>
          <p:nvSpPr>
            <p:cNvPr id="88191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92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VPO</a:t>
              </a:r>
            </a:p>
          </p:txBody>
        </p:sp>
      </p:grpSp>
      <p:grpSp>
        <p:nvGrpSpPr>
          <p:cNvPr id="88097" name="Group 50"/>
          <p:cNvGrpSpPr>
            <a:grpSpLocks/>
          </p:cNvGrpSpPr>
          <p:nvPr/>
        </p:nvGrpSpPr>
        <p:grpSpPr bwMode="auto">
          <a:xfrm>
            <a:off x="1498601" y="3732214"/>
            <a:ext cx="3916363" cy="333375"/>
            <a:chOff x="605" y="2135"/>
            <a:chExt cx="2467" cy="210"/>
          </a:xfrm>
        </p:grpSpPr>
        <p:sp>
          <p:nvSpPr>
            <p:cNvPr id="88189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90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VPN</a:t>
              </a:r>
            </a:p>
          </p:txBody>
        </p:sp>
      </p:grpSp>
      <p:grpSp>
        <p:nvGrpSpPr>
          <p:cNvPr id="88098" name="Group 53"/>
          <p:cNvGrpSpPr>
            <a:grpSpLocks/>
          </p:cNvGrpSpPr>
          <p:nvPr/>
        </p:nvGrpSpPr>
        <p:grpSpPr bwMode="auto">
          <a:xfrm>
            <a:off x="4427539" y="2708275"/>
            <a:ext cx="992187" cy="306388"/>
            <a:chOff x="2445" y="1501"/>
            <a:chExt cx="625" cy="193"/>
          </a:xfrm>
        </p:grpSpPr>
        <p:sp>
          <p:nvSpPr>
            <p:cNvPr id="88187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88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TLBI</a:t>
              </a:r>
            </a:p>
          </p:txBody>
        </p:sp>
      </p:grpSp>
      <p:grpSp>
        <p:nvGrpSpPr>
          <p:cNvPr id="88099" name="Group 56"/>
          <p:cNvGrpSpPr>
            <a:grpSpLocks/>
          </p:cNvGrpSpPr>
          <p:nvPr/>
        </p:nvGrpSpPr>
        <p:grpSpPr bwMode="auto">
          <a:xfrm>
            <a:off x="1506538" y="2705100"/>
            <a:ext cx="2925762" cy="306388"/>
            <a:chOff x="605" y="1488"/>
            <a:chExt cx="1843" cy="193"/>
          </a:xfrm>
        </p:grpSpPr>
        <p:sp>
          <p:nvSpPr>
            <p:cNvPr id="88185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86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TLBT</a:t>
              </a:r>
            </a:p>
          </p:txBody>
        </p:sp>
      </p:grpSp>
      <p:sp>
        <p:nvSpPr>
          <p:cNvPr id="88100" name="Rectangle 60"/>
          <p:cNvSpPr>
            <a:spLocks noChangeArrowheads="1"/>
          </p:cNvSpPr>
          <p:nvPr/>
        </p:nvSpPr>
        <p:spPr bwMode="auto">
          <a:xfrm>
            <a:off x="8443914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01" name="Rectangle 61"/>
          <p:cNvSpPr>
            <a:spLocks noChangeArrowheads="1"/>
          </p:cNvSpPr>
          <p:nvPr/>
        </p:nvSpPr>
        <p:spPr bwMode="auto">
          <a:xfrm>
            <a:off x="7813675" y="6024564"/>
            <a:ext cx="63023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02" name="Rectangle 62"/>
          <p:cNvSpPr>
            <a:spLocks noChangeArrowheads="1"/>
          </p:cNvSpPr>
          <p:nvPr/>
        </p:nvSpPr>
        <p:spPr bwMode="auto">
          <a:xfrm>
            <a:off x="7188201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02</a:t>
            </a:r>
          </a:p>
        </p:txBody>
      </p:sp>
      <p:sp>
        <p:nvSpPr>
          <p:cNvPr id="88103" name="Rectangle 63"/>
          <p:cNvSpPr>
            <a:spLocks noChangeArrowheads="1"/>
          </p:cNvSpPr>
          <p:nvPr/>
        </p:nvSpPr>
        <p:spPr bwMode="auto">
          <a:xfrm>
            <a:off x="6559550" y="6024564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88104" name="Rectangle 64"/>
          <p:cNvSpPr>
            <a:spLocks noChangeArrowheads="1"/>
          </p:cNvSpPr>
          <p:nvPr/>
        </p:nvSpPr>
        <p:spPr bwMode="auto">
          <a:xfrm>
            <a:off x="5934076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34</a:t>
            </a:r>
          </a:p>
        </p:txBody>
      </p:sp>
      <p:sp>
        <p:nvSpPr>
          <p:cNvPr id="88105" name="Rectangle 65"/>
          <p:cNvSpPr>
            <a:spLocks noChangeArrowheads="1"/>
          </p:cNvSpPr>
          <p:nvPr/>
        </p:nvSpPr>
        <p:spPr bwMode="auto">
          <a:xfrm>
            <a:off x="5307013" y="6024564"/>
            <a:ext cx="627062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0A</a:t>
            </a:r>
          </a:p>
        </p:txBody>
      </p:sp>
      <p:sp>
        <p:nvSpPr>
          <p:cNvPr id="88106" name="Rectangle 66"/>
          <p:cNvSpPr>
            <a:spLocks noChangeArrowheads="1"/>
          </p:cNvSpPr>
          <p:nvPr/>
        </p:nvSpPr>
        <p:spPr bwMode="auto">
          <a:xfrm>
            <a:off x="4678363" y="6024564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88107" name="Rectangle 67"/>
          <p:cNvSpPr>
            <a:spLocks noChangeArrowheads="1"/>
          </p:cNvSpPr>
          <p:nvPr/>
        </p:nvSpPr>
        <p:spPr bwMode="auto">
          <a:xfrm>
            <a:off x="4051301" y="6024564"/>
            <a:ext cx="627063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0D</a:t>
            </a:r>
          </a:p>
        </p:txBody>
      </p:sp>
      <p:sp>
        <p:nvSpPr>
          <p:cNvPr id="88108" name="Rectangle 68"/>
          <p:cNvSpPr>
            <a:spLocks noChangeArrowheads="1"/>
          </p:cNvSpPr>
          <p:nvPr/>
        </p:nvSpPr>
        <p:spPr bwMode="auto">
          <a:xfrm>
            <a:off x="3425826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03</a:t>
            </a:r>
          </a:p>
        </p:txBody>
      </p:sp>
      <p:sp>
        <p:nvSpPr>
          <p:cNvPr id="88109" name="Rectangle 69"/>
          <p:cNvSpPr>
            <a:spLocks noChangeArrowheads="1"/>
          </p:cNvSpPr>
          <p:nvPr/>
        </p:nvSpPr>
        <p:spPr bwMode="auto">
          <a:xfrm>
            <a:off x="2797175" y="6024564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10" name="Rectangle 70"/>
          <p:cNvSpPr>
            <a:spLocks noChangeArrowheads="1"/>
          </p:cNvSpPr>
          <p:nvPr/>
        </p:nvSpPr>
        <p:spPr bwMode="auto">
          <a:xfrm>
            <a:off x="2171701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11" name="Rectangle 71"/>
          <p:cNvSpPr>
            <a:spLocks noChangeArrowheads="1"/>
          </p:cNvSpPr>
          <p:nvPr/>
        </p:nvSpPr>
        <p:spPr bwMode="auto">
          <a:xfrm>
            <a:off x="1541464" y="6024564"/>
            <a:ext cx="630237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07</a:t>
            </a:r>
          </a:p>
        </p:txBody>
      </p:sp>
      <p:sp>
        <p:nvSpPr>
          <p:cNvPr id="88112" name="Rectangle 72"/>
          <p:cNvSpPr>
            <a:spLocks noChangeArrowheads="1"/>
          </p:cNvSpPr>
          <p:nvPr/>
        </p:nvSpPr>
        <p:spPr bwMode="auto">
          <a:xfrm>
            <a:off x="915989" y="6024564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3</a:t>
            </a:r>
          </a:p>
        </p:txBody>
      </p:sp>
      <p:sp>
        <p:nvSpPr>
          <p:cNvPr id="88113" name="Rectangle 73"/>
          <p:cNvSpPr>
            <a:spLocks noChangeArrowheads="1"/>
          </p:cNvSpPr>
          <p:nvPr/>
        </p:nvSpPr>
        <p:spPr bwMode="auto">
          <a:xfrm>
            <a:off x="8443914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14" name="Rectangle 74"/>
          <p:cNvSpPr>
            <a:spLocks noChangeArrowheads="1"/>
          </p:cNvSpPr>
          <p:nvPr/>
        </p:nvSpPr>
        <p:spPr bwMode="auto">
          <a:xfrm>
            <a:off x="7813675" y="5699125"/>
            <a:ext cx="630238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15" name="Rectangle 75"/>
          <p:cNvSpPr>
            <a:spLocks noChangeArrowheads="1"/>
          </p:cNvSpPr>
          <p:nvPr/>
        </p:nvSpPr>
        <p:spPr bwMode="auto">
          <a:xfrm>
            <a:off x="7188201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03</a:t>
            </a:r>
          </a:p>
        </p:txBody>
      </p:sp>
      <p:sp>
        <p:nvSpPr>
          <p:cNvPr id="88116" name="Rectangle 76"/>
          <p:cNvSpPr>
            <a:spLocks noChangeArrowheads="1"/>
          </p:cNvSpPr>
          <p:nvPr/>
        </p:nvSpPr>
        <p:spPr bwMode="auto">
          <a:xfrm>
            <a:off x="6559550" y="5699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17" name="Rectangle 77"/>
          <p:cNvSpPr>
            <a:spLocks noChangeArrowheads="1"/>
          </p:cNvSpPr>
          <p:nvPr/>
        </p:nvSpPr>
        <p:spPr bwMode="auto">
          <a:xfrm>
            <a:off x="5934076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18" name="Rectangle 78"/>
          <p:cNvSpPr>
            <a:spLocks noChangeArrowheads="1"/>
          </p:cNvSpPr>
          <p:nvPr/>
        </p:nvSpPr>
        <p:spPr bwMode="auto">
          <a:xfrm>
            <a:off x="5307013" y="5699125"/>
            <a:ext cx="6270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06</a:t>
            </a:r>
          </a:p>
        </p:txBody>
      </p:sp>
      <p:sp>
        <p:nvSpPr>
          <p:cNvPr id="88119" name="Rectangle 79"/>
          <p:cNvSpPr>
            <a:spLocks noChangeArrowheads="1"/>
          </p:cNvSpPr>
          <p:nvPr/>
        </p:nvSpPr>
        <p:spPr bwMode="auto">
          <a:xfrm>
            <a:off x="4678363" y="5699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20" name="Rectangle 80"/>
          <p:cNvSpPr>
            <a:spLocks noChangeArrowheads="1"/>
          </p:cNvSpPr>
          <p:nvPr/>
        </p:nvSpPr>
        <p:spPr bwMode="auto">
          <a:xfrm>
            <a:off x="4051301" y="5699125"/>
            <a:ext cx="627063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21" name="Rectangle 81"/>
          <p:cNvSpPr>
            <a:spLocks noChangeArrowheads="1"/>
          </p:cNvSpPr>
          <p:nvPr/>
        </p:nvSpPr>
        <p:spPr bwMode="auto">
          <a:xfrm>
            <a:off x="3425826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08</a:t>
            </a:r>
          </a:p>
        </p:txBody>
      </p:sp>
      <p:sp>
        <p:nvSpPr>
          <p:cNvPr id="88122" name="Rectangle 82"/>
          <p:cNvSpPr>
            <a:spLocks noChangeArrowheads="1"/>
          </p:cNvSpPr>
          <p:nvPr/>
        </p:nvSpPr>
        <p:spPr bwMode="auto">
          <a:xfrm>
            <a:off x="2797175" y="5699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23" name="Rectangle 83"/>
          <p:cNvSpPr>
            <a:spLocks noChangeArrowheads="1"/>
          </p:cNvSpPr>
          <p:nvPr/>
        </p:nvSpPr>
        <p:spPr bwMode="auto">
          <a:xfrm>
            <a:off x="2171701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24" name="Rectangle 84"/>
          <p:cNvSpPr>
            <a:spLocks noChangeArrowheads="1"/>
          </p:cNvSpPr>
          <p:nvPr/>
        </p:nvSpPr>
        <p:spPr bwMode="auto">
          <a:xfrm>
            <a:off x="1541464" y="5699125"/>
            <a:ext cx="63023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02</a:t>
            </a:r>
          </a:p>
        </p:txBody>
      </p:sp>
      <p:sp>
        <p:nvSpPr>
          <p:cNvPr id="88125" name="Rectangle 85"/>
          <p:cNvSpPr>
            <a:spLocks noChangeArrowheads="1"/>
          </p:cNvSpPr>
          <p:nvPr/>
        </p:nvSpPr>
        <p:spPr bwMode="auto">
          <a:xfrm>
            <a:off x="915989" y="5699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2</a:t>
            </a:r>
          </a:p>
        </p:txBody>
      </p:sp>
      <p:sp>
        <p:nvSpPr>
          <p:cNvPr id="88126" name="Rectangle 86"/>
          <p:cNvSpPr>
            <a:spLocks noChangeArrowheads="1"/>
          </p:cNvSpPr>
          <p:nvPr/>
        </p:nvSpPr>
        <p:spPr bwMode="auto">
          <a:xfrm>
            <a:off x="8443914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27" name="Rectangle 87"/>
          <p:cNvSpPr>
            <a:spLocks noChangeArrowheads="1"/>
          </p:cNvSpPr>
          <p:nvPr/>
        </p:nvSpPr>
        <p:spPr bwMode="auto">
          <a:xfrm>
            <a:off x="7813675" y="5375275"/>
            <a:ext cx="6302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28" name="Rectangle 88"/>
          <p:cNvSpPr>
            <a:spLocks noChangeArrowheads="1"/>
          </p:cNvSpPr>
          <p:nvPr/>
        </p:nvSpPr>
        <p:spPr bwMode="auto">
          <a:xfrm>
            <a:off x="7188201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0A</a:t>
            </a:r>
          </a:p>
        </p:txBody>
      </p:sp>
      <p:sp>
        <p:nvSpPr>
          <p:cNvPr id="88129" name="Rectangle 89"/>
          <p:cNvSpPr>
            <a:spLocks noChangeArrowheads="1"/>
          </p:cNvSpPr>
          <p:nvPr/>
        </p:nvSpPr>
        <p:spPr bwMode="auto">
          <a:xfrm>
            <a:off x="6559550" y="5375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30" name="Rectangle 90"/>
          <p:cNvSpPr>
            <a:spLocks noChangeArrowheads="1"/>
          </p:cNvSpPr>
          <p:nvPr/>
        </p:nvSpPr>
        <p:spPr bwMode="auto">
          <a:xfrm>
            <a:off x="5934076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31" name="Rectangle 91"/>
          <p:cNvSpPr>
            <a:spLocks noChangeArrowheads="1"/>
          </p:cNvSpPr>
          <p:nvPr/>
        </p:nvSpPr>
        <p:spPr bwMode="auto">
          <a:xfrm>
            <a:off x="5307013" y="5375275"/>
            <a:ext cx="6270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04</a:t>
            </a:r>
          </a:p>
        </p:txBody>
      </p:sp>
      <p:sp>
        <p:nvSpPr>
          <p:cNvPr id="88132" name="Rectangle 92"/>
          <p:cNvSpPr>
            <a:spLocks noChangeArrowheads="1"/>
          </p:cNvSpPr>
          <p:nvPr/>
        </p:nvSpPr>
        <p:spPr bwMode="auto">
          <a:xfrm>
            <a:off x="4678363" y="5375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33" name="Rectangle 93"/>
          <p:cNvSpPr>
            <a:spLocks noChangeArrowheads="1"/>
          </p:cNvSpPr>
          <p:nvPr/>
        </p:nvSpPr>
        <p:spPr bwMode="auto">
          <a:xfrm>
            <a:off x="4051301" y="5375275"/>
            <a:ext cx="627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34" name="Rectangle 94"/>
          <p:cNvSpPr>
            <a:spLocks noChangeArrowheads="1"/>
          </p:cNvSpPr>
          <p:nvPr/>
        </p:nvSpPr>
        <p:spPr bwMode="auto">
          <a:xfrm>
            <a:off x="3425826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02</a:t>
            </a:r>
          </a:p>
        </p:txBody>
      </p:sp>
      <p:sp>
        <p:nvSpPr>
          <p:cNvPr id="88135" name="Rectangle 95"/>
          <p:cNvSpPr>
            <a:spLocks noChangeArrowheads="1"/>
          </p:cNvSpPr>
          <p:nvPr/>
        </p:nvSpPr>
        <p:spPr bwMode="auto">
          <a:xfrm>
            <a:off x="2797175" y="5375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88136" name="Rectangle 96"/>
          <p:cNvSpPr>
            <a:spLocks noChangeArrowheads="1"/>
          </p:cNvSpPr>
          <p:nvPr/>
        </p:nvSpPr>
        <p:spPr bwMode="auto">
          <a:xfrm>
            <a:off x="2171701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2D</a:t>
            </a:r>
          </a:p>
        </p:txBody>
      </p:sp>
      <p:sp>
        <p:nvSpPr>
          <p:cNvPr id="88137" name="Rectangle 97"/>
          <p:cNvSpPr>
            <a:spLocks noChangeArrowheads="1"/>
          </p:cNvSpPr>
          <p:nvPr/>
        </p:nvSpPr>
        <p:spPr bwMode="auto">
          <a:xfrm>
            <a:off x="1541464" y="5375275"/>
            <a:ext cx="6302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03</a:t>
            </a:r>
          </a:p>
        </p:txBody>
      </p:sp>
      <p:sp>
        <p:nvSpPr>
          <p:cNvPr id="88138" name="Rectangle 98"/>
          <p:cNvSpPr>
            <a:spLocks noChangeArrowheads="1"/>
          </p:cNvSpPr>
          <p:nvPr/>
        </p:nvSpPr>
        <p:spPr bwMode="auto">
          <a:xfrm>
            <a:off x="915989" y="5375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1</a:t>
            </a:r>
          </a:p>
        </p:txBody>
      </p:sp>
      <p:sp>
        <p:nvSpPr>
          <p:cNvPr id="88139" name="Rectangle 99"/>
          <p:cNvSpPr>
            <a:spLocks noChangeArrowheads="1"/>
          </p:cNvSpPr>
          <p:nvPr/>
        </p:nvSpPr>
        <p:spPr bwMode="auto">
          <a:xfrm>
            <a:off x="8443914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88140" name="Rectangle 100"/>
          <p:cNvSpPr>
            <a:spLocks noChangeArrowheads="1"/>
          </p:cNvSpPr>
          <p:nvPr/>
        </p:nvSpPr>
        <p:spPr bwMode="auto">
          <a:xfrm>
            <a:off x="7813675" y="5049839"/>
            <a:ext cx="63023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02</a:t>
            </a:r>
          </a:p>
        </p:txBody>
      </p:sp>
      <p:sp>
        <p:nvSpPr>
          <p:cNvPr id="88141" name="Rectangle 101"/>
          <p:cNvSpPr>
            <a:spLocks noChangeArrowheads="1"/>
          </p:cNvSpPr>
          <p:nvPr/>
        </p:nvSpPr>
        <p:spPr bwMode="auto">
          <a:xfrm>
            <a:off x="7188201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07</a:t>
            </a:r>
          </a:p>
        </p:txBody>
      </p:sp>
      <p:sp>
        <p:nvSpPr>
          <p:cNvPr id="88142" name="Rectangle 102"/>
          <p:cNvSpPr>
            <a:spLocks noChangeArrowheads="1"/>
          </p:cNvSpPr>
          <p:nvPr/>
        </p:nvSpPr>
        <p:spPr bwMode="auto">
          <a:xfrm>
            <a:off x="6559550" y="5049839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43" name="Rectangle 103"/>
          <p:cNvSpPr>
            <a:spLocks noChangeArrowheads="1"/>
          </p:cNvSpPr>
          <p:nvPr/>
        </p:nvSpPr>
        <p:spPr bwMode="auto">
          <a:xfrm>
            <a:off x="5934076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44" name="Rectangle 104"/>
          <p:cNvSpPr>
            <a:spLocks noChangeArrowheads="1"/>
          </p:cNvSpPr>
          <p:nvPr/>
        </p:nvSpPr>
        <p:spPr bwMode="auto">
          <a:xfrm>
            <a:off x="5307013" y="5049839"/>
            <a:ext cx="627062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00</a:t>
            </a:r>
          </a:p>
        </p:txBody>
      </p:sp>
      <p:sp>
        <p:nvSpPr>
          <p:cNvPr id="88145" name="Rectangle 105"/>
          <p:cNvSpPr>
            <a:spLocks noChangeArrowheads="1"/>
          </p:cNvSpPr>
          <p:nvPr/>
        </p:nvSpPr>
        <p:spPr bwMode="auto">
          <a:xfrm>
            <a:off x="4678363" y="5049839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88146" name="Rectangle 106"/>
          <p:cNvSpPr>
            <a:spLocks noChangeArrowheads="1"/>
          </p:cNvSpPr>
          <p:nvPr/>
        </p:nvSpPr>
        <p:spPr bwMode="auto">
          <a:xfrm>
            <a:off x="4051301" y="5049839"/>
            <a:ext cx="627063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0D</a:t>
            </a:r>
          </a:p>
        </p:txBody>
      </p:sp>
      <p:sp>
        <p:nvSpPr>
          <p:cNvPr id="88147" name="Rectangle 107"/>
          <p:cNvSpPr>
            <a:spLocks noChangeArrowheads="1"/>
          </p:cNvSpPr>
          <p:nvPr/>
        </p:nvSpPr>
        <p:spPr bwMode="auto">
          <a:xfrm>
            <a:off x="3425826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09</a:t>
            </a:r>
          </a:p>
        </p:txBody>
      </p:sp>
      <p:sp>
        <p:nvSpPr>
          <p:cNvPr id="88148" name="Rectangle 108"/>
          <p:cNvSpPr>
            <a:spLocks noChangeArrowheads="1"/>
          </p:cNvSpPr>
          <p:nvPr/>
        </p:nvSpPr>
        <p:spPr bwMode="auto">
          <a:xfrm>
            <a:off x="2797175" y="5049839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88149" name="Rectangle 109"/>
          <p:cNvSpPr>
            <a:spLocks noChangeArrowheads="1"/>
          </p:cNvSpPr>
          <p:nvPr/>
        </p:nvSpPr>
        <p:spPr bwMode="auto">
          <a:xfrm>
            <a:off x="2171701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88150" name="Rectangle 110"/>
          <p:cNvSpPr>
            <a:spLocks noChangeArrowheads="1"/>
          </p:cNvSpPr>
          <p:nvPr/>
        </p:nvSpPr>
        <p:spPr bwMode="auto">
          <a:xfrm>
            <a:off x="1541464" y="5049839"/>
            <a:ext cx="630237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03</a:t>
            </a:r>
          </a:p>
        </p:txBody>
      </p:sp>
      <p:sp>
        <p:nvSpPr>
          <p:cNvPr id="88151" name="Rectangle 111"/>
          <p:cNvSpPr>
            <a:spLocks noChangeArrowheads="1"/>
          </p:cNvSpPr>
          <p:nvPr/>
        </p:nvSpPr>
        <p:spPr bwMode="auto">
          <a:xfrm>
            <a:off x="915989" y="5049839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8443914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813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7188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6559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934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5307013" y="4724400"/>
            <a:ext cx="627062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4678363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4051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3425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2797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2171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1541464" y="4724400"/>
            <a:ext cx="630237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915989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Set</a:t>
            </a:r>
          </a:p>
        </p:txBody>
      </p:sp>
      <p:sp>
        <p:nvSpPr>
          <p:cNvPr id="88165" name="Line 125"/>
          <p:cNvSpPr>
            <a:spLocks noChangeShapeType="1"/>
          </p:cNvSpPr>
          <p:nvPr/>
        </p:nvSpPr>
        <p:spPr bwMode="auto">
          <a:xfrm>
            <a:off x="915988" y="5049839"/>
            <a:ext cx="8153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66" name="Line 126"/>
          <p:cNvSpPr>
            <a:spLocks noChangeShapeType="1"/>
          </p:cNvSpPr>
          <p:nvPr/>
        </p:nvSpPr>
        <p:spPr bwMode="auto">
          <a:xfrm>
            <a:off x="915988" y="5375275"/>
            <a:ext cx="81534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67" name="Line 127"/>
          <p:cNvSpPr>
            <a:spLocks noChangeShapeType="1"/>
          </p:cNvSpPr>
          <p:nvPr/>
        </p:nvSpPr>
        <p:spPr bwMode="auto">
          <a:xfrm>
            <a:off x="915988" y="5699125"/>
            <a:ext cx="81534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68" name="Line 128"/>
          <p:cNvSpPr>
            <a:spLocks noChangeShapeType="1"/>
          </p:cNvSpPr>
          <p:nvPr/>
        </p:nvSpPr>
        <p:spPr bwMode="auto">
          <a:xfrm>
            <a:off x="915988" y="6024564"/>
            <a:ext cx="8153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69" name="Line 129"/>
          <p:cNvSpPr>
            <a:spLocks noChangeShapeType="1"/>
          </p:cNvSpPr>
          <p:nvPr/>
        </p:nvSpPr>
        <p:spPr bwMode="auto">
          <a:xfrm>
            <a:off x="2171700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0" name="Line 130"/>
          <p:cNvSpPr>
            <a:spLocks noChangeShapeType="1"/>
          </p:cNvSpPr>
          <p:nvPr/>
        </p:nvSpPr>
        <p:spPr bwMode="auto">
          <a:xfrm>
            <a:off x="2797175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1" name="Line 131"/>
          <p:cNvSpPr>
            <a:spLocks noChangeShapeType="1"/>
          </p:cNvSpPr>
          <p:nvPr/>
        </p:nvSpPr>
        <p:spPr bwMode="auto">
          <a:xfrm>
            <a:off x="4051300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2" name="Line 132"/>
          <p:cNvSpPr>
            <a:spLocks noChangeShapeType="1"/>
          </p:cNvSpPr>
          <p:nvPr/>
        </p:nvSpPr>
        <p:spPr bwMode="auto">
          <a:xfrm>
            <a:off x="4678364" y="4724400"/>
            <a:ext cx="1587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3" name="Line 133"/>
          <p:cNvSpPr>
            <a:spLocks noChangeShapeType="1"/>
          </p:cNvSpPr>
          <p:nvPr/>
        </p:nvSpPr>
        <p:spPr bwMode="auto">
          <a:xfrm>
            <a:off x="5934075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4" name="Line 134"/>
          <p:cNvSpPr>
            <a:spLocks noChangeShapeType="1"/>
          </p:cNvSpPr>
          <p:nvPr/>
        </p:nvSpPr>
        <p:spPr bwMode="auto">
          <a:xfrm>
            <a:off x="6559550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5" name="Line 135"/>
          <p:cNvSpPr>
            <a:spLocks noChangeShapeType="1"/>
          </p:cNvSpPr>
          <p:nvPr/>
        </p:nvSpPr>
        <p:spPr bwMode="auto">
          <a:xfrm>
            <a:off x="7813675" y="4724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6" name="Line 136"/>
          <p:cNvSpPr>
            <a:spLocks noChangeShapeType="1"/>
          </p:cNvSpPr>
          <p:nvPr/>
        </p:nvSpPr>
        <p:spPr bwMode="auto">
          <a:xfrm>
            <a:off x="8443914" y="4724400"/>
            <a:ext cx="1587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7" name="Line 137"/>
          <p:cNvSpPr>
            <a:spLocks noChangeShapeType="1"/>
          </p:cNvSpPr>
          <p:nvPr/>
        </p:nvSpPr>
        <p:spPr bwMode="auto">
          <a:xfrm>
            <a:off x="1541464" y="4724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8" name="Line 138"/>
          <p:cNvSpPr>
            <a:spLocks noChangeShapeType="1"/>
          </p:cNvSpPr>
          <p:nvPr/>
        </p:nvSpPr>
        <p:spPr bwMode="auto">
          <a:xfrm>
            <a:off x="3425825" y="4724400"/>
            <a:ext cx="1588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79" name="Line 139"/>
          <p:cNvSpPr>
            <a:spLocks noChangeShapeType="1"/>
          </p:cNvSpPr>
          <p:nvPr/>
        </p:nvSpPr>
        <p:spPr bwMode="auto">
          <a:xfrm>
            <a:off x="915989" y="4724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80" name="Line 140"/>
          <p:cNvSpPr>
            <a:spLocks noChangeShapeType="1"/>
          </p:cNvSpPr>
          <p:nvPr/>
        </p:nvSpPr>
        <p:spPr bwMode="auto">
          <a:xfrm>
            <a:off x="5307014" y="4724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81" name="Line 141"/>
          <p:cNvSpPr>
            <a:spLocks noChangeShapeType="1"/>
          </p:cNvSpPr>
          <p:nvPr/>
        </p:nvSpPr>
        <p:spPr bwMode="auto">
          <a:xfrm>
            <a:off x="7188200" y="4724400"/>
            <a:ext cx="1588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82" name="Line 142"/>
          <p:cNvSpPr>
            <a:spLocks noChangeShapeType="1"/>
          </p:cNvSpPr>
          <p:nvPr/>
        </p:nvSpPr>
        <p:spPr bwMode="auto">
          <a:xfrm>
            <a:off x="915988" y="4724400"/>
            <a:ext cx="815340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83" name="Line 143"/>
          <p:cNvSpPr>
            <a:spLocks noChangeShapeType="1"/>
          </p:cNvSpPr>
          <p:nvPr/>
        </p:nvSpPr>
        <p:spPr bwMode="auto">
          <a:xfrm>
            <a:off x="9069389" y="4724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84" name="Line 144"/>
          <p:cNvSpPr>
            <a:spLocks noChangeShapeType="1"/>
          </p:cNvSpPr>
          <p:nvPr/>
        </p:nvSpPr>
        <p:spPr bwMode="auto">
          <a:xfrm>
            <a:off x="915988" y="6350000"/>
            <a:ext cx="815340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31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ChangeArrowheads="1"/>
          </p:cNvSpPr>
          <p:nvPr>
            <p:ph type="title"/>
          </p:nvPr>
        </p:nvSpPr>
        <p:spPr>
          <a:xfrm>
            <a:off x="766764" y="417514"/>
            <a:ext cx="7285037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Simple Memory System Cache</a:t>
            </a: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414" y="1068388"/>
            <a:ext cx="8307387" cy="144621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Direct mapped</a:t>
            </a:r>
          </a:p>
        </p:txBody>
      </p:sp>
      <p:sp>
        <p:nvSpPr>
          <p:cNvPr id="90116" name="Rectangle 6"/>
          <p:cNvSpPr>
            <a:spLocks noChangeArrowheads="1"/>
          </p:cNvSpPr>
          <p:nvPr/>
        </p:nvSpPr>
        <p:spPr bwMode="auto">
          <a:xfrm>
            <a:off x="2092326" y="312578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17" name="Rectangle 7"/>
          <p:cNvSpPr>
            <a:spLocks noChangeArrowheads="1"/>
          </p:cNvSpPr>
          <p:nvPr/>
        </p:nvSpPr>
        <p:spPr bwMode="auto">
          <a:xfrm>
            <a:off x="2092326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90118" name="Rectangle 9"/>
          <p:cNvSpPr>
            <a:spLocks noChangeArrowheads="1"/>
          </p:cNvSpPr>
          <p:nvPr/>
        </p:nvSpPr>
        <p:spPr bwMode="auto">
          <a:xfrm>
            <a:off x="2579688" y="3125788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19" name="Rectangle 10"/>
          <p:cNvSpPr>
            <a:spLocks noChangeArrowheads="1"/>
          </p:cNvSpPr>
          <p:nvPr/>
        </p:nvSpPr>
        <p:spPr bwMode="auto">
          <a:xfrm>
            <a:off x="2579688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10</a:t>
            </a:r>
          </a:p>
        </p:txBody>
      </p:sp>
      <p:sp>
        <p:nvSpPr>
          <p:cNvPr id="90120" name="Rectangle 12"/>
          <p:cNvSpPr>
            <a:spLocks noChangeArrowheads="1"/>
          </p:cNvSpPr>
          <p:nvPr/>
        </p:nvSpPr>
        <p:spPr bwMode="auto">
          <a:xfrm>
            <a:off x="3067051" y="312578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21" name="Rectangle 13"/>
          <p:cNvSpPr>
            <a:spLocks noChangeArrowheads="1"/>
          </p:cNvSpPr>
          <p:nvPr/>
        </p:nvSpPr>
        <p:spPr bwMode="auto">
          <a:xfrm>
            <a:off x="3067051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9</a:t>
            </a:r>
          </a:p>
        </p:txBody>
      </p:sp>
      <p:sp>
        <p:nvSpPr>
          <p:cNvPr id="90122" name="Rectangle 15"/>
          <p:cNvSpPr>
            <a:spLocks noChangeArrowheads="1"/>
          </p:cNvSpPr>
          <p:nvPr/>
        </p:nvSpPr>
        <p:spPr bwMode="auto">
          <a:xfrm>
            <a:off x="3554413" y="3125788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23" name="Rectangle 16"/>
          <p:cNvSpPr>
            <a:spLocks noChangeArrowheads="1"/>
          </p:cNvSpPr>
          <p:nvPr/>
        </p:nvSpPr>
        <p:spPr bwMode="auto">
          <a:xfrm>
            <a:off x="3554413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8</a:t>
            </a:r>
          </a:p>
        </p:txBody>
      </p:sp>
      <p:sp>
        <p:nvSpPr>
          <p:cNvPr id="90124" name="Rectangle 18"/>
          <p:cNvSpPr>
            <a:spLocks noChangeArrowheads="1"/>
          </p:cNvSpPr>
          <p:nvPr/>
        </p:nvSpPr>
        <p:spPr bwMode="auto">
          <a:xfrm>
            <a:off x="4041776" y="312578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25" name="Rectangle 19"/>
          <p:cNvSpPr>
            <a:spLocks noChangeArrowheads="1"/>
          </p:cNvSpPr>
          <p:nvPr/>
        </p:nvSpPr>
        <p:spPr bwMode="auto">
          <a:xfrm>
            <a:off x="4041776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7</a:t>
            </a:r>
          </a:p>
        </p:txBody>
      </p:sp>
      <p:sp>
        <p:nvSpPr>
          <p:cNvPr id="90126" name="Rectangle 21"/>
          <p:cNvSpPr>
            <a:spLocks noChangeArrowheads="1"/>
          </p:cNvSpPr>
          <p:nvPr/>
        </p:nvSpPr>
        <p:spPr bwMode="auto">
          <a:xfrm>
            <a:off x="4529138" y="3125788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27" name="Rectangle 22"/>
          <p:cNvSpPr>
            <a:spLocks noChangeArrowheads="1"/>
          </p:cNvSpPr>
          <p:nvPr/>
        </p:nvSpPr>
        <p:spPr bwMode="auto">
          <a:xfrm>
            <a:off x="4529138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5016501" y="312578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29" name="Rectangle 25"/>
          <p:cNvSpPr>
            <a:spLocks noChangeArrowheads="1"/>
          </p:cNvSpPr>
          <p:nvPr/>
        </p:nvSpPr>
        <p:spPr bwMode="auto">
          <a:xfrm>
            <a:off x="5016501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503863" y="312578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31" name="Rectangle 28"/>
          <p:cNvSpPr>
            <a:spLocks noChangeArrowheads="1"/>
          </p:cNvSpPr>
          <p:nvPr/>
        </p:nvSpPr>
        <p:spPr bwMode="auto">
          <a:xfrm>
            <a:off x="5503863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991226" y="312578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33" name="Rectangle 31"/>
          <p:cNvSpPr>
            <a:spLocks noChangeArrowheads="1"/>
          </p:cNvSpPr>
          <p:nvPr/>
        </p:nvSpPr>
        <p:spPr bwMode="auto">
          <a:xfrm>
            <a:off x="5991226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478588" y="312578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35" name="Rectangle 34"/>
          <p:cNvSpPr>
            <a:spLocks noChangeArrowheads="1"/>
          </p:cNvSpPr>
          <p:nvPr/>
        </p:nvSpPr>
        <p:spPr bwMode="auto">
          <a:xfrm>
            <a:off x="6478588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965951" y="3125788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37" name="Rectangle 37"/>
          <p:cNvSpPr>
            <a:spLocks noChangeArrowheads="1"/>
          </p:cNvSpPr>
          <p:nvPr/>
        </p:nvSpPr>
        <p:spPr bwMode="auto">
          <a:xfrm>
            <a:off x="6965951" y="28209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453313" y="3125788"/>
            <a:ext cx="4873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39" name="Rectangle 40"/>
          <p:cNvSpPr>
            <a:spLocks noChangeArrowheads="1"/>
          </p:cNvSpPr>
          <p:nvPr/>
        </p:nvSpPr>
        <p:spPr bwMode="auto">
          <a:xfrm>
            <a:off x="7453313" y="28209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grpSp>
        <p:nvGrpSpPr>
          <p:cNvPr id="90140" name="Group 41"/>
          <p:cNvGrpSpPr>
            <a:grpSpLocks/>
          </p:cNvGrpSpPr>
          <p:nvPr/>
        </p:nvGrpSpPr>
        <p:grpSpPr bwMode="auto">
          <a:xfrm>
            <a:off x="5033964" y="3478214"/>
            <a:ext cx="2924175" cy="333375"/>
            <a:chOff x="2931" y="2156"/>
            <a:chExt cx="1842" cy="210"/>
          </a:xfrm>
        </p:grpSpPr>
        <p:sp>
          <p:nvSpPr>
            <p:cNvPr id="90315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16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PPO</a:t>
              </a:r>
            </a:p>
          </p:txBody>
        </p:sp>
      </p:grpSp>
      <p:grpSp>
        <p:nvGrpSpPr>
          <p:cNvPr id="90141" name="Group 44"/>
          <p:cNvGrpSpPr>
            <a:grpSpLocks/>
          </p:cNvGrpSpPr>
          <p:nvPr/>
        </p:nvGrpSpPr>
        <p:grpSpPr bwMode="auto">
          <a:xfrm>
            <a:off x="2138364" y="3478214"/>
            <a:ext cx="2924175" cy="333375"/>
            <a:chOff x="1107" y="2156"/>
            <a:chExt cx="1842" cy="210"/>
          </a:xfrm>
        </p:grpSpPr>
        <p:sp>
          <p:nvSpPr>
            <p:cNvPr id="90313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14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PPN</a:t>
              </a:r>
            </a:p>
          </p:txBody>
        </p:sp>
      </p:grpSp>
      <p:grpSp>
        <p:nvGrpSpPr>
          <p:cNvPr id="90142" name="Group 47"/>
          <p:cNvGrpSpPr>
            <a:grpSpLocks/>
          </p:cNvGrpSpPr>
          <p:nvPr/>
        </p:nvGrpSpPr>
        <p:grpSpPr bwMode="auto">
          <a:xfrm>
            <a:off x="6937375" y="2522539"/>
            <a:ext cx="992188" cy="306387"/>
            <a:chOff x="4130" y="1501"/>
            <a:chExt cx="625" cy="193"/>
          </a:xfrm>
        </p:grpSpPr>
        <p:sp>
          <p:nvSpPr>
            <p:cNvPr id="90311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12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CO</a:t>
              </a:r>
            </a:p>
          </p:txBody>
        </p:sp>
      </p:grpSp>
      <p:grpSp>
        <p:nvGrpSpPr>
          <p:cNvPr id="90143" name="Group 50"/>
          <p:cNvGrpSpPr>
            <a:grpSpLocks/>
          </p:cNvGrpSpPr>
          <p:nvPr/>
        </p:nvGrpSpPr>
        <p:grpSpPr bwMode="auto">
          <a:xfrm>
            <a:off x="5008564" y="2519364"/>
            <a:ext cx="1927225" cy="306387"/>
            <a:chOff x="2920" y="1488"/>
            <a:chExt cx="1214" cy="193"/>
          </a:xfrm>
        </p:grpSpPr>
        <p:sp>
          <p:nvSpPr>
            <p:cNvPr id="90309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10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CI</a:t>
              </a:r>
            </a:p>
          </p:txBody>
        </p:sp>
      </p:grpSp>
      <p:grpSp>
        <p:nvGrpSpPr>
          <p:cNvPr id="90144" name="Group 53"/>
          <p:cNvGrpSpPr>
            <a:grpSpLocks/>
          </p:cNvGrpSpPr>
          <p:nvPr/>
        </p:nvGrpSpPr>
        <p:grpSpPr bwMode="auto">
          <a:xfrm>
            <a:off x="2092326" y="2514600"/>
            <a:ext cx="2894013" cy="306388"/>
            <a:chOff x="1078" y="1501"/>
            <a:chExt cx="1823" cy="193"/>
          </a:xfrm>
        </p:grpSpPr>
        <p:sp>
          <p:nvSpPr>
            <p:cNvPr id="90307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08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CT</a:t>
              </a:r>
            </a:p>
          </p:txBody>
        </p:sp>
      </p:grpSp>
      <p:sp>
        <p:nvSpPr>
          <p:cNvPr id="90145" name="Rectangle 64"/>
          <p:cNvSpPr>
            <a:spLocks noChangeArrowheads="1"/>
          </p:cNvSpPr>
          <p:nvPr/>
        </p:nvSpPr>
        <p:spPr bwMode="auto">
          <a:xfrm>
            <a:off x="4256088" y="635000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03</a:t>
            </a:r>
          </a:p>
        </p:txBody>
      </p:sp>
      <p:sp>
        <p:nvSpPr>
          <p:cNvPr id="90146" name="Rectangle 65"/>
          <p:cNvSpPr>
            <a:spLocks noChangeArrowheads="1"/>
          </p:cNvSpPr>
          <p:nvPr/>
        </p:nvSpPr>
        <p:spPr bwMode="auto">
          <a:xfrm>
            <a:off x="3636964" y="635000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DF</a:t>
            </a:r>
          </a:p>
        </p:txBody>
      </p:sp>
      <p:sp>
        <p:nvSpPr>
          <p:cNvPr id="90147" name="Rectangle 66"/>
          <p:cNvSpPr>
            <a:spLocks noChangeArrowheads="1"/>
          </p:cNvSpPr>
          <p:nvPr/>
        </p:nvSpPr>
        <p:spPr bwMode="auto">
          <a:xfrm>
            <a:off x="3016251" y="635000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C2</a:t>
            </a:r>
          </a:p>
        </p:txBody>
      </p:sp>
      <p:sp>
        <p:nvSpPr>
          <p:cNvPr id="90148" name="Rectangle 67"/>
          <p:cNvSpPr>
            <a:spLocks noChangeArrowheads="1"/>
          </p:cNvSpPr>
          <p:nvPr/>
        </p:nvSpPr>
        <p:spPr bwMode="auto">
          <a:xfrm>
            <a:off x="2393950" y="635000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90149" name="Rectangle 68"/>
          <p:cNvSpPr>
            <a:spLocks noChangeArrowheads="1"/>
          </p:cNvSpPr>
          <p:nvPr/>
        </p:nvSpPr>
        <p:spPr bwMode="auto">
          <a:xfrm>
            <a:off x="1773238" y="635000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150" name="Rectangle 69"/>
          <p:cNvSpPr>
            <a:spLocks noChangeArrowheads="1"/>
          </p:cNvSpPr>
          <p:nvPr/>
        </p:nvSpPr>
        <p:spPr bwMode="auto">
          <a:xfrm>
            <a:off x="1154114" y="635000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16</a:t>
            </a:r>
          </a:p>
        </p:txBody>
      </p:sp>
      <p:sp>
        <p:nvSpPr>
          <p:cNvPr id="90151" name="Rectangle 70"/>
          <p:cNvSpPr>
            <a:spLocks noChangeArrowheads="1"/>
          </p:cNvSpPr>
          <p:nvPr/>
        </p:nvSpPr>
        <p:spPr bwMode="auto">
          <a:xfrm>
            <a:off x="533401" y="635000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7</a:t>
            </a:r>
          </a:p>
        </p:txBody>
      </p:sp>
      <p:sp>
        <p:nvSpPr>
          <p:cNvPr id="90152" name="Rectangle 78"/>
          <p:cNvSpPr>
            <a:spLocks noChangeArrowheads="1"/>
          </p:cNvSpPr>
          <p:nvPr/>
        </p:nvSpPr>
        <p:spPr bwMode="auto">
          <a:xfrm>
            <a:off x="4256088" y="606901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53" name="Rectangle 79"/>
          <p:cNvSpPr>
            <a:spLocks noChangeArrowheads="1"/>
          </p:cNvSpPr>
          <p:nvPr/>
        </p:nvSpPr>
        <p:spPr bwMode="auto">
          <a:xfrm>
            <a:off x="3636964" y="606901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54" name="Rectangle 80"/>
          <p:cNvSpPr>
            <a:spLocks noChangeArrowheads="1"/>
          </p:cNvSpPr>
          <p:nvPr/>
        </p:nvSpPr>
        <p:spPr bwMode="auto">
          <a:xfrm>
            <a:off x="3016251" y="606901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55" name="Rectangle 81"/>
          <p:cNvSpPr>
            <a:spLocks noChangeArrowheads="1"/>
          </p:cNvSpPr>
          <p:nvPr/>
        </p:nvSpPr>
        <p:spPr bwMode="auto">
          <a:xfrm>
            <a:off x="2393950" y="6069014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56" name="Rectangle 82"/>
          <p:cNvSpPr>
            <a:spLocks noChangeArrowheads="1"/>
          </p:cNvSpPr>
          <p:nvPr/>
        </p:nvSpPr>
        <p:spPr bwMode="auto">
          <a:xfrm>
            <a:off x="1773238" y="606901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157" name="Rectangle 83"/>
          <p:cNvSpPr>
            <a:spLocks noChangeArrowheads="1"/>
          </p:cNvSpPr>
          <p:nvPr/>
        </p:nvSpPr>
        <p:spPr bwMode="auto">
          <a:xfrm>
            <a:off x="1154114" y="606901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31</a:t>
            </a:r>
          </a:p>
        </p:txBody>
      </p:sp>
      <p:sp>
        <p:nvSpPr>
          <p:cNvPr id="90158" name="Rectangle 84"/>
          <p:cNvSpPr>
            <a:spLocks noChangeArrowheads="1"/>
          </p:cNvSpPr>
          <p:nvPr/>
        </p:nvSpPr>
        <p:spPr bwMode="auto">
          <a:xfrm>
            <a:off x="533401" y="606901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6</a:t>
            </a:r>
          </a:p>
        </p:txBody>
      </p:sp>
      <p:sp>
        <p:nvSpPr>
          <p:cNvPr id="90159" name="Rectangle 92"/>
          <p:cNvSpPr>
            <a:spLocks noChangeArrowheads="1"/>
          </p:cNvSpPr>
          <p:nvPr/>
        </p:nvSpPr>
        <p:spPr bwMode="auto">
          <a:xfrm>
            <a:off x="4256088" y="57880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1D</a:t>
            </a:r>
          </a:p>
        </p:txBody>
      </p:sp>
      <p:sp>
        <p:nvSpPr>
          <p:cNvPr id="90160" name="Rectangle 93"/>
          <p:cNvSpPr>
            <a:spLocks noChangeArrowheads="1"/>
          </p:cNvSpPr>
          <p:nvPr/>
        </p:nvSpPr>
        <p:spPr bwMode="auto">
          <a:xfrm>
            <a:off x="3636964" y="57880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F0</a:t>
            </a:r>
          </a:p>
        </p:txBody>
      </p:sp>
      <p:sp>
        <p:nvSpPr>
          <p:cNvPr id="90161" name="Rectangle 94"/>
          <p:cNvSpPr>
            <a:spLocks noChangeArrowheads="1"/>
          </p:cNvSpPr>
          <p:nvPr/>
        </p:nvSpPr>
        <p:spPr bwMode="auto">
          <a:xfrm>
            <a:off x="3016251" y="57880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72</a:t>
            </a:r>
          </a:p>
        </p:txBody>
      </p:sp>
      <p:sp>
        <p:nvSpPr>
          <p:cNvPr id="90162" name="Rectangle 95"/>
          <p:cNvSpPr>
            <a:spLocks noChangeArrowheads="1"/>
          </p:cNvSpPr>
          <p:nvPr/>
        </p:nvSpPr>
        <p:spPr bwMode="auto">
          <a:xfrm>
            <a:off x="2393950" y="578802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36</a:t>
            </a:r>
          </a:p>
        </p:txBody>
      </p:sp>
      <p:sp>
        <p:nvSpPr>
          <p:cNvPr id="90163" name="Rectangle 96"/>
          <p:cNvSpPr>
            <a:spLocks noChangeArrowheads="1"/>
          </p:cNvSpPr>
          <p:nvPr/>
        </p:nvSpPr>
        <p:spPr bwMode="auto">
          <a:xfrm>
            <a:off x="1773238" y="57880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164" name="Rectangle 97"/>
          <p:cNvSpPr>
            <a:spLocks noChangeArrowheads="1"/>
          </p:cNvSpPr>
          <p:nvPr/>
        </p:nvSpPr>
        <p:spPr bwMode="auto">
          <a:xfrm>
            <a:off x="1154114" y="57880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0D</a:t>
            </a:r>
          </a:p>
        </p:txBody>
      </p:sp>
      <p:sp>
        <p:nvSpPr>
          <p:cNvPr id="90165" name="Rectangle 98"/>
          <p:cNvSpPr>
            <a:spLocks noChangeArrowheads="1"/>
          </p:cNvSpPr>
          <p:nvPr/>
        </p:nvSpPr>
        <p:spPr bwMode="auto">
          <a:xfrm>
            <a:off x="533401" y="57880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5</a:t>
            </a:r>
          </a:p>
        </p:txBody>
      </p:sp>
      <p:sp>
        <p:nvSpPr>
          <p:cNvPr id="90166" name="Rectangle 106"/>
          <p:cNvSpPr>
            <a:spLocks noChangeArrowheads="1"/>
          </p:cNvSpPr>
          <p:nvPr/>
        </p:nvSpPr>
        <p:spPr bwMode="auto">
          <a:xfrm>
            <a:off x="4256088" y="548163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09</a:t>
            </a:r>
          </a:p>
        </p:txBody>
      </p:sp>
      <p:sp>
        <p:nvSpPr>
          <p:cNvPr id="90167" name="Rectangle 107"/>
          <p:cNvSpPr>
            <a:spLocks noChangeArrowheads="1"/>
          </p:cNvSpPr>
          <p:nvPr/>
        </p:nvSpPr>
        <p:spPr bwMode="auto">
          <a:xfrm>
            <a:off x="3636964" y="5481639"/>
            <a:ext cx="6191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8F</a:t>
            </a:r>
          </a:p>
        </p:txBody>
      </p:sp>
      <p:sp>
        <p:nvSpPr>
          <p:cNvPr id="90168" name="Rectangle 108"/>
          <p:cNvSpPr>
            <a:spLocks noChangeArrowheads="1"/>
          </p:cNvSpPr>
          <p:nvPr/>
        </p:nvSpPr>
        <p:spPr bwMode="auto">
          <a:xfrm>
            <a:off x="3016251" y="5481639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6D</a:t>
            </a:r>
          </a:p>
        </p:txBody>
      </p:sp>
      <p:sp>
        <p:nvSpPr>
          <p:cNvPr id="90169" name="Rectangle 109"/>
          <p:cNvSpPr>
            <a:spLocks noChangeArrowheads="1"/>
          </p:cNvSpPr>
          <p:nvPr/>
        </p:nvSpPr>
        <p:spPr bwMode="auto">
          <a:xfrm>
            <a:off x="2393950" y="5481639"/>
            <a:ext cx="6223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43</a:t>
            </a:r>
          </a:p>
        </p:txBody>
      </p:sp>
      <p:sp>
        <p:nvSpPr>
          <p:cNvPr id="90170" name="Rectangle 110"/>
          <p:cNvSpPr>
            <a:spLocks noChangeArrowheads="1"/>
          </p:cNvSpPr>
          <p:nvPr/>
        </p:nvSpPr>
        <p:spPr bwMode="auto">
          <a:xfrm>
            <a:off x="1773238" y="548163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171" name="Rectangle 111"/>
          <p:cNvSpPr>
            <a:spLocks noChangeArrowheads="1"/>
          </p:cNvSpPr>
          <p:nvPr/>
        </p:nvSpPr>
        <p:spPr bwMode="auto">
          <a:xfrm>
            <a:off x="1154114" y="5481639"/>
            <a:ext cx="6191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32</a:t>
            </a:r>
          </a:p>
        </p:txBody>
      </p:sp>
      <p:sp>
        <p:nvSpPr>
          <p:cNvPr id="90172" name="Rectangle 112"/>
          <p:cNvSpPr>
            <a:spLocks noChangeArrowheads="1"/>
          </p:cNvSpPr>
          <p:nvPr/>
        </p:nvSpPr>
        <p:spPr bwMode="auto">
          <a:xfrm>
            <a:off x="533401" y="5481639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4</a:t>
            </a:r>
          </a:p>
        </p:txBody>
      </p:sp>
      <p:sp>
        <p:nvSpPr>
          <p:cNvPr id="90173" name="Rectangle 120"/>
          <p:cNvSpPr>
            <a:spLocks noChangeArrowheads="1"/>
          </p:cNvSpPr>
          <p:nvPr/>
        </p:nvSpPr>
        <p:spPr bwMode="auto">
          <a:xfrm>
            <a:off x="4256088" y="52006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74" name="Rectangle 121"/>
          <p:cNvSpPr>
            <a:spLocks noChangeArrowheads="1"/>
          </p:cNvSpPr>
          <p:nvPr/>
        </p:nvSpPr>
        <p:spPr bwMode="auto">
          <a:xfrm>
            <a:off x="3636964" y="52006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75" name="Rectangle 122"/>
          <p:cNvSpPr>
            <a:spLocks noChangeArrowheads="1"/>
          </p:cNvSpPr>
          <p:nvPr/>
        </p:nvSpPr>
        <p:spPr bwMode="auto">
          <a:xfrm>
            <a:off x="3016251" y="52006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76" name="Rectangle 123"/>
          <p:cNvSpPr>
            <a:spLocks noChangeArrowheads="1"/>
          </p:cNvSpPr>
          <p:nvPr/>
        </p:nvSpPr>
        <p:spPr bwMode="auto">
          <a:xfrm>
            <a:off x="2393950" y="520065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77" name="Rectangle 124"/>
          <p:cNvSpPr>
            <a:spLocks noChangeArrowheads="1"/>
          </p:cNvSpPr>
          <p:nvPr/>
        </p:nvSpPr>
        <p:spPr bwMode="auto">
          <a:xfrm>
            <a:off x="1773238" y="52006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178" name="Rectangle 125"/>
          <p:cNvSpPr>
            <a:spLocks noChangeArrowheads="1"/>
          </p:cNvSpPr>
          <p:nvPr/>
        </p:nvSpPr>
        <p:spPr bwMode="auto">
          <a:xfrm>
            <a:off x="1154114" y="52006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36</a:t>
            </a:r>
          </a:p>
        </p:txBody>
      </p:sp>
      <p:sp>
        <p:nvSpPr>
          <p:cNvPr id="90179" name="Rectangle 126"/>
          <p:cNvSpPr>
            <a:spLocks noChangeArrowheads="1"/>
          </p:cNvSpPr>
          <p:nvPr/>
        </p:nvSpPr>
        <p:spPr bwMode="auto">
          <a:xfrm>
            <a:off x="533401" y="52006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3</a:t>
            </a:r>
          </a:p>
        </p:txBody>
      </p:sp>
      <p:sp>
        <p:nvSpPr>
          <p:cNvPr id="90180" name="Rectangle 134"/>
          <p:cNvSpPr>
            <a:spLocks noChangeArrowheads="1"/>
          </p:cNvSpPr>
          <p:nvPr/>
        </p:nvSpPr>
        <p:spPr bwMode="auto">
          <a:xfrm>
            <a:off x="4256088" y="491966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08</a:t>
            </a:r>
          </a:p>
        </p:txBody>
      </p:sp>
      <p:sp>
        <p:nvSpPr>
          <p:cNvPr id="90181" name="Rectangle 135"/>
          <p:cNvSpPr>
            <a:spLocks noChangeArrowheads="1"/>
          </p:cNvSpPr>
          <p:nvPr/>
        </p:nvSpPr>
        <p:spPr bwMode="auto">
          <a:xfrm>
            <a:off x="3636964" y="491966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04</a:t>
            </a:r>
          </a:p>
        </p:txBody>
      </p:sp>
      <p:sp>
        <p:nvSpPr>
          <p:cNvPr id="90182" name="Rectangle 136"/>
          <p:cNvSpPr>
            <a:spLocks noChangeArrowheads="1"/>
          </p:cNvSpPr>
          <p:nvPr/>
        </p:nvSpPr>
        <p:spPr bwMode="auto">
          <a:xfrm>
            <a:off x="3016251" y="491966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02</a:t>
            </a:r>
          </a:p>
        </p:txBody>
      </p:sp>
      <p:sp>
        <p:nvSpPr>
          <p:cNvPr id="90183" name="Rectangle 137"/>
          <p:cNvSpPr>
            <a:spLocks noChangeArrowheads="1"/>
          </p:cNvSpPr>
          <p:nvPr/>
        </p:nvSpPr>
        <p:spPr bwMode="auto">
          <a:xfrm>
            <a:off x="2393950" y="4919664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00</a:t>
            </a:r>
          </a:p>
        </p:txBody>
      </p:sp>
      <p:sp>
        <p:nvSpPr>
          <p:cNvPr id="90184" name="Rectangle 138"/>
          <p:cNvSpPr>
            <a:spLocks noChangeArrowheads="1"/>
          </p:cNvSpPr>
          <p:nvPr/>
        </p:nvSpPr>
        <p:spPr bwMode="auto">
          <a:xfrm>
            <a:off x="1773238" y="491966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185" name="Rectangle 139"/>
          <p:cNvSpPr>
            <a:spLocks noChangeArrowheads="1"/>
          </p:cNvSpPr>
          <p:nvPr/>
        </p:nvSpPr>
        <p:spPr bwMode="auto">
          <a:xfrm>
            <a:off x="1154114" y="491966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1B</a:t>
            </a:r>
          </a:p>
        </p:txBody>
      </p:sp>
      <p:sp>
        <p:nvSpPr>
          <p:cNvPr id="90186" name="Rectangle 140"/>
          <p:cNvSpPr>
            <a:spLocks noChangeArrowheads="1"/>
          </p:cNvSpPr>
          <p:nvPr/>
        </p:nvSpPr>
        <p:spPr bwMode="auto">
          <a:xfrm>
            <a:off x="533401" y="491966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2</a:t>
            </a:r>
          </a:p>
        </p:txBody>
      </p:sp>
      <p:sp>
        <p:nvSpPr>
          <p:cNvPr id="90187" name="Rectangle 148"/>
          <p:cNvSpPr>
            <a:spLocks noChangeArrowheads="1"/>
          </p:cNvSpPr>
          <p:nvPr/>
        </p:nvSpPr>
        <p:spPr bwMode="auto">
          <a:xfrm>
            <a:off x="4256088" y="46386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88" name="Rectangle 149"/>
          <p:cNvSpPr>
            <a:spLocks noChangeArrowheads="1"/>
          </p:cNvSpPr>
          <p:nvPr/>
        </p:nvSpPr>
        <p:spPr bwMode="auto">
          <a:xfrm>
            <a:off x="3636964" y="46386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89" name="Rectangle 150"/>
          <p:cNvSpPr>
            <a:spLocks noChangeArrowheads="1"/>
          </p:cNvSpPr>
          <p:nvPr/>
        </p:nvSpPr>
        <p:spPr bwMode="auto">
          <a:xfrm>
            <a:off x="3016251" y="46386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90" name="Rectangle 151"/>
          <p:cNvSpPr>
            <a:spLocks noChangeArrowheads="1"/>
          </p:cNvSpPr>
          <p:nvPr/>
        </p:nvSpPr>
        <p:spPr bwMode="auto">
          <a:xfrm>
            <a:off x="2393950" y="463867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191" name="Rectangle 152"/>
          <p:cNvSpPr>
            <a:spLocks noChangeArrowheads="1"/>
          </p:cNvSpPr>
          <p:nvPr/>
        </p:nvSpPr>
        <p:spPr bwMode="auto">
          <a:xfrm>
            <a:off x="1773238" y="46386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192" name="Rectangle 153"/>
          <p:cNvSpPr>
            <a:spLocks noChangeArrowheads="1"/>
          </p:cNvSpPr>
          <p:nvPr/>
        </p:nvSpPr>
        <p:spPr bwMode="auto">
          <a:xfrm>
            <a:off x="1154114" y="46386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15</a:t>
            </a:r>
          </a:p>
        </p:txBody>
      </p:sp>
      <p:sp>
        <p:nvSpPr>
          <p:cNvPr id="90193" name="Rectangle 154"/>
          <p:cNvSpPr>
            <a:spLocks noChangeArrowheads="1"/>
          </p:cNvSpPr>
          <p:nvPr/>
        </p:nvSpPr>
        <p:spPr bwMode="auto">
          <a:xfrm>
            <a:off x="533401" y="46386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1</a:t>
            </a:r>
          </a:p>
        </p:txBody>
      </p:sp>
      <p:sp>
        <p:nvSpPr>
          <p:cNvPr id="90194" name="Rectangle 162"/>
          <p:cNvSpPr>
            <a:spLocks noChangeArrowheads="1"/>
          </p:cNvSpPr>
          <p:nvPr/>
        </p:nvSpPr>
        <p:spPr bwMode="auto">
          <a:xfrm>
            <a:off x="4256088" y="4357689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90195" name="Rectangle 163"/>
          <p:cNvSpPr>
            <a:spLocks noChangeArrowheads="1"/>
          </p:cNvSpPr>
          <p:nvPr/>
        </p:nvSpPr>
        <p:spPr bwMode="auto">
          <a:xfrm>
            <a:off x="3636964" y="4357689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23</a:t>
            </a:r>
          </a:p>
        </p:txBody>
      </p:sp>
      <p:sp>
        <p:nvSpPr>
          <p:cNvPr id="90196" name="Rectangle 164"/>
          <p:cNvSpPr>
            <a:spLocks noChangeArrowheads="1"/>
          </p:cNvSpPr>
          <p:nvPr/>
        </p:nvSpPr>
        <p:spPr bwMode="auto">
          <a:xfrm>
            <a:off x="3016251" y="4357689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11</a:t>
            </a:r>
          </a:p>
        </p:txBody>
      </p:sp>
      <p:sp>
        <p:nvSpPr>
          <p:cNvPr id="90197" name="Rectangle 165"/>
          <p:cNvSpPr>
            <a:spLocks noChangeArrowheads="1"/>
          </p:cNvSpPr>
          <p:nvPr/>
        </p:nvSpPr>
        <p:spPr bwMode="auto">
          <a:xfrm>
            <a:off x="2393950" y="4357689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99</a:t>
            </a:r>
          </a:p>
        </p:txBody>
      </p:sp>
      <p:sp>
        <p:nvSpPr>
          <p:cNvPr id="90198" name="Rectangle 166"/>
          <p:cNvSpPr>
            <a:spLocks noChangeArrowheads="1"/>
          </p:cNvSpPr>
          <p:nvPr/>
        </p:nvSpPr>
        <p:spPr bwMode="auto">
          <a:xfrm>
            <a:off x="1773238" y="4357689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199" name="Rectangle 167"/>
          <p:cNvSpPr>
            <a:spLocks noChangeArrowheads="1"/>
          </p:cNvSpPr>
          <p:nvPr/>
        </p:nvSpPr>
        <p:spPr bwMode="auto">
          <a:xfrm>
            <a:off x="1154114" y="4357689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19</a:t>
            </a:r>
          </a:p>
        </p:txBody>
      </p:sp>
      <p:sp>
        <p:nvSpPr>
          <p:cNvPr id="90200" name="Rectangle 168"/>
          <p:cNvSpPr>
            <a:spLocks noChangeArrowheads="1"/>
          </p:cNvSpPr>
          <p:nvPr/>
        </p:nvSpPr>
        <p:spPr bwMode="auto">
          <a:xfrm>
            <a:off x="533401" y="4357689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4256088" y="4076700"/>
            <a:ext cx="620712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636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3016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393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773238" y="4076700"/>
            <a:ext cx="620712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1154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533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Idx</a:t>
            </a:r>
          </a:p>
        </p:txBody>
      </p:sp>
      <p:sp>
        <p:nvSpPr>
          <p:cNvPr id="90208" name="Line 183"/>
          <p:cNvSpPr>
            <a:spLocks noChangeShapeType="1"/>
          </p:cNvSpPr>
          <p:nvPr/>
        </p:nvSpPr>
        <p:spPr bwMode="auto">
          <a:xfrm>
            <a:off x="533400" y="4357689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09" name="Line 184"/>
          <p:cNvSpPr>
            <a:spLocks noChangeShapeType="1"/>
          </p:cNvSpPr>
          <p:nvPr/>
        </p:nvSpPr>
        <p:spPr bwMode="auto">
          <a:xfrm>
            <a:off x="533400" y="46386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0" name="Line 185"/>
          <p:cNvSpPr>
            <a:spLocks noChangeShapeType="1"/>
          </p:cNvSpPr>
          <p:nvPr/>
        </p:nvSpPr>
        <p:spPr bwMode="auto">
          <a:xfrm>
            <a:off x="533400" y="491966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1" name="Line 186"/>
          <p:cNvSpPr>
            <a:spLocks noChangeShapeType="1"/>
          </p:cNvSpPr>
          <p:nvPr/>
        </p:nvSpPr>
        <p:spPr bwMode="auto">
          <a:xfrm>
            <a:off x="533400" y="520065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2" name="Line 187"/>
          <p:cNvSpPr>
            <a:spLocks noChangeShapeType="1"/>
          </p:cNvSpPr>
          <p:nvPr/>
        </p:nvSpPr>
        <p:spPr bwMode="auto">
          <a:xfrm>
            <a:off x="533400" y="548481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3" name="Line 188"/>
          <p:cNvSpPr>
            <a:spLocks noChangeShapeType="1"/>
          </p:cNvSpPr>
          <p:nvPr/>
        </p:nvSpPr>
        <p:spPr bwMode="auto">
          <a:xfrm>
            <a:off x="533400" y="578802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4" name="Line 189"/>
          <p:cNvSpPr>
            <a:spLocks noChangeShapeType="1"/>
          </p:cNvSpPr>
          <p:nvPr/>
        </p:nvSpPr>
        <p:spPr bwMode="auto">
          <a:xfrm>
            <a:off x="533400" y="606901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5" name="Line 190"/>
          <p:cNvSpPr>
            <a:spLocks noChangeShapeType="1"/>
          </p:cNvSpPr>
          <p:nvPr/>
        </p:nvSpPr>
        <p:spPr bwMode="auto">
          <a:xfrm>
            <a:off x="533400" y="635000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6" name="Line 191"/>
          <p:cNvSpPr>
            <a:spLocks noChangeShapeType="1"/>
          </p:cNvSpPr>
          <p:nvPr/>
        </p:nvSpPr>
        <p:spPr bwMode="auto">
          <a:xfrm>
            <a:off x="1154114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7" name="Line 192"/>
          <p:cNvSpPr>
            <a:spLocks noChangeShapeType="1"/>
          </p:cNvSpPr>
          <p:nvPr/>
        </p:nvSpPr>
        <p:spPr bwMode="auto">
          <a:xfrm>
            <a:off x="1773239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8" name="Line 193"/>
          <p:cNvSpPr>
            <a:spLocks noChangeShapeType="1"/>
          </p:cNvSpPr>
          <p:nvPr/>
        </p:nvSpPr>
        <p:spPr bwMode="auto">
          <a:xfrm>
            <a:off x="2393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9" name="Line 194"/>
          <p:cNvSpPr>
            <a:spLocks noChangeShapeType="1"/>
          </p:cNvSpPr>
          <p:nvPr/>
        </p:nvSpPr>
        <p:spPr bwMode="auto">
          <a:xfrm>
            <a:off x="3016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0" name="Line 195"/>
          <p:cNvSpPr>
            <a:spLocks noChangeShapeType="1"/>
          </p:cNvSpPr>
          <p:nvPr/>
        </p:nvSpPr>
        <p:spPr bwMode="auto">
          <a:xfrm>
            <a:off x="3636964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1" name="Line 196"/>
          <p:cNvSpPr>
            <a:spLocks noChangeShapeType="1"/>
          </p:cNvSpPr>
          <p:nvPr/>
        </p:nvSpPr>
        <p:spPr bwMode="auto">
          <a:xfrm>
            <a:off x="4256089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2" name="Line 203"/>
          <p:cNvSpPr>
            <a:spLocks noChangeShapeType="1"/>
          </p:cNvSpPr>
          <p:nvPr/>
        </p:nvSpPr>
        <p:spPr bwMode="auto">
          <a:xfrm>
            <a:off x="533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3" name="Line 205"/>
          <p:cNvSpPr>
            <a:spLocks noChangeShapeType="1"/>
          </p:cNvSpPr>
          <p:nvPr/>
        </p:nvSpPr>
        <p:spPr bwMode="auto">
          <a:xfrm>
            <a:off x="533400" y="4076700"/>
            <a:ext cx="432435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4" name="Line 207"/>
          <p:cNvSpPr>
            <a:spLocks noChangeShapeType="1"/>
          </p:cNvSpPr>
          <p:nvPr/>
        </p:nvSpPr>
        <p:spPr bwMode="auto">
          <a:xfrm>
            <a:off x="533400" y="6630989"/>
            <a:ext cx="4324350" cy="15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5" name="Line 203"/>
          <p:cNvSpPr>
            <a:spLocks noChangeShapeType="1"/>
          </p:cNvSpPr>
          <p:nvPr/>
        </p:nvSpPr>
        <p:spPr bwMode="auto">
          <a:xfrm>
            <a:off x="4868864" y="4083050"/>
            <a:ext cx="1587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26" name="Rectangle 57"/>
          <p:cNvSpPr>
            <a:spLocks noChangeArrowheads="1"/>
          </p:cNvSpPr>
          <p:nvPr/>
        </p:nvSpPr>
        <p:spPr bwMode="auto">
          <a:xfrm>
            <a:off x="8751888" y="635000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27" name="Rectangle 58"/>
          <p:cNvSpPr>
            <a:spLocks noChangeArrowheads="1"/>
          </p:cNvSpPr>
          <p:nvPr/>
        </p:nvSpPr>
        <p:spPr bwMode="auto">
          <a:xfrm>
            <a:off x="8132764" y="635000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28" name="Rectangle 59"/>
          <p:cNvSpPr>
            <a:spLocks noChangeArrowheads="1"/>
          </p:cNvSpPr>
          <p:nvPr/>
        </p:nvSpPr>
        <p:spPr bwMode="auto">
          <a:xfrm>
            <a:off x="7512051" y="635000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29" name="Rectangle 60"/>
          <p:cNvSpPr>
            <a:spLocks noChangeArrowheads="1"/>
          </p:cNvSpPr>
          <p:nvPr/>
        </p:nvSpPr>
        <p:spPr bwMode="auto">
          <a:xfrm>
            <a:off x="6889750" y="635000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30" name="Rectangle 61"/>
          <p:cNvSpPr>
            <a:spLocks noChangeArrowheads="1"/>
          </p:cNvSpPr>
          <p:nvPr/>
        </p:nvSpPr>
        <p:spPr bwMode="auto">
          <a:xfrm>
            <a:off x="6269038" y="635000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231" name="Rectangle 62"/>
          <p:cNvSpPr>
            <a:spLocks noChangeArrowheads="1"/>
          </p:cNvSpPr>
          <p:nvPr/>
        </p:nvSpPr>
        <p:spPr bwMode="auto">
          <a:xfrm>
            <a:off x="5649914" y="635000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14</a:t>
            </a:r>
          </a:p>
        </p:txBody>
      </p:sp>
      <p:sp>
        <p:nvSpPr>
          <p:cNvPr id="90232" name="Rectangle 63"/>
          <p:cNvSpPr>
            <a:spLocks noChangeArrowheads="1"/>
          </p:cNvSpPr>
          <p:nvPr/>
        </p:nvSpPr>
        <p:spPr bwMode="auto">
          <a:xfrm>
            <a:off x="5029201" y="635000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F</a:t>
            </a:r>
          </a:p>
        </p:txBody>
      </p:sp>
      <p:sp>
        <p:nvSpPr>
          <p:cNvPr id="90233" name="Rectangle 71"/>
          <p:cNvSpPr>
            <a:spLocks noChangeArrowheads="1"/>
          </p:cNvSpPr>
          <p:nvPr/>
        </p:nvSpPr>
        <p:spPr bwMode="auto">
          <a:xfrm>
            <a:off x="8751888" y="606901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D3</a:t>
            </a:r>
          </a:p>
        </p:txBody>
      </p:sp>
      <p:sp>
        <p:nvSpPr>
          <p:cNvPr id="90234" name="Rectangle 72"/>
          <p:cNvSpPr>
            <a:spLocks noChangeArrowheads="1"/>
          </p:cNvSpPr>
          <p:nvPr/>
        </p:nvSpPr>
        <p:spPr bwMode="auto">
          <a:xfrm>
            <a:off x="8132764" y="606901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1B</a:t>
            </a:r>
          </a:p>
        </p:txBody>
      </p:sp>
      <p:sp>
        <p:nvSpPr>
          <p:cNvPr id="90235" name="Rectangle 73"/>
          <p:cNvSpPr>
            <a:spLocks noChangeArrowheads="1"/>
          </p:cNvSpPr>
          <p:nvPr/>
        </p:nvSpPr>
        <p:spPr bwMode="auto">
          <a:xfrm>
            <a:off x="7512051" y="606901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77</a:t>
            </a:r>
          </a:p>
        </p:txBody>
      </p:sp>
      <p:sp>
        <p:nvSpPr>
          <p:cNvPr id="90236" name="Rectangle 74"/>
          <p:cNvSpPr>
            <a:spLocks noChangeArrowheads="1"/>
          </p:cNvSpPr>
          <p:nvPr/>
        </p:nvSpPr>
        <p:spPr bwMode="auto">
          <a:xfrm>
            <a:off x="6889750" y="6069014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83</a:t>
            </a:r>
          </a:p>
        </p:txBody>
      </p:sp>
      <p:sp>
        <p:nvSpPr>
          <p:cNvPr id="90237" name="Rectangle 75"/>
          <p:cNvSpPr>
            <a:spLocks noChangeArrowheads="1"/>
          </p:cNvSpPr>
          <p:nvPr/>
        </p:nvSpPr>
        <p:spPr bwMode="auto">
          <a:xfrm>
            <a:off x="6269038" y="606901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238" name="Rectangle 76"/>
          <p:cNvSpPr>
            <a:spLocks noChangeArrowheads="1"/>
          </p:cNvSpPr>
          <p:nvPr/>
        </p:nvSpPr>
        <p:spPr bwMode="auto">
          <a:xfrm>
            <a:off x="5649914" y="606901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13</a:t>
            </a:r>
          </a:p>
        </p:txBody>
      </p:sp>
      <p:sp>
        <p:nvSpPr>
          <p:cNvPr id="90239" name="Rectangle 77"/>
          <p:cNvSpPr>
            <a:spLocks noChangeArrowheads="1"/>
          </p:cNvSpPr>
          <p:nvPr/>
        </p:nvSpPr>
        <p:spPr bwMode="auto">
          <a:xfrm>
            <a:off x="5029201" y="606901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E</a:t>
            </a:r>
          </a:p>
        </p:txBody>
      </p:sp>
      <p:sp>
        <p:nvSpPr>
          <p:cNvPr id="90240" name="Rectangle 85"/>
          <p:cNvSpPr>
            <a:spLocks noChangeArrowheads="1"/>
          </p:cNvSpPr>
          <p:nvPr/>
        </p:nvSpPr>
        <p:spPr bwMode="auto">
          <a:xfrm>
            <a:off x="8751888" y="57880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15</a:t>
            </a:r>
          </a:p>
        </p:txBody>
      </p:sp>
      <p:sp>
        <p:nvSpPr>
          <p:cNvPr id="90241" name="Rectangle 86"/>
          <p:cNvSpPr>
            <a:spLocks noChangeArrowheads="1"/>
          </p:cNvSpPr>
          <p:nvPr/>
        </p:nvSpPr>
        <p:spPr bwMode="auto">
          <a:xfrm>
            <a:off x="8132764" y="57880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34</a:t>
            </a:r>
          </a:p>
        </p:txBody>
      </p:sp>
      <p:sp>
        <p:nvSpPr>
          <p:cNvPr id="90242" name="Rectangle 87"/>
          <p:cNvSpPr>
            <a:spLocks noChangeArrowheads="1"/>
          </p:cNvSpPr>
          <p:nvPr/>
        </p:nvSpPr>
        <p:spPr bwMode="auto">
          <a:xfrm>
            <a:off x="7512051" y="57880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96</a:t>
            </a:r>
          </a:p>
        </p:txBody>
      </p:sp>
      <p:sp>
        <p:nvSpPr>
          <p:cNvPr id="90243" name="Rectangle 88"/>
          <p:cNvSpPr>
            <a:spLocks noChangeArrowheads="1"/>
          </p:cNvSpPr>
          <p:nvPr/>
        </p:nvSpPr>
        <p:spPr bwMode="auto">
          <a:xfrm>
            <a:off x="6889750" y="578802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04</a:t>
            </a:r>
          </a:p>
        </p:txBody>
      </p:sp>
      <p:sp>
        <p:nvSpPr>
          <p:cNvPr id="90244" name="Rectangle 89"/>
          <p:cNvSpPr>
            <a:spLocks noChangeArrowheads="1"/>
          </p:cNvSpPr>
          <p:nvPr/>
        </p:nvSpPr>
        <p:spPr bwMode="auto">
          <a:xfrm>
            <a:off x="6269038" y="57880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245" name="Rectangle 90"/>
          <p:cNvSpPr>
            <a:spLocks noChangeArrowheads="1"/>
          </p:cNvSpPr>
          <p:nvPr/>
        </p:nvSpPr>
        <p:spPr bwMode="auto">
          <a:xfrm>
            <a:off x="5649914" y="57880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16</a:t>
            </a:r>
          </a:p>
        </p:txBody>
      </p:sp>
      <p:sp>
        <p:nvSpPr>
          <p:cNvPr id="90246" name="Rectangle 91"/>
          <p:cNvSpPr>
            <a:spLocks noChangeArrowheads="1"/>
          </p:cNvSpPr>
          <p:nvPr/>
        </p:nvSpPr>
        <p:spPr bwMode="auto">
          <a:xfrm>
            <a:off x="5029201" y="57880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D</a:t>
            </a:r>
          </a:p>
        </p:txBody>
      </p:sp>
      <p:sp>
        <p:nvSpPr>
          <p:cNvPr id="90247" name="Rectangle 99"/>
          <p:cNvSpPr>
            <a:spLocks noChangeArrowheads="1"/>
          </p:cNvSpPr>
          <p:nvPr/>
        </p:nvSpPr>
        <p:spPr bwMode="auto">
          <a:xfrm>
            <a:off x="8751888" y="548163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48" name="Rectangle 100"/>
          <p:cNvSpPr>
            <a:spLocks noChangeArrowheads="1"/>
          </p:cNvSpPr>
          <p:nvPr/>
        </p:nvSpPr>
        <p:spPr bwMode="auto">
          <a:xfrm>
            <a:off x="8132764" y="5481639"/>
            <a:ext cx="6191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49" name="Rectangle 101"/>
          <p:cNvSpPr>
            <a:spLocks noChangeArrowheads="1"/>
          </p:cNvSpPr>
          <p:nvPr/>
        </p:nvSpPr>
        <p:spPr bwMode="auto">
          <a:xfrm>
            <a:off x="7512051" y="5481639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0" name="Rectangle 102"/>
          <p:cNvSpPr>
            <a:spLocks noChangeArrowheads="1"/>
          </p:cNvSpPr>
          <p:nvPr/>
        </p:nvSpPr>
        <p:spPr bwMode="auto">
          <a:xfrm>
            <a:off x="6889750" y="5481639"/>
            <a:ext cx="6223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1" name="Rectangle 103"/>
          <p:cNvSpPr>
            <a:spLocks noChangeArrowheads="1"/>
          </p:cNvSpPr>
          <p:nvPr/>
        </p:nvSpPr>
        <p:spPr bwMode="auto">
          <a:xfrm>
            <a:off x="6269038" y="5481639"/>
            <a:ext cx="6207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252" name="Rectangle 104"/>
          <p:cNvSpPr>
            <a:spLocks noChangeArrowheads="1"/>
          </p:cNvSpPr>
          <p:nvPr/>
        </p:nvSpPr>
        <p:spPr bwMode="auto">
          <a:xfrm>
            <a:off x="5649914" y="5481639"/>
            <a:ext cx="6191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12</a:t>
            </a:r>
          </a:p>
        </p:txBody>
      </p:sp>
      <p:sp>
        <p:nvSpPr>
          <p:cNvPr id="90253" name="Rectangle 105"/>
          <p:cNvSpPr>
            <a:spLocks noChangeArrowheads="1"/>
          </p:cNvSpPr>
          <p:nvPr/>
        </p:nvSpPr>
        <p:spPr bwMode="auto">
          <a:xfrm>
            <a:off x="5029201" y="5481639"/>
            <a:ext cx="6207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C</a:t>
            </a:r>
          </a:p>
        </p:txBody>
      </p:sp>
      <p:sp>
        <p:nvSpPr>
          <p:cNvPr id="90254" name="Rectangle 113"/>
          <p:cNvSpPr>
            <a:spLocks noChangeArrowheads="1"/>
          </p:cNvSpPr>
          <p:nvPr/>
        </p:nvSpPr>
        <p:spPr bwMode="auto">
          <a:xfrm>
            <a:off x="8751888" y="52006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5" name="Rectangle 114"/>
          <p:cNvSpPr>
            <a:spLocks noChangeArrowheads="1"/>
          </p:cNvSpPr>
          <p:nvPr/>
        </p:nvSpPr>
        <p:spPr bwMode="auto">
          <a:xfrm>
            <a:off x="8132764" y="52006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6" name="Rectangle 115"/>
          <p:cNvSpPr>
            <a:spLocks noChangeArrowheads="1"/>
          </p:cNvSpPr>
          <p:nvPr/>
        </p:nvSpPr>
        <p:spPr bwMode="auto">
          <a:xfrm>
            <a:off x="7512051" y="52006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7" name="Rectangle 116"/>
          <p:cNvSpPr>
            <a:spLocks noChangeArrowheads="1"/>
          </p:cNvSpPr>
          <p:nvPr/>
        </p:nvSpPr>
        <p:spPr bwMode="auto">
          <a:xfrm>
            <a:off x="6889750" y="520065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58" name="Rectangle 117"/>
          <p:cNvSpPr>
            <a:spLocks noChangeArrowheads="1"/>
          </p:cNvSpPr>
          <p:nvPr/>
        </p:nvSpPr>
        <p:spPr bwMode="auto">
          <a:xfrm>
            <a:off x="6269038" y="52006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259" name="Rectangle 118"/>
          <p:cNvSpPr>
            <a:spLocks noChangeArrowheads="1"/>
          </p:cNvSpPr>
          <p:nvPr/>
        </p:nvSpPr>
        <p:spPr bwMode="auto">
          <a:xfrm>
            <a:off x="5649914" y="52006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0B</a:t>
            </a:r>
          </a:p>
        </p:txBody>
      </p:sp>
      <p:sp>
        <p:nvSpPr>
          <p:cNvPr id="90260" name="Rectangle 119"/>
          <p:cNvSpPr>
            <a:spLocks noChangeArrowheads="1"/>
          </p:cNvSpPr>
          <p:nvPr/>
        </p:nvSpPr>
        <p:spPr bwMode="auto">
          <a:xfrm>
            <a:off x="5029201" y="52006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B</a:t>
            </a:r>
          </a:p>
        </p:txBody>
      </p:sp>
      <p:sp>
        <p:nvSpPr>
          <p:cNvPr id="90261" name="Rectangle 127"/>
          <p:cNvSpPr>
            <a:spLocks noChangeArrowheads="1"/>
          </p:cNvSpPr>
          <p:nvPr/>
        </p:nvSpPr>
        <p:spPr bwMode="auto">
          <a:xfrm>
            <a:off x="8751888" y="491966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3B</a:t>
            </a:r>
          </a:p>
        </p:txBody>
      </p:sp>
      <p:sp>
        <p:nvSpPr>
          <p:cNvPr id="90262" name="Rectangle 128"/>
          <p:cNvSpPr>
            <a:spLocks noChangeArrowheads="1"/>
          </p:cNvSpPr>
          <p:nvPr/>
        </p:nvSpPr>
        <p:spPr bwMode="auto">
          <a:xfrm>
            <a:off x="8132764" y="491966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DA</a:t>
            </a:r>
          </a:p>
        </p:txBody>
      </p:sp>
      <p:sp>
        <p:nvSpPr>
          <p:cNvPr id="90263" name="Rectangle 129"/>
          <p:cNvSpPr>
            <a:spLocks noChangeArrowheads="1"/>
          </p:cNvSpPr>
          <p:nvPr/>
        </p:nvSpPr>
        <p:spPr bwMode="auto">
          <a:xfrm>
            <a:off x="7512051" y="491966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15</a:t>
            </a:r>
          </a:p>
        </p:txBody>
      </p:sp>
      <p:sp>
        <p:nvSpPr>
          <p:cNvPr id="90264" name="Rectangle 130"/>
          <p:cNvSpPr>
            <a:spLocks noChangeArrowheads="1"/>
          </p:cNvSpPr>
          <p:nvPr/>
        </p:nvSpPr>
        <p:spPr bwMode="auto">
          <a:xfrm>
            <a:off x="6889750" y="4919664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93</a:t>
            </a:r>
          </a:p>
        </p:txBody>
      </p:sp>
      <p:sp>
        <p:nvSpPr>
          <p:cNvPr id="90265" name="Rectangle 131"/>
          <p:cNvSpPr>
            <a:spLocks noChangeArrowheads="1"/>
          </p:cNvSpPr>
          <p:nvPr/>
        </p:nvSpPr>
        <p:spPr bwMode="auto">
          <a:xfrm>
            <a:off x="6269038" y="4919664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266" name="Rectangle 132"/>
          <p:cNvSpPr>
            <a:spLocks noChangeArrowheads="1"/>
          </p:cNvSpPr>
          <p:nvPr/>
        </p:nvSpPr>
        <p:spPr bwMode="auto">
          <a:xfrm>
            <a:off x="5649914" y="4919664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2D</a:t>
            </a:r>
          </a:p>
        </p:txBody>
      </p:sp>
      <p:sp>
        <p:nvSpPr>
          <p:cNvPr id="90267" name="Rectangle 133"/>
          <p:cNvSpPr>
            <a:spLocks noChangeArrowheads="1"/>
          </p:cNvSpPr>
          <p:nvPr/>
        </p:nvSpPr>
        <p:spPr bwMode="auto">
          <a:xfrm>
            <a:off x="5029201" y="4919664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A</a:t>
            </a:r>
          </a:p>
        </p:txBody>
      </p:sp>
      <p:sp>
        <p:nvSpPr>
          <p:cNvPr id="90268" name="Rectangle 141"/>
          <p:cNvSpPr>
            <a:spLocks noChangeArrowheads="1"/>
          </p:cNvSpPr>
          <p:nvPr/>
        </p:nvSpPr>
        <p:spPr bwMode="auto">
          <a:xfrm>
            <a:off x="8751888" y="46386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69" name="Rectangle 142"/>
          <p:cNvSpPr>
            <a:spLocks noChangeArrowheads="1"/>
          </p:cNvSpPr>
          <p:nvPr/>
        </p:nvSpPr>
        <p:spPr bwMode="auto">
          <a:xfrm>
            <a:off x="8132764" y="46386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70" name="Rectangle 143"/>
          <p:cNvSpPr>
            <a:spLocks noChangeArrowheads="1"/>
          </p:cNvSpPr>
          <p:nvPr/>
        </p:nvSpPr>
        <p:spPr bwMode="auto">
          <a:xfrm>
            <a:off x="7512051" y="46386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71" name="Rectangle 144"/>
          <p:cNvSpPr>
            <a:spLocks noChangeArrowheads="1"/>
          </p:cNvSpPr>
          <p:nvPr/>
        </p:nvSpPr>
        <p:spPr bwMode="auto">
          <a:xfrm>
            <a:off x="6889750" y="463867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–</a:t>
            </a:r>
          </a:p>
        </p:txBody>
      </p:sp>
      <p:sp>
        <p:nvSpPr>
          <p:cNvPr id="90272" name="Rectangle 145"/>
          <p:cNvSpPr>
            <a:spLocks noChangeArrowheads="1"/>
          </p:cNvSpPr>
          <p:nvPr/>
        </p:nvSpPr>
        <p:spPr bwMode="auto">
          <a:xfrm>
            <a:off x="6269038" y="46386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</a:t>
            </a:r>
          </a:p>
        </p:txBody>
      </p:sp>
      <p:sp>
        <p:nvSpPr>
          <p:cNvPr id="90273" name="Rectangle 146"/>
          <p:cNvSpPr>
            <a:spLocks noChangeArrowheads="1"/>
          </p:cNvSpPr>
          <p:nvPr/>
        </p:nvSpPr>
        <p:spPr bwMode="auto">
          <a:xfrm>
            <a:off x="5649914" y="46386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2D</a:t>
            </a:r>
          </a:p>
        </p:txBody>
      </p:sp>
      <p:sp>
        <p:nvSpPr>
          <p:cNvPr id="90274" name="Rectangle 147"/>
          <p:cNvSpPr>
            <a:spLocks noChangeArrowheads="1"/>
          </p:cNvSpPr>
          <p:nvPr/>
        </p:nvSpPr>
        <p:spPr bwMode="auto">
          <a:xfrm>
            <a:off x="5029201" y="46386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9</a:t>
            </a:r>
          </a:p>
        </p:txBody>
      </p:sp>
      <p:sp>
        <p:nvSpPr>
          <p:cNvPr id="90275" name="Rectangle 155"/>
          <p:cNvSpPr>
            <a:spLocks noChangeArrowheads="1"/>
          </p:cNvSpPr>
          <p:nvPr/>
        </p:nvSpPr>
        <p:spPr bwMode="auto">
          <a:xfrm>
            <a:off x="8751888" y="4357689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89</a:t>
            </a:r>
          </a:p>
        </p:txBody>
      </p:sp>
      <p:sp>
        <p:nvSpPr>
          <p:cNvPr id="90276" name="Rectangle 156"/>
          <p:cNvSpPr>
            <a:spLocks noChangeArrowheads="1"/>
          </p:cNvSpPr>
          <p:nvPr/>
        </p:nvSpPr>
        <p:spPr bwMode="auto">
          <a:xfrm>
            <a:off x="8132764" y="4357689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51</a:t>
            </a:r>
          </a:p>
        </p:txBody>
      </p:sp>
      <p:sp>
        <p:nvSpPr>
          <p:cNvPr id="90277" name="Rectangle 157"/>
          <p:cNvSpPr>
            <a:spLocks noChangeArrowheads="1"/>
          </p:cNvSpPr>
          <p:nvPr/>
        </p:nvSpPr>
        <p:spPr bwMode="auto">
          <a:xfrm>
            <a:off x="7512051" y="4357689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00</a:t>
            </a:r>
          </a:p>
        </p:txBody>
      </p:sp>
      <p:sp>
        <p:nvSpPr>
          <p:cNvPr id="90278" name="Rectangle 158"/>
          <p:cNvSpPr>
            <a:spLocks noChangeArrowheads="1"/>
          </p:cNvSpPr>
          <p:nvPr/>
        </p:nvSpPr>
        <p:spPr bwMode="auto">
          <a:xfrm>
            <a:off x="6889750" y="4357689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3A</a:t>
            </a:r>
          </a:p>
        </p:txBody>
      </p:sp>
      <p:sp>
        <p:nvSpPr>
          <p:cNvPr id="90279" name="Rectangle 159"/>
          <p:cNvSpPr>
            <a:spLocks noChangeArrowheads="1"/>
          </p:cNvSpPr>
          <p:nvPr/>
        </p:nvSpPr>
        <p:spPr bwMode="auto">
          <a:xfrm>
            <a:off x="6269038" y="4357689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1</a:t>
            </a:r>
          </a:p>
        </p:txBody>
      </p:sp>
      <p:sp>
        <p:nvSpPr>
          <p:cNvPr id="90280" name="Rectangle 160"/>
          <p:cNvSpPr>
            <a:spLocks noChangeArrowheads="1"/>
          </p:cNvSpPr>
          <p:nvPr/>
        </p:nvSpPr>
        <p:spPr bwMode="auto">
          <a:xfrm>
            <a:off x="5649914" y="4357689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latin typeface="Calibri" charset="0"/>
              </a:rPr>
              <a:t>24</a:t>
            </a:r>
          </a:p>
        </p:txBody>
      </p:sp>
      <p:sp>
        <p:nvSpPr>
          <p:cNvPr id="90281" name="Rectangle 161"/>
          <p:cNvSpPr>
            <a:spLocks noChangeArrowheads="1"/>
          </p:cNvSpPr>
          <p:nvPr/>
        </p:nvSpPr>
        <p:spPr bwMode="auto">
          <a:xfrm>
            <a:off x="5029201" y="4357689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>
                <a:solidFill>
                  <a:srgbClr val="990000"/>
                </a:solidFill>
                <a:latin typeface="Calibri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751888" y="4076700"/>
            <a:ext cx="620712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8132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512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889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6269038" y="4076700"/>
            <a:ext cx="620712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649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5029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en-GB" altLang="en-US" sz="1400" i="1">
                <a:solidFill>
                  <a:srgbClr val="990000"/>
                </a:solidFill>
                <a:latin typeface="Calibri" charset="0"/>
              </a:rPr>
              <a:t>Idx</a:t>
            </a:r>
          </a:p>
        </p:txBody>
      </p:sp>
      <p:sp>
        <p:nvSpPr>
          <p:cNvPr id="90289" name="Line 183"/>
          <p:cNvSpPr>
            <a:spLocks noChangeShapeType="1"/>
          </p:cNvSpPr>
          <p:nvPr/>
        </p:nvSpPr>
        <p:spPr bwMode="auto">
          <a:xfrm>
            <a:off x="5048250" y="4357689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0" name="Line 184"/>
          <p:cNvSpPr>
            <a:spLocks noChangeShapeType="1"/>
          </p:cNvSpPr>
          <p:nvPr/>
        </p:nvSpPr>
        <p:spPr bwMode="auto">
          <a:xfrm>
            <a:off x="5048250" y="46386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1" name="Line 185"/>
          <p:cNvSpPr>
            <a:spLocks noChangeShapeType="1"/>
          </p:cNvSpPr>
          <p:nvPr/>
        </p:nvSpPr>
        <p:spPr bwMode="auto">
          <a:xfrm>
            <a:off x="5048250" y="491966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2" name="Line 186"/>
          <p:cNvSpPr>
            <a:spLocks noChangeShapeType="1"/>
          </p:cNvSpPr>
          <p:nvPr/>
        </p:nvSpPr>
        <p:spPr bwMode="auto">
          <a:xfrm>
            <a:off x="5048250" y="520065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3" name="Line 187"/>
          <p:cNvSpPr>
            <a:spLocks noChangeShapeType="1"/>
          </p:cNvSpPr>
          <p:nvPr/>
        </p:nvSpPr>
        <p:spPr bwMode="auto">
          <a:xfrm>
            <a:off x="5048250" y="548481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4" name="Line 188"/>
          <p:cNvSpPr>
            <a:spLocks noChangeShapeType="1"/>
          </p:cNvSpPr>
          <p:nvPr/>
        </p:nvSpPr>
        <p:spPr bwMode="auto">
          <a:xfrm>
            <a:off x="5048250" y="578802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5" name="Line 189"/>
          <p:cNvSpPr>
            <a:spLocks noChangeShapeType="1"/>
          </p:cNvSpPr>
          <p:nvPr/>
        </p:nvSpPr>
        <p:spPr bwMode="auto">
          <a:xfrm>
            <a:off x="5048250" y="6069014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6" name="Line 190"/>
          <p:cNvSpPr>
            <a:spLocks noChangeShapeType="1"/>
          </p:cNvSpPr>
          <p:nvPr/>
        </p:nvSpPr>
        <p:spPr bwMode="auto">
          <a:xfrm>
            <a:off x="5048250" y="635000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7" name="Line 197"/>
          <p:cNvSpPr>
            <a:spLocks noChangeShapeType="1"/>
          </p:cNvSpPr>
          <p:nvPr/>
        </p:nvSpPr>
        <p:spPr bwMode="auto">
          <a:xfrm>
            <a:off x="5649914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8" name="Line 198"/>
          <p:cNvSpPr>
            <a:spLocks noChangeShapeType="1"/>
          </p:cNvSpPr>
          <p:nvPr/>
        </p:nvSpPr>
        <p:spPr bwMode="auto">
          <a:xfrm>
            <a:off x="6269039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99" name="Line 199"/>
          <p:cNvSpPr>
            <a:spLocks noChangeShapeType="1"/>
          </p:cNvSpPr>
          <p:nvPr/>
        </p:nvSpPr>
        <p:spPr bwMode="auto">
          <a:xfrm>
            <a:off x="6889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0" name="Line 200"/>
          <p:cNvSpPr>
            <a:spLocks noChangeShapeType="1"/>
          </p:cNvSpPr>
          <p:nvPr/>
        </p:nvSpPr>
        <p:spPr bwMode="auto">
          <a:xfrm>
            <a:off x="7512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1" name="Line 201"/>
          <p:cNvSpPr>
            <a:spLocks noChangeShapeType="1"/>
          </p:cNvSpPr>
          <p:nvPr/>
        </p:nvSpPr>
        <p:spPr bwMode="auto">
          <a:xfrm>
            <a:off x="8132764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2" name="Line 202"/>
          <p:cNvSpPr>
            <a:spLocks noChangeShapeType="1"/>
          </p:cNvSpPr>
          <p:nvPr/>
        </p:nvSpPr>
        <p:spPr bwMode="auto">
          <a:xfrm>
            <a:off x="8751889" y="4076700"/>
            <a:ext cx="1587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3" name="Line 205"/>
          <p:cNvSpPr>
            <a:spLocks noChangeShapeType="1"/>
          </p:cNvSpPr>
          <p:nvPr/>
        </p:nvSpPr>
        <p:spPr bwMode="auto">
          <a:xfrm>
            <a:off x="5048250" y="4076700"/>
            <a:ext cx="432435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4" name="Line 206"/>
          <p:cNvSpPr>
            <a:spLocks noChangeShapeType="1"/>
          </p:cNvSpPr>
          <p:nvPr/>
        </p:nvSpPr>
        <p:spPr bwMode="auto">
          <a:xfrm>
            <a:off x="93726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5" name="Line 207"/>
          <p:cNvSpPr>
            <a:spLocks noChangeShapeType="1"/>
          </p:cNvSpPr>
          <p:nvPr/>
        </p:nvSpPr>
        <p:spPr bwMode="auto">
          <a:xfrm>
            <a:off x="5048250" y="6630989"/>
            <a:ext cx="4324350" cy="15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306" name="Line 206"/>
          <p:cNvSpPr>
            <a:spLocks noChangeShapeType="1"/>
          </p:cNvSpPr>
          <p:nvPr/>
        </p:nvSpPr>
        <p:spPr bwMode="auto">
          <a:xfrm>
            <a:off x="5029200" y="408305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260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1" y="493714"/>
            <a:ext cx="7345363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Address Translation Example #1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dirty="0">
                <a:latin typeface="Calibri" charset="0"/>
              </a:rPr>
              <a:t>Virtual Address: </a:t>
            </a:r>
            <a:r>
              <a:rPr lang="en-GB" altLang="en-US" dirty="0">
                <a:latin typeface="Courier New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 dirty="0">
                <a:latin typeface="Calibri" charset="0"/>
              </a:rPr>
              <a:t>VPN ___	TLBI ___	TLBT ____	          TLB Hit? __	Page Fault? __        PPN: ____</a:t>
            </a:r>
            <a:endParaRPr lang="en-GB" altLang="en-US" dirty="0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dirty="0">
                <a:latin typeface="Calibri" charset="0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 dirty="0">
                <a:latin typeface="Calibri" charset="0"/>
              </a:rPr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47002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65" name="Rectangle 7"/>
          <p:cNvSpPr>
            <a:spLocks noChangeArrowheads="1"/>
          </p:cNvSpPr>
          <p:nvPr/>
        </p:nvSpPr>
        <p:spPr bwMode="auto">
          <a:xfrm>
            <a:off x="14700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95738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67" name="Rectangle 10"/>
          <p:cNvSpPr>
            <a:spLocks noChangeArrowheads="1"/>
          </p:cNvSpPr>
          <p:nvPr/>
        </p:nvSpPr>
        <p:spPr bwMode="auto">
          <a:xfrm>
            <a:off x="19573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444751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69" name="Rectangle 13"/>
          <p:cNvSpPr>
            <a:spLocks noChangeArrowheads="1"/>
          </p:cNvSpPr>
          <p:nvPr/>
        </p:nvSpPr>
        <p:spPr bwMode="auto">
          <a:xfrm>
            <a:off x="24447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932113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71" name="Rectangle 16"/>
          <p:cNvSpPr>
            <a:spLocks noChangeArrowheads="1"/>
          </p:cNvSpPr>
          <p:nvPr/>
        </p:nvSpPr>
        <p:spPr bwMode="auto">
          <a:xfrm>
            <a:off x="29321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41947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73" name="Rectangle 19"/>
          <p:cNvSpPr>
            <a:spLocks noChangeArrowheads="1"/>
          </p:cNvSpPr>
          <p:nvPr/>
        </p:nvSpPr>
        <p:spPr bwMode="auto">
          <a:xfrm>
            <a:off x="34194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90683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75" name="Rectangle 22"/>
          <p:cNvSpPr>
            <a:spLocks noChangeArrowheads="1"/>
          </p:cNvSpPr>
          <p:nvPr/>
        </p:nvSpPr>
        <p:spPr bwMode="auto">
          <a:xfrm>
            <a:off x="39068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394201" y="24590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77" name="Rectangle 25"/>
          <p:cNvSpPr>
            <a:spLocks noChangeArrowheads="1"/>
          </p:cNvSpPr>
          <p:nvPr/>
        </p:nvSpPr>
        <p:spPr bwMode="auto">
          <a:xfrm>
            <a:off x="439420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881563" y="24590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79" name="Rectangle 28"/>
          <p:cNvSpPr>
            <a:spLocks noChangeArrowheads="1"/>
          </p:cNvSpPr>
          <p:nvPr/>
        </p:nvSpPr>
        <p:spPr bwMode="auto">
          <a:xfrm>
            <a:off x="488156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536892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81" name="Rectangle 31"/>
          <p:cNvSpPr>
            <a:spLocks noChangeArrowheads="1"/>
          </p:cNvSpPr>
          <p:nvPr/>
        </p:nvSpPr>
        <p:spPr bwMode="auto">
          <a:xfrm>
            <a:off x="53689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85628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83" name="Rectangle 34"/>
          <p:cNvSpPr>
            <a:spLocks noChangeArrowheads="1"/>
          </p:cNvSpPr>
          <p:nvPr/>
        </p:nvSpPr>
        <p:spPr bwMode="auto">
          <a:xfrm>
            <a:off x="58562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6343651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85" name="Rectangle 37"/>
          <p:cNvSpPr>
            <a:spLocks noChangeArrowheads="1"/>
          </p:cNvSpPr>
          <p:nvPr/>
        </p:nvSpPr>
        <p:spPr bwMode="auto">
          <a:xfrm>
            <a:off x="63436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831013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87" name="Rectangle 40"/>
          <p:cNvSpPr>
            <a:spLocks noChangeArrowheads="1"/>
          </p:cNvSpPr>
          <p:nvPr/>
        </p:nvSpPr>
        <p:spPr bwMode="auto">
          <a:xfrm>
            <a:off x="68310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731837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89" name="Rectangle 43"/>
          <p:cNvSpPr>
            <a:spLocks noChangeArrowheads="1"/>
          </p:cNvSpPr>
          <p:nvPr/>
        </p:nvSpPr>
        <p:spPr bwMode="auto">
          <a:xfrm>
            <a:off x="73183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80573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1" name="Rectangle 46"/>
          <p:cNvSpPr>
            <a:spLocks noChangeArrowheads="1"/>
          </p:cNvSpPr>
          <p:nvPr/>
        </p:nvSpPr>
        <p:spPr bwMode="auto">
          <a:xfrm>
            <a:off x="78057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68926" y="2924176"/>
            <a:ext cx="2924175" cy="333375"/>
            <a:chOff x="3085" y="1661"/>
            <a:chExt cx="1842" cy="210"/>
          </a:xfrm>
        </p:grpSpPr>
        <p:sp>
          <p:nvSpPr>
            <p:cNvPr id="92277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8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470026" y="2916239"/>
            <a:ext cx="3916363" cy="333375"/>
            <a:chOff x="629" y="1656"/>
            <a:chExt cx="2467" cy="210"/>
          </a:xfrm>
        </p:grpSpPr>
        <p:sp>
          <p:nvSpPr>
            <p:cNvPr id="92275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6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391025" y="2014539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614863" y="1890714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470025" y="2011364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713038" y="1887539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45268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4526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940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9400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427413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4274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914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9147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40213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40213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889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88950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537686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537686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864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86422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6351588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63515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838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8389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732631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73263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813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8136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386389" y="5564189"/>
            <a:ext cx="2924175" cy="333375"/>
            <a:chOff x="3101" y="3292"/>
            <a:chExt cx="1842" cy="210"/>
          </a:xfrm>
        </p:grpSpPr>
        <p:sp>
          <p:nvSpPr>
            <p:cNvPr id="92273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4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473326" y="5556251"/>
            <a:ext cx="2924175" cy="333375"/>
            <a:chOff x="1277" y="3292"/>
            <a:chExt cx="1842" cy="210"/>
          </a:xfrm>
        </p:grpSpPr>
        <p:sp>
          <p:nvSpPr>
            <p:cNvPr id="92271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2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7305675" y="4516439"/>
            <a:ext cx="992188" cy="306387"/>
            <a:chOff x="4300" y="2637"/>
            <a:chExt cx="625" cy="193"/>
          </a:xfrm>
        </p:grpSpPr>
        <p:sp>
          <p:nvSpPr>
            <p:cNvPr id="92269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0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5368926" y="4513264"/>
            <a:ext cx="1927225" cy="306387"/>
            <a:chOff x="3090" y="2624"/>
            <a:chExt cx="1214" cy="193"/>
          </a:xfrm>
        </p:grpSpPr>
        <p:sp>
          <p:nvSpPr>
            <p:cNvPr id="92267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8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452688" y="4516439"/>
            <a:ext cx="2894012" cy="306387"/>
            <a:chOff x="1248" y="2637"/>
            <a:chExt cx="1823" cy="193"/>
          </a:xfrm>
        </p:grpSpPr>
        <p:sp>
          <p:nvSpPr>
            <p:cNvPr id="92265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6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CT</a:t>
              </a:r>
            </a:p>
          </p:txBody>
        </p:sp>
      </p:grpSp>
      <p:sp>
        <p:nvSpPr>
          <p:cNvPr id="92227" name="Text Box 113"/>
          <p:cNvSpPr txBox="1">
            <a:spLocks noChangeArrowheads="1"/>
          </p:cNvSpPr>
          <p:nvPr/>
        </p:nvSpPr>
        <p:spPr bwMode="auto">
          <a:xfrm>
            <a:off x="79390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28" name="Text Box 114"/>
          <p:cNvSpPr txBox="1">
            <a:spLocks noChangeArrowheads="1"/>
          </p:cNvSpPr>
          <p:nvPr/>
        </p:nvSpPr>
        <p:spPr bwMode="auto">
          <a:xfrm>
            <a:off x="7451725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29" name="Text Box 115"/>
          <p:cNvSpPr txBox="1">
            <a:spLocks noChangeArrowheads="1"/>
          </p:cNvSpPr>
          <p:nvPr/>
        </p:nvSpPr>
        <p:spPr bwMode="auto">
          <a:xfrm>
            <a:off x="69659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0" name="Text Box 116"/>
          <p:cNvSpPr txBox="1">
            <a:spLocks noChangeArrowheads="1"/>
          </p:cNvSpPr>
          <p:nvPr/>
        </p:nvSpPr>
        <p:spPr bwMode="auto">
          <a:xfrm>
            <a:off x="6478588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31" name="Text Box 117"/>
          <p:cNvSpPr txBox="1">
            <a:spLocks noChangeArrowheads="1"/>
          </p:cNvSpPr>
          <p:nvPr/>
        </p:nvSpPr>
        <p:spPr bwMode="auto">
          <a:xfrm>
            <a:off x="5992813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2" name="Text Box 118"/>
          <p:cNvSpPr txBox="1">
            <a:spLocks noChangeArrowheads="1"/>
          </p:cNvSpPr>
          <p:nvPr/>
        </p:nvSpPr>
        <p:spPr bwMode="auto">
          <a:xfrm>
            <a:off x="55054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33" name="Text Box 119"/>
          <p:cNvSpPr txBox="1">
            <a:spLocks noChangeArrowheads="1"/>
          </p:cNvSpPr>
          <p:nvPr/>
        </p:nvSpPr>
        <p:spPr bwMode="auto">
          <a:xfrm>
            <a:off x="50196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4" name="Text Box 120"/>
          <p:cNvSpPr txBox="1">
            <a:spLocks noChangeArrowheads="1"/>
          </p:cNvSpPr>
          <p:nvPr/>
        </p:nvSpPr>
        <p:spPr bwMode="auto">
          <a:xfrm>
            <a:off x="453231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5" name="Text Box 121"/>
          <p:cNvSpPr txBox="1">
            <a:spLocks noChangeArrowheads="1"/>
          </p:cNvSpPr>
          <p:nvPr/>
        </p:nvSpPr>
        <p:spPr bwMode="auto">
          <a:xfrm>
            <a:off x="40465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6" name="Text Box 122"/>
          <p:cNvSpPr txBox="1">
            <a:spLocks noChangeArrowheads="1"/>
          </p:cNvSpPr>
          <p:nvPr/>
        </p:nvSpPr>
        <p:spPr bwMode="auto">
          <a:xfrm>
            <a:off x="35591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2237" name="Text Box 123"/>
          <p:cNvSpPr txBox="1">
            <a:spLocks noChangeArrowheads="1"/>
          </p:cNvSpPr>
          <p:nvPr/>
        </p:nvSpPr>
        <p:spPr bwMode="auto">
          <a:xfrm>
            <a:off x="3073400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38" name="Text Box 124"/>
          <p:cNvSpPr txBox="1">
            <a:spLocks noChangeArrowheads="1"/>
          </p:cNvSpPr>
          <p:nvPr/>
        </p:nvSpPr>
        <p:spPr bwMode="auto">
          <a:xfrm>
            <a:off x="25860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39" name="Text Box 125"/>
          <p:cNvSpPr txBox="1">
            <a:spLocks noChangeArrowheads="1"/>
          </p:cNvSpPr>
          <p:nvPr/>
        </p:nvSpPr>
        <p:spPr bwMode="auto">
          <a:xfrm>
            <a:off x="210026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2240" name="Text Box 126"/>
          <p:cNvSpPr txBox="1">
            <a:spLocks noChangeArrowheads="1"/>
          </p:cNvSpPr>
          <p:nvPr/>
        </p:nvSpPr>
        <p:spPr bwMode="auto">
          <a:xfrm>
            <a:off x="16144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524000" y="3438525"/>
            <a:ext cx="4905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870194" y="3438526"/>
            <a:ext cx="395301" cy="3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 dirty="0" smtClean="0">
                <a:solidFill>
                  <a:srgbClr val="C00000"/>
                </a:solidFill>
                <a:latin typeface="Calibri" charset="0"/>
              </a:rPr>
              <a:t>0x3</a:t>
            </a:r>
            <a:endParaRPr lang="en-GB" altLang="en-US" sz="1600" dirty="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835401" y="34385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524500" y="3438525"/>
            <a:ext cx="1984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7162801" y="3438525"/>
            <a:ext cx="2270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8128001" y="3438525"/>
            <a:ext cx="5254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0x0D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597150" y="5173664"/>
            <a:ext cx="5576888" cy="339725"/>
            <a:chOff x="1344" y="3030"/>
            <a:chExt cx="3513" cy="214"/>
          </a:xfrm>
        </p:grpSpPr>
        <p:sp>
          <p:nvSpPr>
            <p:cNvPr id="92253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54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55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56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2257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58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2259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60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2261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2262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2263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2264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755775" y="5992813"/>
            <a:ext cx="1968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652714" y="5992813"/>
            <a:ext cx="395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640138" y="5992813"/>
            <a:ext cx="5254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960939" y="5992813"/>
            <a:ext cx="200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6230938" y="5992813"/>
            <a:ext cx="5000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0x36</a:t>
            </a:r>
          </a:p>
        </p:txBody>
      </p:sp>
    </p:spTree>
    <p:extLst>
      <p:ext uri="{BB962C8B-B14F-4D97-AF65-F5344CB8AC3E}">
        <p14:creationId xmlns:p14="http://schemas.microsoft.com/office/powerpoint/2010/main" val="1276673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1" y="493714"/>
            <a:ext cx="7345363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Address Translation Example #2</a:t>
            </a: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dirty="0">
                <a:latin typeface="Calibri" charset="0"/>
              </a:rPr>
              <a:t>Virtual Address: </a:t>
            </a:r>
            <a:r>
              <a:rPr lang="en-GB" altLang="en-US" dirty="0">
                <a:latin typeface="Courier New" charset="0"/>
              </a:rPr>
              <a:t>0x0B8F</a:t>
            </a: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ourier New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 dirty="0">
                <a:latin typeface="Calibri" charset="0"/>
              </a:rPr>
              <a:t>VPN ___	TLBI ___	TLBT ____	          TLB Hit? __	Page Fault? __        PPN: ____</a:t>
            </a:r>
            <a:endParaRPr lang="en-GB" altLang="en-US" dirty="0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dirty="0">
                <a:latin typeface="Calibri" charset="0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 dirty="0">
                <a:latin typeface="Calibri" charset="0"/>
              </a:rPr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 dirty="0">
              <a:latin typeface="Calibri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47002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3" name="Rectangle 7"/>
          <p:cNvSpPr>
            <a:spLocks noChangeArrowheads="1"/>
          </p:cNvSpPr>
          <p:nvPr/>
        </p:nvSpPr>
        <p:spPr bwMode="auto">
          <a:xfrm>
            <a:off x="14700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95738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5" name="Rectangle 10"/>
          <p:cNvSpPr>
            <a:spLocks noChangeArrowheads="1"/>
          </p:cNvSpPr>
          <p:nvPr/>
        </p:nvSpPr>
        <p:spPr bwMode="auto">
          <a:xfrm>
            <a:off x="19573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444751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7" name="Rectangle 13"/>
          <p:cNvSpPr>
            <a:spLocks noChangeArrowheads="1"/>
          </p:cNvSpPr>
          <p:nvPr/>
        </p:nvSpPr>
        <p:spPr bwMode="auto">
          <a:xfrm>
            <a:off x="24447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932113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9" name="Rectangle 16"/>
          <p:cNvSpPr>
            <a:spLocks noChangeArrowheads="1"/>
          </p:cNvSpPr>
          <p:nvPr/>
        </p:nvSpPr>
        <p:spPr bwMode="auto">
          <a:xfrm>
            <a:off x="29321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41947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21" name="Rectangle 19"/>
          <p:cNvSpPr>
            <a:spLocks noChangeArrowheads="1"/>
          </p:cNvSpPr>
          <p:nvPr/>
        </p:nvSpPr>
        <p:spPr bwMode="auto">
          <a:xfrm>
            <a:off x="34194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90683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23" name="Rectangle 22"/>
          <p:cNvSpPr>
            <a:spLocks noChangeArrowheads="1"/>
          </p:cNvSpPr>
          <p:nvPr/>
        </p:nvSpPr>
        <p:spPr bwMode="auto">
          <a:xfrm>
            <a:off x="39068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394201" y="24590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25" name="Rectangle 25"/>
          <p:cNvSpPr>
            <a:spLocks noChangeArrowheads="1"/>
          </p:cNvSpPr>
          <p:nvPr/>
        </p:nvSpPr>
        <p:spPr bwMode="auto">
          <a:xfrm>
            <a:off x="439420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881563" y="24590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27" name="Rectangle 28"/>
          <p:cNvSpPr>
            <a:spLocks noChangeArrowheads="1"/>
          </p:cNvSpPr>
          <p:nvPr/>
        </p:nvSpPr>
        <p:spPr bwMode="auto">
          <a:xfrm>
            <a:off x="488156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536892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29" name="Rectangle 31"/>
          <p:cNvSpPr>
            <a:spLocks noChangeArrowheads="1"/>
          </p:cNvSpPr>
          <p:nvPr/>
        </p:nvSpPr>
        <p:spPr bwMode="auto">
          <a:xfrm>
            <a:off x="53689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85628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31" name="Rectangle 34"/>
          <p:cNvSpPr>
            <a:spLocks noChangeArrowheads="1"/>
          </p:cNvSpPr>
          <p:nvPr/>
        </p:nvSpPr>
        <p:spPr bwMode="auto">
          <a:xfrm>
            <a:off x="58562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6343651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33" name="Rectangle 37"/>
          <p:cNvSpPr>
            <a:spLocks noChangeArrowheads="1"/>
          </p:cNvSpPr>
          <p:nvPr/>
        </p:nvSpPr>
        <p:spPr bwMode="auto">
          <a:xfrm>
            <a:off x="63436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831013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35" name="Rectangle 40"/>
          <p:cNvSpPr>
            <a:spLocks noChangeArrowheads="1"/>
          </p:cNvSpPr>
          <p:nvPr/>
        </p:nvSpPr>
        <p:spPr bwMode="auto">
          <a:xfrm>
            <a:off x="68310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731837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37" name="Rectangle 43"/>
          <p:cNvSpPr>
            <a:spLocks noChangeArrowheads="1"/>
          </p:cNvSpPr>
          <p:nvPr/>
        </p:nvSpPr>
        <p:spPr bwMode="auto">
          <a:xfrm>
            <a:off x="73183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80573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39" name="Rectangle 46"/>
          <p:cNvSpPr>
            <a:spLocks noChangeArrowheads="1"/>
          </p:cNvSpPr>
          <p:nvPr/>
        </p:nvSpPr>
        <p:spPr bwMode="auto">
          <a:xfrm>
            <a:off x="78057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94240" name="Group 47"/>
          <p:cNvGrpSpPr>
            <a:grpSpLocks/>
          </p:cNvGrpSpPr>
          <p:nvPr/>
        </p:nvGrpSpPr>
        <p:grpSpPr bwMode="auto">
          <a:xfrm>
            <a:off x="5368926" y="2924176"/>
            <a:ext cx="2924175" cy="333375"/>
            <a:chOff x="3085" y="1661"/>
            <a:chExt cx="1842" cy="210"/>
          </a:xfrm>
        </p:grpSpPr>
        <p:sp>
          <p:nvSpPr>
            <p:cNvPr id="94307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8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VPO</a:t>
              </a:r>
            </a:p>
          </p:txBody>
        </p:sp>
      </p:grpSp>
      <p:grpSp>
        <p:nvGrpSpPr>
          <p:cNvPr id="94241" name="Group 50"/>
          <p:cNvGrpSpPr>
            <a:grpSpLocks/>
          </p:cNvGrpSpPr>
          <p:nvPr/>
        </p:nvGrpSpPr>
        <p:grpSpPr bwMode="auto">
          <a:xfrm>
            <a:off x="1470026" y="2916239"/>
            <a:ext cx="3916363" cy="333375"/>
            <a:chOff x="629" y="1656"/>
            <a:chExt cx="2467" cy="210"/>
          </a:xfrm>
        </p:grpSpPr>
        <p:sp>
          <p:nvSpPr>
            <p:cNvPr id="94305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6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VPN</a:t>
              </a:r>
            </a:p>
          </p:txBody>
        </p:sp>
      </p:grpSp>
      <p:sp>
        <p:nvSpPr>
          <p:cNvPr id="94242" name="Line 54"/>
          <p:cNvSpPr>
            <a:spLocks noChangeShapeType="1"/>
          </p:cNvSpPr>
          <p:nvPr/>
        </p:nvSpPr>
        <p:spPr bwMode="auto">
          <a:xfrm>
            <a:off x="4391025" y="2014539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43" name="Text Box 55"/>
          <p:cNvSpPr txBox="1">
            <a:spLocks noChangeArrowheads="1"/>
          </p:cNvSpPr>
          <p:nvPr/>
        </p:nvSpPr>
        <p:spPr bwMode="auto">
          <a:xfrm>
            <a:off x="4614863" y="1890714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TLBI</a:t>
            </a:r>
          </a:p>
        </p:txBody>
      </p:sp>
      <p:sp>
        <p:nvSpPr>
          <p:cNvPr id="94244" name="Line 57"/>
          <p:cNvSpPr>
            <a:spLocks noChangeShapeType="1"/>
          </p:cNvSpPr>
          <p:nvPr/>
        </p:nvSpPr>
        <p:spPr bwMode="auto">
          <a:xfrm>
            <a:off x="1470025" y="2011364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45" name="Text Box 58"/>
          <p:cNvSpPr txBox="1">
            <a:spLocks noChangeArrowheads="1"/>
          </p:cNvSpPr>
          <p:nvPr/>
        </p:nvSpPr>
        <p:spPr bwMode="auto">
          <a:xfrm>
            <a:off x="2713038" y="1887539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TLBT</a:t>
            </a:r>
          </a:p>
        </p:txBody>
      </p:sp>
      <p:sp>
        <p:nvSpPr>
          <p:cNvPr id="94246" name="Rectangle 62"/>
          <p:cNvSpPr>
            <a:spLocks noChangeArrowheads="1"/>
          </p:cNvSpPr>
          <p:nvPr/>
        </p:nvSpPr>
        <p:spPr bwMode="auto">
          <a:xfrm>
            <a:off x="245268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47" name="Rectangle 63"/>
          <p:cNvSpPr>
            <a:spLocks noChangeArrowheads="1"/>
          </p:cNvSpPr>
          <p:nvPr/>
        </p:nvSpPr>
        <p:spPr bwMode="auto">
          <a:xfrm>
            <a:off x="24526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94248" name="Rectangle 65"/>
          <p:cNvSpPr>
            <a:spLocks noChangeArrowheads="1"/>
          </p:cNvSpPr>
          <p:nvPr/>
        </p:nvSpPr>
        <p:spPr bwMode="auto">
          <a:xfrm>
            <a:off x="2940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49" name="Rectangle 66"/>
          <p:cNvSpPr>
            <a:spLocks noChangeArrowheads="1"/>
          </p:cNvSpPr>
          <p:nvPr/>
        </p:nvSpPr>
        <p:spPr bwMode="auto">
          <a:xfrm>
            <a:off x="29400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94250" name="Rectangle 68"/>
          <p:cNvSpPr>
            <a:spLocks noChangeArrowheads="1"/>
          </p:cNvSpPr>
          <p:nvPr/>
        </p:nvSpPr>
        <p:spPr bwMode="auto">
          <a:xfrm>
            <a:off x="3427413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51" name="Rectangle 69"/>
          <p:cNvSpPr>
            <a:spLocks noChangeArrowheads="1"/>
          </p:cNvSpPr>
          <p:nvPr/>
        </p:nvSpPr>
        <p:spPr bwMode="auto">
          <a:xfrm>
            <a:off x="34274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94252" name="Rectangle 71"/>
          <p:cNvSpPr>
            <a:spLocks noChangeArrowheads="1"/>
          </p:cNvSpPr>
          <p:nvPr/>
        </p:nvSpPr>
        <p:spPr bwMode="auto">
          <a:xfrm>
            <a:off x="3914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53" name="Rectangle 72"/>
          <p:cNvSpPr>
            <a:spLocks noChangeArrowheads="1"/>
          </p:cNvSpPr>
          <p:nvPr/>
        </p:nvSpPr>
        <p:spPr bwMode="auto">
          <a:xfrm>
            <a:off x="39147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94254" name="Rectangle 74"/>
          <p:cNvSpPr>
            <a:spLocks noChangeArrowheads="1"/>
          </p:cNvSpPr>
          <p:nvPr/>
        </p:nvSpPr>
        <p:spPr bwMode="auto">
          <a:xfrm>
            <a:off x="440213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55" name="Rectangle 75"/>
          <p:cNvSpPr>
            <a:spLocks noChangeArrowheads="1"/>
          </p:cNvSpPr>
          <p:nvPr/>
        </p:nvSpPr>
        <p:spPr bwMode="auto">
          <a:xfrm>
            <a:off x="440213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94256" name="Rectangle 77"/>
          <p:cNvSpPr>
            <a:spLocks noChangeArrowheads="1"/>
          </p:cNvSpPr>
          <p:nvPr/>
        </p:nvSpPr>
        <p:spPr bwMode="auto">
          <a:xfrm>
            <a:off x="4889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57" name="Rectangle 78"/>
          <p:cNvSpPr>
            <a:spLocks noChangeArrowheads="1"/>
          </p:cNvSpPr>
          <p:nvPr/>
        </p:nvSpPr>
        <p:spPr bwMode="auto">
          <a:xfrm>
            <a:off x="488950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537686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59" name="Rectangle 81"/>
          <p:cNvSpPr>
            <a:spLocks noChangeArrowheads="1"/>
          </p:cNvSpPr>
          <p:nvPr/>
        </p:nvSpPr>
        <p:spPr bwMode="auto">
          <a:xfrm>
            <a:off x="537686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864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61" name="Rectangle 84"/>
          <p:cNvSpPr>
            <a:spLocks noChangeArrowheads="1"/>
          </p:cNvSpPr>
          <p:nvPr/>
        </p:nvSpPr>
        <p:spPr bwMode="auto">
          <a:xfrm>
            <a:off x="586422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6351588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63" name="Rectangle 87"/>
          <p:cNvSpPr>
            <a:spLocks noChangeArrowheads="1"/>
          </p:cNvSpPr>
          <p:nvPr/>
        </p:nvSpPr>
        <p:spPr bwMode="auto">
          <a:xfrm>
            <a:off x="63515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838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65" name="Rectangle 90"/>
          <p:cNvSpPr>
            <a:spLocks noChangeArrowheads="1"/>
          </p:cNvSpPr>
          <p:nvPr/>
        </p:nvSpPr>
        <p:spPr bwMode="auto">
          <a:xfrm>
            <a:off x="68389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732631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67" name="Rectangle 93"/>
          <p:cNvSpPr>
            <a:spLocks noChangeArrowheads="1"/>
          </p:cNvSpPr>
          <p:nvPr/>
        </p:nvSpPr>
        <p:spPr bwMode="auto">
          <a:xfrm>
            <a:off x="73263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813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69" name="Rectangle 96"/>
          <p:cNvSpPr>
            <a:spLocks noChangeArrowheads="1"/>
          </p:cNvSpPr>
          <p:nvPr/>
        </p:nvSpPr>
        <p:spPr bwMode="auto">
          <a:xfrm>
            <a:off x="78136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94270" name="Group 97"/>
          <p:cNvGrpSpPr>
            <a:grpSpLocks/>
          </p:cNvGrpSpPr>
          <p:nvPr/>
        </p:nvGrpSpPr>
        <p:grpSpPr bwMode="auto">
          <a:xfrm>
            <a:off x="5386389" y="5564189"/>
            <a:ext cx="2924175" cy="333375"/>
            <a:chOff x="3101" y="3292"/>
            <a:chExt cx="1842" cy="210"/>
          </a:xfrm>
        </p:grpSpPr>
        <p:sp>
          <p:nvSpPr>
            <p:cNvPr id="94303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4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PPO</a:t>
              </a:r>
            </a:p>
          </p:txBody>
        </p:sp>
      </p:grpSp>
      <p:grpSp>
        <p:nvGrpSpPr>
          <p:cNvPr id="94271" name="Group 100"/>
          <p:cNvGrpSpPr>
            <a:grpSpLocks/>
          </p:cNvGrpSpPr>
          <p:nvPr/>
        </p:nvGrpSpPr>
        <p:grpSpPr bwMode="auto">
          <a:xfrm>
            <a:off x="2473326" y="5556251"/>
            <a:ext cx="2924175" cy="333375"/>
            <a:chOff x="1277" y="3292"/>
            <a:chExt cx="1842" cy="210"/>
          </a:xfrm>
        </p:grpSpPr>
        <p:sp>
          <p:nvSpPr>
            <p:cNvPr id="94301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2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PPN</a:t>
              </a:r>
            </a:p>
          </p:txBody>
        </p:sp>
      </p:grpSp>
      <p:grpSp>
        <p:nvGrpSpPr>
          <p:cNvPr id="94272" name="Group 103"/>
          <p:cNvGrpSpPr>
            <a:grpSpLocks/>
          </p:cNvGrpSpPr>
          <p:nvPr/>
        </p:nvGrpSpPr>
        <p:grpSpPr bwMode="auto">
          <a:xfrm>
            <a:off x="7305675" y="4516439"/>
            <a:ext cx="992188" cy="306387"/>
            <a:chOff x="4300" y="2637"/>
            <a:chExt cx="625" cy="193"/>
          </a:xfrm>
        </p:grpSpPr>
        <p:sp>
          <p:nvSpPr>
            <p:cNvPr id="94299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0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CO</a:t>
              </a:r>
            </a:p>
          </p:txBody>
        </p:sp>
      </p:grpSp>
      <p:grpSp>
        <p:nvGrpSpPr>
          <p:cNvPr id="94273" name="Group 106"/>
          <p:cNvGrpSpPr>
            <a:grpSpLocks/>
          </p:cNvGrpSpPr>
          <p:nvPr/>
        </p:nvGrpSpPr>
        <p:grpSpPr bwMode="auto">
          <a:xfrm>
            <a:off x="5368926" y="4513264"/>
            <a:ext cx="1927225" cy="306387"/>
            <a:chOff x="3090" y="2624"/>
            <a:chExt cx="1214" cy="193"/>
          </a:xfrm>
        </p:grpSpPr>
        <p:sp>
          <p:nvSpPr>
            <p:cNvPr id="94297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98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CI</a:t>
              </a:r>
            </a:p>
          </p:txBody>
        </p:sp>
      </p:grpSp>
      <p:grpSp>
        <p:nvGrpSpPr>
          <p:cNvPr id="94274" name="Group 109"/>
          <p:cNvGrpSpPr>
            <a:grpSpLocks/>
          </p:cNvGrpSpPr>
          <p:nvPr/>
        </p:nvGrpSpPr>
        <p:grpSpPr bwMode="auto">
          <a:xfrm>
            <a:off x="2452688" y="4516439"/>
            <a:ext cx="2894012" cy="306387"/>
            <a:chOff x="1248" y="2637"/>
            <a:chExt cx="1823" cy="193"/>
          </a:xfrm>
        </p:grpSpPr>
        <p:sp>
          <p:nvSpPr>
            <p:cNvPr id="94295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96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CT</a:t>
              </a:r>
            </a:p>
          </p:txBody>
        </p:sp>
      </p:grpSp>
      <p:sp>
        <p:nvSpPr>
          <p:cNvPr id="94275" name="Text Box 113"/>
          <p:cNvSpPr txBox="1">
            <a:spLocks noChangeArrowheads="1"/>
          </p:cNvSpPr>
          <p:nvPr/>
        </p:nvSpPr>
        <p:spPr bwMode="auto">
          <a:xfrm>
            <a:off x="79390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76" name="Text Box 114"/>
          <p:cNvSpPr txBox="1">
            <a:spLocks noChangeArrowheads="1"/>
          </p:cNvSpPr>
          <p:nvPr/>
        </p:nvSpPr>
        <p:spPr bwMode="auto">
          <a:xfrm>
            <a:off x="7451725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77" name="Text Box 115"/>
          <p:cNvSpPr txBox="1">
            <a:spLocks noChangeArrowheads="1"/>
          </p:cNvSpPr>
          <p:nvPr/>
        </p:nvSpPr>
        <p:spPr bwMode="auto">
          <a:xfrm>
            <a:off x="69659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78" name="Text Box 116"/>
          <p:cNvSpPr txBox="1">
            <a:spLocks noChangeArrowheads="1"/>
          </p:cNvSpPr>
          <p:nvPr/>
        </p:nvSpPr>
        <p:spPr bwMode="auto">
          <a:xfrm>
            <a:off x="6478588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79" name="Text Box 117"/>
          <p:cNvSpPr txBox="1">
            <a:spLocks noChangeArrowheads="1"/>
          </p:cNvSpPr>
          <p:nvPr/>
        </p:nvSpPr>
        <p:spPr bwMode="auto">
          <a:xfrm>
            <a:off x="5992813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4280" name="Text Box 118"/>
          <p:cNvSpPr txBox="1">
            <a:spLocks noChangeArrowheads="1"/>
          </p:cNvSpPr>
          <p:nvPr/>
        </p:nvSpPr>
        <p:spPr bwMode="auto">
          <a:xfrm>
            <a:off x="55054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4281" name="Text Box 119"/>
          <p:cNvSpPr txBox="1">
            <a:spLocks noChangeArrowheads="1"/>
          </p:cNvSpPr>
          <p:nvPr/>
        </p:nvSpPr>
        <p:spPr bwMode="auto">
          <a:xfrm>
            <a:off x="50196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4282" name="Text Box 120"/>
          <p:cNvSpPr txBox="1">
            <a:spLocks noChangeArrowheads="1"/>
          </p:cNvSpPr>
          <p:nvPr/>
        </p:nvSpPr>
        <p:spPr bwMode="auto">
          <a:xfrm>
            <a:off x="453231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83" name="Text Box 121"/>
          <p:cNvSpPr txBox="1">
            <a:spLocks noChangeArrowheads="1"/>
          </p:cNvSpPr>
          <p:nvPr/>
        </p:nvSpPr>
        <p:spPr bwMode="auto">
          <a:xfrm>
            <a:off x="40465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84" name="Text Box 122"/>
          <p:cNvSpPr txBox="1">
            <a:spLocks noChangeArrowheads="1"/>
          </p:cNvSpPr>
          <p:nvPr/>
        </p:nvSpPr>
        <p:spPr bwMode="auto">
          <a:xfrm>
            <a:off x="35591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85" name="Text Box 123"/>
          <p:cNvSpPr txBox="1">
            <a:spLocks noChangeArrowheads="1"/>
          </p:cNvSpPr>
          <p:nvPr/>
        </p:nvSpPr>
        <p:spPr bwMode="auto">
          <a:xfrm>
            <a:off x="3073400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4286" name="Text Box 124"/>
          <p:cNvSpPr txBox="1">
            <a:spLocks noChangeArrowheads="1"/>
          </p:cNvSpPr>
          <p:nvPr/>
        </p:nvSpPr>
        <p:spPr bwMode="auto">
          <a:xfrm>
            <a:off x="25860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4287" name="Text Box 125"/>
          <p:cNvSpPr txBox="1">
            <a:spLocks noChangeArrowheads="1"/>
          </p:cNvSpPr>
          <p:nvPr/>
        </p:nvSpPr>
        <p:spPr bwMode="auto">
          <a:xfrm>
            <a:off x="210026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4288" name="Text Box 126"/>
          <p:cNvSpPr txBox="1">
            <a:spLocks noChangeArrowheads="1"/>
          </p:cNvSpPr>
          <p:nvPr/>
        </p:nvSpPr>
        <p:spPr bwMode="auto">
          <a:xfrm>
            <a:off x="16144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524000" y="3438525"/>
            <a:ext cx="4953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0x2E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870194" y="3438525"/>
            <a:ext cx="395301" cy="3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 dirty="0" smtClean="0">
                <a:solidFill>
                  <a:srgbClr val="C00000"/>
                </a:solidFill>
                <a:latin typeface="Calibri" charset="0"/>
              </a:rPr>
              <a:t>0x2</a:t>
            </a:r>
            <a:endParaRPr lang="en-GB" altLang="en-US" sz="1600" dirty="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835401" y="3438525"/>
            <a:ext cx="5111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0x0B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524501" y="3438525"/>
            <a:ext cx="225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7162801" y="3438525"/>
            <a:ext cx="200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8161338" y="3438525"/>
            <a:ext cx="4381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137390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  <p:bldP spid="38019" grpId="0"/>
      <p:bldP spid="38021" grpId="0"/>
      <p:bldP spid="380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1" y="493714"/>
            <a:ext cx="7345363" cy="57308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Address Translation Example #3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latin typeface="Calibri" charset="0"/>
              </a:rPr>
              <a:t>Virtual Address: </a:t>
            </a:r>
            <a:r>
              <a:rPr lang="en-GB" altLang="en-US">
                <a:latin typeface="Courier New" charset="0"/>
              </a:rPr>
              <a:t>0x0020</a:t>
            </a: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>
                <a:latin typeface="Calibri" charset="0"/>
              </a:rPr>
              <a:t>VPN ___	TLBI ___	TLBT ____	          TLB Hit? __	Page Fault? __        PPN: ____</a:t>
            </a:r>
            <a:endParaRPr lang="en-GB" altLang="en-US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alibri" charset="0"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latin typeface="Calibri" charset="0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>
                <a:latin typeface="Calibri" charset="0"/>
              </a:rPr>
              <a:t>	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latin typeface="Calibri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47002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1" name="Rectangle 7"/>
          <p:cNvSpPr>
            <a:spLocks noChangeArrowheads="1"/>
          </p:cNvSpPr>
          <p:nvPr/>
        </p:nvSpPr>
        <p:spPr bwMode="auto">
          <a:xfrm>
            <a:off x="14700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95738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3" name="Rectangle 10"/>
          <p:cNvSpPr>
            <a:spLocks noChangeArrowheads="1"/>
          </p:cNvSpPr>
          <p:nvPr/>
        </p:nvSpPr>
        <p:spPr bwMode="auto">
          <a:xfrm>
            <a:off x="19573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444751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5" name="Rectangle 13"/>
          <p:cNvSpPr>
            <a:spLocks noChangeArrowheads="1"/>
          </p:cNvSpPr>
          <p:nvPr/>
        </p:nvSpPr>
        <p:spPr bwMode="auto">
          <a:xfrm>
            <a:off x="24447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932113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7" name="Rectangle 16"/>
          <p:cNvSpPr>
            <a:spLocks noChangeArrowheads="1"/>
          </p:cNvSpPr>
          <p:nvPr/>
        </p:nvSpPr>
        <p:spPr bwMode="auto">
          <a:xfrm>
            <a:off x="29321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419476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9" name="Rectangle 19"/>
          <p:cNvSpPr>
            <a:spLocks noChangeArrowheads="1"/>
          </p:cNvSpPr>
          <p:nvPr/>
        </p:nvSpPr>
        <p:spPr bwMode="auto">
          <a:xfrm>
            <a:off x="34194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90683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71" name="Rectangle 22"/>
          <p:cNvSpPr>
            <a:spLocks noChangeArrowheads="1"/>
          </p:cNvSpPr>
          <p:nvPr/>
        </p:nvSpPr>
        <p:spPr bwMode="auto">
          <a:xfrm>
            <a:off x="39068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394201" y="24590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73" name="Rectangle 25"/>
          <p:cNvSpPr>
            <a:spLocks noChangeArrowheads="1"/>
          </p:cNvSpPr>
          <p:nvPr/>
        </p:nvSpPr>
        <p:spPr bwMode="auto">
          <a:xfrm>
            <a:off x="439420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881563" y="24590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75" name="Rectangle 28"/>
          <p:cNvSpPr>
            <a:spLocks noChangeArrowheads="1"/>
          </p:cNvSpPr>
          <p:nvPr/>
        </p:nvSpPr>
        <p:spPr bwMode="auto">
          <a:xfrm>
            <a:off x="488156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536892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77" name="Rectangle 31"/>
          <p:cNvSpPr>
            <a:spLocks noChangeArrowheads="1"/>
          </p:cNvSpPr>
          <p:nvPr/>
        </p:nvSpPr>
        <p:spPr bwMode="auto">
          <a:xfrm>
            <a:off x="536892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85628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79" name="Rectangle 34"/>
          <p:cNvSpPr>
            <a:spLocks noChangeArrowheads="1"/>
          </p:cNvSpPr>
          <p:nvPr/>
        </p:nvSpPr>
        <p:spPr bwMode="auto">
          <a:xfrm>
            <a:off x="58562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6343651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81" name="Rectangle 37"/>
          <p:cNvSpPr>
            <a:spLocks noChangeArrowheads="1"/>
          </p:cNvSpPr>
          <p:nvPr/>
        </p:nvSpPr>
        <p:spPr bwMode="auto">
          <a:xfrm>
            <a:off x="6343651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831013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83" name="Rectangle 40"/>
          <p:cNvSpPr>
            <a:spLocks noChangeArrowheads="1"/>
          </p:cNvSpPr>
          <p:nvPr/>
        </p:nvSpPr>
        <p:spPr bwMode="auto">
          <a:xfrm>
            <a:off x="68310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7318376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85" name="Rectangle 43"/>
          <p:cNvSpPr>
            <a:spLocks noChangeArrowheads="1"/>
          </p:cNvSpPr>
          <p:nvPr/>
        </p:nvSpPr>
        <p:spPr bwMode="auto">
          <a:xfrm>
            <a:off x="7318376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80573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87" name="Rectangle 46"/>
          <p:cNvSpPr>
            <a:spLocks noChangeArrowheads="1"/>
          </p:cNvSpPr>
          <p:nvPr/>
        </p:nvSpPr>
        <p:spPr bwMode="auto">
          <a:xfrm>
            <a:off x="78057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96288" name="Group 47"/>
          <p:cNvGrpSpPr>
            <a:grpSpLocks/>
          </p:cNvGrpSpPr>
          <p:nvPr/>
        </p:nvGrpSpPr>
        <p:grpSpPr bwMode="auto">
          <a:xfrm>
            <a:off x="5368926" y="2924176"/>
            <a:ext cx="2924175" cy="333375"/>
            <a:chOff x="3085" y="1661"/>
            <a:chExt cx="1842" cy="210"/>
          </a:xfrm>
        </p:grpSpPr>
        <p:sp>
          <p:nvSpPr>
            <p:cNvPr id="96373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74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VPO</a:t>
              </a:r>
            </a:p>
          </p:txBody>
        </p:sp>
      </p:grpSp>
      <p:grpSp>
        <p:nvGrpSpPr>
          <p:cNvPr id="96289" name="Group 50"/>
          <p:cNvGrpSpPr>
            <a:grpSpLocks/>
          </p:cNvGrpSpPr>
          <p:nvPr/>
        </p:nvGrpSpPr>
        <p:grpSpPr bwMode="auto">
          <a:xfrm>
            <a:off x="1470026" y="2916239"/>
            <a:ext cx="3916363" cy="333375"/>
            <a:chOff x="629" y="1656"/>
            <a:chExt cx="2467" cy="210"/>
          </a:xfrm>
        </p:grpSpPr>
        <p:sp>
          <p:nvSpPr>
            <p:cNvPr id="96371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72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solidFill>
                    <a:srgbClr val="003300"/>
                  </a:solidFill>
                  <a:latin typeface="Calibri" charset="0"/>
                </a:rPr>
                <a:t>VPN</a:t>
              </a:r>
            </a:p>
          </p:txBody>
        </p:sp>
      </p:grpSp>
      <p:sp>
        <p:nvSpPr>
          <p:cNvPr id="96290" name="Line 54"/>
          <p:cNvSpPr>
            <a:spLocks noChangeShapeType="1"/>
          </p:cNvSpPr>
          <p:nvPr/>
        </p:nvSpPr>
        <p:spPr bwMode="auto">
          <a:xfrm>
            <a:off x="4391025" y="2014539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1" name="Text Box 55"/>
          <p:cNvSpPr txBox="1">
            <a:spLocks noChangeArrowheads="1"/>
          </p:cNvSpPr>
          <p:nvPr/>
        </p:nvSpPr>
        <p:spPr bwMode="auto">
          <a:xfrm>
            <a:off x="4614863" y="1890714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TLBI</a:t>
            </a:r>
          </a:p>
        </p:txBody>
      </p:sp>
      <p:sp>
        <p:nvSpPr>
          <p:cNvPr id="96292" name="Line 57"/>
          <p:cNvSpPr>
            <a:spLocks noChangeShapeType="1"/>
          </p:cNvSpPr>
          <p:nvPr/>
        </p:nvSpPr>
        <p:spPr bwMode="auto">
          <a:xfrm>
            <a:off x="1470025" y="2011364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3" name="Text Box 58"/>
          <p:cNvSpPr txBox="1">
            <a:spLocks noChangeArrowheads="1"/>
          </p:cNvSpPr>
          <p:nvPr/>
        </p:nvSpPr>
        <p:spPr bwMode="auto">
          <a:xfrm>
            <a:off x="2713038" y="1887539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45268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4526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940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9400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427413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4274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914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9147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40213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40213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889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88950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537686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537686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864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86422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6351588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63515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838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838951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732631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73263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813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813676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  <a:spcBef>
                <a:spcPts val="525"/>
              </a:spcBef>
            </a:pPr>
            <a:r>
              <a:rPr lang="en-GB" altLang="en-US" sz="1400">
                <a:solidFill>
                  <a:srgbClr val="003300"/>
                </a:solidFill>
                <a:latin typeface="Calibri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386389" y="5564189"/>
            <a:ext cx="2924175" cy="333375"/>
            <a:chOff x="3101" y="3292"/>
            <a:chExt cx="1842" cy="210"/>
          </a:xfrm>
        </p:grpSpPr>
        <p:sp>
          <p:nvSpPr>
            <p:cNvPr id="96369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70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473326" y="5556251"/>
            <a:ext cx="2924175" cy="333375"/>
            <a:chOff x="1277" y="3292"/>
            <a:chExt cx="1842" cy="210"/>
          </a:xfrm>
        </p:grpSpPr>
        <p:sp>
          <p:nvSpPr>
            <p:cNvPr id="9636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6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88000"/>
                </a:lnSpc>
                <a:spcBef>
                  <a:spcPts val="675"/>
                </a:spcBef>
              </a:pPr>
              <a:r>
                <a:rPr lang="en-GB" altLang="en-US" sz="1800">
                  <a:latin typeface="Calibri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7305675" y="4516439"/>
            <a:ext cx="992188" cy="306387"/>
            <a:chOff x="4300" y="2637"/>
            <a:chExt cx="625" cy="193"/>
          </a:xfrm>
        </p:grpSpPr>
        <p:sp>
          <p:nvSpPr>
            <p:cNvPr id="96365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66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5368926" y="4513264"/>
            <a:ext cx="1927225" cy="306387"/>
            <a:chOff x="3090" y="2624"/>
            <a:chExt cx="1214" cy="193"/>
          </a:xfrm>
        </p:grpSpPr>
        <p:sp>
          <p:nvSpPr>
            <p:cNvPr id="96363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64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452688" y="4516439"/>
            <a:ext cx="2894012" cy="306387"/>
            <a:chOff x="1248" y="2637"/>
            <a:chExt cx="1823" cy="193"/>
          </a:xfrm>
        </p:grpSpPr>
        <p:sp>
          <p:nvSpPr>
            <p:cNvPr id="96361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62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  <a:spcBef>
                  <a:spcPts val="600"/>
                </a:spcBef>
              </a:pPr>
              <a:r>
                <a:rPr lang="en-GB" altLang="en-US" sz="1600">
                  <a:latin typeface="Calibri" charset="0"/>
                </a:rPr>
                <a:t>CT</a:t>
              </a:r>
            </a:p>
          </p:txBody>
        </p:sp>
      </p:grpSp>
      <p:sp>
        <p:nvSpPr>
          <p:cNvPr id="96323" name="Text Box 113"/>
          <p:cNvSpPr txBox="1">
            <a:spLocks noChangeArrowheads="1"/>
          </p:cNvSpPr>
          <p:nvPr/>
        </p:nvSpPr>
        <p:spPr bwMode="auto">
          <a:xfrm>
            <a:off x="79390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24" name="Text Box 114"/>
          <p:cNvSpPr txBox="1">
            <a:spLocks noChangeArrowheads="1"/>
          </p:cNvSpPr>
          <p:nvPr/>
        </p:nvSpPr>
        <p:spPr bwMode="auto">
          <a:xfrm>
            <a:off x="7451725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25" name="Text Box 115"/>
          <p:cNvSpPr txBox="1">
            <a:spLocks noChangeArrowheads="1"/>
          </p:cNvSpPr>
          <p:nvPr/>
        </p:nvSpPr>
        <p:spPr bwMode="auto">
          <a:xfrm>
            <a:off x="69659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26" name="Text Box 116"/>
          <p:cNvSpPr txBox="1">
            <a:spLocks noChangeArrowheads="1"/>
          </p:cNvSpPr>
          <p:nvPr/>
        </p:nvSpPr>
        <p:spPr bwMode="auto">
          <a:xfrm>
            <a:off x="6478588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27" name="Text Box 117"/>
          <p:cNvSpPr txBox="1">
            <a:spLocks noChangeArrowheads="1"/>
          </p:cNvSpPr>
          <p:nvPr/>
        </p:nvSpPr>
        <p:spPr bwMode="auto">
          <a:xfrm>
            <a:off x="5992813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28" name="Text Box 118"/>
          <p:cNvSpPr txBox="1">
            <a:spLocks noChangeArrowheads="1"/>
          </p:cNvSpPr>
          <p:nvPr/>
        </p:nvSpPr>
        <p:spPr bwMode="auto">
          <a:xfrm>
            <a:off x="55054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1</a:t>
            </a:r>
          </a:p>
        </p:txBody>
      </p:sp>
      <p:sp>
        <p:nvSpPr>
          <p:cNvPr id="96329" name="Text Box 119"/>
          <p:cNvSpPr txBox="1">
            <a:spLocks noChangeArrowheads="1"/>
          </p:cNvSpPr>
          <p:nvPr/>
        </p:nvSpPr>
        <p:spPr bwMode="auto">
          <a:xfrm>
            <a:off x="50196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0" name="Text Box 120"/>
          <p:cNvSpPr txBox="1">
            <a:spLocks noChangeArrowheads="1"/>
          </p:cNvSpPr>
          <p:nvPr/>
        </p:nvSpPr>
        <p:spPr bwMode="auto">
          <a:xfrm>
            <a:off x="453231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1" name="Text Box 121"/>
          <p:cNvSpPr txBox="1">
            <a:spLocks noChangeArrowheads="1"/>
          </p:cNvSpPr>
          <p:nvPr/>
        </p:nvSpPr>
        <p:spPr bwMode="auto">
          <a:xfrm>
            <a:off x="40465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2" name="Text Box 122"/>
          <p:cNvSpPr txBox="1">
            <a:spLocks noChangeArrowheads="1"/>
          </p:cNvSpPr>
          <p:nvPr/>
        </p:nvSpPr>
        <p:spPr bwMode="auto">
          <a:xfrm>
            <a:off x="3559175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3" name="Text Box 123"/>
          <p:cNvSpPr txBox="1">
            <a:spLocks noChangeArrowheads="1"/>
          </p:cNvSpPr>
          <p:nvPr/>
        </p:nvSpPr>
        <p:spPr bwMode="auto">
          <a:xfrm>
            <a:off x="3073400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4" name="Text Box 124"/>
          <p:cNvSpPr txBox="1">
            <a:spLocks noChangeArrowheads="1"/>
          </p:cNvSpPr>
          <p:nvPr/>
        </p:nvSpPr>
        <p:spPr bwMode="auto">
          <a:xfrm>
            <a:off x="258603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5" name="Text Box 125"/>
          <p:cNvSpPr txBox="1">
            <a:spLocks noChangeArrowheads="1"/>
          </p:cNvSpPr>
          <p:nvPr/>
        </p:nvSpPr>
        <p:spPr bwMode="auto">
          <a:xfrm>
            <a:off x="2100263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96336" name="Text Box 126"/>
          <p:cNvSpPr txBox="1">
            <a:spLocks noChangeArrowheads="1"/>
          </p:cNvSpPr>
          <p:nvPr/>
        </p:nvSpPr>
        <p:spPr bwMode="auto">
          <a:xfrm>
            <a:off x="1614488" y="2449514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8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524001" y="34385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970213" y="3438525"/>
            <a:ext cx="1952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 dirty="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835401" y="34385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524501" y="3438525"/>
            <a:ext cx="225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7162801" y="3438525"/>
            <a:ext cx="2270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8128001" y="3438525"/>
            <a:ext cx="4984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597150" y="5173664"/>
            <a:ext cx="5576888" cy="339725"/>
            <a:chOff x="1344" y="3030"/>
            <a:chExt cx="3513" cy="214"/>
          </a:xfrm>
        </p:grpSpPr>
        <p:sp>
          <p:nvSpPr>
            <p:cNvPr id="9634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0</a:t>
              </a:r>
            </a:p>
          </p:txBody>
        </p:sp>
        <p:sp>
          <p:nvSpPr>
            <p:cNvPr id="9635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635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  <p:sp>
          <p:nvSpPr>
            <p:cNvPr id="9636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37931725" indent="-37474525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88000"/>
                </a:lnSpc>
              </a:pPr>
              <a:r>
                <a:rPr lang="en-GB" altLang="en-US" sz="1800">
                  <a:solidFill>
                    <a:srgbClr val="C00000"/>
                  </a:solidFill>
                  <a:latin typeface="Calibri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733550" y="5992813"/>
            <a:ext cx="1968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652714" y="5992813"/>
            <a:ext cx="395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640138" y="5992813"/>
            <a:ext cx="5000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960938" y="5992813"/>
            <a:ext cx="2270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6230939" y="5992813"/>
            <a:ext cx="54133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8000"/>
              </a:lnSpc>
            </a:pPr>
            <a:r>
              <a:rPr lang="en-GB" altLang="en-US" sz="1600">
                <a:solidFill>
                  <a:srgbClr val="C00000"/>
                </a:solidFill>
                <a:latin typeface="Calibri" charset="0"/>
              </a:rPr>
              <a:t>Mem</a:t>
            </a:r>
          </a:p>
        </p:txBody>
      </p:sp>
    </p:spTree>
    <p:extLst>
      <p:ext uri="{BB962C8B-B14F-4D97-AF65-F5344CB8AC3E}">
        <p14:creationId xmlns:p14="http://schemas.microsoft.com/office/powerpoint/2010/main" val="696947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80124"/>
            <a:ext cx="8543925" cy="1325563"/>
          </a:xfrm>
        </p:spPr>
        <p:txBody>
          <a:bodyPr/>
          <a:lstStyle/>
          <a:p>
            <a:r>
              <a:rPr lang="en-US" dirty="0" smtClean="0"/>
              <a:t>Intel Core i7 Memory System</a:t>
            </a:r>
            <a:endParaRPr lang="en-US" dirty="0"/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893764" y="231528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</a:rPr>
              <a:t>-cache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1219200" y="3068228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L2 unified cache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638300" y="2017249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625600" y="278587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3319463" y="278587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389064" y="4774106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L3 unified cache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8 MB, 16-way 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914900" y="5942552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3319463" y="203293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1135063" y="1551891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445000" y="2315288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</a:rPr>
              <a:t>-TLB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426200" y="2315288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</a:rPr>
              <a:t>-TLB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775200" y="3078685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L2  unified TLB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5364163" y="2791103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7345363" y="2796332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582864" y="2325746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L1 i-cache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5376863" y="2017249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7345363" y="203293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5194300" y="1562349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MMU 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786063" y="1551891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Instruction</a:t>
            </a:r>
          </a:p>
          <a:p>
            <a:pPr algn="ctr">
              <a:defRPr/>
            </a:pPr>
            <a:r>
              <a:rPr lang="en-US" sz="1600" kern="0">
                <a:solidFill>
                  <a:sysClr val="windowText" lastClr="000000"/>
                </a:solidFill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749300" y="1478688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632290" y="1162798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597400" y="4774106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DDR3 Memory controller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3 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x</a:t>
            </a:r>
            <a:r>
              <a:rPr lang="en-US" sz="1600" kern="0" dirty="0">
                <a:solidFill>
                  <a:sysClr val="windowText" lastClr="000000"/>
                </a:solidFill>
              </a:rPr>
              <a:t> 64 bit @ 10.66 GB/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s</a:t>
            </a:r>
            <a:endParaRPr lang="en-US" sz="1600" kern="0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32 GB/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s</a:t>
            </a:r>
            <a:r>
              <a:rPr lang="en-US" sz="1600" kern="0" dirty="0">
                <a:solidFill>
                  <a:sysClr val="windowText" lastClr="000000"/>
                </a:solidFill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520700" y="1185878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803901" y="3768880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kern="0" dirty="0" err="1">
                <a:solidFill>
                  <a:sysClr val="windowText" lastClr="000000"/>
                </a:solidFill>
              </a:rPr>
              <a:t>QuickPath</a:t>
            </a:r>
            <a:r>
              <a:rPr lang="en-US" sz="1600" kern="0" dirty="0">
                <a:solidFill>
                  <a:sysClr val="windowText" lastClr="000000"/>
                </a:solidFill>
              </a:rPr>
              <a:t> interconnect</a:t>
            </a:r>
          </a:p>
          <a:p>
            <a:pPr algn="ctr"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4 links @ 25.6 GB/</a:t>
            </a:r>
            <a:r>
              <a:rPr lang="en-US" sz="1600" kern="0" dirty="0" err="1">
                <a:solidFill>
                  <a:sysClr val="windowText" lastClr="000000"/>
                </a:solidFill>
              </a:rPr>
              <a:t>s</a:t>
            </a:r>
            <a:r>
              <a:rPr lang="en-US" sz="1600" kern="0" dirty="0">
                <a:solidFill>
                  <a:sysClr val="windowText" lastClr="000000"/>
                </a:solidFill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455863" y="3528357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6186489" y="5529412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6346825" y="5529412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499225" y="5521570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5338763" y="3549273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712200" y="3601198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To other </a:t>
            </a:r>
          </a:p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8116888" y="3826395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6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742423" y="4133585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To I/O</a:t>
            </a:r>
          </a:p>
          <a:p>
            <a:pPr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946900" y="4406787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556000" y="5096981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6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6" y="1362075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 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558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949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2016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1257300" y="1752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2095500" y="1752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787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1330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863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2016126" y="2438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406525" y="24384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625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3159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692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4225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625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3159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692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4225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625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3159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692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4225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625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3159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692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4225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599335" y="3863975"/>
            <a:ext cx="404340" cy="24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2168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2168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2168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2168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2168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635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635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930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463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997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530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1101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863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2093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949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482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562101" y="4724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1101726" y="4724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1173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1173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381001" y="5497514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683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749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991100" y="4800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867400" y="4800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759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5368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416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5359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625601" y="6477001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1066800" y="3613151"/>
            <a:ext cx="55143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911989" y="3175001"/>
            <a:ext cx="516935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549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826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6284324" y="5283200"/>
            <a:ext cx="889025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826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6191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6130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664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7197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731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6130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664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7197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731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6130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664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7197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731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6130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664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7197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731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7104535" y="3863975"/>
            <a:ext cx="404340" cy="24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511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502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874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6269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6270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816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7340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874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569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8264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8264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8264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8264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1039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1039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1004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1076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511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749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435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7273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645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632700" y="4800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670926" y="48006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8340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8340726" y="48006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464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518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836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8264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9255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807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main memory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6105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L1 </a:t>
            </a:r>
            <a:r>
              <a:rPr lang="en-US" sz="1600" b="1" dirty="0" err="1">
                <a:solidFill>
                  <a:schemeClr val="tx2"/>
                </a:solidFill>
              </a:rPr>
              <a:t>d</a:t>
            </a:r>
            <a:r>
              <a:rPr lang="en-US" sz="1600" b="1" dirty="0">
                <a:solidFill>
                  <a:schemeClr val="tx2"/>
                </a:solidFill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645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645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892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423097" y="2057401"/>
            <a:ext cx="40395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637743" y="1981201"/>
            <a:ext cx="55143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2168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8112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8264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792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2016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549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628901" y="4724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2168526" y="4724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487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768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768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630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630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595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406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406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2266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2268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2233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3044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3044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906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906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871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397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921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445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997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400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931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467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997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543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7064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604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8140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917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2135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773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5733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230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A System Using Virtual Addressing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6614" y="5443538"/>
            <a:ext cx="8307387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Used 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705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399213" y="1817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0: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399213" y="2046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1:</a:t>
            </a: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6161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M-1:</a:t>
            </a: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6437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Main memory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810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MMU</a:t>
            </a:r>
          </a:p>
        </p:txBody>
      </p:sp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6400800" y="2274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2:</a:t>
            </a:r>
          </a:p>
        </p:txBody>
      </p:sp>
      <p:sp>
        <p:nvSpPr>
          <p:cNvPr id="31756" name="Text Box 16"/>
          <p:cNvSpPr txBox="1">
            <a:spLocks noChangeArrowheads="1"/>
          </p:cNvSpPr>
          <p:nvPr/>
        </p:nvSpPr>
        <p:spPr bwMode="auto">
          <a:xfrm>
            <a:off x="6399213" y="2503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705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705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705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705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61" name="Rectangle 21"/>
          <p:cNvSpPr>
            <a:spLocks noChangeArrowheads="1"/>
          </p:cNvSpPr>
          <p:nvPr/>
        </p:nvSpPr>
        <p:spPr bwMode="auto">
          <a:xfrm>
            <a:off x="6705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62" name="Rectangle 22"/>
          <p:cNvSpPr>
            <a:spLocks noChangeArrowheads="1"/>
          </p:cNvSpPr>
          <p:nvPr/>
        </p:nvSpPr>
        <p:spPr bwMode="auto">
          <a:xfrm>
            <a:off x="6705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63" name="Text Box 23"/>
          <p:cNvSpPr txBox="1">
            <a:spLocks noChangeArrowheads="1"/>
          </p:cNvSpPr>
          <p:nvPr/>
        </p:nvSpPr>
        <p:spPr bwMode="auto">
          <a:xfrm>
            <a:off x="6399213" y="2732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4:</a:t>
            </a:r>
          </a:p>
        </p:txBody>
      </p:sp>
      <p:sp>
        <p:nvSpPr>
          <p:cNvPr id="31764" name="Text Box 24"/>
          <p:cNvSpPr txBox="1">
            <a:spLocks noChangeArrowheads="1"/>
          </p:cNvSpPr>
          <p:nvPr/>
        </p:nvSpPr>
        <p:spPr bwMode="auto">
          <a:xfrm>
            <a:off x="6399213" y="2960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5:</a:t>
            </a:r>
          </a:p>
        </p:txBody>
      </p:sp>
      <p:sp>
        <p:nvSpPr>
          <p:cNvPr id="31765" name="Rectangle 25"/>
          <p:cNvSpPr>
            <a:spLocks noChangeArrowheads="1"/>
          </p:cNvSpPr>
          <p:nvPr/>
        </p:nvSpPr>
        <p:spPr bwMode="auto">
          <a:xfrm>
            <a:off x="6705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66" name="Rectangle 26"/>
          <p:cNvSpPr>
            <a:spLocks noChangeArrowheads="1"/>
          </p:cNvSpPr>
          <p:nvPr/>
        </p:nvSpPr>
        <p:spPr bwMode="auto">
          <a:xfrm>
            <a:off x="6705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67" name="Text Box 27"/>
          <p:cNvSpPr txBox="1">
            <a:spLocks noChangeArrowheads="1"/>
          </p:cNvSpPr>
          <p:nvPr/>
        </p:nvSpPr>
        <p:spPr bwMode="auto">
          <a:xfrm>
            <a:off x="6399213" y="3189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6:</a:t>
            </a:r>
          </a:p>
        </p:txBody>
      </p:sp>
      <p:sp>
        <p:nvSpPr>
          <p:cNvPr id="31768" name="Text Box 28"/>
          <p:cNvSpPr txBox="1">
            <a:spLocks noChangeArrowheads="1"/>
          </p:cNvSpPr>
          <p:nvPr/>
        </p:nvSpPr>
        <p:spPr bwMode="auto">
          <a:xfrm>
            <a:off x="6400800" y="3417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705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70" name="Text Box 9"/>
          <p:cNvSpPr txBox="1">
            <a:spLocks noChangeArrowheads="1"/>
          </p:cNvSpPr>
          <p:nvPr/>
        </p:nvSpPr>
        <p:spPr bwMode="auto">
          <a:xfrm>
            <a:off x="4938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Physical address</a:t>
            </a:r>
          </a:p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(PA)</a:t>
            </a:r>
          </a:p>
        </p:txBody>
      </p:sp>
      <p:sp>
        <p:nvSpPr>
          <p:cNvPr id="31771" name="AutoShape 31"/>
          <p:cNvSpPr>
            <a:spLocks/>
          </p:cNvSpPr>
          <p:nvPr/>
        </p:nvSpPr>
        <p:spPr bwMode="auto">
          <a:xfrm>
            <a:off x="7696200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72" name="Text Box 32"/>
          <p:cNvSpPr txBox="1">
            <a:spLocks noChangeArrowheads="1"/>
          </p:cNvSpPr>
          <p:nvPr/>
        </p:nvSpPr>
        <p:spPr bwMode="auto">
          <a:xfrm>
            <a:off x="4381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705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1774" name="Text Box 34"/>
          <p:cNvSpPr txBox="1">
            <a:spLocks noChangeArrowheads="1"/>
          </p:cNvSpPr>
          <p:nvPr/>
        </p:nvSpPr>
        <p:spPr bwMode="auto">
          <a:xfrm>
            <a:off x="6399213" y="36528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charset="0"/>
              </a:rPr>
              <a:t>8:</a:t>
            </a:r>
          </a:p>
        </p:txBody>
      </p:sp>
      <p:sp>
        <p:nvSpPr>
          <p:cNvPr id="31775" name="Rectangle 35"/>
          <p:cNvSpPr>
            <a:spLocks noChangeArrowheads="1"/>
          </p:cNvSpPr>
          <p:nvPr/>
        </p:nvSpPr>
        <p:spPr bwMode="auto">
          <a:xfrm>
            <a:off x="6781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 rtl="1">
              <a:lnSpc>
                <a:spcPct val="98000"/>
              </a:lnSpc>
            </a:pPr>
            <a:r>
              <a:rPr lang="en-GB" altLang="en-US" sz="1800">
                <a:latin typeface="Calibri" charset="0"/>
              </a:rPr>
              <a:t>...</a:t>
            </a:r>
          </a:p>
        </p:txBody>
      </p:sp>
      <p:cxnSp>
        <p:nvCxnSpPr>
          <p:cNvPr id="31776" name="Straight Arrow Connector 39"/>
          <p:cNvCxnSpPr>
            <a:cxnSpLocks noChangeShapeType="1"/>
            <a:stCxn id="31754" idx="3"/>
            <a:endCxn id="31763" idx="1"/>
          </p:cNvCxnSpPr>
          <p:nvPr/>
        </p:nvCxnSpPr>
        <p:spPr bwMode="auto">
          <a:xfrm flipV="1">
            <a:off x="4876801" y="2884489"/>
            <a:ext cx="1522413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7" name="Straight Connector 54"/>
          <p:cNvCxnSpPr>
            <a:cxnSpLocks noChangeShapeType="1"/>
          </p:cNvCxnSpPr>
          <p:nvPr/>
        </p:nvCxnSpPr>
        <p:spPr bwMode="auto">
          <a:xfrm rot="10800000" flipH="1">
            <a:off x="7848600" y="3194050"/>
            <a:ext cx="5334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8" name="Straight Connector 58"/>
          <p:cNvCxnSpPr>
            <a:cxnSpLocks noChangeShapeType="1"/>
          </p:cNvCxnSpPr>
          <p:nvPr/>
        </p:nvCxnSpPr>
        <p:spPr bwMode="auto">
          <a:xfrm rot="5400000">
            <a:off x="7461251" y="4110039"/>
            <a:ext cx="183991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9" name="Shape 60"/>
          <p:cNvCxnSpPr>
            <a:cxnSpLocks noChangeShapeType="1"/>
            <a:endCxn id="31780" idx="2"/>
          </p:cNvCxnSpPr>
          <p:nvPr/>
        </p:nvCxnSpPr>
        <p:spPr bwMode="auto">
          <a:xfrm rot="10800000">
            <a:off x="1905001" y="3154364"/>
            <a:ext cx="6475413" cy="18764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80" name="Rectangle 10"/>
          <p:cNvSpPr>
            <a:spLocks noChangeArrowheads="1"/>
          </p:cNvSpPr>
          <p:nvPr/>
        </p:nvSpPr>
        <p:spPr bwMode="auto">
          <a:xfrm>
            <a:off x="1371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CPU</a:t>
            </a:r>
          </a:p>
        </p:txBody>
      </p:sp>
      <p:cxnSp>
        <p:nvCxnSpPr>
          <p:cNvPr id="31781" name="Straight Arrow Connector 37"/>
          <p:cNvCxnSpPr>
            <a:cxnSpLocks noChangeShapeType="1"/>
            <a:stCxn id="31780" idx="3"/>
          </p:cNvCxnSpPr>
          <p:nvPr/>
        </p:nvCxnSpPr>
        <p:spPr bwMode="auto">
          <a:xfrm flipV="1">
            <a:off x="2438401" y="2882901"/>
            <a:ext cx="137001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82" name="Text Box 9"/>
          <p:cNvSpPr txBox="1">
            <a:spLocks noChangeArrowheads="1"/>
          </p:cNvSpPr>
          <p:nvPr/>
        </p:nvSpPr>
        <p:spPr bwMode="auto">
          <a:xfrm>
            <a:off x="2438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Virtual address</a:t>
            </a:r>
          </a:p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3001" y="1976439"/>
            <a:ext cx="10588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31784" name="TextBox 41"/>
          <p:cNvSpPr txBox="1">
            <a:spLocks noChangeArrowheads="1"/>
          </p:cNvSpPr>
          <p:nvPr/>
        </p:nvSpPr>
        <p:spPr bwMode="auto">
          <a:xfrm>
            <a:off x="5486401" y="2814639"/>
            <a:ext cx="307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600" b="0">
                <a:latin typeface="Courier New" charset="0"/>
              </a:rPr>
              <a:t>4</a:t>
            </a:r>
          </a:p>
        </p:txBody>
      </p:sp>
      <p:sp>
        <p:nvSpPr>
          <p:cNvPr id="31785" name="TextBox 42"/>
          <p:cNvSpPr txBox="1">
            <a:spLocks noChangeArrowheads="1"/>
          </p:cNvSpPr>
          <p:nvPr/>
        </p:nvSpPr>
        <p:spPr bwMode="auto">
          <a:xfrm>
            <a:off x="2743201" y="2882900"/>
            <a:ext cx="6778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600" b="0">
                <a:latin typeface="Courier New" charset="0"/>
              </a:rPr>
              <a:t>4100</a:t>
            </a:r>
          </a:p>
        </p:txBody>
      </p:sp>
    </p:spTree>
    <p:extLst>
      <p:ext uri="{BB962C8B-B14F-4D97-AF65-F5344CB8AC3E}">
        <p14:creationId xmlns:p14="http://schemas.microsoft.com/office/powerpoint/2010/main" val="14731445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1" y="493714"/>
            <a:ext cx="7348537" cy="573087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1-3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09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876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838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CD: Caching disabled or enabled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Page size either 4 KB or 4 MB (defined for Level 1 </a:t>
            </a:r>
            <a:r>
              <a:rPr lang="en-GB" sz="160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G: 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150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570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803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637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94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32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654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073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848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228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219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838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838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931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905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143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838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959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1" y="493714"/>
            <a:ext cx="7348537" cy="573087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4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09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876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838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CD: Cache disabled (1) or enabled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G: 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150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570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803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637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94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32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654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073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848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228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219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838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838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</a:t>
            </a: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931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905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143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838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Page Table Translation</a:t>
            </a:r>
            <a:endParaRPr lang="en-US" dirty="0"/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539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776918" y="4224338"/>
            <a:ext cx="84689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434976" y="3181351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3282802" y="1295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523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835502" y="1304926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7259339" y="1304926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434389" y="1306514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483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788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494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759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840136" y="2295525"/>
            <a:ext cx="583492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762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494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020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970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465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4046239" y="602615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7233939" y="602615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420219" y="6038850"/>
            <a:ext cx="97616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959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959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8223250" y="3373439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967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5245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695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417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5222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402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411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483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4331196" y="2295525"/>
            <a:ext cx="1080423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486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4214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4225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927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4108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3187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3067900" y="2295525"/>
            <a:ext cx="100828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3190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930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930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651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911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772264" y="2295525"/>
            <a:ext cx="1037142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914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641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654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540102" y="1295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949302" y="1295401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1076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1317326" y="2895601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1377241" y="2997201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830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840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847676" y="2859089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915529" y="2960689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4106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4168476" y="2878139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4223629" y="2979739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443239" y="2854326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511091" y="2955926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589289" y="5559426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657141" y="5648326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968951" y="3667126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917741" y="3656014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800226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512 GB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3030539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1 GB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4379914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2 MB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602289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4 KB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1"/>
            <a:ext cx="7924800" cy="573087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Cute Trick for Speeding </a:t>
            </a:r>
            <a:r>
              <a:rPr lang="en-GB" dirty="0"/>
              <a:t>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1" y="4289426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255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627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562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52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322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322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884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255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322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558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319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4322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3255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950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865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179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865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627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624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617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932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5216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4017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456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769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866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6151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6400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6684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6954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7238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7487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7771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6302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530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835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997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903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7065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7370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599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617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of a Linux Process</a:t>
            </a:r>
            <a:endParaRPr lang="en-US" dirty="0"/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863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863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Memory mapped region </a:t>
            </a:r>
          </a:p>
          <a:p>
            <a:r>
              <a:rPr lang="en-US" sz="1600" dirty="0"/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863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863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Runtime heap (</a:t>
            </a:r>
            <a:r>
              <a:rPr lang="en-US" sz="1600" dirty="0" err="1"/>
              <a:t>malloc</a:t>
            </a:r>
            <a:r>
              <a:rPr lang="en-US" sz="1600" dirty="0"/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863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863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863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863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Uninitialized data (.</a:t>
            </a:r>
            <a:r>
              <a:rPr lang="en-US" sz="1600" dirty="0" err="1"/>
              <a:t>bss</a:t>
            </a:r>
            <a:r>
              <a:rPr lang="en-US" sz="1600" dirty="0"/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889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863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910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863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657601" y="6659564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/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895601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/>
              <a:t>%</a:t>
            </a:r>
            <a:r>
              <a:rPr lang="en-US" dirty="0" err="1">
                <a:latin typeface="Courier New"/>
                <a:cs typeface="Courier New"/>
              </a:rPr>
              <a:t>esp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605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6376987" y="4732814"/>
            <a:ext cx="961674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/>
              <a:t>Process</a:t>
            </a:r>
          </a:p>
          <a:p>
            <a:pPr algn="l"/>
            <a:r>
              <a:rPr lang="en-US" i="1" dirty="0"/>
              <a:t>virtual</a:t>
            </a:r>
          </a:p>
          <a:p>
            <a:pPr algn="l"/>
            <a:r>
              <a:rPr lang="en-US" i="1" dirty="0"/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3048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590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863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621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2057401" y="2705101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862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/>
              <a:t>Process-specific data</a:t>
            </a:r>
          </a:p>
          <a:p>
            <a:pPr algn="ctr"/>
            <a:r>
              <a:rPr lang="en-US" sz="1600" dirty="0"/>
              <a:t> </a:t>
            </a:r>
            <a:r>
              <a:rPr lang="en-US" sz="1600" dirty="0" err="1"/>
              <a:t>structs</a:t>
            </a:r>
            <a:r>
              <a:rPr lang="en-US" sz="1600" dirty="0"/>
              <a:t>  (</a:t>
            </a:r>
            <a:r>
              <a:rPr lang="en-US" sz="1600" dirty="0" err="1"/>
              <a:t>ptables</a:t>
            </a:r>
            <a:r>
              <a:rPr lang="en-US" sz="1600" dirty="0"/>
              <a:t>,</a:t>
            </a:r>
          </a:p>
          <a:p>
            <a:pPr algn="ctr"/>
            <a:r>
              <a:rPr lang="en-US" sz="1600" dirty="0"/>
              <a:t>task and mm </a:t>
            </a:r>
            <a:r>
              <a:rPr lang="en-US" sz="1600" dirty="0" err="1"/>
              <a:t>structs</a:t>
            </a:r>
            <a:r>
              <a:rPr lang="en-US" sz="1600" dirty="0"/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415087" y="1987550"/>
            <a:ext cx="961674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/>
              <a:t>Kernel</a:t>
            </a:r>
          </a:p>
          <a:p>
            <a:pPr algn="l"/>
            <a:r>
              <a:rPr lang="en-US" i="1" dirty="0"/>
              <a:t>virtual </a:t>
            </a:r>
          </a:p>
          <a:p>
            <a:pPr algn="l"/>
            <a:r>
              <a:rPr lang="en-US" i="1" dirty="0"/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6135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6122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1752601" y="6188267"/>
            <a:ext cx="1798831" cy="5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0x08048000 (32)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 (64)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595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2057401" y="1757364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849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603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396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396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28601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60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486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567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567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043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043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567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088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396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396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396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396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96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396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96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396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396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396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396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396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396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6301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172201" y="1143000"/>
            <a:ext cx="2285625" cy="3387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</a:t>
            </a:r>
            <a:r>
              <a:rPr lang="en-GB" b="1" dirty="0">
                <a:latin typeface="Calibri" pitchFamily="34" charset="0"/>
              </a:rPr>
              <a:t>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6301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6301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>
                <a:latin typeface="Calibri" pitchFamily="34" charset="0"/>
              </a:rPr>
              <a:t>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6301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463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463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463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463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463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463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4166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4168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4168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4166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4168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4168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8313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739775" y="3811588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br>
              <a:rPr lang="en-GB" sz="1600" dirty="0"/>
            </a:br>
            <a:r>
              <a:rPr lang="en-GB" sz="1600" dirty="0"/>
              <a:t>this 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</a:t>
            </a:r>
            <a:r>
              <a:rPr lang="en-GB" sz="1600" b="1" dirty="0"/>
              <a:t>shared</a:t>
            </a:r>
            <a:r>
              <a:rPr lang="en-GB" sz="1600" dirty="0"/>
              <a:t> with other processes or </a:t>
            </a:r>
            <a:r>
              <a:rPr lang="en-GB" sz="1600" b="1" dirty="0"/>
              <a:t>private</a:t>
            </a:r>
            <a:r>
              <a:rPr lang="en-GB" sz="1600" dirty="0"/>
              <a:t>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396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396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396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634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805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93764" y="457201"/>
            <a:ext cx="7031037" cy="573087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724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724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724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841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841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533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841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841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841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841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841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841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841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841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841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841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841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841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841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746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634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746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746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746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908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908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908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908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908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908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611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612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612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611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612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612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841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841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841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09574" y="2971801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909574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09574" y="4876801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01000" cy="573088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Why Virtual Memory (VM)?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01750"/>
            <a:ext cx="8686800" cy="5480050"/>
          </a:xfrm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Uses main memory efficiently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Use DRAM as a cache for the parts of a virtual address space</a:t>
            </a:r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latin typeface="Calibri" charset="0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User program cannot access privileged kernel information</a:t>
            </a:r>
          </a:p>
        </p:txBody>
      </p:sp>
    </p:spTree>
    <p:extLst>
      <p:ext uri="{BB962C8B-B14F-4D97-AF65-F5344CB8AC3E}">
        <p14:creationId xmlns:p14="http://schemas.microsoft.com/office/powerpoint/2010/main" val="1498617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738189" y="434975"/>
            <a:ext cx="7591425" cy="762000"/>
          </a:xfrm>
        </p:spPr>
        <p:txBody>
          <a:bodyPr/>
          <a:lstStyle/>
          <a:p>
            <a:pPr eaLnBrk="1" hangingPunct="1"/>
            <a:r>
              <a:rPr lang="en-GB" altLang="en-US">
                <a:latin typeface="Calibri" charset="0"/>
              </a:rPr>
              <a:t>VM as a Tool for Caching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6" y="1362076"/>
            <a:ext cx="7896225" cy="2066925"/>
          </a:xfrm>
        </p:spPr>
        <p:txBody>
          <a:bodyPr/>
          <a:lstStyle/>
          <a:p>
            <a:pPr eaLnBrk="1" hangingPunct="1"/>
            <a:r>
              <a:rPr lang="en-US" altLang="en-US" i="1">
                <a:solidFill>
                  <a:srgbClr val="990000"/>
                </a:solidFill>
                <a:latin typeface="Calibri" charset="0"/>
              </a:rPr>
              <a:t>Virtual memory</a:t>
            </a:r>
            <a:r>
              <a:rPr lang="en-US" altLang="en-US">
                <a:solidFill>
                  <a:srgbClr val="990000"/>
                </a:solidFill>
                <a:latin typeface="Calibri" charset="0"/>
              </a:rPr>
              <a:t> </a:t>
            </a:r>
            <a:r>
              <a:rPr lang="en-US" altLang="en-US">
                <a:latin typeface="Calibri" charset="0"/>
              </a:rPr>
              <a:t>is an array of N contiguous bytes stored on disk. </a:t>
            </a:r>
          </a:p>
          <a:p>
            <a:pPr eaLnBrk="1" hangingPunct="1"/>
            <a:r>
              <a:rPr lang="en-US" altLang="en-US">
                <a:latin typeface="Calibri" charset="0"/>
              </a:rPr>
              <a:t>The contents of the array on disk are cached in </a:t>
            </a:r>
            <a:r>
              <a:rPr lang="en-US" altLang="en-US" i="1">
                <a:solidFill>
                  <a:srgbClr val="990000"/>
                </a:solidFill>
                <a:latin typeface="Calibri" charset="0"/>
              </a:rPr>
              <a:t>physical memory</a:t>
            </a:r>
            <a:r>
              <a:rPr lang="en-US" altLang="en-US">
                <a:latin typeface="Calibri" charset="0"/>
              </a:rPr>
              <a:t> (</a:t>
            </a:r>
            <a:r>
              <a:rPr lang="en-US" altLang="en-US" i="1">
                <a:solidFill>
                  <a:srgbClr val="990000"/>
                </a:solidFill>
                <a:latin typeface="Calibri" charset="0"/>
              </a:rPr>
              <a:t>DRAM cache</a:t>
            </a:r>
            <a:r>
              <a:rPr lang="en-US" altLang="en-US">
                <a:latin typeface="Calibri" charset="0"/>
              </a:rPr>
              <a:t>)</a:t>
            </a:r>
          </a:p>
          <a:p>
            <a:pPr lvl="1" eaLnBrk="1" hangingPunct="1"/>
            <a:r>
              <a:rPr lang="en-GB" altLang="en-US">
                <a:latin typeface="Calibri" charset="0"/>
              </a:rPr>
              <a:t>These cache blocks are called </a:t>
            </a:r>
            <a:r>
              <a:rPr lang="en-GB" altLang="en-US" i="1">
                <a:latin typeface="Calibri" charset="0"/>
              </a:rPr>
              <a:t>pages </a:t>
            </a:r>
            <a:r>
              <a:rPr lang="en-GB" altLang="en-US">
                <a:latin typeface="Calibri" charset="0"/>
              </a:rPr>
              <a:t>(size is P = 2</a:t>
            </a:r>
            <a:r>
              <a:rPr lang="en-GB" altLang="en-US" baseline="30000">
                <a:latin typeface="Calibri" charset="0"/>
              </a:rPr>
              <a:t>p</a:t>
            </a:r>
            <a:r>
              <a:rPr lang="en-GB" altLang="en-US">
                <a:latin typeface="Calibri" charset="0"/>
              </a:rPr>
              <a:t> bytes)</a:t>
            </a:r>
            <a:endParaRPr lang="en-GB" altLang="en-US" baseline="30000">
              <a:latin typeface="Calibri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52608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6402388" y="5281613"/>
            <a:ext cx="850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400">
                <a:latin typeface="Calibri" charset="0"/>
              </a:rPr>
              <a:t>PP 2</a:t>
            </a:r>
            <a:r>
              <a:rPr lang="en-GB" altLang="en-US" sz="1400" baseline="30000">
                <a:latin typeface="Calibri" charset="0"/>
              </a:rPr>
              <a:t>m-p</a:t>
            </a:r>
            <a:r>
              <a:rPr lang="en-GB" altLang="en-US" sz="1400">
                <a:latin typeface="Calibri" charset="0"/>
              </a:rPr>
              <a:t>-1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5143501" y="3503614"/>
            <a:ext cx="16287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Physical memory</a:t>
            </a:r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552608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200">
                <a:latin typeface="Calibri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52608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552608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200">
                <a:latin typeface="Calibri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70986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2216150" y="3916363"/>
            <a:ext cx="5159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</a:pPr>
            <a:r>
              <a:rPr lang="en-GB" altLang="en-US" sz="1400">
                <a:latin typeface="Calibri" charset="0"/>
              </a:rPr>
              <a:t>VP 0</a:t>
            </a:r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2216150" y="4144963"/>
            <a:ext cx="5159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</a:pPr>
            <a:r>
              <a:rPr lang="en-GB" altLang="en-US" sz="1400">
                <a:latin typeface="Calibri" charset="0"/>
              </a:rPr>
              <a:t>VP 1</a:t>
            </a:r>
          </a:p>
        </p:txBody>
      </p:sp>
      <p:sp>
        <p:nvSpPr>
          <p:cNvPr id="35853" name="Text Box 12"/>
          <p:cNvSpPr txBox="1">
            <a:spLocks noChangeArrowheads="1"/>
          </p:cNvSpPr>
          <p:nvPr/>
        </p:nvSpPr>
        <p:spPr bwMode="auto">
          <a:xfrm>
            <a:off x="1905000" y="5505450"/>
            <a:ext cx="8270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r">
              <a:lnSpc>
                <a:spcPct val="88000"/>
              </a:lnSpc>
              <a:spcBef>
                <a:spcPts val="600"/>
              </a:spcBef>
            </a:pPr>
            <a:r>
              <a:rPr lang="en-GB" altLang="en-US" sz="1400">
                <a:latin typeface="Calibri" charset="0"/>
              </a:rPr>
              <a:t>VP 2</a:t>
            </a:r>
            <a:r>
              <a:rPr lang="en-GB" altLang="en-US" sz="1400" baseline="30000">
                <a:latin typeface="Calibri" charset="0"/>
              </a:rPr>
              <a:t>n-p</a:t>
            </a:r>
            <a:r>
              <a:rPr lang="en-GB" altLang="en-US" sz="1400">
                <a:latin typeface="Calibri" charset="0"/>
              </a:rPr>
              <a:t>-1</a:t>
            </a:r>
          </a:p>
        </p:txBody>
      </p:sp>
      <p:sp>
        <p:nvSpPr>
          <p:cNvPr id="35854" name="Text Box 13"/>
          <p:cNvSpPr txBox="1">
            <a:spLocks noChangeArrowheads="1"/>
          </p:cNvSpPr>
          <p:nvPr/>
        </p:nvSpPr>
        <p:spPr bwMode="auto">
          <a:xfrm>
            <a:off x="2400300" y="3503614"/>
            <a:ext cx="15255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latin typeface="Calibri" charset="0"/>
              </a:rPr>
              <a:t>Virtual memory</a:t>
            </a:r>
          </a:p>
        </p:txBody>
      </p:sp>
      <p:sp>
        <p:nvSpPr>
          <p:cNvPr id="35855" name="Rectangle 14"/>
          <p:cNvSpPr>
            <a:spLocks noChangeArrowheads="1"/>
          </p:cNvSpPr>
          <p:nvPr/>
        </p:nvSpPr>
        <p:spPr bwMode="auto">
          <a:xfrm>
            <a:off x="2709863" y="3927475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200">
                <a:latin typeface="Calibri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709863" y="41560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709863" y="438467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35858" name="Rectangle 17"/>
          <p:cNvSpPr>
            <a:spLocks noChangeArrowheads="1"/>
          </p:cNvSpPr>
          <p:nvPr/>
        </p:nvSpPr>
        <p:spPr bwMode="auto">
          <a:xfrm>
            <a:off x="270986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200">
                <a:latin typeface="Calibri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70986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70986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35861" name="Text Box 20"/>
          <p:cNvSpPr txBox="1">
            <a:spLocks noChangeArrowheads="1"/>
          </p:cNvSpPr>
          <p:nvPr/>
        </p:nvSpPr>
        <p:spPr bwMode="auto">
          <a:xfrm>
            <a:off x="6402388" y="4141789"/>
            <a:ext cx="5064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PP 0</a:t>
            </a:r>
          </a:p>
        </p:txBody>
      </p:sp>
      <p:sp>
        <p:nvSpPr>
          <p:cNvPr id="35862" name="Text Box 21"/>
          <p:cNvSpPr txBox="1">
            <a:spLocks noChangeArrowheads="1"/>
          </p:cNvSpPr>
          <p:nvPr/>
        </p:nvSpPr>
        <p:spPr bwMode="auto">
          <a:xfrm>
            <a:off x="6402388" y="4370389"/>
            <a:ext cx="5064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latin typeface="Calibri" charset="0"/>
              </a:rPr>
              <a:t>PP 1</a:t>
            </a:r>
          </a:p>
        </p:txBody>
      </p:sp>
      <p:sp>
        <p:nvSpPr>
          <p:cNvPr id="35863" name="Line 22"/>
          <p:cNvSpPr>
            <a:spLocks noChangeShapeType="1"/>
          </p:cNvSpPr>
          <p:nvPr/>
        </p:nvSpPr>
        <p:spPr bwMode="auto">
          <a:xfrm>
            <a:off x="362426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Rectangle 23"/>
          <p:cNvSpPr>
            <a:spLocks noChangeArrowheads="1"/>
          </p:cNvSpPr>
          <p:nvPr/>
        </p:nvSpPr>
        <p:spPr bwMode="auto">
          <a:xfrm>
            <a:off x="552608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200">
                <a:latin typeface="Calibri" charset="0"/>
              </a:rPr>
              <a:t>Empty</a:t>
            </a:r>
          </a:p>
        </p:txBody>
      </p:sp>
      <p:sp>
        <p:nvSpPr>
          <p:cNvPr id="35865" name="Line 24"/>
          <p:cNvSpPr>
            <a:spLocks noChangeShapeType="1"/>
          </p:cNvSpPr>
          <p:nvPr/>
        </p:nvSpPr>
        <p:spPr bwMode="auto">
          <a:xfrm>
            <a:off x="362426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70986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52608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5868" name="Line 27"/>
          <p:cNvSpPr>
            <a:spLocks noChangeShapeType="1"/>
          </p:cNvSpPr>
          <p:nvPr/>
        </p:nvSpPr>
        <p:spPr bwMode="auto">
          <a:xfrm flipV="1">
            <a:off x="362426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9" name="Text Box 28"/>
          <p:cNvSpPr txBox="1">
            <a:spLocks noChangeArrowheads="1"/>
          </p:cNvSpPr>
          <p:nvPr/>
        </p:nvSpPr>
        <p:spPr bwMode="auto">
          <a:xfrm>
            <a:off x="3570288" y="3810001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000">
                <a:latin typeface="Calibri" charset="0"/>
              </a:rPr>
              <a:t>0</a:t>
            </a:r>
          </a:p>
        </p:txBody>
      </p:sp>
      <p:sp>
        <p:nvSpPr>
          <p:cNvPr id="35870" name="Text Box 29"/>
          <p:cNvSpPr txBox="1">
            <a:spLocks noChangeArrowheads="1"/>
          </p:cNvSpPr>
          <p:nvPr/>
        </p:nvSpPr>
        <p:spPr bwMode="auto">
          <a:xfrm>
            <a:off x="3584575" y="5607051"/>
            <a:ext cx="3698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000">
                <a:latin typeface="Calibri" charset="0"/>
              </a:rPr>
              <a:t>N-1</a:t>
            </a:r>
          </a:p>
        </p:txBody>
      </p:sp>
      <p:sp>
        <p:nvSpPr>
          <p:cNvPr id="35871" name="Text Box 30"/>
          <p:cNvSpPr txBox="1">
            <a:spLocks noChangeArrowheads="1"/>
          </p:cNvSpPr>
          <p:nvPr/>
        </p:nvSpPr>
        <p:spPr bwMode="auto">
          <a:xfrm>
            <a:off x="5180013" y="5414964"/>
            <a:ext cx="3984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000">
                <a:latin typeface="Calibri" charset="0"/>
              </a:rPr>
              <a:t>M-1</a:t>
            </a:r>
          </a:p>
        </p:txBody>
      </p:sp>
      <p:sp>
        <p:nvSpPr>
          <p:cNvPr id="35872" name="Text Box 31"/>
          <p:cNvSpPr txBox="1">
            <a:spLocks noChangeArrowheads="1"/>
          </p:cNvSpPr>
          <p:nvPr/>
        </p:nvSpPr>
        <p:spPr bwMode="auto">
          <a:xfrm>
            <a:off x="5329238" y="4056064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000">
                <a:latin typeface="Calibri" charset="0"/>
              </a:rPr>
              <a:t>0</a:t>
            </a:r>
          </a:p>
        </p:txBody>
      </p:sp>
      <p:sp>
        <p:nvSpPr>
          <p:cNvPr id="35873" name="Text Box 32"/>
          <p:cNvSpPr txBox="1">
            <a:spLocks noChangeArrowheads="1"/>
          </p:cNvSpPr>
          <p:nvPr/>
        </p:nvSpPr>
        <p:spPr bwMode="auto">
          <a:xfrm>
            <a:off x="2277297" y="5899534"/>
            <a:ext cx="1828747" cy="577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Virtual pages (VPs) </a:t>
            </a:r>
          </a:p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stored on disk</a:t>
            </a:r>
          </a:p>
        </p:txBody>
      </p:sp>
      <p:sp>
        <p:nvSpPr>
          <p:cNvPr id="35874" name="Text Box 33"/>
          <p:cNvSpPr txBox="1">
            <a:spLocks noChangeArrowheads="1"/>
          </p:cNvSpPr>
          <p:nvPr/>
        </p:nvSpPr>
        <p:spPr bwMode="auto">
          <a:xfrm>
            <a:off x="5066669" y="5899534"/>
            <a:ext cx="1918965" cy="577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Physical pages (PPs) </a:t>
            </a:r>
          </a:p>
          <a:p>
            <a:pPr algn="ctr">
              <a:lnSpc>
                <a:spcPct val="98000"/>
              </a:lnSpc>
            </a:pPr>
            <a:r>
              <a:rPr lang="en-GB" altLang="en-US" sz="1600">
                <a:latin typeface="Calibri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1387036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Page Tables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514" y="1147764"/>
            <a:ext cx="8307387" cy="12906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A </a:t>
            </a: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page table </a:t>
            </a:r>
            <a:r>
              <a:rPr lang="en-GB" altLang="en-US">
                <a:latin typeface="Calibri" charset="0"/>
              </a:rPr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latin typeface="Calibri" charset="0"/>
              </a:rPr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01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1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2501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2501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501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01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501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501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454275" y="51752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729289" y="23622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846764" y="34004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846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327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3327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3352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302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781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37909" name="Rectangle 20"/>
          <p:cNvSpPr>
            <a:spLocks noChangeArrowheads="1"/>
          </p:cNvSpPr>
          <p:nvPr/>
        </p:nvSpPr>
        <p:spPr bwMode="auto">
          <a:xfrm>
            <a:off x="2197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0" name="Rectangle 21"/>
          <p:cNvSpPr>
            <a:spLocks noChangeArrowheads="1"/>
          </p:cNvSpPr>
          <p:nvPr/>
        </p:nvSpPr>
        <p:spPr bwMode="auto">
          <a:xfrm>
            <a:off x="2197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1" name="Rectangle 22"/>
          <p:cNvSpPr>
            <a:spLocks noChangeArrowheads="1"/>
          </p:cNvSpPr>
          <p:nvPr/>
        </p:nvSpPr>
        <p:spPr bwMode="auto">
          <a:xfrm>
            <a:off x="2197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2" name="Rectangle 23"/>
          <p:cNvSpPr>
            <a:spLocks noChangeArrowheads="1"/>
          </p:cNvSpPr>
          <p:nvPr/>
        </p:nvSpPr>
        <p:spPr bwMode="auto">
          <a:xfrm>
            <a:off x="2197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3" name="Rectangle 24"/>
          <p:cNvSpPr>
            <a:spLocks noChangeArrowheads="1"/>
          </p:cNvSpPr>
          <p:nvPr/>
        </p:nvSpPr>
        <p:spPr bwMode="auto">
          <a:xfrm>
            <a:off x="2197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4" name="Rectangle 25"/>
          <p:cNvSpPr>
            <a:spLocks noChangeArrowheads="1"/>
          </p:cNvSpPr>
          <p:nvPr/>
        </p:nvSpPr>
        <p:spPr bwMode="auto">
          <a:xfrm>
            <a:off x="2197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5" name="Rectangle 26"/>
          <p:cNvSpPr>
            <a:spLocks noChangeArrowheads="1"/>
          </p:cNvSpPr>
          <p:nvPr/>
        </p:nvSpPr>
        <p:spPr bwMode="auto">
          <a:xfrm>
            <a:off x="2197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16" name="Rectangle 27"/>
          <p:cNvSpPr>
            <a:spLocks noChangeArrowheads="1"/>
          </p:cNvSpPr>
          <p:nvPr/>
        </p:nvSpPr>
        <p:spPr bwMode="auto">
          <a:xfrm>
            <a:off x="2197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968500" y="30003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918" name="Text Box 29"/>
          <p:cNvSpPr txBox="1">
            <a:spLocks noChangeArrowheads="1"/>
          </p:cNvSpPr>
          <p:nvPr/>
        </p:nvSpPr>
        <p:spPr bwMode="auto">
          <a:xfrm>
            <a:off x="2205039" y="3275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7919" name="Text Box 30"/>
          <p:cNvSpPr txBox="1">
            <a:spLocks noChangeArrowheads="1"/>
          </p:cNvSpPr>
          <p:nvPr/>
        </p:nvSpPr>
        <p:spPr bwMode="auto">
          <a:xfrm>
            <a:off x="2206625" y="3508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7920" name="Text Box 31"/>
          <p:cNvSpPr txBox="1">
            <a:spLocks noChangeArrowheads="1"/>
          </p:cNvSpPr>
          <p:nvPr/>
        </p:nvSpPr>
        <p:spPr bwMode="auto">
          <a:xfrm>
            <a:off x="2205039" y="39735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7921" name="Text Box 32"/>
          <p:cNvSpPr txBox="1">
            <a:spLocks noChangeArrowheads="1"/>
          </p:cNvSpPr>
          <p:nvPr/>
        </p:nvSpPr>
        <p:spPr bwMode="auto">
          <a:xfrm>
            <a:off x="2206625" y="41814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7922" name="Text Box 33"/>
          <p:cNvSpPr txBox="1">
            <a:spLocks noChangeArrowheads="1"/>
          </p:cNvSpPr>
          <p:nvPr/>
        </p:nvSpPr>
        <p:spPr bwMode="auto">
          <a:xfrm>
            <a:off x="2205039" y="44196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7923" name="Text Box 34"/>
          <p:cNvSpPr txBox="1">
            <a:spLocks noChangeArrowheads="1"/>
          </p:cNvSpPr>
          <p:nvPr/>
        </p:nvSpPr>
        <p:spPr bwMode="auto">
          <a:xfrm>
            <a:off x="2206625" y="48799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7924" name="Text Box 35"/>
          <p:cNvSpPr txBox="1">
            <a:spLocks noChangeArrowheads="1"/>
          </p:cNvSpPr>
          <p:nvPr/>
        </p:nvSpPr>
        <p:spPr bwMode="auto">
          <a:xfrm>
            <a:off x="2205039" y="46466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7925" name="Text Box 36"/>
          <p:cNvSpPr txBox="1">
            <a:spLocks noChangeArrowheads="1"/>
          </p:cNvSpPr>
          <p:nvPr/>
        </p:nvSpPr>
        <p:spPr bwMode="auto">
          <a:xfrm>
            <a:off x="2206625" y="37401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568575" y="25114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590675" y="32400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587500" y="48529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212013" y="29098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846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846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37932" name="Oval 43"/>
          <p:cNvSpPr>
            <a:spLocks noChangeArrowheads="1"/>
          </p:cNvSpPr>
          <p:nvPr/>
        </p:nvSpPr>
        <p:spPr bwMode="auto">
          <a:xfrm>
            <a:off x="3276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33" name="Oval 44"/>
          <p:cNvSpPr>
            <a:spLocks noChangeArrowheads="1"/>
          </p:cNvSpPr>
          <p:nvPr/>
        </p:nvSpPr>
        <p:spPr bwMode="auto">
          <a:xfrm>
            <a:off x="3276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34" name="Oval 45"/>
          <p:cNvSpPr>
            <a:spLocks noChangeArrowheads="1"/>
          </p:cNvSpPr>
          <p:nvPr/>
        </p:nvSpPr>
        <p:spPr bwMode="auto">
          <a:xfrm>
            <a:off x="3276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7935" name="Oval 46"/>
          <p:cNvSpPr>
            <a:spLocks noChangeArrowheads="1"/>
          </p:cNvSpPr>
          <p:nvPr/>
        </p:nvSpPr>
        <p:spPr bwMode="auto">
          <a:xfrm>
            <a:off x="3276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224713" y="3570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854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854700" y="52990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854700" y="59197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854700" y="62293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854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37942" name="Oval 53"/>
          <p:cNvSpPr>
            <a:spLocks noChangeArrowheads="1"/>
          </p:cNvSpPr>
          <p:nvPr/>
        </p:nvSpPr>
        <p:spPr bwMode="auto">
          <a:xfrm>
            <a:off x="3276600" y="40767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289300" y="41211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4" name="Oval 55"/>
          <p:cNvSpPr>
            <a:spLocks noChangeArrowheads="1"/>
          </p:cNvSpPr>
          <p:nvPr/>
        </p:nvSpPr>
        <p:spPr bwMode="auto">
          <a:xfrm>
            <a:off x="3276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3321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854700" y="56086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1144522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Page Hit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4" y="1147764"/>
            <a:ext cx="8307387" cy="604837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Page hit: </a:t>
            </a:r>
            <a:r>
              <a:rPr lang="en-GB" altLang="en-US">
                <a:latin typeface="Calibri" charset="0"/>
              </a:rPr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5655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5655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35655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5655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5655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5655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5655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5655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179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7929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103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10389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39952" name="Line 15"/>
          <p:cNvSpPr>
            <a:spLocks noChangeShapeType="1"/>
          </p:cNvSpPr>
          <p:nvPr/>
        </p:nvSpPr>
        <p:spPr bwMode="auto">
          <a:xfrm>
            <a:off x="43910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6"/>
          <p:cNvSpPr>
            <a:spLocks noChangeShapeType="1"/>
          </p:cNvSpPr>
          <p:nvPr/>
        </p:nvSpPr>
        <p:spPr bwMode="auto">
          <a:xfrm flipV="1">
            <a:off x="43910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17"/>
          <p:cNvSpPr>
            <a:spLocks noChangeShapeType="1"/>
          </p:cNvSpPr>
          <p:nvPr/>
        </p:nvSpPr>
        <p:spPr bwMode="auto">
          <a:xfrm flipV="1">
            <a:off x="44164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 flipV="1">
            <a:off x="43656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8453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32607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58" name="Rectangle 21"/>
          <p:cNvSpPr>
            <a:spLocks noChangeArrowheads="1"/>
          </p:cNvSpPr>
          <p:nvPr/>
        </p:nvSpPr>
        <p:spPr bwMode="auto">
          <a:xfrm>
            <a:off x="32607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59" name="Rectangle 22"/>
          <p:cNvSpPr>
            <a:spLocks noChangeArrowheads="1"/>
          </p:cNvSpPr>
          <p:nvPr/>
        </p:nvSpPr>
        <p:spPr bwMode="auto">
          <a:xfrm>
            <a:off x="32607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60" name="Rectangle 23"/>
          <p:cNvSpPr>
            <a:spLocks noChangeArrowheads="1"/>
          </p:cNvSpPr>
          <p:nvPr/>
        </p:nvSpPr>
        <p:spPr bwMode="auto">
          <a:xfrm>
            <a:off x="32607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61" name="Rectangle 24"/>
          <p:cNvSpPr>
            <a:spLocks noChangeArrowheads="1"/>
          </p:cNvSpPr>
          <p:nvPr/>
        </p:nvSpPr>
        <p:spPr bwMode="auto">
          <a:xfrm>
            <a:off x="32607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62" name="Rectangle 25"/>
          <p:cNvSpPr>
            <a:spLocks noChangeArrowheads="1"/>
          </p:cNvSpPr>
          <p:nvPr/>
        </p:nvSpPr>
        <p:spPr bwMode="auto">
          <a:xfrm>
            <a:off x="32607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63" name="Rectangle 26"/>
          <p:cNvSpPr>
            <a:spLocks noChangeArrowheads="1"/>
          </p:cNvSpPr>
          <p:nvPr/>
        </p:nvSpPr>
        <p:spPr bwMode="auto">
          <a:xfrm>
            <a:off x="32607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64" name="Rectangle 27"/>
          <p:cNvSpPr>
            <a:spLocks noChangeArrowheads="1"/>
          </p:cNvSpPr>
          <p:nvPr/>
        </p:nvSpPr>
        <p:spPr bwMode="auto">
          <a:xfrm>
            <a:off x="32607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0321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9966" name="Text Box 29"/>
          <p:cNvSpPr txBox="1">
            <a:spLocks noChangeArrowheads="1"/>
          </p:cNvSpPr>
          <p:nvPr/>
        </p:nvSpPr>
        <p:spPr bwMode="auto">
          <a:xfrm>
            <a:off x="32686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9967" name="Text Box 30"/>
          <p:cNvSpPr txBox="1">
            <a:spLocks noChangeArrowheads="1"/>
          </p:cNvSpPr>
          <p:nvPr/>
        </p:nvSpPr>
        <p:spPr bwMode="auto">
          <a:xfrm>
            <a:off x="32702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9968" name="Text Box 31"/>
          <p:cNvSpPr txBox="1">
            <a:spLocks noChangeArrowheads="1"/>
          </p:cNvSpPr>
          <p:nvPr/>
        </p:nvSpPr>
        <p:spPr bwMode="auto">
          <a:xfrm>
            <a:off x="3268664" y="37449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9969" name="Text Box 32"/>
          <p:cNvSpPr txBox="1">
            <a:spLocks noChangeArrowheads="1"/>
          </p:cNvSpPr>
          <p:nvPr/>
        </p:nvSpPr>
        <p:spPr bwMode="auto">
          <a:xfrm>
            <a:off x="3270250" y="39528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9970" name="Text Box 33"/>
          <p:cNvSpPr txBox="1">
            <a:spLocks noChangeArrowheads="1"/>
          </p:cNvSpPr>
          <p:nvPr/>
        </p:nvSpPr>
        <p:spPr bwMode="auto">
          <a:xfrm>
            <a:off x="32686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9971" name="Text Box 34"/>
          <p:cNvSpPr txBox="1">
            <a:spLocks noChangeArrowheads="1"/>
          </p:cNvSpPr>
          <p:nvPr/>
        </p:nvSpPr>
        <p:spPr bwMode="auto">
          <a:xfrm>
            <a:off x="32702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39972" name="Text Box 35"/>
          <p:cNvSpPr txBox="1">
            <a:spLocks noChangeArrowheads="1"/>
          </p:cNvSpPr>
          <p:nvPr/>
        </p:nvSpPr>
        <p:spPr bwMode="auto">
          <a:xfrm>
            <a:off x="32686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39973" name="Text Box 36"/>
          <p:cNvSpPr txBox="1">
            <a:spLocks noChangeArrowheads="1"/>
          </p:cNvSpPr>
          <p:nvPr/>
        </p:nvSpPr>
        <p:spPr bwMode="auto">
          <a:xfrm>
            <a:off x="32702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6322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6543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6511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2756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103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103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39980" name="Oval 43"/>
          <p:cNvSpPr>
            <a:spLocks noChangeArrowheads="1"/>
          </p:cNvSpPr>
          <p:nvPr/>
        </p:nvSpPr>
        <p:spPr bwMode="auto">
          <a:xfrm>
            <a:off x="43402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81" name="Oval 44"/>
          <p:cNvSpPr>
            <a:spLocks noChangeArrowheads="1"/>
          </p:cNvSpPr>
          <p:nvPr/>
        </p:nvSpPr>
        <p:spPr bwMode="auto">
          <a:xfrm>
            <a:off x="43402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82" name="Oval 45"/>
          <p:cNvSpPr>
            <a:spLocks noChangeArrowheads="1"/>
          </p:cNvSpPr>
          <p:nvPr/>
        </p:nvSpPr>
        <p:spPr bwMode="auto">
          <a:xfrm>
            <a:off x="43402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83" name="Oval 46"/>
          <p:cNvSpPr>
            <a:spLocks noChangeArrowheads="1"/>
          </p:cNvSpPr>
          <p:nvPr/>
        </p:nvSpPr>
        <p:spPr bwMode="auto">
          <a:xfrm>
            <a:off x="43402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2883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39985" name="Rectangle 48"/>
          <p:cNvSpPr>
            <a:spLocks noChangeArrowheads="1"/>
          </p:cNvSpPr>
          <p:nvPr/>
        </p:nvSpPr>
        <p:spPr bwMode="auto">
          <a:xfrm>
            <a:off x="69183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39986" name="Rectangle 49"/>
          <p:cNvSpPr>
            <a:spLocks noChangeArrowheads="1"/>
          </p:cNvSpPr>
          <p:nvPr/>
        </p:nvSpPr>
        <p:spPr bwMode="auto">
          <a:xfrm>
            <a:off x="69183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39987" name="Rectangle 50"/>
          <p:cNvSpPr>
            <a:spLocks noChangeArrowheads="1"/>
          </p:cNvSpPr>
          <p:nvPr/>
        </p:nvSpPr>
        <p:spPr bwMode="auto">
          <a:xfrm>
            <a:off x="69183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39988" name="Rectangle 51"/>
          <p:cNvSpPr>
            <a:spLocks noChangeArrowheads="1"/>
          </p:cNvSpPr>
          <p:nvPr/>
        </p:nvSpPr>
        <p:spPr bwMode="auto">
          <a:xfrm>
            <a:off x="69183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39989" name="Rectangle 52"/>
          <p:cNvSpPr>
            <a:spLocks noChangeArrowheads="1"/>
          </p:cNvSpPr>
          <p:nvPr/>
        </p:nvSpPr>
        <p:spPr bwMode="auto">
          <a:xfrm>
            <a:off x="69183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39990" name="Oval 53"/>
          <p:cNvSpPr>
            <a:spLocks noChangeArrowheads="1"/>
          </p:cNvSpPr>
          <p:nvPr/>
        </p:nvSpPr>
        <p:spPr bwMode="auto">
          <a:xfrm>
            <a:off x="43402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91" name="Line 54"/>
          <p:cNvSpPr>
            <a:spLocks noChangeShapeType="1"/>
          </p:cNvSpPr>
          <p:nvPr/>
        </p:nvSpPr>
        <p:spPr bwMode="auto">
          <a:xfrm>
            <a:off x="43529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2" name="Oval 55"/>
          <p:cNvSpPr>
            <a:spLocks noChangeArrowheads="1"/>
          </p:cNvSpPr>
          <p:nvPr/>
        </p:nvSpPr>
        <p:spPr bwMode="auto">
          <a:xfrm>
            <a:off x="43402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39993" name="Line 56"/>
          <p:cNvSpPr>
            <a:spLocks noChangeShapeType="1"/>
          </p:cNvSpPr>
          <p:nvPr/>
        </p:nvSpPr>
        <p:spPr bwMode="auto">
          <a:xfrm flipV="1">
            <a:off x="43846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4" name="Rectangle 57"/>
          <p:cNvSpPr>
            <a:spLocks noChangeArrowheads="1"/>
          </p:cNvSpPr>
          <p:nvPr/>
        </p:nvSpPr>
        <p:spPr bwMode="auto">
          <a:xfrm>
            <a:off x="69183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762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61" name="Shape 60"/>
          <p:cNvCxnSpPr>
            <a:cxnSpLocks noChangeShapeType="1"/>
            <a:stCxn id="59" idx="2"/>
            <a:endCxn id="39973" idx="1"/>
          </p:cNvCxnSpPr>
          <p:nvPr/>
        </p:nvCxnSpPr>
        <p:spPr bwMode="auto">
          <a:xfrm rot="16200000" flipH="1">
            <a:off x="1924844" y="2318544"/>
            <a:ext cx="982662" cy="17081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28104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679450" y="360364"/>
            <a:ext cx="8281988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latin typeface="Calibri" charset="0"/>
              </a:rPr>
              <a:t>Page Fault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264" y="1147764"/>
            <a:ext cx="8307387" cy="75723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i="1">
                <a:solidFill>
                  <a:srgbClr val="C00000"/>
                </a:solidFill>
                <a:latin typeface="Calibri" charset="0"/>
              </a:rPr>
              <a:t>Page fault: </a:t>
            </a:r>
            <a:r>
              <a:rPr lang="en-GB" altLang="en-US">
                <a:latin typeface="Calibri" charset="0"/>
              </a:rPr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1725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1725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3641725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3641725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1725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1725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1725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1725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94100" y="4946650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69114" y="2133600"/>
            <a:ext cx="1627187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6589" y="317182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6589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4467225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V="1">
            <a:off x="4467225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7"/>
          <p:cNvSpPr>
            <a:spLocks noChangeShapeType="1"/>
          </p:cNvSpPr>
          <p:nvPr/>
        </p:nvSpPr>
        <p:spPr bwMode="auto">
          <a:xfrm flipV="1">
            <a:off x="4492625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8"/>
          <p:cNvSpPr>
            <a:spLocks noChangeShapeType="1"/>
          </p:cNvSpPr>
          <p:nvPr/>
        </p:nvSpPr>
        <p:spPr bwMode="auto">
          <a:xfrm flipV="1">
            <a:off x="4441825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1501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42005" name="Rectangle 20"/>
          <p:cNvSpPr>
            <a:spLocks noChangeArrowheads="1"/>
          </p:cNvSpPr>
          <p:nvPr/>
        </p:nvSpPr>
        <p:spPr bwMode="auto">
          <a:xfrm>
            <a:off x="3336925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06" name="Rectangle 21"/>
          <p:cNvSpPr>
            <a:spLocks noChangeArrowheads="1"/>
          </p:cNvSpPr>
          <p:nvPr/>
        </p:nvSpPr>
        <p:spPr bwMode="auto">
          <a:xfrm>
            <a:off x="3336925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07" name="Rectangle 22"/>
          <p:cNvSpPr>
            <a:spLocks noChangeArrowheads="1"/>
          </p:cNvSpPr>
          <p:nvPr/>
        </p:nvSpPr>
        <p:spPr bwMode="auto">
          <a:xfrm>
            <a:off x="3336925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08" name="Rectangle 23"/>
          <p:cNvSpPr>
            <a:spLocks noChangeArrowheads="1"/>
          </p:cNvSpPr>
          <p:nvPr/>
        </p:nvSpPr>
        <p:spPr bwMode="auto">
          <a:xfrm>
            <a:off x="3336925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09" name="Rectangle 24"/>
          <p:cNvSpPr>
            <a:spLocks noChangeArrowheads="1"/>
          </p:cNvSpPr>
          <p:nvPr/>
        </p:nvSpPr>
        <p:spPr bwMode="auto">
          <a:xfrm>
            <a:off x="3336925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10" name="Rectangle 25"/>
          <p:cNvSpPr>
            <a:spLocks noChangeArrowheads="1"/>
          </p:cNvSpPr>
          <p:nvPr/>
        </p:nvSpPr>
        <p:spPr bwMode="auto">
          <a:xfrm>
            <a:off x="3336925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11" name="Rectangle 26"/>
          <p:cNvSpPr>
            <a:spLocks noChangeArrowheads="1"/>
          </p:cNvSpPr>
          <p:nvPr/>
        </p:nvSpPr>
        <p:spPr bwMode="auto">
          <a:xfrm>
            <a:off x="3336925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12" name="Rectangle 27"/>
          <p:cNvSpPr>
            <a:spLocks noChangeArrowheads="1"/>
          </p:cNvSpPr>
          <p:nvPr/>
        </p:nvSpPr>
        <p:spPr bwMode="auto">
          <a:xfrm>
            <a:off x="3336925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08325" y="2771775"/>
            <a:ext cx="6858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42014" name="Text Box 29"/>
          <p:cNvSpPr txBox="1">
            <a:spLocks noChangeArrowheads="1"/>
          </p:cNvSpPr>
          <p:nvPr/>
        </p:nvSpPr>
        <p:spPr bwMode="auto">
          <a:xfrm>
            <a:off x="3344864" y="30464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2015" name="Text Box 30"/>
          <p:cNvSpPr txBox="1">
            <a:spLocks noChangeArrowheads="1"/>
          </p:cNvSpPr>
          <p:nvPr/>
        </p:nvSpPr>
        <p:spPr bwMode="auto">
          <a:xfrm>
            <a:off x="3346450" y="32797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2016" name="Text Box 31"/>
          <p:cNvSpPr txBox="1">
            <a:spLocks noChangeArrowheads="1"/>
          </p:cNvSpPr>
          <p:nvPr/>
        </p:nvSpPr>
        <p:spPr bwMode="auto">
          <a:xfrm>
            <a:off x="3344864" y="37449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2017" name="Text Box 32"/>
          <p:cNvSpPr txBox="1">
            <a:spLocks noChangeArrowheads="1"/>
          </p:cNvSpPr>
          <p:nvPr/>
        </p:nvSpPr>
        <p:spPr bwMode="auto">
          <a:xfrm>
            <a:off x="3346450" y="39528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2018" name="Text Box 33"/>
          <p:cNvSpPr txBox="1">
            <a:spLocks noChangeArrowheads="1"/>
          </p:cNvSpPr>
          <p:nvPr/>
        </p:nvSpPr>
        <p:spPr bwMode="auto">
          <a:xfrm>
            <a:off x="3344864" y="4191000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2019" name="Text Box 34"/>
          <p:cNvSpPr txBox="1">
            <a:spLocks noChangeArrowheads="1"/>
          </p:cNvSpPr>
          <p:nvPr/>
        </p:nvSpPr>
        <p:spPr bwMode="auto">
          <a:xfrm>
            <a:off x="3346450" y="465137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42020" name="Text Box 35"/>
          <p:cNvSpPr txBox="1">
            <a:spLocks noChangeArrowheads="1"/>
          </p:cNvSpPr>
          <p:nvPr/>
        </p:nvSpPr>
        <p:spPr bwMode="auto">
          <a:xfrm>
            <a:off x="3344864" y="44180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0</a:t>
            </a:r>
          </a:p>
        </p:txBody>
      </p:sp>
      <p:sp>
        <p:nvSpPr>
          <p:cNvPr id="42021" name="Text Box 36"/>
          <p:cNvSpPr txBox="1">
            <a:spLocks noChangeArrowheads="1"/>
          </p:cNvSpPr>
          <p:nvPr/>
        </p:nvSpPr>
        <p:spPr bwMode="auto">
          <a:xfrm>
            <a:off x="3346450" y="3511550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08400" y="2282825"/>
            <a:ext cx="133985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0500" y="30114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27325" y="4624388"/>
            <a:ext cx="641350" cy="334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1838" y="26812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6589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6589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2028" name="Oval 43"/>
          <p:cNvSpPr>
            <a:spLocks noChangeArrowheads="1"/>
          </p:cNvSpPr>
          <p:nvPr/>
        </p:nvSpPr>
        <p:spPr bwMode="auto">
          <a:xfrm>
            <a:off x="4416425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29" name="Oval 44"/>
          <p:cNvSpPr>
            <a:spLocks noChangeArrowheads="1"/>
          </p:cNvSpPr>
          <p:nvPr/>
        </p:nvSpPr>
        <p:spPr bwMode="auto">
          <a:xfrm>
            <a:off x="4416425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30" name="Oval 45"/>
          <p:cNvSpPr>
            <a:spLocks noChangeArrowheads="1"/>
          </p:cNvSpPr>
          <p:nvPr/>
        </p:nvSpPr>
        <p:spPr bwMode="auto">
          <a:xfrm>
            <a:off x="4416425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31" name="Oval 46"/>
          <p:cNvSpPr>
            <a:spLocks noChangeArrowheads="1"/>
          </p:cNvSpPr>
          <p:nvPr/>
        </p:nvSpPr>
        <p:spPr bwMode="auto">
          <a:xfrm>
            <a:off x="4416425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4538" y="3341688"/>
            <a:ext cx="5508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2033" name="Rectangle 48"/>
          <p:cNvSpPr>
            <a:spLocks noChangeArrowheads="1"/>
          </p:cNvSpPr>
          <p:nvPr/>
        </p:nvSpPr>
        <p:spPr bwMode="auto">
          <a:xfrm>
            <a:off x="6994525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1</a:t>
            </a:r>
          </a:p>
        </p:txBody>
      </p:sp>
      <p:sp>
        <p:nvSpPr>
          <p:cNvPr id="42034" name="Rectangle 49"/>
          <p:cNvSpPr>
            <a:spLocks noChangeArrowheads="1"/>
          </p:cNvSpPr>
          <p:nvPr/>
        </p:nvSpPr>
        <p:spPr bwMode="auto">
          <a:xfrm>
            <a:off x="6994525" y="50704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2</a:t>
            </a:r>
          </a:p>
        </p:txBody>
      </p:sp>
      <p:sp>
        <p:nvSpPr>
          <p:cNvPr id="42035" name="Rectangle 50"/>
          <p:cNvSpPr>
            <a:spLocks noChangeArrowheads="1"/>
          </p:cNvSpPr>
          <p:nvPr/>
        </p:nvSpPr>
        <p:spPr bwMode="auto">
          <a:xfrm>
            <a:off x="6994525" y="569118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4</a:t>
            </a:r>
          </a:p>
        </p:txBody>
      </p:sp>
      <p:sp>
        <p:nvSpPr>
          <p:cNvPr id="42036" name="Rectangle 51"/>
          <p:cNvSpPr>
            <a:spLocks noChangeArrowheads="1"/>
          </p:cNvSpPr>
          <p:nvPr/>
        </p:nvSpPr>
        <p:spPr bwMode="auto">
          <a:xfrm>
            <a:off x="6994525" y="60007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6</a:t>
            </a:r>
          </a:p>
        </p:txBody>
      </p:sp>
      <p:sp>
        <p:nvSpPr>
          <p:cNvPr id="42037" name="Rectangle 52"/>
          <p:cNvSpPr>
            <a:spLocks noChangeArrowheads="1"/>
          </p:cNvSpPr>
          <p:nvPr/>
        </p:nvSpPr>
        <p:spPr bwMode="auto">
          <a:xfrm>
            <a:off x="6994525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7</a:t>
            </a:r>
          </a:p>
        </p:txBody>
      </p:sp>
      <p:sp>
        <p:nvSpPr>
          <p:cNvPr id="42038" name="Oval 53"/>
          <p:cNvSpPr>
            <a:spLocks noChangeArrowheads="1"/>
          </p:cNvSpPr>
          <p:nvPr/>
        </p:nvSpPr>
        <p:spPr bwMode="auto">
          <a:xfrm>
            <a:off x="4416425" y="38481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39" name="Line 54"/>
          <p:cNvSpPr>
            <a:spLocks noChangeShapeType="1"/>
          </p:cNvSpPr>
          <p:nvPr/>
        </p:nvSpPr>
        <p:spPr bwMode="auto">
          <a:xfrm>
            <a:off x="4429125" y="3892550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0" name="Oval 55"/>
          <p:cNvSpPr>
            <a:spLocks noChangeArrowheads="1"/>
          </p:cNvSpPr>
          <p:nvPr/>
        </p:nvSpPr>
        <p:spPr bwMode="auto">
          <a:xfrm>
            <a:off x="4416425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2041" name="Line 56"/>
          <p:cNvSpPr>
            <a:spLocks noChangeShapeType="1"/>
          </p:cNvSpPr>
          <p:nvPr/>
        </p:nvSpPr>
        <p:spPr bwMode="auto">
          <a:xfrm flipV="1">
            <a:off x="4460875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2" name="Rectangle 57"/>
          <p:cNvSpPr>
            <a:spLocks noChangeArrowheads="1"/>
          </p:cNvSpPr>
          <p:nvPr/>
        </p:nvSpPr>
        <p:spPr bwMode="auto">
          <a:xfrm>
            <a:off x="6994525" y="5380038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GB" altLang="en-US" sz="1400">
                <a:solidFill>
                  <a:srgbClr val="000066"/>
                </a:solidFill>
                <a:latin typeface="Calibri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8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/>
              <a:t>Virtual address</a:t>
            </a:r>
          </a:p>
        </p:txBody>
      </p:sp>
      <p:cxnSp>
        <p:nvCxnSpPr>
          <p:cNvPr id="63" name="Shape 62"/>
          <p:cNvCxnSpPr>
            <a:cxnSpLocks noChangeShapeType="1"/>
            <a:stCxn id="59" idx="2"/>
            <a:endCxn id="42011" idx="1"/>
          </p:cNvCxnSpPr>
          <p:nvPr/>
        </p:nvCxnSpPr>
        <p:spPr bwMode="auto">
          <a:xfrm rot="16200000" flipH="1">
            <a:off x="1928020" y="2467770"/>
            <a:ext cx="1119187" cy="16986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13502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3687</Words>
  <Application>Microsoft Macintosh PowerPoint</Application>
  <PresentationFormat>A4 Paper (210x297 mm)</PresentationFormat>
  <Paragraphs>1662</Paragraphs>
  <Slides>46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Arial Narrow</vt:lpstr>
      <vt:lpstr>Calibri</vt:lpstr>
      <vt:lpstr>Calibri Light</vt:lpstr>
      <vt:lpstr>Courier New</vt:lpstr>
      <vt:lpstr>ＭＳ Ｐゴシック</vt:lpstr>
      <vt:lpstr>msgothic</vt:lpstr>
      <vt:lpstr>Symbol</vt:lpstr>
      <vt:lpstr>Times New Roman</vt:lpstr>
      <vt:lpstr>Wingdings</vt:lpstr>
      <vt:lpstr>Office Theme</vt:lpstr>
      <vt:lpstr>Virtual Memory Address Translation</vt:lpstr>
      <vt:lpstr>Today  </vt:lpstr>
      <vt:lpstr>A System Using Physical Addressing</vt:lpstr>
      <vt:lpstr>A System Using Virtual Addressing</vt:lpstr>
      <vt:lpstr>Why Virtual Memory (VM)?</vt:lpstr>
      <vt:lpstr>VM as a Tool for Caching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Locality to the Rescue Again!</vt:lpstr>
      <vt:lpstr>VM as a Tool for Memory Management</vt:lpstr>
      <vt:lpstr>VM as a Tool for Memory Management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TLB Hit</vt:lpstr>
      <vt:lpstr>TLB Miss</vt:lpstr>
      <vt:lpstr>Multi-Level Page Tables</vt:lpstr>
      <vt:lpstr>Simple Memory System Examples</vt:lpstr>
      <vt:lpstr>Simple Memory System Example</vt:lpstr>
      <vt:lpstr>Simple Memory System Page Table</vt:lpstr>
      <vt:lpstr>Simple Memory System TLB</vt:lpstr>
      <vt:lpstr>Simple Memory System Cache</vt:lpstr>
      <vt:lpstr>Address Translation Example #1</vt:lpstr>
      <vt:lpstr>Address Translation Example #2</vt:lpstr>
      <vt:lpstr>Address Translation Example #3</vt:lpstr>
      <vt:lpstr>Intel Core i7 Memory System</vt:lpstr>
      <vt:lpstr>Review of Symbols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Memory of a Linux Process</vt:lpstr>
      <vt:lpstr>Linux Organizes VM as Collection of “Areas” </vt:lpstr>
      <vt:lpstr>Linux Page Fault Handling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 Address Translation</dc:title>
  <dc:creator>William Killian</dc:creator>
  <cp:lastModifiedBy>William Killian</cp:lastModifiedBy>
  <cp:revision>5</cp:revision>
  <dcterms:created xsi:type="dcterms:W3CDTF">2015-04-06T21:30:22Z</dcterms:created>
  <dcterms:modified xsi:type="dcterms:W3CDTF">2016-04-05T19:10:56Z</dcterms:modified>
</cp:coreProperties>
</file>