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Lst>
  <p:notesMasterIdLst>
    <p:notesMasterId r:id="rId105"/>
  </p:notesMasterIdLst>
  <p:handoutMasterIdLst>
    <p:handoutMasterId r:id="rId106"/>
  </p:handoutMasterIdLst>
  <p:sldIdLst>
    <p:sldId id="542" r:id="rId2"/>
    <p:sldId id="1282" r:id="rId3"/>
    <p:sldId id="1157" r:id="rId4"/>
    <p:sldId id="1158" r:id="rId5"/>
    <p:sldId id="1159" r:id="rId6"/>
    <p:sldId id="1160" r:id="rId7"/>
    <p:sldId id="1161" r:id="rId8"/>
    <p:sldId id="1162" r:id="rId9"/>
    <p:sldId id="1163" r:id="rId10"/>
    <p:sldId id="1164" r:id="rId11"/>
    <p:sldId id="1165" r:id="rId12"/>
    <p:sldId id="1166" r:id="rId13"/>
    <p:sldId id="1283" r:id="rId14"/>
    <p:sldId id="1168" r:id="rId15"/>
    <p:sldId id="1284" r:id="rId16"/>
    <p:sldId id="1170" r:id="rId17"/>
    <p:sldId id="1171" r:id="rId18"/>
    <p:sldId id="1181" r:id="rId19"/>
    <p:sldId id="1182" r:id="rId20"/>
    <p:sldId id="1183" r:id="rId21"/>
    <p:sldId id="1184" r:id="rId22"/>
    <p:sldId id="1185" r:id="rId23"/>
    <p:sldId id="1214" r:id="rId24"/>
    <p:sldId id="1216" r:id="rId25"/>
    <p:sldId id="1217" r:id="rId26"/>
    <p:sldId id="1186" r:id="rId27"/>
    <p:sldId id="1187" r:id="rId28"/>
    <p:sldId id="1188" r:id="rId29"/>
    <p:sldId id="1218" r:id="rId30"/>
    <p:sldId id="1227" r:id="rId31"/>
    <p:sldId id="1231" r:id="rId32"/>
    <p:sldId id="1219" r:id="rId33"/>
    <p:sldId id="1190" r:id="rId34"/>
    <p:sldId id="1191" r:id="rId35"/>
    <p:sldId id="1192" r:id="rId36"/>
    <p:sldId id="1193" r:id="rId37"/>
    <p:sldId id="1280" r:id="rId38"/>
    <p:sldId id="1225" r:id="rId39"/>
    <p:sldId id="1285" r:id="rId40"/>
    <p:sldId id="1286" r:id="rId41"/>
    <p:sldId id="1287" r:id="rId42"/>
    <p:sldId id="1288" r:id="rId43"/>
    <p:sldId id="1289" r:id="rId44"/>
    <p:sldId id="1290" r:id="rId45"/>
    <p:sldId id="1291" r:id="rId46"/>
    <p:sldId id="1292" r:id="rId47"/>
    <p:sldId id="1293" r:id="rId48"/>
    <p:sldId id="1294" r:id="rId49"/>
    <p:sldId id="1295" r:id="rId50"/>
    <p:sldId id="1296" r:id="rId51"/>
    <p:sldId id="1297" r:id="rId52"/>
    <p:sldId id="1298" r:id="rId53"/>
    <p:sldId id="1299" r:id="rId54"/>
    <p:sldId id="1300" r:id="rId55"/>
    <p:sldId id="1301" r:id="rId56"/>
    <p:sldId id="1302" r:id="rId57"/>
    <p:sldId id="1303" r:id="rId58"/>
    <p:sldId id="1304" r:id="rId59"/>
    <p:sldId id="1305" r:id="rId60"/>
    <p:sldId id="1306" r:id="rId61"/>
    <p:sldId id="1307" r:id="rId62"/>
    <p:sldId id="1308" r:id="rId63"/>
    <p:sldId id="1309" r:id="rId64"/>
    <p:sldId id="1310" r:id="rId65"/>
    <p:sldId id="1311" r:id="rId66"/>
    <p:sldId id="1312" r:id="rId67"/>
    <p:sldId id="1313" r:id="rId68"/>
    <p:sldId id="1314" r:id="rId69"/>
    <p:sldId id="1315" r:id="rId70"/>
    <p:sldId id="1316" r:id="rId71"/>
    <p:sldId id="1317" r:id="rId72"/>
    <p:sldId id="1318" r:id="rId73"/>
    <p:sldId id="1319" r:id="rId74"/>
    <p:sldId id="1320" r:id="rId75"/>
    <p:sldId id="1321" r:id="rId76"/>
    <p:sldId id="1322" r:id="rId77"/>
    <p:sldId id="1323" r:id="rId78"/>
    <p:sldId id="1324" r:id="rId79"/>
    <p:sldId id="1325" r:id="rId80"/>
    <p:sldId id="1326" r:id="rId81"/>
    <p:sldId id="1327" r:id="rId82"/>
    <p:sldId id="1328" r:id="rId83"/>
    <p:sldId id="1329" r:id="rId84"/>
    <p:sldId id="1330" r:id="rId85"/>
    <p:sldId id="1331" r:id="rId86"/>
    <p:sldId id="1332" r:id="rId87"/>
    <p:sldId id="1333" r:id="rId88"/>
    <p:sldId id="1334" r:id="rId89"/>
    <p:sldId id="1335" r:id="rId90"/>
    <p:sldId id="1336" r:id="rId91"/>
    <p:sldId id="1337" r:id="rId92"/>
    <p:sldId id="1338" r:id="rId93"/>
    <p:sldId id="1339" r:id="rId94"/>
    <p:sldId id="1340" r:id="rId95"/>
    <p:sldId id="1341" r:id="rId96"/>
    <p:sldId id="1342" r:id="rId97"/>
    <p:sldId id="1343" r:id="rId98"/>
    <p:sldId id="1344" r:id="rId99"/>
    <p:sldId id="1345" r:id="rId100"/>
    <p:sldId id="1346" r:id="rId101"/>
    <p:sldId id="1347" r:id="rId102"/>
    <p:sldId id="1348" r:id="rId103"/>
    <p:sldId id="1349" r:id="rId104"/>
  </p:sldIdLst>
  <p:sldSz cx="9144000" cy="6858000" type="screen4x3"/>
  <p:notesSz cx="7302500" cy="9586913"/>
  <p:custDataLst>
    <p:tags r:id="rId107"/>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FFFFFF"/>
    <a:srgbClr val="FCFCFC"/>
    <a:srgbClr val="DF9F98"/>
    <a:srgbClr val="D6CDEE"/>
    <a:srgbClr val="F7F5CD"/>
    <a:srgbClr val="FFABAA"/>
    <a:srgbClr val="000000"/>
    <a:srgbClr val="B2E6B2"/>
    <a:srgbClr val="DED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50000" autoAdjust="0"/>
  </p:normalViewPr>
  <p:slideViewPr>
    <p:cSldViewPr snapToObjects="1">
      <p:cViewPr>
        <p:scale>
          <a:sx n="88" d="100"/>
          <a:sy n="88" d="100"/>
        </p:scale>
        <p:origin x="2856" y="1048"/>
      </p:cViewPr>
      <p:guideLst>
        <p:guide orient="horz" pos="1728"/>
        <p:guide pos="2880"/>
      </p:guideLst>
    </p:cSldViewPr>
  </p:slideViewPr>
  <p:notesTextViewPr>
    <p:cViewPr>
      <p:scale>
        <a:sx n="100" d="100"/>
        <a:sy n="100" d="100"/>
      </p:scale>
      <p:origin x="0" y="0"/>
    </p:cViewPr>
  </p:notesTextViewPr>
  <p:sorterViewPr>
    <p:cViewPr>
      <p:scale>
        <a:sx n="80" d="100"/>
        <a:sy n="80" d="100"/>
      </p:scale>
      <p:origin x="0" y="217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gs" Target="tags/tag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roh:Downloads:cpumemgap.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droh:Downloads:corei7mountain.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droh:Downloads:corei7mountain.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droh:Downloads:corei7mountain.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Macintosh%20HD:Users:droh:Downloads:corei7mm.xls"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file:////Users/wkillian/Desktop/WHEEE.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Users/wkillian/Desktop/WHEEE.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33333333333301"/>
          <c:y val="3.9215686274509803E-2"/>
          <c:w val="0.56148148148148103"/>
          <c:h val="0.83660130718954195"/>
        </c:manualLayout>
      </c:layout>
      <c:lineChart>
        <c:grouping val="standard"/>
        <c:varyColors val="0"/>
        <c:ser>
          <c:idx val="0"/>
          <c:order val="0"/>
          <c:tx>
            <c:strRef>
              <c:f>data!$B$1</c:f>
              <c:strCache>
                <c:ptCount val="1"/>
                <c:pt idx="0">
                  <c:v>Disk seek time</c:v>
                </c:pt>
              </c:strCache>
            </c:strRef>
          </c:tx>
          <c:spPr>
            <a:ln w="12700">
              <a:solidFill>
                <a:srgbClr val="000000"/>
              </a:solidFill>
              <a:prstDash val="solid"/>
            </a:ln>
          </c:spPr>
          <c:marker>
            <c:symbol val="diamond"/>
            <c:size val="8"/>
            <c:spPr>
              <a:solidFill>
                <a:srgbClr val="000000"/>
              </a:solidFill>
              <a:ln>
                <a:solidFill>
                  <a:srgbClr val="000000"/>
                </a:solidFill>
                <a:prstDash val="solid"/>
              </a:ln>
            </c:spPr>
          </c:marker>
          <c:cat>
            <c:numRef>
              <c:f>data!$A$2:$A$9</c:f>
              <c:numCache>
                <c:formatCode>General</c:formatCode>
                <c:ptCount val="8"/>
                <c:pt idx="0">
                  <c:v>1980</c:v>
                </c:pt>
                <c:pt idx="1">
                  <c:v>1985</c:v>
                </c:pt>
                <c:pt idx="2">
                  <c:v>1990</c:v>
                </c:pt>
                <c:pt idx="3">
                  <c:v>1995</c:v>
                </c:pt>
                <c:pt idx="4">
                  <c:v>2000</c:v>
                </c:pt>
                <c:pt idx="5">
                  <c:v>2003</c:v>
                </c:pt>
                <c:pt idx="6">
                  <c:v>2005</c:v>
                </c:pt>
                <c:pt idx="7">
                  <c:v>2010</c:v>
                </c:pt>
              </c:numCache>
            </c:numRef>
          </c:cat>
          <c:val>
            <c:numRef>
              <c:f>data!$B$2:$B$9</c:f>
              <c:numCache>
                <c:formatCode>#,##0</c:formatCode>
                <c:ptCount val="8"/>
                <c:pt idx="0">
                  <c:v>87000000</c:v>
                </c:pt>
                <c:pt idx="1">
                  <c:v>75000000</c:v>
                </c:pt>
                <c:pt idx="2">
                  <c:v>28000000</c:v>
                </c:pt>
                <c:pt idx="3">
                  <c:v>10000000</c:v>
                </c:pt>
                <c:pt idx="4">
                  <c:v>8000000</c:v>
                </c:pt>
                <c:pt idx="5">
                  <c:v>8000000</c:v>
                </c:pt>
                <c:pt idx="6">
                  <c:v>8000000</c:v>
                </c:pt>
                <c:pt idx="7">
                  <c:v>8000000</c:v>
                </c:pt>
              </c:numCache>
            </c:numRef>
          </c:val>
          <c:smooth val="0"/>
          <c:extLst>
            <c:ext xmlns:c16="http://schemas.microsoft.com/office/drawing/2014/chart" uri="{C3380CC4-5D6E-409C-BE32-E72D297353CC}">
              <c16:uniqueId val="{00000000-45D6-6C45-A86D-6A018CBE21CF}"/>
            </c:ext>
          </c:extLst>
        </c:ser>
        <c:ser>
          <c:idx val="1"/>
          <c:order val="1"/>
          <c:tx>
            <c:strRef>
              <c:f>data!$C$1</c:f>
              <c:strCache>
                <c:ptCount val="1"/>
                <c:pt idx="0">
                  <c:v>Flash SSD access time</c:v>
                </c:pt>
              </c:strCache>
            </c:strRef>
          </c:tx>
          <c:spPr>
            <a:ln w="12700">
              <a:solidFill>
                <a:srgbClr val="000000"/>
              </a:solidFill>
              <a:prstDash val="solid"/>
            </a:ln>
          </c:spPr>
          <c:marker>
            <c:symbol val="triangle"/>
            <c:size val="8"/>
            <c:spPr>
              <a:solidFill>
                <a:srgbClr val="000000"/>
              </a:solidFill>
              <a:ln>
                <a:solidFill>
                  <a:srgbClr val="000000"/>
                </a:solidFill>
                <a:prstDash val="solid"/>
              </a:ln>
            </c:spPr>
          </c:marker>
          <c:cat>
            <c:numRef>
              <c:f>data!$A$2:$A$9</c:f>
              <c:numCache>
                <c:formatCode>General</c:formatCode>
                <c:ptCount val="8"/>
                <c:pt idx="0">
                  <c:v>1980</c:v>
                </c:pt>
                <c:pt idx="1">
                  <c:v>1985</c:v>
                </c:pt>
                <c:pt idx="2">
                  <c:v>1990</c:v>
                </c:pt>
                <c:pt idx="3">
                  <c:v>1995</c:v>
                </c:pt>
                <c:pt idx="4">
                  <c:v>2000</c:v>
                </c:pt>
                <c:pt idx="5">
                  <c:v>2003</c:v>
                </c:pt>
                <c:pt idx="6">
                  <c:v>2005</c:v>
                </c:pt>
                <c:pt idx="7">
                  <c:v>2010</c:v>
                </c:pt>
              </c:numCache>
            </c:numRef>
          </c:cat>
          <c:val>
            <c:numRef>
              <c:f>data!$C$2:$C$9</c:f>
              <c:numCache>
                <c:formatCode>General</c:formatCode>
                <c:ptCount val="8"/>
                <c:pt idx="7" formatCode="#,##0">
                  <c:v>75000</c:v>
                </c:pt>
              </c:numCache>
            </c:numRef>
          </c:val>
          <c:smooth val="0"/>
          <c:extLst>
            <c:ext xmlns:c16="http://schemas.microsoft.com/office/drawing/2014/chart" uri="{C3380CC4-5D6E-409C-BE32-E72D297353CC}">
              <c16:uniqueId val="{00000001-45D6-6C45-A86D-6A018CBE21CF}"/>
            </c:ext>
          </c:extLst>
        </c:ser>
        <c:ser>
          <c:idx val="2"/>
          <c:order val="2"/>
          <c:tx>
            <c:strRef>
              <c:f>data!$D$1</c:f>
              <c:strCache>
                <c:ptCount val="1"/>
                <c:pt idx="0">
                  <c:v>DRAM access time</c:v>
                </c:pt>
              </c:strCache>
            </c:strRef>
          </c:tx>
          <c:spPr>
            <a:ln w="12700">
              <a:solidFill>
                <a:srgbClr val="000000"/>
              </a:solidFill>
              <a:prstDash val="solid"/>
            </a:ln>
          </c:spPr>
          <c:marker>
            <c:symbol val="square"/>
            <c:size val="8"/>
            <c:spPr>
              <a:solidFill>
                <a:srgbClr val="000000"/>
              </a:solidFill>
              <a:ln>
                <a:solidFill>
                  <a:srgbClr val="000000"/>
                </a:solidFill>
                <a:prstDash val="solid"/>
              </a:ln>
            </c:spPr>
          </c:marker>
          <c:cat>
            <c:numRef>
              <c:f>data!$A$2:$A$9</c:f>
              <c:numCache>
                <c:formatCode>General</c:formatCode>
                <c:ptCount val="8"/>
                <c:pt idx="0">
                  <c:v>1980</c:v>
                </c:pt>
                <c:pt idx="1">
                  <c:v>1985</c:v>
                </c:pt>
                <c:pt idx="2">
                  <c:v>1990</c:v>
                </c:pt>
                <c:pt idx="3">
                  <c:v>1995</c:v>
                </c:pt>
                <c:pt idx="4">
                  <c:v>2000</c:v>
                </c:pt>
                <c:pt idx="5">
                  <c:v>2003</c:v>
                </c:pt>
                <c:pt idx="6">
                  <c:v>2005</c:v>
                </c:pt>
                <c:pt idx="7">
                  <c:v>2010</c:v>
                </c:pt>
              </c:numCache>
            </c:numRef>
          </c:cat>
          <c:val>
            <c:numRef>
              <c:f>data!$D$2:$D$9</c:f>
              <c:numCache>
                <c:formatCode>General</c:formatCode>
                <c:ptCount val="8"/>
                <c:pt idx="0">
                  <c:v>375</c:v>
                </c:pt>
                <c:pt idx="1">
                  <c:v>200</c:v>
                </c:pt>
                <c:pt idx="2" formatCode="#,##0">
                  <c:v>100</c:v>
                </c:pt>
                <c:pt idx="3">
                  <c:v>70</c:v>
                </c:pt>
                <c:pt idx="4">
                  <c:v>60</c:v>
                </c:pt>
                <c:pt idx="5">
                  <c:v>55</c:v>
                </c:pt>
                <c:pt idx="6">
                  <c:v>50</c:v>
                </c:pt>
                <c:pt idx="7">
                  <c:v>40</c:v>
                </c:pt>
              </c:numCache>
            </c:numRef>
          </c:val>
          <c:smooth val="0"/>
          <c:extLst>
            <c:ext xmlns:c16="http://schemas.microsoft.com/office/drawing/2014/chart" uri="{C3380CC4-5D6E-409C-BE32-E72D297353CC}">
              <c16:uniqueId val="{00000002-45D6-6C45-A86D-6A018CBE21CF}"/>
            </c:ext>
          </c:extLst>
        </c:ser>
        <c:ser>
          <c:idx val="3"/>
          <c:order val="3"/>
          <c:tx>
            <c:strRef>
              <c:f>data!$E$1</c:f>
              <c:strCache>
                <c:ptCount val="1"/>
                <c:pt idx="0">
                  <c:v>SRAM access time</c:v>
                </c:pt>
              </c:strCache>
            </c:strRef>
          </c:tx>
          <c:spPr>
            <a:ln w="12700">
              <a:solidFill>
                <a:srgbClr val="000000"/>
              </a:solidFill>
              <a:prstDash val="solid"/>
            </a:ln>
          </c:spPr>
          <c:marker>
            <c:symbol val="circle"/>
            <c:size val="8"/>
            <c:spPr>
              <a:solidFill>
                <a:srgbClr val="000000"/>
              </a:solidFill>
              <a:ln>
                <a:solidFill>
                  <a:srgbClr val="000000"/>
                </a:solidFill>
                <a:prstDash val="solid"/>
              </a:ln>
            </c:spPr>
          </c:marker>
          <c:cat>
            <c:numRef>
              <c:f>data!$A$2:$A$9</c:f>
              <c:numCache>
                <c:formatCode>General</c:formatCode>
                <c:ptCount val="8"/>
                <c:pt idx="0">
                  <c:v>1980</c:v>
                </c:pt>
                <c:pt idx="1">
                  <c:v>1985</c:v>
                </c:pt>
                <c:pt idx="2">
                  <c:v>1990</c:v>
                </c:pt>
                <c:pt idx="3">
                  <c:v>1995</c:v>
                </c:pt>
                <c:pt idx="4">
                  <c:v>2000</c:v>
                </c:pt>
                <c:pt idx="5">
                  <c:v>2003</c:v>
                </c:pt>
                <c:pt idx="6">
                  <c:v>2005</c:v>
                </c:pt>
                <c:pt idx="7">
                  <c:v>2010</c:v>
                </c:pt>
              </c:numCache>
            </c:numRef>
          </c:cat>
          <c:val>
            <c:numRef>
              <c:f>data!$E$2:$E$9</c:f>
              <c:numCache>
                <c:formatCode>General</c:formatCode>
                <c:ptCount val="8"/>
                <c:pt idx="0">
                  <c:v>300</c:v>
                </c:pt>
                <c:pt idx="1">
                  <c:v>150</c:v>
                </c:pt>
                <c:pt idx="2">
                  <c:v>35</c:v>
                </c:pt>
                <c:pt idx="3">
                  <c:v>15</c:v>
                </c:pt>
                <c:pt idx="4">
                  <c:v>3</c:v>
                </c:pt>
                <c:pt idx="5">
                  <c:v>2.5</c:v>
                </c:pt>
                <c:pt idx="6">
                  <c:v>2</c:v>
                </c:pt>
                <c:pt idx="7">
                  <c:v>1.5</c:v>
                </c:pt>
              </c:numCache>
            </c:numRef>
          </c:val>
          <c:smooth val="0"/>
          <c:extLst>
            <c:ext xmlns:c16="http://schemas.microsoft.com/office/drawing/2014/chart" uri="{C3380CC4-5D6E-409C-BE32-E72D297353CC}">
              <c16:uniqueId val="{00000003-45D6-6C45-A86D-6A018CBE21CF}"/>
            </c:ext>
          </c:extLst>
        </c:ser>
        <c:ser>
          <c:idx val="4"/>
          <c:order val="4"/>
          <c:tx>
            <c:strRef>
              <c:f>data!$F$1</c:f>
              <c:strCache>
                <c:ptCount val="1"/>
                <c:pt idx="0">
                  <c:v>CPU cycle time</c:v>
                </c:pt>
              </c:strCache>
            </c:strRef>
          </c:tx>
          <c:spPr>
            <a:ln w="12700">
              <a:solidFill>
                <a:srgbClr val="000000"/>
              </a:solidFill>
              <a:prstDash val="solid"/>
            </a:ln>
          </c:spPr>
          <c:marker>
            <c:symbol val="square"/>
            <c:size val="8"/>
            <c:spPr>
              <a:solidFill>
                <a:srgbClr val="FFFFFF"/>
              </a:solidFill>
              <a:ln>
                <a:solidFill>
                  <a:srgbClr val="000000"/>
                </a:solidFill>
                <a:prstDash val="solid"/>
              </a:ln>
            </c:spPr>
          </c:marker>
          <c:cat>
            <c:numRef>
              <c:f>data!$A$2:$A$9</c:f>
              <c:numCache>
                <c:formatCode>General</c:formatCode>
                <c:ptCount val="8"/>
                <c:pt idx="0">
                  <c:v>1980</c:v>
                </c:pt>
                <c:pt idx="1">
                  <c:v>1985</c:v>
                </c:pt>
                <c:pt idx="2">
                  <c:v>1990</c:v>
                </c:pt>
                <c:pt idx="3">
                  <c:v>1995</c:v>
                </c:pt>
                <c:pt idx="4">
                  <c:v>2000</c:v>
                </c:pt>
                <c:pt idx="5">
                  <c:v>2003</c:v>
                </c:pt>
                <c:pt idx="6">
                  <c:v>2005</c:v>
                </c:pt>
                <c:pt idx="7">
                  <c:v>2010</c:v>
                </c:pt>
              </c:numCache>
            </c:numRef>
          </c:cat>
          <c:val>
            <c:numRef>
              <c:f>data!$F$2:$F$9</c:f>
              <c:numCache>
                <c:formatCode>General</c:formatCode>
                <c:ptCount val="8"/>
                <c:pt idx="0">
                  <c:v>1000</c:v>
                </c:pt>
                <c:pt idx="1">
                  <c:v>166</c:v>
                </c:pt>
                <c:pt idx="2">
                  <c:v>50</c:v>
                </c:pt>
                <c:pt idx="3">
                  <c:v>6</c:v>
                </c:pt>
                <c:pt idx="4">
                  <c:v>1.6</c:v>
                </c:pt>
                <c:pt idx="5">
                  <c:v>0.3</c:v>
                </c:pt>
                <c:pt idx="6">
                  <c:v>0.5</c:v>
                </c:pt>
                <c:pt idx="7">
                  <c:v>0.4</c:v>
                </c:pt>
              </c:numCache>
            </c:numRef>
          </c:val>
          <c:smooth val="0"/>
          <c:extLst>
            <c:ext xmlns:c16="http://schemas.microsoft.com/office/drawing/2014/chart" uri="{C3380CC4-5D6E-409C-BE32-E72D297353CC}">
              <c16:uniqueId val="{00000004-45D6-6C45-A86D-6A018CBE21CF}"/>
            </c:ext>
          </c:extLst>
        </c:ser>
        <c:ser>
          <c:idx val="5"/>
          <c:order val="5"/>
          <c:tx>
            <c:strRef>
              <c:f>data!$G$1</c:f>
              <c:strCache>
                <c:ptCount val="1"/>
                <c:pt idx="0">
                  <c:v>Effective CPU cycle time</c:v>
                </c:pt>
              </c:strCache>
            </c:strRef>
          </c:tx>
          <c:spPr>
            <a:ln w="12700">
              <a:solidFill>
                <a:srgbClr val="000000"/>
              </a:solidFill>
              <a:prstDash val="solid"/>
            </a:ln>
          </c:spPr>
          <c:marker>
            <c:symbol val="circle"/>
            <c:size val="8"/>
            <c:spPr>
              <a:solidFill>
                <a:srgbClr val="FFFFFF"/>
              </a:solidFill>
              <a:ln>
                <a:solidFill>
                  <a:srgbClr val="000000"/>
                </a:solidFill>
                <a:prstDash val="solid"/>
              </a:ln>
            </c:spPr>
          </c:marker>
          <c:cat>
            <c:numRef>
              <c:f>data!$A$2:$A$9</c:f>
              <c:numCache>
                <c:formatCode>General</c:formatCode>
                <c:ptCount val="8"/>
                <c:pt idx="0">
                  <c:v>1980</c:v>
                </c:pt>
                <c:pt idx="1">
                  <c:v>1985</c:v>
                </c:pt>
                <c:pt idx="2">
                  <c:v>1990</c:v>
                </c:pt>
                <c:pt idx="3">
                  <c:v>1995</c:v>
                </c:pt>
                <c:pt idx="4">
                  <c:v>2000</c:v>
                </c:pt>
                <c:pt idx="5">
                  <c:v>2003</c:v>
                </c:pt>
                <c:pt idx="6">
                  <c:v>2005</c:v>
                </c:pt>
                <c:pt idx="7">
                  <c:v>2010</c:v>
                </c:pt>
              </c:numCache>
            </c:numRef>
          </c:cat>
          <c:val>
            <c:numRef>
              <c:f>data!$G$2:$G$9</c:f>
              <c:numCache>
                <c:formatCode>General</c:formatCode>
                <c:ptCount val="8"/>
                <c:pt idx="5">
                  <c:v>0.3</c:v>
                </c:pt>
                <c:pt idx="6">
                  <c:v>0.25</c:v>
                </c:pt>
                <c:pt idx="7">
                  <c:v>0.1</c:v>
                </c:pt>
              </c:numCache>
            </c:numRef>
          </c:val>
          <c:smooth val="0"/>
          <c:extLst>
            <c:ext xmlns:c16="http://schemas.microsoft.com/office/drawing/2014/chart" uri="{C3380CC4-5D6E-409C-BE32-E72D297353CC}">
              <c16:uniqueId val="{00000005-45D6-6C45-A86D-6A018CBE21CF}"/>
            </c:ext>
          </c:extLst>
        </c:ser>
        <c:dLbls>
          <c:showLegendKey val="0"/>
          <c:showVal val="0"/>
          <c:showCatName val="0"/>
          <c:showSerName val="0"/>
          <c:showPercent val="0"/>
          <c:showBubbleSize val="0"/>
        </c:dLbls>
        <c:marker val="1"/>
        <c:smooth val="0"/>
        <c:axId val="-2121245440"/>
        <c:axId val="-2121153648"/>
      </c:lineChart>
      <c:catAx>
        <c:axId val="-2121245440"/>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sz="1600"/>
                  <a:t>Year</a:t>
                </a:r>
              </a:p>
            </c:rich>
          </c:tx>
          <c:layout>
            <c:manualLayout>
              <c:xMode val="edge"/>
              <c:yMode val="edge"/>
              <c:x val="0.431111111111111"/>
              <c:y val="0.9346405228758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121153648"/>
        <c:crossesAt val="0.01"/>
        <c:auto val="1"/>
        <c:lblAlgn val="ctr"/>
        <c:lblOffset val="100"/>
        <c:tickLblSkip val="1"/>
        <c:tickMarkSkip val="1"/>
        <c:noMultiLvlLbl val="0"/>
      </c:catAx>
      <c:valAx>
        <c:axId val="-2121153648"/>
        <c:scaling>
          <c:logBase val="10"/>
          <c:orientation val="minMax"/>
          <c:min val="0.01"/>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a:t>ns</a:t>
                </a:r>
              </a:p>
            </c:rich>
          </c:tx>
          <c:layout>
            <c:manualLayout>
              <c:xMode val="edge"/>
              <c:yMode val="edge"/>
              <c:x val="1.3333333333333299E-2"/>
              <c:y val="0.4379084967320259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121245440"/>
        <c:crosses val="autoZero"/>
        <c:crossBetween val="between"/>
      </c:valAx>
      <c:spPr>
        <a:solidFill>
          <a:srgbClr val="FFFFFF"/>
        </a:solidFill>
        <a:ln w="12700">
          <a:solidFill>
            <a:srgbClr val="808080"/>
          </a:solidFill>
          <a:prstDash val="solid"/>
        </a:ln>
      </c:spPr>
    </c:plotArea>
    <c:legend>
      <c:legendPos val="r"/>
      <c:layout>
        <c:manualLayout>
          <c:xMode val="edge"/>
          <c:yMode val="edge"/>
          <c:x val="0.74666666666666703"/>
          <c:y val="0.33986928104575198"/>
          <c:w val="0.24740740740740699"/>
          <c:h val="0.23747276688453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100"/>
      <c:rotY val="40"/>
      <c:depthPercent val="100"/>
      <c:rAngAx val="0"/>
    </c:view3D>
    <c:floor>
      <c:thickness val="0"/>
      <c:spPr>
        <a:solidFill>
          <a:srgbClr val="C0C0C0"/>
        </a:solidFill>
        <a:ln w="3175">
          <a:solidFill>
            <a:srgbClr val="000000"/>
          </a:solidFill>
          <a:prstDash val="solid"/>
        </a:ln>
      </c:spPr>
    </c:floor>
    <c:sideWall>
      <c:thickness val="0"/>
      <c:spPr>
        <a:solidFill>
          <a:srgbClr val="FFFFFF"/>
        </a:solidFill>
        <a:ln w="12700">
          <a:solidFill>
            <a:srgbClr val="808080"/>
          </a:solidFill>
          <a:prstDash val="solid"/>
        </a:ln>
      </c:spPr>
    </c:sideWall>
    <c:backWall>
      <c:thickness val="0"/>
      <c:spPr>
        <a:solidFill>
          <a:srgbClr val="FFFFFF"/>
        </a:solidFill>
        <a:ln w="12700">
          <a:solidFill>
            <a:srgbClr val="808080"/>
          </a:solidFill>
          <a:prstDash val="solid"/>
        </a:ln>
      </c:spPr>
    </c:backWall>
    <c:plotArea>
      <c:layout/>
      <c:surface3DChart>
        <c:wireframe val="0"/>
        <c:ser>
          <c:idx val="0"/>
          <c:order val="0"/>
          <c:tx>
            <c:strRef>
              <c:f>'corei7-mountain-data'!$B$1</c:f>
              <c:strCache>
                <c:ptCount val="1"/>
                <c:pt idx="0">
                  <c:v>64M</c:v>
                </c:pt>
              </c:strCache>
            </c:strRef>
          </c:tx>
          <c:spPr>
            <a:solidFill>
              <a:srgbClr val="9999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'corei7-mountain-data'!$B$2:$B$19</c:f>
              <c:numCache>
                <c:formatCode>General</c:formatCode>
                <c:ptCount val="18"/>
                <c:pt idx="0">
                  <c:v>4029.59</c:v>
                </c:pt>
                <c:pt idx="1">
                  <c:v>2752.75</c:v>
                </c:pt>
                <c:pt idx="2">
                  <c:v>2159.29</c:v>
                </c:pt>
                <c:pt idx="3">
                  <c:v>1710.75</c:v>
                </c:pt>
                <c:pt idx="4">
                  <c:v>1391.48</c:v>
                </c:pt>
                <c:pt idx="5">
                  <c:v>1176.29</c:v>
                </c:pt>
                <c:pt idx="6">
                  <c:v>1015.77</c:v>
                </c:pt>
                <c:pt idx="7">
                  <c:v>890.72</c:v>
                </c:pt>
                <c:pt idx="8">
                  <c:v>845.57</c:v>
                </c:pt>
                <c:pt idx="9">
                  <c:v>805.45999999999935</c:v>
                </c:pt>
                <c:pt idx="10">
                  <c:v>773.78</c:v>
                </c:pt>
                <c:pt idx="11">
                  <c:v>757.94</c:v>
                </c:pt>
                <c:pt idx="12">
                  <c:v>727.91</c:v>
                </c:pt>
                <c:pt idx="13">
                  <c:v>712.66</c:v>
                </c:pt>
                <c:pt idx="14">
                  <c:v>705.63</c:v>
                </c:pt>
                <c:pt idx="15">
                  <c:v>701.98</c:v>
                </c:pt>
                <c:pt idx="16">
                  <c:v>598.19000000000005</c:v>
                </c:pt>
                <c:pt idx="17">
                  <c:v>601.22</c:v>
                </c:pt>
              </c:numCache>
            </c:numRef>
          </c:val>
          <c:extLst>
            <c:ext xmlns:c16="http://schemas.microsoft.com/office/drawing/2014/chart" uri="{C3380CC4-5D6E-409C-BE32-E72D297353CC}">
              <c16:uniqueId val="{00000000-434F-C041-9EBD-6D3366AAC810}"/>
            </c:ext>
          </c:extLst>
        </c:ser>
        <c:ser>
          <c:idx val="1"/>
          <c:order val="1"/>
          <c:tx>
            <c:strRef>
              <c:f>'corei7-mountain-data'!$C$1</c:f>
              <c:strCache>
                <c:ptCount val="1"/>
                <c:pt idx="0">
                  <c:v>32M</c:v>
                </c:pt>
              </c:strCache>
            </c:strRef>
          </c:tx>
          <c:spPr>
            <a:solidFill>
              <a:srgbClr val="993366"/>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'corei7-mountain-data'!$C$2:$C$19</c:f>
              <c:numCache>
                <c:formatCode>General</c:formatCode>
                <c:ptCount val="18"/>
                <c:pt idx="0">
                  <c:v>4029.36</c:v>
                </c:pt>
                <c:pt idx="1">
                  <c:v>2752.39</c:v>
                </c:pt>
                <c:pt idx="2">
                  <c:v>2160.62</c:v>
                </c:pt>
                <c:pt idx="3">
                  <c:v>1710.98</c:v>
                </c:pt>
                <c:pt idx="4">
                  <c:v>1391.5</c:v>
                </c:pt>
                <c:pt idx="5">
                  <c:v>1176.54</c:v>
                </c:pt>
                <c:pt idx="6">
                  <c:v>1016.71</c:v>
                </c:pt>
                <c:pt idx="7">
                  <c:v>891.8</c:v>
                </c:pt>
                <c:pt idx="8">
                  <c:v>846.98</c:v>
                </c:pt>
                <c:pt idx="9">
                  <c:v>807.22</c:v>
                </c:pt>
                <c:pt idx="10">
                  <c:v>775.18</c:v>
                </c:pt>
                <c:pt idx="11">
                  <c:v>760.41</c:v>
                </c:pt>
                <c:pt idx="12">
                  <c:v>730.74</c:v>
                </c:pt>
                <c:pt idx="13">
                  <c:v>714.98</c:v>
                </c:pt>
                <c:pt idx="14">
                  <c:v>709.26</c:v>
                </c:pt>
                <c:pt idx="15">
                  <c:v>708.88</c:v>
                </c:pt>
                <c:pt idx="16">
                  <c:v>608.99</c:v>
                </c:pt>
                <c:pt idx="17">
                  <c:v>607.39</c:v>
                </c:pt>
              </c:numCache>
            </c:numRef>
          </c:val>
          <c:extLst>
            <c:ext xmlns:c16="http://schemas.microsoft.com/office/drawing/2014/chart" uri="{C3380CC4-5D6E-409C-BE32-E72D297353CC}">
              <c16:uniqueId val="{00000001-434F-C041-9EBD-6D3366AAC810}"/>
            </c:ext>
          </c:extLst>
        </c:ser>
        <c:ser>
          <c:idx val="2"/>
          <c:order val="2"/>
          <c:tx>
            <c:strRef>
              <c:f>'corei7-mountain-data'!$D$1</c:f>
              <c:strCache>
                <c:ptCount val="1"/>
                <c:pt idx="0">
                  <c:v>16M</c:v>
                </c:pt>
              </c:strCache>
            </c:strRef>
          </c:tx>
          <c:spPr>
            <a:solidFill>
              <a:srgbClr val="FFFFCC"/>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'corei7-mountain-data'!$D$2:$D$19</c:f>
              <c:numCache>
                <c:formatCode>General</c:formatCode>
                <c:ptCount val="18"/>
                <c:pt idx="0">
                  <c:v>4040.1</c:v>
                </c:pt>
                <c:pt idx="1">
                  <c:v>2788.42</c:v>
                </c:pt>
                <c:pt idx="2">
                  <c:v>2188.92</c:v>
                </c:pt>
                <c:pt idx="3">
                  <c:v>1742.97</c:v>
                </c:pt>
                <c:pt idx="4">
                  <c:v>1421.69</c:v>
                </c:pt>
                <c:pt idx="5">
                  <c:v>1201.31</c:v>
                </c:pt>
                <c:pt idx="6">
                  <c:v>1038.3699999999999</c:v>
                </c:pt>
                <c:pt idx="7">
                  <c:v>911.7</c:v>
                </c:pt>
                <c:pt idx="8">
                  <c:v>870.39</c:v>
                </c:pt>
                <c:pt idx="9">
                  <c:v>835.30999999999938</c:v>
                </c:pt>
                <c:pt idx="10">
                  <c:v>809.25</c:v>
                </c:pt>
                <c:pt idx="11">
                  <c:v>798.05</c:v>
                </c:pt>
                <c:pt idx="12">
                  <c:v>780.28</c:v>
                </c:pt>
                <c:pt idx="13">
                  <c:v>778.37</c:v>
                </c:pt>
                <c:pt idx="14">
                  <c:v>787.2</c:v>
                </c:pt>
                <c:pt idx="15">
                  <c:v>744.13</c:v>
                </c:pt>
                <c:pt idx="16">
                  <c:v>633.53</c:v>
                </c:pt>
                <c:pt idx="17">
                  <c:v>608.85999999999865</c:v>
                </c:pt>
              </c:numCache>
            </c:numRef>
          </c:val>
          <c:extLst>
            <c:ext xmlns:c16="http://schemas.microsoft.com/office/drawing/2014/chart" uri="{C3380CC4-5D6E-409C-BE32-E72D297353CC}">
              <c16:uniqueId val="{00000002-434F-C041-9EBD-6D3366AAC810}"/>
            </c:ext>
          </c:extLst>
        </c:ser>
        <c:ser>
          <c:idx val="3"/>
          <c:order val="3"/>
          <c:tx>
            <c:strRef>
              <c:f>'corei7-mountain-data'!$E$1</c:f>
              <c:strCache>
                <c:ptCount val="1"/>
                <c:pt idx="0">
                  <c:v>8M</c:v>
                </c:pt>
              </c:strCache>
            </c:strRef>
          </c:tx>
          <c:spPr>
            <a:solidFill>
              <a:srgbClr val="CCFF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'corei7-mountain-data'!$E$2:$E$19</c:f>
              <c:numCache>
                <c:formatCode>General</c:formatCode>
                <c:ptCount val="18"/>
                <c:pt idx="0">
                  <c:v>4374.01</c:v>
                </c:pt>
                <c:pt idx="1">
                  <c:v>3610.74</c:v>
                </c:pt>
                <c:pt idx="2">
                  <c:v>3002.03</c:v>
                </c:pt>
                <c:pt idx="3">
                  <c:v>2492.39</c:v>
                </c:pt>
                <c:pt idx="4">
                  <c:v>2131.04</c:v>
                </c:pt>
                <c:pt idx="5">
                  <c:v>1821.71</c:v>
                </c:pt>
                <c:pt idx="6">
                  <c:v>1564.14</c:v>
                </c:pt>
                <c:pt idx="7">
                  <c:v>1414.18</c:v>
                </c:pt>
                <c:pt idx="8">
                  <c:v>1404.78</c:v>
                </c:pt>
                <c:pt idx="9">
                  <c:v>1408.59</c:v>
                </c:pt>
                <c:pt idx="10">
                  <c:v>1423.67</c:v>
                </c:pt>
                <c:pt idx="11">
                  <c:v>1456.86</c:v>
                </c:pt>
                <c:pt idx="12">
                  <c:v>1499.61</c:v>
                </c:pt>
                <c:pt idx="13">
                  <c:v>1600.13</c:v>
                </c:pt>
                <c:pt idx="14">
                  <c:v>1667.47</c:v>
                </c:pt>
                <c:pt idx="15">
                  <c:v>1231.7</c:v>
                </c:pt>
                <c:pt idx="16">
                  <c:v>1078.97</c:v>
                </c:pt>
                <c:pt idx="17">
                  <c:v>1026.03</c:v>
                </c:pt>
              </c:numCache>
            </c:numRef>
          </c:val>
          <c:extLst>
            <c:ext xmlns:c16="http://schemas.microsoft.com/office/drawing/2014/chart" uri="{C3380CC4-5D6E-409C-BE32-E72D297353CC}">
              <c16:uniqueId val="{00000003-434F-C041-9EBD-6D3366AAC810}"/>
            </c:ext>
          </c:extLst>
        </c:ser>
        <c:ser>
          <c:idx val="4"/>
          <c:order val="4"/>
          <c:tx>
            <c:strRef>
              <c:f>'corei7-mountain-data'!$F$1</c:f>
              <c:strCache>
                <c:ptCount val="1"/>
                <c:pt idx="0">
                  <c:v>4M</c:v>
                </c:pt>
              </c:strCache>
            </c:strRef>
          </c:tx>
          <c:spPr>
            <a:solidFill>
              <a:srgbClr val="660066"/>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'corei7-mountain-data'!$F$2:$F$19</c:f>
              <c:numCache>
                <c:formatCode>General</c:formatCode>
                <c:ptCount val="18"/>
                <c:pt idx="0">
                  <c:v>4642.47</c:v>
                </c:pt>
                <c:pt idx="1">
                  <c:v>4583.8</c:v>
                </c:pt>
                <c:pt idx="2">
                  <c:v>4074.93</c:v>
                </c:pt>
                <c:pt idx="3">
                  <c:v>3557.51</c:v>
                </c:pt>
                <c:pt idx="4">
                  <c:v>3337.59</c:v>
                </c:pt>
                <c:pt idx="5">
                  <c:v>2898.78</c:v>
                </c:pt>
                <c:pt idx="6">
                  <c:v>2535.2199999999998</c:v>
                </c:pt>
                <c:pt idx="7">
                  <c:v>2248.83</c:v>
                </c:pt>
                <c:pt idx="8">
                  <c:v>2227.41</c:v>
                </c:pt>
                <c:pt idx="9">
                  <c:v>2203.98</c:v>
                </c:pt>
                <c:pt idx="10">
                  <c:v>2187.29</c:v>
                </c:pt>
                <c:pt idx="11">
                  <c:v>2164.1799999999998</c:v>
                </c:pt>
                <c:pt idx="12">
                  <c:v>2156.96</c:v>
                </c:pt>
                <c:pt idx="13">
                  <c:v>2148.52</c:v>
                </c:pt>
                <c:pt idx="14">
                  <c:v>2146.83</c:v>
                </c:pt>
                <c:pt idx="15">
                  <c:v>2131.36</c:v>
                </c:pt>
                <c:pt idx="16">
                  <c:v>2038.29</c:v>
                </c:pt>
                <c:pt idx="17">
                  <c:v>2060.87</c:v>
                </c:pt>
              </c:numCache>
            </c:numRef>
          </c:val>
          <c:extLst>
            <c:ext xmlns:c16="http://schemas.microsoft.com/office/drawing/2014/chart" uri="{C3380CC4-5D6E-409C-BE32-E72D297353CC}">
              <c16:uniqueId val="{00000004-434F-C041-9EBD-6D3366AAC810}"/>
            </c:ext>
          </c:extLst>
        </c:ser>
        <c:ser>
          <c:idx val="5"/>
          <c:order val="5"/>
          <c:tx>
            <c:strRef>
              <c:f>'corei7-mountain-data'!$G$1</c:f>
              <c:strCache>
                <c:ptCount val="1"/>
                <c:pt idx="0">
                  <c:v>2M</c:v>
                </c:pt>
              </c:strCache>
            </c:strRef>
          </c:tx>
          <c:spPr>
            <a:solidFill>
              <a:srgbClr val="FF808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'corei7-mountain-data'!$G$2:$G$19</c:f>
              <c:numCache>
                <c:formatCode>General</c:formatCode>
                <c:ptCount val="18"/>
                <c:pt idx="0">
                  <c:v>4674.0600000000004</c:v>
                </c:pt>
                <c:pt idx="1">
                  <c:v>4659.0600000000004</c:v>
                </c:pt>
                <c:pt idx="2">
                  <c:v>4153.1000000000004</c:v>
                </c:pt>
                <c:pt idx="3">
                  <c:v>4016.4</c:v>
                </c:pt>
                <c:pt idx="4">
                  <c:v>3540.78</c:v>
                </c:pt>
                <c:pt idx="5">
                  <c:v>3027.05</c:v>
                </c:pt>
                <c:pt idx="6">
                  <c:v>2625.06</c:v>
                </c:pt>
                <c:pt idx="7">
                  <c:v>2321.73</c:v>
                </c:pt>
                <c:pt idx="8">
                  <c:v>2306.4</c:v>
                </c:pt>
                <c:pt idx="9">
                  <c:v>2292.86</c:v>
                </c:pt>
                <c:pt idx="10">
                  <c:v>2282.38</c:v>
                </c:pt>
                <c:pt idx="11">
                  <c:v>2270.35</c:v>
                </c:pt>
                <c:pt idx="12">
                  <c:v>2264.14</c:v>
                </c:pt>
                <c:pt idx="13">
                  <c:v>2259.8000000000002</c:v>
                </c:pt>
                <c:pt idx="14">
                  <c:v>2260.46</c:v>
                </c:pt>
                <c:pt idx="15">
                  <c:v>2261.54</c:v>
                </c:pt>
                <c:pt idx="16">
                  <c:v>2224.92</c:v>
                </c:pt>
                <c:pt idx="17">
                  <c:v>2431.58</c:v>
                </c:pt>
              </c:numCache>
            </c:numRef>
          </c:val>
          <c:extLst>
            <c:ext xmlns:c16="http://schemas.microsoft.com/office/drawing/2014/chart" uri="{C3380CC4-5D6E-409C-BE32-E72D297353CC}">
              <c16:uniqueId val="{00000005-434F-C041-9EBD-6D3366AAC810}"/>
            </c:ext>
          </c:extLst>
        </c:ser>
        <c:ser>
          <c:idx val="6"/>
          <c:order val="6"/>
          <c:tx>
            <c:strRef>
              <c:f>'corei7-mountain-data'!$H$1</c:f>
              <c:strCache>
                <c:ptCount val="1"/>
                <c:pt idx="0">
                  <c:v>1M</c:v>
                </c:pt>
              </c:strCache>
            </c:strRef>
          </c:tx>
          <c:spPr>
            <a:solidFill>
              <a:srgbClr val="0066CC"/>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'corei7-mountain-data'!$H$2:$H$19</c:f>
              <c:numCache>
                <c:formatCode>General</c:formatCode>
                <c:ptCount val="18"/>
                <c:pt idx="0">
                  <c:v>4673.7700000000004</c:v>
                </c:pt>
                <c:pt idx="1">
                  <c:v>4656.9799999999996</c:v>
                </c:pt>
                <c:pt idx="2">
                  <c:v>4156.32</c:v>
                </c:pt>
                <c:pt idx="3">
                  <c:v>4012.65</c:v>
                </c:pt>
                <c:pt idx="4">
                  <c:v>3535.85</c:v>
                </c:pt>
                <c:pt idx="5">
                  <c:v>3021.82</c:v>
                </c:pt>
                <c:pt idx="6">
                  <c:v>2623.08</c:v>
                </c:pt>
                <c:pt idx="7">
                  <c:v>2318.19</c:v>
                </c:pt>
                <c:pt idx="8">
                  <c:v>2303.7199999999998</c:v>
                </c:pt>
                <c:pt idx="9">
                  <c:v>2291.5500000000002</c:v>
                </c:pt>
                <c:pt idx="10">
                  <c:v>2280.42</c:v>
                </c:pt>
                <c:pt idx="11">
                  <c:v>2270.2399999999998</c:v>
                </c:pt>
                <c:pt idx="12">
                  <c:v>2264.8200000000002</c:v>
                </c:pt>
                <c:pt idx="13">
                  <c:v>2261.86</c:v>
                </c:pt>
                <c:pt idx="14">
                  <c:v>2261.31</c:v>
                </c:pt>
                <c:pt idx="15">
                  <c:v>2271.41</c:v>
                </c:pt>
                <c:pt idx="16">
                  <c:v>2237.27</c:v>
                </c:pt>
                <c:pt idx="17">
                  <c:v>2432.7399999999998</c:v>
                </c:pt>
              </c:numCache>
            </c:numRef>
          </c:val>
          <c:extLst>
            <c:ext xmlns:c16="http://schemas.microsoft.com/office/drawing/2014/chart" uri="{C3380CC4-5D6E-409C-BE32-E72D297353CC}">
              <c16:uniqueId val="{00000006-434F-C041-9EBD-6D3366AAC810}"/>
            </c:ext>
          </c:extLst>
        </c:ser>
        <c:ser>
          <c:idx val="7"/>
          <c:order val="7"/>
          <c:tx>
            <c:strRef>
              <c:f>'corei7-mountain-data'!$I$1</c:f>
              <c:strCache>
                <c:ptCount val="1"/>
                <c:pt idx="0">
                  <c:v>512K</c:v>
                </c:pt>
              </c:strCache>
            </c:strRef>
          </c:tx>
          <c:spPr>
            <a:solidFill>
              <a:srgbClr val="CCCC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'corei7-mountain-data'!$I$2:$I$19</c:f>
              <c:numCache>
                <c:formatCode>General</c:formatCode>
                <c:ptCount val="18"/>
                <c:pt idx="0">
                  <c:v>4673</c:v>
                </c:pt>
                <c:pt idx="1">
                  <c:v>4658.05</c:v>
                </c:pt>
                <c:pt idx="2">
                  <c:v>4267.3</c:v>
                </c:pt>
                <c:pt idx="3">
                  <c:v>4052.55</c:v>
                </c:pt>
                <c:pt idx="4">
                  <c:v>3730.88</c:v>
                </c:pt>
                <c:pt idx="5">
                  <c:v>3236.67</c:v>
                </c:pt>
                <c:pt idx="6">
                  <c:v>2839.93</c:v>
                </c:pt>
                <c:pt idx="7">
                  <c:v>2527.15</c:v>
                </c:pt>
                <c:pt idx="8">
                  <c:v>2513.25</c:v>
                </c:pt>
                <c:pt idx="9">
                  <c:v>2503.12</c:v>
                </c:pt>
                <c:pt idx="10">
                  <c:v>2494.19</c:v>
                </c:pt>
                <c:pt idx="11">
                  <c:v>2517.44</c:v>
                </c:pt>
                <c:pt idx="12">
                  <c:v>2523.1</c:v>
                </c:pt>
                <c:pt idx="13">
                  <c:v>2551.67</c:v>
                </c:pt>
                <c:pt idx="14">
                  <c:v>2555.5300000000002</c:v>
                </c:pt>
                <c:pt idx="15">
                  <c:v>2477.41</c:v>
                </c:pt>
                <c:pt idx="16">
                  <c:v>2420.17</c:v>
                </c:pt>
                <c:pt idx="17">
                  <c:v>2590.64</c:v>
                </c:pt>
              </c:numCache>
            </c:numRef>
          </c:val>
          <c:extLst>
            <c:ext xmlns:c16="http://schemas.microsoft.com/office/drawing/2014/chart" uri="{C3380CC4-5D6E-409C-BE32-E72D297353CC}">
              <c16:uniqueId val="{00000007-434F-C041-9EBD-6D3366AAC810}"/>
            </c:ext>
          </c:extLst>
        </c:ser>
        <c:ser>
          <c:idx val="8"/>
          <c:order val="8"/>
          <c:tx>
            <c:strRef>
              <c:f>'corei7-mountain-data'!$J$1</c:f>
              <c:strCache>
                <c:ptCount val="1"/>
                <c:pt idx="0">
                  <c:v>256K</c:v>
                </c:pt>
              </c:strCache>
            </c:strRef>
          </c:tx>
          <c:spPr>
            <a:solidFill>
              <a:srgbClr val="00009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'corei7-mountain-data'!$J$2:$J$19</c:f>
              <c:numCache>
                <c:formatCode>General</c:formatCode>
                <c:ptCount val="18"/>
                <c:pt idx="0">
                  <c:v>4672.3100000000004</c:v>
                </c:pt>
                <c:pt idx="1">
                  <c:v>4645.58</c:v>
                </c:pt>
                <c:pt idx="2">
                  <c:v>4300.1000000000004</c:v>
                </c:pt>
                <c:pt idx="3">
                  <c:v>4091.3</c:v>
                </c:pt>
                <c:pt idx="4">
                  <c:v>3890.2</c:v>
                </c:pt>
                <c:pt idx="5">
                  <c:v>3175.38</c:v>
                </c:pt>
                <c:pt idx="6">
                  <c:v>2748.26</c:v>
                </c:pt>
                <c:pt idx="7">
                  <c:v>2351.27</c:v>
                </c:pt>
                <c:pt idx="8">
                  <c:v>2518.38</c:v>
                </c:pt>
                <c:pt idx="9">
                  <c:v>2627.49</c:v>
                </c:pt>
                <c:pt idx="10">
                  <c:v>2644.71</c:v>
                </c:pt>
                <c:pt idx="11">
                  <c:v>2646.45</c:v>
                </c:pt>
                <c:pt idx="12">
                  <c:v>2690.79</c:v>
                </c:pt>
                <c:pt idx="13">
                  <c:v>2715.46</c:v>
                </c:pt>
                <c:pt idx="14">
                  <c:v>2762.7</c:v>
                </c:pt>
                <c:pt idx="15">
                  <c:v>2445.48</c:v>
                </c:pt>
                <c:pt idx="16">
                  <c:v>2440.11</c:v>
                </c:pt>
                <c:pt idx="17">
                  <c:v>2560.87</c:v>
                </c:pt>
              </c:numCache>
            </c:numRef>
          </c:val>
          <c:extLst>
            <c:ext xmlns:c16="http://schemas.microsoft.com/office/drawing/2014/chart" uri="{C3380CC4-5D6E-409C-BE32-E72D297353CC}">
              <c16:uniqueId val="{00000008-434F-C041-9EBD-6D3366AAC810}"/>
            </c:ext>
          </c:extLst>
        </c:ser>
        <c:ser>
          <c:idx val="9"/>
          <c:order val="9"/>
          <c:tx>
            <c:strRef>
              <c:f>'corei7-mountain-data'!$K$1</c:f>
              <c:strCache>
                <c:ptCount val="1"/>
                <c:pt idx="0">
                  <c:v>128K</c:v>
                </c:pt>
              </c:strCache>
            </c:strRef>
          </c:tx>
          <c:spPr>
            <a:solidFill>
              <a:srgbClr val="F20884"/>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'corei7-mountain-data'!$K$2:$K$19</c:f>
              <c:numCache>
                <c:formatCode>General</c:formatCode>
                <c:ptCount val="18"/>
                <c:pt idx="0">
                  <c:v>4669.8900000000003</c:v>
                </c:pt>
                <c:pt idx="1">
                  <c:v>4661.4399999999996</c:v>
                </c:pt>
                <c:pt idx="2">
                  <c:v>4661.75</c:v>
                </c:pt>
                <c:pt idx="3">
                  <c:v>4570.55</c:v>
                </c:pt>
                <c:pt idx="4">
                  <c:v>4453.42</c:v>
                </c:pt>
                <c:pt idx="5">
                  <c:v>4070.1</c:v>
                </c:pt>
                <c:pt idx="6">
                  <c:v>3626.17</c:v>
                </c:pt>
                <c:pt idx="7">
                  <c:v>2349.0500000000002</c:v>
                </c:pt>
                <c:pt idx="8">
                  <c:v>3332.47</c:v>
                </c:pt>
                <c:pt idx="9">
                  <c:v>3318.78</c:v>
                </c:pt>
                <c:pt idx="10">
                  <c:v>3328.21</c:v>
                </c:pt>
                <c:pt idx="11">
                  <c:v>3312.1</c:v>
                </c:pt>
                <c:pt idx="12">
                  <c:v>3351.75</c:v>
                </c:pt>
                <c:pt idx="13">
                  <c:v>3197.56</c:v>
                </c:pt>
                <c:pt idx="14">
                  <c:v>3342.59</c:v>
                </c:pt>
                <c:pt idx="15">
                  <c:v>3330.51</c:v>
                </c:pt>
                <c:pt idx="16">
                  <c:v>3335.4</c:v>
                </c:pt>
                <c:pt idx="17">
                  <c:v>3374.9</c:v>
                </c:pt>
              </c:numCache>
            </c:numRef>
          </c:val>
          <c:extLst>
            <c:ext xmlns:c16="http://schemas.microsoft.com/office/drawing/2014/chart" uri="{C3380CC4-5D6E-409C-BE32-E72D297353CC}">
              <c16:uniqueId val="{00000009-434F-C041-9EBD-6D3366AAC810}"/>
            </c:ext>
          </c:extLst>
        </c:ser>
        <c:ser>
          <c:idx val="10"/>
          <c:order val="10"/>
          <c:tx>
            <c:strRef>
              <c:f>'corei7-mountain-data'!$L$1</c:f>
              <c:strCache>
                <c:ptCount val="1"/>
                <c:pt idx="0">
                  <c:v>64K</c:v>
                </c:pt>
              </c:strCache>
            </c:strRef>
          </c:tx>
          <c:spPr>
            <a:solidFill>
              <a:srgbClr val="FCF305"/>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'corei7-mountain-data'!$L$2:$L$19</c:f>
              <c:numCache>
                <c:formatCode>General</c:formatCode>
                <c:ptCount val="18"/>
                <c:pt idx="0">
                  <c:v>4664.6899999999996</c:v>
                </c:pt>
                <c:pt idx="1">
                  <c:v>4647.96</c:v>
                </c:pt>
                <c:pt idx="2">
                  <c:v>4646.51</c:v>
                </c:pt>
                <c:pt idx="3">
                  <c:v>4575.1000000000004</c:v>
                </c:pt>
                <c:pt idx="4">
                  <c:v>4473.68</c:v>
                </c:pt>
                <c:pt idx="5">
                  <c:v>4218.51</c:v>
                </c:pt>
                <c:pt idx="6">
                  <c:v>3642.61</c:v>
                </c:pt>
                <c:pt idx="7">
                  <c:v>3334.78</c:v>
                </c:pt>
                <c:pt idx="8">
                  <c:v>3395.82</c:v>
                </c:pt>
                <c:pt idx="9">
                  <c:v>3398</c:v>
                </c:pt>
                <c:pt idx="10">
                  <c:v>3403.08</c:v>
                </c:pt>
                <c:pt idx="11">
                  <c:v>3411.87</c:v>
                </c:pt>
                <c:pt idx="12">
                  <c:v>3395.99</c:v>
                </c:pt>
                <c:pt idx="13">
                  <c:v>3299.01</c:v>
                </c:pt>
                <c:pt idx="14">
                  <c:v>4287.45</c:v>
                </c:pt>
                <c:pt idx="15">
                  <c:v>3416.74</c:v>
                </c:pt>
                <c:pt idx="16">
                  <c:v>3389.13</c:v>
                </c:pt>
                <c:pt idx="17">
                  <c:v>3374.16</c:v>
                </c:pt>
              </c:numCache>
            </c:numRef>
          </c:val>
          <c:extLst>
            <c:ext xmlns:c16="http://schemas.microsoft.com/office/drawing/2014/chart" uri="{C3380CC4-5D6E-409C-BE32-E72D297353CC}">
              <c16:uniqueId val="{0000000A-434F-C041-9EBD-6D3366AAC810}"/>
            </c:ext>
          </c:extLst>
        </c:ser>
        <c:ser>
          <c:idx val="11"/>
          <c:order val="11"/>
          <c:tx>
            <c:strRef>
              <c:f>'corei7-mountain-data'!$M$1</c:f>
              <c:strCache>
                <c:ptCount val="1"/>
                <c:pt idx="0">
                  <c:v>32K</c:v>
                </c:pt>
              </c:strCache>
            </c:strRef>
          </c:tx>
          <c:spPr>
            <a:solidFill>
              <a:srgbClr val="00ABEA"/>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'corei7-mountain-data'!$M$2:$M$19</c:f>
              <c:numCache>
                <c:formatCode>General</c:formatCode>
                <c:ptCount val="18"/>
                <c:pt idx="0">
                  <c:v>4654.62</c:v>
                </c:pt>
                <c:pt idx="1">
                  <c:v>4624.5</c:v>
                </c:pt>
                <c:pt idx="2">
                  <c:v>4631.6899999999996</c:v>
                </c:pt>
                <c:pt idx="3">
                  <c:v>4615.62</c:v>
                </c:pt>
                <c:pt idx="4">
                  <c:v>4600.3900000000003</c:v>
                </c:pt>
                <c:pt idx="5">
                  <c:v>4585.6000000000004</c:v>
                </c:pt>
                <c:pt idx="6">
                  <c:v>4572.8</c:v>
                </c:pt>
                <c:pt idx="7">
                  <c:v>4809.1000000000004</c:v>
                </c:pt>
                <c:pt idx="8">
                  <c:v>4803.13</c:v>
                </c:pt>
                <c:pt idx="9">
                  <c:v>4789.7</c:v>
                </c:pt>
                <c:pt idx="10">
                  <c:v>4790.97</c:v>
                </c:pt>
                <c:pt idx="11">
                  <c:v>4784.6499999999996</c:v>
                </c:pt>
                <c:pt idx="12">
                  <c:v>4754.2299999999996</c:v>
                </c:pt>
                <c:pt idx="13">
                  <c:v>4768.54</c:v>
                </c:pt>
                <c:pt idx="14">
                  <c:v>4750.25</c:v>
                </c:pt>
                <c:pt idx="15">
                  <c:v>4742.01</c:v>
                </c:pt>
                <c:pt idx="16">
                  <c:v>6545.16</c:v>
                </c:pt>
                <c:pt idx="17">
                  <c:v>6408.41</c:v>
                </c:pt>
              </c:numCache>
            </c:numRef>
          </c:val>
          <c:extLst>
            <c:ext xmlns:c16="http://schemas.microsoft.com/office/drawing/2014/chart" uri="{C3380CC4-5D6E-409C-BE32-E72D297353CC}">
              <c16:uniqueId val="{0000000B-434F-C041-9EBD-6D3366AAC810}"/>
            </c:ext>
          </c:extLst>
        </c:ser>
        <c:ser>
          <c:idx val="12"/>
          <c:order val="12"/>
          <c:tx>
            <c:strRef>
              <c:f>'corei7-mountain-data'!$N$1</c:f>
              <c:strCache>
                <c:ptCount val="1"/>
                <c:pt idx="0">
                  <c:v>16K</c:v>
                </c:pt>
              </c:strCache>
            </c:strRef>
          </c:tx>
          <c:spPr>
            <a:solidFill>
              <a:srgbClr val="4600A5"/>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'corei7-mountain-data'!$N$2:$N$19</c:f>
              <c:numCache>
                <c:formatCode>General</c:formatCode>
                <c:ptCount val="18"/>
                <c:pt idx="0">
                  <c:v>4635.05</c:v>
                </c:pt>
                <c:pt idx="1">
                  <c:v>4575.1400000000003</c:v>
                </c:pt>
                <c:pt idx="2">
                  <c:v>4577.76</c:v>
                </c:pt>
                <c:pt idx="3">
                  <c:v>4797.16</c:v>
                </c:pt>
                <c:pt idx="4">
                  <c:v>4781.0600000000004</c:v>
                </c:pt>
                <c:pt idx="5">
                  <c:v>4773.37</c:v>
                </c:pt>
                <c:pt idx="6">
                  <c:v>4756.1899999999996</c:v>
                </c:pt>
                <c:pt idx="7">
                  <c:v>4729.6499999999996</c:v>
                </c:pt>
                <c:pt idx="8">
                  <c:v>4701.3</c:v>
                </c:pt>
                <c:pt idx="9">
                  <c:v>4716.3900000000003</c:v>
                </c:pt>
                <c:pt idx="10">
                  <c:v>4668.13</c:v>
                </c:pt>
                <c:pt idx="11">
                  <c:v>4653.51</c:v>
                </c:pt>
                <c:pt idx="12">
                  <c:v>4678.67</c:v>
                </c:pt>
                <c:pt idx="13">
                  <c:v>4620.2299999999996</c:v>
                </c:pt>
                <c:pt idx="14">
                  <c:v>4621.49</c:v>
                </c:pt>
                <c:pt idx="15">
                  <c:v>6529.52</c:v>
                </c:pt>
                <c:pt idx="16">
                  <c:v>6398.15</c:v>
                </c:pt>
                <c:pt idx="17">
                  <c:v>6122.8</c:v>
                </c:pt>
              </c:numCache>
            </c:numRef>
          </c:val>
          <c:extLst>
            <c:ext xmlns:c16="http://schemas.microsoft.com/office/drawing/2014/chart" uri="{C3380CC4-5D6E-409C-BE32-E72D297353CC}">
              <c16:uniqueId val="{0000000C-434F-C041-9EBD-6D3366AAC810}"/>
            </c:ext>
          </c:extLst>
        </c:ser>
        <c:ser>
          <c:idx val="13"/>
          <c:order val="13"/>
          <c:tx>
            <c:strRef>
              <c:f>'corei7-mountain-data'!$O$1</c:f>
              <c:strCache>
                <c:ptCount val="1"/>
                <c:pt idx="0">
                  <c:v>8K</c:v>
                </c:pt>
              </c:strCache>
            </c:strRef>
          </c:tx>
          <c:spPr>
            <a:solidFill>
              <a:srgbClr val="90000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'corei7-mountain-data'!$O$2:$O$19</c:f>
              <c:numCache>
                <c:formatCode>General</c:formatCode>
                <c:ptCount val="18"/>
                <c:pt idx="0">
                  <c:v>4599.95</c:v>
                </c:pt>
                <c:pt idx="1">
                  <c:v>4702.5600000000004</c:v>
                </c:pt>
                <c:pt idx="2">
                  <c:v>4771.3599999999997</c:v>
                </c:pt>
                <c:pt idx="3">
                  <c:v>4725.95</c:v>
                </c:pt>
                <c:pt idx="4">
                  <c:v>4709.6099999999997</c:v>
                </c:pt>
                <c:pt idx="5">
                  <c:v>4646.91</c:v>
                </c:pt>
                <c:pt idx="6">
                  <c:v>4613.58</c:v>
                </c:pt>
                <c:pt idx="7">
                  <c:v>6534.86</c:v>
                </c:pt>
                <c:pt idx="8">
                  <c:v>6513.84</c:v>
                </c:pt>
                <c:pt idx="9">
                  <c:v>6498.25</c:v>
                </c:pt>
                <c:pt idx="10">
                  <c:v>6479.32</c:v>
                </c:pt>
                <c:pt idx="11">
                  <c:v>6460.77</c:v>
                </c:pt>
                <c:pt idx="12">
                  <c:v>6443.44</c:v>
                </c:pt>
                <c:pt idx="13">
                  <c:v>6427.61</c:v>
                </c:pt>
                <c:pt idx="14">
                  <c:v>6408.2</c:v>
                </c:pt>
                <c:pt idx="15">
                  <c:v>6396.54</c:v>
                </c:pt>
                <c:pt idx="16">
                  <c:v>6118.69</c:v>
                </c:pt>
                <c:pt idx="17">
                  <c:v>5642.81</c:v>
                </c:pt>
              </c:numCache>
            </c:numRef>
          </c:val>
          <c:extLst>
            <c:ext xmlns:c16="http://schemas.microsoft.com/office/drawing/2014/chart" uri="{C3380CC4-5D6E-409C-BE32-E72D297353CC}">
              <c16:uniqueId val="{0000000D-434F-C041-9EBD-6D3366AAC810}"/>
            </c:ext>
          </c:extLst>
        </c:ser>
        <c:ser>
          <c:idx val="14"/>
          <c:order val="14"/>
          <c:tx>
            <c:strRef>
              <c:f>'corei7-mountain-data'!$P$1</c:f>
              <c:strCache>
                <c:ptCount val="1"/>
                <c:pt idx="0">
                  <c:v>4K</c:v>
                </c:pt>
              </c:strCache>
            </c:strRef>
          </c:tx>
          <c:spPr>
            <a:solidFill>
              <a:srgbClr val="00808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'corei7-mountain-data'!$P$2:$P$19</c:f>
              <c:numCache>
                <c:formatCode>General</c:formatCode>
                <c:ptCount val="18"/>
                <c:pt idx="0">
                  <c:v>4764.2</c:v>
                </c:pt>
                <c:pt idx="1">
                  <c:v>4607.45</c:v>
                </c:pt>
                <c:pt idx="2">
                  <c:v>4617.8599999999997</c:v>
                </c:pt>
                <c:pt idx="3">
                  <c:v>6502.49</c:v>
                </c:pt>
                <c:pt idx="4">
                  <c:v>6466.17</c:v>
                </c:pt>
                <c:pt idx="5">
                  <c:v>6432.81</c:v>
                </c:pt>
                <c:pt idx="6">
                  <c:v>6397.26</c:v>
                </c:pt>
                <c:pt idx="7">
                  <c:v>6369.39</c:v>
                </c:pt>
                <c:pt idx="8">
                  <c:v>6328.29</c:v>
                </c:pt>
                <c:pt idx="9">
                  <c:v>6299.45</c:v>
                </c:pt>
                <c:pt idx="10">
                  <c:v>6259.01</c:v>
                </c:pt>
                <c:pt idx="11">
                  <c:v>6225.06</c:v>
                </c:pt>
                <c:pt idx="12">
                  <c:v>6193.75</c:v>
                </c:pt>
                <c:pt idx="13">
                  <c:v>6159.03</c:v>
                </c:pt>
                <c:pt idx="14">
                  <c:v>6127.24</c:v>
                </c:pt>
                <c:pt idx="15">
                  <c:v>6097.52</c:v>
                </c:pt>
                <c:pt idx="16">
                  <c:v>5623.45</c:v>
                </c:pt>
                <c:pt idx="17">
                  <c:v>4861.38</c:v>
                </c:pt>
              </c:numCache>
            </c:numRef>
          </c:val>
          <c:extLst>
            <c:ext xmlns:c16="http://schemas.microsoft.com/office/drawing/2014/chart" uri="{C3380CC4-5D6E-409C-BE32-E72D297353CC}">
              <c16:uniqueId val="{0000000E-434F-C041-9EBD-6D3366AAC810}"/>
            </c:ext>
          </c:extLst>
        </c:ser>
        <c:ser>
          <c:idx val="15"/>
          <c:order val="15"/>
          <c:tx>
            <c:strRef>
              <c:f>'corei7-mountain-data'!$Q$1</c:f>
              <c:strCache>
                <c:ptCount val="1"/>
                <c:pt idx="0">
                  <c:v>2K</c:v>
                </c:pt>
              </c:strCache>
            </c:strRef>
          </c:tx>
          <c:spPr>
            <a:solidFill>
              <a:srgbClr val="0000D4"/>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'corei7-mountain-data'!$Q$2:$Q$19</c:f>
              <c:numCache>
                <c:formatCode>General</c:formatCode>
                <c:ptCount val="18"/>
                <c:pt idx="0">
                  <c:v>4754.1499999999996</c:v>
                </c:pt>
                <c:pt idx="1">
                  <c:v>6086.11</c:v>
                </c:pt>
                <c:pt idx="2">
                  <c:v>6301.73</c:v>
                </c:pt>
                <c:pt idx="3">
                  <c:v>6261.46</c:v>
                </c:pt>
                <c:pt idx="4">
                  <c:v>6188.41</c:v>
                </c:pt>
                <c:pt idx="5">
                  <c:v>6115.06</c:v>
                </c:pt>
                <c:pt idx="6">
                  <c:v>6075.11</c:v>
                </c:pt>
                <c:pt idx="7">
                  <c:v>6013.17</c:v>
                </c:pt>
                <c:pt idx="8">
                  <c:v>5923.29</c:v>
                </c:pt>
                <c:pt idx="9">
                  <c:v>5870.21</c:v>
                </c:pt>
                <c:pt idx="10">
                  <c:v>5803.26</c:v>
                </c:pt>
                <c:pt idx="11">
                  <c:v>5754.86</c:v>
                </c:pt>
                <c:pt idx="12">
                  <c:v>5679.31</c:v>
                </c:pt>
                <c:pt idx="13">
                  <c:v>5629.01</c:v>
                </c:pt>
                <c:pt idx="14">
                  <c:v>5580.53</c:v>
                </c:pt>
                <c:pt idx="15">
                  <c:v>5541.86</c:v>
                </c:pt>
                <c:pt idx="16">
                  <c:v>4799.63</c:v>
                </c:pt>
                <c:pt idx="17">
                  <c:v>4639.2</c:v>
                </c:pt>
              </c:numCache>
            </c:numRef>
          </c:val>
          <c:extLst>
            <c:ext xmlns:c16="http://schemas.microsoft.com/office/drawing/2014/chart" uri="{C3380CC4-5D6E-409C-BE32-E72D297353CC}">
              <c16:uniqueId val="{0000000F-434F-C041-9EBD-6D3366AAC810}"/>
            </c:ext>
          </c:extLst>
        </c:ser>
        <c:bandFmts>
          <c:bandFmt>
            <c:idx val="0"/>
            <c:spPr>
              <a:solidFill>
                <a:srgbClr val="9999FF"/>
              </a:solidFill>
              <a:ln w="12700">
                <a:solidFill>
                  <a:srgbClr val="000000"/>
                </a:solidFill>
                <a:prstDash val="solid"/>
              </a:ln>
              <a:sp3d prstMaterial="flat"/>
            </c:spPr>
          </c:bandFmt>
          <c:bandFmt>
            <c:idx val="1"/>
            <c:spPr>
              <a:solidFill>
                <a:srgbClr val="993366"/>
              </a:solidFill>
              <a:ln w="12700">
                <a:solidFill>
                  <a:srgbClr val="000000"/>
                </a:solidFill>
                <a:prstDash val="solid"/>
              </a:ln>
              <a:sp3d prstMaterial="flat"/>
            </c:spPr>
          </c:bandFmt>
          <c:bandFmt>
            <c:idx val="2"/>
            <c:spPr>
              <a:solidFill>
                <a:srgbClr val="FFFFCC"/>
              </a:solidFill>
              <a:ln w="12700">
                <a:solidFill>
                  <a:srgbClr val="000000"/>
                </a:solidFill>
                <a:prstDash val="solid"/>
              </a:ln>
              <a:sp3d prstMaterial="flat"/>
            </c:spPr>
          </c:bandFmt>
          <c:bandFmt>
            <c:idx val="3"/>
            <c:spPr>
              <a:solidFill>
                <a:srgbClr val="CCFFFF"/>
              </a:solidFill>
              <a:ln w="12700">
                <a:solidFill>
                  <a:srgbClr val="000000"/>
                </a:solidFill>
                <a:prstDash val="solid"/>
              </a:ln>
              <a:sp3d prstMaterial="flat"/>
            </c:spPr>
          </c:bandFmt>
          <c:bandFmt>
            <c:idx val="4"/>
            <c:spPr>
              <a:solidFill>
                <a:srgbClr val="660066"/>
              </a:solidFill>
              <a:ln w="12700">
                <a:solidFill>
                  <a:srgbClr val="000000"/>
                </a:solidFill>
                <a:prstDash val="solid"/>
              </a:ln>
              <a:sp3d prstMaterial="flat"/>
            </c:spPr>
          </c:bandFmt>
          <c:bandFmt>
            <c:idx val="5"/>
            <c:spPr>
              <a:solidFill>
                <a:srgbClr val="FF8080"/>
              </a:solidFill>
              <a:ln w="12700">
                <a:solidFill>
                  <a:srgbClr val="000000"/>
                </a:solidFill>
                <a:prstDash val="solid"/>
              </a:ln>
              <a:sp3d prstMaterial="flat"/>
            </c:spPr>
          </c:bandFmt>
          <c:bandFmt>
            <c:idx val="6"/>
            <c:spPr>
              <a:solidFill>
                <a:srgbClr val="0066CC"/>
              </a:solidFill>
              <a:ln w="12700">
                <a:solidFill>
                  <a:srgbClr val="000000"/>
                </a:solidFill>
                <a:prstDash val="solid"/>
              </a:ln>
              <a:sp3d prstMaterial="flat"/>
            </c:spPr>
          </c:bandFmt>
        </c:bandFmts>
        <c:axId val="-2075458976"/>
        <c:axId val="-2113572160"/>
        <c:axId val="-2075565456"/>
      </c:surface3DChart>
      <c:catAx>
        <c:axId val="-2075458976"/>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sz="1600"/>
                  <a:t>Stride (x8 bytes)</a:t>
                </a:r>
              </a:p>
            </c:rich>
          </c:tx>
          <c:layout>
            <c:manualLayout>
              <c:xMode val="edge"/>
              <c:yMode val="edge"/>
              <c:x val="0.232766870807816"/>
              <c:y val="0.80311478222084998"/>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113572160"/>
        <c:crosses val="autoZero"/>
        <c:auto val="1"/>
        <c:lblAlgn val="ctr"/>
        <c:lblOffset val="100"/>
        <c:tickLblSkip val="2"/>
        <c:tickMarkSkip val="1"/>
        <c:noMultiLvlLbl val="1"/>
      </c:catAx>
      <c:valAx>
        <c:axId val="-2113572160"/>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dirty="0"/>
                  <a:t>Read  throughput (MB/</a:t>
                </a:r>
                <a:r>
                  <a:rPr lang="en-US" sz="1600" dirty="0" err="1"/>
                  <a:t>s</a:t>
                </a:r>
                <a:r>
                  <a:rPr lang="en-US" sz="1600" dirty="0"/>
                  <a:t>)</a:t>
                </a:r>
              </a:p>
            </c:rich>
          </c:tx>
          <c:layout>
            <c:manualLayout>
              <c:xMode val="edge"/>
              <c:yMode val="edge"/>
              <c:x val="9.7302537182852103E-2"/>
              <c:y val="6.7712246753469499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75458976"/>
        <c:crosses val="autoZero"/>
        <c:crossBetween val="between"/>
      </c:valAx>
      <c:serAx>
        <c:axId val="-2075565456"/>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sz="1600" dirty="0"/>
                  <a:t>Working set size (bytes)</a:t>
                </a:r>
              </a:p>
            </c:rich>
          </c:tx>
          <c:layout>
            <c:manualLayout>
              <c:xMode val="edge"/>
              <c:yMode val="edge"/>
              <c:x val="0.72020834062408901"/>
              <c:y val="0.81348206474190699"/>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113572160"/>
        <c:crosses val="autoZero"/>
        <c:tickLblSkip val="3"/>
        <c:tickMarkSkip val="1"/>
      </c:ser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100"/>
      <c:rotY val="40"/>
      <c:depthPercent val="100"/>
      <c:rAngAx val="0"/>
    </c:view3D>
    <c:floor>
      <c:thickness val="0"/>
      <c:spPr>
        <a:solidFill>
          <a:srgbClr val="C0C0C0"/>
        </a:solidFill>
        <a:ln w="3175">
          <a:solidFill>
            <a:srgbClr val="000000"/>
          </a:solidFill>
          <a:prstDash val="solid"/>
        </a:ln>
      </c:spPr>
    </c:floor>
    <c:sideWall>
      <c:thickness val="0"/>
      <c:spPr>
        <a:solidFill>
          <a:srgbClr val="FFFFFF"/>
        </a:solidFill>
        <a:ln w="12700">
          <a:solidFill>
            <a:srgbClr val="808080"/>
          </a:solidFill>
          <a:prstDash val="solid"/>
        </a:ln>
      </c:spPr>
    </c:sideWall>
    <c:backWall>
      <c:thickness val="0"/>
      <c:spPr>
        <a:solidFill>
          <a:srgbClr val="FFFFFF"/>
        </a:solidFill>
        <a:ln w="12700">
          <a:solidFill>
            <a:srgbClr val="808080"/>
          </a:solidFill>
          <a:prstDash val="solid"/>
        </a:ln>
      </c:spPr>
    </c:backWall>
    <c:plotArea>
      <c:layout/>
      <c:surface3DChart>
        <c:wireframe val="0"/>
        <c:ser>
          <c:idx val="0"/>
          <c:order val="0"/>
          <c:tx>
            <c:strRef>
              <c:f>'corei7-mountain-data'!$B$1</c:f>
              <c:strCache>
                <c:ptCount val="1"/>
                <c:pt idx="0">
                  <c:v>64M</c:v>
                </c:pt>
              </c:strCache>
            </c:strRef>
          </c:tx>
          <c:spPr>
            <a:solidFill>
              <a:srgbClr val="9999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'corei7-mountain-data'!$B$2:$B$19</c:f>
              <c:numCache>
                <c:formatCode>General</c:formatCode>
                <c:ptCount val="18"/>
                <c:pt idx="0">
                  <c:v>4029.59</c:v>
                </c:pt>
                <c:pt idx="1">
                  <c:v>2752.75</c:v>
                </c:pt>
                <c:pt idx="2">
                  <c:v>2159.29</c:v>
                </c:pt>
                <c:pt idx="3">
                  <c:v>1710.75</c:v>
                </c:pt>
                <c:pt idx="4">
                  <c:v>1391.48</c:v>
                </c:pt>
                <c:pt idx="5">
                  <c:v>1176.29</c:v>
                </c:pt>
                <c:pt idx="6">
                  <c:v>1015.77</c:v>
                </c:pt>
                <c:pt idx="7">
                  <c:v>890.72</c:v>
                </c:pt>
                <c:pt idx="8">
                  <c:v>845.57</c:v>
                </c:pt>
                <c:pt idx="9">
                  <c:v>805.45999999999935</c:v>
                </c:pt>
                <c:pt idx="10">
                  <c:v>773.78</c:v>
                </c:pt>
                <c:pt idx="11">
                  <c:v>757.94</c:v>
                </c:pt>
                <c:pt idx="12">
                  <c:v>727.91</c:v>
                </c:pt>
                <c:pt idx="13">
                  <c:v>712.66</c:v>
                </c:pt>
                <c:pt idx="14">
                  <c:v>705.63</c:v>
                </c:pt>
                <c:pt idx="15">
                  <c:v>701.98</c:v>
                </c:pt>
                <c:pt idx="16">
                  <c:v>598.19000000000005</c:v>
                </c:pt>
                <c:pt idx="17">
                  <c:v>601.22</c:v>
                </c:pt>
              </c:numCache>
            </c:numRef>
          </c:val>
          <c:extLst>
            <c:ext xmlns:c16="http://schemas.microsoft.com/office/drawing/2014/chart" uri="{C3380CC4-5D6E-409C-BE32-E72D297353CC}">
              <c16:uniqueId val="{00000000-40F0-754E-9950-EC76BDABF6AA}"/>
            </c:ext>
          </c:extLst>
        </c:ser>
        <c:ser>
          <c:idx val="1"/>
          <c:order val="1"/>
          <c:tx>
            <c:strRef>
              <c:f>'corei7-mountain-data'!$C$1</c:f>
              <c:strCache>
                <c:ptCount val="1"/>
                <c:pt idx="0">
                  <c:v>32M</c:v>
                </c:pt>
              </c:strCache>
            </c:strRef>
          </c:tx>
          <c:spPr>
            <a:solidFill>
              <a:srgbClr val="993366"/>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'corei7-mountain-data'!$C$2:$C$19</c:f>
              <c:numCache>
                <c:formatCode>General</c:formatCode>
                <c:ptCount val="18"/>
                <c:pt idx="0">
                  <c:v>4029.36</c:v>
                </c:pt>
                <c:pt idx="1">
                  <c:v>2752.39</c:v>
                </c:pt>
                <c:pt idx="2">
                  <c:v>2160.62</c:v>
                </c:pt>
                <c:pt idx="3">
                  <c:v>1710.98</c:v>
                </c:pt>
                <c:pt idx="4">
                  <c:v>1391.5</c:v>
                </c:pt>
                <c:pt idx="5">
                  <c:v>1176.54</c:v>
                </c:pt>
                <c:pt idx="6">
                  <c:v>1016.71</c:v>
                </c:pt>
                <c:pt idx="7">
                  <c:v>891.8</c:v>
                </c:pt>
                <c:pt idx="8">
                  <c:v>846.98</c:v>
                </c:pt>
                <c:pt idx="9">
                  <c:v>807.22</c:v>
                </c:pt>
                <c:pt idx="10">
                  <c:v>775.18</c:v>
                </c:pt>
                <c:pt idx="11">
                  <c:v>760.41</c:v>
                </c:pt>
                <c:pt idx="12">
                  <c:v>730.74</c:v>
                </c:pt>
                <c:pt idx="13">
                  <c:v>714.98</c:v>
                </c:pt>
                <c:pt idx="14">
                  <c:v>709.26</c:v>
                </c:pt>
                <c:pt idx="15">
                  <c:v>708.88</c:v>
                </c:pt>
                <c:pt idx="16">
                  <c:v>608.99</c:v>
                </c:pt>
                <c:pt idx="17">
                  <c:v>607.39</c:v>
                </c:pt>
              </c:numCache>
            </c:numRef>
          </c:val>
          <c:extLst>
            <c:ext xmlns:c16="http://schemas.microsoft.com/office/drawing/2014/chart" uri="{C3380CC4-5D6E-409C-BE32-E72D297353CC}">
              <c16:uniqueId val="{00000001-40F0-754E-9950-EC76BDABF6AA}"/>
            </c:ext>
          </c:extLst>
        </c:ser>
        <c:ser>
          <c:idx val="2"/>
          <c:order val="2"/>
          <c:tx>
            <c:strRef>
              <c:f>'corei7-mountain-data'!$D$1</c:f>
              <c:strCache>
                <c:ptCount val="1"/>
                <c:pt idx="0">
                  <c:v>16M</c:v>
                </c:pt>
              </c:strCache>
            </c:strRef>
          </c:tx>
          <c:spPr>
            <a:solidFill>
              <a:srgbClr val="FFFFCC"/>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'corei7-mountain-data'!$D$2:$D$19</c:f>
              <c:numCache>
                <c:formatCode>General</c:formatCode>
                <c:ptCount val="18"/>
                <c:pt idx="0">
                  <c:v>4040.1</c:v>
                </c:pt>
                <c:pt idx="1">
                  <c:v>2788.42</c:v>
                </c:pt>
                <c:pt idx="2">
                  <c:v>2188.92</c:v>
                </c:pt>
                <c:pt idx="3">
                  <c:v>1742.97</c:v>
                </c:pt>
                <c:pt idx="4">
                  <c:v>1421.69</c:v>
                </c:pt>
                <c:pt idx="5">
                  <c:v>1201.31</c:v>
                </c:pt>
                <c:pt idx="6">
                  <c:v>1038.3699999999999</c:v>
                </c:pt>
                <c:pt idx="7">
                  <c:v>911.7</c:v>
                </c:pt>
                <c:pt idx="8">
                  <c:v>870.39</c:v>
                </c:pt>
                <c:pt idx="9">
                  <c:v>835.30999999999938</c:v>
                </c:pt>
                <c:pt idx="10">
                  <c:v>809.25</c:v>
                </c:pt>
                <c:pt idx="11">
                  <c:v>798.05</c:v>
                </c:pt>
                <c:pt idx="12">
                  <c:v>780.28</c:v>
                </c:pt>
                <c:pt idx="13">
                  <c:v>778.37</c:v>
                </c:pt>
                <c:pt idx="14">
                  <c:v>787.2</c:v>
                </c:pt>
                <c:pt idx="15">
                  <c:v>744.13</c:v>
                </c:pt>
                <c:pt idx="16">
                  <c:v>633.53</c:v>
                </c:pt>
                <c:pt idx="17">
                  <c:v>608.85999999999865</c:v>
                </c:pt>
              </c:numCache>
            </c:numRef>
          </c:val>
          <c:extLst>
            <c:ext xmlns:c16="http://schemas.microsoft.com/office/drawing/2014/chart" uri="{C3380CC4-5D6E-409C-BE32-E72D297353CC}">
              <c16:uniqueId val="{00000002-40F0-754E-9950-EC76BDABF6AA}"/>
            </c:ext>
          </c:extLst>
        </c:ser>
        <c:ser>
          <c:idx val="3"/>
          <c:order val="3"/>
          <c:tx>
            <c:strRef>
              <c:f>'corei7-mountain-data'!$E$1</c:f>
              <c:strCache>
                <c:ptCount val="1"/>
                <c:pt idx="0">
                  <c:v>8M</c:v>
                </c:pt>
              </c:strCache>
            </c:strRef>
          </c:tx>
          <c:spPr>
            <a:solidFill>
              <a:srgbClr val="CCFF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'corei7-mountain-data'!$E$2:$E$19</c:f>
              <c:numCache>
                <c:formatCode>General</c:formatCode>
                <c:ptCount val="18"/>
                <c:pt idx="0">
                  <c:v>4374.01</c:v>
                </c:pt>
                <c:pt idx="1">
                  <c:v>3610.74</c:v>
                </c:pt>
                <c:pt idx="2">
                  <c:v>3002.03</c:v>
                </c:pt>
                <c:pt idx="3">
                  <c:v>2492.39</c:v>
                </c:pt>
                <c:pt idx="4">
                  <c:v>2131.04</c:v>
                </c:pt>
                <c:pt idx="5">
                  <c:v>1821.71</c:v>
                </c:pt>
                <c:pt idx="6">
                  <c:v>1564.14</c:v>
                </c:pt>
                <c:pt idx="7">
                  <c:v>1414.18</c:v>
                </c:pt>
                <c:pt idx="8">
                  <c:v>1404.78</c:v>
                </c:pt>
                <c:pt idx="9">
                  <c:v>1408.59</c:v>
                </c:pt>
                <c:pt idx="10">
                  <c:v>1423.67</c:v>
                </c:pt>
                <c:pt idx="11">
                  <c:v>1456.86</c:v>
                </c:pt>
                <c:pt idx="12">
                  <c:v>1499.61</c:v>
                </c:pt>
                <c:pt idx="13">
                  <c:v>1600.13</c:v>
                </c:pt>
                <c:pt idx="14">
                  <c:v>1667.47</c:v>
                </c:pt>
                <c:pt idx="15">
                  <c:v>1231.7</c:v>
                </c:pt>
                <c:pt idx="16">
                  <c:v>1078.97</c:v>
                </c:pt>
                <c:pt idx="17">
                  <c:v>1026.03</c:v>
                </c:pt>
              </c:numCache>
            </c:numRef>
          </c:val>
          <c:extLst>
            <c:ext xmlns:c16="http://schemas.microsoft.com/office/drawing/2014/chart" uri="{C3380CC4-5D6E-409C-BE32-E72D297353CC}">
              <c16:uniqueId val="{00000003-40F0-754E-9950-EC76BDABF6AA}"/>
            </c:ext>
          </c:extLst>
        </c:ser>
        <c:ser>
          <c:idx val="4"/>
          <c:order val="4"/>
          <c:tx>
            <c:strRef>
              <c:f>'corei7-mountain-data'!$F$1</c:f>
              <c:strCache>
                <c:ptCount val="1"/>
                <c:pt idx="0">
                  <c:v>4M</c:v>
                </c:pt>
              </c:strCache>
            </c:strRef>
          </c:tx>
          <c:spPr>
            <a:solidFill>
              <a:srgbClr val="660066"/>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'corei7-mountain-data'!$F$2:$F$19</c:f>
              <c:numCache>
                <c:formatCode>General</c:formatCode>
                <c:ptCount val="18"/>
                <c:pt idx="0">
                  <c:v>4642.47</c:v>
                </c:pt>
                <c:pt idx="1">
                  <c:v>4583.8</c:v>
                </c:pt>
                <c:pt idx="2">
                  <c:v>4074.93</c:v>
                </c:pt>
                <c:pt idx="3">
                  <c:v>3557.51</c:v>
                </c:pt>
                <c:pt idx="4">
                  <c:v>3337.59</c:v>
                </c:pt>
                <c:pt idx="5">
                  <c:v>2898.78</c:v>
                </c:pt>
                <c:pt idx="6">
                  <c:v>2535.2199999999998</c:v>
                </c:pt>
                <c:pt idx="7">
                  <c:v>2248.83</c:v>
                </c:pt>
                <c:pt idx="8">
                  <c:v>2227.41</c:v>
                </c:pt>
                <c:pt idx="9">
                  <c:v>2203.98</c:v>
                </c:pt>
                <c:pt idx="10">
                  <c:v>2187.29</c:v>
                </c:pt>
                <c:pt idx="11">
                  <c:v>2164.1799999999998</c:v>
                </c:pt>
                <c:pt idx="12">
                  <c:v>2156.96</c:v>
                </c:pt>
                <c:pt idx="13">
                  <c:v>2148.52</c:v>
                </c:pt>
                <c:pt idx="14">
                  <c:v>2146.83</c:v>
                </c:pt>
                <c:pt idx="15">
                  <c:v>2131.36</c:v>
                </c:pt>
                <c:pt idx="16">
                  <c:v>2038.29</c:v>
                </c:pt>
                <c:pt idx="17">
                  <c:v>2060.87</c:v>
                </c:pt>
              </c:numCache>
            </c:numRef>
          </c:val>
          <c:extLst>
            <c:ext xmlns:c16="http://schemas.microsoft.com/office/drawing/2014/chart" uri="{C3380CC4-5D6E-409C-BE32-E72D297353CC}">
              <c16:uniqueId val="{00000004-40F0-754E-9950-EC76BDABF6AA}"/>
            </c:ext>
          </c:extLst>
        </c:ser>
        <c:ser>
          <c:idx val="5"/>
          <c:order val="5"/>
          <c:tx>
            <c:strRef>
              <c:f>'corei7-mountain-data'!$G$1</c:f>
              <c:strCache>
                <c:ptCount val="1"/>
                <c:pt idx="0">
                  <c:v>2M</c:v>
                </c:pt>
              </c:strCache>
            </c:strRef>
          </c:tx>
          <c:spPr>
            <a:solidFill>
              <a:srgbClr val="FF808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'corei7-mountain-data'!$G$2:$G$19</c:f>
              <c:numCache>
                <c:formatCode>General</c:formatCode>
                <c:ptCount val="18"/>
                <c:pt idx="0">
                  <c:v>4674.0600000000004</c:v>
                </c:pt>
                <c:pt idx="1">
                  <c:v>4659.0600000000004</c:v>
                </c:pt>
                <c:pt idx="2">
                  <c:v>4153.1000000000004</c:v>
                </c:pt>
                <c:pt idx="3">
                  <c:v>4016.4</c:v>
                </c:pt>
                <c:pt idx="4">
                  <c:v>3540.78</c:v>
                </c:pt>
                <c:pt idx="5">
                  <c:v>3027.05</c:v>
                </c:pt>
                <c:pt idx="6">
                  <c:v>2625.06</c:v>
                </c:pt>
                <c:pt idx="7">
                  <c:v>2321.73</c:v>
                </c:pt>
                <c:pt idx="8">
                  <c:v>2306.4</c:v>
                </c:pt>
                <c:pt idx="9">
                  <c:v>2292.86</c:v>
                </c:pt>
                <c:pt idx="10">
                  <c:v>2282.38</c:v>
                </c:pt>
                <c:pt idx="11">
                  <c:v>2270.35</c:v>
                </c:pt>
                <c:pt idx="12">
                  <c:v>2264.14</c:v>
                </c:pt>
                <c:pt idx="13">
                  <c:v>2259.8000000000002</c:v>
                </c:pt>
                <c:pt idx="14">
                  <c:v>2260.46</c:v>
                </c:pt>
                <c:pt idx="15">
                  <c:v>2261.54</c:v>
                </c:pt>
                <c:pt idx="16">
                  <c:v>2224.92</c:v>
                </c:pt>
                <c:pt idx="17">
                  <c:v>2431.58</c:v>
                </c:pt>
              </c:numCache>
            </c:numRef>
          </c:val>
          <c:extLst>
            <c:ext xmlns:c16="http://schemas.microsoft.com/office/drawing/2014/chart" uri="{C3380CC4-5D6E-409C-BE32-E72D297353CC}">
              <c16:uniqueId val="{00000005-40F0-754E-9950-EC76BDABF6AA}"/>
            </c:ext>
          </c:extLst>
        </c:ser>
        <c:ser>
          <c:idx val="6"/>
          <c:order val="6"/>
          <c:tx>
            <c:strRef>
              <c:f>'corei7-mountain-data'!$H$1</c:f>
              <c:strCache>
                <c:ptCount val="1"/>
                <c:pt idx="0">
                  <c:v>1M</c:v>
                </c:pt>
              </c:strCache>
            </c:strRef>
          </c:tx>
          <c:spPr>
            <a:solidFill>
              <a:srgbClr val="0066CC"/>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'corei7-mountain-data'!$H$2:$H$19</c:f>
              <c:numCache>
                <c:formatCode>General</c:formatCode>
                <c:ptCount val="18"/>
                <c:pt idx="0">
                  <c:v>4673.7700000000004</c:v>
                </c:pt>
                <c:pt idx="1">
                  <c:v>4656.9799999999996</c:v>
                </c:pt>
                <c:pt idx="2">
                  <c:v>4156.32</c:v>
                </c:pt>
                <c:pt idx="3">
                  <c:v>4012.65</c:v>
                </c:pt>
                <c:pt idx="4">
                  <c:v>3535.85</c:v>
                </c:pt>
                <c:pt idx="5">
                  <c:v>3021.82</c:v>
                </c:pt>
                <c:pt idx="6">
                  <c:v>2623.08</c:v>
                </c:pt>
                <c:pt idx="7">
                  <c:v>2318.19</c:v>
                </c:pt>
                <c:pt idx="8">
                  <c:v>2303.7199999999998</c:v>
                </c:pt>
                <c:pt idx="9">
                  <c:v>2291.5500000000002</c:v>
                </c:pt>
                <c:pt idx="10">
                  <c:v>2280.42</c:v>
                </c:pt>
                <c:pt idx="11">
                  <c:v>2270.2399999999998</c:v>
                </c:pt>
                <c:pt idx="12">
                  <c:v>2264.8200000000002</c:v>
                </c:pt>
                <c:pt idx="13">
                  <c:v>2261.86</c:v>
                </c:pt>
                <c:pt idx="14">
                  <c:v>2261.31</c:v>
                </c:pt>
                <c:pt idx="15">
                  <c:v>2271.41</c:v>
                </c:pt>
                <c:pt idx="16">
                  <c:v>2237.27</c:v>
                </c:pt>
                <c:pt idx="17">
                  <c:v>2432.7399999999998</c:v>
                </c:pt>
              </c:numCache>
            </c:numRef>
          </c:val>
          <c:extLst>
            <c:ext xmlns:c16="http://schemas.microsoft.com/office/drawing/2014/chart" uri="{C3380CC4-5D6E-409C-BE32-E72D297353CC}">
              <c16:uniqueId val="{00000006-40F0-754E-9950-EC76BDABF6AA}"/>
            </c:ext>
          </c:extLst>
        </c:ser>
        <c:ser>
          <c:idx val="7"/>
          <c:order val="7"/>
          <c:tx>
            <c:strRef>
              <c:f>'corei7-mountain-data'!$I$1</c:f>
              <c:strCache>
                <c:ptCount val="1"/>
                <c:pt idx="0">
                  <c:v>512K</c:v>
                </c:pt>
              </c:strCache>
            </c:strRef>
          </c:tx>
          <c:spPr>
            <a:solidFill>
              <a:srgbClr val="CCCC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'corei7-mountain-data'!$I$2:$I$19</c:f>
              <c:numCache>
                <c:formatCode>General</c:formatCode>
                <c:ptCount val="18"/>
                <c:pt idx="0">
                  <c:v>4673</c:v>
                </c:pt>
                <c:pt idx="1">
                  <c:v>4658.05</c:v>
                </c:pt>
                <c:pt idx="2">
                  <c:v>4267.3</c:v>
                </c:pt>
                <c:pt idx="3">
                  <c:v>4052.55</c:v>
                </c:pt>
                <c:pt idx="4">
                  <c:v>3730.88</c:v>
                </c:pt>
                <c:pt idx="5">
                  <c:v>3236.67</c:v>
                </c:pt>
                <c:pt idx="6">
                  <c:v>2839.93</c:v>
                </c:pt>
                <c:pt idx="7">
                  <c:v>2527.15</c:v>
                </c:pt>
                <c:pt idx="8">
                  <c:v>2513.25</c:v>
                </c:pt>
                <c:pt idx="9">
                  <c:v>2503.12</c:v>
                </c:pt>
                <c:pt idx="10">
                  <c:v>2494.19</c:v>
                </c:pt>
                <c:pt idx="11">
                  <c:v>2517.44</c:v>
                </c:pt>
                <c:pt idx="12">
                  <c:v>2523.1</c:v>
                </c:pt>
                <c:pt idx="13">
                  <c:v>2551.67</c:v>
                </c:pt>
                <c:pt idx="14">
                  <c:v>2555.5300000000002</c:v>
                </c:pt>
                <c:pt idx="15">
                  <c:v>2477.41</c:v>
                </c:pt>
                <c:pt idx="16">
                  <c:v>2420.17</c:v>
                </c:pt>
                <c:pt idx="17">
                  <c:v>2590.64</c:v>
                </c:pt>
              </c:numCache>
            </c:numRef>
          </c:val>
          <c:extLst>
            <c:ext xmlns:c16="http://schemas.microsoft.com/office/drawing/2014/chart" uri="{C3380CC4-5D6E-409C-BE32-E72D297353CC}">
              <c16:uniqueId val="{00000007-40F0-754E-9950-EC76BDABF6AA}"/>
            </c:ext>
          </c:extLst>
        </c:ser>
        <c:ser>
          <c:idx val="8"/>
          <c:order val="8"/>
          <c:tx>
            <c:strRef>
              <c:f>'corei7-mountain-data'!$J$1</c:f>
              <c:strCache>
                <c:ptCount val="1"/>
                <c:pt idx="0">
                  <c:v>256K</c:v>
                </c:pt>
              </c:strCache>
            </c:strRef>
          </c:tx>
          <c:spPr>
            <a:solidFill>
              <a:srgbClr val="00009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'corei7-mountain-data'!$J$2:$J$19</c:f>
              <c:numCache>
                <c:formatCode>General</c:formatCode>
                <c:ptCount val="18"/>
                <c:pt idx="0">
                  <c:v>4672.3100000000004</c:v>
                </c:pt>
                <c:pt idx="1">
                  <c:v>4645.58</c:v>
                </c:pt>
                <c:pt idx="2">
                  <c:v>4300.1000000000004</c:v>
                </c:pt>
                <c:pt idx="3">
                  <c:v>4091.3</c:v>
                </c:pt>
                <c:pt idx="4">
                  <c:v>3890.2</c:v>
                </c:pt>
                <c:pt idx="5">
                  <c:v>3175.38</c:v>
                </c:pt>
                <c:pt idx="6">
                  <c:v>2748.26</c:v>
                </c:pt>
                <c:pt idx="7">
                  <c:v>2351.27</c:v>
                </c:pt>
                <c:pt idx="8">
                  <c:v>2518.38</c:v>
                </c:pt>
                <c:pt idx="9">
                  <c:v>2627.49</c:v>
                </c:pt>
                <c:pt idx="10">
                  <c:v>2644.71</c:v>
                </c:pt>
                <c:pt idx="11">
                  <c:v>2646.45</c:v>
                </c:pt>
                <c:pt idx="12">
                  <c:v>2690.79</c:v>
                </c:pt>
                <c:pt idx="13">
                  <c:v>2715.46</c:v>
                </c:pt>
                <c:pt idx="14">
                  <c:v>2762.7</c:v>
                </c:pt>
                <c:pt idx="15">
                  <c:v>2445.48</c:v>
                </c:pt>
                <c:pt idx="16">
                  <c:v>2440.11</c:v>
                </c:pt>
                <c:pt idx="17">
                  <c:v>2560.87</c:v>
                </c:pt>
              </c:numCache>
            </c:numRef>
          </c:val>
          <c:extLst>
            <c:ext xmlns:c16="http://schemas.microsoft.com/office/drawing/2014/chart" uri="{C3380CC4-5D6E-409C-BE32-E72D297353CC}">
              <c16:uniqueId val="{00000008-40F0-754E-9950-EC76BDABF6AA}"/>
            </c:ext>
          </c:extLst>
        </c:ser>
        <c:ser>
          <c:idx val="9"/>
          <c:order val="9"/>
          <c:tx>
            <c:strRef>
              <c:f>'corei7-mountain-data'!$K$1</c:f>
              <c:strCache>
                <c:ptCount val="1"/>
                <c:pt idx="0">
                  <c:v>128K</c:v>
                </c:pt>
              </c:strCache>
            </c:strRef>
          </c:tx>
          <c:spPr>
            <a:solidFill>
              <a:srgbClr val="F20884"/>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'corei7-mountain-data'!$K$2:$K$19</c:f>
              <c:numCache>
                <c:formatCode>General</c:formatCode>
                <c:ptCount val="18"/>
                <c:pt idx="0">
                  <c:v>4669.8900000000003</c:v>
                </c:pt>
                <c:pt idx="1">
                  <c:v>4661.4399999999996</c:v>
                </c:pt>
                <c:pt idx="2">
                  <c:v>4661.75</c:v>
                </c:pt>
                <c:pt idx="3">
                  <c:v>4570.55</c:v>
                </c:pt>
                <c:pt idx="4">
                  <c:v>4453.42</c:v>
                </c:pt>
                <c:pt idx="5">
                  <c:v>4070.1</c:v>
                </c:pt>
                <c:pt idx="6">
                  <c:v>3626.17</c:v>
                </c:pt>
                <c:pt idx="7">
                  <c:v>2349.0500000000002</c:v>
                </c:pt>
                <c:pt idx="8">
                  <c:v>3332.47</c:v>
                </c:pt>
                <c:pt idx="9">
                  <c:v>3318.78</c:v>
                </c:pt>
                <c:pt idx="10">
                  <c:v>3328.21</c:v>
                </c:pt>
                <c:pt idx="11">
                  <c:v>3312.1</c:v>
                </c:pt>
                <c:pt idx="12">
                  <c:v>3351.75</c:v>
                </c:pt>
                <c:pt idx="13">
                  <c:v>3197.56</c:v>
                </c:pt>
                <c:pt idx="14">
                  <c:v>3342.59</c:v>
                </c:pt>
                <c:pt idx="15">
                  <c:v>3330.51</c:v>
                </c:pt>
                <c:pt idx="16">
                  <c:v>3335.4</c:v>
                </c:pt>
                <c:pt idx="17">
                  <c:v>3374.9</c:v>
                </c:pt>
              </c:numCache>
            </c:numRef>
          </c:val>
          <c:extLst>
            <c:ext xmlns:c16="http://schemas.microsoft.com/office/drawing/2014/chart" uri="{C3380CC4-5D6E-409C-BE32-E72D297353CC}">
              <c16:uniqueId val="{00000009-40F0-754E-9950-EC76BDABF6AA}"/>
            </c:ext>
          </c:extLst>
        </c:ser>
        <c:ser>
          <c:idx val="10"/>
          <c:order val="10"/>
          <c:tx>
            <c:strRef>
              <c:f>'corei7-mountain-data'!$L$1</c:f>
              <c:strCache>
                <c:ptCount val="1"/>
                <c:pt idx="0">
                  <c:v>64K</c:v>
                </c:pt>
              </c:strCache>
            </c:strRef>
          </c:tx>
          <c:spPr>
            <a:solidFill>
              <a:srgbClr val="FCF305"/>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'corei7-mountain-data'!$L$2:$L$19</c:f>
              <c:numCache>
                <c:formatCode>General</c:formatCode>
                <c:ptCount val="18"/>
                <c:pt idx="0">
                  <c:v>4664.6899999999996</c:v>
                </c:pt>
                <c:pt idx="1">
                  <c:v>4647.96</c:v>
                </c:pt>
                <c:pt idx="2">
                  <c:v>4646.51</c:v>
                </c:pt>
                <c:pt idx="3">
                  <c:v>4575.1000000000004</c:v>
                </c:pt>
                <c:pt idx="4">
                  <c:v>4473.68</c:v>
                </c:pt>
                <c:pt idx="5">
                  <c:v>4218.51</c:v>
                </c:pt>
                <c:pt idx="6">
                  <c:v>3642.61</c:v>
                </c:pt>
                <c:pt idx="7">
                  <c:v>3334.78</c:v>
                </c:pt>
                <c:pt idx="8">
                  <c:v>3395.82</c:v>
                </c:pt>
                <c:pt idx="9">
                  <c:v>3398</c:v>
                </c:pt>
                <c:pt idx="10">
                  <c:v>3403.08</c:v>
                </c:pt>
                <c:pt idx="11">
                  <c:v>3411.87</c:v>
                </c:pt>
                <c:pt idx="12">
                  <c:v>3395.99</c:v>
                </c:pt>
                <c:pt idx="13">
                  <c:v>3299.01</c:v>
                </c:pt>
                <c:pt idx="14">
                  <c:v>4287.45</c:v>
                </c:pt>
                <c:pt idx="15">
                  <c:v>3416.74</c:v>
                </c:pt>
                <c:pt idx="16">
                  <c:v>3389.13</c:v>
                </c:pt>
                <c:pt idx="17">
                  <c:v>3374.16</c:v>
                </c:pt>
              </c:numCache>
            </c:numRef>
          </c:val>
          <c:extLst>
            <c:ext xmlns:c16="http://schemas.microsoft.com/office/drawing/2014/chart" uri="{C3380CC4-5D6E-409C-BE32-E72D297353CC}">
              <c16:uniqueId val="{0000000A-40F0-754E-9950-EC76BDABF6AA}"/>
            </c:ext>
          </c:extLst>
        </c:ser>
        <c:ser>
          <c:idx val="11"/>
          <c:order val="11"/>
          <c:tx>
            <c:strRef>
              <c:f>'corei7-mountain-data'!$M$1</c:f>
              <c:strCache>
                <c:ptCount val="1"/>
                <c:pt idx="0">
                  <c:v>32K</c:v>
                </c:pt>
              </c:strCache>
            </c:strRef>
          </c:tx>
          <c:spPr>
            <a:solidFill>
              <a:srgbClr val="00ABEA"/>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'corei7-mountain-data'!$M$2:$M$19</c:f>
              <c:numCache>
                <c:formatCode>General</c:formatCode>
                <c:ptCount val="18"/>
                <c:pt idx="0">
                  <c:v>4654.62</c:v>
                </c:pt>
                <c:pt idx="1">
                  <c:v>4624.5</c:v>
                </c:pt>
                <c:pt idx="2">
                  <c:v>4631.6899999999996</c:v>
                </c:pt>
                <c:pt idx="3">
                  <c:v>4615.62</c:v>
                </c:pt>
                <c:pt idx="4">
                  <c:v>4600.3900000000003</c:v>
                </c:pt>
                <c:pt idx="5">
                  <c:v>4585.6000000000004</c:v>
                </c:pt>
                <c:pt idx="6">
                  <c:v>4572.8</c:v>
                </c:pt>
                <c:pt idx="7">
                  <c:v>4809.1000000000004</c:v>
                </c:pt>
                <c:pt idx="8">
                  <c:v>4803.13</c:v>
                </c:pt>
                <c:pt idx="9">
                  <c:v>4789.7</c:v>
                </c:pt>
                <c:pt idx="10">
                  <c:v>4790.97</c:v>
                </c:pt>
                <c:pt idx="11">
                  <c:v>4784.6499999999996</c:v>
                </c:pt>
                <c:pt idx="12">
                  <c:v>4754.2299999999996</c:v>
                </c:pt>
                <c:pt idx="13">
                  <c:v>4768.54</c:v>
                </c:pt>
                <c:pt idx="14">
                  <c:v>4750.25</c:v>
                </c:pt>
                <c:pt idx="15">
                  <c:v>4742.01</c:v>
                </c:pt>
                <c:pt idx="16">
                  <c:v>6545.16</c:v>
                </c:pt>
                <c:pt idx="17">
                  <c:v>6408.41</c:v>
                </c:pt>
              </c:numCache>
            </c:numRef>
          </c:val>
          <c:extLst>
            <c:ext xmlns:c16="http://schemas.microsoft.com/office/drawing/2014/chart" uri="{C3380CC4-5D6E-409C-BE32-E72D297353CC}">
              <c16:uniqueId val="{0000000B-40F0-754E-9950-EC76BDABF6AA}"/>
            </c:ext>
          </c:extLst>
        </c:ser>
        <c:ser>
          <c:idx val="12"/>
          <c:order val="12"/>
          <c:tx>
            <c:strRef>
              <c:f>'corei7-mountain-data'!$N$1</c:f>
              <c:strCache>
                <c:ptCount val="1"/>
                <c:pt idx="0">
                  <c:v>16K</c:v>
                </c:pt>
              </c:strCache>
            </c:strRef>
          </c:tx>
          <c:spPr>
            <a:solidFill>
              <a:srgbClr val="4600A5"/>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'corei7-mountain-data'!$N$2:$N$19</c:f>
              <c:numCache>
                <c:formatCode>General</c:formatCode>
                <c:ptCount val="18"/>
                <c:pt idx="0">
                  <c:v>4635.05</c:v>
                </c:pt>
                <c:pt idx="1">
                  <c:v>4575.1400000000003</c:v>
                </c:pt>
                <c:pt idx="2">
                  <c:v>4577.76</c:v>
                </c:pt>
                <c:pt idx="3">
                  <c:v>4797.16</c:v>
                </c:pt>
                <c:pt idx="4">
                  <c:v>4781.0600000000004</c:v>
                </c:pt>
                <c:pt idx="5">
                  <c:v>4773.37</c:v>
                </c:pt>
                <c:pt idx="6">
                  <c:v>4756.1899999999996</c:v>
                </c:pt>
                <c:pt idx="7">
                  <c:v>4729.6499999999996</c:v>
                </c:pt>
                <c:pt idx="8">
                  <c:v>4701.3</c:v>
                </c:pt>
                <c:pt idx="9">
                  <c:v>4716.3900000000003</c:v>
                </c:pt>
                <c:pt idx="10">
                  <c:v>4668.13</c:v>
                </c:pt>
                <c:pt idx="11">
                  <c:v>4653.51</c:v>
                </c:pt>
                <c:pt idx="12">
                  <c:v>4678.67</c:v>
                </c:pt>
                <c:pt idx="13">
                  <c:v>4620.2299999999996</c:v>
                </c:pt>
                <c:pt idx="14">
                  <c:v>4621.49</c:v>
                </c:pt>
                <c:pt idx="15">
                  <c:v>6529.52</c:v>
                </c:pt>
                <c:pt idx="16">
                  <c:v>6398.15</c:v>
                </c:pt>
                <c:pt idx="17">
                  <c:v>6122.8</c:v>
                </c:pt>
              </c:numCache>
            </c:numRef>
          </c:val>
          <c:extLst>
            <c:ext xmlns:c16="http://schemas.microsoft.com/office/drawing/2014/chart" uri="{C3380CC4-5D6E-409C-BE32-E72D297353CC}">
              <c16:uniqueId val="{0000000C-40F0-754E-9950-EC76BDABF6AA}"/>
            </c:ext>
          </c:extLst>
        </c:ser>
        <c:ser>
          <c:idx val="13"/>
          <c:order val="13"/>
          <c:tx>
            <c:strRef>
              <c:f>'corei7-mountain-data'!$O$1</c:f>
              <c:strCache>
                <c:ptCount val="1"/>
                <c:pt idx="0">
                  <c:v>8K</c:v>
                </c:pt>
              </c:strCache>
            </c:strRef>
          </c:tx>
          <c:spPr>
            <a:solidFill>
              <a:srgbClr val="90000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'corei7-mountain-data'!$O$2:$O$19</c:f>
              <c:numCache>
                <c:formatCode>General</c:formatCode>
                <c:ptCount val="18"/>
                <c:pt idx="0">
                  <c:v>4599.95</c:v>
                </c:pt>
                <c:pt idx="1">
                  <c:v>4702.5600000000004</c:v>
                </c:pt>
                <c:pt idx="2">
                  <c:v>4771.3599999999997</c:v>
                </c:pt>
                <c:pt idx="3">
                  <c:v>4725.95</c:v>
                </c:pt>
                <c:pt idx="4">
                  <c:v>4709.6099999999997</c:v>
                </c:pt>
                <c:pt idx="5">
                  <c:v>4646.91</c:v>
                </c:pt>
                <c:pt idx="6">
                  <c:v>4613.58</c:v>
                </c:pt>
                <c:pt idx="7">
                  <c:v>6534.86</c:v>
                </c:pt>
                <c:pt idx="8">
                  <c:v>6513.84</c:v>
                </c:pt>
                <c:pt idx="9">
                  <c:v>6498.25</c:v>
                </c:pt>
                <c:pt idx="10">
                  <c:v>6479.32</c:v>
                </c:pt>
                <c:pt idx="11">
                  <c:v>6460.77</c:v>
                </c:pt>
                <c:pt idx="12">
                  <c:v>6443.44</c:v>
                </c:pt>
                <c:pt idx="13">
                  <c:v>6427.61</c:v>
                </c:pt>
                <c:pt idx="14">
                  <c:v>6408.2</c:v>
                </c:pt>
                <c:pt idx="15">
                  <c:v>6396.54</c:v>
                </c:pt>
                <c:pt idx="16">
                  <c:v>6118.69</c:v>
                </c:pt>
                <c:pt idx="17">
                  <c:v>5642.81</c:v>
                </c:pt>
              </c:numCache>
            </c:numRef>
          </c:val>
          <c:extLst>
            <c:ext xmlns:c16="http://schemas.microsoft.com/office/drawing/2014/chart" uri="{C3380CC4-5D6E-409C-BE32-E72D297353CC}">
              <c16:uniqueId val="{0000000D-40F0-754E-9950-EC76BDABF6AA}"/>
            </c:ext>
          </c:extLst>
        </c:ser>
        <c:ser>
          <c:idx val="14"/>
          <c:order val="14"/>
          <c:tx>
            <c:strRef>
              <c:f>'corei7-mountain-data'!$P$1</c:f>
              <c:strCache>
                <c:ptCount val="1"/>
                <c:pt idx="0">
                  <c:v>4K</c:v>
                </c:pt>
              </c:strCache>
            </c:strRef>
          </c:tx>
          <c:spPr>
            <a:solidFill>
              <a:srgbClr val="00808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'corei7-mountain-data'!$P$2:$P$19</c:f>
              <c:numCache>
                <c:formatCode>General</c:formatCode>
                <c:ptCount val="18"/>
                <c:pt idx="0">
                  <c:v>4764.2</c:v>
                </c:pt>
                <c:pt idx="1">
                  <c:v>4607.45</c:v>
                </c:pt>
                <c:pt idx="2">
                  <c:v>4617.8599999999997</c:v>
                </c:pt>
                <c:pt idx="3">
                  <c:v>6502.49</c:v>
                </c:pt>
                <c:pt idx="4">
                  <c:v>6466.17</c:v>
                </c:pt>
                <c:pt idx="5">
                  <c:v>6432.81</c:v>
                </c:pt>
                <c:pt idx="6">
                  <c:v>6397.26</c:v>
                </c:pt>
                <c:pt idx="7">
                  <c:v>6369.39</c:v>
                </c:pt>
                <c:pt idx="8">
                  <c:v>6328.29</c:v>
                </c:pt>
                <c:pt idx="9">
                  <c:v>6299.45</c:v>
                </c:pt>
                <c:pt idx="10">
                  <c:v>6259.01</c:v>
                </c:pt>
                <c:pt idx="11">
                  <c:v>6225.06</c:v>
                </c:pt>
                <c:pt idx="12">
                  <c:v>6193.75</c:v>
                </c:pt>
                <c:pt idx="13">
                  <c:v>6159.03</c:v>
                </c:pt>
                <c:pt idx="14">
                  <c:v>6127.24</c:v>
                </c:pt>
                <c:pt idx="15">
                  <c:v>6097.52</c:v>
                </c:pt>
                <c:pt idx="16">
                  <c:v>5623.45</c:v>
                </c:pt>
                <c:pt idx="17">
                  <c:v>4861.38</c:v>
                </c:pt>
              </c:numCache>
            </c:numRef>
          </c:val>
          <c:extLst>
            <c:ext xmlns:c16="http://schemas.microsoft.com/office/drawing/2014/chart" uri="{C3380CC4-5D6E-409C-BE32-E72D297353CC}">
              <c16:uniqueId val="{0000000E-40F0-754E-9950-EC76BDABF6AA}"/>
            </c:ext>
          </c:extLst>
        </c:ser>
        <c:ser>
          <c:idx val="15"/>
          <c:order val="15"/>
          <c:tx>
            <c:strRef>
              <c:f>'corei7-mountain-data'!$Q$1</c:f>
              <c:strCache>
                <c:ptCount val="1"/>
                <c:pt idx="0">
                  <c:v>2K</c:v>
                </c:pt>
              </c:strCache>
            </c:strRef>
          </c:tx>
          <c:spPr>
            <a:solidFill>
              <a:srgbClr val="0000D4"/>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'corei7-mountain-data'!$Q$2:$Q$19</c:f>
              <c:numCache>
                <c:formatCode>General</c:formatCode>
                <c:ptCount val="18"/>
                <c:pt idx="0">
                  <c:v>4754.1499999999996</c:v>
                </c:pt>
                <c:pt idx="1">
                  <c:v>6086.11</c:v>
                </c:pt>
                <c:pt idx="2">
                  <c:v>6301.73</c:v>
                </c:pt>
                <c:pt idx="3">
                  <c:v>6261.46</c:v>
                </c:pt>
                <c:pt idx="4">
                  <c:v>6188.41</c:v>
                </c:pt>
                <c:pt idx="5">
                  <c:v>6115.06</c:v>
                </c:pt>
                <c:pt idx="6">
                  <c:v>6075.11</c:v>
                </c:pt>
                <c:pt idx="7">
                  <c:v>6013.17</c:v>
                </c:pt>
                <c:pt idx="8">
                  <c:v>5923.29</c:v>
                </c:pt>
                <c:pt idx="9">
                  <c:v>5870.21</c:v>
                </c:pt>
                <c:pt idx="10">
                  <c:v>5803.26</c:v>
                </c:pt>
                <c:pt idx="11">
                  <c:v>5754.86</c:v>
                </c:pt>
                <c:pt idx="12">
                  <c:v>5679.31</c:v>
                </c:pt>
                <c:pt idx="13">
                  <c:v>5629.01</c:v>
                </c:pt>
                <c:pt idx="14">
                  <c:v>5580.53</c:v>
                </c:pt>
                <c:pt idx="15">
                  <c:v>5541.86</c:v>
                </c:pt>
                <c:pt idx="16">
                  <c:v>4799.63</c:v>
                </c:pt>
                <c:pt idx="17">
                  <c:v>4639.2</c:v>
                </c:pt>
              </c:numCache>
            </c:numRef>
          </c:val>
          <c:extLst>
            <c:ext xmlns:c16="http://schemas.microsoft.com/office/drawing/2014/chart" uri="{C3380CC4-5D6E-409C-BE32-E72D297353CC}">
              <c16:uniqueId val="{0000000F-40F0-754E-9950-EC76BDABF6AA}"/>
            </c:ext>
          </c:extLst>
        </c:ser>
        <c:bandFmts>
          <c:bandFmt>
            <c:idx val="0"/>
            <c:spPr>
              <a:solidFill>
                <a:srgbClr val="9999FF"/>
              </a:solidFill>
              <a:ln w="12700">
                <a:solidFill>
                  <a:srgbClr val="000000"/>
                </a:solidFill>
                <a:prstDash val="solid"/>
              </a:ln>
              <a:sp3d prstMaterial="flat"/>
            </c:spPr>
          </c:bandFmt>
          <c:bandFmt>
            <c:idx val="1"/>
            <c:spPr>
              <a:solidFill>
                <a:srgbClr val="993366"/>
              </a:solidFill>
              <a:ln w="12700">
                <a:solidFill>
                  <a:srgbClr val="000000"/>
                </a:solidFill>
                <a:prstDash val="solid"/>
              </a:ln>
              <a:sp3d prstMaterial="flat"/>
            </c:spPr>
          </c:bandFmt>
          <c:bandFmt>
            <c:idx val="2"/>
            <c:spPr>
              <a:solidFill>
                <a:srgbClr val="FFFFCC"/>
              </a:solidFill>
              <a:ln w="12700">
                <a:solidFill>
                  <a:srgbClr val="000000"/>
                </a:solidFill>
                <a:prstDash val="solid"/>
              </a:ln>
              <a:sp3d prstMaterial="flat"/>
            </c:spPr>
          </c:bandFmt>
          <c:bandFmt>
            <c:idx val="3"/>
            <c:spPr>
              <a:solidFill>
                <a:srgbClr val="CCFFFF"/>
              </a:solidFill>
              <a:ln w="12700">
                <a:solidFill>
                  <a:srgbClr val="000000"/>
                </a:solidFill>
                <a:prstDash val="solid"/>
              </a:ln>
              <a:sp3d prstMaterial="flat"/>
            </c:spPr>
          </c:bandFmt>
          <c:bandFmt>
            <c:idx val="4"/>
            <c:spPr>
              <a:solidFill>
                <a:srgbClr val="660066"/>
              </a:solidFill>
              <a:ln w="12700">
                <a:solidFill>
                  <a:srgbClr val="000000"/>
                </a:solidFill>
                <a:prstDash val="solid"/>
              </a:ln>
              <a:sp3d prstMaterial="flat"/>
            </c:spPr>
          </c:bandFmt>
          <c:bandFmt>
            <c:idx val="5"/>
            <c:spPr>
              <a:solidFill>
                <a:srgbClr val="FF8080"/>
              </a:solidFill>
              <a:ln w="12700">
                <a:solidFill>
                  <a:srgbClr val="000000"/>
                </a:solidFill>
                <a:prstDash val="solid"/>
              </a:ln>
              <a:sp3d prstMaterial="flat"/>
            </c:spPr>
          </c:bandFmt>
          <c:bandFmt>
            <c:idx val="6"/>
            <c:spPr>
              <a:solidFill>
                <a:srgbClr val="0066CC"/>
              </a:solidFill>
              <a:ln w="12700">
                <a:solidFill>
                  <a:srgbClr val="000000"/>
                </a:solidFill>
                <a:prstDash val="solid"/>
              </a:ln>
              <a:sp3d prstMaterial="flat"/>
            </c:spPr>
          </c:bandFmt>
        </c:bandFmts>
        <c:axId val="-2097819504"/>
        <c:axId val="-2097857136"/>
        <c:axId val="-2097851120"/>
      </c:surface3DChart>
      <c:catAx>
        <c:axId val="-2097819504"/>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sz="1600"/>
                  <a:t>Stride (x8 bytes)</a:t>
                </a:r>
              </a:p>
            </c:rich>
          </c:tx>
          <c:layout>
            <c:manualLayout>
              <c:xMode val="edge"/>
              <c:yMode val="edge"/>
              <c:x val="0.232766870807816"/>
              <c:y val="0.80311478222084998"/>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097857136"/>
        <c:crosses val="autoZero"/>
        <c:auto val="1"/>
        <c:lblAlgn val="ctr"/>
        <c:lblOffset val="100"/>
        <c:tickLblSkip val="2"/>
        <c:tickMarkSkip val="1"/>
        <c:noMultiLvlLbl val="1"/>
      </c:catAx>
      <c:valAx>
        <c:axId val="-2097857136"/>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dirty="0"/>
                  <a:t>Read  throughput (MB/</a:t>
                </a:r>
                <a:r>
                  <a:rPr lang="en-US" sz="1600" dirty="0" err="1"/>
                  <a:t>s</a:t>
                </a:r>
                <a:r>
                  <a:rPr lang="en-US" sz="1600" dirty="0"/>
                  <a:t>)</a:t>
                </a:r>
              </a:p>
            </c:rich>
          </c:tx>
          <c:layout>
            <c:manualLayout>
              <c:xMode val="edge"/>
              <c:yMode val="edge"/>
              <c:x val="9.7302537182852103E-2"/>
              <c:y val="6.7712246753469499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97819504"/>
        <c:crosses val="autoZero"/>
        <c:crossBetween val="between"/>
      </c:valAx>
      <c:serAx>
        <c:axId val="-2097851120"/>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sz="1600" dirty="0"/>
                  <a:t>Working set size (bytes)</a:t>
                </a:r>
              </a:p>
            </c:rich>
          </c:tx>
          <c:layout>
            <c:manualLayout>
              <c:xMode val="edge"/>
              <c:yMode val="edge"/>
              <c:x val="0.72020834062408901"/>
              <c:y val="0.81348206474190699"/>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097857136"/>
        <c:crosses val="autoZero"/>
        <c:tickLblSkip val="3"/>
        <c:tickMarkSkip val="1"/>
      </c:ser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100"/>
      <c:rotY val="40"/>
      <c:depthPercent val="100"/>
      <c:rAngAx val="0"/>
    </c:view3D>
    <c:floor>
      <c:thickness val="0"/>
      <c:spPr>
        <a:solidFill>
          <a:srgbClr val="C0C0C0"/>
        </a:solidFill>
        <a:ln w="3175">
          <a:solidFill>
            <a:srgbClr val="000000"/>
          </a:solidFill>
          <a:prstDash val="solid"/>
        </a:ln>
      </c:spPr>
    </c:floor>
    <c:sideWall>
      <c:thickness val="0"/>
      <c:spPr>
        <a:solidFill>
          <a:srgbClr val="FFFFFF"/>
        </a:solidFill>
        <a:ln w="12700">
          <a:solidFill>
            <a:srgbClr val="808080"/>
          </a:solidFill>
          <a:prstDash val="solid"/>
        </a:ln>
      </c:spPr>
    </c:sideWall>
    <c:backWall>
      <c:thickness val="0"/>
      <c:spPr>
        <a:solidFill>
          <a:srgbClr val="FFFFFF"/>
        </a:solidFill>
        <a:ln w="12700">
          <a:solidFill>
            <a:srgbClr val="808080"/>
          </a:solidFill>
          <a:prstDash val="solid"/>
        </a:ln>
      </c:spPr>
    </c:backWall>
    <c:plotArea>
      <c:layout/>
      <c:surface3DChart>
        <c:wireframe val="0"/>
        <c:ser>
          <c:idx val="0"/>
          <c:order val="0"/>
          <c:tx>
            <c:strRef>
              <c:f>'corei7-mountain-data'!$B$1</c:f>
              <c:strCache>
                <c:ptCount val="1"/>
                <c:pt idx="0">
                  <c:v>64M</c:v>
                </c:pt>
              </c:strCache>
            </c:strRef>
          </c:tx>
          <c:spPr>
            <a:solidFill>
              <a:srgbClr val="9999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'corei7-mountain-data'!$B$2:$B$19</c:f>
              <c:numCache>
                <c:formatCode>General</c:formatCode>
                <c:ptCount val="18"/>
                <c:pt idx="0">
                  <c:v>4029.59</c:v>
                </c:pt>
                <c:pt idx="1">
                  <c:v>2752.75</c:v>
                </c:pt>
                <c:pt idx="2">
                  <c:v>2159.29</c:v>
                </c:pt>
                <c:pt idx="3">
                  <c:v>1710.75</c:v>
                </c:pt>
                <c:pt idx="4">
                  <c:v>1391.48</c:v>
                </c:pt>
                <c:pt idx="5">
                  <c:v>1176.29</c:v>
                </c:pt>
                <c:pt idx="6">
                  <c:v>1015.77</c:v>
                </c:pt>
                <c:pt idx="7">
                  <c:v>890.72</c:v>
                </c:pt>
                <c:pt idx="8">
                  <c:v>845.57</c:v>
                </c:pt>
                <c:pt idx="9">
                  <c:v>805.45999999999935</c:v>
                </c:pt>
                <c:pt idx="10">
                  <c:v>773.78</c:v>
                </c:pt>
                <c:pt idx="11">
                  <c:v>757.94</c:v>
                </c:pt>
                <c:pt idx="12">
                  <c:v>727.91</c:v>
                </c:pt>
                <c:pt idx="13">
                  <c:v>712.66</c:v>
                </c:pt>
                <c:pt idx="14">
                  <c:v>705.63</c:v>
                </c:pt>
                <c:pt idx="15">
                  <c:v>701.98</c:v>
                </c:pt>
                <c:pt idx="16">
                  <c:v>598.19000000000005</c:v>
                </c:pt>
                <c:pt idx="17">
                  <c:v>601.22</c:v>
                </c:pt>
              </c:numCache>
            </c:numRef>
          </c:val>
          <c:extLst>
            <c:ext xmlns:c16="http://schemas.microsoft.com/office/drawing/2014/chart" uri="{C3380CC4-5D6E-409C-BE32-E72D297353CC}">
              <c16:uniqueId val="{00000000-8847-0943-A4C8-A1F7BC2FF7E1}"/>
            </c:ext>
          </c:extLst>
        </c:ser>
        <c:ser>
          <c:idx val="1"/>
          <c:order val="1"/>
          <c:tx>
            <c:strRef>
              <c:f>'corei7-mountain-data'!$C$1</c:f>
              <c:strCache>
                <c:ptCount val="1"/>
                <c:pt idx="0">
                  <c:v>32M</c:v>
                </c:pt>
              </c:strCache>
            </c:strRef>
          </c:tx>
          <c:spPr>
            <a:solidFill>
              <a:srgbClr val="993366"/>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'corei7-mountain-data'!$C$2:$C$19</c:f>
              <c:numCache>
                <c:formatCode>General</c:formatCode>
                <c:ptCount val="18"/>
                <c:pt idx="0">
                  <c:v>4029.36</c:v>
                </c:pt>
                <c:pt idx="1">
                  <c:v>2752.39</c:v>
                </c:pt>
                <c:pt idx="2">
                  <c:v>2160.62</c:v>
                </c:pt>
                <c:pt idx="3">
                  <c:v>1710.98</c:v>
                </c:pt>
                <c:pt idx="4">
                  <c:v>1391.5</c:v>
                </c:pt>
                <c:pt idx="5">
                  <c:v>1176.54</c:v>
                </c:pt>
                <c:pt idx="6">
                  <c:v>1016.71</c:v>
                </c:pt>
                <c:pt idx="7">
                  <c:v>891.8</c:v>
                </c:pt>
                <c:pt idx="8">
                  <c:v>846.98</c:v>
                </c:pt>
                <c:pt idx="9">
                  <c:v>807.22</c:v>
                </c:pt>
                <c:pt idx="10">
                  <c:v>775.18</c:v>
                </c:pt>
                <c:pt idx="11">
                  <c:v>760.41</c:v>
                </c:pt>
                <c:pt idx="12">
                  <c:v>730.74</c:v>
                </c:pt>
                <c:pt idx="13">
                  <c:v>714.98</c:v>
                </c:pt>
                <c:pt idx="14">
                  <c:v>709.26</c:v>
                </c:pt>
                <c:pt idx="15">
                  <c:v>708.88</c:v>
                </c:pt>
                <c:pt idx="16">
                  <c:v>608.99</c:v>
                </c:pt>
                <c:pt idx="17">
                  <c:v>607.39</c:v>
                </c:pt>
              </c:numCache>
            </c:numRef>
          </c:val>
          <c:extLst>
            <c:ext xmlns:c16="http://schemas.microsoft.com/office/drawing/2014/chart" uri="{C3380CC4-5D6E-409C-BE32-E72D297353CC}">
              <c16:uniqueId val="{00000001-8847-0943-A4C8-A1F7BC2FF7E1}"/>
            </c:ext>
          </c:extLst>
        </c:ser>
        <c:ser>
          <c:idx val="2"/>
          <c:order val="2"/>
          <c:tx>
            <c:strRef>
              <c:f>'corei7-mountain-data'!$D$1</c:f>
              <c:strCache>
                <c:ptCount val="1"/>
                <c:pt idx="0">
                  <c:v>16M</c:v>
                </c:pt>
              </c:strCache>
            </c:strRef>
          </c:tx>
          <c:spPr>
            <a:solidFill>
              <a:srgbClr val="FFFFCC"/>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'corei7-mountain-data'!$D$2:$D$19</c:f>
              <c:numCache>
                <c:formatCode>General</c:formatCode>
                <c:ptCount val="18"/>
                <c:pt idx="0">
                  <c:v>4040.1</c:v>
                </c:pt>
                <c:pt idx="1">
                  <c:v>2788.42</c:v>
                </c:pt>
                <c:pt idx="2">
                  <c:v>2188.92</c:v>
                </c:pt>
                <c:pt idx="3">
                  <c:v>1742.97</c:v>
                </c:pt>
                <c:pt idx="4">
                  <c:v>1421.69</c:v>
                </c:pt>
                <c:pt idx="5">
                  <c:v>1201.31</c:v>
                </c:pt>
                <c:pt idx="6">
                  <c:v>1038.3699999999999</c:v>
                </c:pt>
                <c:pt idx="7">
                  <c:v>911.7</c:v>
                </c:pt>
                <c:pt idx="8">
                  <c:v>870.39</c:v>
                </c:pt>
                <c:pt idx="9">
                  <c:v>835.30999999999938</c:v>
                </c:pt>
                <c:pt idx="10">
                  <c:v>809.25</c:v>
                </c:pt>
                <c:pt idx="11">
                  <c:v>798.05</c:v>
                </c:pt>
                <c:pt idx="12">
                  <c:v>780.28</c:v>
                </c:pt>
                <c:pt idx="13">
                  <c:v>778.37</c:v>
                </c:pt>
                <c:pt idx="14">
                  <c:v>787.2</c:v>
                </c:pt>
                <c:pt idx="15">
                  <c:v>744.13</c:v>
                </c:pt>
                <c:pt idx="16">
                  <c:v>633.53</c:v>
                </c:pt>
                <c:pt idx="17">
                  <c:v>608.85999999999865</c:v>
                </c:pt>
              </c:numCache>
            </c:numRef>
          </c:val>
          <c:extLst>
            <c:ext xmlns:c16="http://schemas.microsoft.com/office/drawing/2014/chart" uri="{C3380CC4-5D6E-409C-BE32-E72D297353CC}">
              <c16:uniqueId val="{00000002-8847-0943-A4C8-A1F7BC2FF7E1}"/>
            </c:ext>
          </c:extLst>
        </c:ser>
        <c:ser>
          <c:idx val="3"/>
          <c:order val="3"/>
          <c:tx>
            <c:strRef>
              <c:f>'corei7-mountain-data'!$E$1</c:f>
              <c:strCache>
                <c:ptCount val="1"/>
                <c:pt idx="0">
                  <c:v>8M</c:v>
                </c:pt>
              </c:strCache>
            </c:strRef>
          </c:tx>
          <c:spPr>
            <a:solidFill>
              <a:srgbClr val="CCFF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'corei7-mountain-data'!$E$2:$E$19</c:f>
              <c:numCache>
                <c:formatCode>General</c:formatCode>
                <c:ptCount val="18"/>
                <c:pt idx="0">
                  <c:v>4374.01</c:v>
                </c:pt>
                <c:pt idx="1">
                  <c:v>3610.74</c:v>
                </c:pt>
                <c:pt idx="2">
                  <c:v>3002.03</c:v>
                </c:pt>
                <c:pt idx="3">
                  <c:v>2492.39</c:v>
                </c:pt>
                <c:pt idx="4">
                  <c:v>2131.04</c:v>
                </c:pt>
                <c:pt idx="5">
                  <c:v>1821.71</c:v>
                </c:pt>
                <c:pt idx="6">
                  <c:v>1564.14</c:v>
                </c:pt>
                <c:pt idx="7">
                  <c:v>1414.18</c:v>
                </c:pt>
                <c:pt idx="8">
                  <c:v>1404.78</c:v>
                </c:pt>
                <c:pt idx="9">
                  <c:v>1408.59</c:v>
                </c:pt>
                <c:pt idx="10">
                  <c:v>1423.67</c:v>
                </c:pt>
                <c:pt idx="11">
                  <c:v>1456.86</c:v>
                </c:pt>
                <c:pt idx="12">
                  <c:v>1499.61</c:v>
                </c:pt>
                <c:pt idx="13">
                  <c:v>1600.13</c:v>
                </c:pt>
                <c:pt idx="14">
                  <c:v>1667.47</c:v>
                </c:pt>
                <c:pt idx="15">
                  <c:v>1231.7</c:v>
                </c:pt>
                <c:pt idx="16">
                  <c:v>1078.97</c:v>
                </c:pt>
                <c:pt idx="17">
                  <c:v>1026.03</c:v>
                </c:pt>
              </c:numCache>
            </c:numRef>
          </c:val>
          <c:extLst>
            <c:ext xmlns:c16="http://schemas.microsoft.com/office/drawing/2014/chart" uri="{C3380CC4-5D6E-409C-BE32-E72D297353CC}">
              <c16:uniqueId val="{00000003-8847-0943-A4C8-A1F7BC2FF7E1}"/>
            </c:ext>
          </c:extLst>
        </c:ser>
        <c:ser>
          <c:idx val="4"/>
          <c:order val="4"/>
          <c:tx>
            <c:strRef>
              <c:f>'corei7-mountain-data'!$F$1</c:f>
              <c:strCache>
                <c:ptCount val="1"/>
                <c:pt idx="0">
                  <c:v>4M</c:v>
                </c:pt>
              </c:strCache>
            </c:strRef>
          </c:tx>
          <c:spPr>
            <a:solidFill>
              <a:srgbClr val="660066"/>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'corei7-mountain-data'!$F$2:$F$19</c:f>
              <c:numCache>
                <c:formatCode>General</c:formatCode>
                <c:ptCount val="18"/>
                <c:pt idx="0">
                  <c:v>4642.47</c:v>
                </c:pt>
                <c:pt idx="1">
                  <c:v>4583.8</c:v>
                </c:pt>
                <c:pt idx="2">
                  <c:v>4074.93</c:v>
                </c:pt>
                <c:pt idx="3">
                  <c:v>3557.51</c:v>
                </c:pt>
                <c:pt idx="4">
                  <c:v>3337.59</c:v>
                </c:pt>
                <c:pt idx="5">
                  <c:v>2898.78</c:v>
                </c:pt>
                <c:pt idx="6">
                  <c:v>2535.2199999999998</c:v>
                </c:pt>
                <c:pt idx="7">
                  <c:v>2248.83</c:v>
                </c:pt>
                <c:pt idx="8">
                  <c:v>2227.41</c:v>
                </c:pt>
                <c:pt idx="9">
                  <c:v>2203.98</c:v>
                </c:pt>
                <c:pt idx="10">
                  <c:v>2187.29</c:v>
                </c:pt>
                <c:pt idx="11">
                  <c:v>2164.1799999999998</c:v>
                </c:pt>
                <c:pt idx="12">
                  <c:v>2156.96</c:v>
                </c:pt>
                <c:pt idx="13">
                  <c:v>2148.52</c:v>
                </c:pt>
                <c:pt idx="14">
                  <c:v>2146.83</c:v>
                </c:pt>
                <c:pt idx="15">
                  <c:v>2131.36</c:v>
                </c:pt>
                <c:pt idx="16">
                  <c:v>2038.29</c:v>
                </c:pt>
                <c:pt idx="17">
                  <c:v>2060.87</c:v>
                </c:pt>
              </c:numCache>
            </c:numRef>
          </c:val>
          <c:extLst>
            <c:ext xmlns:c16="http://schemas.microsoft.com/office/drawing/2014/chart" uri="{C3380CC4-5D6E-409C-BE32-E72D297353CC}">
              <c16:uniqueId val="{00000004-8847-0943-A4C8-A1F7BC2FF7E1}"/>
            </c:ext>
          </c:extLst>
        </c:ser>
        <c:ser>
          <c:idx val="5"/>
          <c:order val="5"/>
          <c:tx>
            <c:strRef>
              <c:f>'corei7-mountain-data'!$G$1</c:f>
              <c:strCache>
                <c:ptCount val="1"/>
                <c:pt idx="0">
                  <c:v>2M</c:v>
                </c:pt>
              </c:strCache>
            </c:strRef>
          </c:tx>
          <c:spPr>
            <a:solidFill>
              <a:srgbClr val="FF808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'corei7-mountain-data'!$G$2:$G$19</c:f>
              <c:numCache>
                <c:formatCode>General</c:formatCode>
                <c:ptCount val="18"/>
                <c:pt idx="0">
                  <c:v>4674.0600000000004</c:v>
                </c:pt>
                <c:pt idx="1">
                  <c:v>4659.0600000000004</c:v>
                </c:pt>
                <c:pt idx="2">
                  <c:v>4153.1000000000004</c:v>
                </c:pt>
                <c:pt idx="3">
                  <c:v>4016.4</c:v>
                </c:pt>
                <c:pt idx="4">
                  <c:v>3540.78</c:v>
                </c:pt>
                <c:pt idx="5">
                  <c:v>3027.05</c:v>
                </c:pt>
                <c:pt idx="6">
                  <c:v>2625.06</c:v>
                </c:pt>
                <c:pt idx="7">
                  <c:v>2321.73</c:v>
                </c:pt>
                <c:pt idx="8">
                  <c:v>2306.4</c:v>
                </c:pt>
                <c:pt idx="9">
                  <c:v>2292.86</c:v>
                </c:pt>
                <c:pt idx="10">
                  <c:v>2282.38</c:v>
                </c:pt>
                <c:pt idx="11">
                  <c:v>2270.35</c:v>
                </c:pt>
                <c:pt idx="12">
                  <c:v>2264.14</c:v>
                </c:pt>
                <c:pt idx="13">
                  <c:v>2259.8000000000002</c:v>
                </c:pt>
                <c:pt idx="14">
                  <c:v>2260.46</c:v>
                </c:pt>
                <c:pt idx="15">
                  <c:v>2261.54</c:v>
                </c:pt>
                <c:pt idx="16">
                  <c:v>2224.92</c:v>
                </c:pt>
                <c:pt idx="17">
                  <c:v>2431.58</c:v>
                </c:pt>
              </c:numCache>
            </c:numRef>
          </c:val>
          <c:extLst>
            <c:ext xmlns:c16="http://schemas.microsoft.com/office/drawing/2014/chart" uri="{C3380CC4-5D6E-409C-BE32-E72D297353CC}">
              <c16:uniqueId val="{00000005-8847-0943-A4C8-A1F7BC2FF7E1}"/>
            </c:ext>
          </c:extLst>
        </c:ser>
        <c:ser>
          <c:idx val="6"/>
          <c:order val="6"/>
          <c:tx>
            <c:strRef>
              <c:f>'corei7-mountain-data'!$H$1</c:f>
              <c:strCache>
                <c:ptCount val="1"/>
                <c:pt idx="0">
                  <c:v>1M</c:v>
                </c:pt>
              </c:strCache>
            </c:strRef>
          </c:tx>
          <c:spPr>
            <a:solidFill>
              <a:srgbClr val="0066CC"/>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'corei7-mountain-data'!$H$2:$H$19</c:f>
              <c:numCache>
                <c:formatCode>General</c:formatCode>
                <c:ptCount val="18"/>
                <c:pt idx="0">
                  <c:v>4673.7700000000004</c:v>
                </c:pt>
                <c:pt idx="1">
                  <c:v>4656.9799999999996</c:v>
                </c:pt>
                <c:pt idx="2">
                  <c:v>4156.32</c:v>
                </c:pt>
                <c:pt idx="3">
                  <c:v>4012.65</c:v>
                </c:pt>
                <c:pt idx="4">
                  <c:v>3535.85</c:v>
                </c:pt>
                <c:pt idx="5">
                  <c:v>3021.82</c:v>
                </c:pt>
                <c:pt idx="6">
                  <c:v>2623.08</c:v>
                </c:pt>
                <c:pt idx="7">
                  <c:v>2318.19</c:v>
                </c:pt>
                <c:pt idx="8">
                  <c:v>2303.7199999999998</c:v>
                </c:pt>
                <c:pt idx="9">
                  <c:v>2291.5500000000002</c:v>
                </c:pt>
                <c:pt idx="10">
                  <c:v>2280.42</c:v>
                </c:pt>
                <c:pt idx="11">
                  <c:v>2270.2399999999998</c:v>
                </c:pt>
                <c:pt idx="12">
                  <c:v>2264.8200000000002</c:v>
                </c:pt>
                <c:pt idx="13">
                  <c:v>2261.86</c:v>
                </c:pt>
                <c:pt idx="14">
                  <c:v>2261.31</c:v>
                </c:pt>
                <c:pt idx="15">
                  <c:v>2271.41</c:v>
                </c:pt>
                <c:pt idx="16">
                  <c:v>2237.27</c:v>
                </c:pt>
                <c:pt idx="17">
                  <c:v>2432.7399999999998</c:v>
                </c:pt>
              </c:numCache>
            </c:numRef>
          </c:val>
          <c:extLst>
            <c:ext xmlns:c16="http://schemas.microsoft.com/office/drawing/2014/chart" uri="{C3380CC4-5D6E-409C-BE32-E72D297353CC}">
              <c16:uniqueId val="{00000006-8847-0943-A4C8-A1F7BC2FF7E1}"/>
            </c:ext>
          </c:extLst>
        </c:ser>
        <c:ser>
          <c:idx val="7"/>
          <c:order val="7"/>
          <c:tx>
            <c:strRef>
              <c:f>'corei7-mountain-data'!$I$1</c:f>
              <c:strCache>
                <c:ptCount val="1"/>
                <c:pt idx="0">
                  <c:v>512K</c:v>
                </c:pt>
              </c:strCache>
            </c:strRef>
          </c:tx>
          <c:spPr>
            <a:solidFill>
              <a:srgbClr val="CCCCFF"/>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'corei7-mountain-data'!$I$2:$I$19</c:f>
              <c:numCache>
                <c:formatCode>General</c:formatCode>
                <c:ptCount val="18"/>
                <c:pt idx="0">
                  <c:v>4673</c:v>
                </c:pt>
                <c:pt idx="1">
                  <c:v>4658.05</c:v>
                </c:pt>
                <c:pt idx="2">
                  <c:v>4267.3</c:v>
                </c:pt>
                <c:pt idx="3">
                  <c:v>4052.55</c:v>
                </c:pt>
                <c:pt idx="4">
                  <c:v>3730.88</c:v>
                </c:pt>
                <c:pt idx="5">
                  <c:v>3236.67</c:v>
                </c:pt>
                <c:pt idx="6">
                  <c:v>2839.93</c:v>
                </c:pt>
                <c:pt idx="7">
                  <c:v>2527.15</c:v>
                </c:pt>
                <c:pt idx="8">
                  <c:v>2513.25</c:v>
                </c:pt>
                <c:pt idx="9">
                  <c:v>2503.12</c:v>
                </c:pt>
                <c:pt idx="10">
                  <c:v>2494.19</c:v>
                </c:pt>
                <c:pt idx="11">
                  <c:v>2517.44</c:v>
                </c:pt>
                <c:pt idx="12">
                  <c:v>2523.1</c:v>
                </c:pt>
                <c:pt idx="13">
                  <c:v>2551.67</c:v>
                </c:pt>
                <c:pt idx="14">
                  <c:v>2555.5300000000002</c:v>
                </c:pt>
                <c:pt idx="15">
                  <c:v>2477.41</c:v>
                </c:pt>
                <c:pt idx="16">
                  <c:v>2420.17</c:v>
                </c:pt>
                <c:pt idx="17">
                  <c:v>2590.64</c:v>
                </c:pt>
              </c:numCache>
            </c:numRef>
          </c:val>
          <c:extLst>
            <c:ext xmlns:c16="http://schemas.microsoft.com/office/drawing/2014/chart" uri="{C3380CC4-5D6E-409C-BE32-E72D297353CC}">
              <c16:uniqueId val="{00000007-8847-0943-A4C8-A1F7BC2FF7E1}"/>
            </c:ext>
          </c:extLst>
        </c:ser>
        <c:ser>
          <c:idx val="8"/>
          <c:order val="8"/>
          <c:tx>
            <c:strRef>
              <c:f>'corei7-mountain-data'!$J$1</c:f>
              <c:strCache>
                <c:ptCount val="1"/>
                <c:pt idx="0">
                  <c:v>256K</c:v>
                </c:pt>
              </c:strCache>
            </c:strRef>
          </c:tx>
          <c:spPr>
            <a:solidFill>
              <a:srgbClr val="00009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'corei7-mountain-data'!$J$2:$J$19</c:f>
              <c:numCache>
                <c:formatCode>General</c:formatCode>
                <c:ptCount val="18"/>
                <c:pt idx="0">
                  <c:v>4672.3100000000004</c:v>
                </c:pt>
                <c:pt idx="1">
                  <c:v>4645.58</c:v>
                </c:pt>
                <c:pt idx="2">
                  <c:v>4300.1000000000004</c:v>
                </c:pt>
                <c:pt idx="3">
                  <c:v>4091.3</c:v>
                </c:pt>
                <c:pt idx="4">
                  <c:v>3890.2</c:v>
                </c:pt>
                <c:pt idx="5">
                  <c:v>3175.38</c:v>
                </c:pt>
                <c:pt idx="6">
                  <c:v>2748.26</c:v>
                </c:pt>
                <c:pt idx="7">
                  <c:v>2351.27</c:v>
                </c:pt>
                <c:pt idx="8">
                  <c:v>2518.38</c:v>
                </c:pt>
                <c:pt idx="9">
                  <c:v>2627.49</c:v>
                </c:pt>
                <c:pt idx="10">
                  <c:v>2644.71</c:v>
                </c:pt>
                <c:pt idx="11">
                  <c:v>2646.45</c:v>
                </c:pt>
                <c:pt idx="12">
                  <c:v>2690.79</c:v>
                </c:pt>
                <c:pt idx="13">
                  <c:v>2715.46</c:v>
                </c:pt>
                <c:pt idx="14">
                  <c:v>2762.7</c:v>
                </c:pt>
                <c:pt idx="15">
                  <c:v>2445.48</c:v>
                </c:pt>
                <c:pt idx="16">
                  <c:v>2440.11</c:v>
                </c:pt>
                <c:pt idx="17">
                  <c:v>2560.87</c:v>
                </c:pt>
              </c:numCache>
            </c:numRef>
          </c:val>
          <c:extLst>
            <c:ext xmlns:c16="http://schemas.microsoft.com/office/drawing/2014/chart" uri="{C3380CC4-5D6E-409C-BE32-E72D297353CC}">
              <c16:uniqueId val="{00000008-8847-0943-A4C8-A1F7BC2FF7E1}"/>
            </c:ext>
          </c:extLst>
        </c:ser>
        <c:ser>
          <c:idx val="9"/>
          <c:order val="9"/>
          <c:tx>
            <c:strRef>
              <c:f>'corei7-mountain-data'!$K$1</c:f>
              <c:strCache>
                <c:ptCount val="1"/>
                <c:pt idx="0">
                  <c:v>128K</c:v>
                </c:pt>
              </c:strCache>
            </c:strRef>
          </c:tx>
          <c:spPr>
            <a:solidFill>
              <a:srgbClr val="F20884"/>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'corei7-mountain-data'!$K$2:$K$19</c:f>
              <c:numCache>
                <c:formatCode>General</c:formatCode>
                <c:ptCount val="18"/>
                <c:pt idx="0">
                  <c:v>4669.8900000000003</c:v>
                </c:pt>
                <c:pt idx="1">
                  <c:v>4661.4399999999996</c:v>
                </c:pt>
                <c:pt idx="2">
                  <c:v>4661.75</c:v>
                </c:pt>
                <c:pt idx="3">
                  <c:v>4570.55</c:v>
                </c:pt>
                <c:pt idx="4">
                  <c:v>4453.42</c:v>
                </c:pt>
                <c:pt idx="5">
                  <c:v>4070.1</c:v>
                </c:pt>
                <c:pt idx="6">
                  <c:v>3626.17</c:v>
                </c:pt>
                <c:pt idx="7">
                  <c:v>2349.0500000000002</c:v>
                </c:pt>
                <c:pt idx="8">
                  <c:v>3332.47</c:v>
                </c:pt>
                <c:pt idx="9">
                  <c:v>3318.78</c:v>
                </c:pt>
                <c:pt idx="10">
                  <c:v>3328.21</c:v>
                </c:pt>
                <c:pt idx="11">
                  <c:v>3312.1</c:v>
                </c:pt>
                <c:pt idx="12">
                  <c:v>3351.75</c:v>
                </c:pt>
                <c:pt idx="13">
                  <c:v>3197.56</c:v>
                </c:pt>
                <c:pt idx="14">
                  <c:v>3342.59</c:v>
                </c:pt>
                <c:pt idx="15">
                  <c:v>3330.51</c:v>
                </c:pt>
                <c:pt idx="16">
                  <c:v>3335.4</c:v>
                </c:pt>
                <c:pt idx="17">
                  <c:v>3374.9</c:v>
                </c:pt>
              </c:numCache>
            </c:numRef>
          </c:val>
          <c:extLst>
            <c:ext xmlns:c16="http://schemas.microsoft.com/office/drawing/2014/chart" uri="{C3380CC4-5D6E-409C-BE32-E72D297353CC}">
              <c16:uniqueId val="{00000009-8847-0943-A4C8-A1F7BC2FF7E1}"/>
            </c:ext>
          </c:extLst>
        </c:ser>
        <c:ser>
          <c:idx val="10"/>
          <c:order val="10"/>
          <c:tx>
            <c:strRef>
              <c:f>'corei7-mountain-data'!$L$1</c:f>
              <c:strCache>
                <c:ptCount val="1"/>
                <c:pt idx="0">
                  <c:v>64K</c:v>
                </c:pt>
              </c:strCache>
            </c:strRef>
          </c:tx>
          <c:spPr>
            <a:solidFill>
              <a:srgbClr val="FCF305"/>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'corei7-mountain-data'!$L$2:$L$19</c:f>
              <c:numCache>
                <c:formatCode>General</c:formatCode>
                <c:ptCount val="18"/>
                <c:pt idx="0">
                  <c:v>4664.6899999999996</c:v>
                </c:pt>
                <c:pt idx="1">
                  <c:v>4647.96</c:v>
                </c:pt>
                <c:pt idx="2">
                  <c:v>4646.51</c:v>
                </c:pt>
                <c:pt idx="3">
                  <c:v>4575.1000000000004</c:v>
                </c:pt>
                <c:pt idx="4">
                  <c:v>4473.68</c:v>
                </c:pt>
                <c:pt idx="5">
                  <c:v>4218.51</c:v>
                </c:pt>
                <c:pt idx="6">
                  <c:v>3642.61</c:v>
                </c:pt>
                <c:pt idx="7">
                  <c:v>3334.78</c:v>
                </c:pt>
                <c:pt idx="8">
                  <c:v>3395.82</c:v>
                </c:pt>
                <c:pt idx="9">
                  <c:v>3398</c:v>
                </c:pt>
                <c:pt idx="10">
                  <c:v>3403.08</c:v>
                </c:pt>
                <c:pt idx="11">
                  <c:v>3411.87</c:v>
                </c:pt>
                <c:pt idx="12">
                  <c:v>3395.99</c:v>
                </c:pt>
                <c:pt idx="13">
                  <c:v>3299.01</c:v>
                </c:pt>
                <c:pt idx="14">
                  <c:v>4287.45</c:v>
                </c:pt>
                <c:pt idx="15">
                  <c:v>3416.74</c:v>
                </c:pt>
                <c:pt idx="16">
                  <c:v>3389.13</c:v>
                </c:pt>
                <c:pt idx="17">
                  <c:v>3374.16</c:v>
                </c:pt>
              </c:numCache>
            </c:numRef>
          </c:val>
          <c:extLst>
            <c:ext xmlns:c16="http://schemas.microsoft.com/office/drawing/2014/chart" uri="{C3380CC4-5D6E-409C-BE32-E72D297353CC}">
              <c16:uniqueId val="{0000000A-8847-0943-A4C8-A1F7BC2FF7E1}"/>
            </c:ext>
          </c:extLst>
        </c:ser>
        <c:ser>
          <c:idx val="11"/>
          <c:order val="11"/>
          <c:tx>
            <c:strRef>
              <c:f>'corei7-mountain-data'!$M$1</c:f>
              <c:strCache>
                <c:ptCount val="1"/>
                <c:pt idx="0">
                  <c:v>32K</c:v>
                </c:pt>
              </c:strCache>
            </c:strRef>
          </c:tx>
          <c:spPr>
            <a:solidFill>
              <a:srgbClr val="00ABEA"/>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'corei7-mountain-data'!$M$2:$M$19</c:f>
              <c:numCache>
                <c:formatCode>General</c:formatCode>
                <c:ptCount val="18"/>
                <c:pt idx="0">
                  <c:v>4654.62</c:v>
                </c:pt>
                <c:pt idx="1">
                  <c:v>4624.5</c:v>
                </c:pt>
                <c:pt idx="2">
                  <c:v>4631.6899999999996</c:v>
                </c:pt>
                <c:pt idx="3">
                  <c:v>4615.62</c:v>
                </c:pt>
                <c:pt idx="4">
                  <c:v>4600.3900000000003</c:v>
                </c:pt>
                <c:pt idx="5">
                  <c:v>4585.6000000000004</c:v>
                </c:pt>
                <c:pt idx="6">
                  <c:v>4572.8</c:v>
                </c:pt>
                <c:pt idx="7">
                  <c:v>4809.1000000000004</c:v>
                </c:pt>
                <c:pt idx="8">
                  <c:v>4803.13</c:v>
                </c:pt>
                <c:pt idx="9">
                  <c:v>4789.7</c:v>
                </c:pt>
                <c:pt idx="10">
                  <c:v>4790.97</c:v>
                </c:pt>
                <c:pt idx="11">
                  <c:v>4784.6499999999996</c:v>
                </c:pt>
                <c:pt idx="12">
                  <c:v>4754.2299999999996</c:v>
                </c:pt>
                <c:pt idx="13">
                  <c:v>4768.54</c:v>
                </c:pt>
                <c:pt idx="14">
                  <c:v>4750.25</c:v>
                </c:pt>
                <c:pt idx="15">
                  <c:v>4742.01</c:v>
                </c:pt>
                <c:pt idx="16">
                  <c:v>6545.16</c:v>
                </c:pt>
                <c:pt idx="17">
                  <c:v>6408.41</c:v>
                </c:pt>
              </c:numCache>
            </c:numRef>
          </c:val>
          <c:extLst>
            <c:ext xmlns:c16="http://schemas.microsoft.com/office/drawing/2014/chart" uri="{C3380CC4-5D6E-409C-BE32-E72D297353CC}">
              <c16:uniqueId val="{0000000B-8847-0943-A4C8-A1F7BC2FF7E1}"/>
            </c:ext>
          </c:extLst>
        </c:ser>
        <c:ser>
          <c:idx val="12"/>
          <c:order val="12"/>
          <c:tx>
            <c:strRef>
              <c:f>'corei7-mountain-data'!$N$1</c:f>
              <c:strCache>
                <c:ptCount val="1"/>
                <c:pt idx="0">
                  <c:v>16K</c:v>
                </c:pt>
              </c:strCache>
            </c:strRef>
          </c:tx>
          <c:spPr>
            <a:solidFill>
              <a:srgbClr val="4600A5"/>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'corei7-mountain-data'!$N$2:$N$19</c:f>
              <c:numCache>
                <c:formatCode>General</c:formatCode>
                <c:ptCount val="18"/>
                <c:pt idx="0">
                  <c:v>4635.05</c:v>
                </c:pt>
                <c:pt idx="1">
                  <c:v>4575.1400000000003</c:v>
                </c:pt>
                <c:pt idx="2">
                  <c:v>4577.76</c:v>
                </c:pt>
                <c:pt idx="3">
                  <c:v>4797.16</c:v>
                </c:pt>
                <c:pt idx="4">
                  <c:v>4781.0600000000004</c:v>
                </c:pt>
                <c:pt idx="5">
                  <c:v>4773.37</c:v>
                </c:pt>
                <c:pt idx="6">
                  <c:v>4756.1899999999996</c:v>
                </c:pt>
                <c:pt idx="7">
                  <c:v>4729.6499999999996</c:v>
                </c:pt>
                <c:pt idx="8">
                  <c:v>4701.3</c:v>
                </c:pt>
                <c:pt idx="9">
                  <c:v>4716.3900000000003</c:v>
                </c:pt>
                <c:pt idx="10">
                  <c:v>4668.13</c:v>
                </c:pt>
                <c:pt idx="11">
                  <c:v>4653.51</c:v>
                </c:pt>
                <c:pt idx="12">
                  <c:v>4678.67</c:v>
                </c:pt>
                <c:pt idx="13">
                  <c:v>4620.2299999999996</c:v>
                </c:pt>
                <c:pt idx="14">
                  <c:v>4621.49</c:v>
                </c:pt>
                <c:pt idx="15">
                  <c:v>6529.52</c:v>
                </c:pt>
                <c:pt idx="16">
                  <c:v>6398.15</c:v>
                </c:pt>
                <c:pt idx="17">
                  <c:v>6122.8</c:v>
                </c:pt>
              </c:numCache>
            </c:numRef>
          </c:val>
          <c:extLst>
            <c:ext xmlns:c16="http://schemas.microsoft.com/office/drawing/2014/chart" uri="{C3380CC4-5D6E-409C-BE32-E72D297353CC}">
              <c16:uniqueId val="{0000000C-8847-0943-A4C8-A1F7BC2FF7E1}"/>
            </c:ext>
          </c:extLst>
        </c:ser>
        <c:ser>
          <c:idx val="13"/>
          <c:order val="13"/>
          <c:tx>
            <c:strRef>
              <c:f>'corei7-mountain-data'!$O$1</c:f>
              <c:strCache>
                <c:ptCount val="1"/>
                <c:pt idx="0">
                  <c:v>8K</c:v>
                </c:pt>
              </c:strCache>
            </c:strRef>
          </c:tx>
          <c:spPr>
            <a:solidFill>
              <a:srgbClr val="90000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'corei7-mountain-data'!$O$2:$O$19</c:f>
              <c:numCache>
                <c:formatCode>General</c:formatCode>
                <c:ptCount val="18"/>
                <c:pt idx="0">
                  <c:v>4599.95</c:v>
                </c:pt>
                <c:pt idx="1">
                  <c:v>4702.5600000000004</c:v>
                </c:pt>
                <c:pt idx="2">
                  <c:v>4771.3599999999997</c:v>
                </c:pt>
                <c:pt idx="3">
                  <c:v>4725.95</c:v>
                </c:pt>
                <c:pt idx="4">
                  <c:v>4709.6099999999997</c:v>
                </c:pt>
                <c:pt idx="5">
                  <c:v>4646.91</c:v>
                </c:pt>
                <c:pt idx="6">
                  <c:v>4613.58</c:v>
                </c:pt>
                <c:pt idx="7">
                  <c:v>6534.86</c:v>
                </c:pt>
                <c:pt idx="8">
                  <c:v>6513.84</c:v>
                </c:pt>
                <c:pt idx="9">
                  <c:v>6498.25</c:v>
                </c:pt>
                <c:pt idx="10">
                  <c:v>6479.32</c:v>
                </c:pt>
                <c:pt idx="11">
                  <c:v>6460.77</c:v>
                </c:pt>
                <c:pt idx="12">
                  <c:v>6443.44</c:v>
                </c:pt>
                <c:pt idx="13">
                  <c:v>6427.61</c:v>
                </c:pt>
                <c:pt idx="14">
                  <c:v>6408.2</c:v>
                </c:pt>
                <c:pt idx="15">
                  <c:v>6396.54</c:v>
                </c:pt>
                <c:pt idx="16">
                  <c:v>6118.69</c:v>
                </c:pt>
                <c:pt idx="17">
                  <c:v>5642.81</c:v>
                </c:pt>
              </c:numCache>
            </c:numRef>
          </c:val>
          <c:extLst>
            <c:ext xmlns:c16="http://schemas.microsoft.com/office/drawing/2014/chart" uri="{C3380CC4-5D6E-409C-BE32-E72D297353CC}">
              <c16:uniqueId val="{0000000D-8847-0943-A4C8-A1F7BC2FF7E1}"/>
            </c:ext>
          </c:extLst>
        </c:ser>
        <c:ser>
          <c:idx val="14"/>
          <c:order val="14"/>
          <c:tx>
            <c:strRef>
              <c:f>'corei7-mountain-data'!$P$1</c:f>
              <c:strCache>
                <c:ptCount val="1"/>
                <c:pt idx="0">
                  <c:v>4K</c:v>
                </c:pt>
              </c:strCache>
            </c:strRef>
          </c:tx>
          <c:spPr>
            <a:solidFill>
              <a:srgbClr val="008080"/>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'corei7-mountain-data'!$P$2:$P$19</c:f>
              <c:numCache>
                <c:formatCode>General</c:formatCode>
                <c:ptCount val="18"/>
                <c:pt idx="0">
                  <c:v>4764.2</c:v>
                </c:pt>
                <c:pt idx="1">
                  <c:v>4607.45</c:v>
                </c:pt>
                <c:pt idx="2">
                  <c:v>4617.8599999999997</c:v>
                </c:pt>
                <c:pt idx="3">
                  <c:v>6502.49</c:v>
                </c:pt>
                <c:pt idx="4">
                  <c:v>6466.17</c:v>
                </c:pt>
                <c:pt idx="5">
                  <c:v>6432.81</c:v>
                </c:pt>
                <c:pt idx="6">
                  <c:v>6397.26</c:v>
                </c:pt>
                <c:pt idx="7">
                  <c:v>6369.39</c:v>
                </c:pt>
                <c:pt idx="8">
                  <c:v>6328.29</c:v>
                </c:pt>
                <c:pt idx="9">
                  <c:v>6299.45</c:v>
                </c:pt>
                <c:pt idx="10">
                  <c:v>6259.01</c:v>
                </c:pt>
                <c:pt idx="11">
                  <c:v>6225.06</c:v>
                </c:pt>
                <c:pt idx="12">
                  <c:v>6193.75</c:v>
                </c:pt>
                <c:pt idx="13">
                  <c:v>6159.03</c:v>
                </c:pt>
                <c:pt idx="14">
                  <c:v>6127.24</c:v>
                </c:pt>
                <c:pt idx="15">
                  <c:v>6097.52</c:v>
                </c:pt>
                <c:pt idx="16">
                  <c:v>5623.45</c:v>
                </c:pt>
                <c:pt idx="17">
                  <c:v>4861.38</c:v>
                </c:pt>
              </c:numCache>
            </c:numRef>
          </c:val>
          <c:extLst>
            <c:ext xmlns:c16="http://schemas.microsoft.com/office/drawing/2014/chart" uri="{C3380CC4-5D6E-409C-BE32-E72D297353CC}">
              <c16:uniqueId val="{0000000E-8847-0943-A4C8-A1F7BC2FF7E1}"/>
            </c:ext>
          </c:extLst>
        </c:ser>
        <c:ser>
          <c:idx val="15"/>
          <c:order val="15"/>
          <c:tx>
            <c:strRef>
              <c:f>'corei7-mountain-data'!$Q$1</c:f>
              <c:strCache>
                <c:ptCount val="1"/>
                <c:pt idx="0">
                  <c:v>2K</c:v>
                </c:pt>
              </c:strCache>
            </c:strRef>
          </c:tx>
          <c:spPr>
            <a:solidFill>
              <a:srgbClr val="0000D4"/>
            </a:solidFill>
            <a:ln w="12700">
              <a:solidFill>
                <a:srgbClr val="000000"/>
              </a:solidFill>
              <a:prstDash val="solid"/>
            </a:ln>
            <a:sp3d prstMaterial="flat"/>
          </c:spPr>
          <c:cat>
            <c:strRef>
              <c:f>'corei7-mountain-data'!$A$2:$A$19</c:f>
              <c:strCache>
                <c:ptCount val="18"/>
                <c:pt idx="0">
                  <c:v>s1</c:v>
                </c:pt>
                <c:pt idx="1">
                  <c:v>s2</c:v>
                </c:pt>
                <c:pt idx="2">
                  <c:v>s3</c:v>
                </c:pt>
                <c:pt idx="3">
                  <c:v>s4</c:v>
                </c:pt>
                <c:pt idx="4">
                  <c:v>s5</c:v>
                </c:pt>
                <c:pt idx="5">
                  <c:v>s6</c:v>
                </c:pt>
                <c:pt idx="6">
                  <c:v>s7</c:v>
                </c:pt>
                <c:pt idx="7">
                  <c:v>s8</c:v>
                </c:pt>
                <c:pt idx="8">
                  <c:v>s9</c:v>
                </c:pt>
                <c:pt idx="9">
                  <c:v>s10</c:v>
                </c:pt>
                <c:pt idx="10">
                  <c:v>s11</c:v>
                </c:pt>
                <c:pt idx="11">
                  <c:v>s12</c:v>
                </c:pt>
                <c:pt idx="12">
                  <c:v>s13</c:v>
                </c:pt>
                <c:pt idx="13">
                  <c:v>s14</c:v>
                </c:pt>
                <c:pt idx="14">
                  <c:v>s15</c:v>
                </c:pt>
                <c:pt idx="15">
                  <c:v>s16</c:v>
                </c:pt>
                <c:pt idx="16">
                  <c:v>s32</c:v>
                </c:pt>
                <c:pt idx="17">
                  <c:v>s64</c:v>
                </c:pt>
              </c:strCache>
            </c:strRef>
          </c:cat>
          <c:val>
            <c:numRef>
              <c:f>'corei7-mountain-data'!$Q$2:$Q$19</c:f>
              <c:numCache>
                <c:formatCode>General</c:formatCode>
                <c:ptCount val="18"/>
                <c:pt idx="0">
                  <c:v>4754.1499999999996</c:v>
                </c:pt>
                <c:pt idx="1">
                  <c:v>6086.11</c:v>
                </c:pt>
                <c:pt idx="2">
                  <c:v>6301.73</c:v>
                </c:pt>
                <c:pt idx="3">
                  <c:v>6261.46</c:v>
                </c:pt>
                <c:pt idx="4">
                  <c:v>6188.41</c:v>
                </c:pt>
                <c:pt idx="5">
                  <c:v>6115.06</c:v>
                </c:pt>
                <c:pt idx="6">
                  <c:v>6075.11</c:v>
                </c:pt>
                <c:pt idx="7">
                  <c:v>6013.17</c:v>
                </c:pt>
                <c:pt idx="8">
                  <c:v>5923.29</c:v>
                </c:pt>
                <c:pt idx="9">
                  <c:v>5870.21</c:v>
                </c:pt>
                <c:pt idx="10">
                  <c:v>5803.26</c:v>
                </c:pt>
                <c:pt idx="11">
                  <c:v>5754.86</c:v>
                </c:pt>
                <c:pt idx="12">
                  <c:v>5679.31</c:v>
                </c:pt>
                <c:pt idx="13">
                  <c:v>5629.01</c:v>
                </c:pt>
                <c:pt idx="14">
                  <c:v>5580.53</c:v>
                </c:pt>
                <c:pt idx="15">
                  <c:v>5541.86</c:v>
                </c:pt>
                <c:pt idx="16">
                  <c:v>4799.63</c:v>
                </c:pt>
                <c:pt idx="17">
                  <c:v>4639.2</c:v>
                </c:pt>
              </c:numCache>
            </c:numRef>
          </c:val>
          <c:extLst>
            <c:ext xmlns:c16="http://schemas.microsoft.com/office/drawing/2014/chart" uri="{C3380CC4-5D6E-409C-BE32-E72D297353CC}">
              <c16:uniqueId val="{0000000F-8847-0943-A4C8-A1F7BC2FF7E1}"/>
            </c:ext>
          </c:extLst>
        </c:ser>
        <c:bandFmts>
          <c:bandFmt>
            <c:idx val="0"/>
            <c:spPr>
              <a:solidFill>
                <a:srgbClr val="9999FF"/>
              </a:solidFill>
              <a:ln w="12700">
                <a:solidFill>
                  <a:srgbClr val="000000"/>
                </a:solidFill>
                <a:prstDash val="solid"/>
              </a:ln>
              <a:sp3d prstMaterial="flat"/>
            </c:spPr>
          </c:bandFmt>
          <c:bandFmt>
            <c:idx val="1"/>
            <c:spPr>
              <a:solidFill>
                <a:srgbClr val="993366"/>
              </a:solidFill>
              <a:ln w="12700">
                <a:solidFill>
                  <a:srgbClr val="000000"/>
                </a:solidFill>
                <a:prstDash val="solid"/>
              </a:ln>
              <a:sp3d prstMaterial="flat"/>
            </c:spPr>
          </c:bandFmt>
          <c:bandFmt>
            <c:idx val="2"/>
            <c:spPr>
              <a:solidFill>
                <a:srgbClr val="FFFFCC"/>
              </a:solidFill>
              <a:ln w="12700">
                <a:solidFill>
                  <a:srgbClr val="000000"/>
                </a:solidFill>
                <a:prstDash val="solid"/>
              </a:ln>
              <a:sp3d prstMaterial="flat"/>
            </c:spPr>
          </c:bandFmt>
          <c:bandFmt>
            <c:idx val="3"/>
            <c:spPr>
              <a:solidFill>
                <a:srgbClr val="CCFFFF"/>
              </a:solidFill>
              <a:ln w="12700">
                <a:solidFill>
                  <a:srgbClr val="000000"/>
                </a:solidFill>
                <a:prstDash val="solid"/>
              </a:ln>
              <a:sp3d prstMaterial="flat"/>
            </c:spPr>
          </c:bandFmt>
          <c:bandFmt>
            <c:idx val="4"/>
            <c:spPr>
              <a:solidFill>
                <a:srgbClr val="660066"/>
              </a:solidFill>
              <a:ln w="12700">
                <a:solidFill>
                  <a:srgbClr val="000000"/>
                </a:solidFill>
                <a:prstDash val="solid"/>
              </a:ln>
              <a:sp3d prstMaterial="flat"/>
            </c:spPr>
          </c:bandFmt>
          <c:bandFmt>
            <c:idx val="5"/>
            <c:spPr>
              <a:solidFill>
                <a:srgbClr val="FF8080"/>
              </a:solidFill>
              <a:ln w="12700">
                <a:solidFill>
                  <a:srgbClr val="000000"/>
                </a:solidFill>
                <a:prstDash val="solid"/>
              </a:ln>
              <a:sp3d prstMaterial="flat"/>
            </c:spPr>
          </c:bandFmt>
          <c:bandFmt>
            <c:idx val="6"/>
            <c:spPr>
              <a:solidFill>
                <a:srgbClr val="0066CC"/>
              </a:solidFill>
              <a:ln w="12700">
                <a:solidFill>
                  <a:srgbClr val="000000"/>
                </a:solidFill>
                <a:prstDash val="solid"/>
              </a:ln>
              <a:sp3d prstMaterial="flat"/>
            </c:spPr>
          </c:bandFmt>
        </c:bandFmts>
        <c:axId val="-2070067712"/>
        <c:axId val="-2070062240"/>
        <c:axId val="-2070056224"/>
      </c:surface3DChart>
      <c:catAx>
        <c:axId val="-2070067712"/>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sz="1600"/>
                  <a:t>Stride (x8 bytes)</a:t>
                </a:r>
              </a:p>
            </c:rich>
          </c:tx>
          <c:layout>
            <c:manualLayout>
              <c:xMode val="edge"/>
              <c:yMode val="edge"/>
              <c:x val="0.232766870807816"/>
              <c:y val="0.80311478222084998"/>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070062240"/>
        <c:crosses val="autoZero"/>
        <c:auto val="1"/>
        <c:lblAlgn val="ctr"/>
        <c:lblOffset val="100"/>
        <c:tickLblSkip val="2"/>
        <c:tickMarkSkip val="1"/>
        <c:noMultiLvlLbl val="1"/>
      </c:catAx>
      <c:valAx>
        <c:axId val="-2070062240"/>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sz="1600" dirty="0"/>
                  <a:t>Read  throughput (MB/</a:t>
                </a:r>
                <a:r>
                  <a:rPr lang="en-US" sz="1600" dirty="0" err="1"/>
                  <a:t>s</a:t>
                </a:r>
                <a:r>
                  <a:rPr lang="en-US" sz="1600" dirty="0"/>
                  <a:t>)</a:t>
                </a:r>
              </a:p>
            </c:rich>
          </c:tx>
          <c:layout>
            <c:manualLayout>
              <c:xMode val="edge"/>
              <c:yMode val="edge"/>
              <c:x val="9.7302537182852103E-2"/>
              <c:y val="6.7712246753469499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70067712"/>
        <c:crosses val="autoZero"/>
        <c:crossBetween val="between"/>
      </c:valAx>
      <c:serAx>
        <c:axId val="-2070056224"/>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sz="1600" dirty="0"/>
                  <a:t>Working set size (bytes)</a:t>
                </a:r>
              </a:p>
            </c:rich>
          </c:tx>
          <c:layout>
            <c:manualLayout>
              <c:xMode val="edge"/>
              <c:yMode val="edge"/>
              <c:x val="0.72020834062408901"/>
              <c:y val="0.81348206474190699"/>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2070062240"/>
        <c:crosses val="autoZero"/>
        <c:tickLblSkip val="3"/>
        <c:tickMarkSkip val="1"/>
      </c:ser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corei7mmdata!$F$1</c:f>
              <c:strCache>
                <c:ptCount val="1"/>
                <c:pt idx="0">
                  <c:v>jki</c:v>
                </c:pt>
              </c:strCache>
            </c:strRef>
          </c:tx>
          <c:spPr>
            <a:ln w="34925" cap="rnd">
              <a:solidFill>
                <a:schemeClr val="accent3">
                  <a:lumMod val="60000"/>
                </a:schemeClr>
              </a:solidFill>
              <a:round/>
            </a:ln>
            <a:effectLst>
              <a:outerShdw blurRad="57150" dist="19050" dir="5400000" algn="ctr" rotWithShape="0">
                <a:srgbClr val="000000">
                  <a:alpha val="63000"/>
                </a:srgbClr>
              </a:outerShdw>
            </a:effectLst>
          </c:spPr>
          <c:marker>
            <c:symbol val="none"/>
          </c:marker>
          <c:cat>
            <c:numRef>
              <c:f>corei7mmdata!$A$2:$A$16</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corei7mmdata!$F$2:$F$16</c:f>
              <c:numCache>
                <c:formatCode>General</c:formatCode>
                <c:ptCount val="15"/>
                <c:pt idx="0">
                  <c:v>6.4</c:v>
                </c:pt>
                <c:pt idx="1">
                  <c:v>6.87</c:v>
                </c:pt>
                <c:pt idx="2">
                  <c:v>4.1399999999999997</c:v>
                </c:pt>
                <c:pt idx="3">
                  <c:v>5.53</c:v>
                </c:pt>
                <c:pt idx="4">
                  <c:v>10.93</c:v>
                </c:pt>
                <c:pt idx="5">
                  <c:v>33.229999999999997</c:v>
                </c:pt>
                <c:pt idx="6">
                  <c:v>49.43</c:v>
                </c:pt>
                <c:pt idx="7">
                  <c:v>51.49</c:v>
                </c:pt>
                <c:pt idx="8">
                  <c:v>52.06</c:v>
                </c:pt>
                <c:pt idx="9">
                  <c:v>52.06</c:v>
                </c:pt>
                <c:pt idx="10">
                  <c:v>52.07</c:v>
                </c:pt>
                <c:pt idx="11">
                  <c:v>52.09</c:v>
                </c:pt>
                <c:pt idx="12">
                  <c:v>52.12</c:v>
                </c:pt>
                <c:pt idx="13">
                  <c:v>52.17</c:v>
                </c:pt>
                <c:pt idx="14">
                  <c:v>52.2</c:v>
                </c:pt>
              </c:numCache>
            </c:numRef>
          </c:val>
          <c:smooth val="0"/>
          <c:extLst>
            <c:ext xmlns:c16="http://schemas.microsoft.com/office/drawing/2014/chart" uri="{C3380CC4-5D6E-409C-BE32-E72D297353CC}">
              <c16:uniqueId val="{00000000-293A-AC4B-8FFD-2D39C5078801}"/>
            </c:ext>
          </c:extLst>
        </c:ser>
        <c:ser>
          <c:idx val="5"/>
          <c:order val="1"/>
          <c:tx>
            <c:strRef>
              <c:f>corei7mmdata!$G$1</c:f>
              <c:strCache>
                <c:ptCount val="1"/>
                <c:pt idx="0">
                  <c:v>kji</c:v>
                </c:pt>
              </c:strCache>
            </c:strRef>
          </c:tx>
          <c:spPr>
            <a:ln w="34925" cap="rnd">
              <a:solidFill>
                <a:schemeClr val="accent5">
                  <a:lumMod val="60000"/>
                </a:schemeClr>
              </a:solidFill>
              <a:round/>
            </a:ln>
            <a:effectLst>
              <a:outerShdw blurRad="57150" dist="19050" dir="5400000" algn="ctr" rotWithShape="0">
                <a:srgbClr val="000000">
                  <a:alpha val="63000"/>
                </a:srgbClr>
              </a:outerShdw>
            </a:effectLst>
          </c:spPr>
          <c:marker>
            <c:symbol val="none"/>
          </c:marker>
          <c:cat>
            <c:numRef>
              <c:f>corei7mmdata!$A$2:$A$16</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corei7mmdata!$G$2:$G$16</c:f>
              <c:numCache>
                <c:formatCode>General</c:formatCode>
                <c:ptCount val="15"/>
                <c:pt idx="0">
                  <c:v>6.4</c:v>
                </c:pt>
                <c:pt idx="1">
                  <c:v>6.8199999999999976</c:v>
                </c:pt>
                <c:pt idx="2">
                  <c:v>4.01</c:v>
                </c:pt>
                <c:pt idx="3">
                  <c:v>5.33</c:v>
                </c:pt>
                <c:pt idx="4">
                  <c:v>11.04</c:v>
                </c:pt>
                <c:pt idx="5">
                  <c:v>33.21</c:v>
                </c:pt>
                <c:pt idx="6">
                  <c:v>49.42</c:v>
                </c:pt>
                <c:pt idx="7">
                  <c:v>51.5</c:v>
                </c:pt>
                <c:pt idx="8">
                  <c:v>52.07</c:v>
                </c:pt>
                <c:pt idx="9">
                  <c:v>52.08</c:v>
                </c:pt>
                <c:pt idx="10">
                  <c:v>52.09</c:v>
                </c:pt>
                <c:pt idx="11">
                  <c:v>52.1</c:v>
                </c:pt>
                <c:pt idx="12">
                  <c:v>52.14</c:v>
                </c:pt>
                <c:pt idx="13">
                  <c:v>52.19</c:v>
                </c:pt>
                <c:pt idx="14">
                  <c:v>52.23</c:v>
                </c:pt>
              </c:numCache>
            </c:numRef>
          </c:val>
          <c:smooth val="0"/>
          <c:extLst>
            <c:ext xmlns:c16="http://schemas.microsoft.com/office/drawing/2014/chart" uri="{C3380CC4-5D6E-409C-BE32-E72D297353CC}">
              <c16:uniqueId val="{00000001-293A-AC4B-8FFD-2D39C5078801}"/>
            </c:ext>
          </c:extLst>
        </c:ser>
        <c:ser>
          <c:idx val="2"/>
          <c:order val="2"/>
          <c:tx>
            <c:strRef>
              <c:f>corei7mmdata!$D$1</c:f>
              <c:strCache>
                <c:ptCount val="1"/>
                <c:pt idx="0">
                  <c:v>ijk</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cat>
            <c:numRef>
              <c:f>corei7mmdata!$A$2:$A$16</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corei7mmdata!$D$2:$D$16</c:f>
              <c:numCache>
                <c:formatCode>General</c:formatCode>
                <c:ptCount val="15"/>
                <c:pt idx="0">
                  <c:v>5.31</c:v>
                </c:pt>
                <c:pt idx="1">
                  <c:v>6.35</c:v>
                </c:pt>
                <c:pt idx="2">
                  <c:v>6.29</c:v>
                </c:pt>
                <c:pt idx="3">
                  <c:v>3.7</c:v>
                </c:pt>
                <c:pt idx="4">
                  <c:v>3.72</c:v>
                </c:pt>
                <c:pt idx="5">
                  <c:v>3.71</c:v>
                </c:pt>
                <c:pt idx="6">
                  <c:v>3.72</c:v>
                </c:pt>
                <c:pt idx="7">
                  <c:v>3.83</c:v>
                </c:pt>
                <c:pt idx="8">
                  <c:v>4.5999999999999996</c:v>
                </c:pt>
                <c:pt idx="9">
                  <c:v>7.74</c:v>
                </c:pt>
                <c:pt idx="10">
                  <c:v>11.71</c:v>
                </c:pt>
                <c:pt idx="11">
                  <c:v>16.54</c:v>
                </c:pt>
                <c:pt idx="12">
                  <c:v>20.57</c:v>
                </c:pt>
                <c:pt idx="13">
                  <c:v>23.85</c:v>
                </c:pt>
                <c:pt idx="14">
                  <c:v>23.86</c:v>
                </c:pt>
              </c:numCache>
            </c:numRef>
          </c:val>
          <c:smooth val="0"/>
          <c:extLst>
            <c:ext xmlns:c16="http://schemas.microsoft.com/office/drawing/2014/chart" uri="{C3380CC4-5D6E-409C-BE32-E72D297353CC}">
              <c16:uniqueId val="{00000002-293A-AC4B-8FFD-2D39C5078801}"/>
            </c:ext>
          </c:extLst>
        </c:ser>
        <c:ser>
          <c:idx val="3"/>
          <c:order val="3"/>
          <c:tx>
            <c:strRef>
              <c:f>corei7mmdata!$E$1</c:f>
              <c:strCache>
                <c:ptCount val="1"/>
                <c:pt idx="0">
                  <c:v>jik</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cat>
            <c:numRef>
              <c:f>corei7mmdata!$A$2:$A$16</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corei7mmdata!$E$2:$E$16</c:f>
              <c:numCache>
                <c:formatCode>General</c:formatCode>
                <c:ptCount val="15"/>
                <c:pt idx="0">
                  <c:v>5.4</c:v>
                </c:pt>
                <c:pt idx="1">
                  <c:v>6.23</c:v>
                </c:pt>
                <c:pt idx="2">
                  <c:v>3.64</c:v>
                </c:pt>
                <c:pt idx="3">
                  <c:v>3.71</c:v>
                </c:pt>
                <c:pt idx="4">
                  <c:v>3.61</c:v>
                </c:pt>
                <c:pt idx="5">
                  <c:v>3.6</c:v>
                </c:pt>
                <c:pt idx="6">
                  <c:v>3.63</c:v>
                </c:pt>
                <c:pt idx="7">
                  <c:v>3.74</c:v>
                </c:pt>
                <c:pt idx="8">
                  <c:v>4.6399999999999997</c:v>
                </c:pt>
                <c:pt idx="9">
                  <c:v>7.57</c:v>
                </c:pt>
                <c:pt idx="10">
                  <c:v>11.62</c:v>
                </c:pt>
                <c:pt idx="11">
                  <c:v>16.440000000000001</c:v>
                </c:pt>
                <c:pt idx="12">
                  <c:v>20.440000000000001</c:v>
                </c:pt>
                <c:pt idx="13">
                  <c:v>23.68</c:v>
                </c:pt>
                <c:pt idx="14">
                  <c:v>23.66</c:v>
                </c:pt>
              </c:numCache>
            </c:numRef>
          </c:val>
          <c:smooth val="0"/>
          <c:extLst>
            <c:ext xmlns:c16="http://schemas.microsoft.com/office/drawing/2014/chart" uri="{C3380CC4-5D6E-409C-BE32-E72D297353CC}">
              <c16:uniqueId val="{00000003-293A-AC4B-8FFD-2D39C5078801}"/>
            </c:ext>
          </c:extLst>
        </c:ser>
        <c:ser>
          <c:idx val="0"/>
          <c:order val="4"/>
          <c:tx>
            <c:strRef>
              <c:f>corei7mmdata!$B$1</c:f>
              <c:strCache>
                <c:ptCount val="1"/>
                <c:pt idx="0">
                  <c:v>kij</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corei7mmdata!$A$2:$A$16</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corei7mmdata!$B$2:$B$16</c:f>
              <c:numCache>
                <c:formatCode>General</c:formatCode>
                <c:ptCount val="15"/>
                <c:pt idx="0">
                  <c:v>4.37</c:v>
                </c:pt>
                <c:pt idx="1">
                  <c:v>5.3599999999999977</c:v>
                </c:pt>
                <c:pt idx="2">
                  <c:v>3.23</c:v>
                </c:pt>
                <c:pt idx="3">
                  <c:v>3.32</c:v>
                </c:pt>
                <c:pt idx="4">
                  <c:v>3.29</c:v>
                </c:pt>
                <c:pt idx="5">
                  <c:v>3.24</c:v>
                </c:pt>
                <c:pt idx="6">
                  <c:v>3.2</c:v>
                </c:pt>
                <c:pt idx="7">
                  <c:v>3.17</c:v>
                </c:pt>
                <c:pt idx="8">
                  <c:v>3.16</c:v>
                </c:pt>
                <c:pt idx="9">
                  <c:v>3.14</c:v>
                </c:pt>
                <c:pt idx="10">
                  <c:v>3.13</c:v>
                </c:pt>
                <c:pt idx="11">
                  <c:v>3.12</c:v>
                </c:pt>
                <c:pt idx="12">
                  <c:v>3.1</c:v>
                </c:pt>
                <c:pt idx="13">
                  <c:v>3.1</c:v>
                </c:pt>
                <c:pt idx="14">
                  <c:v>3.08</c:v>
                </c:pt>
              </c:numCache>
            </c:numRef>
          </c:val>
          <c:smooth val="0"/>
          <c:extLst>
            <c:ext xmlns:c16="http://schemas.microsoft.com/office/drawing/2014/chart" uri="{C3380CC4-5D6E-409C-BE32-E72D297353CC}">
              <c16:uniqueId val="{00000004-293A-AC4B-8FFD-2D39C5078801}"/>
            </c:ext>
          </c:extLst>
        </c:ser>
        <c:ser>
          <c:idx val="1"/>
          <c:order val="5"/>
          <c:tx>
            <c:strRef>
              <c:f>corei7mmdata!$C$1</c:f>
              <c:strCache>
                <c:ptCount val="1"/>
                <c:pt idx="0">
                  <c:v>ikj</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corei7mmdata!$A$2:$A$16</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corei7mmdata!$C$2:$C$16</c:f>
              <c:numCache>
                <c:formatCode>General</c:formatCode>
                <c:ptCount val="15"/>
                <c:pt idx="0">
                  <c:v>3.58</c:v>
                </c:pt>
                <c:pt idx="1">
                  <c:v>5.31</c:v>
                </c:pt>
                <c:pt idx="2">
                  <c:v>3.19</c:v>
                </c:pt>
                <c:pt idx="3">
                  <c:v>3.18</c:v>
                </c:pt>
                <c:pt idx="4">
                  <c:v>3.15</c:v>
                </c:pt>
                <c:pt idx="5">
                  <c:v>3.12</c:v>
                </c:pt>
                <c:pt idx="6">
                  <c:v>3.1</c:v>
                </c:pt>
                <c:pt idx="7">
                  <c:v>3.1</c:v>
                </c:pt>
                <c:pt idx="8">
                  <c:v>3.11</c:v>
                </c:pt>
                <c:pt idx="9">
                  <c:v>3.09</c:v>
                </c:pt>
                <c:pt idx="10">
                  <c:v>3.07</c:v>
                </c:pt>
                <c:pt idx="11">
                  <c:v>3.06</c:v>
                </c:pt>
                <c:pt idx="12">
                  <c:v>3.02</c:v>
                </c:pt>
                <c:pt idx="13">
                  <c:v>3.02</c:v>
                </c:pt>
                <c:pt idx="14">
                  <c:v>3.01</c:v>
                </c:pt>
              </c:numCache>
            </c:numRef>
          </c:val>
          <c:smooth val="0"/>
          <c:extLst>
            <c:ext xmlns:c16="http://schemas.microsoft.com/office/drawing/2014/chart" uri="{C3380CC4-5D6E-409C-BE32-E72D297353CC}">
              <c16:uniqueId val="{00000005-293A-AC4B-8FFD-2D39C5078801}"/>
            </c:ext>
          </c:extLst>
        </c:ser>
        <c:dLbls>
          <c:showLegendKey val="0"/>
          <c:showVal val="0"/>
          <c:showCatName val="0"/>
          <c:showSerName val="0"/>
          <c:showPercent val="0"/>
          <c:showBubbleSize val="0"/>
        </c:dLbls>
        <c:smooth val="0"/>
        <c:axId val="-2064505104"/>
        <c:axId val="-2064510416"/>
      </c:lineChart>
      <c:catAx>
        <c:axId val="-2064505104"/>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Matrix</a:t>
                </a:r>
                <a:r>
                  <a:rPr lang="en-US" baseline="0" dirty="0"/>
                  <a:t> Size</a:t>
                </a:r>
                <a:endParaRPr lang="en-US" dirty="0"/>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510416"/>
        <c:crosses val="autoZero"/>
        <c:auto val="1"/>
        <c:lblAlgn val="ctr"/>
        <c:lblOffset val="100"/>
        <c:tickLblSkip val="1"/>
        <c:tickMarkSkip val="1"/>
        <c:noMultiLvlLbl val="0"/>
      </c:catAx>
      <c:valAx>
        <c:axId val="-2064510416"/>
        <c:scaling>
          <c:orientation val="minMax"/>
        </c:scaling>
        <c:delete val="0"/>
        <c:axPos val="l"/>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a:t>Number</a:t>
                </a:r>
                <a:r>
                  <a:rPr lang="en-US" baseline="0" dirty="0"/>
                  <a:t> of Cycles Per Inner-loop iteration (average)</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50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US" sz="2800" b="0" dirty="0"/>
              <a:t>Cache Miss Performance of Matrix Multiplication on Intel Core i7 950 (Nehalem)</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Sheet2!$I$4</c:f>
              <c:strCache>
                <c:ptCount val="1"/>
                <c:pt idx="0">
                  <c:v>i-j-k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Sheet2!$H$5:$H$19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Sheet2!$I$5:$I$19</c:f>
              <c:numCache>
                <c:formatCode>General</c:formatCode>
                <c:ptCount val="15"/>
                <c:pt idx="0">
                  <c:v>3.6769554188548703E-4</c:v>
                </c:pt>
                <c:pt idx="1">
                  <c:v>3.1533687707510298E-2</c:v>
                </c:pt>
                <c:pt idx="2">
                  <c:v>3.1407706944509999E-2</c:v>
                </c:pt>
                <c:pt idx="3">
                  <c:v>3.1362945067067501E-2</c:v>
                </c:pt>
                <c:pt idx="4">
                  <c:v>3.13317634371705E-2</c:v>
                </c:pt>
                <c:pt idx="5">
                  <c:v>3.1323123811837397E-2</c:v>
                </c:pt>
                <c:pt idx="6">
                  <c:v>3.2465528007078297E-2</c:v>
                </c:pt>
                <c:pt idx="7">
                  <c:v>3.49487107271374E-2</c:v>
                </c:pt>
                <c:pt idx="8">
                  <c:v>8.4858892930798194E-2</c:v>
                </c:pt>
                <c:pt idx="9">
                  <c:v>0.23601123738401</c:v>
                </c:pt>
                <c:pt idx="10">
                  <c:v>0.43780726225028599</c:v>
                </c:pt>
                <c:pt idx="11">
                  <c:v>0.51678994917060095</c:v>
                </c:pt>
                <c:pt idx="12">
                  <c:v>0.53151019253161802</c:v>
                </c:pt>
                <c:pt idx="13">
                  <c:v>0.53140292146110502</c:v>
                </c:pt>
                <c:pt idx="14">
                  <c:v>0.53147554569980904</c:v>
                </c:pt>
              </c:numCache>
            </c:numRef>
          </c:val>
          <c:smooth val="0"/>
          <c:extLst>
            <c:ext xmlns:c16="http://schemas.microsoft.com/office/drawing/2014/chart" uri="{C3380CC4-5D6E-409C-BE32-E72D297353CC}">
              <c16:uniqueId val="{00000000-CFAE-0C47-B766-788844EA66E3}"/>
            </c:ext>
          </c:extLst>
        </c:ser>
        <c:ser>
          <c:idx val="1"/>
          <c:order val="1"/>
          <c:tx>
            <c:strRef>
              <c:f>Sheet2!$J$4</c:f>
              <c:strCache>
                <c:ptCount val="1"/>
                <c:pt idx="0">
                  <c:v>i-k-j</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Sheet2!$H$5:$H$19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Sheet2!$J$5:$J$19</c:f>
              <c:numCache>
                <c:formatCode>General</c:formatCode>
                <c:ptCount val="15"/>
                <c:pt idx="0">
                  <c:v>5.3921534388947495E-4</c:v>
                </c:pt>
                <c:pt idx="1">
                  <c:v>6.8674495689456105E-2</c:v>
                </c:pt>
                <c:pt idx="2">
                  <c:v>7.3687084498347502E-2</c:v>
                </c:pt>
                <c:pt idx="3">
                  <c:v>9.0209564416368695E-2</c:v>
                </c:pt>
                <c:pt idx="4">
                  <c:v>8.6552869060685905E-2</c:v>
                </c:pt>
                <c:pt idx="5">
                  <c:v>8.6596353501423098E-2</c:v>
                </c:pt>
                <c:pt idx="6">
                  <c:v>8.6621438322527E-2</c:v>
                </c:pt>
                <c:pt idx="7">
                  <c:v>9.4818748851703896E-2</c:v>
                </c:pt>
                <c:pt idx="8">
                  <c:v>9.2023673607789402E-2</c:v>
                </c:pt>
                <c:pt idx="9">
                  <c:v>9.14771251039906E-2</c:v>
                </c:pt>
                <c:pt idx="10">
                  <c:v>9.1031808028126507E-2</c:v>
                </c:pt>
                <c:pt idx="11">
                  <c:v>9.6477602910738106E-2</c:v>
                </c:pt>
                <c:pt idx="12">
                  <c:v>9.4330609935367293E-2</c:v>
                </c:pt>
                <c:pt idx="13">
                  <c:v>9.3752419693790195E-2</c:v>
                </c:pt>
                <c:pt idx="14">
                  <c:v>9.3255417288598499E-2</c:v>
                </c:pt>
              </c:numCache>
            </c:numRef>
          </c:val>
          <c:smooth val="0"/>
          <c:extLst>
            <c:ext xmlns:c16="http://schemas.microsoft.com/office/drawing/2014/chart" uri="{C3380CC4-5D6E-409C-BE32-E72D297353CC}">
              <c16:uniqueId val="{00000001-CFAE-0C47-B766-788844EA66E3}"/>
            </c:ext>
          </c:extLst>
        </c:ser>
        <c:ser>
          <c:idx val="2"/>
          <c:order val="2"/>
          <c:tx>
            <c:strRef>
              <c:f>Sheet2!$K$4</c:f>
              <c:strCache>
                <c:ptCount val="1"/>
                <c:pt idx="0">
                  <c:v>j-i-k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Sheet2!$H$5:$H$19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Sheet2!$K$5:$K$19</c:f>
              <c:numCache>
                <c:formatCode>General</c:formatCode>
                <c:ptCount val="15"/>
                <c:pt idx="0">
                  <c:v>2.2072450917338699E-4</c:v>
                </c:pt>
                <c:pt idx="1">
                  <c:v>3.57021459424215E-2</c:v>
                </c:pt>
                <c:pt idx="2">
                  <c:v>3.42529094363314E-2</c:v>
                </c:pt>
                <c:pt idx="3">
                  <c:v>3.3510727502914797E-2</c:v>
                </c:pt>
                <c:pt idx="4">
                  <c:v>3.3056348051695099E-2</c:v>
                </c:pt>
                <c:pt idx="5">
                  <c:v>3.2763198662531398E-2</c:v>
                </c:pt>
                <c:pt idx="6">
                  <c:v>3.2738874157810002E-2</c:v>
                </c:pt>
                <c:pt idx="7">
                  <c:v>3.7060567551187702E-2</c:v>
                </c:pt>
                <c:pt idx="8">
                  <c:v>7.4136889080553298E-2</c:v>
                </c:pt>
                <c:pt idx="9">
                  <c:v>0.25719291389716997</c:v>
                </c:pt>
                <c:pt idx="10">
                  <c:v>0.452402571010735</c:v>
                </c:pt>
                <c:pt idx="11">
                  <c:v>0.51787927037050296</c:v>
                </c:pt>
                <c:pt idx="12">
                  <c:v>0.53151115541410698</c:v>
                </c:pt>
                <c:pt idx="13">
                  <c:v>0.53149297205787704</c:v>
                </c:pt>
                <c:pt idx="14">
                  <c:v>0.531476711762357</c:v>
                </c:pt>
              </c:numCache>
            </c:numRef>
          </c:val>
          <c:smooth val="0"/>
          <c:extLst>
            <c:ext xmlns:c16="http://schemas.microsoft.com/office/drawing/2014/chart" uri="{C3380CC4-5D6E-409C-BE32-E72D297353CC}">
              <c16:uniqueId val="{00000002-CFAE-0C47-B766-788844EA66E3}"/>
            </c:ext>
          </c:extLst>
        </c:ser>
        <c:ser>
          <c:idx val="3"/>
          <c:order val="3"/>
          <c:tx>
            <c:strRef>
              <c:f>Sheet2!$L$4</c:f>
              <c:strCache>
                <c:ptCount val="1"/>
                <c:pt idx="0">
                  <c:v>j-k-i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Sheet2!$H$5:$H$19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Sheet2!$L$5:$L$19</c:f>
              <c:numCache>
                <c:formatCode>General</c:formatCode>
                <c:ptCount val="15"/>
                <c:pt idx="0">
                  <c:v>2.2072450917338699E-4</c:v>
                </c:pt>
                <c:pt idx="1">
                  <c:v>3.57021459424215E-2</c:v>
                </c:pt>
                <c:pt idx="2">
                  <c:v>3.42529094363314E-2</c:v>
                </c:pt>
                <c:pt idx="3">
                  <c:v>3.3510727502914797E-2</c:v>
                </c:pt>
                <c:pt idx="4">
                  <c:v>3.3056348051695099E-2</c:v>
                </c:pt>
                <c:pt idx="5">
                  <c:v>3.2763198662531398E-2</c:v>
                </c:pt>
                <c:pt idx="6">
                  <c:v>3.2738874157810002E-2</c:v>
                </c:pt>
                <c:pt idx="7">
                  <c:v>3.7060567551187702E-2</c:v>
                </c:pt>
                <c:pt idx="8">
                  <c:v>7.4136889080553298E-2</c:v>
                </c:pt>
                <c:pt idx="9">
                  <c:v>0.25719291389716997</c:v>
                </c:pt>
                <c:pt idx="10">
                  <c:v>0.452402571010735</c:v>
                </c:pt>
                <c:pt idx="11">
                  <c:v>0.51787927037050296</c:v>
                </c:pt>
                <c:pt idx="12">
                  <c:v>0.53151115541410698</c:v>
                </c:pt>
                <c:pt idx="13">
                  <c:v>0.53149297205787704</c:v>
                </c:pt>
                <c:pt idx="14">
                  <c:v>0.531476711762357</c:v>
                </c:pt>
              </c:numCache>
            </c:numRef>
          </c:val>
          <c:smooth val="0"/>
          <c:extLst>
            <c:ext xmlns:c16="http://schemas.microsoft.com/office/drawing/2014/chart" uri="{C3380CC4-5D6E-409C-BE32-E72D297353CC}">
              <c16:uniqueId val="{00000003-CFAE-0C47-B766-788844EA66E3}"/>
            </c:ext>
          </c:extLst>
        </c:ser>
        <c:ser>
          <c:idx val="4"/>
          <c:order val="4"/>
          <c:tx>
            <c:strRef>
              <c:f>Sheet2!$M$4</c:f>
              <c:strCache>
                <c:ptCount val="1"/>
                <c:pt idx="0">
                  <c:v>k-i-j</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Sheet2!$H$5:$H$19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Sheet2!$M$5:$M$19</c:f>
              <c:numCache>
                <c:formatCode>General</c:formatCode>
                <c:ptCount val="15"/>
                <c:pt idx="0">
                  <c:v>1.37073770835336E-4</c:v>
                </c:pt>
                <c:pt idx="1">
                  <c:v>2.3494971999739801E-2</c:v>
                </c:pt>
                <c:pt idx="2">
                  <c:v>2.2614124067347099E-2</c:v>
                </c:pt>
                <c:pt idx="3">
                  <c:v>2.2175462140774399E-2</c:v>
                </c:pt>
                <c:pt idx="4">
                  <c:v>2.1907586712452298E-2</c:v>
                </c:pt>
                <c:pt idx="5">
                  <c:v>2.1730693386443099E-2</c:v>
                </c:pt>
                <c:pt idx="6">
                  <c:v>2.1602473699669601E-2</c:v>
                </c:pt>
                <c:pt idx="7">
                  <c:v>2.15073500054952E-2</c:v>
                </c:pt>
                <c:pt idx="8">
                  <c:v>2.14323482722939E-2</c:v>
                </c:pt>
                <c:pt idx="9">
                  <c:v>2.1373029928536499E-2</c:v>
                </c:pt>
                <c:pt idx="10">
                  <c:v>2.13238531984127E-2</c:v>
                </c:pt>
                <c:pt idx="11">
                  <c:v>2.1283350675933201E-2</c:v>
                </c:pt>
                <c:pt idx="12">
                  <c:v>2.1248633883350999E-2</c:v>
                </c:pt>
                <c:pt idx="13">
                  <c:v>2.1219228618657E-2</c:v>
                </c:pt>
                <c:pt idx="14">
                  <c:v>2.11934168890353E-2</c:v>
                </c:pt>
              </c:numCache>
            </c:numRef>
          </c:val>
          <c:smooth val="0"/>
          <c:extLst>
            <c:ext xmlns:c16="http://schemas.microsoft.com/office/drawing/2014/chart" uri="{C3380CC4-5D6E-409C-BE32-E72D297353CC}">
              <c16:uniqueId val="{00000004-CFAE-0C47-B766-788844EA66E3}"/>
            </c:ext>
          </c:extLst>
        </c:ser>
        <c:ser>
          <c:idx val="5"/>
          <c:order val="5"/>
          <c:tx>
            <c:strRef>
              <c:f>Sheet2!$N$4</c:f>
              <c:strCache>
                <c:ptCount val="1"/>
                <c:pt idx="0">
                  <c:v>k-j-i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Sheet2!$H$5:$H$19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Sheet2!$N$5:$N$19</c:f>
              <c:numCache>
                <c:formatCode>General</c:formatCode>
                <c:ptCount val="15"/>
                <c:pt idx="0">
                  <c:v>1.45931062363344E-4</c:v>
                </c:pt>
                <c:pt idx="1">
                  <c:v>2.0504459490068499E-2</c:v>
                </c:pt>
                <c:pt idx="2">
                  <c:v>2.0618889867058399E-2</c:v>
                </c:pt>
                <c:pt idx="3">
                  <c:v>2.3598004478360399E-2</c:v>
                </c:pt>
                <c:pt idx="4">
                  <c:v>0.18826604056233701</c:v>
                </c:pt>
                <c:pt idx="5">
                  <c:v>0.60252834413209899</c:v>
                </c:pt>
                <c:pt idx="6">
                  <c:v>0.65411822918309204</c:v>
                </c:pt>
                <c:pt idx="7">
                  <c:v>0.66175409437847199</c:v>
                </c:pt>
                <c:pt idx="8">
                  <c:v>0.66229646546455401</c:v>
                </c:pt>
                <c:pt idx="9">
                  <c:v>0.66273098500329797</c:v>
                </c:pt>
                <c:pt idx="10">
                  <c:v>0.66308691112720997</c:v>
                </c:pt>
                <c:pt idx="11">
                  <c:v>0.6633838003975</c:v>
                </c:pt>
                <c:pt idx="12">
                  <c:v>0.66363521505780598</c:v>
                </c:pt>
                <c:pt idx="13">
                  <c:v>0.66385086098513502</c:v>
                </c:pt>
                <c:pt idx="14">
                  <c:v>0.66403786359055705</c:v>
                </c:pt>
              </c:numCache>
            </c:numRef>
          </c:val>
          <c:smooth val="0"/>
          <c:extLst>
            <c:ext xmlns:c16="http://schemas.microsoft.com/office/drawing/2014/chart" uri="{C3380CC4-5D6E-409C-BE32-E72D297353CC}">
              <c16:uniqueId val="{00000005-CFAE-0C47-B766-788844EA66E3}"/>
            </c:ext>
          </c:extLst>
        </c:ser>
        <c:dLbls>
          <c:showLegendKey val="0"/>
          <c:showVal val="0"/>
          <c:showCatName val="0"/>
          <c:showSerName val="0"/>
          <c:showPercent val="0"/>
          <c:showBubbleSize val="0"/>
        </c:dLbls>
        <c:marker val="1"/>
        <c:smooth val="0"/>
        <c:axId val="-2028369808"/>
        <c:axId val="-2028366896"/>
      </c:lineChart>
      <c:catAx>
        <c:axId val="-20283698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8366896"/>
        <c:crosses val="autoZero"/>
        <c:auto val="1"/>
        <c:lblAlgn val="ctr"/>
        <c:lblOffset val="100"/>
        <c:noMultiLvlLbl val="0"/>
      </c:catAx>
      <c:valAx>
        <c:axId val="-202836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836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Cache Miss Performance of Matrix Multiplication on Intel Core i7 5930K (</a:t>
            </a:r>
            <a:r>
              <a:rPr lang="en-US" sz="2800" dirty="0" err="1"/>
              <a:t>Haswell</a:t>
            </a:r>
            <a:r>
              <a:rPr lang="en-US" sz="2800" dirty="0"/>
              <a:t>-E)</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Sheet2!$Q$4</c:f>
              <c:strCache>
                <c:ptCount val="1"/>
                <c:pt idx="0">
                  <c:v>i-j-k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Sheet2!$P$5:$P$19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Sheet2!$Q$5:$Q$19</c:f>
              <c:numCache>
                <c:formatCode>General</c:formatCode>
                <c:ptCount val="15"/>
                <c:pt idx="0">
                  <c:v>4.3687261416654899E-4</c:v>
                </c:pt>
                <c:pt idx="1">
                  <c:v>3.0049933828291499E-2</c:v>
                </c:pt>
                <c:pt idx="2">
                  <c:v>3.0402826915323099E-2</c:v>
                </c:pt>
                <c:pt idx="3">
                  <c:v>3.06027496092998E-2</c:v>
                </c:pt>
                <c:pt idx="4">
                  <c:v>3.07204972973243E-2</c:v>
                </c:pt>
                <c:pt idx="5">
                  <c:v>3.0825147782170902E-2</c:v>
                </c:pt>
                <c:pt idx="6">
                  <c:v>3.2659769292733697E-2</c:v>
                </c:pt>
                <c:pt idx="7">
                  <c:v>3.71360041671785E-2</c:v>
                </c:pt>
                <c:pt idx="8">
                  <c:v>9.1117737772851704E-2</c:v>
                </c:pt>
                <c:pt idx="9">
                  <c:v>0.243036548837408</c:v>
                </c:pt>
                <c:pt idx="10">
                  <c:v>0.43823864318815797</c:v>
                </c:pt>
                <c:pt idx="11">
                  <c:v>0.51457239800550003</c:v>
                </c:pt>
                <c:pt idx="12">
                  <c:v>0.52898413895238705</c:v>
                </c:pt>
                <c:pt idx="13">
                  <c:v>0.52905647948724699</c:v>
                </c:pt>
                <c:pt idx="14">
                  <c:v>0.52928377376712299</c:v>
                </c:pt>
              </c:numCache>
            </c:numRef>
          </c:val>
          <c:smooth val="0"/>
          <c:extLst>
            <c:ext xmlns:c16="http://schemas.microsoft.com/office/drawing/2014/chart" uri="{C3380CC4-5D6E-409C-BE32-E72D297353CC}">
              <c16:uniqueId val="{00000000-027D-E643-93FE-30BA51BBAF8B}"/>
            </c:ext>
          </c:extLst>
        </c:ser>
        <c:ser>
          <c:idx val="1"/>
          <c:order val="1"/>
          <c:tx>
            <c:strRef>
              <c:f>Sheet2!$R$4</c:f>
              <c:strCache>
                <c:ptCount val="1"/>
                <c:pt idx="0">
                  <c:v>i-k-j</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Sheet2!$P$5:$P$19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Sheet2!$R$5:$R$19</c:f>
              <c:numCache>
                <c:formatCode>General</c:formatCode>
                <c:ptCount val="15"/>
                <c:pt idx="0">
                  <c:v>9.0209020902090196E-4</c:v>
                </c:pt>
                <c:pt idx="1">
                  <c:v>9.3870721540538896E-2</c:v>
                </c:pt>
                <c:pt idx="2">
                  <c:v>0.10677136599699701</c:v>
                </c:pt>
                <c:pt idx="3">
                  <c:v>0.114797098091591</c:v>
                </c:pt>
                <c:pt idx="4">
                  <c:v>0.12023533806955899</c:v>
                </c:pt>
                <c:pt idx="5">
                  <c:v>0.124186490420874</c:v>
                </c:pt>
                <c:pt idx="6">
                  <c:v>0.12716946257195</c:v>
                </c:pt>
                <c:pt idx="7">
                  <c:v>0.17447470668537801</c:v>
                </c:pt>
                <c:pt idx="8">
                  <c:v>0.164239331470694</c:v>
                </c:pt>
                <c:pt idx="9">
                  <c:v>0.162563690875347</c:v>
                </c:pt>
                <c:pt idx="10">
                  <c:v>0.161212081708105</c:v>
                </c:pt>
                <c:pt idx="11">
                  <c:v>0.16010586255502099</c:v>
                </c:pt>
                <c:pt idx="12">
                  <c:v>0.15917780846858601</c:v>
                </c:pt>
                <c:pt idx="13">
                  <c:v>0.15839323254784601</c:v>
                </c:pt>
                <c:pt idx="14">
                  <c:v>0.15771680302362101</c:v>
                </c:pt>
              </c:numCache>
            </c:numRef>
          </c:val>
          <c:smooth val="0"/>
          <c:extLst>
            <c:ext xmlns:c16="http://schemas.microsoft.com/office/drawing/2014/chart" uri="{C3380CC4-5D6E-409C-BE32-E72D297353CC}">
              <c16:uniqueId val="{00000001-027D-E643-93FE-30BA51BBAF8B}"/>
            </c:ext>
          </c:extLst>
        </c:ser>
        <c:ser>
          <c:idx val="2"/>
          <c:order val="2"/>
          <c:tx>
            <c:strRef>
              <c:f>Sheet2!$S$4</c:f>
              <c:strCache>
                <c:ptCount val="1"/>
                <c:pt idx="0">
                  <c:v>j-i-k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Sheet2!$P$5:$P$19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Sheet2!$S$5:$S$19</c:f>
              <c:numCache>
                <c:formatCode>General</c:formatCode>
                <c:ptCount val="15"/>
                <c:pt idx="0">
                  <c:v>2.7968596663395501E-4</c:v>
                </c:pt>
                <c:pt idx="1">
                  <c:v>3.4245218674963301E-2</c:v>
                </c:pt>
                <c:pt idx="2">
                  <c:v>3.3291489289434303E-2</c:v>
                </c:pt>
                <c:pt idx="3">
                  <c:v>3.2793840067338001E-2</c:v>
                </c:pt>
                <c:pt idx="4">
                  <c:v>3.2486805293570502E-2</c:v>
                </c:pt>
                <c:pt idx="5">
                  <c:v>3.22919512965733E-2</c:v>
                </c:pt>
                <c:pt idx="6">
                  <c:v>3.2448261701082601E-2</c:v>
                </c:pt>
                <c:pt idx="7">
                  <c:v>3.8197954245629002E-2</c:v>
                </c:pt>
                <c:pt idx="8">
                  <c:v>7.7484038379207407E-2</c:v>
                </c:pt>
                <c:pt idx="9">
                  <c:v>0.259611337174602</c:v>
                </c:pt>
                <c:pt idx="10">
                  <c:v>0.45067151288804302</c:v>
                </c:pt>
                <c:pt idx="11">
                  <c:v>0.51499911610653404</c:v>
                </c:pt>
                <c:pt idx="12">
                  <c:v>0.52863226925599505</c:v>
                </c:pt>
                <c:pt idx="13">
                  <c:v>0.52881776172537798</c:v>
                </c:pt>
                <c:pt idx="14">
                  <c:v>0.52897826510288204</c:v>
                </c:pt>
              </c:numCache>
            </c:numRef>
          </c:val>
          <c:smooth val="0"/>
          <c:extLst>
            <c:ext xmlns:c16="http://schemas.microsoft.com/office/drawing/2014/chart" uri="{C3380CC4-5D6E-409C-BE32-E72D297353CC}">
              <c16:uniqueId val="{00000002-027D-E643-93FE-30BA51BBAF8B}"/>
            </c:ext>
          </c:extLst>
        </c:ser>
        <c:ser>
          <c:idx val="3"/>
          <c:order val="3"/>
          <c:tx>
            <c:strRef>
              <c:f>Sheet2!$T$4</c:f>
              <c:strCache>
                <c:ptCount val="1"/>
                <c:pt idx="0">
                  <c:v>j-k-i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Sheet2!$P$5:$P$19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Sheet2!$T$5:$T$19</c:f>
              <c:numCache>
                <c:formatCode>General</c:formatCode>
                <c:ptCount val="15"/>
                <c:pt idx="0">
                  <c:v>1.6803060384484999E-4</c:v>
                </c:pt>
                <c:pt idx="1">
                  <c:v>2.3266117003383002E-2</c:v>
                </c:pt>
                <c:pt idx="2">
                  <c:v>2.2489540348737899E-2</c:v>
                </c:pt>
                <c:pt idx="3">
                  <c:v>2.8957012472959499E-2</c:v>
                </c:pt>
                <c:pt idx="4">
                  <c:v>0.20347871861184999</c:v>
                </c:pt>
                <c:pt idx="5">
                  <c:v>0.60620184906394403</c:v>
                </c:pt>
                <c:pt idx="6">
                  <c:v>0.65523267284462305</c:v>
                </c:pt>
                <c:pt idx="7">
                  <c:v>0.662539822993372</c:v>
                </c:pt>
                <c:pt idx="8">
                  <c:v>0.66299446756209102</c:v>
                </c:pt>
                <c:pt idx="9">
                  <c:v>0.66335887772523805</c:v>
                </c:pt>
                <c:pt idx="10">
                  <c:v>0.66365749209171498</c:v>
                </c:pt>
                <c:pt idx="11">
                  <c:v>0.66390665485451095</c:v>
                </c:pt>
                <c:pt idx="12">
                  <c:v>0.66411771076986403</c:v>
                </c:pt>
                <c:pt idx="13">
                  <c:v>0.66429878093555095</c:v>
                </c:pt>
                <c:pt idx="14">
                  <c:v>0.66445583187021395</c:v>
                </c:pt>
              </c:numCache>
            </c:numRef>
          </c:val>
          <c:smooth val="0"/>
          <c:extLst>
            <c:ext xmlns:c16="http://schemas.microsoft.com/office/drawing/2014/chart" uri="{C3380CC4-5D6E-409C-BE32-E72D297353CC}">
              <c16:uniqueId val="{00000003-027D-E643-93FE-30BA51BBAF8B}"/>
            </c:ext>
          </c:extLst>
        </c:ser>
        <c:ser>
          <c:idx val="4"/>
          <c:order val="4"/>
          <c:tx>
            <c:strRef>
              <c:f>Sheet2!$U$4</c:f>
              <c:strCache>
                <c:ptCount val="1"/>
                <c:pt idx="0">
                  <c:v>k-i-j</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Sheet2!$P$5:$P$19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Sheet2!$U$5:$U$19</c:f>
              <c:numCache>
                <c:formatCode>General</c:formatCode>
                <c:ptCount val="15"/>
                <c:pt idx="0">
                  <c:v>1.73077837478009E-4</c:v>
                </c:pt>
                <c:pt idx="1">
                  <c:v>2.3051219343522299E-2</c:v>
                </c:pt>
                <c:pt idx="2">
                  <c:v>2.2324061748111901E-2</c:v>
                </c:pt>
                <c:pt idx="3">
                  <c:v>2.1960107465207698E-2</c:v>
                </c:pt>
                <c:pt idx="4">
                  <c:v>2.1736403251295399E-2</c:v>
                </c:pt>
                <c:pt idx="5">
                  <c:v>2.15886449903793E-2</c:v>
                </c:pt>
                <c:pt idx="6">
                  <c:v>2.1481100280951002E-2</c:v>
                </c:pt>
                <c:pt idx="7">
                  <c:v>2.1401394936763199E-2</c:v>
                </c:pt>
                <c:pt idx="8">
                  <c:v>2.1338341441734798E-2</c:v>
                </c:pt>
                <c:pt idx="9">
                  <c:v>2.1288547675739102E-2</c:v>
                </c:pt>
                <c:pt idx="10">
                  <c:v>2.1247145775402699E-2</c:v>
                </c:pt>
                <c:pt idx="11">
                  <c:v>2.1213106346064301E-2</c:v>
                </c:pt>
                <c:pt idx="12">
                  <c:v>2.1183849692470499E-2</c:v>
                </c:pt>
                <c:pt idx="13">
                  <c:v>2.1159116070457999E-2</c:v>
                </c:pt>
                <c:pt idx="14">
                  <c:v>2.11373484939185E-2</c:v>
                </c:pt>
              </c:numCache>
            </c:numRef>
          </c:val>
          <c:smooth val="0"/>
          <c:extLst>
            <c:ext xmlns:c16="http://schemas.microsoft.com/office/drawing/2014/chart" uri="{C3380CC4-5D6E-409C-BE32-E72D297353CC}">
              <c16:uniqueId val="{00000004-027D-E643-93FE-30BA51BBAF8B}"/>
            </c:ext>
          </c:extLst>
        </c:ser>
        <c:ser>
          <c:idx val="5"/>
          <c:order val="5"/>
          <c:tx>
            <c:strRef>
              <c:f>Sheet2!$V$4</c:f>
              <c:strCache>
                <c:ptCount val="1"/>
                <c:pt idx="0">
                  <c:v>k-j-i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Sheet2!$P$5:$P$19</c:f>
              <c:numCache>
                <c:formatCode>General</c:formatCode>
                <c:ptCount val="15"/>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numCache>
            </c:numRef>
          </c:cat>
          <c:val>
            <c:numRef>
              <c:f>Sheet2!$V$5:$V$19</c:f>
              <c:numCache>
                <c:formatCode>General</c:formatCode>
                <c:ptCount val="15"/>
                <c:pt idx="0">
                  <c:v>1.85924903769337E-4</c:v>
                </c:pt>
                <c:pt idx="1">
                  <c:v>2.02785041509051E-2</c:v>
                </c:pt>
                <c:pt idx="2">
                  <c:v>2.04720489059333E-2</c:v>
                </c:pt>
                <c:pt idx="3">
                  <c:v>2.62631177186449E-2</c:v>
                </c:pt>
                <c:pt idx="4">
                  <c:v>0.19824593691513201</c:v>
                </c:pt>
                <c:pt idx="5">
                  <c:v>0.60450394713898603</c:v>
                </c:pt>
                <c:pt idx="6">
                  <c:v>0.65428434929246504</c:v>
                </c:pt>
                <c:pt idx="7">
                  <c:v>0.66176688266655703</c:v>
                </c:pt>
                <c:pt idx="8">
                  <c:v>0.66230659371855205</c:v>
                </c:pt>
                <c:pt idx="9">
                  <c:v>0.66273920443456502</c:v>
                </c:pt>
                <c:pt idx="10">
                  <c:v>0.66309371458298505</c:v>
                </c:pt>
                <c:pt idx="11">
                  <c:v>0.66338952458118605</c:v>
                </c:pt>
                <c:pt idx="12">
                  <c:v>0.66364009780688504</c:v>
                </c:pt>
                <c:pt idx="13">
                  <c:v>0.663855075060376</c:v>
                </c:pt>
                <c:pt idx="14">
                  <c:v>0.66404153750423101</c:v>
                </c:pt>
              </c:numCache>
            </c:numRef>
          </c:val>
          <c:smooth val="0"/>
          <c:extLst>
            <c:ext xmlns:c16="http://schemas.microsoft.com/office/drawing/2014/chart" uri="{C3380CC4-5D6E-409C-BE32-E72D297353CC}">
              <c16:uniqueId val="{00000005-027D-E643-93FE-30BA51BBAF8B}"/>
            </c:ext>
          </c:extLst>
        </c:ser>
        <c:dLbls>
          <c:showLegendKey val="0"/>
          <c:showVal val="0"/>
          <c:showCatName val="0"/>
          <c:showSerName val="0"/>
          <c:showPercent val="0"/>
          <c:showBubbleSize val="0"/>
        </c:dLbls>
        <c:marker val="1"/>
        <c:smooth val="0"/>
        <c:axId val="-2029866144"/>
        <c:axId val="-2029868992"/>
      </c:lineChart>
      <c:catAx>
        <c:axId val="-202986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9868992"/>
        <c:crosses val="autoZero"/>
        <c:auto val="1"/>
        <c:lblAlgn val="ctr"/>
        <c:lblOffset val="100"/>
        <c:noMultiLvlLbl val="0"/>
      </c:catAx>
      <c:valAx>
        <c:axId val="-2029868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986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Performance of Various Loop Permutations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ijk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cat>
          <c:val>
            <c:numRef>
              <c:f>Sheet1!$B$2:$B$21</c:f>
              <c:numCache>
                <c:formatCode>General</c:formatCode>
                <c:ptCount val="20"/>
                <c:pt idx="0">
                  <c:v>88.2</c:v>
                </c:pt>
                <c:pt idx="1">
                  <c:v>606.4</c:v>
                </c:pt>
                <c:pt idx="2">
                  <c:v>3109.8</c:v>
                </c:pt>
                <c:pt idx="3">
                  <c:v>4917</c:v>
                </c:pt>
                <c:pt idx="4">
                  <c:v>9325.6</c:v>
                </c:pt>
                <c:pt idx="5">
                  <c:v>20205.400000000001</c:v>
                </c:pt>
                <c:pt idx="6">
                  <c:v>33031.599999999999</c:v>
                </c:pt>
                <c:pt idx="7">
                  <c:v>44659.6</c:v>
                </c:pt>
                <c:pt idx="8">
                  <c:v>68748</c:v>
                </c:pt>
                <c:pt idx="9">
                  <c:v>99001.2</c:v>
                </c:pt>
                <c:pt idx="10">
                  <c:v>147116.20000000001</c:v>
                </c:pt>
                <c:pt idx="11">
                  <c:v>189472.2</c:v>
                </c:pt>
                <c:pt idx="12">
                  <c:v>253814</c:v>
                </c:pt>
                <c:pt idx="13">
                  <c:v>304865.2</c:v>
                </c:pt>
                <c:pt idx="14">
                  <c:v>388411.4</c:v>
                </c:pt>
                <c:pt idx="15">
                  <c:v>462174</c:v>
                </c:pt>
                <c:pt idx="16">
                  <c:v>569871</c:v>
                </c:pt>
                <c:pt idx="17">
                  <c:v>682234.6</c:v>
                </c:pt>
                <c:pt idx="18">
                  <c:v>913306.4</c:v>
                </c:pt>
                <c:pt idx="19">
                  <c:v>1156995.2</c:v>
                </c:pt>
              </c:numCache>
            </c:numRef>
          </c:val>
          <c:smooth val="0"/>
          <c:extLst>
            <c:ext xmlns:c16="http://schemas.microsoft.com/office/drawing/2014/chart" uri="{C3380CC4-5D6E-409C-BE32-E72D297353CC}">
              <c16:uniqueId val="{00000000-3F01-3945-9563-BAB9C823B541}"/>
            </c:ext>
          </c:extLst>
        </c:ser>
        <c:ser>
          <c:idx val="2"/>
          <c:order val="1"/>
          <c:tx>
            <c:strRef>
              <c:f>Sheet1!$C$1</c:f>
              <c:strCache>
                <c:ptCount val="1"/>
                <c:pt idx="0">
                  <c:v>ikj</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cat>
          <c:val>
            <c:numRef>
              <c:f>Sheet1!$C$2:$C$21</c:f>
              <c:numCache>
                <c:formatCode>General</c:formatCode>
                <c:ptCount val="20"/>
                <c:pt idx="0">
                  <c:v>34.799999999999997</c:v>
                </c:pt>
                <c:pt idx="1">
                  <c:v>187.8</c:v>
                </c:pt>
                <c:pt idx="2">
                  <c:v>905</c:v>
                </c:pt>
                <c:pt idx="3">
                  <c:v>1124.8</c:v>
                </c:pt>
                <c:pt idx="4">
                  <c:v>2416</c:v>
                </c:pt>
                <c:pt idx="5">
                  <c:v>4098.8</c:v>
                </c:pt>
                <c:pt idx="6">
                  <c:v>6465.4</c:v>
                </c:pt>
                <c:pt idx="7">
                  <c:v>8083</c:v>
                </c:pt>
                <c:pt idx="8">
                  <c:v>12501</c:v>
                </c:pt>
                <c:pt idx="9">
                  <c:v>16400</c:v>
                </c:pt>
                <c:pt idx="10">
                  <c:v>22914</c:v>
                </c:pt>
                <c:pt idx="11">
                  <c:v>25618.400000000001</c:v>
                </c:pt>
                <c:pt idx="12">
                  <c:v>37255.199999999997</c:v>
                </c:pt>
                <c:pt idx="13">
                  <c:v>45274.6</c:v>
                </c:pt>
                <c:pt idx="14">
                  <c:v>57071.8</c:v>
                </c:pt>
                <c:pt idx="15">
                  <c:v>58324</c:v>
                </c:pt>
                <c:pt idx="16">
                  <c:v>76893.2</c:v>
                </c:pt>
                <c:pt idx="17">
                  <c:v>90877.6</c:v>
                </c:pt>
                <c:pt idx="18">
                  <c:v>115153</c:v>
                </c:pt>
                <c:pt idx="19">
                  <c:v>124929.2</c:v>
                </c:pt>
              </c:numCache>
            </c:numRef>
          </c:val>
          <c:smooth val="0"/>
          <c:extLst>
            <c:ext xmlns:c16="http://schemas.microsoft.com/office/drawing/2014/chart" uri="{C3380CC4-5D6E-409C-BE32-E72D297353CC}">
              <c16:uniqueId val="{00000001-3F01-3945-9563-BAB9C823B541}"/>
            </c:ext>
          </c:extLst>
        </c:ser>
        <c:ser>
          <c:idx val="3"/>
          <c:order val="2"/>
          <c:tx>
            <c:strRef>
              <c:f>Sheet1!$D$1</c:f>
              <c:strCache>
                <c:ptCount val="1"/>
                <c:pt idx="0">
                  <c:v>jik</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cat>
          <c:val>
            <c:numRef>
              <c:f>Sheet1!$D$2:$D$21</c:f>
              <c:numCache>
                <c:formatCode>General</c:formatCode>
                <c:ptCount val="20"/>
                <c:pt idx="0">
                  <c:v>85</c:v>
                </c:pt>
                <c:pt idx="1">
                  <c:v>651.20000000000005</c:v>
                </c:pt>
                <c:pt idx="2">
                  <c:v>2253.1999999999998</c:v>
                </c:pt>
                <c:pt idx="3">
                  <c:v>4781.6000000000004</c:v>
                </c:pt>
                <c:pt idx="4">
                  <c:v>11135.2</c:v>
                </c:pt>
                <c:pt idx="5">
                  <c:v>17772</c:v>
                </c:pt>
                <c:pt idx="6">
                  <c:v>29551.4</c:v>
                </c:pt>
                <c:pt idx="7">
                  <c:v>43429.8</c:v>
                </c:pt>
                <c:pt idx="8">
                  <c:v>62048.800000000003</c:v>
                </c:pt>
                <c:pt idx="9">
                  <c:v>92223</c:v>
                </c:pt>
                <c:pt idx="10">
                  <c:v>135468.6</c:v>
                </c:pt>
                <c:pt idx="11">
                  <c:v>182424.4</c:v>
                </c:pt>
                <c:pt idx="12">
                  <c:v>235534.2</c:v>
                </c:pt>
                <c:pt idx="13">
                  <c:v>292535.40000000002</c:v>
                </c:pt>
                <c:pt idx="14">
                  <c:v>364134.40000000002</c:v>
                </c:pt>
                <c:pt idx="15">
                  <c:v>453846.2</c:v>
                </c:pt>
                <c:pt idx="16">
                  <c:v>532536.80000000005</c:v>
                </c:pt>
                <c:pt idx="17">
                  <c:v>650591.4</c:v>
                </c:pt>
                <c:pt idx="18">
                  <c:v>770772.4</c:v>
                </c:pt>
                <c:pt idx="19">
                  <c:v>1017083</c:v>
                </c:pt>
              </c:numCache>
            </c:numRef>
          </c:val>
          <c:smooth val="0"/>
          <c:extLst>
            <c:ext xmlns:c16="http://schemas.microsoft.com/office/drawing/2014/chart" uri="{C3380CC4-5D6E-409C-BE32-E72D297353CC}">
              <c16:uniqueId val="{00000002-3F01-3945-9563-BAB9C823B541}"/>
            </c:ext>
          </c:extLst>
        </c:ser>
        <c:ser>
          <c:idx val="4"/>
          <c:order val="3"/>
          <c:tx>
            <c:strRef>
              <c:f>Sheet1!$E$1</c:f>
              <c:strCache>
                <c:ptCount val="1"/>
                <c:pt idx="0">
                  <c:v>jki</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cat>
          <c:val>
            <c:numRef>
              <c:f>Sheet1!$E$2:$E$21</c:f>
              <c:numCache>
                <c:formatCode>General</c:formatCode>
                <c:ptCount val="20"/>
                <c:pt idx="0">
                  <c:v>92</c:v>
                </c:pt>
                <c:pt idx="1">
                  <c:v>708.8</c:v>
                </c:pt>
                <c:pt idx="2">
                  <c:v>2230.8000000000002</c:v>
                </c:pt>
                <c:pt idx="3">
                  <c:v>5802.6</c:v>
                </c:pt>
                <c:pt idx="4">
                  <c:v>17236.400000000001</c:v>
                </c:pt>
                <c:pt idx="5">
                  <c:v>40618.800000000003</c:v>
                </c:pt>
                <c:pt idx="6">
                  <c:v>87317.6</c:v>
                </c:pt>
                <c:pt idx="7">
                  <c:v>143071.20000000001</c:v>
                </c:pt>
                <c:pt idx="8">
                  <c:v>198878.6</c:v>
                </c:pt>
                <c:pt idx="9">
                  <c:v>277107.40000000002</c:v>
                </c:pt>
                <c:pt idx="10">
                  <c:v>365264.4</c:v>
                </c:pt>
                <c:pt idx="11">
                  <c:v>476980.8</c:v>
                </c:pt>
                <c:pt idx="12">
                  <c:v>611109.6</c:v>
                </c:pt>
                <c:pt idx="13">
                  <c:v>751826.8</c:v>
                </c:pt>
                <c:pt idx="14">
                  <c:v>2636299</c:v>
                </c:pt>
                <c:pt idx="15">
                  <c:v>5484314</c:v>
                </c:pt>
                <c:pt idx="16">
                  <c:v>6996036</c:v>
                </c:pt>
                <c:pt idx="17">
                  <c:v>9098113</c:v>
                </c:pt>
                <c:pt idx="18">
                  <c:v>11205195</c:v>
                </c:pt>
                <c:pt idx="19">
                  <c:v>13912894</c:v>
                </c:pt>
              </c:numCache>
            </c:numRef>
          </c:val>
          <c:smooth val="0"/>
          <c:extLst>
            <c:ext xmlns:c16="http://schemas.microsoft.com/office/drawing/2014/chart" uri="{C3380CC4-5D6E-409C-BE32-E72D297353CC}">
              <c16:uniqueId val="{00000003-3F01-3945-9563-BAB9C823B541}"/>
            </c:ext>
          </c:extLst>
        </c:ser>
        <c:ser>
          <c:idx val="5"/>
          <c:order val="4"/>
          <c:tx>
            <c:strRef>
              <c:f>Sheet1!$F$1</c:f>
              <c:strCache>
                <c:ptCount val="1"/>
                <c:pt idx="0">
                  <c:v>kij</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cat>
          <c:val>
            <c:numRef>
              <c:f>Sheet1!$F$2:$F$21</c:f>
              <c:numCache>
                <c:formatCode>General</c:formatCode>
                <c:ptCount val="20"/>
                <c:pt idx="0">
                  <c:v>96.6</c:v>
                </c:pt>
                <c:pt idx="1">
                  <c:v>681.8</c:v>
                </c:pt>
                <c:pt idx="2">
                  <c:v>2232</c:v>
                </c:pt>
                <c:pt idx="3">
                  <c:v>5407.2</c:v>
                </c:pt>
                <c:pt idx="4">
                  <c:v>10357.4</c:v>
                </c:pt>
                <c:pt idx="5">
                  <c:v>18169.599999999999</c:v>
                </c:pt>
                <c:pt idx="6">
                  <c:v>27806.400000000001</c:v>
                </c:pt>
                <c:pt idx="7">
                  <c:v>41364.800000000003</c:v>
                </c:pt>
                <c:pt idx="8">
                  <c:v>59220.4</c:v>
                </c:pt>
                <c:pt idx="9">
                  <c:v>78716.2</c:v>
                </c:pt>
                <c:pt idx="10">
                  <c:v>106071.4</c:v>
                </c:pt>
                <c:pt idx="11">
                  <c:v>135049.60000000001</c:v>
                </c:pt>
                <c:pt idx="12">
                  <c:v>173000.6</c:v>
                </c:pt>
                <c:pt idx="13">
                  <c:v>222173.2</c:v>
                </c:pt>
                <c:pt idx="14">
                  <c:v>265189.8</c:v>
                </c:pt>
                <c:pt idx="15">
                  <c:v>330705.59999999998</c:v>
                </c:pt>
                <c:pt idx="16">
                  <c:v>402892.4</c:v>
                </c:pt>
                <c:pt idx="17">
                  <c:v>473125.2</c:v>
                </c:pt>
                <c:pt idx="18">
                  <c:v>603633.19999999995</c:v>
                </c:pt>
                <c:pt idx="19">
                  <c:v>646121.4</c:v>
                </c:pt>
              </c:numCache>
            </c:numRef>
          </c:val>
          <c:smooth val="0"/>
          <c:extLst>
            <c:ext xmlns:c16="http://schemas.microsoft.com/office/drawing/2014/chart" uri="{C3380CC4-5D6E-409C-BE32-E72D297353CC}">
              <c16:uniqueId val="{00000004-3F01-3945-9563-BAB9C823B541}"/>
            </c:ext>
          </c:extLst>
        </c:ser>
        <c:ser>
          <c:idx val="6"/>
          <c:order val="5"/>
          <c:tx>
            <c:strRef>
              <c:f>Sheet1!$G$1</c:f>
              <c:strCache>
                <c:ptCount val="1"/>
                <c:pt idx="0">
                  <c:v>kji</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Sheet1!$A$2:$A$21</c:f>
              <c:numCache>
                <c:formatCode>General</c:formatCode>
                <c:ptCount val="2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numCache>
            </c:numRef>
          </c:cat>
          <c:val>
            <c:numRef>
              <c:f>Sheet1!$G$2:$G$21</c:f>
              <c:numCache>
                <c:formatCode>General</c:formatCode>
                <c:ptCount val="20"/>
                <c:pt idx="0">
                  <c:v>95</c:v>
                </c:pt>
                <c:pt idx="1">
                  <c:v>679.4</c:v>
                </c:pt>
                <c:pt idx="2">
                  <c:v>2315.4</c:v>
                </c:pt>
                <c:pt idx="3">
                  <c:v>5830.4</c:v>
                </c:pt>
                <c:pt idx="4">
                  <c:v>15379.4</c:v>
                </c:pt>
                <c:pt idx="5">
                  <c:v>48914</c:v>
                </c:pt>
                <c:pt idx="6">
                  <c:v>91473.4</c:v>
                </c:pt>
                <c:pt idx="7">
                  <c:v>142854.39999999999</c:v>
                </c:pt>
                <c:pt idx="8">
                  <c:v>203774.2</c:v>
                </c:pt>
                <c:pt idx="9">
                  <c:v>275241.59999999998</c:v>
                </c:pt>
                <c:pt idx="10">
                  <c:v>367211.6</c:v>
                </c:pt>
                <c:pt idx="11">
                  <c:v>480081</c:v>
                </c:pt>
                <c:pt idx="12">
                  <c:v>611039</c:v>
                </c:pt>
                <c:pt idx="13">
                  <c:v>759937</c:v>
                </c:pt>
                <c:pt idx="14">
                  <c:v>2622023</c:v>
                </c:pt>
                <c:pt idx="15">
                  <c:v>5529613</c:v>
                </c:pt>
                <c:pt idx="16">
                  <c:v>7081599.5</c:v>
                </c:pt>
                <c:pt idx="17">
                  <c:v>8944705</c:v>
                </c:pt>
                <c:pt idx="18">
                  <c:v>11503641</c:v>
                </c:pt>
                <c:pt idx="19">
                  <c:v>13883397</c:v>
                </c:pt>
              </c:numCache>
            </c:numRef>
          </c:val>
          <c:smooth val="0"/>
          <c:extLst>
            <c:ext xmlns:c16="http://schemas.microsoft.com/office/drawing/2014/chart" uri="{C3380CC4-5D6E-409C-BE32-E72D297353CC}">
              <c16:uniqueId val="{00000005-3F01-3945-9563-BAB9C823B541}"/>
            </c:ext>
          </c:extLst>
        </c:ser>
        <c:dLbls>
          <c:showLegendKey val="0"/>
          <c:showVal val="0"/>
          <c:showCatName val="0"/>
          <c:showSerName val="0"/>
          <c:showPercent val="0"/>
          <c:showBubbleSize val="0"/>
        </c:dLbls>
        <c:marker val="1"/>
        <c:smooth val="0"/>
        <c:axId val="-2064053184"/>
        <c:axId val="-2064278768"/>
      </c:lineChart>
      <c:catAx>
        <c:axId val="-20640531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Matrix Size (N x 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278768"/>
        <c:crossesAt val="1"/>
        <c:auto val="1"/>
        <c:lblAlgn val="ctr"/>
        <c:lblOffset val="100"/>
        <c:noMultiLvlLbl val="0"/>
      </c:catAx>
      <c:valAx>
        <c:axId val="-2064278768"/>
        <c:scaling>
          <c:logBase val="10"/>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Time (microseconds)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05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5.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cdr:x>
      <cdr:y>0</cdr:y>
    </cdr:from>
    <cdr:to>
      <cdr:x>0.00284</cdr:x>
      <cdr:y>0.00418</cdr:y>
    </cdr:to>
    <cdr:pic>
      <cdr:nvPicPr>
        <cdr:cNvPr id="16" name="chart">
          <a:extLst xmlns:a="http://schemas.openxmlformats.org/drawingml/2006/main">
            <a:ext uri="{FF2B5EF4-FFF2-40B4-BE49-F238E27FC236}">
              <a16:creationId xmlns:a16="http://schemas.microsoft.com/office/drawing/2014/main" id="{BC737C80-FCB5-204C-8B9A-5C457093352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0.00284</cdr:x>
      <cdr:y>0.00418</cdr:y>
    </cdr:to>
    <cdr:pic>
      <cdr:nvPicPr>
        <cdr:cNvPr id="16" name="chart">
          <a:extLst xmlns:a="http://schemas.openxmlformats.org/drawingml/2006/main">
            <a:ext uri="{FF2B5EF4-FFF2-40B4-BE49-F238E27FC236}">
              <a16:creationId xmlns:a16="http://schemas.microsoft.com/office/drawing/2014/main" id="{4982C022-7ABE-9D48-B314-9044222B65D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0.69963</cdr:x>
      <cdr:y>0.11563</cdr:y>
    </cdr:from>
    <cdr:to>
      <cdr:x>0.74938</cdr:x>
      <cdr:y>0.17363</cdr:y>
    </cdr:to>
    <cdr:sp macro="" textlink="">
      <cdr:nvSpPr>
        <cdr:cNvPr id="1037" name="Text Box 13"/>
        <cdr:cNvSpPr txBox="1">
          <a:spLocks xmlns:a="http://schemas.openxmlformats.org/drawingml/2006/main" noChangeArrowheads="1"/>
        </cdr:cNvSpPr>
      </cdr:nvSpPr>
      <cdr:spPr bwMode="auto">
        <a:xfrm xmlns:a="http://schemas.openxmlformats.org/drawingml/2006/main">
          <a:off x="5997606" y="674022"/>
          <a:ext cx="426482" cy="338100"/>
        </a:xfrm>
        <a:prstGeom xmlns:a="http://schemas.openxmlformats.org/drawingml/2006/main" prst="rect">
          <a:avLst/>
        </a:prstGeom>
        <a:solidFill xmlns:a="http://schemas.openxmlformats.org/drawingml/2006/main">
          <a:srgbClr val="FFFFFF"/>
        </a:solidFill>
        <a:ln xmlns:a="http://schemas.openxmlformats.org/drawingml/2006/main" w="12700">
          <a:solidFill>
            <a:srgbClr val="000000"/>
          </a:solidFill>
          <a:miter lim="800000"/>
          <a:headEnd/>
          <a:tailEnd/>
        </a:ln>
        <a:effectLst xmlns:a="http://schemas.openxmlformats.org/drawingml/2006/main"/>
      </cdr:spPr>
      <cdr:txBody>
        <a:bodyPr xmlns:a="http://schemas.openxmlformats.org/drawingml/2006/main" wrap="none" lIns="90487" tIns="44450" rIns="90487" bIns="44450" anchor="t" upright="1">
          <a:spAutoFit/>
        </a:bodyPr>
        <a:lstStyle xmlns:a="http://schemas.openxmlformats.org/drawingml/2006/main"/>
        <a:p xmlns:a="http://schemas.openxmlformats.org/drawingml/2006/main">
          <a:pPr algn="l" rtl="0">
            <a:defRPr sz="1000"/>
          </a:pPr>
          <a:r>
            <a:rPr lang="en-US" sz="1600" b="0" i="0" u="none" strike="noStrike" baseline="0" dirty="0">
              <a:solidFill>
                <a:srgbClr val="000000"/>
              </a:solidFill>
              <a:latin typeface="Helvetica"/>
            </a:rPr>
            <a:t>L1</a:t>
          </a:r>
        </a:p>
      </cdr:txBody>
    </cdr:sp>
  </cdr:relSizeAnchor>
  <cdr:relSizeAnchor xmlns:cdr="http://schemas.openxmlformats.org/drawingml/2006/chartDrawing">
    <cdr:from>
      <cdr:x>0.62841</cdr:x>
      <cdr:y>0.37543</cdr:y>
    </cdr:from>
    <cdr:to>
      <cdr:x>0.67716</cdr:x>
      <cdr:y>0.43343</cdr:y>
    </cdr:to>
    <cdr:sp macro="" textlink="">
      <cdr:nvSpPr>
        <cdr:cNvPr id="1038" name="Text Box 14"/>
        <cdr:cNvSpPr txBox="1">
          <a:spLocks xmlns:a="http://schemas.openxmlformats.org/drawingml/2006/main" noChangeArrowheads="1"/>
        </cdr:cNvSpPr>
      </cdr:nvSpPr>
      <cdr:spPr bwMode="auto">
        <a:xfrm xmlns:a="http://schemas.openxmlformats.org/drawingml/2006/main">
          <a:off x="5387080" y="2188497"/>
          <a:ext cx="417909" cy="338100"/>
        </a:xfrm>
        <a:prstGeom xmlns:a="http://schemas.openxmlformats.org/drawingml/2006/main" prst="rect">
          <a:avLst/>
        </a:prstGeom>
        <a:solidFill xmlns:a="http://schemas.openxmlformats.org/drawingml/2006/main">
          <a:srgbClr val="FFFFFF"/>
        </a:solidFill>
        <a:ln xmlns:a="http://schemas.openxmlformats.org/drawingml/2006/main" w="12700">
          <a:solidFill>
            <a:srgbClr val="000000"/>
          </a:solidFill>
          <a:miter lim="800000"/>
          <a:headEnd/>
          <a:tailEnd/>
        </a:ln>
        <a:effectLst xmlns:a="http://schemas.openxmlformats.org/drawingml/2006/main"/>
      </cdr:spPr>
      <cdr:txBody>
        <a:bodyPr xmlns:a="http://schemas.openxmlformats.org/drawingml/2006/main" wrap="none" lIns="90487" tIns="44450" rIns="90487" bIns="44450" anchor="t" upright="1">
          <a:spAutoFit/>
        </a:bodyPr>
        <a:lstStyle xmlns:a="http://schemas.openxmlformats.org/drawingml/2006/main"/>
        <a:p xmlns:a="http://schemas.openxmlformats.org/drawingml/2006/main">
          <a:pPr algn="l" rtl="0">
            <a:defRPr sz="1000"/>
          </a:pPr>
          <a:r>
            <a:rPr lang="en-US" sz="1600" b="0" i="0" u="none" strike="noStrike" baseline="0">
              <a:solidFill>
                <a:srgbClr val="000000"/>
              </a:solidFill>
              <a:latin typeface="Helvetica"/>
            </a:rPr>
            <a:t>L2</a:t>
          </a:r>
        </a:p>
      </cdr:txBody>
    </cdr:sp>
  </cdr:relSizeAnchor>
  <cdr:relSizeAnchor xmlns:cdr="http://schemas.openxmlformats.org/drawingml/2006/chartDrawing">
    <cdr:from>
      <cdr:x>0.5</cdr:x>
      <cdr:y>0.67036</cdr:y>
    </cdr:from>
    <cdr:to>
      <cdr:x>0.5755</cdr:x>
      <cdr:y>0.72936</cdr:y>
    </cdr:to>
    <cdr:sp macro="" textlink="">
      <cdr:nvSpPr>
        <cdr:cNvPr id="1039" name="Text Box 15"/>
        <cdr:cNvSpPr txBox="1">
          <a:spLocks xmlns:a="http://schemas.openxmlformats.org/drawingml/2006/main" noChangeArrowheads="1"/>
        </cdr:cNvSpPr>
      </cdr:nvSpPr>
      <cdr:spPr bwMode="auto">
        <a:xfrm xmlns:a="http://schemas.openxmlformats.org/drawingml/2006/main">
          <a:off x="4286250" y="3907722"/>
          <a:ext cx="647224" cy="343928"/>
        </a:xfrm>
        <a:prstGeom xmlns:a="http://schemas.openxmlformats.org/drawingml/2006/main" prst="rect">
          <a:avLst/>
        </a:prstGeom>
        <a:solidFill xmlns:a="http://schemas.openxmlformats.org/drawingml/2006/main">
          <a:srgbClr val="FFFFFF"/>
        </a:solidFill>
        <a:ln xmlns:a="http://schemas.openxmlformats.org/drawingml/2006/main" w="12700">
          <a:solidFill>
            <a:srgbClr val="000000"/>
          </a:solidFill>
          <a:miter lim="800000"/>
          <a:headEnd/>
          <a:tailEnd/>
        </a:ln>
        <a:effectLst xmlns:a="http://schemas.openxmlformats.org/drawingml/2006/main"/>
      </cdr:spPr>
      <cdr:txBody>
        <a:bodyPr xmlns:a="http://schemas.openxmlformats.org/drawingml/2006/main" wrap="none" lIns="90487" tIns="44450" rIns="90487" bIns="44450" anchor="t" upright="1">
          <a:spAutoFit/>
        </a:bodyPr>
        <a:lstStyle xmlns:a="http://schemas.openxmlformats.org/drawingml/2006/main"/>
        <a:p xmlns:a="http://schemas.openxmlformats.org/drawingml/2006/main">
          <a:pPr algn="ctr" rtl="0">
            <a:defRPr sz="1000"/>
          </a:pPr>
          <a:r>
            <a:rPr lang="en-US" sz="1600" b="0" i="0" u="none" strike="noStrike" baseline="0">
              <a:solidFill>
                <a:srgbClr val="000000"/>
              </a:solidFill>
              <a:latin typeface="Helvetica"/>
            </a:rPr>
            <a:t>Mem</a:t>
          </a:r>
        </a:p>
      </cdr:txBody>
    </cdr:sp>
  </cdr:relSizeAnchor>
  <cdr:relSizeAnchor xmlns:cdr="http://schemas.openxmlformats.org/drawingml/2006/chartDrawing">
    <cdr:from>
      <cdr:x>0.58105</cdr:x>
      <cdr:y>0.5</cdr:y>
    </cdr:from>
    <cdr:to>
      <cdr:x>0.63105</cdr:x>
      <cdr:y>0.55825</cdr:y>
    </cdr:to>
    <cdr:sp macro="" textlink="">
      <cdr:nvSpPr>
        <cdr:cNvPr id="1040" name="Text Box 16"/>
        <cdr:cNvSpPr txBox="1">
          <a:spLocks xmlns:a="http://schemas.openxmlformats.org/drawingml/2006/main" noChangeArrowheads="1"/>
        </cdr:cNvSpPr>
      </cdr:nvSpPr>
      <cdr:spPr bwMode="auto">
        <a:xfrm xmlns:a="http://schemas.openxmlformats.org/drawingml/2006/main">
          <a:off x="4981076" y="2914650"/>
          <a:ext cx="428625" cy="339557"/>
        </a:xfrm>
        <a:prstGeom xmlns:a="http://schemas.openxmlformats.org/drawingml/2006/main" prst="rect">
          <a:avLst/>
        </a:prstGeom>
        <a:solidFill xmlns:a="http://schemas.openxmlformats.org/drawingml/2006/main">
          <a:srgbClr val="FFFFFF"/>
        </a:solidFill>
        <a:ln xmlns:a="http://schemas.openxmlformats.org/drawingml/2006/main" w="12700">
          <a:solidFill>
            <a:srgbClr val="000000"/>
          </a:solidFill>
          <a:miter lim="800000"/>
          <a:headEnd/>
          <a:tailEnd/>
        </a:ln>
        <a:effectLst xmlns:a="http://schemas.openxmlformats.org/drawingml/2006/main"/>
      </cdr:spPr>
      <cdr:txBody>
        <a:bodyPr xmlns:a="http://schemas.openxmlformats.org/drawingml/2006/main" wrap="none" lIns="90487" tIns="44450" rIns="90487" bIns="44450" anchor="t" upright="1">
          <a:spAutoFit/>
        </a:bodyPr>
        <a:lstStyle xmlns:a="http://schemas.openxmlformats.org/drawingml/2006/main"/>
        <a:p xmlns:a="http://schemas.openxmlformats.org/drawingml/2006/main">
          <a:pPr algn="l" rtl="0">
            <a:defRPr sz="1000"/>
          </a:pPr>
          <a:r>
            <a:rPr lang="en-US" sz="1600" b="0" i="0" u="none" strike="noStrike" baseline="0" dirty="0">
              <a:solidFill>
                <a:srgbClr val="000000"/>
              </a:solidFill>
              <a:latin typeface="Helvetica"/>
            </a:rPr>
            <a:t>L3</a:t>
          </a:r>
        </a:p>
      </cdr:txBody>
    </cdr:sp>
  </cdr:relSizeAnchor>
  <cdr:relSizeAnchor xmlns:cdr="http://schemas.openxmlformats.org/drawingml/2006/chartDrawing">
    <cdr:from>
      <cdr:x>0</cdr:x>
      <cdr:y>0</cdr:y>
    </cdr:from>
    <cdr:to>
      <cdr:x>0.00284</cdr:x>
      <cdr:y>0.00418</cdr:y>
    </cdr:to>
    <cdr:pic>
      <cdr:nvPicPr>
        <cdr:cNvPr id="16" name="chart">
          <a:extLst xmlns:a="http://schemas.openxmlformats.org/drawingml/2006/main">
            <a:ext uri="{FF2B5EF4-FFF2-40B4-BE49-F238E27FC236}">
              <a16:creationId xmlns:a16="http://schemas.microsoft.com/office/drawing/2014/main" id="{CE873531-049E-6A41-9034-5524CDF3922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2476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396473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30804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247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340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213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783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416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478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305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96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3327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344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a:t>
            </a:fld>
            <a:endParaRPr lang="en-US"/>
          </a:p>
        </p:txBody>
      </p:sp>
    </p:spTree>
    <p:extLst>
      <p:ext uri="{BB962C8B-B14F-4D97-AF65-F5344CB8AC3E}">
        <p14:creationId xmlns:p14="http://schemas.microsoft.com/office/powerpoint/2010/main" val="1947691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685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975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7379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51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8219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6669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1057418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31</a:t>
            </a:fld>
            <a:endParaRPr lang="en-US"/>
          </a:p>
        </p:txBody>
      </p:sp>
    </p:spTree>
    <p:extLst>
      <p:ext uri="{BB962C8B-B14F-4D97-AF65-F5344CB8AC3E}">
        <p14:creationId xmlns:p14="http://schemas.microsoft.com/office/powerpoint/2010/main" val="995706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3089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510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922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1229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0955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37</a:t>
            </a:fld>
            <a:endParaRPr lang="en-US"/>
          </a:p>
        </p:txBody>
      </p:sp>
    </p:spTree>
    <p:extLst>
      <p:ext uri="{BB962C8B-B14F-4D97-AF65-F5344CB8AC3E}">
        <p14:creationId xmlns:p14="http://schemas.microsoft.com/office/powerpoint/2010/main" val="2053232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extLst>
      <p:ext uri="{BB962C8B-B14F-4D97-AF65-F5344CB8AC3E}">
        <p14:creationId xmlns:p14="http://schemas.microsoft.com/office/powerpoint/2010/main" val="1797073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724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976458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46</a:t>
            </a:fld>
            <a:endParaRPr lang="en-US"/>
          </a:p>
        </p:txBody>
      </p:sp>
    </p:spTree>
    <p:extLst>
      <p:ext uri="{BB962C8B-B14F-4D97-AF65-F5344CB8AC3E}">
        <p14:creationId xmlns:p14="http://schemas.microsoft.com/office/powerpoint/2010/main" val="900111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47</a:t>
            </a:fld>
            <a:endParaRPr lang="en-US"/>
          </a:p>
        </p:txBody>
      </p:sp>
    </p:spTree>
    <p:extLst>
      <p:ext uri="{BB962C8B-B14F-4D97-AF65-F5344CB8AC3E}">
        <p14:creationId xmlns:p14="http://schemas.microsoft.com/office/powerpoint/2010/main" val="387063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2983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5779"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extLst>
      <p:ext uri="{BB962C8B-B14F-4D97-AF65-F5344CB8AC3E}">
        <p14:creationId xmlns:p14="http://schemas.microsoft.com/office/powerpoint/2010/main" val="144849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5178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1641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52</a:t>
            </a:fld>
            <a:endParaRPr lang="en-US"/>
          </a:p>
        </p:txBody>
      </p:sp>
    </p:spTree>
    <p:extLst>
      <p:ext uri="{BB962C8B-B14F-4D97-AF65-F5344CB8AC3E}">
        <p14:creationId xmlns:p14="http://schemas.microsoft.com/office/powerpoint/2010/main" val="1450678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53</a:t>
            </a:fld>
            <a:endParaRPr lang="en-US"/>
          </a:p>
        </p:txBody>
      </p:sp>
    </p:spTree>
    <p:extLst>
      <p:ext uri="{BB962C8B-B14F-4D97-AF65-F5344CB8AC3E}">
        <p14:creationId xmlns:p14="http://schemas.microsoft.com/office/powerpoint/2010/main" val="1283584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54</a:t>
            </a:fld>
            <a:endParaRPr lang="en-US"/>
          </a:p>
        </p:txBody>
      </p:sp>
    </p:spTree>
    <p:extLst>
      <p:ext uri="{BB962C8B-B14F-4D97-AF65-F5344CB8AC3E}">
        <p14:creationId xmlns:p14="http://schemas.microsoft.com/office/powerpoint/2010/main" val="138817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57</a:t>
            </a:fld>
            <a:endParaRPr lang="en-US"/>
          </a:p>
        </p:txBody>
      </p:sp>
    </p:spTree>
    <p:extLst>
      <p:ext uri="{BB962C8B-B14F-4D97-AF65-F5344CB8AC3E}">
        <p14:creationId xmlns:p14="http://schemas.microsoft.com/office/powerpoint/2010/main" val="39975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58</a:t>
            </a:fld>
            <a:endParaRPr lang="en-US"/>
          </a:p>
        </p:txBody>
      </p:sp>
    </p:spTree>
    <p:extLst>
      <p:ext uri="{BB962C8B-B14F-4D97-AF65-F5344CB8AC3E}">
        <p14:creationId xmlns:p14="http://schemas.microsoft.com/office/powerpoint/2010/main" val="20934839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59</a:t>
            </a:fld>
            <a:endParaRPr lang="en-US"/>
          </a:p>
        </p:txBody>
      </p:sp>
    </p:spTree>
    <p:extLst>
      <p:ext uri="{BB962C8B-B14F-4D97-AF65-F5344CB8AC3E}">
        <p14:creationId xmlns:p14="http://schemas.microsoft.com/office/powerpoint/2010/main" val="244690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268413" y="727075"/>
            <a:ext cx="4773612" cy="3581400"/>
          </a:xfrm>
          <a:ln/>
        </p:spPr>
      </p:sp>
      <p:sp>
        <p:nvSpPr>
          <p:cNvPr id="150531" name="Rectangle 3"/>
          <p:cNvSpPr>
            <a:spLocks noGrp="1" noChangeArrowheads="1"/>
          </p:cNvSpPr>
          <p:nvPr>
            <p:ph type="body" idx="1"/>
          </p:nvPr>
        </p:nvSpPr>
        <p:spPr>
          <a:xfrm>
            <a:off x="973778" y="4551798"/>
            <a:ext cx="5354947" cy="4315104"/>
          </a:xfrm>
        </p:spPr>
        <p:txBody>
          <a:bodyPr/>
          <a:lstStyle/>
          <a:p>
            <a:endParaRPr lang="en-US"/>
          </a:p>
        </p:txBody>
      </p:sp>
    </p:spTree>
    <p:extLst>
      <p:ext uri="{BB962C8B-B14F-4D97-AF65-F5344CB8AC3E}">
        <p14:creationId xmlns:p14="http://schemas.microsoft.com/office/powerpoint/2010/main" val="623988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62</a:t>
            </a:fld>
            <a:endParaRPr lang="en-US"/>
          </a:p>
        </p:txBody>
      </p:sp>
    </p:spTree>
    <p:extLst>
      <p:ext uri="{BB962C8B-B14F-4D97-AF65-F5344CB8AC3E}">
        <p14:creationId xmlns:p14="http://schemas.microsoft.com/office/powerpoint/2010/main" val="1648922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63</a:t>
            </a:fld>
            <a:endParaRPr lang="en-US"/>
          </a:p>
        </p:txBody>
      </p:sp>
    </p:spTree>
    <p:extLst>
      <p:ext uri="{BB962C8B-B14F-4D97-AF65-F5344CB8AC3E}">
        <p14:creationId xmlns:p14="http://schemas.microsoft.com/office/powerpoint/2010/main" val="211463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0079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64</a:t>
            </a:fld>
            <a:endParaRPr lang="en-US"/>
          </a:p>
        </p:txBody>
      </p:sp>
    </p:spTree>
    <p:extLst>
      <p:ext uri="{BB962C8B-B14F-4D97-AF65-F5344CB8AC3E}">
        <p14:creationId xmlns:p14="http://schemas.microsoft.com/office/powerpoint/2010/main" val="2130474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268413" y="727075"/>
            <a:ext cx="4773612" cy="3581400"/>
          </a:xfrm>
          <a:ln/>
        </p:spPr>
      </p:sp>
      <p:sp>
        <p:nvSpPr>
          <p:cNvPr id="203779" name="Rectangle 3"/>
          <p:cNvSpPr>
            <a:spLocks noGrp="1" noChangeArrowheads="1"/>
          </p:cNvSpPr>
          <p:nvPr>
            <p:ph type="body" idx="1"/>
          </p:nvPr>
        </p:nvSpPr>
        <p:spPr>
          <a:xfrm>
            <a:off x="973778" y="4551798"/>
            <a:ext cx="5354947" cy="4315104"/>
          </a:xfrm>
        </p:spPr>
        <p:txBody>
          <a:bodyPr/>
          <a:lstStyle/>
          <a:p>
            <a:endParaRPr lang="en-US"/>
          </a:p>
        </p:txBody>
      </p:sp>
    </p:spTree>
    <p:extLst>
      <p:ext uri="{BB962C8B-B14F-4D97-AF65-F5344CB8AC3E}">
        <p14:creationId xmlns:p14="http://schemas.microsoft.com/office/powerpoint/2010/main" val="79587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276247" y="726094"/>
            <a:ext cx="4752421"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64515" name="Rectangle 2"/>
          <p:cNvSpPr txBox="1">
            <a:spLocks noGrp="1" noChangeArrowheads="1"/>
          </p:cNvSpPr>
          <p:nvPr>
            <p:ph type="body"/>
          </p:nvPr>
        </p:nvSpPr>
        <p:spPr>
          <a:xfrm>
            <a:off x="974391" y="4554201"/>
            <a:ext cx="5354925" cy="4314943"/>
          </a:xfrm>
          <a:noFill/>
          <a:ln/>
        </p:spPr>
        <p:txBody>
          <a:bodyPr wrap="none" lIns="95308" tIns="47654" rIns="95308" bIns="47654" anchor="ctr"/>
          <a:lstStyle/>
          <a:p>
            <a:endParaRPr lang="en-US"/>
          </a:p>
        </p:txBody>
      </p:sp>
    </p:spTree>
    <p:extLst>
      <p:ext uri="{BB962C8B-B14F-4D97-AF65-F5344CB8AC3E}">
        <p14:creationId xmlns:p14="http://schemas.microsoft.com/office/powerpoint/2010/main" val="350363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body"/>
          </p:nvPr>
        </p:nvSpPr>
        <p:spPr>
          <a:xfrm>
            <a:off x="974391" y="4554201"/>
            <a:ext cx="5354925" cy="4314943"/>
          </a:xfrm>
          <a:noFill/>
          <a:ln/>
        </p:spPr>
        <p:txBody>
          <a:bodyPr wrap="none" anchor="ctr"/>
          <a:lstStyle/>
          <a:p>
            <a:endParaRPr lang="en-US"/>
          </a:p>
        </p:txBody>
      </p:sp>
      <p:sp>
        <p:nvSpPr>
          <p:cNvPr id="39939" name="Text Box 3"/>
          <p:cNvSpPr txBox="1">
            <a:spLocks noChangeArrowheads="1"/>
          </p:cNvSpPr>
          <p:nvPr/>
        </p:nvSpPr>
        <p:spPr bwMode="auto">
          <a:xfrm>
            <a:off x="1278663" y="726094"/>
            <a:ext cx="4754835" cy="3582609"/>
          </a:xfrm>
          <a:prstGeom prst="rect">
            <a:avLst/>
          </a:prstGeom>
          <a:solidFill>
            <a:srgbClr val="FFFFFF"/>
          </a:solidFill>
          <a:ln w="9525">
            <a:solidFill>
              <a:srgbClr val="000000"/>
            </a:solidFill>
            <a:miter lim="800000"/>
            <a:headEnd/>
            <a:tailEnd/>
          </a:ln>
        </p:spPr>
        <p:txBody>
          <a:bodyPr wrap="none" anchor="ctr"/>
          <a:lstStyle/>
          <a:p>
            <a:endParaRPr lang="en-US"/>
          </a:p>
        </p:txBody>
      </p:sp>
    </p:spTree>
    <p:extLst>
      <p:ext uri="{BB962C8B-B14F-4D97-AF65-F5344CB8AC3E}">
        <p14:creationId xmlns:p14="http://schemas.microsoft.com/office/powerpoint/2010/main" val="29296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973184" y="4554201"/>
            <a:ext cx="5356133" cy="4314943"/>
          </a:xfrm>
          <a:noFill/>
          <a:ln/>
        </p:spPr>
        <p:txBody>
          <a:bodyPr lIns="95683" tIns="47003" rIns="95683" bIns="47003"/>
          <a:lstStyle/>
          <a:p>
            <a:endParaRPr lang="en-US"/>
          </a:p>
        </p:txBody>
      </p:sp>
      <p:sp>
        <p:nvSpPr>
          <p:cNvPr id="40963" name="Rectangle 3"/>
          <p:cNvSpPr>
            <a:spLocks noGrp="1" noRot="1" noChangeAspect="1" noChangeArrowheads="1" noTextEdit="1"/>
          </p:cNvSpPr>
          <p:nvPr>
            <p:ph type="sldImg"/>
          </p:nvPr>
        </p:nvSpPr>
        <p:spPr>
          <a:xfrm>
            <a:off x="1254125" y="715963"/>
            <a:ext cx="4795838" cy="3598862"/>
          </a:xfrm>
          <a:ln w="12700" cap="flat">
            <a:solidFill>
              <a:schemeClr val="tx1"/>
            </a:solidFill>
          </a:ln>
        </p:spPr>
      </p:sp>
    </p:spTree>
    <p:extLst>
      <p:ext uri="{BB962C8B-B14F-4D97-AF65-F5344CB8AC3E}">
        <p14:creationId xmlns:p14="http://schemas.microsoft.com/office/powerpoint/2010/main" val="549085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905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72</a:t>
            </a:fld>
            <a:endParaRPr lang="en-US"/>
          </a:p>
        </p:txBody>
      </p:sp>
    </p:spTree>
    <p:extLst>
      <p:ext uri="{BB962C8B-B14F-4D97-AF65-F5344CB8AC3E}">
        <p14:creationId xmlns:p14="http://schemas.microsoft.com/office/powerpoint/2010/main" val="1140874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94107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5078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78</a:t>
            </a:fld>
            <a:endParaRPr lang="en-US"/>
          </a:p>
        </p:txBody>
      </p:sp>
    </p:spTree>
    <p:extLst>
      <p:ext uri="{BB962C8B-B14F-4D97-AF65-F5344CB8AC3E}">
        <p14:creationId xmlns:p14="http://schemas.microsoft.com/office/powerpoint/2010/main" val="88197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42486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a:t>
            </a:r>
          </a:p>
          <a:p>
            <a:pPr marL="171450" indent="-171450">
              <a:buFont typeface="Arial" charset="0"/>
              <a:buChar char="•"/>
            </a:pPr>
            <a:r>
              <a:rPr lang="en-US" dirty="0"/>
              <a:t>Bandwidth</a:t>
            </a:r>
          </a:p>
          <a:p>
            <a:pPr marL="171450" indent="-171450">
              <a:buFont typeface="Arial" charset="0"/>
              <a:buChar char="•"/>
            </a:pPr>
            <a:r>
              <a:rPr lang="en-US" dirty="0"/>
              <a:t>LL</a:t>
            </a:r>
            <a:r>
              <a:rPr lang="en-US" baseline="0" dirty="0"/>
              <a:t>$ change (order of magnitude change for </a:t>
            </a:r>
            <a:r>
              <a:rPr lang="en-US" baseline="0" dirty="0" err="1"/>
              <a:t>datasize</a:t>
            </a:r>
            <a:r>
              <a:rPr lang="en-US" baseline="0" dirty="0"/>
              <a:t> slope ~ 8M)</a:t>
            </a:r>
          </a:p>
          <a:p>
            <a:pPr marL="171450" indent="-171450">
              <a:buFont typeface="Arial" charset="0"/>
              <a:buChar char="•"/>
            </a:pPr>
            <a:r>
              <a:rPr lang="en-US" baseline="0" dirty="0"/>
              <a:t>Similarities between the two</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79</a:t>
            </a:fld>
            <a:endParaRPr lang="en-US"/>
          </a:p>
        </p:txBody>
      </p:sp>
    </p:spTree>
    <p:extLst>
      <p:ext uri="{BB962C8B-B14F-4D97-AF65-F5344CB8AC3E}">
        <p14:creationId xmlns:p14="http://schemas.microsoft.com/office/powerpoint/2010/main" val="17543626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80</a:t>
            </a:fld>
            <a:endParaRPr lang="en-US"/>
          </a:p>
        </p:txBody>
      </p:sp>
    </p:spTree>
    <p:extLst>
      <p:ext uri="{BB962C8B-B14F-4D97-AF65-F5344CB8AC3E}">
        <p14:creationId xmlns:p14="http://schemas.microsoft.com/office/powerpoint/2010/main" val="8583656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0385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0232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4808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36346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3835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2692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40310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6983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7648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53039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03590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95</a:t>
            </a:fld>
            <a:endParaRPr lang="en-US"/>
          </a:p>
        </p:txBody>
      </p:sp>
    </p:spTree>
    <p:extLst>
      <p:ext uri="{BB962C8B-B14F-4D97-AF65-F5344CB8AC3E}">
        <p14:creationId xmlns:p14="http://schemas.microsoft.com/office/powerpoint/2010/main" val="18246687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057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050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258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2BB05-D4B4-0445-A333-3E36802E0DE7}"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108318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2BB05-D4B4-0445-A333-3E36802E0DE7}"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122234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2BB05-D4B4-0445-A333-3E36802E0DE7}"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85059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2BB05-D4B4-0445-A333-3E36802E0DE7}"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124301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2BB05-D4B4-0445-A333-3E36802E0DE7}" type="datetimeFigureOut">
              <a:rPr lang="en-US" smtClean="0"/>
              <a:t>10/30/19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97812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12BB05-D4B4-0445-A333-3E36802E0DE7}"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55357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12BB05-D4B4-0445-A333-3E36802E0DE7}" type="datetimeFigureOut">
              <a:rPr lang="en-US" smtClean="0"/>
              <a:t>10/30/19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102298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12BB05-D4B4-0445-A333-3E36802E0DE7}" type="datetimeFigureOut">
              <a:rPr lang="en-US" smtClean="0"/>
              <a:t>10/30/19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50695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2BB05-D4B4-0445-A333-3E36802E0DE7}" type="datetimeFigureOut">
              <a:rPr lang="en-US" smtClean="0"/>
              <a:t>10/30/19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142144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2BB05-D4B4-0445-A333-3E36802E0DE7}"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192420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2BB05-D4B4-0445-A333-3E36802E0DE7}" type="datetimeFigureOut">
              <a:rPr lang="en-US" smtClean="0"/>
              <a:t>10/30/19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1D6B1-BC59-8F46-93BD-F544863EA19F}" type="slidenum">
              <a:rPr lang="en-US" smtClean="0"/>
              <a:t>‹#›</a:t>
            </a:fld>
            <a:endParaRPr lang="en-US"/>
          </a:p>
        </p:txBody>
      </p:sp>
    </p:spTree>
    <p:extLst>
      <p:ext uri="{BB962C8B-B14F-4D97-AF65-F5344CB8AC3E}">
        <p14:creationId xmlns:p14="http://schemas.microsoft.com/office/powerpoint/2010/main" val="143829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2BB05-D4B4-0445-A333-3E36802E0DE7}" type="datetimeFigureOut">
              <a:rPr lang="en-US" smtClean="0"/>
              <a:t>10/30/19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1D6B1-BC59-8F46-93BD-F544863EA19F}" type="slidenum">
              <a:rPr lang="en-US" smtClean="0"/>
              <a:t>‹#›</a:t>
            </a:fld>
            <a:endParaRPr lang="en-US"/>
          </a:p>
        </p:txBody>
      </p:sp>
      <p:sp>
        <p:nvSpPr>
          <p:cNvPr id="7" name="Rectangle 6"/>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Tree>
    <p:extLst>
      <p:ext uri="{BB962C8B-B14F-4D97-AF65-F5344CB8AC3E}">
        <p14:creationId xmlns:p14="http://schemas.microsoft.com/office/powerpoint/2010/main" val="15027741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marL="0" indent="0"/>
            <a:r>
              <a:rPr lang="en-US" dirty="0"/>
              <a:t>The Memory Hierarchy</a:t>
            </a:r>
            <a:endParaRPr lang="en-US" sz="2000" b="0" dirty="0"/>
          </a:p>
        </p:txBody>
      </p:sp>
      <p:sp>
        <p:nvSpPr>
          <p:cNvPr id="3" name="Subtitle 2"/>
          <p:cNvSpPr>
            <a:spLocks noGrp="1"/>
          </p:cNvSpPr>
          <p:nvPr>
            <p:ph type="subTitle" idx="1"/>
          </p:nvPr>
        </p:nvSpPr>
        <p:spPr/>
        <p:txBody>
          <a:bodyPr/>
          <a:lstStyle/>
          <a:p>
            <a:r>
              <a:rPr lang="en-US" dirty="0"/>
              <a:t>CSCI 370 – Computer Architecture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1028"/>
          <p:cNvSpPr>
            <a:spLocks noGrp="1" noChangeArrowheads="1"/>
          </p:cNvSpPr>
          <p:nvPr>
            <p:ph type="title"/>
          </p:nvPr>
        </p:nvSpPr>
        <p:spPr>
          <a:xfrm>
            <a:off x="609600" y="37501"/>
            <a:ext cx="7886700" cy="1325563"/>
          </a:xfrm>
        </p:spPr>
        <p:txBody>
          <a:bodyPr/>
          <a:lstStyle/>
          <a:p>
            <a:r>
              <a:rPr lang="en-US" dirty="0"/>
              <a:t>Nonvolatile Memories</a:t>
            </a:r>
          </a:p>
        </p:txBody>
      </p:sp>
      <p:sp>
        <p:nvSpPr>
          <p:cNvPr id="122885" name="Rectangle 1029"/>
          <p:cNvSpPr>
            <a:spLocks noGrp="1" noChangeArrowheads="1"/>
          </p:cNvSpPr>
          <p:nvPr>
            <p:ph idx="1"/>
          </p:nvPr>
        </p:nvSpPr>
        <p:spPr>
          <a:xfrm>
            <a:off x="396875" y="1362074"/>
            <a:ext cx="7896225" cy="5419725"/>
          </a:xfrm>
        </p:spPr>
        <p:txBody>
          <a:bodyPr>
            <a:normAutofit fontScale="77500" lnSpcReduction="20000"/>
          </a:bodyPr>
          <a:lstStyle/>
          <a:p>
            <a:pPr>
              <a:lnSpc>
                <a:spcPct val="120000"/>
              </a:lnSpc>
            </a:pPr>
            <a:r>
              <a:rPr lang="en-US" dirty="0"/>
              <a:t>DRAM and SRAM are volatile memories</a:t>
            </a:r>
          </a:p>
          <a:p>
            <a:pPr lvl="1">
              <a:lnSpc>
                <a:spcPct val="120000"/>
              </a:lnSpc>
            </a:pPr>
            <a:r>
              <a:rPr lang="en-US" dirty="0"/>
              <a:t>Lose information if powered off.</a:t>
            </a:r>
          </a:p>
          <a:p>
            <a:pPr>
              <a:lnSpc>
                <a:spcPct val="120000"/>
              </a:lnSpc>
            </a:pPr>
            <a:r>
              <a:rPr lang="en-US" dirty="0"/>
              <a:t>Nonvolatile memories retain value even if powered off</a:t>
            </a:r>
          </a:p>
          <a:p>
            <a:pPr lvl="1">
              <a:lnSpc>
                <a:spcPct val="120000"/>
              </a:lnSpc>
            </a:pPr>
            <a:r>
              <a:rPr lang="en-US" dirty="0"/>
              <a:t>Read-only memory (</a:t>
            </a:r>
            <a:r>
              <a:rPr lang="en-US" dirty="0">
                <a:solidFill>
                  <a:srgbClr val="FF0000"/>
                </a:solidFill>
              </a:rPr>
              <a:t>ROM</a:t>
            </a:r>
            <a:r>
              <a:rPr lang="en-US" dirty="0"/>
              <a:t>): programmed during production</a:t>
            </a:r>
          </a:p>
          <a:p>
            <a:pPr lvl="1">
              <a:lnSpc>
                <a:spcPct val="120000"/>
              </a:lnSpc>
            </a:pPr>
            <a:r>
              <a:rPr lang="en-US" dirty="0"/>
              <a:t>Programmable ROM (</a:t>
            </a:r>
            <a:r>
              <a:rPr lang="en-US" dirty="0">
                <a:solidFill>
                  <a:srgbClr val="FF0000"/>
                </a:solidFill>
              </a:rPr>
              <a:t>PROM</a:t>
            </a:r>
            <a:r>
              <a:rPr lang="en-US" dirty="0"/>
              <a:t>): can be programmed once</a:t>
            </a:r>
          </a:p>
          <a:p>
            <a:pPr lvl="1">
              <a:lnSpc>
                <a:spcPct val="120000"/>
              </a:lnSpc>
            </a:pPr>
            <a:r>
              <a:rPr lang="en-US" dirty="0" err="1"/>
              <a:t>Eraseable</a:t>
            </a:r>
            <a:r>
              <a:rPr lang="en-US" dirty="0"/>
              <a:t> PROM (</a:t>
            </a:r>
            <a:r>
              <a:rPr lang="en-US" dirty="0">
                <a:solidFill>
                  <a:srgbClr val="FF0000"/>
                </a:solidFill>
              </a:rPr>
              <a:t>EPROM</a:t>
            </a:r>
            <a:r>
              <a:rPr lang="en-US" dirty="0"/>
              <a:t>): can be bulk erased (UV, X-Ray)</a:t>
            </a:r>
          </a:p>
          <a:p>
            <a:pPr lvl="1">
              <a:lnSpc>
                <a:spcPct val="120000"/>
              </a:lnSpc>
            </a:pPr>
            <a:r>
              <a:rPr lang="en-US" dirty="0"/>
              <a:t>Electrically </a:t>
            </a:r>
            <a:r>
              <a:rPr lang="en-US" dirty="0" err="1"/>
              <a:t>eraseable</a:t>
            </a:r>
            <a:r>
              <a:rPr lang="en-US" dirty="0"/>
              <a:t> PROM (</a:t>
            </a:r>
            <a:r>
              <a:rPr lang="en-US" dirty="0">
                <a:solidFill>
                  <a:srgbClr val="FF0000"/>
                </a:solidFill>
              </a:rPr>
              <a:t>EEPROM</a:t>
            </a:r>
            <a:r>
              <a:rPr lang="en-US" dirty="0"/>
              <a:t>): electronic erase capability</a:t>
            </a:r>
          </a:p>
          <a:p>
            <a:pPr lvl="1">
              <a:lnSpc>
                <a:spcPct val="120000"/>
              </a:lnSpc>
            </a:pPr>
            <a:r>
              <a:rPr lang="en-US" dirty="0"/>
              <a:t>Flash memory: </a:t>
            </a:r>
            <a:r>
              <a:rPr lang="en-US" dirty="0" err="1"/>
              <a:t>EEPROMs</a:t>
            </a:r>
            <a:r>
              <a:rPr lang="en-US" dirty="0"/>
              <a:t> with partial (sector) erase capability</a:t>
            </a:r>
          </a:p>
          <a:p>
            <a:pPr lvl="2">
              <a:lnSpc>
                <a:spcPct val="120000"/>
              </a:lnSpc>
            </a:pPr>
            <a:r>
              <a:rPr lang="en-US" dirty="0"/>
              <a:t>Wears out after about 100,000 </a:t>
            </a:r>
            <a:r>
              <a:rPr lang="en-US" dirty="0" err="1"/>
              <a:t>erasings</a:t>
            </a:r>
            <a:r>
              <a:rPr lang="en-US" dirty="0"/>
              <a:t>. </a:t>
            </a:r>
          </a:p>
          <a:p>
            <a:pPr>
              <a:lnSpc>
                <a:spcPct val="120000"/>
              </a:lnSpc>
            </a:pPr>
            <a:r>
              <a:rPr lang="en-US" dirty="0"/>
              <a:t>Uses for Nonvolatile Memories</a:t>
            </a:r>
          </a:p>
          <a:p>
            <a:pPr lvl="1">
              <a:lnSpc>
                <a:spcPct val="120000"/>
              </a:lnSpc>
            </a:pPr>
            <a:r>
              <a:rPr lang="en-US" dirty="0"/>
              <a:t>Firmware programs stored in a ROM (BIOS, controllers for disks, network cards, graphics accelerators, security subsystems,…)</a:t>
            </a:r>
          </a:p>
          <a:p>
            <a:pPr lvl="1">
              <a:lnSpc>
                <a:spcPct val="120000"/>
              </a:lnSpc>
            </a:pPr>
            <a:r>
              <a:rPr lang="en-US" dirty="0"/>
              <a:t>Solid state disks (replace rotating disks in thumb drives, smart phones, mp3 players, tablets, laptops,…)</a:t>
            </a:r>
          </a:p>
          <a:p>
            <a:pPr lvl="1">
              <a:lnSpc>
                <a:spcPct val="120000"/>
              </a:lnSpc>
            </a:pPr>
            <a:r>
              <a:rPr lang="en-US" dirty="0"/>
              <a:t>Disk caches</a:t>
            </a:r>
          </a:p>
          <a:p>
            <a:pPr>
              <a:lnSpc>
                <a:spcPct val="120000"/>
              </a:lnSpc>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96875" y="1209675"/>
            <a:ext cx="7896225" cy="5495925"/>
          </a:xfrm>
        </p:spPr>
        <p:txBody>
          <a:bodyPr>
            <a:normAutofit/>
          </a:bodyPr>
          <a:lstStyle/>
          <a:p>
            <a:r>
              <a:rPr lang="en-US" dirty="0"/>
              <a:t>Assume: </a:t>
            </a:r>
          </a:p>
          <a:p>
            <a:pPr lvl="1"/>
            <a:r>
              <a:rPr lang="en-US" dirty="0"/>
              <a:t>Cache block = 8 doubles</a:t>
            </a:r>
          </a:p>
          <a:p>
            <a:pPr lvl="1"/>
            <a:r>
              <a:rPr lang="en-US" dirty="0"/>
              <a:t>Cache size C &lt;&lt; n (much smaller than n)</a:t>
            </a:r>
          </a:p>
          <a:p>
            <a:pPr lvl="1"/>
            <a:r>
              <a:rPr lang="en-US" dirty="0"/>
              <a:t>Three blocks       fit into cache: 3B</a:t>
            </a:r>
            <a:r>
              <a:rPr lang="en-US" baseline="30000" dirty="0"/>
              <a:t>2</a:t>
            </a:r>
            <a:r>
              <a:rPr lang="en-US" dirty="0"/>
              <a:t> &lt; C</a:t>
            </a:r>
          </a:p>
          <a:p>
            <a:r>
              <a:rPr lang="en-US" dirty="0"/>
              <a:t>First (block) iteration:</a:t>
            </a:r>
          </a:p>
          <a:p>
            <a:pPr lvl="1"/>
            <a:r>
              <a:rPr lang="en-US" dirty="0"/>
              <a:t>B</a:t>
            </a:r>
            <a:r>
              <a:rPr lang="en-US" baseline="30000" dirty="0"/>
              <a:t>2</a:t>
            </a:r>
            <a:r>
              <a:rPr lang="en-US" dirty="0"/>
              <a:t>/8 misses for each block</a:t>
            </a:r>
          </a:p>
          <a:p>
            <a:pPr lvl="1"/>
            <a:r>
              <a:rPr lang="en-US" dirty="0"/>
              <a:t>2n/B * B</a:t>
            </a:r>
            <a:r>
              <a:rPr lang="en-US" baseline="30000" dirty="0"/>
              <a:t>2</a:t>
            </a:r>
            <a:r>
              <a:rPr lang="en-US" dirty="0"/>
              <a:t>/8 = </a:t>
            </a:r>
            <a:r>
              <a:rPr lang="en-US" dirty="0" err="1"/>
              <a:t>nB</a:t>
            </a:r>
            <a:r>
              <a:rPr lang="en-US" dirty="0"/>
              <a:t>/4</a:t>
            </a:r>
            <a:br>
              <a:rPr lang="en-US" dirty="0"/>
            </a:br>
            <a:r>
              <a:rPr lang="en-US" dirty="0"/>
              <a:t>(omitting matrix c)</a:t>
            </a:r>
          </a:p>
          <a:p>
            <a:pPr lvl="1"/>
            <a:r>
              <a:rPr lang="en-US" dirty="0"/>
              <a:t>Afterwards in cache</a:t>
            </a:r>
            <a:br>
              <a:rPr lang="en-US" dirty="0"/>
            </a:br>
            <a:r>
              <a:rPr lang="en-US" dirty="0"/>
              <a:t>(schematic)</a:t>
            </a:r>
          </a:p>
        </p:txBody>
      </p:sp>
      <p:sp>
        <p:nvSpPr>
          <p:cNvPr id="25" name="Rectangle 24"/>
          <p:cNvSpPr/>
          <p:nvPr/>
        </p:nvSpPr>
        <p:spPr bwMode="auto">
          <a:xfrm>
            <a:off x="5899933"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8" name="Rectangle 27"/>
          <p:cNvSpPr/>
          <p:nvPr/>
        </p:nvSpPr>
        <p:spPr bwMode="auto">
          <a:xfrm>
            <a:off x="7500133"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1" name="TextBox 30"/>
          <p:cNvSpPr txBox="1"/>
          <p:nvPr/>
        </p:nvSpPr>
        <p:spPr>
          <a:xfrm>
            <a:off x="7085265" y="5976892"/>
            <a:ext cx="389850" cy="584775"/>
          </a:xfrm>
          <a:prstGeom prst="rect">
            <a:avLst/>
          </a:prstGeom>
          <a:noFill/>
        </p:spPr>
        <p:txBody>
          <a:bodyPr wrap="none" rtlCol="0">
            <a:spAutoFit/>
          </a:bodyPr>
          <a:lstStyle/>
          <a:p>
            <a:r>
              <a:rPr lang="en-US" sz="3200" dirty="0">
                <a:latin typeface="Calibri" pitchFamily="34" charset="0"/>
              </a:rPr>
              <a:t>*</a:t>
            </a:r>
          </a:p>
        </p:txBody>
      </p:sp>
      <p:sp>
        <p:nvSpPr>
          <p:cNvPr id="32" name="Rectangle 31"/>
          <p:cNvSpPr/>
          <p:nvPr/>
        </p:nvSpPr>
        <p:spPr bwMode="auto">
          <a:xfrm>
            <a:off x="4114800" y="5562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3" name="TextBox 32"/>
          <p:cNvSpPr txBox="1"/>
          <p:nvPr/>
        </p:nvSpPr>
        <p:spPr>
          <a:xfrm>
            <a:off x="5381050" y="5867400"/>
            <a:ext cx="389850" cy="584775"/>
          </a:xfrm>
          <a:prstGeom prst="rect">
            <a:avLst/>
          </a:prstGeom>
          <a:noFill/>
        </p:spPr>
        <p:txBody>
          <a:bodyPr wrap="none" rtlCol="0">
            <a:spAutoFit/>
          </a:bodyPr>
          <a:lstStyle/>
          <a:p>
            <a:r>
              <a:rPr lang="en-US" sz="3200" dirty="0">
                <a:latin typeface="Calibri" pitchFamily="34" charset="0"/>
              </a:rPr>
              <a:t>=</a:t>
            </a:r>
          </a:p>
        </p:txBody>
      </p:sp>
      <p:sp>
        <p:nvSpPr>
          <p:cNvPr id="34" name="Rectangle 33"/>
          <p:cNvSpPr/>
          <p:nvPr/>
        </p:nvSpPr>
        <p:spPr bwMode="auto">
          <a:xfrm>
            <a:off x="4114800" y="5562600"/>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5899933" y="5560734"/>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Rectangle 37"/>
          <p:cNvSpPr/>
          <p:nvPr/>
        </p:nvSpPr>
        <p:spPr bwMode="auto">
          <a:xfrm rot="5400000">
            <a:off x="7029618" y="60198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9" name="Straight Connector 38"/>
          <p:cNvCxnSpPr/>
          <p:nvPr/>
        </p:nvCxnSpPr>
        <p:spPr bwMode="auto">
          <a:xfrm rot="5400000">
            <a:off x="6463510" y="56657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rot="5400000">
            <a:off x="6700577" y="56657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rot="5400000">
            <a:off x="5999431" y="56657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rot="5400000">
            <a:off x="6228031" y="5665773"/>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4" name="Group 30"/>
          <p:cNvGrpSpPr/>
          <p:nvPr/>
        </p:nvGrpSpPr>
        <p:grpSpPr>
          <a:xfrm rot="5400000">
            <a:off x="7241284" y="6028267"/>
            <a:ext cx="702734" cy="228600"/>
            <a:chOff x="2650069" y="6316133"/>
            <a:chExt cx="702734" cy="228600"/>
          </a:xfrm>
        </p:grpSpPr>
        <p:cxnSp>
          <p:nvCxnSpPr>
            <p:cNvPr id="44" name="Straight Connector 43"/>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5" name="Straight Connector 44"/>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6" name="Straight Connector 45"/>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7" name="Straight Connector 46"/>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50" name="Rectangle 49"/>
          <p:cNvSpPr/>
          <p:nvPr/>
        </p:nvSpPr>
        <p:spPr bwMode="auto">
          <a:xfrm>
            <a:off x="2895600" y="2556932"/>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3" name="Rectangle 52"/>
          <p:cNvSpPr/>
          <p:nvPr/>
        </p:nvSpPr>
        <p:spPr bwMode="auto">
          <a:xfrm>
            <a:off x="6578604" y="5562441"/>
            <a:ext cx="464329" cy="226893"/>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4" name="Rectangle 53"/>
          <p:cNvSpPr/>
          <p:nvPr/>
        </p:nvSpPr>
        <p:spPr bwMode="auto">
          <a:xfrm rot="5400000">
            <a:off x="7367522" y="6359989"/>
            <a:ext cx="464329" cy="226893"/>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5" name="Rectangle 54"/>
          <p:cNvSpPr/>
          <p:nvPr/>
        </p:nvSpPr>
        <p:spPr bwMode="auto">
          <a:xfrm>
            <a:off x="5899933"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6" name="Rectangle 55"/>
          <p:cNvSpPr/>
          <p:nvPr/>
        </p:nvSpPr>
        <p:spPr bwMode="auto">
          <a:xfrm>
            <a:off x="7500133"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7" name="TextBox 56"/>
          <p:cNvSpPr txBox="1"/>
          <p:nvPr/>
        </p:nvSpPr>
        <p:spPr>
          <a:xfrm>
            <a:off x="7085265" y="4148092"/>
            <a:ext cx="389850" cy="584775"/>
          </a:xfrm>
          <a:prstGeom prst="rect">
            <a:avLst/>
          </a:prstGeom>
          <a:noFill/>
        </p:spPr>
        <p:txBody>
          <a:bodyPr wrap="none" rtlCol="0">
            <a:spAutoFit/>
          </a:bodyPr>
          <a:lstStyle/>
          <a:p>
            <a:r>
              <a:rPr lang="en-US" sz="3200" dirty="0">
                <a:latin typeface="Calibri" pitchFamily="34" charset="0"/>
              </a:rPr>
              <a:t>*</a:t>
            </a:r>
          </a:p>
        </p:txBody>
      </p:sp>
      <p:sp>
        <p:nvSpPr>
          <p:cNvPr id="58" name="Rectangle 57"/>
          <p:cNvSpPr/>
          <p:nvPr/>
        </p:nvSpPr>
        <p:spPr bwMode="auto">
          <a:xfrm>
            <a:off x="4114800" y="3733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9" name="TextBox 58"/>
          <p:cNvSpPr txBox="1"/>
          <p:nvPr/>
        </p:nvSpPr>
        <p:spPr>
          <a:xfrm>
            <a:off x="5381050" y="4038600"/>
            <a:ext cx="389850" cy="584775"/>
          </a:xfrm>
          <a:prstGeom prst="rect">
            <a:avLst/>
          </a:prstGeom>
          <a:noFill/>
        </p:spPr>
        <p:txBody>
          <a:bodyPr wrap="none" rtlCol="0">
            <a:spAutoFit/>
          </a:bodyPr>
          <a:lstStyle/>
          <a:p>
            <a:r>
              <a:rPr lang="en-US" sz="3200" dirty="0">
                <a:latin typeface="Calibri" pitchFamily="34" charset="0"/>
              </a:rPr>
              <a:t>=</a:t>
            </a:r>
          </a:p>
        </p:txBody>
      </p:sp>
      <p:sp>
        <p:nvSpPr>
          <p:cNvPr id="60" name="Rectangle 59"/>
          <p:cNvSpPr/>
          <p:nvPr/>
        </p:nvSpPr>
        <p:spPr bwMode="auto">
          <a:xfrm>
            <a:off x="4114800" y="3733800"/>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1" name="Rectangle 60"/>
          <p:cNvSpPr/>
          <p:nvPr/>
        </p:nvSpPr>
        <p:spPr bwMode="auto">
          <a:xfrm>
            <a:off x="5899933" y="3731934"/>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2" name="Rectangle 61"/>
          <p:cNvSpPr/>
          <p:nvPr/>
        </p:nvSpPr>
        <p:spPr bwMode="auto">
          <a:xfrm rot="5400000">
            <a:off x="7298110" y="41910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63" name="Straight Connector 62"/>
          <p:cNvCxnSpPr/>
          <p:nvPr/>
        </p:nvCxnSpPr>
        <p:spPr bwMode="auto">
          <a:xfrm rot="5400000">
            <a:off x="6463510" y="38369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4" name="Straight Connector 63"/>
          <p:cNvCxnSpPr/>
          <p:nvPr/>
        </p:nvCxnSpPr>
        <p:spPr bwMode="auto">
          <a:xfrm rot="5400000">
            <a:off x="6700577" y="38369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5" name="Straight Connector 64"/>
          <p:cNvCxnSpPr/>
          <p:nvPr/>
        </p:nvCxnSpPr>
        <p:spPr bwMode="auto">
          <a:xfrm rot="5400000">
            <a:off x="5999431" y="3836973"/>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6" name="Straight Connector 65"/>
          <p:cNvCxnSpPr/>
          <p:nvPr/>
        </p:nvCxnSpPr>
        <p:spPr bwMode="auto">
          <a:xfrm rot="5400000">
            <a:off x="6228031" y="3836973"/>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5" name="Group 30"/>
          <p:cNvGrpSpPr/>
          <p:nvPr/>
        </p:nvGrpSpPr>
        <p:grpSpPr>
          <a:xfrm rot="5400000">
            <a:off x="7518402" y="4199467"/>
            <a:ext cx="702734" cy="228600"/>
            <a:chOff x="2650069" y="6316133"/>
            <a:chExt cx="702734" cy="228600"/>
          </a:xfrm>
        </p:grpSpPr>
        <p:cxnSp>
          <p:nvCxnSpPr>
            <p:cNvPr id="68" name="Straight Connector 67"/>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69" name="Straight Connector 68"/>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70" name="Straight Connector 69"/>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71" name="Straight Connector 70"/>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72" name="TextBox 71"/>
          <p:cNvSpPr txBox="1"/>
          <p:nvPr/>
        </p:nvSpPr>
        <p:spPr>
          <a:xfrm>
            <a:off x="7058918" y="5252534"/>
            <a:ext cx="1627882" cy="369332"/>
          </a:xfrm>
          <a:prstGeom prst="rect">
            <a:avLst/>
          </a:prstGeom>
          <a:noFill/>
        </p:spPr>
        <p:txBody>
          <a:bodyPr wrap="none" rtlCol="0">
            <a:spAutoFit/>
          </a:bodyPr>
          <a:lstStyle/>
          <a:p>
            <a:r>
              <a:rPr lang="en-US" sz="1800" dirty="0">
                <a:solidFill>
                  <a:schemeClr val="tx1">
                    <a:lumMod val="65000"/>
                    <a:lumOff val="35000"/>
                  </a:schemeClr>
                </a:solidFill>
                <a:latin typeface="Calibri" pitchFamily="34" charset="0"/>
              </a:rPr>
              <a:t>Block size B x B</a:t>
            </a:r>
          </a:p>
        </p:txBody>
      </p:sp>
      <p:cxnSp>
        <p:nvCxnSpPr>
          <p:cNvPr id="73" name="Straight Arrow Connector 72"/>
          <p:cNvCxnSpPr>
            <a:stCxn id="72" idx="0"/>
          </p:cNvCxnSpPr>
          <p:nvPr/>
        </p:nvCxnSpPr>
        <p:spPr bwMode="auto">
          <a:xfrm rot="16200000" flipV="1">
            <a:off x="7680814" y="5060489"/>
            <a:ext cx="381000" cy="3090"/>
          </a:xfrm>
          <a:prstGeom prst="straightConnector1">
            <a:avLst/>
          </a:prstGeom>
          <a:noFill/>
          <a:ln w="25400" cap="flat" cmpd="sng" algn="ctr">
            <a:solidFill>
              <a:schemeClr val="tx1"/>
            </a:solidFill>
            <a:prstDash val="solid"/>
            <a:round/>
            <a:headEnd type="none" w="med" len="med"/>
            <a:tailEnd type="arrow"/>
          </a:ln>
          <a:effectLst/>
        </p:spPr>
      </p:cxnSp>
      <p:sp>
        <p:nvSpPr>
          <p:cNvPr id="74" name="AutoShape 16"/>
          <p:cNvSpPr>
            <a:spLocks/>
          </p:cNvSpPr>
          <p:nvPr/>
        </p:nvSpPr>
        <p:spPr bwMode="auto">
          <a:xfrm rot="5400000" flipV="1">
            <a:off x="7941734" y="2960132"/>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75" name="TextBox 74"/>
          <p:cNvSpPr txBox="1"/>
          <p:nvPr/>
        </p:nvSpPr>
        <p:spPr>
          <a:xfrm>
            <a:off x="7823199" y="3048000"/>
            <a:ext cx="1189428" cy="369332"/>
          </a:xfrm>
          <a:prstGeom prst="rect">
            <a:avLst/>
          </a:prstGeom>
          <a:noFill/>
        </p:spPr>
        <p:txBody>
          <a:bodyPr wrap="none" rtlCol="0">
            <a:spAutoFit/>
          </a:bodyPr>
          <a:lstStyle/>
          <a:p>
            <a:r>
              <a:rPr lang="en-US" sz="1800" dirty="0">
                <a:latin typeface="Calibri" pitchFamily="34" charset="0"/>
              </a:rPr>
              <a:t>n/B blocks</a:t>
            </a:r>
          </a:p>
        </p:txBody>
      </p:sp>
    </p:spTree>
    <p:extLst>
      <p:ext uri="{BB962C8B-B14F-4D97-AF65-F5344CB8AC3E}">
        <p14:creationId xmlns:p14="http://schemas.microsoft.com/office/powerpoint/2010/main" val="2787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31" grpId="0"/>
      <p:bldP spid="32" grpId="0" animBg="1"/>
      <p:bldP spid="33" grpId="0"/>
      <p:bldP spid="34" grpId="0" animBg="1"/>
      <p:bldP spid="37" grpId="0" animBg="1"/>
      <p:bldP spid="38" grpId="0" animBg="1"/>
      <p:bldP spid="53" grpId="0" animBg="1"/>
      <p:bldP spid="5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96875" y="1209675"/>
            <a:ext cx="7896225" cy="5343525"/>
          </a:xfrm>
        </p:spPr>
        <p:txBody>
          <a:bodyPr/>
          <a:lstStyle/>
          <a:p>
            <a:r>
              <a:rPr lang="en-US" dirty="0"/>
              <a:t>Assume: </a:t>
            </a:r>
          </a:p>
          <a:p>
            <a:pPr lvl="1"/>
            <a:r>
              <a:rPr lang="en-US" dirty="0"/>
              <a:t>Cache block = 8 doubles</a:t>
            </a:r>
          </a:p>
          <a:p>
            <a:pPr lvl="1"/>
            <a:r>
              <a:rPr lang="en-US" dirty="0"/>
              <a:t>Cache size C &lt;&lt; n (much smaller than n)</a:t>
            </a:r>
          </a:p>
          <a:p>
            <a:pPr lvl="1"/>
            <a:r>
              <a:rPr lang="en-US" dirty="0"/>
              <a:t>Three blocks       fit into cache: 3B</a:t>
            </a:r>
            <a:r>
              <a:rPr lang="en-US" baseline="30000" dirty="0"/>
              <a:t>2</a:t>
            </a:r>
            <a:r>
              <a:rPr lang="en-US" dirty="0"/>
              <a:t> &lt; C</a:t>
            </a:r>
          </a:p>
          <a:p>
            <a:r>
              <a:rPr lang="en-US" dirty="0"/>
              <a:t>Second (block) iteration:</a:t>
            </a:r>
          </a:p>
          <a:p>
            <a:pPr lvl="1"/>
            <a:r>
              <a:rPr lang="en-US" dirty="0"/>
              <a:t>Same as first iteration</a:t>
            </a:r>
          </a:p>
          <a:p>
            <a:pPr lvl="1"/>
            <a:r>
              <a:rPr lang="en-US" dirty="0"/>
              <a:t>2n/B * B</a:t>
            </a:r>
            <a:r>
              <a:rPr lang="en-US" baseline="30000" dirty="0"/>
              <a:t>2</a:t>
            </a:r>
            <a:r>
              <a:rPr lang="en-US" dirty="0"/>
              <a:t>/8 = </a:t>
            </a:r>
            <a:r>
              <a:rPr lang="en-US" dirty="0" err="1"/>
              <a:t>nB</a:t>
            </a:r>
            <a:r>
              <a:rPr lang="en-US" dirty="0"/>
              <a:t>/4</a:t>
            </a:r>
          </a:p>
          <a:p>
            <a:r>
              <a:rPr lang="en-US" dirty="0"/>
              <a:t>Total misses:</a:t>
            </a:r>
          </a:p>
          <a:p>
            <a:pPr lvl="1"/>
            <a:r>
              <a:rPr lang="en-US" dirty="0" err="1"/>
              <a:t>nB</a:t>
            </a:r>
            <a:r>
              <a:rPr lang="en-US" dirty="0"/>
              <a:t>/4 * (n/B)</a:t>
            </a:r>
            <a:r>
              <a:rPr lang="en-US" baseline="30000" dirty="0"/>
              <a:t>2</a:t>
            </a:r>
            <a:r>
              <a:rPr lang="en-US" dirty="0"/>
              <a:t> = n</a:t>
            </a:r>
            <a:r>
              <a:rPr lang="en-US" baseline="30000" dirty="0"/>
              <a:t>3</a:t>
            </a:r>
            <a:r>
              <a:rPr lang="en-US" dirty="0"/>
              <a:t>/(4B)</a:t>
            </a:r>
          </a:p>
        </p:txBody>
      </p:sp>
      <p:sp>
        <p:nvSpPr>
          <p:cNvPr id="25" name="Rectangle 24"/>
          <p:cNvSpPr/>
          <p:nvPr/>
        </p:nvSpPr>
        <p:spPr bwMode="auto">
          <a:xfrm>
            <a:off x="5867400" y="4419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8" name="Rectangle 27"/>
          <p:cNvSpPr/>
          <p:nvPr/>
        </p:nvSpPr>
        <p:spPr bwMode="auto">
          <a:xfrm>
            <a:off x="7467600" y="4419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1" name="TextBox 30"/>
          <p:cNvSpPr txBox="1"/>
          <p:nvPr/>
        </p:nvSpPr>
        <p:spPr>
          <a:xfrm>
            <a:off x="7052732" y="4833892"/>
            <a:ext cx="389850" cy="584775"/>
          </a:xfrm>
          <a:prstGeom prst="rect">
            <a:avLst/>
          </a:prstGeom>
          <a:noFill/>
        </p:spPr>
        <p:txBody>
          <a:bodyPr wrap="none" rtlCol="0">
            <a:spAutoFit/>
          </a:bodyPr>
          <a:lstStyle/>
          <a:p>
            <a:r>
              <a:rPr lang="en-US" sz="3200" dirty="0">
                <a:latin typeface="Calibri" pitchFamily="34" charset="0"/>
              </a:rPr>
              <a:t>*</a:t>
            </a:r>
          </a:p>
        </p:txBody>
      </p:sp>
      <p:sp>
        <p:nvSpPr>
          <p:cNvPr id="32" name="Rectangle 31"/>
          <p:cNvSpPr/>
          <p:nvPr/>
        </p:nvSpPr>
        <p:spPr bwMode="auto">
          <a:xfrm>
            <a:off x="4082267" y="4419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33" name="TextBox 32"/>
          <p:cNvSpPr txBox="1"/>
          <p:nvPr/>
        </p:nvSpPr>
        <p:spPr>
          <a:xfrm>
            <a:off x="5348517" y="4724400"/>
            <a:ext cx="389850" cy="584775"/>
          </a:xfrm>
          <a:prstGeom prst="rect">
            <a:avLst/>
          </a:prstGeom>
          <a:noFill/>
        </p:spPr>
        <p:txBody>
          <a:bodyPr wrap="none" rtlCol="0">
            <a:spAutoFit/>
          </a:bodyPr>
          <a:lstStyle/>
          <a:p>
            <a:r>
              <a:rPr lang="en-US" sz="3200" dirty="0">
                <a:latin typeface="Calibri" pitchFamily="34" charset="0"/>
              </a:rPr>
              <a:t>=</a:t>
            </a:r>
          </a:p>
        </p:txBody>
      </p:sp>
      <p:sp>
        <p:nvSpPr>
          <p:cNvPr id="34" name="Rectangle 33"/>
          <p:cNvSpPr/>
          <p:nvPr/>
        </p:nvSpPr>
        <p:spPr bwMode="auto">
          <a:xfrm>
            <a:off x="4082267" y="4419600"/>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5867400" y="442636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Rectangle 37"/>
          <p:cNvSpPr/>
          <p:nvPr/>
        </p:nvSpPr>
        <p:spPr bwMode="auto">
          <a:xfrm rot="5400000">
            <a:off x="7231868" y="48768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9" name="Straight Connector 38"/>
          <p:cNvCxnSpPr/>
          <p:nvPr/>
        </p:nvCxnSpPr>
        <p:spPr bwMode="auto">
          <a:xfrm rot="5400000">
            <a:off x="6430977" y="453139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rot="5400000">
            <a:off x="6668044" y="453139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rot="5400000">
            <a:off x="5966898" y="453139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rot="5400000">
            <a:off x="6195498" y="4531399"/>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4" name="Group 30"/>
          <p:cNvGrpSpPr/>
          <p:nvPr/>
        </p:nvGrpSpPr>
        <p:grpSpPr>
          <a:xfrm rot="5400000">
            <a:off x="7443534" y="4885267"/>
            <a:ext cx="702734" cy="228600"/>
            <a:chOff x="2650069" y="6316133"/>
            <a:chExt cx="702734" cy="228600"/>
          </a:xfrm>
        </p:grpSpPr>
        <p:cxnSp>
          <p:nvCxnSpPr>
            <p:cNvPr id="44" name="Straight Connector 43"/>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5" name="Straight Connector 44"/>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6" name="Straight Connector 45"/>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47" name="Straight Connector 46"/>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48" name="TextBox 47"/>
          <p:cNvSpPr txBox="1"/>
          <p:nvPr/>
        </p:nvSpPr>
        <p:spPr>
          <a:xfrm>
            <a:off x="6984050" y="5938334"/>
            <a:ext cx="1627882" cy="369332"/>
          </a:xfrm>
          <a:prstGeom prst="rect">
            <a:avLst/>
          </a:prstGeom>
          <a:noFill/>
        </p:spPr>
        <p:txBody>
          <a:bodyPr wrap="none" rtlCol="0">
            <a:spAutoFit/>
          </a:bodyPr>
          <a:lstStyle/>
          <a:p>
            <a:r>
              <a:rPr lang="en-US" sz="1800" dirty="0">
                <a:solidFill>
                  <a:schemeClr val="tx1">
                    <a:lumMod val="65000"/>
                    <a:lumOff val="35000"/>
                  </a:schemeClr>
                </a:solidFill>
                <a:latin typeface="Calibri" pitchFamily="34" charset="0"/>
              </a:rPr>
              <a:t>Block size B x B</a:t>
            </a:r>
          </a:p>
        </p:txBody>
      </p:sp>
      <p:cxnSp>
        <p:nvCxnSpPr>
          <p:cNvPr id="49" name="Straight Arrow Connector 48"/>
          <p:cNvCxnSpPr>
            <a:stCxn id="48" idx="0"/>
          </p:cNvCxnSpPr>
          <p:nvPr/>
        </p:nvCxnSpPr>
        <p:spPr bwMode="auto">
          <a:xfrm rot="16200000" flipV="1">
            <a:off x="7605946" y="5746289"/>
            <a:ext cx="381000" cy="3090"/>
          </a:xfrm>
          <a:prstGeom prst="straightConnector1">
            <a:avLst/>
          </a:prstGeom>
          <a:noFill/>
          <a:ln w="25400" cap="flat" cmpd="sng" algn="ctr">
            <a:solidFill>
              <a:schemeClr val="tx1"/>
            </a:solidFill>
            <a:prstDash val="solid"/>
            <a:round/>
            <a:headEnd type="none" w="med" len="med"/>
            <a:tailEnd type="arrow"/>
          </a:ln>
          <a:effectLst/>
        </p:spPr>
      </p:cxnSp>
      <p:sp>
        <p:nvSpPr>
          <p:cNvPr id="50" name="Rectangle 49"/>
          <p:cNvSpPr/>
          <p:nvPr/>
        </p:nvSpPr>
        <p:spPr bwMode="auto">
          <a:xfrm>
            <a:off x="2895600" y="2556932"/>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1" name="AutoShape 16"/>
          <p:cNvSpPr>
            <a:spLocks/>
          </p:cNvSpPr>
          <p:nvPr/>
        </p:nvSpPr>
        <p:spPr bwMode="auto">
          <a:xfrm rot="5400000" flipV="1">
            <a:off x="7909201" y="3645932"/>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52" name="TextBox 51"/>
          <p:cNvSpPr txBox="1"/>
          <p:nvPr/>
        </p:nvSpPr>
        <p:spPr>
          <a:xfrm>
            <a:off x="7790666" y="3733800"/>
            <a:ext cx="1189428" cy="369332"/>
          </a:xfrm>
          <a:prstGeom prst="rect">
            <a:avLst/>
          </a:prstGeom>
          <a:noFill/>
        </p:spPr>
        <p:txBody>
          <a:bodyPr wrap="none" rtlCol="0">
            <a:spAutoFit/>
          </a:bodyPr>
          <a:lstStyle/>
          <a:p>
            <a:r>
              <a:rPr lang="en-US" sz="1800" dirty="0">
                <a:latin typeface="Calibri" pitchFamily="34" charset="0"/>
              </a:rPr>
              <a:t>n/B blocks</a:t>
            </a:r>
          </a:p>
        </p:txBody>
      </p:sp>
      <p:sp>
        <p:nvSpPr>
          <p:cNvPr id="26" name="Rectangle 25"/>
          <p:cNvSpPr/>
          <p:nvPr/>
        </p:nvSpPr>
        <p:spPr bwMode="auto">
          <a:xfrm>
            <a:off x="6546071" y="4428067"/>
            <a:ext cx="464329" cy="226893"/>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Rectangle 26"/>
          <p:cNvSpPr/>
          <p:nvPr/>
        </p:nvSpPr>
        <p:spPr bwMode="auto">
          <a:xfrm rot="5400000">
            <a:off x="7572057" y="5208522"/>
            <a:ext cx="464329" cy="226893"/>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extLst>
      <p:ext uri="{BB962C8B-B14F-4D97-AF65-F5344CB8AC3E}">
        <p14:creationId xmlns:p14="http://schemas.microsoft.com/office/powerpoint/2010/main" val="17572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a:bodyPr>
          <a:lstStyle/>
          <a:p>
            <a:r>
              <a:rPr lang="en-US" dirty="0"/>
              <a:t>No blocking: (9/8) * n</a:t>
            </a:r>
            <a:r>
              <a:rPr lang="en-US" baseline="30000" dirty="0"/>
              <a:t>3</a:t>
            </a:r>
          </a:p>
          <a:p>
            <a:r>
              <a:rPr lang="en-US" dirty="0"/>
              <a:t>Blocking: 1/(4B) * n</a:t>
            </a:r>
            <a:r>
              <a:rPr lang="en-US" baseline="30000" dirty="0"/>
              <a:t>3</a:t>
            </a:r>
            <a:endParaRPr lang="en-US" dirty="0"/>
          </a:p>
          <a:p>
            <a:endParaRPr lang="en-US" dirty="0"/>
          </a:p>
          <a:p>
            <a:r>
              <a:rPr lang="en-US" dirty="0"/>
              <a:t>Suggest largest possible block size B, but limit 3B</a:t>
            </a:r>
            <a:r>
              <a:rPr lang="en-US" baseline="30000" dirty="0"/>
              <a:t>2</a:t>
            </a:r>
            <a:r>
              <a:rPr lang="en-US" dirty="0"/>
              <a:t> &lt; C!</a:t>
            </a:r>
            <a:endParaRPr lang="en-US" sz="2000" b="0" dirty="0"/>
          </a:p>
          <a:p>
            <a:endParaRPr lang="en-US" dirty="0"/>
          </a:p>
          <a:p>
            <a:r>
              <a:rPr lang="en-US" dirty="0"/>
              <a:t>Reason for dramatic difference:</a:t>
            </a:r>
          </a:p>
          <a:p>
            <a:pPr lvl="1"/>
            <a:r>
              <a:rPr lang="en-US" dirty="0"/>
              <a:t>Matrix multiplication has inherent temporal locality:</a:t>
            </a:r>
          </a:p>
          <a:p>
            <a:pPr lvl="2"/>
            <a:r>
              <a:rPr lang="en-US" dirty="0"/>
              <a:t>Input data: 3n</a:t>
            </a:r>
            <a:r>
              <a:rPr lang="en-US" baseline="30000" dirty="0"/>
              <a:t>2</a:t>
            </a:r>
            <a:r>
              <a:rPr lang="en-US" dirty="0"/>
              <a:t>, computation 2n</a:t>
            </a:r>
            <a:r>
              <a:rPr lang="en-US" baseline="30000" dirty="0"/>
              <a:t>3</a:t>
            </a:r>
          </a:p>
          <a:p>
            <a:pPr lvl="2"/>
            <a:r>
              <a:rPr lang="en-US" dirty="0"/>
              <a:t>Every array elements used O(n) times!</a:t>
            </a:r>
          </a:p>
          <a:p>
            <a:pPr lvl="1"/>
            <a:r>
              <a:rPr lang="en-US" dirty="0"/>
              <a:t>But program has to be written properly</a:t>
            </a:r>
          </a:p>
        </p:txBody>
      </p:sp>
    </p:spTree>
    <p:extLst>
      <p:ext uri="{BB962C8B-B14F-4D97-AF65-F5344CB8AC3E}">
        <p14:creationId xmlns:p14="http://schemas.microsoft.com/office/powerpoint/2010/main" val="1338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30629" y="-122197"/>
            <a:ext cx="7886700" cy="1325563"/>
          </a:xfrm>
        </p:spPr>
        <p:txBody>
          <a:bodyPr/>
          <a:lstStyle/>
          <a:p>
            <a:r>
              <a:rPr lang="en-US"/>
              <a:t>Summary</a:t>
            </a:r>
          </a:p>
        </p:txBody>
      </p:sp>
      <p:sp>
        <p:nvSpPr>
          <p:cNvPr id="146435" name="Rectangle 3"/>
          <p:cNvSpPr>
            <a:spLocks noGrp="1" noChangeArrowheads="1"/>
          </p:cNvSpPr>
          <p:nvPr>
            <p:ph idx="1"/>
          </p:nvPr>
        </p:nvSpPr>
        <p:spPr>
          <a:xfrm>
            <a:off x="0" y="990600"/>
            <a:ext cx="9067800" cy="5714999"/>
          </a:xfrm>
        </p:spPr>
        <p:txBody>
          <a:bodyPr>
            <a:normAutofit/>
          </a:bodyPr>
          <a:lstStyle/>
          <a:p>
            <a:r>
              <a:rPr lang="en-US" dirty="0"/>
              <a:t>The speed gap between CPU, memory and mass storage continues to widen.</a:t>
            </a:r>
          </a:p>
          <a:p>
            <a:r>
              <a:rPr lang="en-US" dirty="0"/>
              <a:t>Well-written programs exhibit a property called locality.</a:t>
            </a:r>
          </a:p>
          <a:p>
            <a:r>
              <a:rPr lang="en-US" dirty="0"/>
              <a:t>Memory hierarchies based on caching close the gap by exploiting locality.</a:t>
            </a:r>
          </a:p>
          <a:p>
            <a:r>
              <a:rPr lang="en-US" dirty="0"/>
              <a:t>Programmer can optimize for cache performance</a:t>
            </a:r>
          </a:p>
          <a:p>
            <a:pPr lvl="1"/>
            <a:r>
              <a:rPr lang="en-US" dirty="0"/>
              <a:t>Data organization, data access (blocking)</a:t>
            </a:r>
          </a:p>
          <a:p>
            <a:r>
              <a:rPr lang="en-US" dirty="0"/>
              <a:t> All systems favor “cache friendly code”</a:t>
            </a:r>
          </a:p>
          <a:p>
            <a:pPr lvl="1"/>
            <a:r>
              <a:rPr lang="en-US" dirty="0"/>
              <a:t>Getting absolute optimum performance is very platform specific</a:t>
            </a:r>
          </a:p>
          <a:p>
            <a:pPr lvl="2"/>
            <a:r>
              <a:rPr lang="en-US" dirty="0"/>
              <a:t>Cache sizes, line sizes, </a:t>
            </a:r>
            <a:r>
              <a:rPr lang="en-US" dirty="0" err="1"/>
              <a:t>associativities</a:t>
            </a:r>
            <a:r>
              <a:rPr lang="en-US" dirty="0"/>
              <a:t>, etc.</a:t>
            </a:r>
          </a:p>
          <a:p>
            <a:pPr lvl="1"/>
            <a:r>
              <a:rPr lang="en-US" dirty="0"/>
              <a:t>Can get most of the advantage with generic code</a:t>
            </a:r>
          </a:p>
          <a:p>
            <a:pPr lvl="2"/>
            <a:r>
              <a:rPr lang="en-US" dirty="0"/>
              <a:t>Keep working set reasonably small (temporal locality)</a:t>
            </a:r>
          </a:p>
          <a:p>
            <a:pPr lvl="2"/>
            <a:r>
              <a:rPr lang="en-US" dirty="0"/>
              <a:t>Use small strides (spatial locality)</a:t>
            </a:r>
          </a:p>
          <a:p>
            <a:endParaRPr lang="en-US" dirty="0"/>
          </a:p>
          <a:p>
            <a:endParaRPr lang="en-US" dirty="0"/>
          </a:p>
          <a:p>
            <a:endParaRPr lang="en-US" dirty="0"/>
          </a:p>
        </p:txBody>
      </p:sp>
    </p:spTree>
    <p:extLst>
      <p:ext uri="{BB962C8B-B14F-4D97-AF65-F5344CB8AC3E}">
        <p14:creationId xmlns:p14="http://schemas.microsoft.com/office/powerpoint/2010/main" val="7456481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6" name="Rectangle 26"/>
          <p:cNvSpPr>
            <a:spLocks noGrp="1" noChangeArrowheads="1"/>
          </p:cNvSpPr>
          <p:nvPr>
            <p:ph type="title"/>
          </p:nvPr>
        </p:nvSpPr>
        <p:spPr>
          <a:xfrm>
            <a:off x="357018" y="435678"/>
            <a:ext cx="8786982" cy="762000"/>
          </a:xfrm>
        </p:spPr>
        <p:txBody>
          <a:bodyPr>
            <a:normAutofit fontScale="90000"/>
          </a:bodyPr>
          <a:lstStyle/>
          <a:p>
            <a:r>
              <a:rPr lang="en-US" dirty="0"/>
              <a:t>Traditional Bus Structure Connecting </a:t>
            </a:r>
            <a:br>
              <a:rPr lang="en-US" dirty="0"/>
            </a:br>
            <a:r>
              <a:rPr lang="en-US" dirty="0"/>
              <a:t>CPU and Memory</a:t>
            </a:r>
          </a:p>
        </p:txBody>
      </p:sp>
      <p:sp>
        <p:nvSpPr>
          <p:cNvPr id="66587" name="Rectangle 27"/>
          <p:cNvSpPr>
            <a:spLocks noGrp="1" noChangeArrowheads="1"/>
          </p:cNvSpPr>
          <p:nvPr>
            <p:ph idx="1"/>
          </p:nvPr>
        </p:nvSpPr>
        <p:spPr>
          <a:xfrm>
            <a:off x="396875" y="1504950"/>
            <a:ext cx="7896225" cy="4972050"/>
          </a:xfrm>
        </p:spPr>
        <p:txBody>
          <a:bodyPr/>
          <a:lstStyle/>
          <a:p>
            <a:r>
              <a:rPr lang="en-US" dirty="0"/>
              <a:t>A </a:t>
            </a:r>
            <a:r>
              <a:rPr lang="en-US" dirty="0">
                <a:solidFill>
                  <a:srgbClr val="FF0000"/>
                </a:solidFill>
              </a:rPr>
              <a:t>bus</a:t>
            </a:r>
            <a:r>
              <a:rPr lang="en-US" dirty="0"/>
              <a:t> is a collection of parallel wires that carry address, data, and control signals.</a:t>
            </a:r>
          </a:p>
          <a:p>
            <a:r>
              <a:rPr lang="en-US" dirty="0"/>
              <a:t>Buses are typically shared by multiple devices.</a:t>
            </a:r>
          </a:p>
        </p:txBody>
      </p:sp>
      <p:sp>
        <p:nvSpPr>
          <p:cNvPr id="66565" name="Rectangle 5"/>
          <p:cNvSpPr>
            <a:spLocks noChangeAspect="1" noChangeArrowheads="1"/>
          </p:cNvSpPr>
          <p:nvPr/>
        </p:nvSpPr>
        <p:spPr bwMode="auto">
          <a:xfrm>
            <a:off x="7637463" y="5337175"/>
            <a:ext cx="1049337" cy="10541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Main</a:t>
            </a:r>
          </a:p>
          <a:p>
            <a:pPr algn="ctr">
              <a:lnSpc>
                <a:spcPct val="100000"/>
              </a:lnSpc>
            </a:pPr>
            <a:r>
              <a:rPr lang="en-US" sz="1600" dirty="0"/>
              <a:t>memory</a:t>
            </a:r>
          </a:p>
        </p:txBody>
      </p:sp>
      <p:sp>
        <p:nvSpPr>
          <p:cNvPr id="66566" name="AutoShape 6"/>
          <p:cNvSpPr>
            <a:spLocks noChangeAspect="1" noChangeArrowheads="1"/>
          </p:cNvSpPr>
          <p:nvPr/>
        </p:nvSpPr>
        <p:spPr bwMode="auto">
          <a:xfrm>
            <a:off x="5880100" y="5511800"/>
            <a:ext cx="1720850" cy="615950"/>
          </a:xfrm>
          <a:prstGeom prst="leftRightArrow">
            <a:avLst>
              <a:gd name="adj1" fmla="val 50000"/>
              <a:gd name="adj2" fmla="val 55876"/>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6567" name="Rectangle 7"/>
          <p:cNvSpPr>
            <a:spLocks noChangeAspect="1" noChangeArrowheads="1"/>
          </p:cNvSpPr>
          <p:nvPr/>
        </p:nvSpPr>
        <p:spPr bwMode="auto">
          <a:xfrm>
            <a:off x="4824413" y="5548313"/>
            <a:ext cx="1049337"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I/O </a:t>
            </a:r>
          </a:p>
          <a:p>
            <a:pPr algn="ctr">
              <a:lnSpc>
                <a:spcPct val="100000"/>
              </a:lnSpc>
            </a:pPr>
            <a:r>
              <a:rPr lang="en-US" sz="1600"/>
              <a:t>bridge</a:t>
            </a:r>
          </a:p>
        </p:txBody>
      </p:sp>
      <p:sp>
        <p:nvSpPr>
          <p:cNvPr id="66568" name="AutoShape 8"/>
          <p:cNvSpPr>
            <a:spLocks noChangeAspect="1" noChangeArrowheads="1"/>
          </p:cNvSpPr>
          <p:nvPr/>
        </p:nvSpPr>
        <p:spPr bwMode="auto">
          <a:xfrm>
            <a:off x="3143250" y="5511800"/>
            <a:ext cx="1676400" cy="615950"/>
          </a:xfrm>
          <a:prstGeom prst="leftRightArrow">
            <a:avLst>
              <a:gd name="adj1" fmla="val 50000"/>
              <a:gd name="adj2" fmla="val 54433"/>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6569" name="Rectangle 9"/>
          <p:cNvSpPr>
            <a:spLocks noChangeAspect="1" noChangeArrowheads="1"/>
          </p:cNvSpPr>
          <p:nvPr/>
        </p:nvSpPr>
        <p:spPr bwMode="auto">
          <a:xfrm>
            <a:off x="950913" y="5548313"/>
            <a:ext cx="2162175"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66570" name="Rectangle 10"/>
          <p:cNvSpPr>
            <a:spLocks noChangeAspect="1" noChangeArrowheads="1"/>
          </p:cNvSpPr>
          <p:nvPr/>
        </p:nvSpPr>
        <p:spPr bwMode="auto">
          <a:xfrm>
            <a:off x="2008188" y="401796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71" name="Rectangle 11"/>
          <p:cNvSpPr>
            <a:spLocks noChangeAspect="1" noChangeArrowheads="1"/>
          </p:cNvSpPr>
          <p:nvPr/>
        </p:nvSpPr>
        <p:spPr bwMode="auto">
          <a:xfrm>
            <a:off x="2008188" y="419417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72" name="Rectangle 12"/>
          <p:cNvSpPr>
            <a:spLocks noChangeAspect="1" noChangeArrowheads="1"/>
          </p:cNvSpPr>
          <p:nvPr/>
        </p:nvSpPr>
        <p:spPr bwMode="auto">
          <a:xfrm>
            <a:off x="2008188" y="4370388"/>
            <a:ext cx="788987" cy="1746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73" name="Rectangle 13"/>
          <p:cNvSpPr>
            <a:spLocks noChangeAspect="1" noChangeArrowheads="1"/>
          </p:cNvSpPr>
          <p:nvPr/>
        </p:nvSpPr>
        <p:spPr bwMode="auto">
          <a:xfrm>
            <a:off x="2008188" y="454501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74" name="Rectangle 14"/>
          <p:cNvSpPr>
            <a:spLocks noChangeAspect="1" noChangeArrowheads="1"/>
          </p:cNvSpPr>
          <p:nvPr/>
        </p:nvSpPr>
        <p:spPr bwMode="auto">
          <a:xfrm>
            <a:off x="2008188" y="472122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75" name="AutoShape 15"/>
          <p:cNvSpPr>
            <a:spLocks noChangeAspect="1" noChangeArrowheads="1"/>
          </p:cNvSpPr>
          <p:nvPr/>
        </p:nvSpPr>
        <p:spPr bwMode="auto">
          <a:xfrm>
            <a:off x="2900363" y="4017963"/>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76" name="AutoShape 16"/>
          <p:cNvSpPr>
            <a:spLocks noChangeAspect="1" noChangeArrowheads="1"/>
          </p:cNvSpPr>
          <p:nvPr/>
        </p:nvSpPr>
        <p:spPr bwMode="auto">
          <a:xfrm flipH="1">
            <a:off x="2797175" y="4457700"/>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77" name="Rectangle 17"/>
          <p:cNvSpPr>
            <a:spLocks noChangeAspect="1" noChangeArrowheads="1"/>
          </p:cNvSpPr>
          <p:nvPr/>
        </p:nvSpPr>
        <p:spPr bwMode="auto">
          <a:xfrm>
            <a:off x="3413125" y="3843338"/>
            <a:ext cx="614363" cy="1230312"/>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ALU</a:t>
            </a:r>
          </a:p>
        </p:txBody>
      </p:sp>
      <p:sp>
        <p:nvSpPr>
          <p:cNvPr id="66578" name="Text Box 18"/>
          <p:cNvSpPr txBox="1">
            <a:spLocks noChangeAspect="1" noChangeArrowheads="1"/>
          </p:cNvSpPr>
          <p:nvPr/>
        </p:nvSpPr>
        <p:spPr bwMode="auto">
          <a:xfrm>
            <a:off x="1841500" y="3671680"/>
            <a:ext cx="114777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Register file</a:t>
            </a:r>
          </a:p>
        </p:txBody>
      </p:sp>
      <p:sp>
        <p:nvSpPr>
          <p:cNvPr id="66579" name="AutoShape 19"/>
          <p:cNvSpPr>
            <a:spLocks noChangeAspect="1" noChangeArrowheads="1"/>
          </p:cNvSpPr>
          <p:nvPr/>
        </p:nvSpPr>
        <p:spPr bwMode="auto">
          <a:xfrm>
            <a:off x="2093913" y="4984750"/>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6580" name="Rectangle 20"/>
          <p:cNvSpPr>
            <a:spLocks noChangeAspect="1" noChangeArrowheads="1"/>
          </p:cNvSpPr>
          <p:nvPr/>
        </p:nvSpPr>
        <p:spPr bwMode="auto">
          <a:xfrm>
            <a:off x="776288" y="3578225"/>
            <a:ext cx="3427412" cy="281305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66581" name="Text Box 21"/>
          <p:cNvSpPr txBox="1">
            <a:spLocks noChangeAspect="1" noChangeArrowheads="1"/>
          </p:cNvSpPr>
          <p:nvPr/>
        </p:nvSpPr>
        <p:spPr bwMode="auto">
          <a:xfrm>
            <a:off x="744538" y="3251200"/>
            <a:ext cx="10858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CPU chip</a:t>
            </a:r>
          </a:p>
        </p:txBody>
      </p:sp>
      <p:sp>
        <p:nvSpPr>
          <p:cNvPr id="66582" name="Text Box 22"/>
          <p:cNvSpPr txBox="1">
            <a:spLocks noChangeAspect="1" noChangeArrowheads="1"/>
          </p:cNvSpPr>
          <p:nvPr/>
        </p:nvSpPr>
        <p:spPr bwMode="auto">
          <a:xfrm>
            <a:off x="4348163" y="4746417"/>
            <a:ext cx="1129135"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System bus</a:t>
            </a:r>
          </a:p>
        </p:txBody>
      </p:sp>
      <p:sp>
        <p:nvSpPr>
          <p:cNvPr id="66583" name="Line 23"/>
          <p:cNvSpPr>
            <a:spLocks noChangeAspect="1" noChangeShapeType="1"/>
          </p:cNvSpPr>
          <p:nvPr/>
        </p:nvSpPr>
        <p:spPr bwMode="auto">
          <a:xfrm flipH="1">
            <a:off x="4027488" y="5073650"/>
            <a:ext cx="792162"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66584" name="Text Box 24"/>
          <p:cNvSpPr txBox="1">
            <a:spLocks noChangeAspect="1" noChangeArrowheads="1"/>
          </p:cNvSpPr>
          <p:nvPr/>
        </p:nvSpPr>
        <p:spPr bwMode="auto">
          <a:xfrm>
            <a:off x="6019800" y="4746417"/>
            <a:ext cx="11757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Memory bus</a:t>
            </a:r>
          </a:p>
        </p:txBody>
      </p:sp>
      <p:sp>
        <p:nvSpPr>
          <p:cNvPr id="66585" name="Line 25"/>
          <p:cNvSpPr>
            <a:spLocks noChangeAspect="1" noChangeShapeType="1"/>
          </p:cNvSpPr>
          <p:nvPr/>
        </p:nvSpPr>
        <p:spPr bwMode="auto">
          <a:xfrm>
            <a:off x="6664325" y="5073650"/>
            <a:ext cx="0"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a:t>Memory Read Transaction (1)</a:t>
            </a:r>
          </a:p>
        </p:txBody>
      </p:sp>
      <p:sp>
        <p:nvSpPr>
          <p:cNvPr id="67617" name="Rectangle 33"/>
          <p:cNvSpPr>
            <a:spLocks noGrp="1" noChangeArrowheads="1"/>
          </p:cNvSpPr>
          <p:nvPr>
            <p:ph idx="1"/>
          </p:nvPr>
        </p:nvSpPr>
        <p:spPr/>
        <p:txBody>
          <a:bodyPr/>
          <a:lstStyle/>
          <a:p>
            <a:r>
              <a:rPr lang="en-US" dirty="0"/>
              <a:t>CPU places address A on the memory bus.</a:t>
            </a:r>
          </a:p>
        </p:txBody>
      </p:sp>
      <p:sp>
        <p:nvSpPr>
          <p:cNvPr id="67588" name="Rectangle 4"/>
          <p:cNvSpPr>
            <a:spLocks noChangeArrowheads="1"/>
          </p:cNvSpPr>
          <p:nvPr/>
        </p:nvSpPr>
        <p:spPr bwMode="auto">
          <a:xfrm>
            <a:off x="6710363" y="4975761"/>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7589" name="AutoShape 5"/>
          <p:cNvSpPr>
            <a:spLocks noChangeArrowheads="1"/>
          </p:cNvSpPr>
          <p:nvPr/>
        </p:nvSpPr>
        <p:spPr bwMode="auto">
          <a:xfrm>
            <a:off x="5186363" y="5128161"/>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7590" name="Rectangle 6"/>
          <p:cNvSpPr>
            <a:spLocks noChangeArrowheads="1"/>
          </p:cNvSpPr>
          <p:nvPr/>
        </p:nvSpPr>
        <p:spPr bwMode="auto">
          <a:xfrm>
            <a:off x="4271963" y="5159911"/>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t> </a:t>
            </a:r>
          </a:p>
          <a:p>
            <a:pPr>
              <a:lnSpc>
                <a:spcPct val="100000"/>
              </a:lnSpc>
            </a:pPr>
            <a:endParaRPr lang="en-US" sz="1600"/>
          </a:p>
        </p:txBody>
      </p:sp>
      <p:sp>
        <p:nvSpPr>
          <p:cNvPr id="67591" name="AutoShape 7"/>
          <p:cNvSpPr>
            <a:spLocks noChangeArrowheads="1"/>
          </p:cNvSpPr>
          <p:nvPr/>
        </p:nvSpPr>
        <p:spPr bwMode="auto">
          <a:xfrm>
            <a:off x="2814638" y="5128161"/>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2" name="Rectangle 8"/>
          <p:cNvSpPr>
            <a:spLocks noChangeArrowheads="1"/>
          </p:cNvSpPr>
          <p:nvPr/>
        </p:nvSpPr>
        <p:spPr bwMode="auto">
          <a:xfrm>
            <a:off x="1830388" y="38327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3" name="Rectangle 9"/>
          <p:cNvSpPr>
            <a:spLocks noChangeArrowheads="1"/>
          </p:cNvSpPr>
          <p:nvPr/>
        </p:nvSpPr>
        <p:spPr bwMode="auto">
          <a:xfrm>
            <a:off x="1830388" y="39851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4" name="Rectangle 10"/>
          <p:cNvSpPr>
            <a:spLocks noChangeArrowheads="1"/>
          </p:cNvSpPr>
          <p:nvPr/>
        </p:nvSpPr>
        <p:spPr bwMode="auto">
          <a:xfrm>
            <a:off x="1830388" y="41375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5" name="Rectangle 11"/>
          <p:cNvSpPr>
            <a:spLocks noChangeArrowheads="1"/>
          </p:cNvSpPr>
          <p:nvPr/>
        </p:nvSpPr>
        <p:spPr bwMode="auto">
          <a:xfrm>
            <a:off x="1830388" y="42899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6" name="Rectangle 12"/>
          <p:cNvSpPr>
            <a:spLocks noChangeArrowheads="1"/>
          </p:cNvSpPr>
          <p:nvPr/>
        </p:nvSpPr>
        <p:spPr bwMode="auto">
          <a:xfrm>
            <a:off x="1830388" y="44423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7" name="AutoShape 13"/>
          <p:cNvSpPr>
            <a:spLocks noChangeArrowheads="1"/>
          </p:cNvSpPr>
          <p:nvPr/>
        </p:nvSpPr>
        <p:spPr bwMode="auto">
          <a:xfrm>
            <a:off x="2603500" y="3832761"/>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8" name="AutoShape 14"/>
          <p:cNvSpPr>
            <a:spLocks noChangeArrowheads="1"/>
          </p:cNvSpPr>
          <p:nvPr/>
        </p:nvSpPr>
        <p:spPr bwMode="auto">
          <a:xfrm flipH="1">
            <a:off x="2514600" y="4213761"/>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9" name="Rectangle 15"/>
          <p:cNvSpPr>
            <a:spLocks noChangeArrowheads="1"/>
          </p:cNvSpPr>
          <p:nvPr/>
        </p:nvSpPr>
        <p:spPr bwMode="auto">
          <a:xfrm>
            <a:off x="3048000" y="3680361"/>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ALU</a:t>
            </a:r>
          </a:p>
        </p:txBody>
      </p:sp>
      <p:sp>
        <p:nvSpPr>
          <p:cNvPr id="67600" name="Text Box 16"/>
          <p:cNvSpPr txBox="1">
            <a:spLocks noChangeArrowheads="1"/>
          </p:cNvSpPr>
          <p:nvPr/>
        </p:nvSpPr>
        <p:spPr bwMode="auto">
          <a:xfrm>
            <a:off x="1619250" y="3511084"/>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67601" name="AutoShape 17"/>
          <p:cNvSpPr>
            <a:spLocks noChangeArrowheads="1"/>
          </p:cNvSpPr>
          <p:nvPr/>
        </p:nvSpPr>
        <p:spPr bwMode="auto">
          <a:xfrm>
            <a:off x="1905000" y="4670961"/>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602" name="Line 18"/>
          <p:cNvSpPr>
            <a:spLocks noChangeShapeType="1"/>
          </p:cNvSpPr>
          <p:nvPr/>
        </p:nvSpPr>
        <p:spPr bwMode="auto">
          <a:xfrm>
            <a:off x="2743200" y="5356761"/>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67603" name="Rectangle 19"/>
          <p:cNvSpPr>
            <a:spLocks noChangeArrowheads="1"/>
          </p:cNvSpPr>
          <p:nvPr/>
        </p:nvSpPr>
        <p:spPr bwMode="auto">
          <a:xfrm>
            <a:off x="914400" y="5159911"/>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67604" name="Text Box 20"/>
          <p:cNvSpPr txBox="1">
            <a:spLocks noChangeArrowheads="1"/>
          </p:cNvSpPr>
          <p:nvPr/>
        </p:nvSpPr>
        <p:spPr bwMode="auto">
          <a:xfrm>
            <a:off x="5700019" y="4974759"/>
            <a:ext cx="337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t>A</a:t>
            </a:r>
          </a:p>
        </p:txBody>
      </p:sp>
      <p:sp>
        <p:nvSpPr>
          <p:cNvPr id="67605" name="Text Box 21"/>
          <p:cNvSpPr txBox="1">
            <a:spLocks noChangeArrowheads="1"/>
          </p:cNvSpPr>
          <p:nvPr/>
        </p:nvSpPr>
        <p:spPr bwMode="auto">
          <a:xfrm>
            <a:off x="7616825" y="4853524"/>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7606" name="Text Box 22"/>
          <p:cNvSpPr txBox="1">
            <a:spLocks noChangeArrowheads="1"/>
          </p:cNvSpPr>
          <p:nvPr/>
        </p:nvSpPr>
        <p:spPr bwMode="auto">
          <a:xfrm>
            <a:off x="7600950" y="5356761"/>
            <a:ext cx="3302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A</a:t>
            </a:r>
          </a:p>
        </p:txBody>
      </p:sp>
      <p:sp>
        <p:nvSpPr>
          <p:cNvPr id="67607" name="Rectangle 23"/>
          <p:cNvSpPr>
            <a:spLocks noChangeArrowheads="1"/>
          </p:cNvSpPr>
          <p:nvPr/>
        </p:nvSpPr>
        <p:spPr bwMode="auto">
          <a:xfrm>
            <a:off x="6705600" y="5448836"/>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a:t>x</a:t>
            </a:r>
          </a:p>
        </p:txBody>
      </p:sp>
      <p:sp>
        <p:nvSpPr>
          <p:cNvPr id="67608" name="Text Box 24"/>
          <p:cNvSpPr txBox="1">
            <a:spLocks noChangeArrowheads="1"/>
          </p:cNvSpPr>
          <p:nvPr/>
        </p:nvSpPr>
        <p:spPr bwMode="auto">
          <a:xfrm>
            <a:off x="6496050" y="4638209"/>
            <a:ext cx="126929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Main memory</a:t>
            </a:r>
          </a:p>
        </p:txBody>
      </p:sp>
      <p:sp>
        <p:nvSpPr>
          <p:cNvPr id="67609" name="Text Box 25"/>
          <p:cNvSpPr txBox="1">
            <a:spLocks noChangeArrowheads="1"/>
          </p:cNvSpPr>
          <p:nvPr/>
        </p:nvSpPr>
        <p:spPr bwMode="auto">
          <a:xfrm>
            <a:off x="4244888" y="4866809"/>
            <a:ext cx="97013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I/O bridge</a:t>
            </a:r>
          </a:p>
        </p:txBody>
      </p:sp>
      <p:sp>
        <p:nvSpPr>
          <p:cNvPr id="67610" name="Text Box 26"/>
          <p:cNvSpPr txBox="1">
            <a:spLocks noChangeArrowheads="1"/>
          </p:cNvSpPr>
          <p:nvPr/>
        </p:nvSpPr>
        <p:spPr bwMode="auto">
          <a:xfrm>
            <a:off x="1190810" y="4165134"/>
            <a:ext cx="58541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a:t>
            </a:r>
            <a:r>
              <a:rPr lang="en-US" sz="1600" dirty="0" err="1"/>
              <a:t>rax</a:t>
            </a:r>
            <a:endParaRPr lang="en-US" sz="1600" dirty="0"/>
          </a:p>
        </p:txBody>
      </p:sp>
      <p:sp>
        <p:nvSpPr>
          <p:cNvPr id="67612" name="Text Box 28"/>
          <p:cNvSpPr txBox="1">
            <a:spLocks noChangeArrowheads="1"/>
          </p:cNvSpPr>
          <p:nvPr/>
        </p:nvSpPr>
        <p:spPr bwMode="auto">
          <a:xfrm>
            <a:off x="4572000" y="3604161"/>
            <a:ext cx="2985113"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FF0000"/>
                </a:solidFill>
              </a:rPr>
              <a:t>Load operation</a:t>
            </a:r>
            <a:r>
              <a:rPr lang="en-US" sz="1600" dirty="0"/>
              <a:t>:</a:t>
            </a:r>
            <a:r>
              <a:rPr lang="en-US" sz="1600" dirty="0">
                <a:latin typeface="Times" charset="0"/>
              </a:rPr>
              <a:t> </a:t>
            </a:r>
            <a:r>
              <a:rPr lang="en-US" sz="1600" dirty="0" err="1">
                <a:latin typeface="Courier New" charset="0"/>
              </a:rPr>
              <a:t>movq</a:t>
            </a:r>
            <a:r>
              <a:rPr lang="en-US" sz="1600" dirty="0">
                <a:latin typeface="Courier New" charset="0"/>
              </a:rPr>
              <a:t> A, %</a:t>
            </a:r>
            <a:r>
              <a:rPr lang="en-US" sz="1600" dirty="0" err="1">
                <a:latin typeface="Courier New" charset="0"/>
              </a:rPr>
              <a:t>rax</a:t>
            </a:r>
            <a:endParaRPr lang="en-US" sz="1600" dirty="0">
              <a:latin typeface="Times" charset="0"/>
            </a:endParaRPr>
          </a:p>
          <a:p>
            <a:pPr algn="l">
              <a:lnSpc>
                <a:spcPct val="100000"/>
              </a:lnSpc>
            </a:pP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dirty="0"/>
              <a:t>Memory Read Transaction (2)</a:t>
            </a:r>
          </a:p>
        </p:txBody>
      </p:sp>
      <p:sp>
        <p:nvSpPr>
          <p:cNvPr id="67617" name="Rectangle 33"/>
          <p:cNvSpPr>
            <a:spLocks noGrp="1" noChangeArrowheads="1"/>
          </p:cNvSpPr>
          <p:nvPr>
            <p:ph idx="1"/>
          </p:nvPr>
        </p:nvSpPr>
        <p:spPr/>
        <p:txBody>
          <a:bodyPr/>
          <a:lstStyle/>
          <a:p>
            <a:r>
              <a:rPr lang="en-US" dirty="0"/>
              <a:t>Main memory reads A from the memory bus, retrieves word x, and places it on the bus.</a:t>
            </a:r>
          </a:p>
        </p:txBody>
      </p:sp>
      <p:sp>
        <p:nvSpPr>
          <p:cNvPr id="67588" name="Rectangle 4"/>
          <p:cNvSpPr>
            <a:spLocks noChangeArrowheads="1"/>
          </p:cNvSpPr>
          <p:nvPr/>
        </p:nvSpPr>
        <p:spPr bwMode="auto">
          <a:xfrm>
            <a:off x="6710363" y="4975761"/>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7589" name="AutoShape 5"/>
          <p:cNvSpPr>
            <a:spLocks noChangeArrowheads="1"/>
          </p:cNvSpPr>
          <p:nvPr/>
        </p:nvSpPr>
        <p:spPr bwMode="auto">
          <a:xfrm>
            <a:off x="5186363" y="5128161"/>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7590" name="Rectangle 6"/>
          <p:cNvSpPr>
            <a:spLocks noChangeArrowheads="1"/>
          </p:cNvSpPr>
          <p:nvPr/>
        </p:nvSpPr>
        <p:spPr bwMode="auto">
          <a:xfrm>
            <a:off x="4271963" y="5159911"/>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t> </a:t>
            </a:r>
          </a:p>
          <a:p>
            <a:pPr>
              <a:lnSpc>
                <a:spcPct val="100000"/>
              </a:lnSpc>
            </a:pPr>
            <a:endParaRPr lang="en-US" sz="1600"/>
          </a:p>
        </p:txBody>
      </p:sp>
      <p:sp>
        <p:nvSpPr>
          <p:cNvPr id="67591" name="AutoShape 7"/>
          <p:cNvSpPr>
            <a:spLocks noChangeArrowheads="1"/>
          </p:cNvSpPr>
          <p:nvPr/>
        </p:nvSpPr>
        <p:spPr bwMode="auto">
          <a:xfrm>
            <a:off x="2814638" y="5128161"/>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2" name="Rectangle 8"/>
          <p:cNvSpPr>
            <a:spLocks noChangeArrowheads="1"/>
          </p:cNvSpPr>
          <p:nvPr/>
        </p:nvSpPr>
        <p:spPr bwMode="auto">
          <a:xfrm>
            <a:off x="1830388" y="38327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3" name="Rectangle 9"/>
          <p:cNvSpPr>
            <a:spLocks noChangeArrowheads="1"/>
          </p:cNvSpPr>
          <p:nvPr/>
        </p:nvSpPr>
        <p:spPr bwMode="auto">
          <a:xfrm>
            <a:off x="1830388" y="39851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4" name="Rectangle 10"/>
          <p:cNvSpPr>
            <a:spLocks noChangeArrowheads="1"/>
          </p:cNvSpPr>
          <p:nvPr/>
        </p:nvSpPr>
        <p:spPr bwMode="auto">
          <a:xfrm>
            <a:off x="1830388" y="41375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5" name="Rectangle 11"/>
          <p:cNvSpPr>
            <a:spLocks noChangeArrowheads="1"/>
          </p:cNvSpPr>
          <p:nvPr/>
        </p:nvSpPr>
        <p:spPr bwMode="auto">
          <a:xfrm>
            <a:off x="1830388" y="42899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6" name="Rectangle 12"/>
          <p:cNvSpPr>
            <a:spLocks noChangeArrowheads="1"/>
          </p:cNvSpPr>
          <p:nvPr/>
        </p:nvSpPr>
        <p:spPr bwMode="auto">
          <a:xfrm>
            <a:off x="1830388" y="44423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7" name="AutoShape 13"/>
          <p:cNvSpPr>
            <a:spLocks noChangeArrowheads="1"/>
          </p:cNvSpPr>
          <p:nvPr/>
        </p:nvSpPr>
        <p:spPr bwMode="auto">
          <a:xfrm>
            <a:off x="2603500" y="3832761"/>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8" name="AutoShape 14"/>
          <p:cNvSpPr>
            <a:spLocks noChangeArrowheads="1"/>
          </p:cNvSpPr>
          <p:nvPr/>
        </p:nvSpPr>
        <p:spPr bwMode="auto">
          <a:xfrm flipH="1">
            <a:off x="2514600" y="4213761"/>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9" name="Rectangle 15"/>
          <p:cNvSpPr>
            <a:spLocks noChangeArrowheads="1"/>
          </p:cNvSpPr>
          <p:nvPr/>
        </p:nvSpPr>
        <p:spPr bwMode="auto">
          <a:xfrm>
            <a:off x="3048000" y="3680361"/>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ALU</a:t>
            </a:r>
          </a:p>
        </p:txBody>
      </p:sp>
      <p:sp>
        <p:nvSpPr>
          <p:cNvPr id="67600" name="Text Box 16"/>
          <p:cNvSpPr txBox="1">
            <a:spLocks noChangeArrowheads="1"/>
          </p:cNvSpPr>
          <p:nvPr/>
        </p:nvSpPr>
        <p:spPr bwMode="auto">
          <a:xfrm>
            <a:off x="1619250" y="3511084"/>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67601" name="AutoShape 17"/>
          <p:cNvSpPr>
            <a:spLocks noChangeArrowheads="1"/>
          </p:cNvSpPr>
          <p:nvPr/>
        </p:nvSpPr>
        <p:spPr bwMode="auto">
          <a:xfrm>
            <a:off x="1905000" y="4670961"/>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602" name="Line 18"/>
          <p:cNvSpPr>
            <a:spLocks noChangeShapeType="1"/>
          </p:cNvSpPr>
          <p:nvPr/>
        </p:nvSpPr>
        <p:spPr bwMode="auto">
          <a:xfrm>
            <a:off x="2743200" y="5356761"/>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67603" name="Rectangle 19"/>
          <p:cNvSpPr>
            <a:spLocks noChangeArrowheads="1"/>
          </p:cNvSpPr>
          <p:nvPr/>
        </p:nvSpPr>
        <p:spPr bwMode="auto">
          <a:xfrm>
            <a:off x="914400" y="5159911"/>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67604" name="Text Box 20"/>
          <p:cNvSpPr txBox="1">
            <a:spLocks noChangeArrowheads="1"/>
          </p:cNvSpPr>
          <p:nvPr/>
        </p:nvSpPr>
        <p:spPr bwMode="auto">
          <a:xfrm>
            <a:off x="5700019" y="4974759"/>
            <a:ext cx="337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t>A</a:t>
            </a:r>
          </a:p>
        </p:txBody>
      </p:sp>
      <p:sp>
        <p:nvSpPr>
          <p:cNvPr id="67605" name="Text Box 21"/>
          <p:cNvSpPr txBox="1">
            <a:spLocks noChangeArrowheads="1"/>
          </p:cNvSpPr>
          <p:nvPr/>
        </p:nvSpPr>
        <p:spPr bwMode="auto">
          <a:xfrm>
            <a:off x="7616825" y="4853524"/>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7606" name="Text Box 22"/>
          <p:cNvSpPr txBox="1">
            <a:spLocks noChangeArrowheads="1"/>
          </p:cNvSpPr>
          <p:nvPr/>
        </p:nvSpPr>
        <p:spPr bwMode="auto">
          <a:xfrm>
            <a:off x="7600950" y="5356761"/>
            <a:ext cx="3302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A</a:t>
            </a:r>
          </a:p>
        </p:txBody>
      </p:sp>
      <p:sp>
        <p:nvSpPr>
          <p:cNvPr id="67607" name="Rectangle 23"/>
          <p:cNvSpPr>
            <a:spLocks noChangeArrowheads="1"/>
          </p:cNvSpPr>
          <p:nvPr/>
        </p:nvSpPr>
        <p:spPr bwMode="auto">
          <a:xfrm>
            <a:off x="6705600" y="5448836"/>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a:t>x</a:t>
            </a:r>
          </a:p>
        </p:txBody>
      </p:sp>
      <p:sp>
        <p:nvSpPr>
          <p:cNvPr id="67608" name="Text Box 24"/>
          <p:cNvSpPr txBox="1">
            <a:spLocks noChangeArrowheads="1"/>
          </p:cNvSpPr>
          <p:nvPr/>
        </p:nvSpPr>
        <p:spPr bwMode="auto">
          <a:xfrm>
            <a:off x="6496050" y="4638209"/>
            <a:ext cx="126929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Main memory</a:t>
            </a:r>
          </a:p>
        </p:txBody>
      </p:sp>
      <p:sp>
        <p:nvSpPr>
          <p:cNvPr id="67609" name="Text Box 25"/>
          <p:cNvSpPr txBox="1">
            <a:spLocks noChangeArrowheads="1"/>
          </p:cNvSpPr>
          <p:nvPr/>
        </p:nvSpPr>
        <p:spPr bwMode="auto">
          <a:xfrm>
            <a:off x="4244888" y="4866809"/>
            <a:ext cx="97013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I/O bridge</a:t>
            </a:r>
          </a:p>
        </p:txBody>
      </p:sp>
      <p:sp>
        <p:nvSpPr>
          <p:cNvPr id="67610" name="Text Box 26"/>
          <p:cNvSpPr txBox="1">
            <a:spLocks noChangeArrowheads="1"/>
          </p:cNvSpPr>
          <p:nvPr/>
        </p:nvSpPr>
        <p:spPr bwMode="auto">
          <a:xfrm>
            <a:off x="1190810" y="4165134"/>
            <a:ext cx="58541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a:t>
            </a:r>
            <a:r>
              <a:rPr lang="en-US" sz="1600" dirty="0" err="1"/>
              <a:t>rax</a:t>
            </a:r>
            <a:endParaRPr lang="en-US" sz="1600" dirty="0"/>
          </a:p>
        </p:txBody>
      </p:sp>
      <p:sp>
        <p:nvSpPr>
          <p:cNvPr id="67612" name="Text Box 28"/>
          <p:cNvSpPr txBox="1">
            <a:spLocks noChangeArrowheads="1"/>
          </p:cNvSpPr>
          <p:nvPr/>
        </p:nvSpPr>
        <p:spPr bwMode="auto">
          <a:xfrm>
            <a:off x="4572000" y="3604161"/>
            <a:ext cx="2985113"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FF0000"/>
                </a:solidFill>
              </a:rPr>
              <a:t>Load operation</a:t>
            </a:r>
            <a:r>
              <a:rPr lang="en-US" sz="1600" dirty="0"/>
              <a:t>:</a:t>
            </a:r>
            <a:r>
              <a:rPr lang="en-US" sz="1600" dirty="0">
                <a:latin typeface="Times" charset="0"/>
              </a:rPr>
              <a:t> </a:t>
            </a:r>
            <a:r>
              <a:rPr lang="en-US" sz="1600" dirty="0" err="1">
                <a:latin typeface="Courier New" charset="0"/>
              </a:rPr>
              <a:t>movq</a:t>
            </a:r>
            <a:r>
              <a:rPr lang="en-US" sz="1600" dirty="0">
                <a:latin typeface="Courier New" charset="0"/>
              </a:rPr>
              <a:t> A, %</a:t>
            </a:r>
            <a:r>
              <a:rPr lang="en-US" sz="1600" dirty="0" err="1">
                <a:latin typeface="Courier New" charset="0"/>
              </a:rPr>
              <a:t>rax</a:t>
            </a:r>
            <a:endParaRPr lang="en-US" sz="1600" dirty="0">
              <a:latin typeface="Times" charset="0"/>
            </a:endParaRPr>
          </a:p>
          <a:p>
            <a:pPr algn="l">
              <a:lnSpc>
                <a:spcPct val="100000"/>
              </a:lnSpc>
            </a:pPr>
            <a:endParaRPr lang="en-US" sz="1600" dirty="0"/>
          </a:p>
        </p:txBody>
      </p:sp>
    </p:spTree>
    <p:extLst>
      <p:ext uri="{BB962C8B-B14F-4D97-AF65-F5344CB8AC3E}">
        <p14:creationId xmlns:p14="http://schemas.microsoft.com/office/powerpoint/2010/main" val="179389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Rectangle 27"/>
          <p:cNvSpPr>
            <a:spLocks noGrp="1" noChangeArrowheads="1"/>
          </p:cNvSpPr>
          <p:nvPr>
            <p:ph type="title"/>
          </p:nvPr>
        </p:nvSpPr>
        <p:spPr/>
        <p:txBody>
          <a:bodyPr/>
          <a:lstStyle/>
          <a:p>
            <a:r>
              <a:rPr lang="en-US"/>
              <a:t>Memory Read Transaction (3)</a:t>
            </a:r>
          </a:p>
        </p:txBody>
      </p:sp>
      <p:sp>
        <p:nvSpPr>
          <p:cNvPr id="69660" name="Rectangle 28"/>
          <p:cNvSpPr>
            <a:spLocks noGrp="1" noChangeArrowheads="1"/>
          </p:cNvSpPr>
          <p:nvPr>
            <p:ph idx="1"/>
          </p:nvPr>
        </p:nvSpPr>
        <p:spPr/>
        <p:txBody>
          <a:bodyPr/>
          <a:lstStyle/>
          <a:p>
            <a:r>
              <a:rPr lang="en-US" dirty="0"/>
              <a:t>CPU read word x from the bus and copies it into register %</a:t>
            </a:r>
            <a:r>
              <a:rPr lang="en-US" dirty="0" err="1"/>
              <a:t>rax</a:t>
            </a:r>
            <a:r>
              <a:rPr lang="en-US" dirty="0"/>
              <a:t>.</a:t>
            </a:r>
          </a:p>
        </p:txBody>
      </p:sp>
      <p:sp>
        <p:nvSpPr>
          <p:cNvPr id="69636" name="AutoShape 4"/>
          <p:cNvSpPr>
            <a:spLocks noChangeArrowheads="1"/>
          </p:cNvSpPr>
          <p:nvPr/>
        </p:nvSpPr>
        <p:spPr bwMode="auto">
          <a:xfrm>
            <a:off x="5186362" y="5122277"/>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9637" name="Rectangle 5"/>
          <p:cNvSpPr>
            <a:spLocks noChangeArrowheads="1"/>
          </p:cNvSpPr>
          <p:nvPr/>
        </p:nvSpPr>
        <p:spPr bwMode="auto">
          <a:xfrm>
            <a:off x="4271962" y="5154027"/>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9638" name="AutoShape 6"/>
          <p:cNvSpPr>
            <a:spLocks noChangeArrowheads="1"/>
          </p:cNvSpPr>
          <p:nvPr/>
        </p:nvSpPr>
        <p:spPr bwMode="auto">
          <a:xfrm>
            <a:off x="2814637" y="5122277"/>
            <a:ext cx="1452563"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39" name="Rectangle 7"/>
          <p:cNvSpPr>
            <a:spLocks noChangeArrowheads="1"/>
          </p:cNvSpPr>
          <p:nvPr/>
        </p:nvSpPr>
        <p:spPr bwMode="auto">
          <a:xfrm>
            <a:off x="1830387" y="3826877"/>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40" name="Rectangle 8"/>
          <p:cNvSpPr>
            <a:spLocks noChangeArrowheads="1"/>
          </p:cNvSpPr>
          <p:nvPr/>
        </p:nvSpPr>
        <p:spPr bwMode="auto">
          <a:xfrm>
            <a:off x="1830387" y="3979277"/>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41" name="Rectangle 9"/>
          <p:cNvSpPr>
            <a:spLocks noChangeArrowheads="1"/>
          </p:cNvSpPr>
          <p:nvPr/>
        </p:nvSpPr>
        <p:spPr bwMode="auto">
          <a:xfrm>
            <a:off x="1830387" y="4131677"/>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42" name="Rectangle 10"/>
          <p:cNvSpPr>
            <a:spLocks noChangeArrowheads="1"/>
          </p:cNvSpPr>
          <p:nvPr/>
        </p:nvSpPr>
        <p:spPr bwMode="auto">
          <a:xfrm>
            <a:off x="1830387" y="4284077"/>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dirty="0" err="1"/>
              <a:t>x</a:t>
            </a:r>
            <a:endParaRPr lang="en-US" sz="1000" dirty="0"/>
          </a:p>
        </p:txBody>
      </p:sp>
      <p:sp>
        <p:nvSpPr>
          <p:cNvPr id="69643" name="Rectangle 11"/>
          <p:cNvSpPr>
            <a:spLocks noChangeArrowheads="1"/>
          </p:cNvSpPr>
          <p:nvPr/>
        </p:nvSpPr>
        <p:spPr bwMode="auto">
          <a:xfrm>
            <a:off x="1830387" y="4436477"/>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44" name="AutoShape 12"/>
          <p:cNvSpPr>
            <a:spLocks noChangeArrowheads="1"/>
          </p:cNvSpPr>
          <p:nvPr/>
        </p:nvSpPr>
        <p:spPr bwMode="auto">
          <a:xfrm>
            <a:off x="2603500" y="382687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45" name="AutoShape 13"/>
          <p:cNvSpPr>
            <a:spLocks noChangeArrowheads="1"/>
          </p:cNvSpPr>
          <p:nvPr/>
        </p:nvSpPr>
        <p:spPr bwMode="auto">
          <a:xfrm flipH="1">
            <a:off x="2514600" y="420787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46" name="Rectangle 14"/>
          <p:cNvSpPr>
            <a:spLocks noChangeArrowheads="1"/>
          </p:cNvSpPr>
          <p:nvPr/>
        </p:nvSpPr>
        <p:spPr bwMode="auto">
          <a:xfrm>
            <a:off x="3048000" y="3674477"/>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t>ALU</a:t>
            </a:r>
          </a:p>
        </p:txBody>
      </p:sp>
      <p:sp>
        <p:nvSpPr>
          <p:cNvPr id="69647" name="Text Box 15"/>
          <p:cNvSpPr txBox="1">
            <a:spLocks noChangeArrowheads="1"/>
          </p:cNvSpPr>
          <p:nvPr/>
        </p:nvSpPr>
        <p:spPr bwMode="auto">
          <a:xfrm>
            <a:off x="1627187" y="3505200"/>
            <a:ext cx="114777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Register file</a:t>
            </a:r>
          </a:p>
        </p:txBody>
      </p:sp>
      <p:sp>
        <p:nvSpPr>
          <p:cNvPr id="69648" name="AutoShape 16"/>
          <p:cNvSpPr>
            <a:spLocks noChangeArrowheads="1"/>
          </p:cNvSpPr>
          <p:nvPr/>
        </p:nvSpPr>
        <p:spPr bwMode="auto">
          <a:xfrm>
            <a:off x="1905000" y="4665077"/>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9649" name="Rectangle 17"/>
          <p:cNvSpPr>
            <a:spLocks noChangeArrowheads="1"/>
          </p:cNvSpPr>
          <p:nvPr/>
        </p:nvSpPr>
        <p:spPr bwMode="auto">
          <a:xfrm>
            <a:off x="914400" y="5154027"/>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69650" name="Line 18"/>
          <p:cNvSpPr>
            <a:spLocks noChangeShapeType="1"/>
          </p:cNvSpPr>
          <p:nvPr/>
        </p:nvSpPr>
        <p:spPr bwMode="auto">
          <a:xfrm flipV="1">
            <a:off x="2209800" y="4436477"/>
            <a:ext cx="0" cy="76200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69651" name="Rectangle 19"/>
          <p:cNvSpPr>
            <a:spLocks noChangeArrowheads="1"/>
          </p:cNvSpPr>
          <p:nvPr/>
        </p:nvSpPr>
        <p:spPr bwMode="auto">
          <a:xfrm>
            <a:off x="6710362" y="4969877"/>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9652" name="Rectangle 20"/>
          <p:cNvSpPr>
            <a:spLocks noChangeArrowheads="1"/>
          </p:cNvSpPr>
          <p:nvPr/>
        </p:nvSpPr>
        <p:spPr bwMode="auto">
          <a:xfrm>
            <a:off x="6705600" y="5442952"/>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a:t>x</a:t>
            </a:r>
            <a:endParaRPr lang="en-US" sz="1000"/>
          </a:p>
        </p:txBody>
      </p:sp>
      <p:sp>
        <p:nvSpPr>
          <p:cNvPr id="69653" name="Text Box 21"/>
          <p:cNvSpPr txBox="1">
            <a:spLocks noChangeArrowheads="1"/>
          </p:cNvSpPr>
          <p:nvPr/>
        </p:nvSpPr>
        <p:spPr bwMode="auto">
          <a:xfrm>
            <a:off x="6415087" y="4631323"/>
            <a:ext cx="1499097" cy="338554"/>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t>Main memory</a:t>
            </a:r>
          </a:p>
        </p:txBody>
      </p:sp>
      <p:sp>
        <p:nvSpPr>
          <p:cNvPr id="69654" name="Text Box 22"/>
          <p:cNvSpPr txBox="1">
            <a:spLocks noChangeArrowheads="1"/>
          </p:cNvSpPr>
          <p:nvPr/>
        </p:nvSpPr>
        <p:spPr bwMode="auto">
          <a:xfrm>
            <a:off x="7616825" y="483176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9655" name="Text Box 23"/>
          <p:cNvSpPr txBox="1">
            <a:spLocks noChangeArrowheads="1"/>
          </p:cNvSpPr>
          <p:nvPr/>
        </p:nvSpPr>
        <p:spPr bwMode="auto">
          <a:xfrm>
            <a:off x="7600950" y="5335002"/>
            <a:ext cx="3302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A</a:t>
            </a:r>
          </a:p>
        </p:txBody>
      </p:sp>
      <p:sp>
        <p:nvSpPr>
          <p:cNvPr id="69656" name="Text Box 24"/>
          <p:cNvSpPr txBox="1">
            <a:spLocks noChangeArrowheads="1"/>
          </p:cNvSpPr>
          <p:nvPr/>
        </p:nvSpPr>
        <p:spPr bwMode="auto">
          <a:xfrm>
            <a:off x="1190809" y="4159250"/>
            <a:ext cx="58541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a:t>
            </a:r>
            <a:r>
              <a:rPr lang="en-US" sz="1600" dirty="0" err="1"/>
              <a:t>rax</a:t>
            </a:r>
            <a:endParaRPr lang="en-US" sz="1600" dirty="0"/>
          </a:p>
        </p:txBody>
      </p:sp>
      <p:sp>
        <p:nvSpPr>
          <p:cNvPr id="69657" name="Text Box 25"/>
          <p:cNvSpPr txBox="1">
            <a:spLocks noChangeArrowheads="1"/>
          </p:cNvSpPr>
          <p:nvPr/>
        </p:nvSpPr>
        <p:spPr bwMode="auto">
          <a:xfrm>
            <a:off x="4244887" y="4860925"/>
            <a:ext cx="97013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I/O bridge</a:t>
            </a:r>
          </a:p>
        </p:txBody>
      </p:sp>
      <p:sp>
        <p:nvSpPr>
          <p:cNvPr id="69658" name="Text Box 26"/>
          <p:cNvSpPr txBox="1">
            <a:spLocks noChangeArrowheads="1"/>
          </p:cNvSpPr>
          <p:nvPr/>
        </p:nvSpPr>
        <p:spPr bwMode="auto">
          <a:xfrm>
            <a:off x="4586287" y="3598277"/>
            <a:ext cx="2985113"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FF0000"/>
                </a:solidFill>
              </a:rPr>
              <a:t>Load operation</a:t>
            </a:r>
            <a:r>
              <a:rPr lang="en-US" sz="1600" dirty="0"/>
              <a:t>:</a:t>
            </a:r>
            <a:r>
              <a:rPr lang="en-US" sz="1600" dirty="0">
                <a:latin typeface="Times" charset="0"/>
              </a:rPr>
              <a:t> </a:t>
            </a:r>
            <a:r>
              <a:rPr lang="en-US" sz="1600" dirty="0" err="1">
                <a:latin typeface="Courier New" charset="0"/>
              </a:rPr>
              <a:t>movq</a:t>
            </a:r>
            <a:r>
              <a:rPr lang="en-US" sz="1600" dirty="0">
                <a:latin typeface="Courier New" charset="0"/>
              </a:rPr>
              <a:t> A, %</a:t>
            </a:r>
            <a:r>
              <a:rPr lang="en-US" sz="1600" dirty="0" err="1">
                <a:latin typeface="Courier New" charset="0"/>
              </a:rPr>
              <a:t>rax</a:t>
            </a:r>
            <a:endParaRPr lang="en-US" sz="1600" dirty="0">
              <a:latin typeface="Times" charset="0"/>
            </a:endParaRPr>
          </a:p>
          <a:p>
            <a:pPr algn="l">
              <a:lnSpc>
                <a:spcPct val="100000"/>
              </a:lnSpc>
            </a:pP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dirty="0"/>
              <a:t>Memory Write Transaction (1)</a:t>
            </a:r>
          </a:p>
        </p:txBody>
      </p:sp>
      <p:sp>
        <p:nvSpPr>
          <p:cNvPr id="67617" name="Rectangle 33"/>
          <p:cNvSpPr>
            <a:spLocks noGrp="1" noChangeArrowheads="1"/>
          </p:cNvSpPr>
          <p:nvPr>
            <p:ph idx="1"/>
          </p:nvPr>
        </p:nvSpPr>
        <p:spPr/>
        <p:txBody>
          <a:bodyPr/>
          <a:lstStyle/>
          <a:p>
            <a:r>
              <a:rPr lang="en-US" dirty="0"/>
              <a:t> CPU places address A on bus. Main memory reads it and waits for the corresponding data word to arrive.</a:t>
            </a:r>
          </a:p>
        </p:txBody>
      </p:sp>
      <p:sp>
        <p:nvSpPr>
          <p:cNvPr id="67588" name="Rectangle 4"/>
          <p:cNvSpPr>
            <a:spLocks noChangeArrowheads="1"/>
          </p:cNvSpPr>
          <p:nvPr/>
        </p:nvSpPr>
        <p:spPr bwMode="auto">
          <a:xfrm>
            <a:off x="6710363" y="4975761"/>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7589" name="AutoShape 5"/>
          <p:cNvSpPr>
            <a:spLocks noChangeArrowheads="1"/>
          </p:cNvSpPr>
          <p:nvPr/>
        </p:nvSpPr>
        <p:spPr bwMode="auto">
          <a:xfrm>
            <a:off x="5186363" y="5128161"/>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7590" name="Rectangle 6"/>
          <p:cNvSpPr>
            <a:spLocks noChangeArrowheads="1"/>
          </p:cNvSpPr>
          <p:nvPr/>
        </p:nvSpPr>
        <p:spPr bwMode="auto">
          <a:xfrm>
            <a:off x="4271963" y="5159911"/>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t> </a:t>
            </a:r>
          </a:p>
          <a:p>
            <a:pPr>
              <a:lnSpc>
                <a:spcPct val="100000"/>
              </a:lnSpc>
            </a:pPr>
            <a:endParaRPr lang="en-US" sz="1600"/>
          </a:p>
        </p:txBody>
      </p:sp>
      <p:sp>
        <p:nvSpPr>
          <p:cNvPr id="67591" name="AutoShape 7"/>
          <p:cNvSpPr>
            <a:spLocks noChangeArrowheads="1"/>
          </p:cNvSpPr>
          <p:nvPr/>
        </p:nvSpPr>
        <p:spPr bwMode="auto">
          <a:xfrm>
            <a:off x="2814638" y="5128161"/>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2" name="Rectangle 8"/>
          <p:cNvSpPr>
            <a:spLocks noChangeArrowheads="1"/>
          </p:cNvSpPr>
          <p:nvPr/>
        </p:nvSpPr>
        <p:spPr bwMode="auto">
          <a:xfrm>
            <a:off x="1830388" y="38327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3" name="Rectangle 9"/>
          <p:cNvSpPr>
            <a:spLocks noChangeArrowheads="1"/>
          </p:cNvSpPr>
          <p:nvPr/>
        </p:nvSpPr>
        <p:spPr bwMode="auto">
          <a:xfrm>
            <a:off x="1830388" y="39851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4" name="Rectangle 10"/>
          <p:cNvSpPr>
            <a:spLocks noChangeArrowheads="1"/>
          </p:cNvSpPr>
          <p:nvPr/>
        </p:nvSpPr>
        <p:spPr bwMode="auto">
          <a:xfrm>
            <a:off x="1830388" y="41375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5" name="Rectangle 11"/>
          <p:cNvSpPr>
            <a:spLocks noChangeArrowheads="1"/>
          </p:cNvSpPr>
          <p:nvPr/>
        </p:nvSpPr>
        <p:spPr bwMode="auto">
          <a:xfrm>
            <a:off x="1830388" y="42899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6" name="Rectangle 12"/>
          <p:cNvSpPr>
            <a:spLocks noChangeArrowheads="1"/>
          </p:cNvSpPr>
          <p:nvPr/>
        </p:nvSpPr>
        <p:spPr bwMode="auto">
          <a:xfrm>
            <a:off x="1830388" y="4442361"/>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7" name="AutoShape 13"/>
          <p:cNvSpPr>
            <a:spLocks noChangeArrowheads="1"/>
          </p:cNvSpPr>
          <p:nvPr/>
        </p:nvSpPr>
        <p:spPr bwMode="auto">
          <a:xfrm>
            <a:off x="2603500" y="3832761"/>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8" name="AutoShape 14"/>
          <p:cNvSpPr>
            <a:spLocks noChangeArrowheads="1"/>
          </p:cNvSpPr>
          <p:nvPr/>
        </p:nvSpPr>
        <p:spPr bwMode="auto">
          <a:xfrm flipH="1">
            <a:off x="2514600" y="4213761"/>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599" name="Rectangle 15"/>
          <p:cNvSpPr>
            <a:spLocks noChangeArrowheads="1"/>
          </p:cNvSpPr>
          <p:nvPr/>
        </p:nvSpPr>
        <p:spPr bwMode="auto">
          <a:xfrm>
            <a:off x="3048000" y="3680361"/>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ALU</a:t>
            </a:r>
          </a:p>
        </p:txBody>
      </p:sp>
      <p:sp>
        <p:nvSpPr>
          <p:cNvPr id="67600" name="Text Box 16"/>
          <p:cNvSpPr txBox="1">
            <a:spLocks noChangeArrowheads="1"/>
          </p:cNvSpPr>
          <p:nvPr/>
        </p:nvSpPr>
        <p:spPr bwMode="auto">
          <a:xfrm>
            <a:off x="1619250" y="3511084"/>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67601" name="AutoShape 17"/>
          <p:cNvSpPr>
            <a:spLocks noChangeArrowheads="1"/>
          </p:cNvSpPr>
          <p:nvPr/>
        </p:nvSpPr>
        <p:spPr bwMode="auto">
          <a:xfrm>
            <a:off x="1905000" y="4670961"/>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7602" name="Line 18"/>
          <p:cNvSpPr>
            <a:spLocks noChangeShapeType="1"/>
          </p:cNvSpPr>
          <p:nvPr/>
        </p:nvSpPr>
        <p:spPr bwMode="auto">
          <a:xfrm>
            <a:off x="2743200" y="5356761"/>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67603" name="Rectangle 19"/>
          <p:cNvSpPr>
            <a:spLocks noChangeArrowheads="1"/>
          </p:cNvSpPr>
          <p:nvPr/>
        </p:nvSpPr>
        <p:spPr bwMode="auto">
          <a:xfrm>
            <a:off x="914400" y="5159911"/>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67604" name="Text Box 20"/>
          <p:cNvSpPr txBox="1">
            <a:spLocks noChangeArrowheads="1"/>
          </p:cNvSpPr>
          <p:nvPr/>
        </p:nvSpPr>
        <p:spPr bwMode="auto">
          <a:xfrm>
            <a:off x="5700019" y="4974759"/>
            <a:ext cx="337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t>A</a:t>
            </a:r>
          </a:p>
        </p:txBody>
      </p:sp>
      <p:sp>
        <p:nvSpPr>
          <p:cNvPr id="67605" name="Text Box 21"/>
          <p:cNvSpPr txBox="1">
            <a:spLocks noChangeArrowheads="1"/>
          </p:cNvSpPr>
          <p:nvPr/>
        </p:nvSpPr>
        <p:spPr bwMode="auto">
          <a:xfrm>
            <a:off x="7616825" y="4853524"/>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7606" name="Text Box 22"/>
          <p:cNvSpPr txBox="1">
            <a:spLocks noChangeArrowheads="1"/>
          </p:cNvSpPr>
          <p:nvPr/>
        </p:nvSpPr>
        <p:spPr bwMode="auto">
          <a:xfrm>
            <a:off x="7600950" y="5356761"/>
            <a:ext cx="3302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A</a:t>
            </a:r>
          </a:p>
        </p:txBody>
      </p:sp>
      <p:sp>
        <p:nvSpPr>
          <p:cNvPr id="67607" name="Rectangle 23"/>
          <p:cNvSpPr>
            <a:spLocks noChangeArrowheads="1"/>
          </p:cNvSpPr>
          <p:nvPr/>
        </p:nvSpPr>
        <p:spPr bwMode="auto">
          <a:xfrm>
            <a:off x="6705600" y="5448836"/>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400" dirty="0"/>
          </a:p>
        </p:txBody>
      </p:sp>
      <p:sp>
        <p:nvSpPr>
          <p:cNvPr id="67608" name="Text Box 24"/>
          <p:cNvSpPr txBox="1">
            <a:spLocks noChangeArrowheads="1"/>
          </p:cNvSpPr>
          <p:nvPr/>
        </p:nvSpPr>
        <p:spPr bwMode="auto">
          <a:xfrm>
            <a:off x="6496050" y="4638209"/>
            <a:ext cx="126929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Main memory</a:t>
            </a:r>
          </a:p>
        </p:txBody>
      </p:sp>
      <p:sp>
        <p:nvSpPr>
          <p:cNvPr id="67609" name="Text Box 25"/>
          <p:cNvSpPr txBox="1">
            <a:spLocks noChangeArrowheads="1"/>
          </p:cNvSpPr>
          <p:nvPr/>
        </p:nvSpPr>
        <p:spPr bwMode="auto">
          <a:xfrm>
            <a:off x="4244888" y="4866809"/>
            <a:ext cx="97013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I/O bridge</a:t>
            </a:r>
          </a:p>
        </p:txBody>
      </p:sp>
      <p:sp>
        <p:nvSpPr>
          <p:cNvPr id="67610" name="Text Box 26"/>
          <p:cNvSpPr txBox="1">
            <a:spLocks noChangeArrowheads="1"/>
          </p:cNvSpPr>
          <p:nvPr/>
        </p:nvSpPr>
        <p:spPr bwMode="auto">
          <a:xfrm>
            <a:off x="1177184" y="4165134"/>
            <a:ext cx="1337415"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t>%</a:t>
            </a:r>
            <a:r>
              <a:rPr lang="en-US" sz="1600" dirty="0" err="1"/>
              <a:t>rax</a:t>
            </a:r>
            <a:r>
              <a:rPr lang="en-US" sz="1600" dirty="0"/>
              <a:t>          y</a:t>
            </a:r>
          </a:p>
        </p:txBody>
      </p:sp>
      <p:sp>
        <p:nvSpPr>
          <p:cNvPr id="67612" name="Text Box 28"/>
          <p:cNvSpPr txBox="1">
            <a:spLocks noChangeArrowheads="1"/>
          </p:cNvSpPr>
          <p:nvPr/>
        </p:nvSpPr>
        <p:spPr bwMode="auto">
          <a:xfrm>
            <a:off x="4572000" y="3604161"/>
            <a:ext cx="3013967" cy="338554"/>
          </a:xfrm>
          <a:prstGeom prst="rect">
            <a:avLst/>
          </a:prstGeom>
          <a:noFill/>
          <a:ln w="25400">
            <a:noFill/>
            <a:miter lim="800000"/>
            <a:headEnd/>
            <a:tailEnd/>
          </a:ln>
          <a:effectLst/>
        </p:spPr>
        <p:txBody>
          <a:bodyPr wrap="none">
            <a:prstTxWarp prst="textNoShape">
              <a:avLst/>
            </a:prstTxWarp>
            <a:spAutoFit/>
          </a:bodyPr>
          <a:lstStyle/>
          <a:p>
            <a:r>
              <a:rPr lang="en-US" sz="1600" dirty="0">
                <a:solidFill>
                  <a:srgbClr val="FF0000"/>
                </a:solidFill>
              </a:rPr>
              <a:t>Store operation</a:t>
            </a:r>
            <a:r>
              <a:rPr lang="en-US" sz="1600" dirty="0"/>
              <a:t>:</a:t>
            </a:r>
            <a:r>
              <a:rPr lang="en-US" sz="1600" dirty="0">
                <a:latin typeface="Times" charset="0"/>
              </a:rPr>
              <a:t> </a:t>
            </a:r>
            <a:r>
              <a:rPr lang="en-US" sz="1600" dirty="0" err="1">
                <a:latin typeface="Courier New" charset="0"/>
              </a:rPr>
              <a:t>movq</a:t>
            </a:r>
            <a:r>
              <a:rPr lang="en-US" sz="1600" dirty="0">
                <a:latin typeface="Courier New" charset="0"/>
              </a:rPr>
              <a:t> %</a:t>
            </a:r>
            <a:r>
              <a:rPr lang="en-US" sz="1600" dirty="0" err="1">
                <a:latin typeface="Courier New" charset="0"/>
              </a:rPr>
              <a:t>rax</a:t>
            </a:r>
            <a:r>
              <a:rPr lang="en-US" sz="1600" dirty="0">
                <a:latin typeface="Courier New" charset="0"/>
              </a:rPr>
              <a:t>, A</a:t>
            </a:r>
            <a:endParaRPr lang="en-US" sz="1600" dirty="0">
              <a:latin typeface="Times" charset="0"/>
            </a:endParaRPr>
          </a:p>
        </p:txBody>
      </p:sp>
    </p:spTree>
    <p:extLst>
      <p:ext uri="{BB962C8B-B14F-4D97-AF65-F5344CB8AC3E}">
        <p14:creationId xmlns:p14="http://schemas.microsoft.com/office/powerpoint/2010/main" val="16192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29"/>
          <p:cNvSpPr>
            <a:spLocks noGrp="1" noChangeArrowheads="1"/>
          </p:cNvSpPr>
          <p:nvPr>
            <p:ph type="title"/>
          </p:nvPr>
        </p:nvSpPr>
        <p:spPr/>
        <p:txBody>
          <a:bodyPr/>
          <a:lstStyle/>
          <a:p>
            <a:r>
              <a:rPr lang="en-US"/>
              <a:t>Memory Write Transaction (2)</a:t>
            </a:r>
          </a:p>
        </p:txBody>
      </p:sp>
      <p:sp>
        <p:nvSpPr>
          <p:cNvPr id="91166" name="Rectangle 30"/>
          <p:cNvSpPr>
            <a:spLocks noGrp="1" noChangeArrowheads="1"/>
          </p:cNvSpPr>
          <p:nvPr>
            <p:ph idx="1"/>
          </p:nvPr>
        </p:nvSpPr>
        <p:spPr/>
        <p:txBody>
          <a:bodyPr/>
          <a:lstStyle/>
          <a:p>
            <a:r>
              <a:rPr lang="en-US" dirty="0"/>
              <a:t> CPU places data word </a:t>
            </a:r>
            <a:r>
              <a:rPr lang="en-US" dirty="0" err="1"/>
              <a:t>y</a:t>
            </a:r>
            <a:r>
              <a:rPr lang="en-US" dirty="0"/>
              <a:t> on the bus.</a:t>
            </a:r>
          </a:p>
        </p:txBody>
      </p:sp>
      <p:sp>
        <p:nvSpPr>
          <p:cNvPr id="91140" name="Rectangle 4"/>
          <p:cNvSpPr>
            <a:spLocks noChangeArrowheads="1"/>
          </p:cNvSpPr>
          <p:nvPr/>
        </p:nvSpPr>
        <p:spPr bwMode="auto">
          <a:xfrm>
            <a:off x="6710363" y="49530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91141" name="AutoShape 5"/>
          <p:cNvSpPr>
            <a:spLocks noChangeArrowheads="1"/>
          </p:cNvSpPr>
          <p:nvPr/>
        </p:nvSpPr>
        <p:spPr bwMode="auto">
          <a:xfrm>
            <a:off x="5186363" y="51054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91142" name="Rectangle 6"/>
          <p:cNvSpPr>
            <a:spLocks noChangeArrowheads="1"/>
          </p:cNvSpPr>
          <p:nvPr/>
        </p:nvSpPr>
        <p:spPr bwMode="auto">
          <a:xfrm>
            <a:off x="4271963" y="51371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91143" name="AutoShape 7"/>
          <p:cNvSpPr>
            <a:spLocks noChangeArrowheads="1"/>
          </p:cNvSpPr>
          <p:nvPr/>
        </p:nvSpPr>
        <p:spPr bwMode="auto">
          <a:xfrm>
            <a:off x="2814638" y="51054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44" name="Rectangle 8"/>
          <p:cNvSpPr>
            <a:spLocks noChangeArrowheads="1"/>
          </p:cNvSpPr>
          <p:nvPr/>
        </p:nvSpPr>
        <p:spPr bwMode="auto">
          <a:xfrm>
            <a:off x="1830388" y="3810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45" name="Rectangle 9"/>
          <p:cNvSpPr>
            <a:spLocks noChangeArrowheads="1"/>
          </p:cNvSpPr>
          <p:nvPr/>
        </p:nvSpPr>
        <p:spPr bwMode="auto">
          <a:xfrm>
            <a:off x="1830388" y="3962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46" name="Rectangle 10"/>
          <p:cNvSpPr>
            <a:spLocks noChangeArrowheads="1"/>
          </p:cNvSpPr>
          <p:nvPr/>
        </p:nvSpPr>
        <p:spPr bwMode="auto">
          <a:xfrm>
            <a:off x="1830388" y="4114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47" name="Rectangle 11"/>
          <p:cNvSpPr>
            <a:spLocks noChangeArrowheads="1"/>
          </p:cNvSpPr>
          <p:nvPr/>
        </p:nvSpPr>
        <p:spPr bwMode="auto">
          <a:xfrm>
            <a:off x="1830388" y="4267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dirty="0" err="1"/>
              <a:t>y</a:t>
            </a:r>
            <a:endParaRPr lang="en-US" sz="1000" dirty="0"/>
          </a:p>
        </p:txBody>
      </p:sp>
      <p:sp>
        <p:nvSpPr>
          <p:cNvPr id="91148" name="Rectangle 12"/>
          <p:cNvSpPr>
            <a:spLocks noChangeArrowheads="1"/>
          </p:cNvSpPr>
          <p:nvPr/>
        </p:nvSpPr>
        <p:spPr bwMode="auto">
          <a:xfrm>
            <a:off x="1830388" y="4419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49" name="AutoShape 13"/>
          <p:cNvSpPr>
            <a:spLocks noChangeArrowheads="1"/>
          </p:cNvSpPr>
          <p:nvPr/>
        </p:nvSpPr>
        <p:spPr bwMode="auto">
          <a:xfrm>
            <a:off x="2603500" y="38100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50" name="AutoShape 14"/>
          <p:cNvSpPr>
            <a:spLocks noChangeArrowheads="1"/>
          </p:cNvSpPr>
          <p:nvPr/>
        </p:nvSpPr>
        <p:spPr bwMode="auto">
          <a:xfrm flipH="1">
            <a:off x="2514600" y="41910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51" name="Rectangle 15"/>
          <p:cNvSpPr>
            <a:spLocks noChangeArrowheads="1"/>
          </p:cNvSpPr>
          <p:nvPr/>
        </p:nvSpPr>
        <p:spPr bwMode="auto">
          <a:xfrm>
            <a:off x="3048000" y="36576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t>ALU</a:t>
            </a:r>
          </a:p>
        </p:txBody>
      </p:sp>
      <p:sp>
        <p:nvSpPr>
          <p:cNvPr id="91152" name="Text Box 16"/>
          <p:cNvSpPr txBox="1">
            <a:spLocks noChangeArrowheads="1"/>
          </p:cNvSpPr>
          <p:nvPr/>
        </p:nvSpPr>
        <p:spPr bwMode="auto">
          <a:xfrm>
            <a:off x="1615278" y="3488323"/>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91153" name="AutoShape 17"/>
          <p:cNvSpPr>
            <a:spLocks noChangeArrowheads="1"/>
          </p:cNvSpPr>
          <p:nvPr/>
        </p:nvSpPr>
        <p:spPr bwMode="auto">
          <a:xfrm>
            <a:off x="1905000" y="46482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54" name="Rectangle 18"/>
          <p:cNvSpPr>
            <a:spLocks noChangeArrowheads="1"/>
          </p:cNvSpPr>
          <p:nvPr/>
        </p:nvSpPr>
        <p:spPr bwMode="auto">
          <a:xfrm>
            <a:off x="914400" y="5137150"/>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91155" name="Text Box 19"/>
          <p:cNvSpPr txBox="1">
            <a:spLocks noChangeArrowheads="1"/>
          </p:cNvSpPr>
          <p:nvPr/>
        </p:nvSpPr>
        <p:spPr bwMode="auto">
          <a:xfrm>
            <a:off x="5726113" y="4968875"/>
            <a:ext cx="282575" cy="3048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400" i="1"/>
              <a:t>y</a:t>
            </a:r>
          </a:p>
        </p:txBody>
      </p:sp>
      <p:sp>
        <p:nvSpPr>
          <p:cNvPr id="91156" name="Line 20"/>
          <p:cNvSpPr>
            <a:spLocks noChangeShapeType="1"/>
          </p:cNvSpPr>
          <p:nvPr/>
        </p:nvSpPr>
        <p:spPr bwMode="auto">
          <a:xfrm>
            <a:off x="2209800" y="4419600"/>
            <a:ext cx="0" cy="914400"/>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91157" name="Line 21"/>
          <p:cNvSpPr>
            <a:spLocks noChangeShapeType="1"/>
          </p:cNvSpPr>
          <p:nvPr/>
        </p:nvSpPr>
        <p:spPr bwMode="auto">
          <a:xfrm>
            <a:off x="2209800" y="5334000"/>
            <a:ext cx="44958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91158" name="Rectangle 22"/>
          <p:cNvSpPr>
            <a:spLocks noChangeArrowheads="1"/>
          </p:cNvSpPr>
          <p:nvPr/>
        </p:nvSpPr>
        <p:spPr bwMode="auto">
          <a:xfrm>
            <a:off x="6705600" y="5410200"/>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1159" name="Text Box 23"/>
          <p:cNvSpPr txBox="1">
            <a:spLocks noChangeArrowheads="1"/>
          </p:cNvSpPr>
          <p:nvPr/>
        </p:nvSpPr>
        <p:spPr bwMode="auto">
          <a:xfrm>
            <a:off x="6522152" y="4614446"/>
            <a:ext cx="126929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Main memory</a:t>
            </a:r>
          </a:p>
        </p:txBody>
      </p:sp>
      <p:sp>
        <p:nvSpPr>
          <p:cNvPr id="91160" name="Text Box 24"/>
          <p:cNvSpPr txBox="1">
            <a:spLocks noChangeArrowheads="1"/>
          </p:cNvSpPr>
          <p:nvPr/>
        </p:nvSpPr>
        <p:spPr bwMode="auto">
          <a:xfrm>
            <a:off x="7616825" y="4830763"/>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91161" name="Text Box 25"/>
          <p:cNvSpPr txBox="1">
            <a:spLocks noChangeArrowheads="1"/>
          </p:cNvSpPr>
          <p:nvPr/>
        </p:nvSpPr>
        <p:spPr bwMode="auto">
          <a:xfrm>
            <a:off x="7600950" y="5334000"/>
            <a:ext cx="3302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A</a:t>
            </a:r>
          </a:p>
        </p:txBody>
      </p:sp>
      <p:sp>
        <p:nvSpPr>
          <p:cNvPr id="91162" name="Text Box 26"/>
          <p:cNvSpPr txBox="1">
            <a:spLocks noChangeArrowheads="1"/>
          </p:cNvSpPr>
          <p:nvPr/>
        </p:nvSpPr>
        <p:spPr bwMode="auto">
          <a:xfrm>
            <a:off x="1190810" y="4158248"/>
            <a:ext cx="58541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a:t>
            </a:r>
            <a:r>
              <a:rPr lang="en-US" sz="1600" dirty="0" err="1"/>
              <a:t>rax</a:t>
            </a:r>
            <a:endParaRPr lang="en-US" sz="1600" dirty="0"/>
          </a:p>
        </p:txBody>
      </p:sp>
      <p:sp>
        <p:nvSpPr>
          <p:cNvPr id="91163" name="Text Box 27"/>
          <p:cNvSpPr txBox="1">
            <a:spLocks noChangeArrowheads="1"/>
          </p:cNvSpPr>
          <p:nvPr/>
        </p:nvSpPr>
        <p:spPr bwMode="auto">
          <a:xfrm>
            <a:off x="4244888" y="4859923"/>
            <a:ext cx="97013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I/O bridge</a:t>
            </a:r>
          </a:p>
        </p:txBody>
      </p:sp>
      <p:sp>
        <p:nvSpPr>
          <p:cNvPr id="91164" name="Text Box 28"/>
          <p:cNvSpPr txBox="1">
            <a:spLocks noChangeArrowheads="1"/>
          </p:cNvSpPr>
          <p:nvPr/>
        </p:nvSpPr>
        <p:spPr bwMode="auto">
          <a:xfrm>
            <a:off x="4595812" y="3581400"/>
            <a:ext cx="301396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FF0000"/>
                </a:solidFill>
              </a:rPr>
              <a:t>Store operation</a:t>
            </a:r>
            <a:r>
              <a:rPr lang="en-US" sz="1600" dirty="0"/>
              <a:t>:</a:t>
            </a:r>
            <a:r>
              <a:rPr lang="en-US" sz="1600" dirty="0">
                <a:latin typeface="Times" charset="0"/>
              </a:rPr>
              <a:t> </a:t>
            </a:r>
            <a:r>
              <a:rPr lang="en-US" sz="1600" dirty="0" err="1">
                <a:latin typeface="Courier New" charset="0"/>
              </a:rPr>
              <a:t>movq</a:t>
            </a:r>
            <a:r>
              <a:rPr lang="en-US" sz="1600" dirty="0">
                <a:latin typeface="Courier New" charset="0"/>
              </a:rPr>
              <a:t> %</a:t>
            </a:r>
            <a:r>
              <a:rPr lang="en-US" sz="1600" dirty="0" err="1">
                <a:latin typeface="Courier New" charset="0"/>
              </a:rPr>
              <a:t>rax</a:t>
            </a:r>
            <a:r>
              <a:rPr lang="en-US" sz="1600" dirty="0">
                <a:latin typeface="Courier New" charset="0"/>
              </a:rPr>
              <a:t>, A</a:t>
            </a:r>
            <a:endParaRPr lang="en-US" sz="1600" dirty="0">
              <a:latin typeface="Times" charset="0"/>
            </a:endParaRPr>
          </a:p>
          <a:p>
            <a:pPr algn="l">
              <a:lnSpc>
                <a:spcPct val="100000"/>
              </a:lnSpc>
            </a:pP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6" name="Rectangle 26"/>
          <p:cNvSpPr>
            <a:spLocks noGrp="1" noChangeArrowheads="1"/>
          </p:cNvSpPr>
          <p:nvPr>
            <p:ph type="title"/>
          </p:nvPr>
        </p:nvSpPr>
        <p:spPr/>
        <p:txBody>
          <a:bodyPr/>
          <a:lstStyle/>
          <a:p>
            <a:r>
              <a:rPr lang="en-US"/>
              <a:t>Memory Write Transaction (3)</a:t>
            </a:r>
          </a:p>
        </p:txBody>
      </p:sp>
      <p:sp>
        <p:nvSpPr>
          <p:cNvPr id="92187" name="Rectangle 27"/>
          <p:cNvSpPr>
            <a:spLocks noGrp="1" noChangeArrowheads="1"/>
          </p:cNvSpPr>
          <p:nvPr>
            <p:ph idx="1"/>
          </p:nvPr>
        </p:nvSpPr>
        <p:spPr/>
        <p:txBody>
          <a:bodyPr/>
          <a:lstStyle/>
          <a:p>
            <a:r>
              <a:rPr lang="en-US" dirty="0"/>
              <a:t> Main memory reads data </a:t>
            </a:r>
            <a:r>
              <a:rPr lang="en-US" b="1" dirty="0"/>
              <a:t>word </a:t>
            </a:r>
            <a:r>
              <a:rPr lang="en-US" b="1" dirty="0" err="1"/>
              <a:t>y</a:t>
            </a:r>
            <a:r>
              <a:rPr lang="en-US" dirty="0"/>
              <a:t> from the bus and stores it at </a:t>
            </a:r>
            <a:r>
              <a:rPr lang="en-US" b="1" dirty="0"/>
              <a:t>address A</a:t>
            </a:r>
            <a:r>
              <a:rPr lang="en-US"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1028"/>
          <p:cNvSpPr>
            <a:spLocks noGrp="1" noChangeArrowheads="1"/>
          </p:cNvSpPr>
          <p:nvPr>
            <p:ph type="title"/>
          </p:nvPr>
        </p:nvSpPr>
        <p:spPr/>
        <p:txBody>
          <a:bodyPr/>
          <a:lstStyle/>
          <a:p>
            <a:r>
              <a:rPr lang="en-US"/>
              <a:t>Logical Disk Blocks</a:t>
            </a:r>
          </a:p>
        </p:txBody>
      </p:sp>
      <p:sp>
        <p:nvSpPr>
          <p:cNvPr id="128005" name="Rectangle 1029"/>
          <p:cNvSpPr>
            <a:spLocks noGrp="1" noChangeArrowheads="1"/>
          </p:cNvSpPr>
          <p:nvPr>
            <p:ph idx="1"/>
          </p:nvPr>
        </p:nvSpPr>
        <p:spPr>
          <a:xfrm>
            <a:off x="628650" y="1825624"/>
            <a:ext cx="7886700" cy="4879975"/>
          </a:xfrm>
        </p:spPr>
        <p:txBody>
          <a:bodyPr>
            <a:normAutofit fontScale="85000" lnSpcReduction="20000"/>
          </a:bodyPr>
          <a:lstStyle/>
          <a:p>
            <a:pPr>
              <a:lnSpc>
                <a:spcPct val="120000"/>
              </a:lnSpc>
            </a:pPr>
            <a:r>
              <a:rPr lang="en-US" dirty="0"/>
              <a:t>Modern disks present a simpler abstract view of the complex sector geometry:</a:t>
            </a:r>
          </a:p>
          <a:p>
            <a:pPr lvl="1">
              <a:lnSpc>
                <a:spcPct val="120000"/>
              </a:lnSpc>
            </a:pPr>
            <a:r>
              <a:rPr lang="en-US" dirty="0"/>
              <a:t>The set of available sectors is modeled as a sequence of </a:t>
            </a:r>
            <a:r>
              <a:rPr lang="en-US" dirty="0" err="1"/>
              <a:t>b</a:t>
            </a:r>
            <a:r>
              <a:rPr lang="en-US" dirty="0"/>
              <a:t>-sized </a:t>
            </a:r>
            <a:r>
              <a:rPr lang="en-US" dirty="0">
                <a:solidFill>
                  <a:srgbClr val="FF0000"/>
                </a:solidFill>
              </a:rPr>
              <a:t>logical blocks </a:t>
            </a:r>
            <a:r>
              <a:rPr lang="en-US" dirty="0"/>
              <a:t>(0, 1, 2, ...)</a:t>
            </a:r>
          </a:p>
          <a:p>
            <a:pPr>
              <a:lnSpc>
                <a:spcPct val="120000"/>
              </a:lnSpc>
            </a:pPr>
            <a:r>
              <a:rPr lang="en-US" dirty="0"/>
              <a:t>Mapping between logical blocks and actual (physical) sectors</a:t>
            </a:r>
          </a:p>
          <a:p>
            <a:pPr lvl="1">
              <a:lnSpc>
                <a:spcPct val="120000"/>
              </a:lnSpc>
            </a:pPr>
            <a:r>
              <a:rPr lang="en-US" dirty="0"/>
              <a:t>Maintained by hardware/firmware device called disk controller.</a:t>
            </a:r>
          </a:p>
          <a:p>
            <a:pPr lvl="1">
              <a:lnSpc>
                <a:spcPct val="120000"/>
              </a:lnSpc>
            </a:pPr>
            <a:r>
              <a:rPr lang="en-US" dirty="0"/>
              <a:t>Converts requests for logical blocks into (</a:t>
            </a:r>
            <a:r>
              <a:rPr lang="en-US" dirty="0" err="1"/>
              <a:t>surface,track,sector</a:t>
            </a:r>
            <a:r>
              <a:rPr lang="en-US" dirty="0"/>
              <a:t>) triples.</a:t>
            </a:r>
          </a:p>
          <a:p>
            <a:pPr>
              <a:lnSpc>
                <a:spcPct val="120000"/>
              </a:lnSpc>
            </a:pPr>
            <a:r>
              <a:rPr lang="en-US" dirty="0"/>
              <a:t>Allows controller to set aside spare cylinders for each zone.</a:t>
            </a:r>
          </a:p>
          <a:p>
            <a:pPr lvl="1">
              <a:lnSpc>
                <a:spcPct val="120000"/>
              </a:lnSpc>
            </a:pPr>
            <a:r>
              <a:rPr lang="en-US" dirty="0"/>
              <a:t>Accounts for the difference in “formatted capacity” and “maximum capacity”. </a:t>
            </a:r>
          </a:p>
          <a:p>
            <a:pPr>
              <a:lnSpc>
                <a:spcPct val="120000"/>
              </a:lnSpc>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1" name="Rectangle 51"/>
          <p:cNvSpPr>
            <a:spLocks noGrp="1" noChangeArrowheads="1"/>
          </p:cNvSpPr>
          <p:nvPr>
            <p:ph type="title"/>
          </p:nvPr>
        </p:nvSpPr>
        <p:spPr>
          <a:xfrm>
            <a:off x="585788" y="10903"/>
            <a:ext cx="7886700" cy="1325563"/>
          </a:xfrm>
        </p:spPr>
        <p:txBody>
          <a:bodyPr/>
          <a:lstStyle/>
          <a:p>
            <a:r>
              <a:rPr lang="en-US"/>
              <a:t>I/O Bus</a:t>
            </a:r>
          </a:p>
        </p:txBody>
      </p:sp>
      <p:sp>
        <p:nvSpPr>
          <p:cNvPr id="97284" name="Rectangle 4"/>
          <p:cNvSpPr>
            <a:spLocks noChangeArrowheads="1"/>
          </p:cNvSpPr>
          <p:nvPr/>
        </p:nvSpPr>
        <p:spPr bwMode="auto">
          <a:xfrm>
            <a:off x="6880225" y="2876550"/>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Main</a:t>
            </a:r>
          </a:p>
          <a:p>
            <a:pPr algn="ctr">
              <a:lnSpc>
                <a:spcPct val="100000"/>
              </a:lnSpc>
            </a:pPr>
            <a:r>
              <a:rPr lang="en-US" sz="1600" dirty="0"/>
              <a:t>memory</a:t>
            </a:r>
          </a:p>
        </p:txBody>
      </p:sp>
      <p:sp>
        <p:nvSpPr>
          <p:cNvPr id="97285" name="AutoShape 5"/>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86" name="Rectangle 6"/>
          <p:cNvSpPr>
            <a:spLocks noChangeArrowheads="1"/>
          </p:cNvSpPr>
          <p:nvPr/>
        </p:nvSpPr>
        <p:spPr bwMode="auto">
          <a:xfrm>
            <a:off x="4441825" y="3060700"/>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I/O </a:t>
            </a:r>
          </a:p>
          <a:p>
            <a:pPr algn="ctr">
              <a:lnSpc>
                <a:spcPct val="100000"/>
              </a:lnSpc>
            </a:pPr>
            <a:r>
              <a:rPr lang="en-US" sz="1600"/>
              <a:t>bridge</a:t>
            </a:r>
          </a:p>
        </p:txBody>
      </p:sp>
      <p:sp>
        <p:nvSpPr>
          <p:cNvPr id="97287" name="AutoShape 7"/>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88" name="Rectangle 8"/>
          <p:cNvSpPr>
            <a:spLocks noChangeArrowheads="1"/>
          </p:cNvSpPr>
          <p:nvPr/>
        </p:nvSpPr>
        <p:spPr bwMode="auto">
          <a:xfrm>
            <a:off x="1084263" y="306070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97289" name="Rectangle 9"/>
          <p:cNvSpPr>
            <a:spLocks noChangeArrowheads="1"/>
          </p:cNvSpPr>
          <p:nvPr/>
        </p:nvSpPr>
        <p:spPr bwMode="auto">
          <a:xfrm>
            <a:off x="2000250" y="17335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0" name="Rectangle 10"/>
          <p:cNvSpPr>
            <a:spLocks noChangeArrowheads="1"/>
          </p:cNvSpPr>
          <p:nvPr/>
        </p:nvSpPr>
        <p:spPr bwMode="auto">
          <a:xfrm>
            <a:off x="2000250" y="18859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1" name="Rectangle 11"/>
          <p:cNvSpPr>
            <a:spLocks noChangeArrowheads="1"/>
          </p:cNvSpPr>
          <p:nvPr/>
        </p:nvSpPr>
        <p:spPr bwMode="auto">
          <a:xfrm>
            <a:off x="2000250" y="20383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2" name="Rectangle 12"/>
          <p:cNvSpPr>
            <a:spLocks noChangeArrowheads="1"/>
          </p:cNvSpPr>
          <p:nvPr/>
        </p:nvSpPr>
        <p:spPr bwMode="auto">
          <a:xfrm>
            <a:off x="2000250" y="21907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3" name="Rectangle 13"/>
          <p:cNvSpPr>
            <a:spLocks noChangeArrowheads="1"/>
          </p:cNvSpPr>
          <p:nvPr/>
        </p:nvSpPr>
        <p:spPr bwMode="auto">
          <a:xfrm>
            <a:off x="2000250" y="23431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4" name="AutoShape 14"/>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5" name="AutoShape 15"/>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6" name="Rectangle 16"/>
          <p:cNvSpPr>
            <a:spLocks noChangeArrowheads="1"/>
          </p:cNvSpPr>
          <p:nvPr/>
        </p:nvSpPr>
        <p:spPr bwMode="auto">
          <a:xfrm>
            <a:off x="3217863" y="158115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t>ALU</a:t>
            </a:r>
          </a:p>
        </p:txBody>
      </p:sp>
      <p:sp>
        <p:nvSpPr>
          <p:cNvPr id="97297" name="Text Box 17"/>
          <p:cNvSpPr txBox="1">
            <a:spLocks noChangeArrowheads="1"/>
          </p:cNvSpPr>
          <p:nvPr/>
        </p:nvSpPr>
        <p:spPr bwMode="auto">
          <a:xfrm>
            <a:off x="1717675" y="1411873"/>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97298" name="AutoShape 18"/>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7299" name="Rectangle 19"/>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97300" name="Text Box 20"/>
          <p:cNvSpPr txBox="1">
            <a:spLocks noChangeArrowheads="1"/>
          </p:cNvSpPr>
          <p:nvPr/>
        </p:nvSpPr>
        <p:spPr bwMode="auto">
          <a:xfrm>
            <a:off x="819150" y="1047750"/>
            <a:ext cx="10858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CPU chip</a:t>
            </a:r>
          </a:p>
        </p:txBody>
      </p:sp>
      <p:sp>
        <p:nvSpPr>
          <p:cNvPr id="97301" name="Text Box 21"/>
          <p:cNvSpPr txBox="1">
            <a:spLocks noChangeArrowheads="1"/>
          </p:cNvSpPr>
          <p:nvPr/>
        </p:nvSpPr>
        <p:spPr bwMode="auto">
          <a:xfrm>
            <a:off x="3865563" y="2342148"/>
            <a:ext cx="1129135"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System bus</a:t>
            </a:r>
          </a:p>
        </p:txBody>
      </p:sp>
      <p:sp>
        <p:nvSpPr>
          <p:cNvPr id="97302" name="Line 22"/>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97303" name="Text Box 23"/>
          <p:cNvSpPr txBox="1">
            <a:spLocks noChangeArrowheads="1"/>
          </p:cNvSpPr>
          <p:nvPr/>
        </p:nvSpPr>
        <p:spPr bwMode="auto">
          <a:xfrm>
            <a:off x="5386388" y="2342148"/>
            <a:ext cx="11757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Memory bus</a:t>
            </a:r>
          </a:p>
        </p:txBody>
      </p:sp>
      <p:sp>
        <p:nvSpPr>
          <p:cNvPr id="97304" name="Line 24"/>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97305" name="AutoShape 25"/>
          <p:cNvSpPr>
            <a:spLocks noChangeArrowheads="1"/>
          </p:cNvSpPr>
          <p:nvPr/>
        </p:nvSpPr>
        <p:spPr bwMode="auto">
          <a:xfrm>
            <a:off x="4665663" y="37147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06" name="AutoShape 26"/>
          <p:cNvSpPr>
            <a:spLocks noChangeArrowheads="1"/>
          </p:cNvSpPr>
          <p:nvPr/>
        </p:nvSpPr>
        <p:spPr bwMode="auto">
          <a:xfrm flipV="1">
            <a:off x="577056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07" name="Rectangle 27"/>
          <p:cNvSpPr>
            <a:spLocks noChangeArrowheads="1"/>
          </p:cNvSpPr>
          <p:nvPr/>
        </p:nvSpPr>
        <p:spPr bwMode="auto">
          <a:xfrm>
            <a:off x="535146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Disk </a:t>
            </a:r>
          </a:p>
          <a:p>
            <a:pPr algn="ctr">
              <a:lnSpc>
                <a:spcPct val="100000"/>
              </a:lnSpc>
            </a:pPr>
            <a:r>
              <a:rPr lang="en-US" sz="1600" dirty="0"/>
              <a:t>controller</a:t>
            </a:r>
          </a:p>
        </p:txBody>
      </p:sp>
      <p:sp>
        <p:nvSpPr>
          <p:cNvPr id="97308" name="AutoShape 28"/>
          <p:cNvSpPr>
            <a:spLocks noChangeArrowheads="1"/>
          </p:cNvSpPr>
          <p:nvPr/>
        </p:nvSpPr>
        <p:spPr bwMode="auto">
          <a:xfrm flipV="1">
            <a:off x="34401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09" name="Rectangle 29"/>
          <p:cNvSpPr>
            <a:spLocks noChangeArrowheads="1"/>
          </p:cNvSpPr>
          <p:nvPr/>
        </p:nvSpPr>
        <p:spPr bwMode="auto">
          <a:xfrm>
            <a:off x="302101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Graphics</a:t>
            </a:r>
          </a:p>
          <a:p>
            <a:pPr algn="ctr">
              <a:lnSpc>
                <a:spcPct val="100000"/>
              </a:lnSpc>
            </a:pPr>
            <a:r>
              <a:rPr lang="en-US" sz="1600" dirty="0"/>
              <a:t>adapter</a:t>
            </a:r>
          </a:p>
        </p:txBody>
      </p:sp>
      <p:sp>
        <p:nvSpPr>
          <p:cNvPr id="97310" name="AutoShape 30"/>
          <p:cNvSpPr>
            <a:spLocks noChangeArrowheads="1"/>
          </p:cNvSpPr>
          <p:nvPr/>
        </p:nvSpPr>
        <p:spPr bwMode="auto">
          <a:xfrm flipV="1">
            <a:off x="17637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11" name="Rectangle 31"/>
          <p:cNvSpPr>
            <a:spLocks noChangeArrowheads="1"/>
          </p:cNvSpPr>
          <p:nvPr/>
        </p:nvSpPr>
        <p:spPr bwMode="auto">
          <a:xfrm>
            <a:off x="1420813" y="516255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USB</a:t>
            </a:r>
          </a:p>
          <a:p>
            <a:pPr algn="ctr">
              <a:lnSpc>
                <a:spcPct val="100000"/>
              </a:lnSpc>
            </a:pPr>
            <a:r>
              <a:rPr lang="en-US" sz="1600"/>
              <a:t>controller</a:t>
            </a:r>
          </a:p>
        </p:txBody>
      </p:sp>
      <p:sp>
        <p:nvSpPr>
          <p:cNvPr id="97312" name="Line 32"/>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97313" name="Line 33"/>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97314" name="Text Box 34"/>
          <p:cNvSpPr txBox="1">
            <a:spLocks noChangeArrowheads="1"/>
          </p:cNvSpPr>
          <p:nvPr/>
        </p:nvSpPr>
        <p:spPr bwMode="auto">
          <a:xfrm>
            <a:off x="1214438" y="5923548"/>
            <a:ext cx="71756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Mouse</a:t>
            </a:r>
          </a:p>
        </p:txBody>
      </p:sp>
      <p:sp>
        <p:nvSpPr>
          <p:cNvPr id="97315" name="Text Box 35"/>
          <p:cNvSpPr txBox="1">
            <a:spLocks noChangeArrowheads="1"/>
          </p:cNvSpPr>
          <p:nvPr/>
        </p:nvSpPr>
        <p:spPr bwMode="auto">
          <a:xfrm>
            <a:off x="1892300" y="5923548"/>
            <a:ext cx="96062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Keyboard</a:t>
            </a:r>
          </a:p>
        </p:txBody>
      </p:sp>
      <p:sp>
        <p:nvSpPr>
          <p:cNvPr id="97316" name="Line 36"/>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97317" name="Text Box 37"/>
          <p:cNvSpPr txBox="1">
            <a:spLocks noChangeArrowheads="1"/>
          </p:cNvSpPr>
          <p:nvPr/>
        </p:nvSpPr>
        <p:spPr bwMode="auto">
          <a:xfrm>
            <a:off x="3209925" y="5923548"/>
            <a:ext cx="80142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Monitor</a:t>
            </a:r>
          </a:p>
        </p:txBody>
      </p:sp>
      <p:sp>
        <p:nvSpPr>
          <p:cNvPr id="97318" name="Line 38"/>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97319" name="AutoShape 39"/>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t>Disk</a:t>
            </a:r>
          </a:p>
        </p:txBody>
      </p:sp>
      <p:sp>
        <p:nvSpPr>
          <p:cNvPr id="97320" name="AutoShape 40"/>
          <p:cNvSpPr>
            <a:spLocks noChangeArrowheads="1"/>
          </p:cNvSpPr>
          <p:nvPr/>
        </p:nvSpPr>
        <p:spPr bwMode="auto">
          <a:xfrm>
            <a:off x="855663" y="4235450"/>
            <a:ext cx="7277100" cy="393700"/>
          </a:xfrm>
          <a:prstGeom prst="leftRightArrow">
            <a:avLst>
              <a:gd name="adj1" fmla="val 48611"/>
              <a:gd name="adj2" fmla="val 95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21" name="Rectangle 41"/>
          <p:cNvSpPr>
            <a:spLocks noChangeArrowheads="1"/>
          </p:cNvSpPr>
          <p:nvPr/>
        </p:nvSpPr>
        <p:spPr bwMode="auto">
          <a:xfrm>
            <a:off x="1931988" y="4405313"/>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p>
        </p:txBody>
      </p:sp>
      <p:sp>
        <p:nvSpPr>
          <p:cNvPr id="97322" name="Rectangle 42"/>
          <p:cNvSpPr>
            <a:spLocks noChangeArrowheads="1"/>
          </p:cNvSpPr>
          <p:nvPr/>
        </p:nvSpPr>
        <p:spPr bwMode="auto">
          <a:xfrm>
            <a:off x="3608388" y="4395788"/>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p>
        </p:txBody>
      </p:sp>
      <p:sp>
        <p:nvSpPr>
          <p:cNvPr id="97323" name="Rectangle 43"/>
          <p:cNvSpPr>
            <a:spLocks noChangeArrowheads="1"/>
          </p:cNvSpPr>
          <p:nvPr/>
        </p:nvSpPr>
        <p:spPr bwMode="auto">
          <a:xfrm>
            <a:off x="5942013" y="43862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p>
        </p:txBody>
      </p:sp>
      <p:sp>
        <p:nvSpPr>
          <p:cNvPr id="97324" name="Text Box 44"/>
          <p:cNvSpPr txBox="1">
            <a:spLocks noChangeArrowheads="1"/>
          </p:cNvSpPr>
          <p:nvPr/>
        </p:nvSpPr>
        <p:spPr bwMode="auto">
          <a:xfrm>
            <a:off x="4529138" y="4540250"/>
            <a:ext cx="87471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I/O bus</a:t>
            </a:r>
          </a:p>
        </p:txBody>
      </p:sp>
      <p:sp>
        <p:nvSpPr>
          <p:cNvPr id="97325" name="Rectangle 45"/>
          <p:cNvSpPr>
            <a:spLocks noChangeArrowheads="1"/>
          </p:cNvSpPr>
          <p:nvPr/>
        </p:nvSpPr>
        <p:spPr bwMode="auto">
          <a:xfrm>
            <a:off x="4832350" y="4324350"/>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p>
        </p:txBody>
      </p:sp>
      <p:sp>
        <p:nvSpPr>
          <p:cNvPr id="97326" name="Rectangle 46"/>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27" name="Rectangle 47"/>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28" name="Rectangle 48"/>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7329" name="Text Box 49"/>
          <p:cNvSpPr txBox="1">
            <a:spLocks noChangeArrowheads="1"/>
          </p:cNvSpPr>
          <p:nvPr/>
        </p:nvSpPr>
        <p:spPr bwMode="auto">
          <a:xfrm>
            <a:off x="6708775" y="4629150"/>
            <a:ext cx="2212975" cy="106997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a:t>Expansion slots for</a:t>
            </a:r>
          </a:p>
          <a:p>
            <a:pPr algn="l">
              <a:lnSpc>
                <a:spcPct val="100000"/>
              </a:lnSpc>
            </a:pPr>
            <a:r>
              <a:rPr lang="en-US" sz="1600"/>
              <a:t>other devices such</a:t>
            </a:r>
          </a:p>
          <a:p>
            <a:pPr algn="l">
              <a:lnSpc>
                <a:spcPct val="100000"/>
              </a:lnSpc>
            </a:pPr>
            <a:r>
              <a:rPr lang="en-US" sz="1600"/>
              <a:t>as network adapters.</a:t>
            </a:r>
          </a:p>
          <a:p>
            <a:pPr algn="l">
              <a:lnSpc>
                <a:spcPct val="100000"/>
              </a:lnSpc>
            </a:pPr>
            <a:endParaRPr lang="en-US"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(and next week)</a:t>
            </a:r>
          </a:p>
        </p:txBody>
      </p:sp>
      <p:sp>
        <p:nvSpPr>
          <p:cNvPr id="3" name="Content Placeholder 2"/>
          <p:cNvSpPr>
            <a:spLocks noGrp="1"/>
          </p:cNvSpPr>
          <p:nvPr>
            <p:ph idx="1"/>
          </p:nvPr>
        </p:nvSpPr>
        <p:spPr/>
        <p:txBody>
          <a:bodyPr/>
          <a:lstStyle/>
          <a:p>
            <a:r>
              <a:rPr lang="en-US" dirty="0"/>
              <a:t>Storage technologies and trends</a:t>
            </a:r>
          </a:p>
          <a:p>
            <a:r>
              <a:rPr lang="en-US" dirty="0">
                <a:solidFill>
                  <a:schemeClr val="bg1">
                    <a:lumMod val="65000"/>
                  </a:schemeClr>
                </a:solidFill>
              </a:rPr>
              <a:t>Locality of reference</a:t>
            </a:r>
          </a:p>
          <a:p>
            <a:r>
              <a:rPr lang="en-US" dirty="0">
                <a:solidFill>
                  <a:srgbClr val="BFBFBF"/>
                </a:solidFill>
              </a:rPr>
              <a:t>Caching in the memory hierarchy</a:t>
            </a:r>
          </a:p>
          <a:p>
            <a:r>
              <a:rPr lang="en-US" dirty="0">
                <a:solidFill>
                  <a:schemeClr val="bg1">
                    <a:lumMod val="75000"/>
                  </a:schemeClr>
                </a:solidFill>
              </a:rPr>
              <a:t>Cache memory organization and operation</a:t>
            </a:r>
          </a:p>
          <a:p>
            <a:r>
              <a:rPr lang="en-US" dirty="0">
                <a:solidFill>
                  <a:schemeClr val="bg1">
                    <a:lumMod val="75000"/>
                  </a:schemeClr>
                </a:solidFill>
              </a:rPr>
              <a:t>Performance impact of caches</a:t>
            </a:r>
          </a:p>
          <a:p>
            <a:pPr lvl="1"/>
            <a:r>
              <a:rPr lang="en-US" dirty="0">
                <a:solidFill>
                  <a:schemeClr val="bg1">
                    <a:lumMod val="75000"/>
                  </a:schemeClr>
                </a:solidFill>
              </a:rPr>
              <a:t>The memory mountain</a:t>
            </a:r>
          </a:p>
          <a:p>
            <a:pPr lvl="1"/>
            <a:r>
              <a:rPr lang="en-US" dirty="0">
                <a:solidFill>
                  <a:schemeClr val="bg1">
                    <a:lumMod val="75000"/>
                  </a:schemeClr>
                </a:solidFill>
              </a:rPr>
              <a:t>Rearranging loops to improve spatial locality</a:t>
            </a:r>
          </a:p>
          <a:p>
            <a:pPr lvl="1"/>
            <a:r>
              <a:rPr lang="en-US" dirty="0">
                <a:solidFill>
                  <a:schemeClr val="bg1">
                    <a:lumMod val="75000"/>
                  </a:schemeClr>
                </a:solidFill>
              </a:rPr>
              <a:t>Using blocking to improve temporal locality</a:t>
            </a:r>
          </a:p>
          <a:p>
            <a:endParaRPr lang="en-US" dirty="0">
              <a:solidFill>
                <a:srgbClr val="BFBFBF"/>
              </a:solidFill>
            </a:endParaRPr>
          </a:p>
        </p:txBody>
      </p:sp>
    </p:spTree>
    <p:extLst>
      <p:ext uri="{BB962C8B-B14F-4D97-AF65-F5344CB8AC3E}">
        <p14:creationId xmlns:p14="http://schemas.microsoft.com/office/powerpoint/2010/main" val="152174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51" name="Rectangle 47"/>
          <p:cNvSpPr>
            <a:spLocks noGrp="1" noChangeArrowheads="1"/>
          </p:cNvSpPr>
          <p:nvPr>
            <p:ph type="title"/>
          </p:nvPr>
        </p:nvSpPr>
        <p:spPr>
          <a:xfrm>
            <a:off x="628650" y="46037"/>
            <a:ext cx="7886700" cy="1325563"/>
          </a:xfrm>
        </p:spPr>
        <p:txBody>
          <a:bodyPr/>
          <a:lstStyle/>
          <a:p>
            <a:r>
              <a:rPr lang="en-US" dirty="0"/>
              <a:t>Reading a Disk Sector (1)</a:t>
            </a:r>
          </a:p>
        </p:txBody>
      </p:sp>
      <p:sp>
        <p:nvSpPr>
          <p:cNvPr id="98308" name="Rectangle 4"/>
          <p:cNvSpPr>
            <a:spLocks noChangeArrowheads="1"/>
          </p:cNvSpPr>
          <p:nvPr/>
        </p:nvSpPr>
        <p:spPr bwMode="auto">
          <a:xfrm>
            <a:off x="6291263" y="2988677"/>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Main</a:t>
            </a:r>
          </a:p>
          <a:p>
            <a:pPr algn="ctr">
              <a:lnSpc>
                <a:spcPct val="100000"/>
              </a:lnSpc>
            </a:pPr>
            <a:r>
              <a:rPr lang="en-US" sz="1600" dirty="0"/>
              <a:t>memory</a:t>
            </a:r>
          </a:p>
        </p:txBody>
      </p:sp>
      <p:sp>
        <p:nvSpPr>
          <p:cNvPr id="98309" name="AutoShape 5"/>
          <p:cNvSpPr>
            <a:spLocks noChangeArrowheads="1"/>
          </p:cNvSpPr>
          <p:nvPr/>
        </p:nvSpPr>
        <p:spPr bwMode="auto">
          <a:xfrm>
            <a:off x="4767263"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0" name="Rectangle 6"/>
          <p:cNvSpPr>
            <a:spLocks noChangeArrowheads="1"/>
          </p:cNvSpPr>
          <p:nvPr/>
        </p:nvSpPr>
        <p:spPr bwMode="auto">
          <a:xfrm>
            <a:off x="3852863"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98311" name="AutoShape 7"/>
          <p:cNvSpPr>
            <a:spLocks noChangeArrowheads="1"/>
          </p:cNvSpPr>
          <p:nvPr/>
        </p:nvSpPr>
        <p:spPr bwMode="auto">
          <a:xfrm>
            <a:off x="2395538"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2" name="Rectangle 8"/>
          <p:cNvSpPr>
            <a:spLocks noChangeArrowheads="1"/>
          </p:cNvSpPr>
          <p:nvPr/>
        </p:nvSpPr>
        <p:spPr bwMode="auto">
          <a:xfrm>
            <a:off x="1411288"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3" name="Rectangle 9"/>
          <p:cNvSpPr>
            <a:spLocks noChangeArrowheads="1"/>
          </p:cNvSpPr>
          <p:nvPr/>
        </p:nvSpPr>
        <p:spPr bwMode="auto">
          <a:xfrm>
            <a:off x="1411288"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4" name="Rectangle 10"/>
          <p:cNvSpPr>
            <a:spLocks noChangeArrowheads="1"/>
          </p:cNvSpPr>
          <p:nvPr/>
        </p:nvSpPr>
        <p:spPr bwMode="auto">
          <a:xfrm>
            <a:off x="1411288"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5" name="Rectangle 11"/>
          <p:cNvSpPr>
            <a:spLocks noChangeArrowheads="1"/>
          </p:cNvSpPr>
          <p:nvPr/>
        </p:nvSpPr>
        <p:spPr bwMode="auto">
          <a:xfrm>
            <a:off x="1411288"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6" name="Rectangle 12"/>
          <p:cNvSpPr>
            <a:spLocks noChangeArrowheads="1"/>
          </p:cNvSpPr>
          <p:nvPr/>
        </p:nvSpPr>
        <p:spPr bwMode="auto">
          <a:xfrm>
            <a:off x="1411288"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7" name="AutoShape 13"/>
          <p:cNvSpPr>
            <a:spLocks noChangeArrowheads="1"/>
          </p:cNvSpPr>
          <p:nvPr/>
        </p:nvSpPr>
        <p:spPr bwMode="auto">
          <a:xfrm>
            <a:off x="2184400"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8" name="AutoShape 14"/>
          <p:cNvSpPr>
            <a:spLocks noChangeArrowheads="1"/>
          </p:cNvSpPr>
          <p:nvPr/>
        </p:nvSpPr>
        <p:spPr bwMode="auto">
          <a:xfrm flipH="1">
            <a:off x="2095500"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19" name="Rectangle 15"/>
          <p:cNvSpPr>
            <a:spLocks noChangeArrowheads="1"/>
          </p:cNvSpPr>
          <p:nvPr/>
        </p:nvSpPr>
        <p:spPr bwMode="auto">
          <a:xfrm>
            <a:off x="2628900" y="1693277"/>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ALU</a:t>
            </a:r>
          </a:p>
        </p:txBody>
      </p:sp>
      <p:sp>
        <p:nvSpPr>
          <p:cNvPr id="98320" name="Text Box 16"/>
          <p:cNvSpPr txBox="1">
            <a:spLocks noChangeArrowheads="1"/>
          </p:cNvSpPr>
          <p:nvPr/>
        </p:nvSpPr>
        <p:spPr bwMode="auto">
          <a:xfrm>
            <a:off x="1128713" y="1524000"/>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98321" name="AutoShape 17"/>
          <p:cNvSpPr>
            <a:spLocks noChangeArrowheads="1"/>
          </p:cNvSpPr>
          <p:nvPr/>
        </p:nvSpPr>
        <p:spPr bwMode="auto">
          <a:xfrm>
            <a:off x="1485900"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22" name="Rectangle 18"/>
          <p:cNvSpPr>
            <a:spLocks noChangeArrowheads="1"/>
          </p:cNvSpPr>
          <p:nvPr/>
        </p:nvSpPr>
        <p:spPr bwMode="auto">
          <a:xfrm>
            <a:off x="342900"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98323" name="Text Box 19"/>
          <p:cNvSpPr txBox="1">
            <a:spLocks noChangeArrowheads="1"/>
          </p:cNvSpPr>
          <p:nvPr/>
        </p:nvSpPr>
        <p:spPr bwMode="auto">
          <a:xfrm>
            <a:off x="228600" y="1143000"/>
            <a:ext cx="10858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CPU chip</a:t>
            </a:r>
          </a:p>
        </p:txBody>
      </p:sp>
      <p:sp>
        <p:nvSpPr>
          <p:cNvPr id="98324" name="AutoShape 20"/>
          <p:cNvSpPr>
            <a:spLocks noChangeArrowheads="1"/>
          </p:cNvSpPr>
          <p:nvPr/>
        </p:nvSpPr>
        <p:spPr bwMode="auto">
          <a:xfrm>
            <a:off x="4076700"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25" name="AutoShape 21"/>
          <p:cNvSpPr>
            <a:spLocks noChangeArrowheads="1"/>
          </p:cNvSpPr>
          <p:nvPr/>
        </p:nvSpPr>
        <p:spPr bwMode="auto">
          <a:xfrm flipV="1">
            <a:off x="5181600"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26" name="Rectangle 22"/>
          <p:cNvSpPr>
            <a:spLocks noChangeArrowheads="1"/>
          </p:cNvSpPr>
          <p:nvPr/>
        </p:nvSpPr>
        <p:spPr bwMode="auto">
          <a:xfrm>
            <a:off x="476250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Disk </a:t>
            </a:r>
          </a:p>
          <a:p>
            <a:pPr algn="ctr">
              <a:lnSpc>
                <a:spcPct val="100000"/>
              </a:lnSpc>
            </a:pPr>
            <a:r>
              <a:rPr lang="en-US" sz="1600" dirty="0"/>
              <a:t>controller</a:t>
            </a:r>
          </a:p>
        </p:txBody>
      </p:sp>
      <p:sp>
        <p:nvSpPr>
          <p:cNvPr id="98327" name="AutoShape 23"/>
          <p:cNvSpPr>
            <a:spLocks noChangeArrowheads="1"/>
          </p:cNvSpPr>
          <p:nvPr/>
        </p:nvSpPr>
        <p:spPr bwMode="auto">
          <a:xfrm flipV="1">
            <a:off x="2851150"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28" name="Rectangle 24"/>
          <p:cNvSpPr>
            <a:spLocks noChangeArrowheads="1"/>
          </p:cNvSpPr>
          <p:nvPr/>
        </p:nvSpPr>
        <p:spPr bwMode="auto">
          <a:xfrm>
            <a:off x="243205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Graphics</a:t>
            </a:r>
          </a:p>
          <a:p>
            <a:pPr algn="ctr">
              <a:lnSpc>
                <a:spcPct val="100000"/>
              </a:lnSpc>
            </a:pPr>
            <a:r>
              <a:rPr lang="en-US" sz="1600" dirty="0"/>
              <a:t>adapter</a:t>
            </a:r>
          </a:p>
        </p:txBody>
      </p:sp>
      <p:sp>
        <p:nvSpPr>
          <p:cNvPr id="98329" name="AutoShape 25"/>
          <p:cNvSpPr>
            <a:spLocks noChangeArrowheads="1"/>
          </p:cNvSpPr>
          <p:nvPr/>
        </p:nvSpPr>
        <p:spPr bwMode="auto">
          <a:xfrm flipV="1">
            <a:off x="1174750"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8330" name="Rectangle 26"/>
          <p:cNvSpPr>
            <a:spLocks noChangeArrowheads="1"/>
          </p:cNvSpPr>
          <p:nvPr/>
        </p:nvSpPr>
        <p:spPr bwMode="auto">
          <a:xfrm>
            <a:off x="831850" y="5198477"/>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USB</a:t>
            </a:r>
          </a:p>
          <a:p>
            <a:pPr algn="ctr">
              <a:lnSpc>
                <a:spcPct val="100000"/>
              </a:lnSpc>
            </a:pPr>
            <a:r>
              <a:rPr lang="en-US" sz="1600"/>
              <a:t>controller</a:t>
            </a:r>
          </a:p>
        </p:txBody>
      </p:sp>
      <p:sp>
        <p:nvSpPr>
          <p:cNvPr id="98331" name="Line 27"/>
          <p:cNvSpPr>
            <a:spLocks noChangeShapeType="1"/>
          </p:cNvSpPr>
          <p:nvPr/>
        </p:nvSpPr>
        <p:spPr bwMode="auto">
          <a:xfrm>
            <a:off x="1060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98332" name="Line 28"/>
          <p:cNvSpPr>
            <a:spLocks noChangeShapeType="1"/>
          </p:cNvSpPr>
          <p:nvPr/>
        </p:nvSpPr>
        <p:spPr bwMode="auto">
          <a:xfrm>
            <a:off x="1822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98333" name="Text Box 29"/>
          <p:cNvSpPr txBox="1">
            <a:spLocks noChangeArrowheads="1"/>
          </p:cNvSpPr>
          <p:nvPr/>
        </p:nvSpPr>
        <p:spPr bwMode="auto">
          <a:xfrm>
            <a:off x="681084" y="6035675"/>
            <a:ext cx="726982"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t>mouse</a:t>
            </a:r>
          </a:p>
        </p:txBody>
      </p:sp>
      <p:sp>
        <p:nvSpPr>
          <p:cNvPr id="98334" name="Text Box 30"/>
          <p:cNvSpPr txBox="1">
            <a:spLocks noChangeArrowheads="1"/>
          </p:cNvSpPr>
          <p:nvPr/>
        </p:nvSpPr>
        <p:spPr bwMode="auto">
          <a:xfrm>
            <a:off x="1379879" y="5959475"/>
            <a:ext cx="93276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t>keyboard</a:t>
            </a:r>
          </a:p>
        </p:txBody>
      </p:sp>
      <p:sp>
        <p:nvSpPr>
          <p:cNvPr id="98335" name="Line 31"/>
          <p:cNvSpPr>
            <a:spLocks noChangeShapeType="1"/>
          </p:cNvSpPr>
          <p:nvPr/>
        </p:nvSpPr>
        <p:spPr bwMode="auto">
          <a:xfrm>
            <a:off x="3117850"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98336" name="Text Box 32"/>
          <p:cNvSpPr txBox="1">
            <a:spLocks noChangeArrowheads="1"/>
          </p:cNvSpPr>
          <p:nvPr/>
        </p:nvSpPr>
        <p:spPr bwMode="auto">
          <a:xfrm>
            <a:off x="2620963" y="6035675"/>
            <a:ext cx="80142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Monitor</a:t>
            </a:r>
          </a:p>
        </p:txBody>
      </p:sp>
      <p:sp>
        <p:nvSpPr>
          <p:cNvPr id="98337" name="Line 33"/>
          <p:cNvSpPr>
            <a:spLocks noChangeShapeType="1"/>
          </p:cNvSpPr>
          <p:nvPr/>
        </p:nvSpPr>
        <p:spPr bwMode="auto">
          <a:xfrm>
            <a:off x="5422900"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98338" name="AutoShape 34"/>
          <p:cNvSpPr>
            <a:spLocks noChangeArrowheads="1"/>
          </p:cNvSpPr>
          <p:nvPr/>
        </p:nvSpPr>
        <p:spPr bwMode="auto">
          <a:xfrm>
            <a:off x="5124450" y="6189077"/>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t>Disk</a:t>
            </a:r>
          </a:p>
        </p:txBody>
      </p:sp>
      <p:sp>
        <p:nvSpPr>
          <p:cNvPr id="98339" name="AutoShape 35"/>
          <p:cNvSpPr>
            <a:spLocks noChangeArrowheads="1"/>
          </p:cNvSpPr>
          <p:nvPr/>
        </p:nvSpPr>
        <p:spPr bwMode="auto">
          <a:xfrm>
            <a:off x="266700" y="4330700"/>
            <a:ext cx="6972300" cy="393700"/>
          </a:xfrm>
          <a:prstGeom prst="leftRightArrow">
            <a:avLst>
              <a:gd name="adj1" fmla="val 48611"/>
              <a:gd name="adj2" fmla="val 91500"/>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8340" name="Rectangle 36"/>
          <p:cNvSpPr>
            <a:spLocks noChangeArrowheads="1"/>
          </p:cNvSpPr>
          <p:nvPr/>
        </p:nvSpPr>
        <p:spPr bwMode="auto">
          <a:xfrm>
            <a:off x="1343025" y="4500563"/>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8341" name="Rectangle 37"/>
          <p:cNvSpPr>
            <a:spLocks noChangeArrowheads="1"/>
          </p:cNvSpPr>
          <p:nvPr/>
        </p:nvSpPr>
        <p:spPr bwMode="auto">
          <a:xfrm>
            <a:off x="3019425" y="449103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8342" name="Rectangle 38"/>
          <p:cNvSpPr>
            <a:spLocks noChangeArrowheads="1"/>
          </p:cNvSpPr>
          <p:nvPr/>
        </p:nvSpPr>
        <p:spPr bwMode="auto">
          <a:xfrm>
            <a:off x="5353050"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8343" name="Text Box 39"/>
          <p:cNvSpPr txBox="1">
            <a:spLocks noChangeArrowheads="1"/>
          </p:cNvSpPr>
          <p:nvPr/>
        </p:nvSpPr>
        <p:spPr bwMode="auto">
          <a:xfrm>
            <a:off x="5553075" y="4127500"/>
            <a:ext cx="8747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I/O bus</a:t>
            </a:r>
          </a:p>
        </p:txBody>
      </p:sp>
      <p:sp>
        <p:nvSpPr>
          <p:cNvPr id="98344" name="Rectangle 40"/>
          <p:cNvSpPr>
            <a:spLocks noChangeArrowheads="1"/>
          </p:cNvSpPr>
          <p:nvPr/>
        </p:nvSpPr>
        <p:spPr bwMode="auto">
          <a:xfrm>
            <a:off x="4243388"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8345" name="Line 41"/>
          <p:cNvSpPr>
            <a:spLocks noChangeShapeType="1"/>
          </p:cNvSpPr>
          <p:nvPr/>
        </p:nvSpPr>
        <p:spPr bwMode="auto">
          <a:xfrm>
            <a:off x="2355850" y="3365500"/>
            <a:ext cx="2012950" cy="0"/>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98346" name="Line 42"/>
          <p:cNvSpPr>
            <a:spLocks noChangeShapeType="1"/>
          </p:cNvSpPr>
          <p:nvPr/>
        </p:nvSpPr>
        <p:spPr bwMode="auto">
          <a:xfrm>
            <a:off x="4332288"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98347" name="Line 43"/>
          <p:cNvSpPr>
            <a:spLocks noChangeShapeType="1"/>
          </p:cNvSpPr>
          <p:nvPr/>
        </p:nvSpPr>
        <p:spPr bwMode="auto">
          <a:xfrm flipV="1">
            <a:off x="4294188"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98348" name="Line 44"/>
          <p:cNvSpPr>
            <a:spLocks noChangeShapeType="1"/>
          </p:cNvSpPr>
          <p:nvPr/>
        </p:nvSpPr>
        <p:spPr bwMode="auto">
          <a:xfrm>
            <a:off x="5429250" y="4487863"/>
            <a:ext cx="0" cy="782637"/>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98349" name="Rectangle 45"/>
          <p:cNvSpPr>
            <a:spLocks noChangeArrowheads="1"/>
          </p:cNvSpPr>
          <p:nvPr/>
        </p:nvSpPr>
        <p:spPr bwMode="auto">
          <a:xfrm>
            <a:off x="495300" y="3172827"/>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98350" name="Text Box 46"/>
          <p:cNvSpPr txBox="1">
            <a:spLocks noChangeArrowheads="1"/>
          </p:cNvSpPr>
          <p:nvPr/>
        </p:nvSpPr>
        <p:spPr bwMode="auto">
          <a:xfrm>
            <a:off x="4038600" y="1323975"/>
            <a:ext cx="4876800"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t>CPU initiates a disk read by writing a command, logical block number, and destination memory address to a </a:t>
            </a:r>
            <a:r>
              <a:rPr lang="en-US" b="0" dirty="0">
                <a:solidFill>
                  <a:srgbClr val="FF0000"/>
                </a:solidFill>
              </a:rPr>
              <a:t>port </a:t>
            </a:r>
            <a:r>
              <a:rPr lang="en-US" b="0" dirty="0"/>
              <a:t>(address) associated with disk controller.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75" name="Rectangle 47"/>
          <p:cNvSpPr>
            <a:spLocks noGrp="1" noChangeArrowheads="1"/>
          </p:cNvSpPr>
          <p:nvPr>
            <p:ph type="title"/>
          </p:nvPr>
        </p:nvSpPr>
        <p:spPr>
          <a:xfrm>
            <a:off x="628650" y="-2381"/>
            <a:ext cx="7886700" cy="1325563"/>
          </a:xfrm>
        </p:spPr>
        <p:txBody>
          <a:bodyPr/>
          <a:lstStyle/>
          <a:p>
            <a:r>
              <a:rPr lang="en-US"/>
              <a:t>Reading a Disk Sector (2)</a:t>
            </a:r>
          </a:p>
        </p:txBody>
      </p:sp>
      <p:sp>
        <p:nvSpPr>
          <p:cNvPr id="99332"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Main</a:t>
            </a:r>
          </a:p>
          <a:p>
            <a:pPr algn="ctr">
              <a:lnSpc>
                <a:spcPct val="100000"/>
              </a:lnSpc>
            </a:pPr>
            <a:r>
              <a:rPr lang="en-US" sz="1600" dirty="0"/>
              <a:t>memory</a:t>
            </a:r>
          </a:p>
        </p:txBody>
      </p:sp>
      <p:sp>
        <p:nvSpPr>
          <p:cNvPr id="99333"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34"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99335"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36"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37"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38"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39"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40"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41"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42"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43"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ALU</a:t>
            </a:r>
          </a:p>
        </p:txBody>
      </p:sp>
      <p:sp>
        <p:nvSpPr>
          <p:cNvPr id="99344" name="Text Box 16"/>
          <p:cNvSpPr txBox="1">
            <a:spLocks noChangeArrowheads="1"/>
          </p:cNvSpPr>
          <p:nvPr/>
        </p:nvSpPr>
        <p:spPr bwMode="auto">
          <a:xfrm>
            <a:off x="1131888" y="1507123"/>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99345"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46"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99347" name="Text Box 19"/>
          <p:cNvSpPr txBox="1">
            <a:spLocks noChangeArrowheads="1"/>
          </p:cNvSpPr>
          <p:nvPr/>
        </p:nvSpPr>
        <p:spPr bwMode="auto">
          <a:xfrm>
            <a:off x="247650" y="1143000"/>
            <a:ext cx="10858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CPU chip</a:t>
            </a:r>
          </a:p>
        </p:txBody>
      </p:sp>
      <p:sp>
        <p:nvSpPr>
          <p:cNvPr id="99348" name="AutoShape 20"/>
          <p:cNvSpPr>
            <a:spLocks noChangeArrowheads="1"/>
          </p:cNvSpPr>
          <p:nvPr/>
        </p:nvSpPr>
        <p:spPr bwMode="auto">
          <a:xfrm>
            <a:off x="4079875"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49" name="AutoShape 21"/>
          <p:cNvSpPr>
            <a:spLocks noChangeArrowheads="1"/>
          </p:cNvSpPr>
          <p:nvPr/>
        </p:nvSpPr>
        <p:spPr bwMode="auto">
          <a:xfrm flipV="1">
            <a:off x="5184775"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50"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Disk </a:t>
            </a:r>
          </a:p>
          <a:p>
            <a:pPr algn="ctr">
              <a:lnSpc>
                <a:spcPct val="100000"/>
              </a:lnSpc>
            </a:pPr>
            <a:r>
              <a:rPr lang="en-US" sz="1600" dirty="0"/>
              <a:t>controller</a:t>
            </a:r>
          </a:p>
        </p:txBody>
      </p:sp>
      <p:sp>
        <p:nvSpPr>
          <p:cNvPr id="99351" name="AutoShape 23"/>
          <p:cNvSpPr>
            <a:spLocks noChangeArrowheads="1"/>
          </p:cNvSpPr>
          <p:nvPr/>
        </p:nvSpPr>
        <p:spPr bwMode="auto">
          <a:xfrm flipV="1">
            <a:off x="2854325"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52"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Graphics</a:t>
            </a:r>
          </a:p>
          <a:p>
            <a:pPr algn="ctr">
              <a:lnSpc>
                <a:spcPct val="100000"/>
              </a:lnSpc>
            </a:pPr>
            <a:r>
              <a:rPr lang="en-US" sz="1600" dirty="0"/>
              <a:t>adapter</a:t>
            </a:r>
          </a:p>
        </p:txBody>
      </p:sp>
      <p:sp>
        <p:nvSpPr>
          <p:cNvPr id="99353" name="AutoShape 25"/>
          <p:cNvSpPr>
            <a:spLocks noChangeArrowheads="1"/>
          </p:cNvSpPr>
          <p:nvPr/>
        </p:nvSpPr>
        <p:spPr bwMode="auto">
          <a:xfrm flipV="1">
            <a:off x="1177925"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99354"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USB</a:t>
            </a:r>
          </a:p>
          <a:p>
            <a:pPr algn="ctr">
              <a:lnSpc>
                <a:spcPct val="100000"/>
              </a:lnSpc>
            </a:pPr>
            <a:r>
              <a:rPr lang="en-US" sz="1600"/>
              <a:t>controller</a:t>
            </a:r>
          </a:p>
        </p:txBody>
      </p:sp>
      <p:sp>
        <p:nvSpPr>
          <p:cNvPr id="99355"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99356"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99357" name="Text Box 29"/>
          <p:cNvSpPr txBox="1">
            <a:spLocks noChangeArrowheads="1"/>
          </p:cNvSpPr>
          <p:nvPr/>
        </p:nvSpPr>
        <p:spPr bwMode="auto">
          <a:xfrm>
            <a:off x="628650" y="6018798"/>
            <a:ext cx="71756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Mouse</a:t>
            </a:r>
          </a:p>
        </p:txBody>
      </p:sp>
      <p:sp>
        <p:nvSpPr>
          <p:cNvPr id="99358" name="Text Box 30"/>
          <p:cNvSpPr txBox="1">
            <a:spLocks noChangeArrowheads="1"/>
          </p:cNvSpPr>
          <p:nvPr/>
        </p:nvSpPr>
        <p:spPr bwMode="auto">
          <a:xfrm>
            <a:off x="1306513" y="6018798"/>
            <a:ext cx="96062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Keyboard</a:t>
            </a:r>
          </a:p>
        </p:txBody>
      </p:sp>
      <p:sp>
        <p:nvSpPr>
          <p:cNvPr id="99359"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99360" name="Text Box 32"/>
          <p:cNvSpPr txBox="1">
            <a:spLocks noChangeArrowheads="1"/>
          </p:cNvSpPr>
          <p:nvPr/>
        </p:nvSpPr>
        <p:spPr bwMode="auto">
          <a:xfrm>
            <a:off x="2624138" y="6018798"/>
            <a:ext cx="80142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Monitor</a:t>
            </a:r>
          </a:p>
        </p:txBody>
      </p:sp>
      <p:sp>
        <p:nvSpPr>
          <p:cNvPr id="99361" name="AutoShape 33"/>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t>Disk</a:t>
            </a:r>
          </a:p>
        </p:txBody>
      </p:sp>
      <p:sp>
        <p:nvSpPr>
          <p:cNvPr id="99362" name="AutoShape 34"/>
          <p:cNvSpPr>
            <a:spLocks noChangeArrowheads="1"/>
          </p:cNvSpPr>
          <p:nvPr/>
        </p:nvSpPr>
        <p:spPr bwMode="auto">
          <a:xfrm>
            <a:off x="269875" y="4330700"/>
            <a:ext cx="6972300" cy="393700"/>
          </a:xfrm>
          <a:prstGeom prst="leftRightArrow">
            <a:avLst>
              <a:gd name="adj1" fmla="val 48611"/>
              <a:gd name="adj2" fmla="val 91500"/>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9363" name="Rectangle 35"/>
          <p:cNvSpPr>
            <a:spLocks noChangeArrowheads="1"/>
          </p:cNvSpPr>
          <p:nvPr/>
        </p:nvSpPr>
        <p:spPr bwMode="auto">
          <a:xfrm>
            <a:off x="1346200" y="4500563"/>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9364" name="Rectangle 36"/>
          <p:cNvSpPr>
            <a:spLocks noChangeArrowheads="1"/>
          </p:cNvSpPr>
          <p:nvPr/>
        </p:nvSpPr>
        <p:spPr bwMode="auto">
          <a:xfrm>
            <a:off x="3022600" y="449103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9365" name="Rectangle 37"/>
          <p:cNvSpPr>
            <a:spLocks noChangeArrowheads="1"/>
          </p:cNvSpPr>
          <p:nvPr/>
        </p:nvSpPr>
        <p:spPr bwMode="auto">
          <a:xfrm>
            <a:off x="5356225"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9366" name="Text Box 38"/>
          <p:cNvSpPr txBox="1">
            <a:spLocks noChangeArrowheads="1"/>
          </p:cNvSpPr>
          <p:nvPr/>
        </p:nvSpPr>
        <p:spPr bwMode="auto">
          <a:xfrm>
            <a:off x="5556250" y="4127500"/>
            <a:ext cx="8747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I/O bus</a:t>
            </a:r>
          </a:p>
        </p:txBody>
      </p:sp>
      <p:sp>
        <p:nvSpPr>
          <p:cNvPr id="99367" name="Rectangle 39"/>
          <p:cNvSpPr>
            <a:spLocks noChangeArrowheads="1"/>
          </p:cNvSpPr>
          <p:nvPr/>
        </p:nvSpPr>
        <p:spPr bwMode="auto">
          <a:xfrm>
            <a:off x="4246563"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99368" name="Line 40"/>
          <p:cNvSpPr>
            <a:spLocks noChangeShapeType="1"/>
          </p:cNvSpPr>
          <p:nvPr/>
        </p:nvSpPr>
        <p:spPr bwMode="auto">
          <a:xfrm>
            <a:off x="4297363" y="3365500"/>
            <a:ext cx="1965325"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99369" name="Line 41"/>
          <p:cNvSpPr>
            <a:spLocks noChangeShapeType="1"/>
          </p:cNvSpPr>
          <p:nvPr/>
        </p:nvSpPr>
        <p:spPr bwMode="auto">
          <a:xfrm>
            <a:off x="4335463"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99370" name="Line 42"/>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99371" name="Line 43"/>
          <p:cNvSpPr>
            <a:spLocks noChangeShapeType="1"/>
          </p:cNvSpPr>
          <p:nvPr/>
        </p:nvSpPr>
        <p:spPr bwMode="auto">
          <a:xfrm flipH="1">
            <a:off x="5432425" y="4500563"/>
            <a:ext cx="0" cy="1671637"/>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99372" name="Rectangle 44"/>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99374" name="Text Box 46"/>
          <p:cNvSpPr txBox="1">
            <a:spLocks noChangeArrowheads="1"/>
          </p:cNvSpPr>
          <p:nvPr/>
        </p:nvSpPr>
        <p:spPr bwMode="auto">
          <a:xfrm>
            <a:off x="4210050" y="1323975"/>
            <a:ext cx="4395788" cy="915988"/>
          </a:xfrm>
          <a:prstGeom prst="rect">
            <a:avLst/>
          </a:prstGeom>
          <a:noFill/>
          <a:ln w="25400">
            <a:noFill/>
            <a:miter lim="800000"/>
            <a:headEnd/>
            <a:tailEnd/>
          </a:ln>
          <a:effectLst/>
        </p:spPr>
        <p:txBody>
          <a:bodyPr>
            <a:prstTxWarp prst="textNoShape">
              <a:avLst/>
            </a:prstTxWarp>
            <a:spAutoFit/>
          </a:bodyPr>
          <a:lstStyle/>
          <a:p>
            <a:pPr algn="l">
              <a:lnSpc>
                <a:spcPct val="100000"/>
              </a:lnSpc>
            </a:pPr>
            <a:r>
              <a:rPr lang="en-US" b="0" dirty="0"/>
              <a:t>Disk controller reads the sector and performs a direct memory access (</a:t>
            </a:r>
            <a:r>
              <a:rPr lang="en-US" b="0" dirty="0">
                <a:solidFill>
                  <a:srgbClr val="FF0000"/>
                </a:solidFill>
              </a:rPr>
              <a:t>DMA</a:t>
            </a:r>
            <a:r>
              <a:rPr lang="en-US" b="0" dirty="0"/>
              <a:t>) transfer into main memory.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00" name="Rectangle 48"/>
          <p:cNvSpPr>
            <a:spLocks noGrp="1" noChangeArrowheads="1"/>
          </p:cNvSpPr>
          <p:nvPr>
            <p:ph type="title"/>
          </p:nvPr>
        </p:nvSpPr>
        <p:spPr>
          <a:xfrm>
            <a:off x="628650" y="-1985"/>
            <a:ext cx="7886700" cy="1325563"/>
          </a:xfrm>
        </p:spPr>
        <p:txBody>
          <a:bodyPr/>
          <a:lstStyle/>
          <a:p>
            <a:r>
              <a:rPr lang="en-US"/>
              <a:t>Reading a Disk Sector (3)</a:t>
            </a:r>
          </a:p>
        </p:txBody>
      </p:sp>
      <p:sp>
        <p:nvSpPr>
          <p:cNvPr id="100356"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Main</a:t>
            </a:r>
          </a:p>
          <a:p>
            <a:pPr algn="ctr">
              <a:lnSpc>
                <a:spcPct val="100000"/>
              </a:lnSpc>
            </a:pPr>
            <a:r>
              <a:rPr lang="en-US" sz="1600" dirty="0"/>
              <a:t>memory</a:t>
            </a:r>
          </a:p>
        </p:txBody>
      </p:sp>
      <p:sp>
        <p:nvSpPr>
          <p:cNvPr id="100357"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58"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100359"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0"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1"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2"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3"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4"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5"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6"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67"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ALU</a:t>
            </a:r>
          </a:p>
        </p:txBody>
      </p:sp>
      <p:sp>
        <p:nvSpPr>
          <p:cNvPr id="100368" name="Text Box 16"/>
          <p:cNvSpPr txBox="1">
            <a:spLocks noChangeArrowheads="1"/>
          </p:cNvSpPr>
          <p:nvPr/>
        </p:nvSpPr>
        <p:spPr bwMode="auto">
          <a:xfrm>
            <a:off x="1131888" y="1507123"/>
            <a:ext cx="114777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Register file</a:t>
            </a:r>
          </a:p>
        </p:txBody>
      </p:sp>
      <p:sp>
        <p:nvSpPr>
          <p:cNvPr id="100369"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70"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100371" name="Text Box 19"/>
          <p:cNvSpPr txBox="1">
            <a:spLocks noChangeArrowheads="1"/>
          </p:cNvSpPr>
          <p:nvPr/>
        </p:nvSpPr>
        <p:spPr bwMode="auto">
          <a:xfrm>
            <a:off x="247650" y="1143000"/>
            <a:ext cx="10858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CPU chip</a:t>
            </a:r>
          </a:p>
        </p:txBody>
      </p:sp>
      <p:sp>
        <p:nvSpPr>
          <p:cNvPr id="100372" name="AutoShape 20"/>
          <p:cNvSpPr>
            <a:spLocks noChangeArrowheads="1"/>
          </p:cNvSpPr>
          <p:nvPr/>
        </p:nvSpPr>
        <p:spPr bwMode="auto">
          <a:xfrm>
            <a:off x="4079875"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73" name="AutoShape 21"/>
          <p:cNvSpPr>
            <a:spLocks noChangeArrowheads="1"/>
          </p:cNvSpPr>
          <p:nvPr/>
        </p:nvSpPr>
        <p:spPr bwMode="auto">
          <a:xfrm flipV="1">
            <a:off x="5184775"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74"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Disk </a:t>
            </a:r>
          </a:p>
          <a:p>
            <a:pPr algn="ctr">
              <a:lnSpc>
                <a:spcPct val="100000"/>
              </a:lnSpc>
            </a:pPr>
            <a:r>
              <a:rPr lang="en-US" sz="1600" dirty="0"/>
              <a:t>controller</a:t>
            </a:r>
          </a:p>
        </p:txBody>
      </p:sp>
      <p:sp>
        <p:nvSpPr>
          <p:cNvPr id="100375" name="AutoShape 23"/>
          <p:cNvSpPr>
            <a:spLocks noChangeArrowheads="1"/>
          </p:cNvSpPr>
          <p:nvPr/>
        </p:nvSpPr>
        <p:spPr bwMode="auto">
          <a:xfrm flipV="1">
            <a:off x="2854325"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76"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Graphics</a:t>
            </a:r>
          </a:p>
          <a:p>
            <a:pPr algn="ctr">
              <a:lnSpc>
                <a:spcPct val="100000"/>
              </a:lnSpc>
            </a:pPr>
            <a:r>
              <a:rPr lang="en-US" sz="1600" dirty="0"/>
              <a:t>adapter</a:t>
            </a:r>
          </a:p>
        </p:txBody>
      </p:sp>
      <p:sp>
        <p:nvSpPr>
          <p:cNvPr id="100377" name="AutoShape 25"/>
          <p:cNvSpPr>
            <a:spLocks noChangeArrowheads="1"/>
          </p:cNvSpPr>
          <p:nvPr/>
        </p:nvSpPr>
        <p:spPr bwMode="auto">
          <a:xfrm flipV="1">
            <a:off x="1177925" y="45466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00378"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t>USB</a:t>
            </a:r>
          </a:p>
          <a:p>
            <a:pPr algn="ctr">
              <a:lnSpc>
                <a:spcPct val="100000"/>
              </a:lnSpc>
            </a:pPr>
            <a:r>
              <a:rPr lang="en-US" sz="1600"/>
              <a:t>controller</a:t>
            </a:r>
          </a:p>
        </p:txBody>
      </p:sp>
      <p:sp>
        <p:nvSpPr>
          <p:cNvPr id="100379"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100380"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100381" name="Text Box 29"/>
          <p:cNvSpPr txBox="1">
            <a:spLocks noChangeArrowheads="1"/>
          </p:cNvSpPr>
          <p:nvPr/>
        </p:nvSpPr>
        <p:spPr bwMode="auto">
          <a:xfrm>
            <a:off x="628650" y="6018798"/>
            <a:ext cx="71756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Mouse</a:t>
            </a:r>
          </a:p>
        </p:txBody>
      </p:sp>
      <p:sp>
        <p:nvSpPr>
          <p:cNvPr id="100382" name="Text Box 30"/>
          <p:cNvSpPr txBox="1">
            <a:spLocks noChangeArrowheads="1"/>
          </p:cNvSpPr>
          <p:nvPr/>
        </p:nvSpPr>
        <p:spPr bwMode="auto">
          <a:xfrm>
            <a:off x="1306513" y="6018798"/>
            <a:ext cx="96062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Keyboard</a:t>
            </a:r>
          </a:p>
        </p:txBody>
      </p:sp>
      <p:sp>
        <p:nvSpPr>
          <p:cNvPr id="100383"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00384" name="Text Box 32"/>
          <p:cNvSpPr txBox="1">
            <a:spLocks noChangeArrowheads="1"/>
          </p:cNvSpPr>
          <p:nvPr/>
        </p:nvSpPr>
        <p:spPr bwMode="auto">
          <a:xfrm>
            <a:off x="2624138" y="6018798"/>
            <a:ext cx="80142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Monitor</a:t>
            </a:r>
          </a:p>
        </p:txBody>
      </p:sp>
      <p:sp>
        <p:nvSpPr>
          <p:cNvPr id="100385" name="Line 33"/>
          <p:cNvSpPr>
            <a:spLocks noChangeShapeType="1"/>
          </p:cNvSpPr>
          <p:nvPr/>
        </p:nvSpPr>
        <p:spPr bwMode="auto">
          <a:xfrm>
            <a:off x="5426075"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00386" name="AutoShape 34"/>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t>Disk</a:t>
            </a:r>
          </a:p>
        </p:txBody>
      </p:sp>
      <p:sp>
        <p:nvSpPr>
          <p:cNvPr id="100387" name="AutoShape 35"/>
          <p:cNvSpPr>
            <a:spLocks noChangeArrowheads="1"/>
          </p:cNvSpPr>
          <p:nvPr/>
        </p:nvSpPr>
        <p:spPr bwMode="auto">
          <a:xfrm>
            <a:off x="269875" y="4330700"/>
            <a:ext cx="6972300" cy="393700"/>
          </a:xfrm>
          <a:prstGeom prst="leftRightArrow">
            <a:avLst>
              <a:gd name="adj1" fmla="val 48611"/>
              <a:gd name="adj2" fmla="val 91500"/>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100388" name="Rectangle 36"/>
          <p:cNvSpPr>
            <a:spLocks noChangeArrowheads="1"/>
          </p:cNvSpPr>
          <p:nvPr/>
        </p:nvSpPr>
        <p:spPr bwMode="auto">
          <a:xfrm>
            <a:off x="1346200" y="4500563"/>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100389" name="Rectangle 37"/>
          <p:cNvSpPr>
            <a:spLocks noChangeArrowheads="1"/>
          </p:cNvSpPr>
          <p:nvPr/>
        </p:nvSpPr>
        <p:spPr bwMode="auto">
          <a:xfrm>
            <a:off x="3022600" y="449103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100390" name="Rectangle 38"/>
          <p:cNvSpPr>
            <a:spLocks noChangeArrowheads="1"/>
          </p:cNvSpPr>
          <p:nvPr/>
        </p:nvSpPr>
        <p:spPr bwMode="auto">
          <a:xfrm>
            <a:off x="5356225"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100391" name="Text Box 39"/>
          <p:cNvSpPr txBox="1">
            <a:spLocks noChangeArrowheads="1"/>
          </p:cNvSpPr>
          <p:nvPr/>
        </p:nvSpPr>
        <p:spPr bwMode="auto">
          <a:xfrm>
            <a:off x="5556250" y="4127500"/>
            <a:ext cx="8747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I/O bus</a:t>
            </a:r>
          </a:p>
        </p:txBody>
      </p:sp>
      <p:sp>
        <p:nvSpPr>
          <p:cNvPr id="100392" name="Rectangle 40"/>
          <p:cNvSpPr>
            <a:spLocks noChangeArrowheads="1"/>
          </p:cNvSpPr>
          <p:nvPr/>
        </p:nvSpPr>
        <p:spPr bwMode="auto">
          <a:xfrm>
            <a:off x="4246563"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p>
        </p:txBody>
      </p:sp>
      <p:sp>
        <p:nvSpPr>
          <p:cNvPr id="100393" name="Line 41"/>
          <p:cNvSpPr>
            <a:spLocks noChangeShapeType="1"/>
          </p:cNvSpPr>
          <p:nvPr/>
        </p:nvSpPr>
        <p:spPr bwMode="auto">
          <a:xfrm flipH="1">
            <a:off x="3343275" y="2679700"/>
            <a:ext cx="1017588"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p>
        </p:txBody>
      </p:sp>
      <p:sp>
        <p:nvSpPr>
          <p:cNvPr id="100394" name="Line 42"/>
          <p:cNvSpPr>
            <a:spLocks noChangeShapeType="1"/>
          </p:cNvSpPr>
          <p:nvPr/>
        </p:nvSpPr>
        <p:spPr bwMode="auto">
          <a:xfrm>
            <a:off x="4335463" y="2667000"/>
            <a:ext cx="0" cy="1833563"/>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100395" name="Line 43"/>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100396" name="Line 44"/>
          <p:cNvSpPr>
            <a:spLocks noChangeShapeType="1"/>
          </p:cNvSpPr>
          <p:nvPr/>
        </p:nvSpPr>
        <p:spPr bwMode="auto">
          <a:xfrm flipH="1">
            <a:off x="5426075" y="4500563"/>
            <a:ext cx="6350" cy="782637"/>
          </a:xfrm>
          <a:prstGeom prst="line">
            <a:avLst/>
          </a:prstGeom>
          <a:noFill/>
          <a:ln w="76200">
            <a:solidFill>
              <a:srgbClr val="00FFFF"/>
            </a:solidFill>
            <a:round/>
            <a:headEnd/>
            <a:tailEnd/>
          </a:ln>
          <a:effectLst/>
        </p:spPr>
        <p:txBody>
          <a:bodyPr wrap="none" anchor="ctr">
            <a:prstTxWarp prst="textNoShape">
              <a:avLst/>
            </a:prstTxWarp>
          </a:bodyPr>
          <a:lstStyle/>
          <a:p>
            <a:endParaRPr lang="en-US"/>
          </a:p>
        </p:txBody>
      </p:sp>
      <p:sp>
        <p:nvSpPr>
          <p:cNvPr id="100397" name="Rectangle 45"/>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Bus interface</a:t>
            </a:r>
          </a:p>
        </p:txBody>
      </p:sp>
      <p:sp>
        <p:nvSpPr>
          <p:cNvPr id="100399" name="Text Box 47"/>
          <p:cNvSpPr txBox="1">
            <a:spLocks noChangeArrowheads="1"/>
          </p:cNvSpPr>
          <p:nvPr/>
        </p:nvSpPr>
        <p:spPr bwMode="auto">
          <a:xfrm>
            <a:off x="4495800" y="1219200"/>
            <a:ext cx="4343400"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t>When the DMA transfer completes, the disk controller notifies the CPU with an </a:t>
            </a:r>
            <a:r>
              <a:rPr lang="en-US" b="0" i="1" dirty="0">
                <a:solidFill>
                  <a:srgbClr val="FF0000"/>
                </a:solidFill>
              </a:rPr>
              <a:t>interrupt</a:t>
            </a:r>
            <a:r>
              <a:rPr lang="en-US" b="0" dirty="0"/>
              <a:t> (i.e., asserts a special “interrupt” pin on the CPU)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0600" y="3352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a:xfrm>
            <a:off x="628650" y="0"/>
            <a:ext cx="7886700" cy="1325563"/>
          </a:xfrm>
        </p:spPr>
        <p:txBody>
          <a:bodyPr/>
          <a:lstStyle/>
          <a:p>
            <a:r>
              <a:rPr lang="en-US" dirty="0"/>
              <a:t>Solid State Disks (</a:t>
            </a:r>
            <a:r>
              <a:rPr lang="en-US" dirty="0" err="1"/>
              <a:t>SSDs</a:t>
            </a:r>
            <a:r>
              <a:rPr lang="en-US" dirty="0"/>
              <a:t>)</a:t>
            </a:r>
          </a:p>
        </p:txBody>
      </p:sp>
      <p:sp>
        <p:nvSpPr>
          <p:cNvPr id="3" name="Content Placeholder 2"/>
          <p:cNvSpPr>
            <a:spLocks noGrp="1"/>
          </p:cNvSpPr>
          <p:nvPr>
            <p:ph idx="1"/>
          </p:nvPr>
        </p:nvSpPr>
        <p:spPr>
          <a:xfrm>
            <a:off x="396875" y="4724400"/>
            <a:ext cx="7896225" cy="1904999"/>
          </a:xfrm>
        </p:spPr>
        <p:txBody>
          <a:bodyPr>
            <a:normAutofit fontScale="92500"/>
          </a:bodyPr>
          <a:lstStyle/>
          <a:p>
            <a:r>
              <a:rPr lang="en-US" dirty="0"/>
              <a:t>Pages: 512KB to 4KB, Blocks: 32 to 128 pages</a:t>
            </a:r>
          </a:p>
          <a:p>
            <a:r>
              <a:rPr lang="en-US" dirty="0"/>
              <a:t>Data read/written in units of pages. </a:t>
            </a:r>
          </a:p>
          <a:p>
            <a:r>
              <a:rPr lang="en-US" dirty="0"/>
              <a:t>Page can be written only after its block has been erased</a:t>
            </a:r>
          </a:p>
          <a:p>
            <a:r>
              <a:rPr lang="en-US" dirty="0"/>
              <a:t>A block wears out after ~400,000 repeated writes.</a:t>
            </a:r>
          </a:p>
        </p:txBody>
      </p:sp>
      <p:sp>
        <p:nvSpPr>
          <p:cNvPr id="62" name="AutoShape 238"/>
          <p:cNvSpPr>
            <a:spLocks noChangeArrowheads="1"/>
          </p:cNvSpPr>
          <p:nvPr/>
        </p:nvSpPr>
        <p:spPr bwMode="auto">
          <a:xfrm flipV="1">
            <a:off x="4305300" y="16065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Rectangle 239"/>
          <p:cNvSpPr>
            <a:spLocks noChangeArrowheads="1"/>
          </p:cNvSpPr>
          <p:nvPr/>
        </p:nvSpPr>
        <p:spPr bwMode="auto">
          <a:xfrm>
            <a:off x="3505200" y="2406650"/>
            <a:ext cx="2057400" cy="5207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charset="0"/>
              </a:rPr>
              <a:t>Flash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charset="0"/>
              </a:rPr>
              <a:t>translation layer</a:t>
            </a:r>
          </a:p>
        </p:txBody>
      </p:sp>
      <p:sp>
        <p:nvSpPr>
          <p:cNvPr id="64" name="Line 258"/>
          <p:cNvSpPr>
            <a:spLocks noChangeShapeType="1"/>
          </p:cNvSpPr>
          <p:nvPr/>
        </p:nvSpPr>
        <p:spPr bwMode="auto">
          <a:xfrm>
            <a:off x="4572000" y="292735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Rectangle 235"/>
          <p:cNvSpPr>
            <a:spLocks noChangeArrowheads="1"/>
          </p:cNvSpPr>
          <p:nvPr/>
        </p:nvSpPr>
        <p:spPr bwMode="auto">
          <a:xfrm>
            <a:off x="3429000" y="1390650"/>
            <a:ext cx="22098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CFFCC"/>
              </a:solidFill>
              <a:effectLst/>
              <a:uLnTx/>
              <a:uFillTx/>
            </a:endParaRPr>
          </a:p>
        </p:txBody>
      </p:sp>
      <p:sp>
        <p:nvSpPr>
          <p:cNvPr id="66" name="Rectangle 264"/>
          <p:cNvSpPr>
            <a:spLocks noChangeArrowheads="1"/>
          </p:cNvSpPr>
          <p:nvPr/>
        </p:nvSpPr>
        <p:spPr bwMode="auto">
          <a:xfrm>
            <a:off x="4476750" y="15414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Text Box 265"/>
          <p:cNvSpPr txBox="1">
            <a:spLocks noChangeArrowheads="1"/>
          </p:cNvSpPr>
          <p:nvPr/>
        </p:nvSpPr>
        <p:spPr bwMode="auto">
          <a:xfrm>
            <a:off x="3429000" y="1066800"/>
            <a:ext cx="841375" cy="336550"/>
          </a:xfrm>
          <a:prstGeom prst="rect">
            <a:avLst/>
          </a:prstGeom>
          <a:noFill/>
          <a:ln w="12700">
            <a:noFill/>
            <a:miter lim="800000"/>
            <a:headEnd/>
            <a:tailEnd/>
          </a:ln>
          <a:effectLst/>
        </p:spPr>
        <p:txBody>
          <a:bodyPr wrap="none" anchor="ct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charset="0"/>
              </a:rPr>
              <a:t>I/O bus</a:t>
            </a:r>
          </a:p>
        </p:txBody>
      </p:sp>
      <p:sp>
        <p:nvSpPr>
          <p:cNvPr id="68" name="Rectangle 271"/>
          <p:cNvSpPr>
            <a:spLocks noChangeArrowheads="1"/>
          </p:cNvSpPr>
          <p:nvPr/>
        </p:nvSpPr>
        <p:spPr bwMode="auto">
          <a:xfrm>
            <a:off x="5562600" y="1174750"/>
            <a:ext cx="457200" cy="5334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Arial" charset="0"/>
            </a:endParaRPr>
          </a:p>
        </p:txBody>
      </p:sp>
      <p:sp>
        <p:nvSpPr>
          <p:cNvPr id="69" name="Rectangle 272"/>
          <p:cNvSpPr>
            <a:spLocks noChangeArrowheads="1"/>
          </p:cNvSpPr>
          <p:nvPr/>
        </p:nvSpPr>
        <p:spPr bwMode="auto">
          <a:xfrm>
            <a:off x="3048000" y="1219200"/>
            <a:ext cx="457200" cy="4572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Arial" charset="0"/>
            </a:endParaRPr>
          </a:p>
        </p:txBody>
      </p:sp>
      <p:sp>
        <p:nvSpPr>
          <p:cNvPr id="84" name="Rectangle 280"/>
          <p:cNvSpPr>
            <a:spLocks noChangeArrowheads="1"/>
          </p:cNvSpPr>
          <p:nvPr/>
        </p:nvSpPr>
        <p:spPr bwMode="auto">
          <a:xfrm>
            <a:off x="1154113"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274"/>
          <p:cNvSpPr>
            <a:spLocks noChangeArrowheads="1"/>
          </p:cNvSpPr>
          <p:nvPr/>
        </p:nvSpPr>
        <p:spPr bwMode="auto">
          <a:xfrm>
            <a:off x="12303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Arial" charset="0"/>
              </a:rPr>
              <a:t>Page 0</a:t>
            </a:r>
          </a:p>
        </p:txBody>
      </p:sp>
      <p:sp>
        <p:nvSpPr>
          <p:cNvPr id="86" name="Rectangle 277"/>
          <p:cNvSpPr>
            <a:spLocks noChangeArrowheads="1"/>
          </p:cNvSpPr>
          <p:nvPr/>
        </p:nvSpPr>
        <p:spPr bwMode="auto">
          <a:xfrm>
            <a:off x="20685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Arial" charset="0"/>
              </a:rPr>
              <a:t>Page 1</a:t>
            </a:r>
          </a:p>
        </p:txBody>
      </p:sp>
      <p:sp>
        <p:nvSpPr>
          <p:cNvPr id="87" name="Rectangle 278"/>
          <p:cNvSpPr>
            <a:spLocks noChangeArrowheads="1"/>
          </p:cNvSpPr>
          <p:nvPr/>
        </p:nvSpPr>
        <p:spPr bwMode="auto">
          <a:xfrm>
            <a:off x="33639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charset="0"/>
              </a:rPr>
              <a:t>Page P-1</a:t>
            </a:r>
          </a:p>
        </p:txBody>
      </p:sp>
      <p:sp>
        <p:nvSpPr>
          <p:cNvPr id="88" name="Text Box 279"/>
          <p:cNvSpPr txBox="1">
            <a:spLocks noChangeArrowheads="1"/>
          </p:cNvSpPr>
          <p:nvPr/>
        </p:nvSpPr>
        <p:spPr bwMode="auto">
          <a:xfrm>
            <a:off x="2906713" y="3613150"/>
            <a:ext cx="488950" cy="457200"/>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charset="0"/>
              </a:rPr>
              <a:t>…</a:t>
            </a:r>
          </a:p>
        </p:txBody>
      </p:sp>
      <p:sp>
        <p:nvSpPr>
          <p:cNvPr id="89" name="Text Box 281"/>
          <p:cNvSpPr txBox="1">
            <a:spLocks noChangeArrowheads="1"/>
          </p:cNvSpPr>
          <p:nvPr/>
        </p:nvSpPr>
        <p:spPr bwMode="auto">
          <a:xfrm>
            <a:off x="1066800" y="3321050"/>
            <a:ext cx="849313" cy="336550"/>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charset="0"/>
              </a:rPr>
              <a:t>Block 0</a:t>
            </a:r>
          </a:p>
        </p:txBody>
      </p:sp>
      <p:sp>
        <p:nvSpPr>
          <p:cNvPr id="71" name="Text Box 282"/>
          <p:cNvSpPr txBox="1">
            <a:spLocks noChangeArrowheads="1"/>
          </p:cNvSpPr>
          <p:nvPr/>
        </p:nvSpPr>
        <p:spPr bwMode="auto">
          <a:xfrm>
            <a:off x="4311650" y="3657600"/>
            <a:ext cx="488950" cy="457200"/>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Arial" charset="0"/>
              </a:rPr>
              <a:t>…</a:t>
            </a:r>
          </a:p>
        </p:txBody>
      </p:sp>
      <p:sp>
        <p:nvSpPr>
          <p:cNvPr id="78" name="Rectangle 287"/>
          <p:cNvSpPr>
            <a:spLocks noChangeArrowheads="1"/>
          </p:cNvSpPr>
          <p:nvPr/>
        </p:nvSpPr>
        <p:spPr bwMode="auto">
          <a:xfrm>
            <a:off x="4876800"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Rectangle 283"/>
          <p:cNvSpPr>
            <a:spLocks noChangeArrowheads="1"/>
          </p:cNvSpPr>
          <p:nvPr/>
        </p:nvSpPr>
        <p:spPr bwMode="auto">
          <a:xfrm>
            <a:off x="49530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Arial" charset="0"/>
              </a:rPr>
              <a:t>Page 0</a:t>
            </a:r>
          </a:p>
        </p:txBody>
      </p:sp>
      <p:sp>
        <p:nvSpPr>
          <p:cNvPr id="80" name="Rectangle 284"/>
          <p:cNvSpPr>
            <a:spLocks noChangeArrowheads="1"/>
          </p:cNvSpPr>
          <p:nvPr/>
        </p:nvSpPr>
        <p:spPr bwMode="auto">
          <a:xfrm>
            <a:off x="57912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Arial" charset="0"/>
              </a:rPr>
              <a:t>Page 1</a:t>
            </a:r>
          </a:p>
        </p:txBody>
      </p:sp>
      <p:sp>
        <p:nvSpPr>
          <p:cNvPr id="81" name="Rectangle 285"/>
          <p:cNvSpPr>
            <a:spLocks noChangeArrowheads="1"/>
          </p:cNvSpPr>
          <p:nvPr/>
        </p:nvSpPr>
        <p:spPr bwMode="auto">
          <a:xfrm>
            <a:off x="70866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charset="0"/>
              </a:rPr>
              <a:t>Page P-1</a:t>
            </a:r>
          </a:p>
        </p:txBody>
      </p:sp>
      <p:sp>
        <p:nvSpPr>
          <p:cNvPr id="82" name="Text Box 286"/>
          <p:cNvSpPr txBox="1">
            <a:spLocks noChangeArrowheads="1"/>
          </p:cNvSpPr>
          <p:nvPr/>
        </p:nvSpPr>
        <p:spPr bwMode="auto">
          <a:xfrm>
            <a:off x="6629400" y="3613150"/>
            <a:ext cx="488950" cy="457200"/>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charset="0"/>
              </a:rPr>
              <a:t>…</a:t>
            </a:r>
          </a:p>
        </p:txBody>
      </p:sp>
      <p:sp>
        <p:nvSpPr>
          <p:cNvPr id="83" name="Text Box 288"/>
          <p:cNvSpPr txBox="1">
            <a:spLocks noChangeArrowheads="1"/>
          </p:cNvSpPr>
          <p:nvPr/>
        </p:nvSpPr>
        <p:spPr bwMode="auto">
          <a:xfrm>
            <a:off x="4800600" y="3321050"/>
            <a:ext cx="1109663" cy="336550"/>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charset="0"/>
              </a:rPr>
              <a:t>Block  B-1</a:t>
            </a:r>
          </a:p>
        </p:txBody>
      </p:sp>
      <p:sp>
        <p:nvSpPr>
          <p:cNvPr id="74" name="Text Box 291"/>
          <p:cNvSpPr txBox="1">
            <a:spLocks noChangeArrowheads="1"/>
          </p:cNvSpPr>
          <p:nvPr/>
        </p:nvSpPr>
        <p:spPr bwMode="auto">
          <a:xfrm>
            <a:off x="912813" y="3016250"/>
            <a:ext cx="1471612" cy="336550"/>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charset="0"/>
              </a:rPr>
              <a:t>Flash memory</a:t>
            </a:r>
          </a:p>
        </p:txBody>
      </p:sp>
      <p:sp>
        <p:nvSpPr>
          <p:cNvPr id="75" name="Rectangle 292"/>
          <p:cNvSpPr>
            <a:spLocks noChangeArrowheads="1"/>
          </p:cNvSpPr>
          <p:nvPr/>
        </p:nvSpPr>
        <p:spPr bwMode="auto">
          <a:xfrm>
            <a:off x="838200" y="2317750"/>
            <a:ext cx="7467600" cy="217805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Text Box 293"/>
          <p:cNvSpPr txBox="1">
            <a:spLocks noChangeArrowheads="1"/>
          </p:cNvSpPr>
          <p:nvPr/>
        </p:nvSpPr>
        <p:spPr bwMode="auto">
          <a:xfrm>
            <a:off x="746125" y="1981200"/>
            <a:ext cx="2225675" cy="336550"/>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Arial" charset="0"/>
              </a:rPr>
              <a:t>Solid State Disk (SSD)</a:t>
            </a:r>
          </a:p>
        </p:txBody>
      </p:sp>
      <p:sp>
        <p:nvSpPr>
          <p:cNvPr id="77" name="Text Box 297"/>
          <p:cNvSpPr txBox="1">
            <a:spLocks noChangeArrowheads="1"/>
          </p:cNvSpPr>
          <p:nvPr/>
        </p:nvSpPr>
        <p:spPr bwMode="auto">
          <a:xfrm>
            <a:off x="4724400" y="1655763"/>
            <a:ext cx="2133600" cy="517525"/>
          </a:xfrm>
          <a:prstGeom prst="rect">
            <a:avLst/>
          </a:prstGeom>
          <a:noFill/>
          <a:ln w="12700">
            <a:noFill/>
            <a:miter lim="800000"/>
            <a:headEnd/>
            <a:tailEnd/>
          </a:ln>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rPr>
              <a:t>Requests to read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rPr>
              <a:t>write logical disk blocks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Performance Characteristics	</a:t>
            </a:r>
          </a:p>
        </p:txBody>
      </p:sp>
      <p:sp>
        <p:nvSpPr>
          <p:cNvPr id="3" name="Content Placeholder 2"/>
          <p:cNvSpPr>
            <a:spLocks noGrp="1"/>
          </p:cNvSpPr>
          <p:nvPr>
            <p:ph idx="1"/>
          </p:nvPr>
        </p:nvSpPr>
        <p:spPr>
          <a:xfrm>
            <a:off x="396875" y="3200400"/>
            <a:ext cx="7896225" cy="2590801"/>
          </a:xfrm>
        </p:spPr>
        <p:txBody>
          <a:bodyPr>
            <a:normAutofit lnSpcReduction="10000"/>
          </a:bodyPr>
          <a:lstStyle/>
          <a:p>
            <a:r>
              <a:rPr lang="en-US" dirty="0"/>
              <a:t>Why are random writes so slow?</a:t>
            </a:r>
          </a:p>
          <a:p>
            <a:pPr lvl="1"/>
            <a:r>
              <a:rPr lang="en-US" dirty="0"/>
              <a:t>Erasing a block is slow (around 1 ms)</a:t>
            </a:r>
          </a:p>
          <a:p>
            <a:pPr lvl="1"/>
            <a:r>
              <a:rPr lang="en-US" dirty="0"/>
              <a:t>Write to a page triggers a copy of all useful pages in the block</a:t>
            </a:r>
          </a:p>
          <a:p>
            <a:pPr lvl="2"/>
            <a:r>
              <a:rPr lang="en-US" dirty="0"/>
              <a:t>Find an used block (new block) and erase it</a:t>
            </a:r>
          </a:p>
          <a:p>
            <a:pPr lvl="2"/>
            <a:r>
              <a:rPr lang="en-US" dirty="0"/>
              <a:t>Write the page into the new block</a:t>
            </a:r>
          </a:p>
          <a:p>
            <a:pPr lvl="2"/>
            <a:r>
              <a:rPr lang="en-US" dirty="0"/>
              <a:t>Copy other pages from old block to the new block</a:t>
            </a:r>
          </a:p>
        </p:txBody>
      </p:sp>
      <p:sp>
        <p:nvSpPr>
          <p:cNvPr id="4" name="TextBox 3"/>
          <p:cNvSpPr txBox="1"/>
          <p:nvPr/>
        </p:nvSpPr>
        <p:spPr>
          <a:xfrm>
            <a:off x="244475" y="1676400"/>
            <a:ext cx="8747125" cy="1015663"/>
          </a:xfrm>
          <a:prstGeom prst="rect">
            <a:avLst/>
          </a:prstGeom>
          <a:solidFill>
            <a:srgbClr val="E2E2E2"/>
          </a:solidFill>
          <a:ln w="19050" cmpd="sng">
            <a:solidFill>
              <a:schemeClr val="tx1"/>
            </a:solidFill>
          </a:ln>
        </p:spPr>
        <p:txBody>
          <a:bodyPr wrap="square" rtlCol="0">
            <a:spAutoFit/>
          </a:bodyPr>
          <a:lstStyle/>
          <a:p>
            <a:r>
              <a:rPr lang="en-US" sz="2000" dirty="0">
                <a:latin typeface="Calibri" pitchFamily="34" charset="0"/>
              </a:rPr>
              <a:t>Sequential read </a:t>
            </a:r>
            <a:r>
              <a:rPr lang="en-US" sz="2000" dirty="0" err="1">
                <a:latin typeface="Calibri" pitchFamily="34" charset="0"/>
              </a:rPr>
              <a:t>tput</a:t>
            </a:r>
            <a:r>
              <a:rPr lang="en-US" sz="2000" dirty="0">
                <a:latin typeface="Calibri" pitchFamily="34" charset="0"/>
              </a:rPr>
              <a:t>	2250 MB/s	Sequential write </a:t>
            </a:r>
            <a:r>
              <a:rPr lang="en-US" sz="2000" dirty="0" err="1">
                <a:latin typeface="Calibri" pitchFamily="34" charset="0"/>
              </a:rPr>
              <a:t>tput</a:t>
            </a:r>
            <a:r>
              <a:rPr lang="en-US" sz="2000" dirty="0">
                <a:latin typeface="Calibri" pitchFamily="34" charset="0"/>
              </a:rPr>
              <a:t>	1870 MB/s</a:t>
            </a:r>
          </a:p>
          <a:p>
            <a:r>
              <a:rPr lang="en-US" sz="2000" dirty="0">
                <a:latin typeface="Calibri" pitchFamily="34" charset="0"/>
              </a:rPr>
              <a:t>Random read </a:t>
            </a:r>
            <a:r>
              <a:rPr lang="en-US" sz="2000" dirty="0" err="1">
                <a:latin typeface="Calibri" pitchFamily="34" charset="0"/>
              </a:rPr>
              <a:t>tput</a:t>
            </a:r>
            <a:r>
              <a:rPr lang="en-US" sz="2000" dirty="0">
                <a:latin typeface="Calibri" pitchFamily="34" charset="0"/>
              </a:rPr>
              <a:t>	1140 MB/s	Random write </a:t>
            </a:r>
            <a:r>
              <a:rPr lang="en-US" sz="2000" dirty="0" err="1">
                <a:latin typeface="Calibri" pitchFamily="34" charset="0"/>
              </a:rPr>
              <a:t>tput</a:t>
            </a:r>
            <a:r>
              <a:rPr lang="en-US" sz="2000" dirty="0">
                <a:latin typeface="Calibri" pitchFamily="34" charset="0"/>
              </a:rPr>
              <a:t>	104 MB/s</a:t>
            </a:r>
          </a:p>
          <a:p>
            <a:r>
              <a:rPr lang="en-US" sz="2000" dirty="0">
                <a:latin typeface="Calibri" pitchFamily="34" charset="0"/>
              </a:rPr>
              <a:t>Rand read access		30 us		Random write access	300 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Tradeoffs vs Rotating Disks</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Advantages </a:t>
            </a:r>
          </a:p>
          <a:p>
            <a:pPr lvl="1">
              <a:lnSpc>
                <a:spcPct val="120000"/>
              </a:lnSpc>
            </a:pPr>
            <a:r>
              <a:rPr lang="en-US" dirty="0"/>
              <a:t>No moving parts </a:t>
            </a:r>
            <a:r>
              <a:rPr lang="en-US" dirty="0">
                <a:sym typeface="Wingdings"/>
              </a:rPr>
              <a:t> faster, less power, more rugged</a:t>
            </a:r>
            <a:endParaRPr lang="en-US" dirty="0"/>
          </a:p>
          <a:p>
            <a:pPr>
              <a:lnSpc>
                <a:spcPct val="120000"/>
              </a:lnSpc>
            </a:pPr>
            <a:r>
              <a:rPr lang="en-US" dirty="0"/>
              <a:t>Disadvantages</a:t>
            </a:r>
          </a:p>
          <a:p>
            <a:pPr lvl="1">
              <a:lnSpc>
                <a:spcPct val="120000"/>
              </a:lnSpc>
            </a:pPr>
            <a:r>
              <a:rPr lang="en-US" dirty="0"/>
              <a:t>Have the potential to wear out </a:t>
            </a:r>
          </a:p>
          <a:p>
            <a:pPr lvl="2">
              <a:lnSpc>
                <a:spcPct val="120000"/>
              </a:lnSpc>
            </a:pPr>
            <a:r>
              <a:rPr lang="en-US" dirty="0"/>
              <a:t>Mitigated by “wear leveling logic” in flash translation layer</a:t>
            </a:r>
          </a:p>
          <a:p>
            <a:pPr lvl="2">
              <a:lnSpc>
                <a:spcPct val="120000"/>
              </a:lnSpc>
            </a:pPr>
            <a:r>
              <a:rPr lang="en-US" dirty="0"/>
              <a:t>E.g. Intel X25 guarantees 1 petabyte (1015 bytes) of random writes before they wear out</a:t>
            </a:r>
          </a:p>
          <a:p>
            <a:pPr lvl="2">
              <a:lnSpc>
                <a:spcPct val="120000"/>
              </a:lnSpc>
            </a:pPr>
            <a:r>
              <a:rPr lang="en-US" dirty="0"/>
              <a:t>More recent tests put leaders at over </a:t>
            </a:r>
            <a:r>
              <a:rPr lang="en-US" b="1" dirty="0"/>
              <a:t>20PB</a:t>
            </a:r>
            <a:r>
              <a:rPr lang="en-US" dirty="0"/>
              <a:t> (20,000 TB!!!) of random writes</a:t>
            </a:r>
          </a:p>
          <a:p>
            <a:pPr lvl="1">
              <a:lnSpc>
                <a:spcPct val="120000"/>
              </a:lnSpc>
            </a:pPr>
            <a:r>
              <a:rPr lang="en-US" dirty="0"/>
              <a:t>$$$$</a:t>
            </a:r>
          </a:p>
          <a:p>
            <a:pPr>
              <a:lnSpc>
                <a:spcPct val="120000"/>
              </a:lnSpc>
            </a:pPr>
            <a:r>
              <a:rPr lang="en-US" dirty="0"/>
              <a:t>Applications</a:t>
            </a:r>
          </a:p>
          <a:p>
            <a:pPr lvl="1">
              <a:lnSpc>
                <a:spcPct val="120000"/>
              </a:lnSpc>
            </a:pPr>
            <a:r>
              <a:rPr lang="en-US" dirty="0"/>
              <a:t>MP3 players, smart phones, laptops</a:t>
            </a:r>
          </a:p>
          <a:p>
            <a:pPr lvl="1">
              <a:lnSpc>
                <a:spcPct val="120000"/>
              </a:lnSpc>
            </a:pPr>
            <a:r>
              <a:rPr lang="en-US" dirty="0"/>
              <a:t>desktops and servers</a:t>
            </a:r>
          </a:p>
          <a:p>
            <a:pPr lvl="1">
              <a:lnSpc>
                <a:spcPct val="120000"/>
              </a:lnSpc>
            </a:pPr>
            <a:r>
              <a:rPr lang="en-US" dirty="0"/>
              <a:t>Low energy applications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76200" y="33115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95587" name="Rectangle 3"/>
          <p:cNvSpPr>
            <a:spLocks noChangeArrowheads="1"/>
          </p:cNvSpPr>
          <p:nvPr/>
        </p:nvSpPr>
        <p:spPr bwMode="auto">
          <a:xfrm>
            <a:off x="76200" y="3311525"/>
            <a:ext cx="8893175" cy="1474763"/>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1980	1985	1990	1995	2000	2005	2010	</a:t>
            </a:r>
            <a:r>
              <a:rPr lang="en-US" sz="2000" i="1" dirty="0">
                <a:solidFill>
                  <a:srgbClr val="000000"/>
                </a:solidFill>
              </a:rPr>
              <a:t>2010:1980</a:t>
            </a:r>
            <a:endParaRPr lang="en-US" sz="2000" dirty="0">
              <a:solidFill>
                <a:srgbClr val="000000"/>
              </a:solidFill>
            </a:endParaRPr>
          </a:p>
          <a:p>
            <a:pPr algn="l" defTabSz="857250">
              <a:lnSpc>
                <a:spcPct val="100000"/>
              </a:lnSpc>
            </a:pPr>
            <a:endParaRPr lang="en-US" sz="1600" dirty="0">
              <a:solidFill>
                <a:srgbClr val="22228B"/>
              </a:solidFill>
            </a:endParaRPr>
          </a:p>
          <a:p>
            <a:pPr algn="l" defTabSz="857250">
              <a:lnSpc>
                <a:spcPct val="100000"/>
              </a:lnSpc>
            </a:pPr>
            <a:r>
              <a:rPr lang="en-US" sz="1800" dirty="0">
                <a:solidFill>
                  <a:srgbClr val="22228B"/>
                </a:solidFill>
              </a:rPr>
              <a:t>$/MB		8,000	880	100	30	1	0.1	0.06	</a:t>
            </a:r>
            <a:r>
              <a:rPr lang="en-US" sz="1800" i="1" dirty="0">
                <a:solidFill>
                  <a:srgbClr val="22228B"/>
                </a:solidFill>
              </a:rPr>
              <a:t>130,000</a:t>
            </a:r>
          </a:p>
          <a:p>
            <a:pPr algn="l" defTabSz="857250">
              <a:lnSpc>
                <a:spcPct val="100000"/>
              </a:lnSpc>
            </a:pPr>
            <a:r>
              <a:rPr lang="en-US" sz="1800" dirty="0">
                <a:solidFill>
                  <a:srgbClr val="22228B"/>
                </a:solidFill>
              </a:rPr>
              <a:t>access (ns)	375	200	100	70	60	50	40	</a:t>
            </a:r>
            <a:r>
              <a:rPr lang="en-US" sz="1800" i="1" dirty="0">
                <a:solidFill>
                  <a:srgbClr val="22228B"/>
                </a:solidFill>
              </a:rPr>
              <a:t>9</a:t>
            </a:r>
            <a:endParaRPr lang="en-US" sz="1800" dirty="0">
              <a:solidFill>
                <a:srgbClr val="22228B"/>
              </a:solidFill>
            </a:endParaRPr>
          </a:p>
          <a:p>
            <a:pPr algn="l" defTabSz="857250">
              <a:lnSpc>
                <a:spcPct val="100000"/>
              </a:lnSpc>
            </a:pPr>
            <a:r>
              <a:rPr lang="en-US" sz="1800" dirty="0">
                <a:solidFill>
                  <a:srgbClr val="22228B"/>
                </a:solidFill>
              </a:rPr>
              <a:t>typical size (MB) 	0.064	0.256	4	16	64	2,000	8,000	</a:t>
            </a:r>
            <a:r>
              <a:rPr lang="en-US" sz="1800" i="1" dirty="0">
                <a:solidFill>
                  <a:srgbClr val="22228B"/>
                </a:solidFill>
              </a:rPr>
              <a:t>125,000</a:t>
            </a:r>
            <a:r>
              <a:rPr lang="en-US" sz="1800" dirty="0">
                <a:solidFill>
                  <a:srgbClr val="22228B"/>
                </a:solidFill>
              </a:rPr>
              <a:t> </a:t>
            </a:r>
          </a:p>
        </p:txBody>
      </p:sp>
      <p:sp>
        <p:nvSpPr>
          <p:cNvPr id="18" name="Rectangle 17"/>
          <p:cNvSpPr/>
          <p:nvPr/>
        </p:nvSpPr>
        <p:spPr bwMode="auto">
          <a:xfrm>
            <a:off x="76200" y="5229225"/>
            <a:ext cx="8893175" cy="422275"/>
          </a:xfrm>
          <a:prstGeom prst="rect">
            <a:avLst/>
          </a:prstGeom>
          <a:solidFill>
            <a:srgbClr val="E2E2E2"/>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6" name="Rectangle 15"/>
          <p:cNvSpPr/>
          <p:nvPr/>
        </p:nvSpPr>
        <p:spPr bwMode="auto">
          <a:xfrm>
            <a:off x="98425" y="14827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Calibri" pitchFamily="34" charset="0"/>
            </a:endParaRPr>
          </a:p>
        </p:txBody>
      </p:sp>
      <p:sp>
        <p:nvSpPr>
          <p:cNvPr id="195586" name="Rectangle 2"/>
          <p:cNvSpPr>
            <a:spLocks noGrp="1" noChangeArrowheads="1"/>
          </p:cNvSpPr>
          <p:nvPr>
            <p:ph type="title"/>
          </p:nvPr>
        </p:nvSpPr>
        <p:spPr/>
        <p:txBody>
          <a:bodyPr/>
          <a:lstStyle/>
          <a:p>
            <a:r>
              <a:rPr lang="en-US" dirty="0"/>
              <a:t>Storage Trends</a:t>
            </a:r>
          </a:p>
        </p:txBody>
      </p:sp>
      <p:sp>
        <p:nvSpPr>
          <p:cNvPr id="195589" name="Rectangle 5"/>
          <p:cNvSpPr>
            <a:spLocks noChangeArrowheads="1"/>
          </p:cNvSpPr>
          <p:nvPr/>
        </p:nvSpPr>
        <p:spPr bwMode="auto">
          <a:xfrm>
            <a:off x="0" y="3006725"/>
            <a:ext cx="750242"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DRAM</a:t>
            </a:r>
          </a:p>
        </p:txBody>
      </p:sp>
      <p:sp>
        <p:nvSpPr>
          <p:cNvPr id="195592" name="Rectangle 8"/>
          <p:cNvSpPr>
            <a:spLocks noChangeArrowheads="1"/>
          </p:cNvSpPr>
          <p:nvPr/>
        </p:nvSpPr>
        <p:spPr bwMode="auto">
          <a:xfrm>
            <a:off x="22225" y="1143000"/>
            <a:ext cx="739873"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SRAM</a:t>
            </a:r>
          </a:p>
        </p:txBody>
      </p:sp>
      <p:sp>
        <p:nvSpPr>
          <p:cNvPr id="195593" name="Rectangle 9"/>
          <p:cNvSpPr>
            <a:spLocks noChangeArrowheads="1"/>
          </p:cNvSpPr>
          <p:nvPr/>
        </p:nvSpPr>
        <p:spPr bwMode="auto">
          <a:xfrm>
            <a:off x="76200" y="5229225"/>
            <a:ext cx="8893175" cy="1474763"/>
          </a:xfrm>
          <a:prstGeom prst="rect">
            <a:avLst/>
          </a:prstGeom>
          <a:noFill/>
          <a:ln w="28575" cap="flat" cmpd="sng" algn="ctr">
            <a:solidFill>
              <a:schemeClr val="tx1"/>
            </a:solidFill>
            <a:prstDash val="solid"/>
            <a:miter lim="800000"/>
            <a:headEnd type="none" w="med" len="med"/>
            <a:tailEnd type="none" w="med" len="me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1980	1985	1990	1995	2000	2005	2010	</a:t>
            </a:r>
            <a:r>
              <a:rPr lang="en-US" sz="2000" i="1" dirty="0">
                <a:solidFill>
                  <a:srgbClr val="000000"/>
                </a:solidFill>
              </a:rPr>
              <a:t>2010:1980</a:t>
            </a:r>
          </a:p>
          <a:p>
            <a:pPr algn="l" defTabSz="857250">
              <a:lnSpc>
                <a:spcPct val="100000"/>
              </a:lnSpc>
            </a:pPr>
            <a:endParaRPr lang="en-US" sz="1600" dirty="0">
              <a:solidFill>
                <a:srgbClr val="22228B"/>
              </a:solidFill>
            </a:endParaRPr>
          </a:p>
          <a:p>
            <a:pPr algn="l" defTabSz="857250">
              <a:lnSpc>
                <a:spcPct val="100000"/>
              </a:lnSpc>
            </a:pPr>
            <a:r>
              <a:rPr lang="en-US" sz="1800" dirty="0">
                <a:solidFill>
                  <a:srgbClr val="22228B"/>
                </a:solidFill>
              </a:rPr>
              <a:t>$/MB		500	100	8	0.30	0.01	0.005	0.0003	</a:t>
            </a:r>
            <a:r>
              <a:rPr lang="en-US" sz="1800" i="1" dirty="0">
                <a:solidFill>
                  <a:srgbClr val="22228B"/>
                </a:solidFill>
              </a:rPr>
              <a:t>1,600,000</a:t>
            </a:r>
            <a:endParaRPr lang="en-US" sz="1800" dirty="0">
              <a:solidFill>
                <a:srgbClr val="22228B"/>
              </a:solidFill>
            </a:endParaRPr>
          </a:p>
          <a:p>
            <a:pPr algn="l" defTabSz="857250">
              <a:lnSpc>
                <a:spcPct val="100000"/>
              </a:lnSpc>
            </a:pPr>
            <a:r>
              <a:rPr lang="en-US" sz="1800" dirty="0">
                <a:solidFill>
                  <a:srgbClr val="22228B"/>
                </a:solidFill>
              </a:rPr>
              <a:t>access (ms)	87	75	28	10	8	</a:t>
            </a:r>
            <a:r>
              <a:rPr lang="en-US" sz="1800" i="1" dirty="0">
                <a:solidFill>
                  <a:srgbClr val="22228B"/>
                </a:solidFill>
              </a:rPr>
              <a:t>4	3	29</a:t>
            </a:r>
            <a:endParaRPr lang="en-US" sz="1800" dirty="0">
              <a:solidFill>
                <a:srgbClr val="22228B"/>
              </a:solidFill>
            </a:endParaRPr>
          </a:p>
          <a:p>
            <a:pPr algn="l" defTabSz="857250">
              <a:lnSpc>
                <a:spcPct val="100000"/>
              </a:lnSpc>
            </a:pPr>
            <a:r>
              <a:rPr lang="en-US" sz="1800" dirty="0">
                <a:solidFill>
                  <a:srgbClr val="22228B"/>
                </a:solidFill>
              </a:rPr>
              <a:t>typical size (MB) 	1	10	160	1,000	20,000	160,000	1,500,000	</a:t>
            </a:r>
            <a:r>
              <a:rPr lang="en-US" sz="1800" i="1" dirty="0">
                <a:solidFill>
                  <a:srgbClr val="22228B"/>
                </a:solidFill>
              </a:rPr>
              <a:t>1,500,000</a:t>
            </a:r>
          </a:p>
        </p:txBody>
      </p:sp>
      <p:sp>
        <p:nvSpPr>
          <p:cNvPr id="195595" name="Rectangle 11"/>
          <p:cNvSpPr>
            <a:spLocks noChangeArrowheads="1"/>
          </p:cNvSpPr>
          <p:nvPr/>
        </p:nvSpPr>
        <p:spPr bwMode="auto">
          <a:xfrm>
            <a:off x="22225" y="4903788"/>
            <a:ext cx="593110"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Disk</a:t>
            </a:r>
          </a:p>
        </p:txBody>
      </p:sp>
      <p:sp>
        <p:nvSpPr>
          <p:cNvPr id="195590" name="Rectangle 6"/>
          <p:cNvSpPr>
            <a:spLocks noChangeArrowheads="1"/>
          </p:cNvSpPr>
          <p:nvPr/>
        </p:nvSpPr>
        <p:spPr bwMode="auto">
          <a:xfrm>
            <a:off x="98425" y="1482725"/>
            <a:ext cx="8893175" cy="1197764"/>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1980	1985	1990	1995	2000	2005	2010	</a:t>
            </a:r>
            <a:r>
              <a:rPr lang="en-US" sz="2000" i="1" dirty="0">
                <a:solidFill>
                  <a:srgbClr val="000000"/>
                </a:solidFill>
              </a:rPr>
              <a:t>2010:1980</a:t>
            </a:r>
          </a:p>
          <a:p>
            <a:pPr algn="l" defTabSz="857250">
              <a:lnSpc>
                <a:spcPct val="100000"/>
              </a:lnSpc>
            </a:pPr>
            <a:endParaRPr lang="en-US" sz="1600" dirty="0">
              <a:solidFill>
                <a:srgbClr val="22228B"/>
              </a:solidFill>
            </a:endParaRPr>
          </a:p>
          <a:p>
            <a:pPr algn="l" defTabSz="857250">
              <a:lnSpc>
                <a:spcPct val="100000"/>
              </a:lnSpc>
            </a:pPr>
            <a:r>
              <a:rPr lang="en-US" sz="1800" dirty="0">
                <a:solidFill>
                  <a:srgbClr val="22228B"/>
                </a:solidFill>
              </a:rPr>
              <a:t>$/MB		19,200	2,900	320	256	100	75	60	</a:t>
            </a:r>
            <a:r>
              <a:rPr lang="en-US" sz="1800" i="1" dirty="0">
                <a:solidFill>
                  <a:srgbClr val="22228B"/>
                </a:solidFill>
              </a:rPr>
              <a:t>320</a:t>
            </a:r>
            <a:endParaRPr lang="en-US" sz="1800" dirty="0">
              <a:solidFill>
                <a:srgbClr val="22228B"/>
              </a:solidFill>
            </a:endParaRPr>
          </a:p>
          <a:p>
            <a:pPr algn="l" defTabSz="857250">
              <a:lnSpc>
                <a:spcPct val="100000"/>
              </a:lnSpc>
            </a:pPr>
            <a:r>
              <a:rPr lang="en-US" sz="1800" dirty="0">
                <a:solidFill>
                  <a:srgbClr val="22228B"/>
                </a:solidFill>
              </a:rPr>
              <a:t>access (ns)	300	150	35	15	3	2	1.5	</a:t>
            </a:r>
            <a:r>
              <a:rPr lang="en-US" sz="1800" i="1" dirty="0">
                <a:solidFill>
                  <a:srgbClr val="22228B"/>
                </a:solidFill>
              </a:rPr>
              <a:t>200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6200" y="1814513"/>
            <a:ext cx="8826500" cy="395287"/>
          </a:xfrm>
          <a:prstGeom prst="rect">
            <a:avLst/>
          </a:prstGeom>
          <a:solidFill>
            <a:srgbClr val="E0E0E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7634" name="Rectangle 2"/>
          <p:cNvSpPr>
            <a:spLocks noGrp="1" noChangeArrowheads="1"/>
          </p:cNvSpPr>
          <p:nvPr>
            <p:ph type="title"/>
          </p:nvPr>
        </p:nvSpPr>
        <p:spPr/>
        <p:txBody>
          <a:bodyPr/>
          <a:lstStyle/>
          <a:p>
            <a:r>
              <a:rPr lang="en-US" dirty="0"/>
              <a:t>CPU Clock Rates</a:t>
            </a:r>
          </a:p>
        </p:txBody>
      </p:sp>
      <p:sp>
        <p:nvSpPr>
          <p:cNvPr id="197635" name="Rectangle 3"/>
          <p:cNvSpPr>
            <a:spLocks noChangeArrowheads="1"/>
          </p:cNvSpPr>
          <p:nvPr/>
        </p:nvSpPr>
        <p:spPr bwMode="auto">
          <a:xfrm>
            <a:off x="76200" y="1814513"/>
            <a:ext cx="8826500" cy="4244753"/>
          </a:xfrm>
          <a:prstGeom prst="rect">
            <a:avLst/>
          </a:prstGeom>
          <a:noFill/>
          <a:ln w="28575" cap="flat" cmpd="sng" algn="ctr">
            <a:solidFill>
              <a:srgbClr val="000000"/>
            </a:solidFill>
            <a:prstDash val="solid"/>
            <a:miter lim="800000"/>
            <a:headEnd type="none" w="med" len="med"/>
            <a:tailEnd type="none" w="med" len="med"/>
          </a:ln>
          <a:effectLst/>
        </p:spPr>
        <p:txBody>
          <a:bodyPr wrap="square" lIns="90487" tIns="44450" rIns="90487" bIns="44450">
            <a:prstTxWarp prst="textNoShape">
              <a:avLst/>
            </a:prstTxWarp>
            <a:spAutoFit/>
          </a:bodyPr>
          <a:lstStyle/>
          <a:p>
            <a:pPr algn="l">
              <a:lnSpc>
                <a:spcPct val="100000"/>
              </a:lnSpc>
            </a:pPr>
            <a:r>
              <a:rPr lang="en-US" sz="1600" dirty="0"/>
              <a:t>	</a:t>
            </a:r>
            <a:r>
              <a:rPr lang="en-US" sz="2000" dirty="0"/>
              <a:t>1980	1990	1995	2000	2003	2005	2010	</a:t>
            </a:r>
            <a:r>
              <a:rPr lang="en-US" sz="2000" i="1" dirty="0"/>
              <a:t>2010:1980</a:t>
            </a:r>
          </a:p>
          <a:p>
            <a:pPr algn="l">
              <a:lnSpc>
                <a:spcPct val="100000"/>
              </a:lnSpc>
            </a:pPr>
            <a:endParaRPr lang="en-US" sz="1600" dirty="0"/>
          </a:p>
          <a:p>
            <a:pPr algn="l">
              <a:lnSpc>
                <a:spcPct val="100000"/>
              </a:lnSpc>
            </a:pPr>
            <a:r>
              <a:rPr lang="en-US" sz="1800" dirty="0"/>
              <a:t>CPU	 8080	386	Pentium	P-III	P-4	Core 2	Core i7	---</a:t>
            </a:r>
          </a:p>
          <a:p>
            <a:pPr algn="l">
              <a:lnSpc>
                <a:spcPct val="100000"/>
              </a:lnSpc>
            </a:pPr>
            <a:endParaRPr lang="en-US" sz="1800" dirty="0"/>
          </a:p>
          <a:p>
            <a:pPr algn="l">
              <a:lnSpc>
                <a:spcPct val="100000"/>
              </a:lnSpc>
            </a:pPr>
            <a:r>
              <a:rPr lang="en-US" sz="1800" dirty="0"/>
              <a:t>Clock </a:t>
            </a:r>
          </a:p>
          <a:p>
            <a:pPr algn="l">
              <a:lnSpc>
                <a:spcPct val="100000"/>
              </a:lnSpc>
            </a:pPr>
            <a:r>
              <a:rPr lang="en-US" sz="1800" dirty="0"/>
              <a:t>rate (MHz)     1	20	150	600	3300	2000	2500	2500</a:t>
            </a:r>
          </a:p>
          <a:p>
            <a:pPr algn="l">
              <a:lnSpc>
                <a:spcPct val="100000"/>
              </a:lnSpc>
            </a:pPr>
            <a:endParaRPr lang="en-US" sz="1800" dirty="0"/>
          </a:p>
          <a:p>
            <a:pPr algn="l">
              <a:lnSpc>
                <a:spcPct val="100000"/>
              </a:lnSpc>
            </a:pPr>
            <a:r>
              <a:rPr lang="en-US" sz="1800" dirty="0"/>
              <a:t>Cycle </a:t>
            </a:r>
          </a:p>
          <a:p>
            <a:pPr algn="l">
              <a:lnSpc>
                <a:spcPct val="100000"/>
              </a:lnSpc>
            </a:pPr>
            <a:r>
              <a:rPr lang="en-US" sz="1800" dirty="0"/>
              <a:t>time (ns)	1000	50	6	1.6	0.3	0.50	0.4	2500</a:t>
            </a:r>
          </a:p>
          <a:p>
            <a:pPr algn="l">
              <a:lnSpc>
                <a:spcPct val="100000"/>
              </a:lnSpc>
            </a:pPr>
            <a:endParaRPr lang="en-US" sz="1800" dirty="0"/>
          </a:p>
          <a:p>
            <a:pPr algn="l">
              <a:lnSpc>
                <a:spcPct val="100000"/>
              </a:lnSpc>
            </a:pPr>
            <a:r>
              <a:rPr lang="en-US" sz="1800" dirty="0"/>
              <a:t>Cores	    1	1	1	1	1	2	4	4</a:t>
            </a:r>
          </a:p>
          <a:p>
            <a:pPr algn="l">
              <a:lnSpc>
                <a:spcPct val="100000"/>
              </a:lnSpc>
            </a:pPr>
            <a:endParaRPr lang="en-US" sz="1800" dirty="0"/>
          </a:p>
          <a:p>
            <a:pPr algn="l">
              <a:lnSpc>
                <a:spcPct val="100000"/>
              </a:lnSpc>
            </a:pPr>
            <a:r>
              <a:rPr lang="en-US" sz="1800" dirty="0"/>
              <a:t>Effective</a:t>
            </a:r>
          </a:p>
          <a:p>
            <a:pPr algn="l">
              <a:lnSpc>
                <a:spcPct val="100000"/>
              </a:lnSpc>
            </a:pPr>
            <a:r>
              <a:rPr lang="en-US" sz="1800" dirty="0"/>
              <a:t>cycle 	1000	50	6	1.6	0.3	0.25	0.1	10,000</a:t>
            </a:r>
          </a:p>
          <a:p>
            <a:pPr algn="l">
              <a:lnSpc>
                <a:spcPct val="100000"/>
              </a:lnSpc>
            </a:pPr>
            <a:r>
              <a:rPr lang="en-US" sz="1800" dirty="0"/>
              <a:t>time (ns)</a:t>
            </a:r>
          </a:p>
        </p:txBody>
      </p:sp>
      <p:sp>
        <p:nvSpPr>
          <p:cNvPr id="7" name="TextBox 6"/>
          <p:cNvSpPr txBox="1"/>
          <p:nvPr/>
        </p:nvSpPr>
        <p:spPr>
          <a:xfrm>
            <a:off x="5029200" y="621268"/>
            <a:ext cx="3712186" cy="646331"/>
          </a:xfrm>
          <a:prstGeom prst="rect">
            <a:avLst/>
          </a:prstGeom>
          <a:noFill/>
        </p:spPr>
        <p:txBody>
          <a:bodyPr wrap="none" rtlCol="0">
            <a:spAutoFit/>
          </a:bodyPr>
          <a:lstStyle/>
          <a:p>
            <a:r>
              <a:rPr lang="en-US" sz="1800" dirty="0">
                <a:latin typeface="Calibri" pitchFamily="34" charset="0"/>
              </a:rPr>
              <a:t>Inflection point in computer history</a:t>
            </a:r>
          </a:p>
          <a:p>
            <a:r>
              <a:rPr lang="en-US" sz="1800" dirty="0">
                <a:latin typeface="Calibri" pitchFamily="34" charset="0"/>
              </a:rPr>
              <a:t>when designers hit the “Power Wall”</a:t>
            </a:r>
          </a:p>
        </p:txBody>
      </p:sp>
      <p:cxnSp>
        <p:nvCxnSpPr>
          <p:cNvPr id="9" name="Straight Arrow Connector 8"/>
          <p:cNvCxnSpPr/>
          <p:nvPr/>
        </p:nvCxnSpPr>
        <p:spPr bwMode="auto">
          <a:xfrm rot="10800000" flipV="1">
            <a:off x="5029202" y="1267598"/>
            <a:ext cx="457198" cy="332606"/>
          </a:xfrm>
          <a:prstGeom prst="straightConnector1">
            <a:avLst/>
          </a:prstGeom>
          <a:noFill/>
          <a:ln w="25400" cap="flat" cmpd="sng" algn="ctr">
            <a:solidFill>
              <a:schemeClr val="tx1"/>
            </a:solidFill>
            <a:prstDash val="solid"/>
            <a:round/>
            <a:headEnd type="none" w="med" len="med"/>
            <a:tailEnd type="arrow"/>
          </a:ln>
          <a:effectLst/>
        </p:spPr>
      </p:cxnSp>
      <p:sp>
        <p:nvSpPr>
          <p:cNvPr id="14" name="Rectangle 13"/>
          <p:cNvSpPr/>
          <p:nvPr/>
        </p:nvSpPr>
        <p:spPr bwMode="auto">
          <a:xfrm>
            <a:off x="4572000" y="1600205"/>
            <a:ext cx="685800" cy="4724396"/>
          </a:xfrm>
          <a:prstGeom prst="rect">
            <a:avLst/>
          </a:prstGeom>
          <a:noFill/>
          <a:ln w="1270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28650" y="152400"/>
            <a:ext cx="7886700" cy="1325563"/>
          </a:xfrm>
        </p:spPr>
        <p:txBody>
          <a:bodyPr/>
          <a:lstStyle/>
          <a:p>
            <a:r>
              <a:rPr lang="en-US"/>
              <a:t>The CPU-Memory Gap</a:t>
            </a:r>
          </a:p>
        </p:txBody>
      </p:sp>
      <p:sp>
        <p:nvSpPr>
          <p:cNvPr id="199684" name="Rectangle 4"/>
          <p:cNvSpPr>
            <a:spLocks noChangeArrowheads="1"/>
          </p:cNvSpPr>
          <p:nvPr/>
        </p:nvSpPr>
        <p:spPr bwMode="auto">
          <a:xfrm>
            <a:off x="404813" y="1143000"/>
            <a:ext cx="8167687" cy="446276"/>
          </a:xfrm>
          <a:prstGeom prst="rect">
            <a:avLst/>
          </a:prstGeom>
          <a:noFill/>
          <a:ln w="19050">
            <a:noFill/>
            <a:miter lim="800000"/>
            <a:headEnd/>
            <a:tailEnd type="none" w="sm" len="sm"/>
          </a:ln>
          <a:effectLst/>
        </p:spPr>
        <p:txBody>
          <a:bodyPr lIns="45720" rIns="45720">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400" dirty="0">
                <a:solidFill>
                  <a:srgbClr val="FF0000"/>
                </a:solidFill>
                <a:effectLst>
                  <a:outerShdw blurRad="38100" dist="38100" dir="2700000" algn="tl">
                    <a:srgbClr val="DDDDDD"/>
                  </a:outerShdw>
                </a:effectLst>
              </a:rPr>
              <a:t>The gap </a:t>
            </a:r>
            <a:r>
              <a:rPr lang="en-US" sz="2400" dirty="0">
                <a:ln>
                  <a:solidFill>
                    <a:srgbClr val="DF9F98"/>
                  </a:solidFill>
                </a:ln>
                <a:solidFill>
                  <a:srgbClr val="FF0000"/>
                </a:solidFill>
                <a:effectLst>
                  <a:outerShdw blurRad="38100" dist="38100" dir="2700000" algn="tl">
                    <a:srgbClr val="DDDDDD"/>
                  </a:outerShdw>
                </a:effectLst>
              </a:rPr>
              <a:t>widens</a:t>
            </a:r>
            <a:r>
              <a:rPr lang="en-US" sz="2400" dirty="0">
                <a:solidFill>
                  <a:srgbClr val="FF0000"/>
                </a:solidFill>
                <a:effectLst>
                  <a:outerShdw blurRad="38100" dist="38100" dir="2700000" algn="tl">
                    <a:srgbClr val="DDDDDD"/>
                  </a:outerShdw>
                </a:effectLst>
              </a:rPr>
              <a:t> between DRAM, disk, and CPU speeds. </a:t>
            </a:r>
          </a:p>
        </p:txBody>
      </p:sp>
      <p:graphicFrame>
        <p:nvGraphicFramePr>
          <p:cNvPr id="7" name="Chart 6"/>
          <p:cNvGraphicFramePr>
            <a:graphicFrameLocks noGrp="1"/>
          </p:cNvGraphicFramePr>
          <p:nvPr/>
        </p:nvGraphicFramePr>
        <p:xfrm>
          <a:off x="357018" y="1676400"/>
          <a:ext cx="8572500" cy="52197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120190" y="1981200"/>
            <a:ext cx="589750" cy="369332"/>
          </a:xfrm>
          <a:prstGeom prst="rect">
            <a:avLst/>
          </a:prstGeom>
          <a:noFill/>
        </p:spPr>
        <p:txBody>
          <a:bodyPr wrap="none" rtlCol="0">
            <a:spAutoFit/>
          </a:bodyPr>
          <a:lstStyle/>
          <a:p>
            <a:r>
              <a:rPr lang="en-US" sz="1800" dirty="0">
                <a:solidFill>
                  <a:srgbClr val="FF0000"/>
                </a:solidFill>
                <a:latin typeface="Calibri" pitchFamily="34" charset="0"/>
              </a:rPr>
              <a:t>Disk</a:t>
            </a:r>
          </a:p>
        </p:txBody>
      </p:sp>
      <p:sp>
        <p:nvSpPr>
          <p:cNvPr id="9" name="TextBox 8"/>
          <p:cNvSpPr txBox="1"/>
          <p:nvPr/>
        </p:nvSpPr>
        <p:spPr>
          <a:xfrm>
            <a:off x="4876800" y="4191000"/>
            <a:ext cx="801759" cy="369332"/>
          </a:xfrm>
          <a:prstGeom prst="rect">
            <a:avLst/>
          </a:prstGeom>
          <a:noFill/>
        </p:spPr>
        <p:txBody>
          <a:bodyPr wrap="none" rtlCol="0">
            <a:spAutoFit/>
          </a:bodyPr>
          <a:lstStyle/>
          <a:p>
            <a:r>
              <a:rPr lang="en-US" sz="1800" dirty="0">
                <a:solidFill>
                  <a:srgbClr val="FF0000"/>
                </a:solidFill>
                <a:latin typeface="Calibri" pitchFamily="34" charset="0"/>
              </a:rPr>
              <a:t>DRAM</a:t>
            </a:r>
          </a:p>
        </p:txBody>
      </p:sp>
      <p:sp>
        <p:nvSpPr>
          <p:cNvPr id="10" name="TextBox 9"/>
          <p:cNvSpPr txBox="1"/>
          <p:nvPr/>
        </p:nvSpPr>
        <p:spPr>
          <a:xfrm>
            <a:off x="5029200" y="5638800"/>
            <a:ext cx="580395" cy="369332"/>
          </a:xfrm>
          <a:prstGeom prst="rect">
            <a:avLst/>
          </a:prstGeom>
          <a:noFill/>
        </p:spPr>
        <p:txBody>
          <a:bodyPr wrap="none" rtlCol="0">
            <a:spAutoFit/>
          </a:bodyPr>
          <a:lstStyle/>
          <a:p>
            <a:r>
              <a:rPr lang="en-US" sz="1800" dirty="0">
                <a:solidFill>
                  <a:srgbClr val="FF0000"/>
                </a:solidFill>
                <a:latin typeface="Calibri" pitchFamily="34" charset="0"/>
              </a:rPr>
              <a:t>CPU</a:t>
            </a:r>
          </a:p>
        </p:txBody>
      </p:sp>
      <p:sp>
        <p:nvSpPr>
          <p:cNvPr id="11" name="TextBox 10"/>
          <p:cNvSpPr txBox="1"/>
          <p:nvPr/>
        </p:nvSpPr>
        <p:spPr>
          <a:xfrm>
            <a:off x="6004815" y="2819400"/>
            <a:ext cx="548385" cy="369332"/>
          </a:xfrm>
          <a:prstGeom prst="rect">
            <a:avLst/>
          </a:prstGeom>
          <a:noFill/>
        </p:spPr>
        <p:txBody>
          <a:bodyPr wrap="none" rtlCol="0">
            <a:spAutoFit/>
          </a:bodyPr>
          <a:lstStyle/>
          <a:p>
            <a:r>
              <a:rPr lang="en-US" sz="1800" dirty="0">
                <a:solidFill>
                  <a:srgbClr val="FF0000"/>
                </a:solidFill>
                <a:latin typeface="Calibri" pitchFamily="34" charset="0"/>
              </a:rPr>
              <a:t>SSD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Locality to the Rescue!	</a:t>
            </a:r>
            <a:endParaRPr lang="en-US" dirty="0"/>
          </a:p>
        </p:txBody>
      </p:sp>
      <p:sp>
        <p:nvSpPr>
          <p:cNvPr id="3" name="Content Placeholder 2"/>
          <p:cNvSpPr>
            <a:spLocks noGrp="1"/>
          </p:cNvSpPr>
          <p:nvPr>
            <p:ph idx="1"/>
          </p:nvPr>
        </p:nvSpPr>
        <p:spPr/>
        <p:txBody>
          <a:bodyPr/>
          <a:lstStyle/>
          <a:p>
            <a:endParaRPr lang="en-US" dirty="0"/>
          </a:p>
          <a:p>
            <a:pPr>
              <a:buNone/>
            </a:pPr>
            <a:r>
              <a:rPr lang="en-US" dirty="0"/>
              <a:t>The key to bridging this CPU-Memory gap is a fundamental property of computer programs known as </a:t>
            </a:r>
            <a:r>
              <a:rPr lang="en-US" dirty="0">
                <a:solidFill>
                  <a:srgbClr val="FF0000"/>
                </a:solidFill>
              </a:rPr>
              <a:t>locality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1028"/>
          <p:cNvSpPr>
            <a:spLocks noGrp="1" noChangeArrowheads="1"/>
          </p:cNvSpPr>
          <p:nvPr>
            <p:ph type="title"/>
          </p:nvPr>
        </p:nvSpPr>
        <p:spPr/>
        <p:txBody>
          <a:bodyPr/>
          <a:lstStyle/>
          <a:p>
            <a:r>
              <a:rPr lang="en-US"/>
              <a:t>Random-Access Memory (RAM)</a:t>
            </a:r>
          </a:p>
        </p:txBody>
      </p:sp>
      <p:sp>
        <p:nvSpPr>
          <p:cNvPr id="119813" name="Rectangle 1029"/>
          <p:cNvSpPr>
            <a:spLocks noGrp="1" noChangeArrowheads="1"/>
          </p:cNvSpPr>
          <p:nvPr>
            <p:ph idx="1"/>
          </p:nvPr>
        </p:nvSpPr>
        <p:spPr>
          <a:xfrm>
            <a:off x="396875" y="1362075"/>
            <a:ext cx="8442325" cy="4972050"/>
          </a:xfrm>
        </p:spPr>
        <p:txBody>
          <a:bodyPr>
            <a:normAutofit fontScale="92500" lnSpcReduction="20000"/>
          </a:bodyPr>
          <a:lstStyle/>
          <a:p>
            <a:r>
              <a:rPr lang="en-US" dirty="0"/>
              <a:t>Key features</a:t>
            </a:r>
          </a:p>
          <a:p>
            <a:pPr lvl="1"/>
            <a:r>
              <a:rPr lang="en-US" dirty="0">
                <a:solidFill>
                  <a:srgbClr val="FF0000"/>
                </a:solidFill>
              </a:rPr>
              <a:t>RAM</a:t>
            </a:r>
            <a:r>
              <a:rPr lang="en-US" dirty="0"/>
              <a:t> is traditionally packaged as a chip.</a:t>
            </a:r>
          </a:p>
          <a:p>
            <a:pPr lvl="1"/>
            <a:r>
              <a:rPr lang="en-US" dirty="0"/>
              <a:t>Basic storage unit is normally a </a:t>
            </a:r>
            <a:r>
              <a:rPr lang="en-US" dirty="0">
                <a:solidFill>
                  <a:srgbClr val="FF0000"/>
                </a:solidFill>
              </a:rPr>
              <a:t>cell</a:t>
            </a:r>
            <a:r>
              <a:rPr lang="en-US" dirty="0"/>
              <a:t> (one bit per cell).</a:t>
            </a:r>
          </a:p>
          <a:p>
            <a:pPr lvl="1"/>
            <a:r>
              <a:rPr lang="en-US" dirty="0"/>
              <a:t>Multiple RAM chips form a memory.</a:t>
            </a:r>
          </a:p>
          <a:p>
            <a:r>
              <a:rPr lang="en-US" dirty="0"/>
              <a:t>Static RAM (SRAM)</a:t>
            </a:r>
          </a:p>
          <a:p>
            <a:pPr lvl="1"/>
            <a:r>
              <a:rPr lang="en-US" dirty="0"/>
              <a:t>Each cell stores a bit with a four or six-transistor circuit.</a:t>
            </a:r>
          </a:p>
          <a:p>
            <a:pPr lvl="1"/>
            <a:r>
              <a:rPr lang="en-US" dirty="0"/>
              <a:t>Retains value indefinitely, as long as it is kept powered.</a:t>
            </a:r>
          </a:p>
          <a:p>
            <a:pPr lvl="1"/>
            <a:r>
              <a:rPr lang="en-US" dirty="0"/>
              <a:t>Relatively insensitive to electrical noise (EMI), radiation, etc.</a:t>
            </a:r>
          </a:p>
          <a:p>
            <a:pPr lvl="1"/>
            <a:r>
              <a:rPr lang="en-US" dirty="0"/>
              <a:t>Faster and more expensive than DRAM.</a:t>
            </a:r>
          </a:p>
          <a:p>
            <a:r>
              <a:rPr lang="en-US" dirty="0"/>
              <a:t>Dynamic RAM (DRAM)</a:t>
            </a:r>
          </a:p>
          <a:p>
            <a:pPr lvl="1"/>
            <a:r>
              <a:rPr lang="en-US" dirty="0"/>
              <a:t>Each cell stores bit with a capacitor. One transistor is used for access</a:t>
            </a:r>
          </a:p>
          <a:p>
            <a:pPr lvl="1"/>
            <a:r>
              <a:rPr lang="en-US" dirty="0"/>
              <a:t>Value must be refreshed every 10-100 ms.</a:t>
            </a:r>
          </a:p>
          <a:p>
            <a:pPr lvl="1"/>
            <a:r>
              <a:rPr lang="en-US" dirty="0"/>
              <a:t>More sensitive to disturbances (EMI, radiation,…) than SRAM.</a:t>
            </a:r>
          </a:p>
          <a:p>
            <a:pPr lvl="1"/>
            <a:r>
              <a:rPr lang="en-US" dirty="0"/>
              <a:t>Slower and cheaper than SRAM.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75000"/>
                  </a:schemeClr>
                </a:solidFill>
              </a:rPr>
              <a:t>Storage technologies and trends</a:t>
            </a:r>
          </a:p>
          <a:p>
            <a:r>
              <a:rPr lang="en-US" dirty="0"/>
              <a:t>Locality of reference</a:t>
            </a:r>
          </a:p>
          <a:p>
            <a:r>
              <a:rPr lang="en-US" dirty="0">
                <a:solidFill>
                  <a:srgbClr val="BFBFBF"/>
                </a:solidFill>
              </a:rPr>
              <a:t>Caching in the memory hierarchy</a:t>
            </a:r>
          </a:p>
          <a:p>
            <a:r>
              <a:rPr lang="en-US" dirty="0">
                <a:solidFill>
                  <a:schemeClr val="bg1">
                    <a:lumMod val="75000"/>
                  </a:schemeClr>
                </a:solidFill>
              </a:rPr>
              <a:t>Cache memory organization and operation</a:t>
            </a:r>
          </a:p>
          <a:p>
            <a:r>
              <a:rPr lang="en-US" dirty="0">
                <a:solidFill>
                  <a:schemeClr val="bg1">
                    <a:lumMod val="75000"/>
                  </a:schemeClr>
                </a:solidFill>
              </a:rPr>
              <a:t>Performance impact of caches</a:t>
            </a:r>
          </a:p>
          <a:p>
            <a:pPr lvl="1"/>
            <a:r>
              <a:rPr lang="en-US" dirty="0">
                <a:solidFill>
                  <a:schemeClr val="bg1">
                    <a:lumMod val="75000"/>
                  </a:schemeClr>
                </a:solidFill>
              </a:rPr>
              <a:t>The memory mountain</a:t>
            </a:r>
          </a:p>
          <a:p>
            <a:pPr lvl="1"/>
            <a:r>
              <a:rPr lang="en-US" dirty="0">
                <a:solidFill>
                  <a:schemeClr val="bg1">
                    <a:lumMod val="75000"/>
                  </a:schemeClr>
                </a:solidFill>
              </a:rPr>
              <a:t>Rearranging loops to improve spatial locality</a:t>
            </a:r>
          </a:p>
          <a:p>
            <a:pPr lvl="1"/>
            <a:r>
              <a:rPr lang="en-US" dirty="0">
                <a:solidFill>
                  <a:schemeClr val="bg1">
                    <a:lumMod val="75000"/>
                  </a:schemeClr>
                </a:solidFill>
              </a:rPr>
              <a:t>Using blocking to improve temporal locality</a:t>
            </a:r>
          </a:p>
          <a:p>
            <a:endParaRPr lang="en-US" dirty="0">
              <a:solidFill>
                <a:srgbClr val="BFBFB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177382" cy="762000"/>
          </a:xfrm>
        </p:spPr>
        <p:txBody>
          <a:bodyPr/>
          <a:lstStyle/>
          <a:p>
            <a:r>
              <a:rPr lang="en-US" dirty="0"/>
              <a:t>Locality</a:t>
            </a:r>
          </a:p>
        </p:txBody>
      </p:sp>
      <p:sp>
        <p:nvSpPr>
          <p:cNvPr id="3" name="Content Placeholder 2"/>
          <p:cNvSpPr>
            <a:spLocks noGrp="1"/>
          </p:cNvSpPr>
          <p:nvPr>
            <p:ph idx="1"/>
          </p:nvPr>
        </p:nvSpPr>
        <p:spPr/>
        <p:txBody>
          <a:bodyPr>
            <a:normAutofit lnSpcReduction="10000"/>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C00000"/>
                </a:solidFill>
              </a:rPr>
              <a:t>Principle of Locality:</a:t>
            </a:r>
            <a:r>
              <a:rPr lang="en-US" dirty="0"/>
              <a:t> </a:t>
            </a:r>
            <a:r>
              <a:rPr lang="en-GB" dirty="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Temporal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likely </a:t>
            </a:r>
            <a:br>
              <a:rPr lang="en-GB" dirty="0"/>
            </a:br>
            <a:r>
              <a:rPr lang="en-GB" dirty="0"/>
              <a:t>to be referenced again in the near future</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Spatial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Items with nearby addresses tend </a:t>
            </a:r>
            <a:br>
              <a:rPr lang="en-GB" dirty="0"/>
            </a:br>
            <a:r>
              <a:rPr lang="en-GB" dirty="0"/>
              <a:t>to be referenced close together in time</a:t>
            </a:r>
          </a:p>
          <a:p>
            <a:pPr>
              <a:buNone/>
            </a:pPr>
            <a:endParaRPr lang="en-US" dirty="0"/>
          </a:p>
          <a:p>
            <a:endParaRPr lang="en-US" dirty="0"/>
          </a:p>
        </p:txBody>
      </p:sp>
      <p:sp>
        <p:nvSpPr>
          <p:cNvPr id="4" name="Rectangle 3"/>
          <p:cNvSpPr/>
          <p:nvPr/>
        </p:nvSpPr>
        <p:spPr bwMode="auto">
          <a:xfrm>
            <a:off x="6096000" y="312420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nvSpPr>
        <p:spPr bwMode="auto">
          <a:xfrm>
            <a:off x="6489700" y="312420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nvSpPr>
        <p:spPr bwMode="auto">
          <a:xfrm>
            <a:off x="6319056" y="2614411"/>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102261" y="4616940"/>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nvSpPr>
        <p:spPr bwMode="auto">
          <a:xfrm>
            <a:off x="6495961"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nvSpPr>
        <p:spPr bwMode="auto">
          <a:xfrm>
            <a:off x="6870700" y="4616940"/>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p:cNvSpPr/>
          <p:nvPr/>
        </p:nvSpPr>
        <p:spPr bwMode="auto">
          <a:xfrm>
            <a:off x="6416720" y="4186571"/>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Locality Example</a:t>
            </a:r>
          </a:p>
        </p:txBody>
      </p:sp>
      <p:sp>
        <p:nvSpPr>
          <p:cNvPr id="3" name="Content Placeholder 2"/>
          <p:cNvSpPr>
            <a:spLocks noGrp="1"/>
          </p:cNvSpPr>
          <p:nvPr>
            <p:ph idx="1"/>
          </p:nvPr>
        </p:nvSpPr>
        <p:spPr>
          <a:xfrm>
            <a:off x="396876" y="2946142"/>
            <a:ext cx="5318124" cy="2768858"/>
          </a:xfrm>
        </p:spPr>
        <p:txBody>
          <a:bodyPr>
            <a:normAutofit fontScale="92500"/>
          </a:bodyPr>
          <a:lstStyle/>
          <a:p>
            <a:r>
              <a:rPr lang="en-US" dirty="0"/>
              <a:t>Data references</a:t>
            </a:r>
          </a:p>
          <a:p>
            <a:pPr lvl="1"/>
            <a:r>
              <a:rPr lang="en-US" dirty="0"/>
              <a:t>Reference array elements in succession (stride-1 reference pattern).</a:t>
            </a:r>
          </a:p>
          <a:p>
            <a:pPr lvl="1"/>
            <a:r>
              <a:rPr lang="en-US" dirty="0"/>
              <a:t>Reference variable </a:t>
            </a:r>
            <a:r>
              <a:rPr lang="en-US" dirty="0">
                <a:latin typeface="Courier New"/>
                <a:cs typeface="Courier New"/>
              </a:rPr>
              <a:t>sum</a:t>
            </a:r>
            <a:r>
              <a:rPr lang="en-US" dirty="0"/>
              <a:t> each iteration.</a:t>
            </a:r>
          </a:p>
          <a:p>
            <a:r>
              <a:rPr lang="en-US" dirty="0"/>
              <a:t>Instruction references</a:t>
            </a:r>
          </a:p>
          <a:p>
            <a:pPr lvl="1"/>
            <a:r>
              <a:rPr lang="en-US" dirty="0"/>
              <a:t>Reference instructions in sequence.</a:t>
            </a:r>
          </a:p>
          <a:p>
            <a:pPr lvl="1"/>
            <a:r>
              <a:rPr lang="en-US" dirty="0"/>
              <a:t>Cycle through loop repeatedly. </a:t>
            </a:r>
          </a:p>
          <a:p>
            <a:endParaRPr lang="en-US" dirty="0"/>
          </a:p>
        </p:txBody>
      </p:sp>
      <p:sp>
        <p:nvSpPr>
          <p:cNvPr id="6" name="Rectangle 4"/>
          <p:cNvSpPr>
            <a:spLocks noChangeArrowheads="1"/>
          </p:cNvSpPr>
          <p:nvPr/>
        </p:nvSpPr>
        <p:spPr bwMode="auto">
          <a:xfrm>
            <a:off x="3049587" y="1651000"/>
            <a:ext cx="3044825" cy="1092200"/>
          </a:xfrm>
          <a:prstGeom prst="rect">
            <a:avLst/>
          </a:prstGeom>
          <a:solidFill>
            <a:srgbClr val="F7F5CD"/>
          </a:solidFill>
          <a:ln w="12700" cmpd="sng">
            <a:solidFill>
              <a:schemeClr val="tx1"/>
            </a:solidFill>
            <a:miter lim="800000"/>
            <a:headEnd/>
            <a:tailEnd/>
          </a:ln>
          <a:effectLst/>
        </p:spPr>
        <p:txBody>
          <a:bodyPr lIns="90487" tIns="44450" rIns="90487" bIns="44450">
            <a:prstTxWarp prst="textNoShape">
              <a:avLst/>
            </a:prstTxWarp>
            <a:spAutoFit/>
          </a:bodyPr>
          <a:lstStyle/>
          <a:p>
            <a:pPr algn="l">
              <a:lnSpc>
                <a:spcPct val="100000"/>
              </a:lnSpc>
              <a:tabLst>
                <a:tab pos="457200" algn="l"/>
              </a:tabLst>
            </a:pPr>
            <a:r>
              <a:rPr lang="en-US" sz="1600" dirty="0">
                <a:latin typeface="Courier New" charset="0"/>
              </a:rPr>
              <a:t>sum = 0;</a:t>
            </a:r>
          </a:p>
          <a:p>
            <a:pPr algn="l">
              <a:lnSpc>
                <a:spcPct val="100000"/>
              </a:lnSpc>
              <a:tabLst>
                <a:tab pos="457200" algn="l"/>
              </a:tabLst>
            </a:pPr>
            <a:r>
              <a:rPr lang="en-US" sz="1600" dirty="0">
                <a:latin typeface="Courier New" charset="0"/>
              </a:rPr>
              <a:t>for (</a:t>
            </a:r>
            <a:r>
              <a:rPr lang="en-US" sz="1600" dirty="0" err="1">
                <a:latin typeface="Courier New" charset="0"/>
              </a:rPr>
              <a:t>i</a:t>
            </a:r>
            <a:r>
              <a:rPr lang="en-US" sz="1600" dirty="0">
                <a:latin typeface="Courier New" charset="0"/>
              </a:rPr>
              <a:t> = 0; </a:t>
            </a:r>
            <a:r>
              <a:rPr lang="en-US" sz="1600" dirty="0" err="1">
                <a:latin typeface="Courier New" charset="0"/>
              </a:rPr>
              <a:t>i</a:t>
            </a:r>
            <a:r>
              <a:rPr lang="en-US" sz="1600" dirty="0">
                <a:latin typeface="Courier New" charset="0"/>
              </a:rPr>
              <a:t> &lt; </a:t>
            </a:r>
            <a:r>
              <a:rPr lang="en-US" sz="1600" dirty="0" err="1">
                <a:latin typeface="Courier New" charset="0"/>
              </a:rPr>
              <a:t>n</a:t>
            </a:r>
            <a:r>
              <a:rPr lang="en-US" sz="1600" dirty="0">
                <a:latin typeface="Courier New" charset="0"/>
              </a:rPr>
              <a:t>; </a:t>
            </a:r>
            <a:r>
              <a:rPr lang="en-US" sz="1600" dirty="0" err="1">
                <a:latin typeface="Courier New" charset="0"/>
              </a:rPr>
              <a:t>i</a:t>
            </a:r>
            <a:r>
              <a:rPr lang="en-US" sz="1600" dirty="0">
                <a:latin typeface="Courier New" charset="0"/>
              </a:rPr>
              <a:t>++)</a:t>
            </a:r>
          </a:p>
          <a:p>
            <a:pPr algn="l">
              <a:lnSpc>
                <a:spcPct val="100000"/>
              </a:lnSpc>
              <a:tabLst>
                <a:tab pos="457200" algn="l"/>
              </a:tabLst>
            </a:pPr>
            <a:r>
              <a:rPr lang="en-US" sz="1600" dirty="0">
                <a:latin typeface="Courier New" charset="0"/>
              </a:rPr>
              <a:t>	sum += </a:t>
            </a:r>
            <a:r>
              <a:rPr lang="en-US" sz="1600" dirty="0" err="1">
                <a:latin typeface="Courier New" charset="0"/>
              </a:rPr>
              <a:t>a[i</a:t>
            </a:r>
            <a:r>
              <a:rPr lang="en-US" sz="1600" dirty="0">
                <a:latin typeface="Courier New" charset="0"/>
              </a:rPr>
              <a:t>];</a:t>
            </a:r>
          </a:p>
          <a:p>
            <a:pPr algn="l">
              <a:lnSpc>
                <a:spcPct val="100000"/>
              </a:lnSpc>
              <a:tabLst>
                <a:tab pos="457200" algn="l"/>
              </a:tabLst>
            </a:pPr>
            <a:r>
              <a:rPr lang="en-US" sz="1600" dirty="0">
                <a:latin typeface="Courier New" charset="0"/>
              </a:rPr>
              <a:t>return sum;</a:t>
            </a:r>
          </a:p>
        </p:txBody>
      </p:sp>
      <p:sp>
        <p:nvSpPr>
          <p:cNvPr id="13" name="TextBox 12"/>
          <p:cNvSpPr txBox="1"/>
          <p:nvPr/>
        </p:nvSpPr>
        <p:spPr>
          <a:xfrm>
            <a:off x="5715000" y="3560802"/>
            <a:ext cx="2045301" cy="461665"/>
          </a:xfrm>
          <a:prstGeom prst="rect">
            <a:avLst/>
          </a:prstGeom>
          <a:noFill/>
        </p:spPr>
        <p:txBody>
          <a:bodyPr wrap="none" rtlCol="0">
            <a:spAutoFit/>
          </a:bodyPr>
          <a:lstStyle/>
          <a:p>
            <a:r>
              <a:rPr lang="en-US" dirty="0">
                <a:solidFill>
                  <a:srgbClr val="FF0000"/>
                </a:solidFill>
                <a:latin typeface="Calibri" pitchFamily="34" charset="0"/>
              </a:rPr>
              <a:t>Spatial locality</a:t>
            </a:r>
          </a:p>
        </p:txBody>
      </p:sp>
      <p:sp>
        <p:nvSpPr>
          <p:cNvPr id="14" name="TextBox 13"/>
          <p:cNvSpPr txBox="1"/>
          <p:nvPr/>
        </p:nvSpPr>
        <p:spPr>
          <a:xfrm>
            <a:off x="5715000" y="4022467"/>
            <a:ext cx="2369759" cy="461665"/>
          </a:xfrm>
          <a:prstGeom prst="rect">
            <a:avLst/>
          </a:prstGeom>
          <a:noFill/>
        </p:spPr>
        <p:txBody>
          <a:bodyPr wrap="none" rtlCol="0">
            <a:spAutoFit/>
          </a:bodyPr>
          <a:lstStyle/>
          <a:p>
            <a:r>
              <a:rPr lang="en-US" dirty="0">
                <a:solidFill>
                  <a:srgbClr val="FF0000"/>
                </a:solidFill>
                <a:latin typeface="Calibri" pitchFamily="34" charset="0"/>
              </a:rPr>
              <a:t>Temporal locality</a:t>
            </a:r>
          </a:p>
        </p:txBody>
      </p:sp>
      <p:sp>
        <p:nvSpPr>
          <p:cNvPr id="15" name="TextBox 14"/>
          <p:cNvSpPr txBox="1"/>
          <p:nvPr/>
        </p:nvSpPr>
        <p:spPr>
          <a:xfrm>
            <a:off x="5715000" y="4800600"/>
            <a:ext cx="2045301" cy="461665"/>
          </a:xfrm>
          <a:prstGeom prst="rect">
            <a:avLst/>
          </a:prstGeom>
          <a:noFill/>
        </p:spPr>
        <p:txBody>
          <a:bodyPr wrap="none" rtlCol="0">
            <a:spAutoFit/>
          </a:bodyPr>
          <a:lstStyle/>
          <a:p>
            <a:r>
              <a:rPr lang="en-US" dirty="0">
                <a:solidFill>
                  <a:srgbClr val="FF0000"/>
                </a:solidFill>
                <a:latin typeface="Calibri" pitchFamily="34" charset="0"/>
              </a:rPr>
              <a:t>Spatial locality</a:t>
            </a:r>
          </a:p>
        </p:txBody>
      </p:sp>
      <p:sp>
        <p:nvSpPr>
          <p:cNvPr id="17" name="TextBox 16"/>
          <p:cNvSpPr txBox="1"/>
          <p:nvPr/>
        </p:nvSpPr>
        <p:spPr>
          <a:xfrm>
            <a:off x="5715000" y="5197733"/>
            <a:ext cx="2369759" cy="461665"/>
          </a:xfrm>
          <a:prstGeom prst="rect">
            <a:avLst/>
          </a:prstGeom>
          <a:noFill/>
        </p:spPr>
        <p:txBody>
          <a:bodyPr wrap="none" rtlCol="0">
            <a:spAutoFit/>
          </a:bodyPr>
          <a:lstStyle/>
          <a:p>
            <a:r>
              <a:rPr lang="en-US" dirty="0">
                <a:solidFill>
                  <a:srgbClr val="FF0000"/>
                </a:solidFill>
                <a:latin typeface="Calibri" pitchFamily="34" charset="0"/>
              </a:rPr>
              <a:t>Temporal locality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1029"/>
          <p:cNvSpPr>
            <a:spLocks noGrp="1" noChangeArrowheads="1"/>
          </p:cNvSpPr>
          <p:nvPr>
            <p:ph type="title"/>
          </p:nvPr>
        </p:nvSpPr>
        <p:spPr>
          <a:xfrm>
            <a:off x="357018" y="435678"/>
            <a:ext cx="8177382" cy="762000"/>
          </a:xfrm>
        </p:spPr>
        <p:txBody>
          <a:bodyPr/>
          <a:lstStyle/>
          <a:p>
            <a:r>
              <a:rPr lang="en-US" dirty="0"/>
              <a:t>Qualitative Estimates of Locality</a:t>
            </a:r>
          </a:p>
        </p:txBody>
      </p:sp>
      <p:sp>
        <p:nvSpPr>
          <p:cNvPr id="132102" name="Rectangle 1030"/>
          <p:cNvSpPr>
            <a:spLocks noGrp="1" noChangeArrowheads="1"/>
          </p:cNvSpPr>
          <p:nvPr>
            <p:ph idx="1"/>
          </p:nvPr>
        </p:nvSpPr>
        <p:spPr>
          <a:xfrm>
            <a:off x="647700" y="1371600"/>
            <a:ext cx="7886700" cy="4351338"/>
          </a:xfrm>
        </p:spPr>
        <p:txBody>
          <a:bodyPr/>
          <a:lstStyle/>
          <a:p>
            <a:r>
              <a:rPr lang="en-US" dirty="0">
                <a:solidFill>
                  <a:srgbClr val="FF0000"/>
                </a:solidFill>
              </a:rPr>
              <a:t>Claim:</a:t>
            </a:r>
            <a:r>
              <a:rPr lang="en-US" dirty="0"/>
              <a:t> Being able to look at code and get a qualitative sense of its locality is a key skill for a professional programmer.</a:t>
            </a:r>
          </a:p>
          <a:p>
            <a:r>
              <a:rPr lang="en-US" dirty="0">
                <a:solidFill>
                  <a:srgbClr val="FF0000"/>
                </a:solidFill>
              </a:rPr>
              <a:t>Question:</a:t>
            </a:r>
            <a:r>
              <a:rPr lang="en-US" dirty="0"/>
              <a:t> Does this function have good locality with respect to array </a:t>
            </a:r>
            <a:r>
              <a:rPr lang="en-US" b="0" dirty="0">
                <a:latin typeface="Courier New"/>
                <a:cs typeface="Courier New"/>
              </a:rPr>
              <a:t>a</a:t>
            </a:r>
            <a:r>
              <a:rPr lang="en-US" dirty="0"/>
              <a:t>?</a:t>
            </a:r>
          </a:p>
        </p:txBody>
      </p:sp>
      <p:sp>
        <p:nvSpPr>
          <p:cNvPr id="132100" name="Text Box 1028"/>
          <p:cNvSpPr txBox="1">
            <a:spLocks noChangeArrowheads="1"/>
          </p:cNvSpPr>
          <p:nvPr/>
        </p:nvSpPr>
        <p:spPr bwMode="auto">
          <a:xfrm>
            <a:off x="2133600" y="4040187"/>
            <a:ext cx="4441825" cy="2589213"/>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sum_array_rows(int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a:t>Locality Example</a:t>
            </a:r>
          </a:p>
        </p:txBody>
      </p:sp>
      <p:sp>
        <p:nvSpPr>
          <p:cNvPr id="133126" name="Rectangle 6"/>
          <p:cNvSpPr>
            <a:spLocks noGrp="1" noChangeArrowheads="1"/>
          </p:cNvSpPr>
          <p:nvPr>
            <p:ph idx="1"/>
          </p:nvPr>
        </p:nvSpPr>
        <p:spPr/>
        <p:txBody>
          <a:bodyPr/>
          <a:lstStyle/>
          <a:p>
            <a:r>
              <a:rPr lang="en-US" dirty="0">
                <a:solidFill>
                  <a:srgbClr val="FF0000"/>
                </a:solidFill>
              </a:rPr>
              <a:t>Question:</a:t>
            </a:r>
            <a:r>
              <a:rPr lang="en-US" dirty="0"/>
              <a:t> Does this function have good locality with respect to array </a:t>
            </a:r>
            <a:r>
              <a:rPr lang="en-US" b="0" dirty="0">
                <a:latin typeface="Courier New"/>
                <a:cs typeface="Courier New"/>
              </a:rPr>
              <a:t>a</a:t>
            </a:r>
            <a:r>
              <a:rPr lang="en-US" dirty="0"/>
              <a:t>?</a:t>
            </a:r>
          </a:p>
        </p:txBody>
      </p:sp>
      <p:sp>
        <p:nvSpPr>
          <p:cNvPr id="133124" name="Text Box 4"/>
          <p:cNvSpPr txBox="1">
            <a:spLocks noChangeArrowheads="1"/>
          </p:cNvSpPr>
          <p:nvPr/>
        </p:nvSpPr>
        <p:spPr bwMode="auto">
          <a:xfrm>
            <a:off x="2133600" y="3352800"/>
            <a:ext cx="4441825" cy="2589212"/>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sum_array_cols(int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1029"/>
          <p:cNvSpPr>
            <a:spLocks noGrp="1" noChangeArrowheads="1"/>
          </p:cNvSpPr>
          <p:nvPr>
            <p:ph type="title"/>
          </p:nvPr>
        </p:nvSpPr>
        <p:spPr/>
        <p:txBody>
          <a:bodyPr/>
          <a:lstStyle/>
          <a:p>
            <a:r>
              <a:rPr lang="en-US"/>
              <a:t>Locality Example</a:t>
            </a:r>
          </a:p>
        </p:txBody>
      </p:sp>
      <p:sp>
        <p:nvSpPr>
          <p:cNvPr id="134150" name="Rectangle 1030"/>
          <p:cNvSpPr>
            <a:spLocks noGrp="1" noChangeArrowheads="1"/>
          </p:cNvSpPr>
          <p:nvPr>
            <p:ph idx="1"/>
          </p:nvPr>
        </p:nvSpPr>
        <p:spPr/>
        <p:txBody>
          <a:bodyPr/>
          <a:lstStyle/>
          <a:p>
            <a:r>
              <a:rPr lang="en-US" dirty="0">
                <a:solidFill>
                  <a:srgbClr val="FF0000"/>
                </a:solidFill>
              </a:rPr>
              <a:t>Question</a:t>
            </a:r>
            <a:r>
              <a:rPr lang="en-US" dirty="0"/>
              <a:t>: Can you permute the loops so that the function scans the 3-d array </a:t>
            </a:r>
            <a:r>
              <a:rPr lang="en-US" b="0" dirty="0">
                <a:latin typeface="Courier New"/>
                <a:cs typeface="Courier New"/>
              </a:rPr>
              <a:t>a </a:t>
            </a:r>
            <a:r>
              <a:rPr lang="en-US" dirty="0"/>
              <a:t>with a stride-1 reference pattern (and thus has good spatial locality)?</a:t>
            </a:r>
          </a:p>
        </p:txBody>
      </p:sp>
      <p:sp>
        <p:nvSpPr>
          <p:cNvPr id="134148" name="Text Box 1028"/>
          <p:cNvSpPr txBox="1">
            <a:spLocks noChangeArrowheads="1"/>
          </p:cNvSpPr>
          <p:nvPr/>
        </p:nvSpPr>
        <p:spPr bwMode="auto">
          <a:xfrm>
            <a:off x="1905000" y="3657600"/>
            <a:ext cx="4987925" cy="2863850"/>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sum_array_3d(int </a:t>
            </a:r>
            <a:r>
              <a:rPr lang="en-US" sz="1800" dirty="0" err="1">
                <a:latin typeface="Courier New" charset="0"/>
              </a:rPr>
              <a:t>a[M][N][N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a:t>
            </a:r>
            <a:r>
              <a:rPr lang="en-US" sz="1800" dirty="0" err="1">
                <a:latin typeface="Courier New" charset="0"/>
              </a:rPr>
              <a:t>k</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k</a:t>
            </a:r>
            <a:r>
              <a:rPr lang="en-US" sz="1800" dirty="0">
                <a:latin typeface="Courier New" charset="0"/>
              </a:rPr>
              <a:t> = 0; </a:t>
            </a:r>
            <a:r>
              <a:rPr lang="en-US" sz="1800" dirty="0" err="1">
                <a:latin typeface="Courier New" charset="0"/>
              </a:rPr>
              <a:t>k</a:t>
            </a:r>
            <a:r>
              <a:rPr lang="en-US" sz="1800" dirty="0">
                <a:latin typeface="Courier New" charset="0"/>
              </a:rPr>
              <a:t> &lt; N; </a:t>
            </a:r>
            <a:r>
              <a:rPr lang="en-US" sz="1800" dirty="0" err="1">
                <a:latin typeface="Courier New" charset="0"/>
              </a:rPr>
              <a:t>k</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a[k][i][j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idx="1"/>
          </p:nvPr>
        </p:nvSpPr>
        <p:spPr/>
        <p:txBody>
          <a:bodyPr>
            <a:normAutofit fontScale="92500" lnSpcReduction="10000"/>
          </a:bodyPr>
          <a:lstStyle/>
          <a:p>
            <a:pPr>
              <a:lnSpc>
                <a:spcPct val="110000"/>
              </a:lnSpc>
            </a:pPr>
            <a:r>
              <a:rPr lang="en-US" dirty="0"/>
              <a:t>Some fundamental and enduring properties of hardware and software:</a:t>
            </a:r>
          </a:p>
          <a:p>
            <a:pPr lvl="1">
              <a:lnSpc>
                <a:spcPct val="110000"/>
              </a:lnSpc>
            </a:pPr>
            <a:r>
              <a:rPr lang="en-US" dirty="0"/>
              <a:t>Fast storage technologies cost more per byte, have less capacity, and require more power (heat!). </a:t>
            </a:r>
          </a:p>
          <a:p>
            <a:pPr lvl="1">
              <a:lnSpc>
                <a:spcPct val="110000"/>
              </a:lnSpc>
            </a:pPr>
            <a:r>
              <a:rPr lang="en-US" dirty="0"/>
              <a:t>The gap between CPU and main memory speed is widening.</a:t>
            </a:r>
          </a:p>
          <a:p>
            <a:pPr lvl="1">
              <a:lnSpc>
                <a:spcPct val="110000"/>
              </a:lnSpc>
            </a:pPr>
            <a:r>
              <a:rPr lang="en-US" dirty="0"/>
              <a:t>Well-written programs tend to exhibit good locality.</a:t>
            </a:r>
          </a:p>
          <a:p>
            <a:pPr>
              <a:lnSpc>
                <a:spcPct val="110000"/>
              </a:lnSpc>
            </a:pPr>
            <a:r>
              <a:rPr lang="en-US" dirty="0"/>
              <a:t>These fundamental properties complement each other beautifully.</a:t>
            </a:r>
          </a:p>
          <a:p>
            <a:pPr>
              <a:lnSpc>
                <a:spcPct val="110000"/>
              </a:lnSpc>
            </a:pPr>
            <a:r>
              <a:rPr lang="en-US" dirty="0"/>
              <a:t>They suggest an approach for organizing memory and storage systems known as a </a:t>
            </a:r>
            <a:r>
              <a:rPr lang="en-US" dirty="0">
                <a:solidFill>
                  <a:srgbClr val="FF0000"/>
                </a:solidFill>
              </a:rPr>
              <a:t>memory hierarchy</a:t>
            </a:r>
            <a:r>
              <a:rPr lang="en-US"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Storage technologies and trends</a:t>
            </a:r>
          </a:p>
          <a:p>
            <a:r>
              <a:rPr lang="en-US" dirty="0">
                <a:solidFill>
                  <a:schemeClr val="bg1">
                    <a:lumMod val="65000"/>
                  </a:schemeClr>
                </a:solidFill>
              </a:rPr>
              <a:t>Locality of reference</a:t>
            </a:r>
          </a:p>
          <a:p>
            <a:r>
              <a:rPr lang="en-US" dirty="0"/>
              <a:t>Caching in the memory hierarchy</a:t>
            </a:r>
          </a:p>
          <a:p>
            <a:r>
              <a:rPr lang="en-US" dirty="0">
                <a:solidFill>
                  <a:schemeClr val="bg1">
                    <a:lumMod val="65000"/>
                  </a:schemeClr>
                </a:solidFill>
              </a:rPr>
              <a:t>Cache organization and operation</a:t>
            </a:r>
          </a:p>
          <a:p>
            <a:r>
              <a:rPr lang="en-US" dirty="0">
                <a:solidFill>
                  <a:schemeClr val="bg1">
                    <a:lumMod val="65000"/>
                  </a:schemeClr>
                </a:solidFill>
              </a:rPr>
              <a:t>Performance impact of caches</a:t>
            </a:r>
          </a:p>
          <a:p>
            <a:pPr lvl="1"/>
            <a:r>
              <a:rPr lang="en-US" dirty="0">
                <a:solidFill>
                  <a:schemeClr val="bg1">
                    <a:lumMod val="65000"/>
                  </a:schemeClr>
                </a:solidFill>
              </a:rPr>
              <a:t>The memory mountain</a:t>
            </a:r>
          </a:p>
          <a:p>
            <a:pPr lvl="1"/>
            <a:r>
              <a:rPr lang="en-US" dirty="0">
                <a:solidFill>
                  <a:schemeClr val="bg1">
                    <a:lumMod val="65000"/>
                  </a:schemeClr>
                </a:solidFill>
              </a:rPr>
              <a:t>Rearranging loops to improve spatial locality</a:t>
            </a:r>
          </a:p>
          <a:p>
            <a:pPr lvl="1"/>
            <a:r>
              <a:rPr lang="en-US" dirty="0">
                <a:solidFill>
                  <a:schemeClr val="bg1">
                    <a:lumMod val="65000"/>
                  </a:schemeClr>
                </a:solidFill>
              </a:rPr>
              <a:t>Using blocking to improve temporal locality</a:t>
            </a:r>
          </a:p>
          <a:p>
            <a:pPr marL="0" indent="0">
              <a:buNone/>
            </a:pPr>
            <a:endParaRPr lang="en-US" dirty="0"/>
          </a:p>
        </p:txBody>
      </p:sp>
    </p:spTree>
    <p:extLst>
      <p:ext uri="{BB962C8B-B14F-4D97-AF65-F5344CB8AC3E}">
        <p14:creationId xmlns:p14="http://schemas.microsoft.com/office/powerpoint/2010/main" val="830365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404813" y="247650"/>
            <a:ext cx="8716962" cy="782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An Example Memory Hierarchy</a:t>
            </a:r>
          </a:p>
        </p:txBody>
      </p:sp>
      <p:sp>
        <p:nvSpPr>
          <p:cNvPr id="35843" name="AutoShape 2"/>
          <p:cNvSpPr>
            <a:spLocks noChangeArrowheads="1"/>
          </p:cNvSpPr>
          <p:nvPr/>
        </p:nvSpPr>
        <p:spPr bwMode="auto">
          <a:xfrm>
            <a:off x="1147763" y="1009650"/>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a:p>
        </p:txBody>
      </p:sp>
      <p:sp>
        <p:nvSpPr>
          <p:cNvPr id="35844" name="Text Box 3"/>
          <p:cNvSpPr txBox="1">
            <a:spLocks noChangeArrowheads="1"/>
          </p:cNvSpPr>
          <p:nvPr/>
        </p:nvSpPr>
        <p:spPr bwMode="auto">
          <a:xfrm>
            <a:off x="3790061" y="1568034"/>
            <a:ext cx="948995" cy="33663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R</a:t>
            </a:r>
            <a:r>
              <a:rPr lang="en-GB" sz="1600" b="1" dirty="0">
                <a:latin typeface="Calibri" pitchFamily="34" charset="0"/>
              </a:rPr>
              <a:t>egisters</a:t>
            </a:r>
          </a:p>
        </p:txBody>
      </p:sp>
      <p:sp>
        <p:nvSpPr>
          <p:cNvPr id="35845" name="Text Box 4"/>
          <p:cNvSpPr txBox="1">
            <a:spLocks noChangeArrowheads="1"/>
          </p:cNvSpPr>
          <p:nvPr/>
        </p:nvSpPr>
        <p:spPr bwMode="auto">
          <a:xfrm>
            <a:off x="3812500" y="2044099"/>
            <a:ext cx="904111"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L1 cache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 (SRAM)</a:t>
            </a:r>
          </a:p>
        </p:txBody>
      </p:sp>
      <p:sp>
        <p:nvSpPr>
          <p:cNvPr id="35846" name="Text Box 5"/>
          <p:cNvSpPr txBox="1">
            <a:spLocks noChangeArrowheads="1"/>
          </p:cNvSpPr>
          <p:nvPr/>
        </p:nvSpPr>
        <p:spPr bwMode="auto">
          <a:xfrm>
            <a:off x="3587137" y="4893483"/>
            <a:ext cx="1375290"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Main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(DRAM)</a:t>
            </a:r>
          </a:p>
        </p:txBody>
      </p:sp>
      <p:sp>
        <p:nvSpPr>
          <p:cNvPr id="35847" name="Text Box 6"/>
          <p:cNvSpPr txBox="1">
            <a:spLocks noChangeArrowheads="1"/>
          </p:cNvSpPr>
          <p:nvPr/>
        </p:nvSpPr>
        <p:spPr bwMode="auto">
          <a:xfrm>
            <a:off x="3170805" y="5638800"/>
            <a:ext cx="2207954"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L</a:t>
            </a:r>
            <a:r>
              <a:rPr lang="en-GB" sz="1600" b="1" dirty="0">
                <a:latin typeface="Calibri" pitchFamily="34" charset="0"/>
              </a:rPr>
              <a:t>ocal secondary storage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(local disks)</a:t>
            </a:r>
          </a:p>
        </p:txBody>
      </p:sp>
      <p:sp>
        <p:nvSpPr>
          <p:cNvPr id="35848" name="Line 7"/>
          <p:cNvSpPr>
            <a:spLocks noChangeShapeType="1"/>
          </p:cNvSpPr>
          <p:nvPr/>
        </p:nvSpPr>
        <p:spPr bwMode="auto">
          <a:xfrm>
            <a:off x="3736976" y="1931988"/>
            <a:ext cx="1063625" cy="1587"/>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a:p>
        </p:txBody>
      </p:sp>
      <p:sp>
        <p:nvSpPr>
          <p:cNvPr id="35851" name="Line 10"/>
          <p:cNvSpPr>
            <a:spLocks noChangeShapeType="1"/>
          </p:cNvSpPr>
          <p:nvPr/>
        </p:nvSpPr>
        <p:spPr bwMode="auto">
          <a:xfrm>
            <a:off x="441325" y="3943350"/>
            <a:ext cx="1588" cy="2344738"/>
          </a:xfrm>
          <a:prstGeom prst="line">
            <a:avLst/>
          </a:prstGeom>
          <a:noFill/>
          <a:ln w="38160">
            <a:solidFill>
              <a:srgbClr val="000066"/>
            </a:solidFill>
            <a:miter lim="800000"/>
            <a:headEnd/>
            <a:tailEnd type="triangle" w="med" len="med"/>
          </a:ln>
        </p:spPr>
        <p:txBody>
          <a:bodyPr/>
          <a:lstStyle/>
          <a:p>
            <a:endParaRPr lang="en-US"/>
          </a:p>
        </p:txBody>
      </p:sp>
      <p:sp>
        <p:nvSpPr>
          <p:cNvPr id="35852" name="Text Box 11"/>
          <p:cNvSpPr txBox="1">
            <a:spLocks noChangeArrowheads="1"/>
          </p:cNvSpPr>
          <p:nvPr/>
        </p:nvSpPr>
        <p:spPr bwMode="auto">
          <a:xfrm>
            <a:off x="455667" y="3829317"/>
            <a:ext cx="915933"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slower,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cheaper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78" name="Text Box 16"/>
          <p:cNvSpPr txBox="1">
            <a:spLocks noChangeArrowheads="1"/>
          </p:cNvSpPr>
          <p:nvPr/>
        </p:nvSpPr>
        <p:spPr bwMode="auto">
          <a:xfrm>
            <a:off x="7012785" y="4974603"/>
            <a:ext cx="2062162" cy="728636"/>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C00000"/>
                </a:solidFill>
                <a:latin typeface="Calibri" pitchFamily="34" charset="0"/>
              </a:rPr>
              <a:t>Main memory holds disk blocks retrieved from local disks</a:t>
            </a:r>
          </a:p>
        </p:txBody>
      </p:sp>
      <p:sp>
        <p:nvSpPr>
          <p:cNvPr id="35857" name="Line 20"/>
          <p:cNvSpPr>
            <a:spLocks noChangeShapeType="1"/>
          </p:cNvSpPr>
          <p:nvPr/>
        </p:nvSpPr>
        <p:spPr bwMode="auto">
          <a:xfrm>
            <a:off x="2068508" y="4876800"/>
            <a:ext cx="4433895" cy="0"/>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a:p>
        </p:txBody>
      </p:sp>
      <p:sp>
        <p:nvSpPr>
          <p:cNvPr id="35858" name="Text Box 21"/>
          <p:cNvSpPr txBox="1">
            <a:spLocks noChangeArrowheads="1"/>
          </p:cNvSpPr>
          <p:nvPr/>
        </p:nvSpPr>
        <p:spPr bwMode="auto">
          <a:xfrm>
            <a:off x="3822121" y="2790435"/>
            <a:ext cx="916935"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L2 cache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(SRAM)</a:t>
            </a:r>
          </a:p>
        </p:txBody>
      </p:sp>
      <p:sp>
        <p:nvSpPr>
          <p:cNvPr id="35873" name="Text Box 23"/>
          <p:cNvSpPr txBox="1">
            <a:spLocks noChangeArrowheads="1"/>
          </p:cNvSpPr>
          <p:nvPr/>
        </p:nvSpPr>
        <p:spPr bwMode="auto">
          <a:xfrm>
            <a:off x="5334000" y="2256245"/>
            <a:ext cx="2838450" cy="51750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C00000"/>
                </a:solidFill>
                <a:latin typeface="Calibri" pitchFamily="34" charset="0"/>
              </a:rPr>
              <a:t>L1 cache holds cache lines retrieved from L2 cache</a:t>
            </a:r>
          </a:p>
        </p:txBody>
      </p:sp>
      <p:sp>
        <p:nvSpPr>
          <p:cNvPr id="35860" name="Text Box 25"/>
          <p:cNvSpPr txBox="1">
            <a:spLocks noChangeArrowheads="1"/>
          </p:cNvSpPr>
          <p:nvPr/>
        </p:nvSpPr>
        <p:spPr bwMode="auto">
          <a:xfrm>
            <a:off x="4876800" y="1447800"/>
            <a:ext cx="2919412" cy="517502"/>
          </a:xfrm>
          <a:prstGeom prst="rect">
            <a:avLst/>
          </a:prstGeom>
          <a:noFill/>
          <a:ln w="9525">
            <a:solidFill>
              <a:srgbClr val="DF9F98"/>
            </a:solid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C00000"/>
                </a:solidFill>
                <a:latin typeface="Calibri" pitchFamily="34" charset="0"/>
              </a:rPr>
              <a:t>CPU registers hold words retrieved from L1 cache</a:t>
            </a:r>
          </a:p>
        </p:txBody>
      </p:sp>
      <p:sp>
        <p:nvSpPr>
          <p:cNvPr id="35871" name="Text Box 28"/>
          <p:cNvSpPr txBox="1">
            <a:spLocks noChangeArrowheads="1"/>
          </p:cNvSpPr>
          <p:nvPr/>
        </p:nvSpPr>
        <p:spPr bwMode="auto">
          <a:xfrm>
            <a:off x="5867400" y="3124200"/>
            <a:ext cx="2628900" cy="51750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C00000"/>
                </a:solidFill>
                <a:latin typeface="Calibri" pitchFamily="34" charset="0"/>
              </a:rPr>
              <a:t>L2 cache holds cache lines retrieved from L2 cache</a:t>
            </a:r>
          </a:p>
        </p:txBody>
      </p:sp>
      <p:sp>
        <p:nvSpPr>
          <p:cNvPr id="35863" name="Text Box 30"/>
          <p:cNvSpPr txBox="1">
            <a:spLocks noChangeArrowheads="1"/>
          </p:cNvSpPr>
          <p:nvPr/>
        </p:nvSpPr>
        <p:spPr bwMode="auto">
          <a:xfrm>
            <a:off x="3530600" y="1331913"/>
            <a:ext cx="428620"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482"/>
                </a:solidFill>
                <a:latin typeface="Calibri" pitchFamily="34" charset="0"/>
              </a:rPr>
              <a:t>L0:</a:t>
            </a:r>
          </a:p>
        </p:txBody>
      </p:sp>
      <p:sp>
        <p:nvSpPr>
          <p:cNvPr id="35864" name="Text Box 31"/>
          <p:cNvSpPr txBox="1">
            <a:spLocks noChangeArrowheads="1"/>
          </p:cNvSpPr>
          <p:nvPr/>
        </p:nvSpPr>
        <p:spPr bwMode="auto">
          <a:xfrm>
            <a:off x="3152775" y="2041525"/>
            <a:ext cx="428620"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482"/>
                </a:solidFill>
                <a:latin typeface="Calibri" pitchFamily="34" charset="0"/>
              </a:rPr>
              <a:t>L1:</a:t>
            </a:r>
          </a:p>
        </p:txBody>
      </p:sp>
      <p:sp>
        <p:nvSpPr>
          <p:cNvPr id="35865" name="Text Box 32"/>
          <p:cNvSpPr txBox="1">
            <a:spLocks noChangeArrowheads="1"/>
          </p:cNvSpPr>
          <p:nvPr/>
        </p:nvSpPr>
        <p:spPr bwMode="auto">
          <a:xfrm>
            <a:off x="2714625" y="2738438"/>
            <a:ext cx="428620"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482"/>
                </a:solidFill>
                <a:latin typeface="Calibri" pitchFamily="34" charset="0"/>
              </a:rPr>
              <a:t>L2:</a:t>
            </a:r>
          </a:p>
        </p:txBody>
      </p:sp>
      <p:sp>
        <p:nvSpPr>
          <p:cNvPr id="35866" name="Text Box 33"/>
          <p:cNvSpPr txBox="1">
            <a:spLocks noChangeArrowheads="1"/>
          </p:cNvSpPr>
          <p:nvPr/>
        </p:nvSpPr>
        <p:spPr bwMode="auto">
          <a:xfrm>
            <a:off x="2241550" y="3541713"/>
            <a:ext cx="428620"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482"/>
                </a:solidFill>
                <a:latin typeface="Calibri" pitchFamily="34" charset="0"/>
              </a:rPr>
              <a:t>L3:</a:t>
            </a:r>
          </a:p>
        </p:txBody>
      </p:sp>
      <p:sp>
        <p:nvSpPr>
          <p:cNvPr id="35867" name="Text Box 34"/>
          <p:cNvSpPr txBox="1">
            <a:spLocks noChangeArrowheads="1"/>
          </p:cNvSpPr>
          <p:nvPr/>
        </p:nvSpPr>
        <p:spPr bwMode="auto">
          <a:xfrm>
            <a:off x="1639888" y="4606925"/>
            <a:ext cx="428620"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482"/>
                </a:solidFill>
                <a:latin typeface="Calibri" pitchFamily="34" charset="0"/>
              </a:rPr>
              <a:t>L4:</a:t>
            </a:r>
          </a:p>
        </p:txBody>
      </p:sp>
      <p:sp>
        <p:nvSpPr>
          <p:cNvPr id="35868" name="Text Box 35"/>
          <p:cNvSpPr txBox="1">
            <a:spLocks noChangeArrowheads="1"/>
          </p:cNvSpPr>
          <p:nvPr/>
        </p:nvSpPr>
        <p:spPr bwMode="auto">
          <a:xfrm>
            <a:off x="1000125" y="5703888"/>
            <a:ext cx="428620" cy="33579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482"/>
                </a:solidFill>
                <a:latin typeface="Calibri" pitchFamily="34" charset="0"/>
              </a:rPr>
              <a:t>L5:</a:t>
            </a:r>
          </a:p>
        </p:txBody>
      </p:sp>
      <p:sp>
        <p:nvSpPr>
          <p:cNvPr id="35869" name="Text Box 36"/>
          <p:cNvSpPr txBox="1">
            <a:spLocks noChangeArrowheads="1"/>
          </p:cNvSpPr>
          <p:nvPr/>
        </p:nvSpPr>
        <p:spPr bwMode="auto">
          <a:xfrm>
            <a:off x="457200" y="2312467"/>
            <a:ext cx="894132" cy="1059650"/>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faster,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costlier</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per byte</a:t>
            </a:r>
          </a:p>
        </p:txBody>
      </p:sp>
      <p:sp>
        <p:nvSpPr>
          <p:cNvPr id="35870" name="Line 37"/>
          <p:cNvSpPr>
            <a:spLocks noChangeShapeType="1"/>
          </p:cNvSpPr>
          <p:nvPr/>
        </p:nvSpPr>
        <p:spPr bwMode="auto">
          <a:xfrm flipV="1">
            <a:off x="455613" y="1143000"/>
            <a:ext cx="1587" cy="2157413"/>
          </a:xfrm>
          <a:prstGeom prst="line">
            <a:avLst/>
          </a:prstGeom>
          <a:noFill/>
          <a:ln w="38160">
            <a:solidFill>
              <a:srgbClr val="000066"/>
            </a:solidFill>
            <a:miter lim="800000"/>
            <a:headEnd/>
            <a:tailEnd type="triangle" w="med" len="med"/>
          </a:ln>
        </p:spPr>
        <p:txBody>
          <a:bodyPr/>
          <a:lstStyle/>
          <a:p>
            <a:endParaRPr lang="en-US"/>
          </a:p>
        </p:txBody>
      </p:sp>
      <p:cxnSp>
        <p:nvCxnSpPr>
          <p:cNvPr id="40" name="Straight Connector 39"/>
          <p:cNvCxnSpPr/>
          <p:nvPr/>
        </p:nvCxnSpPr>
        <p:spPr bwMode="auto">
          <a:xfrm>
            <a:off x="2472890" y="4116388"/>
            <a:ext cx="3623110" cy="0"/>
          </a:xfrm>
          <a:prstGeom prst="line">
            <a:avLst/>
          </a:prstGeom>
          <a:noFill/>
          <a:ln w="2540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2928935" y="3429000"/>
            <a:ext cx="2786065" cy="0"/>
          </a:xfrm>
          <a:prstGeom prst="line">
            <a:avLst/>
          </a:prstGeom>
          <a:no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263722" y="2667000"/>
            <a:ext cx="2011680" cy="1588"/>
          </a:xfrm>
          <a:prstGeom prst="line">
            <a:avLst/>
          </a:prstGeom>
          <a:noFill/>
          <a:ln w="25400" cap="flat" cmpd="sng" algn="ctr">
            <a:solidFill>
              <a:schemeClr val="tx1"/>
            </a:solidFill>
            <a:prstDash val="solid"/>
            <a:round/>
            <a:headEnd type="none" w="med" len="med"/>
            <a:tailEnd type="none" w="med" len="med"/>
          </a:ln>
          <a:effectLst/>
        </p:spPr>
      </p:cxnSp>
      <p:sp>
        <p:nvSpPr>
          <p:cNvPr id="31" name="Line 20"/>
          <p:cNvSpPr>
            <a:spLocks noChangeShapeType="1"/>
          </p:cNvSpPr>
          <p:nvPr/>
        </p:nvSpPr>
        <p:spPr bwMode="auto">
          <a:xfrm>
            <a:off x="1632306" y="5562600"/>
            <a:ext cx="5225694" cy="0"/>
          </a:xfrm>
          <a:prstGeom prst="line">
            <a:avLst/>
          </a:prstGeom>
          <a:noFill/>
          <a:ln w="25400" cap="flat" cmpd="sng" algn="ctr">
            <a:solidFill>
              <a:schemeClr val="tx1"/>
            </a:solidFill>
            <a:prstDash val="solid"/>
            <a:round/>
            <a:headEnd type="none" w="med" len="med"/>
            <a:tailEnd type="none" w="med" len="med"/>
          </a:ln>
          <a:effectLst/>
        </p:spPr>
        <p:txBody>
          <a:bodyPr/>
          <a:lstStyle/>
          <a:p>
            <a:endParaRPr lang="en-US"/>
          </a:p>
        </p:txBody>
      </p:sp>
      <p:sp>
        <p:nvSpPr>
          <p:cNvPr id="32" name="Text Box 21"/>
          <p:cNvSpPr txBox="1">
            <a:spLocks noChangeArrowheads="1"/>
          </p:cNvSpPr>
          <p:nvPr/>
        </p:nvSpPr>
        <p:spPr bwMode="auto">
          <a:xfrm>
            <a:off x="3843978" y="3468647"/>
            <a:ext cx="916935" cy="577929"/>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L3 cache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(SRAM)</a:t>
            </a:r>
          </a:p>
        </p:txBody>
      </p:sp>
      <p:sp>
        <p:nvSpPr>
          <p:cNvPr id="33" name="Text Box 21"/>
          <p:cNvSpPr txBox="1">
            <a:spLocks noChangeArrowheads="1"/>
          </p:cNvSpPr>
          <p:nvPr/>
        </p:nvSpPr>
        <p:spPr bwMode="auto">
          <a:xfrm>
            <a:off x="3332880" y="4177174"/>
            <a:ext cx="1942817" cy="577082"/>
          </a:xfrm>
          <a:prstGeom prst="rect">
            <a:avLst/>
          </a:prstGeom>
          <a:noFill/>
          <a:ln w="9525">
            <a:noFill/>
            <a:round/>
            <a:headEnd/>
            <a:tailEnd/>
          </a:ln>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L4 cache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a:t>
            </a:r>
            <a:r>
              <a:rPr lang="en-GB" sz="1600" b="1" dirty="0" err="1">
                <a:latin typeface="Calibri" pitchFamily="34" charset="0"/>
              </a:rPr>
              <a:t>eDRAM</a:t>
            </a:r>
            <a:r>
              <a:rPr lang="en-GB" sz="1600" b="1" dirty="0">
                <a:latin typeface="Calibri" pitchFamily="34" charset="0"/>
              </a:rPr>
              <a:t>) [emerging]</a:t>
            </a:r>
          </a:p>
        </p:txBody>
      </p:sp>
      <p:sp>
        <p:nvSpPr>
          <p:cNvPr id="38" name="Text Box 28"/>
          <p:cNvSpPr txBox="1">
            <a:spLocks noChangeArrowheads="1"/>
          </p:cNvSpPr>
          <p:nvPr/>
        </p:nvSpPr>
        <p:spPr bwMode="auto">
          <a:xfrm>
            <a:off x="6466682" y="3857172"/>
            <a:ext cx="2628900" cy="727957"/>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C00000"/>
                </a:solidFill>
                <a:latin typeface="Calibri" pitchFamily="34" charset="0"/>
              </a:rPr>
              <a:t>L3 cache holds cache lines retrieved from (L4 cache or) main memory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a:t>Caches</a:t>
            </a:r>
          </a:p>
        </p:txBody>
      </p:sp>
      <p:sp>
        <p:nvSpPr>
          <p:cNvPr id="136199" name="Rectangle 7"/>
          <p:cNvSpPr>
            <a:spLocks noGrp="1" noChangeArrowheads="1"/>
          </p:cNvSpPr>
          <p:nvPr>
            <p:ph idx="1"/>
          </p:nvPr>
        </p:nvSpPr>
        <p:spPr>
          <a:xfrm>
            <a:off x="396875" y="1362075"/>
            <a:ext cx="8442325" cy="4972050"/>
          </a:xfrm>
        </p:spPr>
        <p:txBody>
          <a:bodyPr>
            <a:normAutofit fontScale="92500" lnSpcReduction="10000"/>
          </a:bodyPr>
          <a:lstStyle/>
          <a:p>
            <a:r>
              <a:rPr lang="en-US" i="1" dirty="0">
                <a:solidFill>
                  <a:srgbClr val="FF0000"/>
                </a:solidFill>
              </a:rPr>
              <a:t>Cache:</a:t>
            </a:r>
            <a:r>
              <a:rPr lang="en-US" i="1" dirty="0"/>
              <a:t> </a:t>
            </a:r>
            <a:r>
              <a:rPr lang="en-US" dirty="0"/>
              <a:t>A smaller, faster storage device that acts as a staging area for a subset of the data in a larger, slower device.</a:t>
            </a:r>
          </a:p>
          <a:p>
            <a:r>
              <a:rPr lang="en-US" dirty="0"/>
              <a:t>Fundamental idea of a memory hierarchy:</a:t>
            </a:r>
          </a:p>
          <a:p>
            <a:pPr lvl="1"/>
            <a:r>
              <a:rPr lang="en-US" dirty="0"/>
              <a:t>For each </a:t>
            </a:r>
            <a:r>
              <a:rPr lang="en-US" dirty="0" err="1"/>
              <a:t>k</a:t>
            </a:r>
            <a:r>
              <a:rPr lang="en-US" dirty="0"/>
              <a:t>, the faster, smaller device at level </a:t>
            </a:r>
            <a:r>
              <a:rPr lang="en-US" dirty="0" err="1"/>
              <a:t>k</a:t>
            </a:r>
            <a:r>
              <a:rPr lang="en-US" dirty="0"/>
              <a:t> serves as a cache for the larger, slower device at level k+1.</a:t>
            </a:r>
          </a:p>
          <a:p>
            <a:r>
              <a:rPr lang="en-US" dirty="0"/>
              <a:t>Why do memory hierarchies work?</a:t>
            </a:r>
          </a:p>
          <a:p>
            <a:pPr lvl="1"/>
            <a:r>
              <a:rPr lang="en-US" dirty="0"/>
              <a:t>Because of locality, programs tend to access the data at level </a:t>
            </a:r>
            <a:r>
              <a:rPr lang="en-US" dirty="0" err="1"/>
              <a:t>k</a:t>
            </a:r>
            <a:r>
              <a:rPr lang="en-US" dirty="0"/>
              <a:t> more often than they access the data at level k+1. </a:t>
            </a:r>
          </a:p>
          <a:p>
            <a:pPr lvl="1"/>
            <a:r>
              <a:rPr lang="en-US" dirty="0"/>
              <a:t>Thus, the storage at level k+1 can be slower, and thus larger and cheaper per bit.</a:t>
            </a:r>
          </a:p>
          <a:p>
            <a:r>
              <a:rPr lang="en-US" i="1" dirty="0">
                <a:solidFill>
                  <a:srgbClr val="FF0000"/>
                </a:solidFill>
              </a:rPr>
              <a:t>Big Idea:  </a:t>
            </a:r>
            <a:r>
              <a:rPr lang="en-US" dirty="0"/>
              <a:t>The memory hierarchy creates a large pool of storage that costs as much as the cheap storage near the bottom, but that serves data to programs at the rate of the fast storage near the top.</a:t>
            </a:r>
          </a:p>
          <a:p>
            <a:pPr lvl="1"/>
            <a:endParaRPr lang="en-US" dirty="0"/>
          </a:p>
          <a:p>
            <a:endParaRPr lang="en-US" dirty="0"/>
          </a:p>
        </p:txBody>
      </p:sp>
    </p:spTree>
    <p:extLst>
      <p:ext uri="{BB962C8B-B14F-4D97-AF65-F5344CB8AC3E}">
        <p14:creationId xmlns:p14="http://schemas.microsoft.com/office/powerpoint/2010/main" val="11030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1030"/>
          <p:cNvSpPr>
            <a:spLocks noGrp="1" noChangeArrowheads="1"/>
          </p:cNvSpPr>
          <p:nvPr>
            <p:ph type="title"/>
          </p:nvPr>
        </p:nvSpPr>
        <p:spPr/>
        <p:txBody>
          <a:bodyPr/>
          <a:lstStyle/>
          <a:p>
            <a:r>
              <a:rPr lang="en-US" dirty="0"/>
              <a:t>SRAM </a:t>
            </a:r>
            <a:r>
              <a:rPr lang="en-US" dirty="0" err="1"/>
              <a:t>vs</a:t>
            </a:r>
            <a:r>
              <a:rPr lang="en-US" dirty="0"/>
              <a:t> DRAM Summary</a:t>
            </a:r>
          </a:p>
        </p:txBody>
      </p:sp>
      <p:sp>
        <p:nvSpPr>
          <p:cNvPr id="120836" name="Text Box 1028"/>
          <p:cNvSpPr txBox="1">
            <a:spLocks noChangeArrowheads="1"/>
          </p:cNvSpPr>
          <p:nvPr/>
        </p:nvSpPr>
        <p:spPr bwMode="auto">
          <a:xfrm>
            <a:off x="381000" y="2362200"/>
            <a:ext cx="8610600" cy="2246769"/>
          </a:xfrm>
          <a:prstGeom prst="rect">
            <a:avLst/>
          </a:prstGeom>
          <a:noFill/>
          <a:ln w="25400">
            <a:solidFill>
              <a:schemeClr val="tx1"/>
            </a:solidFill>
            <a:miter lim="800000"/>
            <a:headEnd/>
            <a:tailEnd/>
          </a:ln>
          <a:effectLst/>
        </p:spPr>
        <p:txBody>
          <a:bodyPr wrap="square">
            <a:prstTxWarp prst="textNoShape">
              <a:avLst/>
            </a:prstTxWarp>
            <a:spAutoFit/>
          </a:bodyPr>
          <a:lstStyle/>
          <a:p>
            <a:pPr algn="l">
              <a:lnSpc>
                <a:spcPct val="100000"/>
              </a:lnSpc>
            </a:pPr>
            <a:r>
              <a:rPr lang="en-US" sz="2000" b="0" dirty="0"/>
              <a:t>	</a:t>
            </a:r>
            <a:r>
              <a:rPr lang="en-US" sz="2000" dirty="0"/>
              <a:t>Trans.	Access	Needs	Needs		</a:t>
            </a:r>
          </a:p>
          <a:p>
            <a:pPr algn="l">
              <a:lnSpc>
                <a:spcPct val="100000"/>
              </a:lnSpc>
            </a:pPr>
            <a:r>
              <a:rPr lang="en-US" sz="2000" dirty="0"/>
              <a:t>	per bit	 time	refresh?	EDC?	Cost	Applications</a:t>
            </a:r>
          </a:p>
          <a:p>
            <a:pPr algn="l">
              <a:lnSpc>
                <a:spcPct val="100000"/>
              </a:lnSpc>
            </a:pPr>
            <a:endParaRPr lang="en-US" sz="2000" b="0" dirty="0"/>
          </a:p>
          <a:p>
            <a:pPr algn="l">
              <a:lnSpc>
                <a:spcPct val="100000"/>
              </a:lnSpc>
            </a:pPr>
            <a:r>
              <a:rPr lang="en-US" sz="2000" b="0" dirty="0"/>
              <a:t>SRAM	4 or 6	1X	No	Maybe	100x	Cache memories</a:t>
            </a:r>
          </a:p>
          <a:p>
            <a:pPr algn="l">
              <a:lnSpc>
                <a:spcPct val="100000"/>
              </a:lnSpc>
            </a:pPr>
            <a:endParaRPr lang="en-US" sz="2000" b="0" dirty="0"/>
          </a:p>
          <a:p>
            <a:pPr algn="l">
              <a:lnSpc>
                <a:spcPct val="100000"/>
              </a:lnSpc>
            </a:pPr>
            <a:r>
              <a:rPr lang="en-US" sz="2000" b="0" dirty="0"/>
              <a:t>DRAM	1	10X	Yes	Yes	1X	Main memories,</a:t>
            </a:r>
          </a:p>
          <a:p>
            <a:pPr algn="l">
              <a:lnSpc>
                <a:spcPct val="100000"/>
              </a:lnSpc>
            </a:pPr>
            <a:r>
              <a:rPr lang="en-US" sz="2000" b="0" dirty="0"/>
              <a:t>						frame buffers</a:t>
            </a:r>
          </a:p>
        </p:txBody>
      </p:sp>
      <p:sp>
        <p:nvSpPr>
          <p:cNvPr id="120837" name="Line 1029"/>
          <p:cNvSpPr>
            <a:spLocks noChangeShapeType="1"/>
          </p:cNvSpPr>
          <p:nvPr/>
        </p:nvSpPr>
        <p:spPr bwMode="auto">
          <a:xfrm>
            <a:off x="381000" y="3124200"/>
            <a:ext cx="86106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1325563"/>
          </a:xfrm>
        </p:spPr>
        <p:txBody>
          <a:bodyPr>
            <a:normAutofit/>
          </a:bodyPr>
          <a:lstStyle/>
          <a:p>
            <a:r>
              <a:rPr lang="en-US" dirty="0"/>
              <a:t>For computers, memory accesses are like going to the library, </a:t>
            </a:r>
          </a:p>
        </p:txBody>
      </p:sp>
      <p:pic>
        <p:nvPicPr>
          <p:cNvPr id="5" name="Content Placeholder 4"/>
          <p:cNvPicPr>
            <a:picLocks noGrp="1" noChangeAspect="1"/>
          </p:cNvPicPr>
          <p:nvPr>
            <p:ph idx="1"/>
          </p:nvPr>
        </p:nvPicPr>
        <p:blipFill>
          <a:blip r:embed="rId2"/>
          <a:stretch>
            <a:fillRect/>
          </a:stretch>
        </p:blipFill>
        <p:spPr>
          <a:xfrm>
            <a:off x="1358900" y="2801144"/>
            <a:ext cx="6426200" cy="2400300"/>
          </a:xfrm>
          <a:prstGeom prst="rect">
            <a:avLst/>
          </a:prstGeom>
        </p:spPr>
      </p:pic>
    </p:spTree>
    <p:extLst>
      <p:ext uri="{BB962C8B-B14F-4D97-AF65-F5344CB8AC3E}">
        <p14:creationId xmlns:p14="http://schemas.microsoft.com/office/powerpoint/2010/main" val="2104633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0600"/>
            <a:ext cx="7886700" cy="1325563"/>
          </a:xfrm>
        </p:spPr>
        <p:txBody>
          <a:bodyPr>
            <a:normAutofit/>
          </a:bodyPr>
          <a:lstStyle/>
          <a:p>
            <a:r>
              <a:rPr lang="en-US" dirty="0"/>
              <a:t>Finding the necessary information in the page of a book, </a:t>
            </a:r>
          </a:p>
        </p:txBody>
      </p:sp>
      <p:pic>
        <p:nvPicPr>
          <p:cNvPr id="4" name="Content Placeholder 3"/>
          <p:cNvPicPr>
            <a:picLocks noGrp="1" noChangeAspect="1"/>
          </p:cNvPicPr>
          <p:nvPr>
            <p:ph idx="1"/>
          </p:nvPr>
        </p:nvPicPr>
        <p:blipFill>
          <a:blip r:embed="rId2"/>
          <a:stretch>
            <a:fillRect/>
          </a:stretch>
        </p:blipFill>
        <p:spPr>
          <a:xfrm>
            <a:off x="628650" y="2664083"/>
            <a:ext cx="7886700" cy="2674422"/>
          </a:xfrm>
          <a:prstGeom prst="rect">
            <a:avLst/>
          </a:prstGeom>
        </p:spPr>
      </p:pic>
    </p:spTree>
    <p:extLst>
      <p:ext uri="{BB962C8B-B14F-4D97-AF65-F5344CB8AC3E}">
        <p14:creationId xmlns:p14="http://schemas.microsoft.com/office/powerpoint/2010/main" val="1376673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 going back home to do the work involving that information. </a:t>
            </a:r>
          </a:p>
        </p:txBody>
      </p:sp>
      <p:pic>
        <p:nvPicPr>
          <p:cNvPr id="4" name="Content Placeholder 3"/>
          <p:cNvPicPr>
            <a:picLocks noGrp="1" noChangeAspect="1"/>
          </p:cNvPicPr>
          <p:nvPr>
            <p:ph idx="1"/>
          </p:nvPr>
        </p:nvPicPr>
        <p:blipFill>
          <a:blip r:embed="rId2"/>
          <a:stretch>
            <a:fillRect/>
          </a:stretch>
        </p:blipFill>
        <p:spPr>
          <a:xfrm>
            <a:off x="1612900" y="2585244"/>
            <a:ext cx="5918200" cy="2832100"/>
          </a:xfrm>
          <a:prstGeom prst="rect">
            <a:avLst/>
          </a:prstGeom>
        </p:spPr>
      </p:pic>
    </p:spTree>
    <p:extLst>
      <p:ext uri="{BB962C8B-B14F-4D97-AF65-F5344CB8AC3E}">
        <p14:creationId xmlns:p14="http://schemas.microsoft.com/office/powerpoint/2010/main" val="755541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990600"/>
            <a:ext cx="7886700" cy="1325563"/>
          </a:xfrm>
        </p:spPr>
        <p:txBody>
          <a:bodyPr>
            <a:normAutofit fontScale="90000"/>
          </a:bodyPr>
          <a:lstStyle/>
          <a:p>
            <a:r>
              <a:rPr lang="en-US" dirty="0"/>
              <a:t>While computers don‛t mind going back and forth like this for data, it usually means users have to do a lot of waiting. </a:t>
            </a:r>
          </a:p>
        </p:txBody>
      </p:sp>
      <p:pic>
        <p:nvPicPr>
          <p:cNvPr id="7" name="Content Placeholder 6"/>
          <p:cNvPicPr>
            <a:picLocks noGrp="1" noChangeAspect="1"/>
          </p:cNvPicPr>
          <p:nvPr>
            <p:ph sz="half" idx="1"/>
          </p:nvPr>
        </p:nvPicPr>
        <p:blipFill>
          <a:blip r:embed="rId2"/>
          <a:stretch>
            <a:fillRect/>
          </a:stretch>
        </p:blipFill>
        <p:spPr>
          <a:xfrm>
            <a:off x="1016000" y="2940844"/>
            <a:ext cx="3111500" cy="2120900"/>
          </a:xfrm>
          <a:prstGeom prst="rect">
            <a:avLst/>
          </a:prstGeom>
        </p:spPr>
      </p:pic>
      <p:pic>
        <p:nvPicPr>
          <p:cNvPr id="8" name="Content Placeholder 7"/>
          <p:cNvPicPr>
            <a:picLocks noGrp="1" noChangeAspect="1"/>
          </p:cNvPicPr>
          <p:nvPr>
            <p:ph sz="half" idx="2"/>
          </p:nvPr>
        </p:nvPicPr>
        <p:blipFill>
          <a:blip r:embed="rId3"/>
          <a:stretch>
            <a:fillRect/>
          </a:stretch>
        </p:blipFill>
        <p:spPr>
          <a:xfrm>
            <a:off x="5156200" y="2959894"/>
            <a:ext cx="2832100" cy="2082800"/>
          </a:xfrm>
          <a:prstGeom prst="rect">
            <a:avLst/>
          </a:prstGeom>
        </p:spPr>
      </p:pic>
    </p:spTree>
    <p:extLst>
      <p:ext uri="{BB962C8B-B14F-4D97-AF65-F5344CB8AC3E}">
        <p14:creationId xmlns:p14="http://schemas.microsoft.com/office/powerpoint/2010/main" val="322580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828800"/>
            <a:ext cx="7886700" cy="1325563"/>
          </a:xfrm>
        </p:spPr>
        <p:txBody>
          <a:bodyPr>
            <a:noAutofit/>
          </a:bodyPr>
          <a:lstStyle/>
          <a:p>
            <a:r>
              <a:rPr lang="en-US" sz="3200" dirty="0"/>
              <a:t>Fortunately for users, computers have caches, which is the equivalent of keeping copies of the books needed on a shelf near the workspace.</a:t>
            </a:r>
            <a:br>
              <a:rPr lang="en-US" sz="3200" dirty="0"/>
            </a:br>
            <a:br>
              <a:rPr lang="en-US" sz="3200" dirty="0"/>
            </a:br>
            <a:r>
              <a:rPr lang="en-US" sz="3200" dirty="0"/>
              <a:t>Through a number of mechanisms, caches give the illusion of being able to access memory very quickly! </a:t>
            </a:r>
            <a:br>
              <a:rPr lang="en-US" sz="3200" dirty="0"/>
            </a:br>
            <a:endParaRPr lang="en-US" sz="3200" dirty="0"/>
          </a:p>
        </p:txBody>
      </p:sp>
      <p:pic>
        <p:nvPicPr>
          <p:cNvPr id="7" name="Content Placeholder 6"/>
          <p:cNvPicPr>
            <a:picLocks noGrp="1" noChangeAspect="1"/>
          </p:cNvPicPr>
          <p:nvPr>
            <p:ph idx="1"/>
          </p:nvPr>
        </p:nvPicPr>
        <p:blipFill>
          <a:blip r:embed="rId2"/>
          <a:stretch>
            <a:fillRect/>
          </a:stretch>
        </p:blipFill>
        <p:spPr>
          <a:xfrm>
            <a:off x="1701800" y="4191000"/>
            <a:ext cx="5740400" cy="2273300"/>
          </a:xfrm>
          <a:prstGeom prst="rect">
            <a:avLst/>
          </a:prstGeom>
        </p:spPr>
      </p:pic>
    </p:spTree>
    <p:extLst>
      <p:ext uri="{BB962C8B-B14F-4D97-AF65-F5344CB8AC3E}">
        <p14:creationId xmlns:p14="http://schemas.microsoft.com/office/powerpoint/2010/main" val="1367940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a:t>
            </a:r>
          </a:p>
        </p:txBody>
      </p:sp>
      <p:sp>
        <p:nvSpPr>
          <p:cNvPr id="3" name="Rectangle 2"/>
          <p:cNvSpPr/>
          <p:nvPr/>
        </p:nvSpPr>
        <p:spPr bwMode="auto">
          <a:xfrm>
            <a:off x="1905000" y="4267200"/>
            <a:ext cx="3581400" cy="2057400"/>
          </a:xfrm>
          <a:prstGeom prst="rect">
            <a:avLst/>
          </a:prstGeom>
          <a:solidFill>
            <a:srgbClr val="DEDFF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32" name="Text Box 19"/>
          <p:cNvSpPr txBox="1">
            <a:spLocks noChangeArrowheads="1"/>
          </p:cNvSpPr>
          <p:nvPr/>
        </p:nvSpPr>
        <p:spPr bwMode="auto">
          <a:xfrm>
            <a:off x="5635242" y="4147318"/>
            <a:ext cx="3199956" cy="577082"/>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slower, cheaper 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v</a:t>
            </a:r>
            <a:r>
              <a:rPr lang="en-GB" sz="1600" b="1" dirty="0">
                <a:latin typeface="Calibri" pitchFamily="34" charset="0"/>
              </a:rPr>
              <a:t>iewed as partitioned into “blocks”</a:t>
            </a:r>
          </a:p>
        </p:txBody>
      </p:sp>
      <p:sp>
        <p:nvSpPr>
          <p:cNvPr id="33" name="Text Box 22"/>
          <p:cNvSpPr txBox="1">
            <a:spLocks noChangeArrowheads="1"/>
          </p:cNvSpPr>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in block-sized transfer units</a:t>
            </a:r>
          </a:p>
        </p:txBody>
      </p:sp>
      <p:sp>
        <p:nvSpPr>
          <p:cNvPr id="34" name="Text Box 29"/>
          <p:cNvSpPr txBox="1">
            <a:spLocks noChangeArrowheads="1"/>
          </p:cNvSpPr>
          <p:nvPr/>
        </p:nvSpPr>
        <p:spPr bwMode="auto">
          <a:xfrm>
            <a:off x="5562600" y="2166311"/>
            <a:ext cx="2930908" cy="818367"/>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 faster, more expensive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memory caches a  subset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the blocks</a:t>
            </a:r>
          </a:p>
        </p:txBody>
      </p:sp>
      <p:sp>
        <p:nvSpPr>
          <p:cNvPr id="37" name="Rectangle 36"/>
          <p:cNvSpPr/>
          <p:nvPr/>
        </p:nvSpPr>
        <p:spPr bwMode="auto">
          <a:xfrm>
            <a:off x="2057400" y="4800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9" name="Rectangle 38"/>
          <p:cNvSpPr/>
          <p:nvPr/>
        </p:nvSpPr>
        <p:spPr bwMode="auto">
          <a:xfrm>
            <a:off x="2057400" y="2424791"/>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40" name="Rectangle 39"/>
          <p:cNvSpPr/>
          <p:nvPr/>
        </p:nvSpPr>
        <p:spPr bwMode="auto">
          <a:xfrm>
            <a:off x="3733800" y="51816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1" name="Rectangle 40"/>
          <p:cNvSpPr/>
          <p:nvPr/>
        </p:nvSpPr>
        <p:spPr bwMode="auto">
          <a:xfrm>
            <a:off x="2590800" y="34290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2" name="Rectangle 41"/>
          <p:cNvSpPr/>
          <p:nvPr/>
        </p:nvSpPr>
        <p:spPr bwMode="auto">
          <a:xfrm>
            <a:off x="3733800" y="2424791"/>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Tree>
    <p:extLst>
      <p:ext uri="{BB962C8B-B14F-4D97-AF65-F5344CB8AC3E}">
        <p14:creationId xmlns:p14="http://schemas.microsoft.com/office/powerpoint/2010/main" val="119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8" grpId="0" animBg="1"/>
      <p:bldP spid="38" grpId="1" animBg="1"/>
      <p:bldP spid="39" grpId="0" animBg="1"/>
      <p:bldP spid="40" grpId="0" animBg="1"/>
      <p:bldP spid="41" grpId="0" animBg="1"/>
      <p:bldP spid="41" grpId="1" animBg="1"/>
      <p:bldP spid="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Hit</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7" cy="338554"/>
          </a:xfrm>
          <a:prstGeom prst="rect">
            <a:avLst/>
          </a:prstGeom>
        </p:spPr>
        <p:txBody>
          <a:bodyPr wrap="none">
            <a:spAutoFit/>
          </a:bodyPr>
          <a:lstStyle/>
          <a:p>
            <a:pPr algn="ctr"/>
            <a:r>
              <a:rPr lang="en-US" sz="1600" dirty="0">
                <a:latin typeface="Calibri" pitchFamily="34" charset="0"/>
              </a:rPr>
              <a:t>Request: 14</a:t>
            </a:r>
          </a:p>
        </p:txBody>
      </p:sp>
      <p:sp>
        <p:nvSpPr>
          <p:cNvPr id="47" name="Rectangle 46"/>
          <p:cNvSpPr/>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48" name="Text Box 29"/>
          <p:cNvSpPr txBox="1">
            <a:spLocks noChangeArrowheads="1"/>
          </p:cNvSpPr>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Tree>
    <p:extLst>
      <p:ext uri="{BB962C8B-B14F-4D97-AF65-F5344CB8AC3E}">
        <p14:creationId xmlns:p14="http://schemas.microsoft.com/office/powerpoint/2010/main" val="2637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Miss</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8" cy="338554"/>
          </a:xfrm>
          <a:prstGeom prst="rect">
            <a:avLst/>
          </a:prstGeom>
        </p:spPr>
        <p:txBody>
          <a:bodyPr wrap="none">
            <a:spAutoFit/>
          </a:bodyPr>
          <a:lstStyle/>
          <a:p>
            <a:pPr algn="ctr"/>
            <a:r>
              <a:rPr lang="en-US" sz="1600" dirty="0">
                <a:latin typeface="Calibri" pitchFamily="34" charset="0"/>
              </a:rPr>
              <a:t>Request: 12</a:t>
            </a:r>
          </a:p>
        </p:txBody>
      </p:sp>
      <p:sp>
        <p:nvSpPr>
          <p:cNvPr id="48" name="Text Box 29"/>
          <p:cNvSpPr txBox="1">
            <a:spLocks noChangeArrowheads="1"/>
          </p:cNvSpPr>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4" name="Text Box 29"/>
          <p:cNvSpPr txBox="1">
            <a:spLocks noChangeArrowheads="1"/>
          </p:cNvSpPr>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6" name="Rectangle 35"/>
          <p:cNvSpPr/>
          <p:nvPr/>
        </p:nvSpPr>
        <p:spPr>
          <a:xfrm>
            <a:off x="3997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7" name="Rectangle 36"/>
          <p:cNvSpPr/>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9" name="Rectangle 38"/>
          <p:cNvSpPr/>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42" name="Text Box 29"/>
          <p:cNvSpPr txBox="1">
            <a:spLocks noChangeArrowheads="1"/>
          </p:cNvSpPr>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Placement policy:</a:t>
            </a:r>
            <a:br>
              <a:rPr lang="en-GB" sz="1800" b="0" dirty="0">
                <a:latin typeface="Calibri" pitchFamily="34" charset="0"/>
              </a:rPr>
            </a:br>
            <a:r>
              <a:rPr lang="en-GB" sz="1800" b="0" dirty="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Replacement policy:</a:t>
            </a:r>
            <a:br>
              <a:rPr lang="en-GB" sz="1800" b="0" dirty="0">
                <a:solidFill>
                  <a:srgbClr val="C00000"/>
                </a:solidFill>
                <a:latin typeface="Calibri" pitchFamily="34" charset="0"/>
              </a:rPr>
            </a:br>
            <a:r>
              <a:rPr lang="en-GB" sz="1800" b="0" dirty="0">
                <a:latin typeface="Calibri" pitchFamily="34" charset="0"/>
              </a:rPr>
              <a:t>determines which block</a:t>
            </a:r>
            <a:br>
              <a:rPr lang="en-GB" sz="1800" b="0" dirty="0">
                <a:latin typeface="Calibri" pitchFamily="34" charset="0"/>
              </a:rPr>
            </a:br>
            <a:r>
              <a:rPr lang="en-GB" sz="1800" b="0" dirty="0">
                <a:latin typeface="Calibri" pitchFamily="34" charset="0"/>
              </a:rPr>
              <a:t>gets evicted (victim)</a:t>
            </a:r>
          </a:p>
        </p:txBody>
      </p:sp>
    </p:spTree>
    <p:extLst>
      <p:ext uri="{BB962C8B-B14F-4D97-AF65-F5344CB8AC3E}">
        <p14:creationId xmlns:p14="http://schemas.microsoft.com/office/powerpoint/2010/main" val="129117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0806"/>
            <a:ext cx="7886700" cy="1325563"/>
          </a:xfrm>
        </p:spPr>
        <p:txBody>
          <a:bodyPr/>
          <a:lstStyle/>
          <a:p>
            <a:r>
              <a:rPr lang="en-US" dirty="0"/>
              <a:t>Types of Cache Misses</a:t>
            </a:r>
          </a:p>
        </p:txBody>
      </p:sp>
      <p:graphicFrame>
        <p:nvGraphicFramePr>
          <p:cNvPr id="4" name="Content Placeholder 3"/>
          <p:cNvGraphicFramePr>
            <a:graphicFrameLocks noGrp="1"/>
          </p:cNvGraphicFramePr>
          <p:nvPr>
            <p:ph idx="1"/>
          </p:nvPr>
        </p:nvGraphicFramePr>
        <p:xfrm>
          <a:off x="304800" y="1097280"/>
          <a:ext cx="8362950" cy="576072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351790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tblGrid>
              <a:tr h="370840">
                <a:tc>
                  <a:txBody>
                    <a:bodyPr/>
                    <a:lstStyle/>
                    <a:p>
                      <a:pPr algn="ctr"/>
                      <a:r>
                        <a:rPr lang="en-US" sz="2400" b="1" dirty="0">
                          <a:solidFill>
                            <a:schemeClr val="accent5"/>
                          </a:solidFill>
                        </a:rPr>
                        <a:t>Compulsory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Compulsory misses happen when a block is referenced for the first time. The computer can‛t get a block that doesn‛t exist yet!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5"/>
                          </a:solidFill>
                        </a:rPr>
                        <a:t>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The block is not in the cache because there is no space in the cache for it. Caches are of finite size, after all.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5"/>
                          </a:solidFill>
                        </a:rPr>
                        <a:t>Conflict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These types of misses happen only in direct-mapped and set- associative caches. Multiple blocks can be mapped to a set, forcing evictions when the set is full. </a:t>
                      </a:r>
                      <a:endParaRPr lang="en-US" dirty="0"/>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stretch>
            <a:fillRect/>
          </a:stretch>
        </p:blipFill>
        <p:spPr>
          <a:xfrm>
            <a:off x="2667000" y="1097280"/>
            <a:ext cx="2801452" cy="1752600"/>
          </a:xfrm>
          <a:prstGeom prst="rect">
            <a:avLst/>
          </a:prstGeom>
        </p:spPr>
      </p:pic>
      <p:pic>
        <p:nvPicPr>
          <p:cNvPr id="6" name="Picture 5"/>
          <p:cNvPicPr>
            <a:picLocks noChangeAspect="1"/>
          </p:cNvPicPr>
          <p:nvPr/>
        </p:nvPicPr>
        <p:blipFill>
          <a:blip r:embed="rId3"/>
          <a:stretch>
            <a:fillRect/>
          </a:stretch>
        </p:blipFill>
        <p:spPr>
          <a:xfrm>
            <a:off x="2438400" y="2849880"/>
            <a:ext cx="3423511" cy="1752600"/>
          </a:xfrm>
          <a:prstGeom prst="rect">
            <a:avLst/>
          </a:prstGeom>
        </p:spPr>
      </p:pic>
      <p:pic>
        <p:nvPicPr>
          <p:cNvPr id="7" name="Picture 6"/>
          <p:cNvPicPr>
            <a:picLocks noChangeAspect="1"/>
          </p:cNvPicPr>
          <p:nvPr/>
        </p:nvPicPr>
        <p:blipFill>
          <a:blip r:embed="rId4"/>
          <a:stretch>
            <a:fillRect/>
          </a:stretch>
        </p:blipFill>
        <p:spPr>
          <a:xfrm>
            <a:off x="2438401" y="4602480"/>
            <a:ext cx="2986304" cy="2103397"/>
          </a:xfrm>
          <a:prstGeom prst="rect">
            <a:avLst/>
          </a:prstGeom>
        </p:spPr>
      </p:pic>
    </p:spTree>
    <p:extLst>
      <p:ext uri="{BB962C8B-B14F-4D97-AF65-F5344CB8AC3E}">
        <p14:creationId xmlns:p14="http://schemas.microsoft.com/office/powerpoint/2010/main" val="646008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r>
              <a:rPr lang="en-US" dirty="0"/>
              <a:t>Types of Cache Misses</a:t>
            </a:r>
          </a:p>
        </p:txBody>
      </p:sp>
      <p:sp>
        <p:nvSpPr>
          <p:cNvPr id="138245" name="Rectangle 5"/>
          <p:cNvSpPr>
            <a:spLocks noGrp="1" noChangeArrowheads="1"/>
          </p:cNvSpPr>
          <p:nvPr>
            <p:ph idx="1"/>
          </p:nvPr>
        </p:nvSpPr>
        <p:spPr>
          <a:xfrm>
            <a:off x="396875" y="1733550"/>
            <a:ext cx="8518525" cy="4972050"/>
          </a:xfrm>
        </p:spPr>
        <p:txBody>
          <a:bodyPr/>
          <a:lstStyle/>
          <a:p>
            <a:r>
              <a:rPr lang="en-US" dirty="0">
                <a:solidFill>
                  <a:srgbClr val="FF0000"/>
                </a:solidFill>
              </a:rPr>
              <a:t>Cold (compulsory) miss</a:t>
            </a:r>
          </a:p>
          <a:p>
            <a:pPr lvl="1"/>
            <a:r>
              <a:rPr lang="en-US" dirty="0"/>
              <a:t>Cold misses occur because the cache is empty.</a:t>
            </a:r>
          </a:p>
          <a:p>
            <a:r>
              <a:rPr lang="en-US" dirty="0">
                <a:solidFill>
                  <a:srgbClr val="FF0000"/>
                </a:solidFill>
              </a:rPr>
              <a:t>Conflict miss</a:t>
            </a:r>
          </a:p>
          <a:p>
            <a:pPr lvl="1"/>
            <a:r>
              <a:rPr lang="en-US" dirty="0"/>
              <a:t>Most caches limit blocks at level k+1 to a small subset (sometimes a singleton) of the block positions at level </a:t>
            </a:r>
            <a:r>
              <a:rPr lang="en-US" dirty="0" err="1"/>
              <a:t>k</a:t>
            </a:r>
            <a:r>
              <a:rPr lang="en-US" dirty="0"/>
              <a:t>.</a:t>
            </a:r>
          </a:p>
          <a:p>
            <a:pPr lvl="2"/>
            <a:r>
              <a:rPr lang="en-US" dirty="0"/>
              <a:t>E.g. Block </a:t>
            </a:r>
            <a:r>
              <a:rPr lang="en-US" dirty="0" err="1"/>
              <a:t>i</a:t>
            </a:r>
            <a:r>
              <a:rPr lang="en-US" dirty="0"/>
              <a:t> at level k+1 must be placed in block (</a:t>
            </a:r>
            <a:r>
              <a:rPr lang="en-US" dirty="0" err="1"/>
              <a:t>i</a:t>
            </a:r>
            <a:r>
              <a:rPr lang="en-US" dirty="0"/>
              <a:t> mod 4) at level </a:t>
            </a:r>
            <a:r>
              <a:rPr lang="en-US" dirty="0" err="1"/>
              <a:t>k</a:t>
            </a:r>
            <a:r>
              <a:rPr lang="en-US" dirty="0"/>
              <a:t>.</a:t>
            </a:r>
          </a:p>
          <a:p>
            <a:pPr lvl="1"/>
            <a:r>
              <a:rPr lang="en-US" dirty="0"/>
              <a:t>Conflict misses occur when the level </a:t>
            </a:r>
            <a:r>
              <a:rPr lang="en-US" dirty="0" err="1"/>
              <a:t>k</a:t>
            </a:r>
            <a:r>
              <a:rPr lang="en-US" dirty="0"/>
              <a:t> cache is large enough, but multiple data objects all map to the same level </a:t>
            </a:r>
            <a:r>
              <a:rPr lang="en-US" dirty="0" err="1"/>
              <a:t>k</a:t>
            </a:r>
            <a:r>
              <a:rPr lang="en-US" dirty="0"/>
              <a:t> block.</a:t>
            </a:r>
          </a:p>
          <a:p>
            <a:pPr lvl="2"/>
            <a:r>
              <a:rPr lang="en-US" dirty="0"/>
              <a:t>E.g. Referencing blocks 0, 8, 0, 8, 0, 8, ... would miss every time.</a:t>
            </a:r>
          </a:p>
          <a:p>
            <a:r>
              <a:rPr lang="en-US" dirty="0">
                <a:solidFill>
                  <a:srgbClr val="FF0000"/>
                </a:solidFill>
              </a:rPr>
              <a:t>Capacity miss</a:t>
            </a:r>
          </a:p>
          <a:p>
            <a:pPr lvl="1"/>
            <a:r>
              <a:rPr lang="en-US" dirty="0"/>
              <a:t>Occurs when the set of active cache blocks (</a:t>
            </a:r>
            <a:r>
              <a:rPr lang="en-US" dirty="0">
                <a:solidFill>
                  <a:srgbClr val="FF0000"/>
                </a:solidFill>
              </a:rPr>
              <a:t>working set</a:t>
            </a:r>
            <a:r>
              <a:rPr lang="en-US" dirty="0"/>
              <a:t>) is larger than the cache.</a:t>
            </a:r>
          </a:p>
        </p:txBody>
      </p:sp>
    </p:spTree>
    <p:extLst>
      <p:ext uri="{BB962C8B-B14F-4D97-AF65-F5344CB8AC3E}">
        <p14:creationId xmlns:p14="http://schemas.microsoft.com/office/powerpoint/2010/main" val="193993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6" name="Rectangle 52"/>
          <p:cNvSpPr>
            <a:spLocks noGrp="1" noChangeArrowheads="1"/>
          </p:cNvSpPr>
          <p:nvPr>
            <p:ph type="title"/>
          </p:nvPr>
        </p:nvSpPr>
        <p:spPr/>
        <p:txBody>
          <a:bodyPr/>
          <a:lstStyle/>
          <a:p>
            <a:r>
              <a:rPr lang="en-US"/>
              <a:t>Conventional DRAM Organization</a:t>
            </a:r>
          </a:p>
        </p:txBody>
      </p:sp>
      <p:sp>
        <p:nvSpPr>
          <p:cNvPr id="62517" name="Rectangle 53"/>
          <p:cNvSpPr>
            <a:spLocks noGrp="1" noChangeArrowheads="1"/>
          </p:cNvSpPr>
          <p:nvPr>
            <p:ph idx="1"/>
          </p:nvPr>
        </p:nvSpPr>
        <p:spPr>
          <a:xfrm>
            <a:off x="619125" y="1383413"/>
            <a:ext cx="7886700" cy="4351338"/>
          </a:xfrm>
        </p:spPr>
        <p:txBody>
          <a:bodyPr/>
          <a:lstStyle/>
          <a:p>
            <a:r>
              <a:rPr lang="en-US" dirty="0" err="1"/>
              <a:t>d</a:t>
            </a:r>
            <a:r>
              <a:rPr lang="en-US" dirty="0"/>
              <a:t> </a:t>
            </a:r>
            <a:r>
              <a:rPr lang="en-US" dirty="0" err="1"/>
              <a:t>x</a:t>
            </a:r>
            <a:r>
              <a:rPr lang="en-US" dirty="0"/>
              <a:t> </a:t>
            </a:r>
            <a:r>
              <a:rPr lang="en-US" dirty="0" err="1"/>
              <a:t>w</a:t>
            </a:r>
            <a:r>
              <a:rPr lang="en-US" dirty="0"/>
              <a:t> DRAM:</a:t>
            </a:r>
          </a:p>
          <a:p>
            <a:pPr lvl="1"/>
            <a:r>
              <a:rPr lang="en-US" dirty="0" err="1"/>
              <a:t>dw</a:t>
            </a:r>
            <a:r>
              <a:rPr lang="en-US" dirty="0"/>
              <a:t> total bits organized as </a:t>
            </a:r>
            <a:r>
              <a:rPr lang="en-US" dirty="0" err="1"/>
              <a:t>d</a:t>
            </a:r>
            <a:r>
              <a:rPr lang="en-US" dirty="0"/>
              <a:t> </a:t>
            </a:r>
            <a:r>
              <a:rPr lang="en-US" dirty="0" err="1">
                <a:solidFill>
                  <a:srgbClr val="FF0000"/>
                </a:solidFill>
              </a:rPr>
              <a:t>supercells</a:t>
            </a:r>
            <a:r>
              <a:rPr lang="en-US" dirty="0"/>
              <a:t> of size </a:t>
            </a:r>
            <a:r>
              <a:rPr lang="en-US" dirty="0" err="1"/>
              <a:t>w</a:t>
            </a:r>
            <a:r>
              <a:rPr lang="en-US" dirty="0"/>
              <a:t> bits</a:t>
            </a:r>
          </a:p>
        </p:txBody>
      </p:sp>
      <p:sp>
        <p:nvSpPr>
          <p:cNvPr id="62468" name="Text Box 4"/>
          <p:cNvSpPr txBox="1">
            <a:spLocks noChangeArrowheads="1"/>
          </p:cNvSpPr>
          <p:nvPr/>
        </p:nvSpPr>
        <p:spPr bwMode="auto">
          <a:xfrm>
            <a:off x="5805488" y="2740025"/>
            <a:ext cx="5905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cols</a:t>
            </a:r>
          </a:p>
        </p:txBody>
      </p:sp>
      <p:sp>
        <p:nvSpPr>
          <p:cNvPr id="62469" name="Text Box 5"/>
          <p:cNvSpPr txBox="1">
            <a:spLocks noChangeArrowheads="1"/>
          </p:cNvSpPr>
          <p:nvPr/>
        </p:nvSpPr>
        <p:spPr bwMode="auto">
          <a:xfrm>
            <a:off x="4000500" y="4143375"/>
            <a:ext cx="6651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rows</a:t>
            </a:r>
          </a:p>
        </p:txBody>
      </p:sp>
      <p:sp>
        <p:nvSpPr>
          <p:cNvPr id="62470" name="Rectangle 6"/>
          <p:cNvSpPr>
            <a:spLocks noChangeArrowheads="1"/>
          </p:cNvSpPr>
          <p:nvPr/>
        </p:nvSpPr>
        <p:spPr bwMode="auto">
          <a:xfrm>
            <a:off x="48672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1" name="Rectangle 7"/>
          <p:cNvSpPr>
            <a:spLocks noChangeArrowheads="1"/>
          </p:cNvSpPr>
          <p:nvPr/>
        </p:nvSpPr>
        <p:spPr bwMode="auto">
          <a:xfrm>
            <a:off x="54768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2" name="Rectangle 8"/>
          <p:cNvSpPr>
            <a:spLocks noChangeArrowheads="1"/>
          </p:cNvSpPr>
          <p:nvPr/>
        </p:nvSpPr>
        <p:spPr bwMode="auto">
          <a:xfrm>
            <a:off x="60864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3" name="Rectangle 9"/>
          <p:cNvSpPr>
            <a:spLocks noChangeArrowheads="1"/>
          </p:cNvSpPr>
          <p:nvPr/>
        </p:nvSpPr>
        <p:spPr bwMode="auto">
          <a:xfrm>
            <a:off x="66960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4" name="Rectangle 10"/>
          <p:cNvSpPr>
            <a:spLocks noChangeArrowheads="1"/>
          </p:cNvSpPr>
          <p:nvPr/>
        </p:nvSpPr>
        <p:spPr bwMode="auto">
          <a:xfrm>
            <a:off x="48672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5" name="Rectangle 11"/>
          <p:cNvSpPr>
            <a:spLocks noChangeArrowheads="1"/>
          </p:cNvSpPr>
          <p:nvPr/>
        </p:nvSpPr>
        <p:spPr bwMode="auto">
          <a:xfrm>
            <a:off x="54768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6" name="Rectangle 12"/>
          <p:cNvSpPr>
            <a:spLocks noChangeArrowheads="1"/>
          </p:cNvSpPr>
          <p:nvPr/>
        </p:nvSpPr>
        <p:spPr bwMode="auto">
          <a:xfrm>
            <a:off x="60864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7" name="Rectangle 13"/>
          <p:cNvSpPr>
            <a:spLocks noChangeArrowheads="1"/>
          </p:cNvSpPr>
          <p:nvPr/>
        </p:nvSpPr>
        <p:spPr bwMode="auto">
          <a:xfrm>
            <a:off x="66960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8" name="Rectangle 14"/>
          <p:cNvSpPr>
            <a:spLocks noChangeArrowheads="1"/>
          </p:cNvSpPr>
          <p:nvPr/>
        </p:nvSpPr>
        <p:spPr bwMode="auto">
          <a:xfrm>
            <a:off x="48672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9" name="Rectangle 15"/>
          <p:cNvSpPr>
            <a:spLocks noChangeArrowheads="1"/>
          </p:cNvSpPr>
          <p:nvPr/>
        </p:nvSpPr>
        <p:spPr bwMode="auto">
          <a:xfrm>
            <a:off x="5476875" y="4327525"/>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0" name="Rectangle 16"/>
          <p:cNvSpPr>
            <a:spLocks noChangeArrowheads="1"/>
          </p:cNvSpPr>
          <p:nvPr/>
        </p:nvSpPr>
        <p:spPr bwMode="auto">
          <a:xfrm>
            <a:off x="60864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1" name="Rectangle 17"/>
          <p:cNvSpPr>
            <a:spLocks noChangeArrowheads="1"/>
          </p:cNvSpPr>
          <p:nvPr/>
        </p:nvSpPr>
        <p:spPr bwMode="auto">
          <a:xfrm>
            <a:off x="66960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2" name="Rectangle 18"/>
          <p:cNvSpPr>
            <a:spLocks noChangeArrowheads="1"/>
          </p:cNvSpPr>
          <p:nvPr/>
        </p:nvSpPr>
        <p:spPr bwMode="auto">
          <a:xfrm>
            <a:off x="48672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3" name="Rectangle 19"/>
          <p:cNvSpPr>
            <a:spLocks noChangeArrowheads="1"/>
          </p:cNvSpPr>
          <p:nvPr/>
        </p:nvSpPr>
        <p:spPr bwMode="auto">
          <a:xfrm>
            <a:off x="54768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4" name="Rectangle 20"/>
          <p:cNvSpPr>
            <a:spLocks noChangeArrowheads="1"/>
          </p:cNvSpPr>
          <p:nvPr/>
        </p:nvSpPr>
        <p:spPr bwMode="auto">
          <a:xfrm>
            <a:off x="60864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5" name="Rectangle 21"/>
          <p:cNvSpPr>
            <a:spLocks noChangeArrowheads="1"/>
          </p:cNvSpPr>
          <p:nvPr/>
        </p:nvSpPr>
        <p:spPr bwMode="auto">
          <a:xfrm>
            <a:off x="66960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6" name="Text Box 22"/>
          <p:cNvSpPr txBox="1">
            <a:spLocks noChangeArrowheads="1"/>
          </p:cNvSpPr>
          <p:nvPr/>
        </p:nvSpPr>
        <p:spPr bwMode="auto">
          <a:xfrm>
            <a:off x="5019675"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87" name="Text Box 23"/>
          <p:cNvSpPr txBox="1">
            <a:spLocks noChangeArrowheads="1"/>
          </p:cNvSpPr>
          <p:nvPr/>
        </p:nvSpPr>
        <p:spPr bwMode="auto">
          <a:xfrm>
            <a:off x="5629275"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88" name="Text Box 24"/>
          <p:cNvSpPr txBox="1">
            <a:spLocks noChangeArrowheads="1"/>
          </p:cNvSpPr>
          <p:nvPr/>
        </p:nvSpPr>
        <p:spPr bwMode="auto">
          <a:xfrm>
            <a:off x="62468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89" name="Text Box 25"/>
          <p:cNvSpPr txBox="1">
            <a:spLocks noChangeArrowheads="1"/>
          </p:cNvSpPr>
          <p:nvPr/>
        </p:nvSpPr>
        <p:spPr bwMode="auto">
          <a:xfrm>
            <a:off x="68564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0" name="Text Box 26"/>
          <p:cNvSpPr txBox="1">
            <a:spLocks noChangeArrowheads="1"/>
          </p:cNvSpPr>
          <p:nvPr/>
        </p:nvSpPr>
        <p:spPr bwMode="auto">
          <a:xfrm>
            <a:off x="4562475"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91" name="Text Box 27"/>
          <p:cNvSpPr txBox="1">
            <a:spLocks noChangeArrowheads="1"/>
          </p:cNvSpPr>
          <p:nvPr/>
        </p:nvSpPr>
        <p:spPr bwMode="auto">
          <a:xfrm>
            <a:off x="4562475"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92" name="Text Box 28"/>
          <p:cNvSpPr txBox="1">
            <a:spLocks noChangeArrowheads="1"/>
          </p:cNvSpPr>
          <p:nvPr/>
        </p:nvSpPr>
        <p:spPr bwMode="auto">
          <a:xfrm>
            <a:off x="4562475"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93" name="Text Box 29"/>
          <p:cNvSpPr txBox="1">
            <a:spLocks noChangeArrowheads="1"/>
          </p:cNvSpPr>
          <p:nvPr/>
        </p:nvSpPr>
        <p:spPr bwMode="auto">
          <a:xfrm>
            <a:off x="4562475"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4" name="Rectangle 30"/>
          <p:cNvSpPr>
            <a:spLocks noChangeArrowheads="1"/>
          </p:cNvSpPr>
          <p:nvPr/>
        </p:nvSpPr>
        <p:spPr bwMode="auto">
          <a:xfrm>
            <a:off x="4864100"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495" name="Rectangle 31"/>
          <p:cNvSpPr>
            <a:spLocks noChangeArrowheads="1"/>
          </p:cNvSpPr>
          <p:nvPr/>
        </p:nvSpPr>
        <p:spPr bwMode="auto">
          <a:xfrm>
            <a:off x="48641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6" name="Rectangle 32"/>
          <p:cNvSpPr>
            <a:spLocks noChangeArrowheads="1"/>
          </p:cNvSpPr>
          <p:nvPr/>
        </p:nvSpPr>
        <p:spPr bwMode="auto">
          <a:xfrm>
            <a:off x="54737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7" name="Rectangle 33"/>
          <p:cNvSpPr>
            <a:spLocks noChangeArrowheads="1"/>
          </p:cNvSpPr>
          <p:nvPr/>
        </p:nvSpPr>
        <p:spPr bwMode="auto">
          <a:xfrm>
            <a:off x="60833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8" name="Rectangle 34"/>
          <p:cNvSpPr>
            <a:spLocks noChangeArrowheads="1"/>
          </p:cNvSpPr>
          <p:nvPr/>
        </p:nvSpPr>
        <p:spPr bwMode="auto">
          <a:xfrm>
            <a:off x="66929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9" name="Rectangle 35"/>
          <p:cNvSpPr>
            <a:spLocks noChangeArrowheads="1"/>
          </p:cNvSpPr>
          <p:nvPr/>
        </p:nvSpPr>
        <p:spPr bwMode="auto">
          <a:xfrm>
            <a:off x="4864100" y="5699125"/>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500" name="Text Box 36"/>
          <p:cNvSpPr txBox="1">
            <a:spLocks noChangeArrowheads="1"/>
          </p:cNvSpPr>
          <p:nvPr/>
        </p:nvSpPr>
        <p:spPr bwMode="auto">
          <a:xfrm>
            <a:off x="5303234"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2501" name="Rectangle 37"/>
          <p:cNvSpPr>
            <a:spLocks noChangeArrowheads="1"/>
          </p:cNvSpPr>
          <p:nvPr/>
        </p:nvSpPr>
        <p:spPr bwMode="auto">
          <a:xfrm>
            <a:off x="4029075" y="2667000"/>
            <a:ext cx="35052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2502" name="Text Box 38"/>
          <p:cNvSpPr txBox="1">
            <a:spLocks noChangeArrowheads="1"/>
          </p:cNvSpPr>
          <p:nvPr/>
        </p:nvSpPr>
        <p:spPr bwMode="auto">
          <a:xfrm>
            <a:off x="3892550" y="2346325"/>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16 x 8 DRAM chip</a:t>
            </a:r>
          </a:p>
        </p:txBody>
      </p:sp>
      <p:sp>
        <p:nvSpPr>
          <p:cNvPr id="62503" name="Line 39"/>
          <p:cNvSpPr>
            <a:spLocks noChangeShapeType="1"/>
          </p:cNvSpPr>
          <p:nvPr/>
        </p:nvSpPr>
        <p:spPr bwMode="auto">
          <a:xfrm flipV="1">
            <a:off x="2886075" y="37020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2504" name="Text Box 40"/>
          <p:cNvSpPr txBox="1">
            <a:spLocks noChangeArrowheads="1"/>
          </p:cNvSpPr>
          <p:nvPr/>
        </p:nvSpPr>
        <p:spPr bwMode="auto">
          <a:xfrm>
            <a:off x="3160713" y="37623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2505" name="Line 41"/>
          <p:cNvSpPr>
            <a:spLocks noChangeShapeType="1"/>
          </p:cNvSpPr>
          <p:nvPr/>
        </p:nvSpPr>
        <p:spPr bwMode="auto">
          <a:xfrm>
            <a:off x="2886075" y="54705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506" name="Text Box 42"/>
          <p:cNvSpPr txBox="1">
            <a:spLocks noChangeArrowheads="1"/>
          </p:cNvSpPr>
          <p:nvPr/>
        </p:nvSpPr>
        <p:spPr bwMode="auto">
          <a:xfrm>
            <a:off x="3128963" y="55149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2507" name="Text Box 43"/>
          <p:cNvSpPr txBox="1">
            <a:spLocks noChangeArrowheads="1"/>
          </p:cNvSpPr>
          <p:nvPr/>
        </p:nvSpPr>
        <p:spPr bwMode="auto">
          <a:xfrm>
            <a:off x="7832912" y="4439950"/>
            <a:ext cx="923550" cy="584776"/>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t>supercell</a:t>
            </a:r>
            <a:endParaRPr lang="en-US" sz="1600" dirty="0"/>
          </a:p>
          <a:p>
            <a:pPr algn="ctr">
              <a:lnSpc>
                <a:spcPct val="100000"/>
              </a:lnSpc>
            </a:pPr>
            <a:r>
              <a:rPr lang="en-US" sz="1600" dirty="0"/>
              <a:t>(2,1)</a:t>
            </a:r>
          </a:p>
        </p:txBody>
      </p:sp>
      <p:sp>
        <p:nvSpPr>
          <p:cNvPr id="62508" name="Line 44"/>
          <p:cNvSpPr>
            <a:spLocks noChangeShapeType="1"/>
          </p:cNvSpPr>
          <p:nvPr/>
        </p:nvSpPr>
        <p:spPr bwMode="auto">
          <a:xfrm flipH="1" flipV="1">
            <a:off x="5857875" y="4632325"/>
            <a:ext cx="1981200" cy="152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62509" name="Text Box 45"/>
          <p:cNvSpPr txBox="1">
            <a:spLocks noChangeArrowheads="1"/>
          </p:cNvSpPr>
          <p:nvPr/>
        </p:nvSpPr>
        <p:spPr bwMode="auto">
          <a:xfrm>
            <a:off x="3182938" y="3382963"/>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 bits</a:t>
            </a:r>
          </a:p>
          <a:p>
            <a:pPr>
              <a:lnSpc>
                <a:spcPct val="100000"/>
              </a:lnSpc>
            </a:pPr>
            <a:r>
              <a:rPr lang="en-US" sz="1200"/>
              <a:t>/</a:t>
            </a:r>
          </a:p>
        </p:txBody>
      </p:sp>
      <p:sp>
        <p:nvSpPr>
          <p:cNvPr id="62510" name="Text Box 46"/>
          <p:cNvSpPr txBox="1">
            <a:spLocks noChangeArrowheads="1"/>
          </p:cNvSpPr>
          <p:nvPr/>
        </p:nvSpPr>
        <p:spPr bwMode="auto">
          <a:xfrm>
            <a:off x="3189288" y="5165725"/>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 bits</a:t>
            </a:r>
          </a:p>
          <a:p>
            <a:pPr>
              <a:lnSpc>
                <a:spcPct val="100000"/>
              </a:lnSpc>
            </a:pPr>
            <a:r>
              <a:rPr lang="en-US" sz="1200"/>
              <a:t>/</a:t>
            </a:r>
          </a:p>
        </p:txBody>
      </p:sp>
      <p:sp>
        <p:nvSpPr>
          <p:cNvPr id="62511" name="Rectangle 47"/>
          <p:cNvSpPr>
            <a:spLocks noChangeArrowheads="1"/>
          </p:cNvSpPr>
          <p:nvPr/>
        </p:nvSpPr>
        <p:spPr bwMode="auto">
          <a:xfrm>
            <a:off x="1743075" y="30321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gn="ctr">
              <a:lnSpc>
                <a:spcPct val="100000"/>
              </a:lnSpc>
            </a:pPr>
            <a:r>
              <a:rPr lang="en-US" sz="1600" dirty="0"/>
              <a:t>controller</a:t>
            </a:r>
          </a:p>
        </p:txBody>
      </p:sp>
      <p:sp>
        <p:nvSpPr>
          <p:cNvPr id="62512" name="AutoShape 48"/>
          <p:cNvSpPr>
            <a:spLocks noChangeArrowheads="1"/>
          </p:cNvSpPr>
          <p:nvPr/>
        </p:nvSpPr>
        <p:spPr bwMode="auto">
          <a:xfrm>
            <a:off x="447675" y="4251325"/>
            <a:ext cx="1295400" cy="457200"/>
          </a:xfrm>
          <a:prstGeom prst="leftRightArrow">
            <a:avLst>
              <a:gd name="adj1" fmla="val 50000"/>
              <a:gd name="adj2" fmla="val 56667"/>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513" name="Text Box 49"/>
          <p:cNvSpPr txBox="1">
            <a:spLocks noChangeArrowheads="1"/>
          </p:cNvSpPr>
          <p:nvPr/>
        </p:nvSpPr>
        <p:spPr bwMode="auto">
          <a:xfrm>
            <a:off x="457200" y="4783723"/>
            <a:ext cx="12779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(to/from CPU)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0" y="0"/>
            <a:ext cx="9105900" cy="1325563"/>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Examples of Caching in the Hierarchy</a:t>
            </a:r>
          </a:p>
        </p:txBody>
      </p:sp>
      <p:sp>
        <p:nvSpPr>
          <p:cNvPr id="37893" name="Rectangle 3"/>
          <p:cNvSpPr>
            <a:spLocks noChangeArrowheads="1"/>
          </p:cNvSpPr>
          <p:nvPr/>
        </p:nvSpPr>
        <p:spPr bwMode="auto">
          <a:xfrm>
            <a:off x="7658100" y="24288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6">
                    <a:lumMod val="75000"/>
                  </a:schemeClr>
                </a:solidFill>
                <a:latin typeface="Calibri" pitchFamily="34" charset="0"/>
              </a:rPr>
              <a:t>Hardware</a:t>
            </a:r>
          </a:p>
        </p:txBody>
      </p:sp>
      <p:sp>
        <p:nvSpPr>
          <p:cNvPr id="37894" name="Rectangle 4"/>
          <p:cNvSpPr>
            <a:spLocks noChangeArrowheads="1"/>
          </p:cNvSpPr>
          <p:nvPr/>
        </p:nvSpPr>
        <p:spPr bwMode="auto">
          <a:xfrm>
            <a:off x="5905500" y="24288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895" name="Rectangle 5"/>
          <p:cNvSpPr>
            <a:spLocks noChangeArrowheads="1"/>
          </p:cNvSpPr>
          <p:nvPr/>
        </p:nvSpPr>
        <p:spPr bwMode="auto">
          <a:xfrm>
            <a:off x="3848100" y="24288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TLB</a:t>
            </a:r>
          </a:p>
        </p:txBody>
      </p:sp>
      <p:sp>
        <p:nvSpPr>
          <p:cNvPr id="37896" name="Rectangle 6"/>
          <p:cNvSpPr>
            <a:spLocks noChangeArrowheads="1"/>
          </p:cNvSpPr>
          <p:nvPr/>
        </p:nvSpPr>
        <p:spPr bwMode="auto">
          <a:xfrm>
            <a:off x="1943100" y="24288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Address translations</a:t>
            </a:r>
          </a:p>
        </p:txBody>
      </p:sp>
      <p:sp>
        <p:nvSpPr>
          <p:cNvPr id="37897" name="Rectangle 7"/>
          <p:cNvSpPr>
            <a:spLocks noChangeArrowheads="1"/>
          </p:cNvSpPr>
          <p:nvPr/>
        </p:nvSpPr>
        <p:spPr bwMode="auto">
          <a:xfrm>
            <a:off x="114300" y="24288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TLB</a:t>
            </a:r>
          </a:p>
        </p:txBody>
      </p:sp>
      <p:sp>
        <p:nvSpPr>
          <p:cNvPr id="37898" name="Rectangle 8"/>
          <p:cNvSpPr>
            <a:spLocks noChangeArrowheads="1"/>
          </p:cNvSpPr>
          <p:nvPr/>
        </p:nvSpPr>
        <p:spPr bwMode="auto">
          <a:xfrm>
            <a:off x="7658100" y="5338763"/>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browser</a:t>
            </a:r>
          </a:p>
        </p:txBody>
      </p:sp>
      <p:sp>
        <p:nvSpPr>
          <p:cNvPr id="37899" name="Rectangle 9"/>
          <p:cNvSpPr>
            <a:spLocks noChangeArrowheads="1"/>
          </p:cNvSpPr>
          <p:nvPr/>
        </p:nvSpPr>
        <p:spPr bwMode="auto">
          <a:xfrm>
            <a:off x="5905500" y="5338763"/>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00" name="Rectangle 10"/>
          <p:cNvSpPr>
            <a:spLocks noChangeArrowheads="1"/>
          </p:cNvSpPr>
          <p:nvPr/>
        </p:nvSpPr>
        <p:spPr bwMode="auto">
          <a:xfrm>
            <a:off x="3848100" y="5338763"/>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01" name="Rectangle 11"/>
          <p:cNvSpPr>
            <a:spLocks noChangeArrowheads="1"/>
          </p:cNvSpPr>
          <p:nvPr/>
        </p:nvSpPr>
        <p:spPr bwMode="auto">
          <a:xfrm>
            <a:off x="1943100" y="5338763"/>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02" name="Rectangle 12"/>
          <p:cNvSpPr>
            <a:spLocks noChangeArrowheads="1"/>
          </p:cNvSpPr>
          <p:nvPr/>
        </p:nvSpPr>
        <p:spPr bwMode="auto">
          <a:xfrm>
            <a:off x="114300" y="5338763"/>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Browser cache</a:t>
            </a:r>
          </a:p>
        </p:txBody>
      </p:sp>
      <p:sp>
        <p:nvSpPr>
          <p:cNvPr id="37903" name="Rectangle 13"/>
          <p:cNvSpPr>
            <a:spLocks noChangeArrowheads="1"/>
          </p:cNvSpPr>
          <p:nvPr/>
        </p:nvSpPr>
        <p:spPr bwMode="auto">
          <a:xfrm>
            <a:off x="114300" y="5924550"/>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cache</a:t>
            </a:r>
          </a:p>
        </p:txBody>
      </p:sp>
      <p:sp>
        <p:nvSpPr>
          <p:cNvPr id="37904" name="Rectangle 14"/>
          <p:cNvSpPr>
            <a:spLocks noChangeArrowheads="1"/>
          </p:cNvSpPr>
          <p:nvPr/>
        </p:nvSpPr>
        <p:spPr bwMode="auto">
          <a:xfrm>
            <a:off x="114300" y="47529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Network buffer cache</a:t>
            </a:r>
          </a:p>
        </p:txBody>
      </p:sp>
      <p:sp>
        <p:nvSpPr>
          <p:cNvPr id="37905" name="Rectangle 15"/>
          <p:cNvSpPr>
            <a:spLocks noChangeArrowheads="1"/>
          </p:cNvSpPr>
          <p:nvPr/>
        </p:nvSpPr>
        <p:spPr bwMode="auto">
          <a:xfrm>
            <a:off x="114300" y="402907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Buffer cache</a:t>
            </a:r>
          </a:p>
        </p:txBody>
      </p:sp>
      <p:sp>
        <p:nvSpPr>
          <p:cNvPr id="37906" name="Rectangle 16"/>
          <p:cNvSpPr>
            <a:spLocks noChangeArrowheads="1"/>
          </p:cNvSpPr>
          <p:nvPr/>
        </p:nvSpPr>
        <p:spPr bwMode="auto">
          <a:xfrm>
            <a:off x="114300" y="3690938"/>
            <a:ext cx="1828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Virtual Memory</a:t>
            </a:r>
          </a:p>
        </p:txBody>
      </p:sp>
      <p:sp>
        <p:nvSpPr>
          <p:cNvPr id="37907" name="Rectangle 17"/>
          <p:cNvSpPr>
            <a:spLocks noChangeArrowheads="1"/>
          </p:cNvSpPr>
          <p:nvPr/>
        </p:nvSpPr>
        <p:spPr bwMode="auto">
          <a:xfrm>
            <a:off x="114300" y="3352800"/>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L2 cache</a:t>
            </a:r>
          </a:p>
        </p:txBody>
      </p:sp>
      <p:sp>
        <p:nvSpPr>
          <p:cNvPr id="37908" name="Rectangle 18"/>
          <p:cNvSpPr>
            <a:spLocks noChangeArrowheads="1"/>
          </p:cNvSpPr>
          <p:nvPr/>
        </p:nvSpPr>
        <p:spPr bwMode="auto">
          <a:xfrm>
            <a:off x="114300" y="3014663"/>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L1 cache</a:t>
            </a:r>
          </a:p>
        </p:txBody>
      </p:sp>
      <p:sp>
        <p:nvSpPr>
          <p:cNvPr id="37909" name="Rectangle 19"/>
          <p:cNvSpPr>
            <a:spLocks noChangeArrowheads="1"/>
          </p:cNvSpPr>
          <p:nvPr/>
        </p:nvSpPr>
        <p:spPr bwMode="auto">
          <a:xfrm>
            <a:off x="114300" y="2078038"/>
            <a:ext cx="1828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Registers</a:t>
            </a:r>
          </a:p>
        </p:txBody>
      </p:sp>
      <p:sp>
        <p:nvSpPr>
          <p:cNvPr id="37910" name="Rectangle 20"/>
          <p:cNvSpPr>
            <a:spLocks noChangeArrowheads="1"/>
          </p:cNvSpPr>
          <p:nvPr/>
        </p:nvSpPr>
        <p:spPr bwMode="auto">
          <a:xfrm>
            <a:off x="114300" y="1438275"/>
            <a:ext cx="1828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Cache Type</a:t>
            </a:r>
          </a:p>
        </p:txBody>
      </p:sp>
      <p:sp>
        <p:nvSpPr>
          <p:cNvPr id="37911" name="Rectangle 21"/>
          <p:cNvSpPr>
            <a:spLocks noChangeArrowheads="1"/>
          </p:cNvSpPr>
          <p:nvPr/>
        </p:nvSpPr>
        <p:spPr bwMode="auto">
          <a:xfrm>
            <a:off x="1943100" y="5924550"/>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12" name="Rectangle 22"/>
          <p:cNvSpPr>
            <a:spLocks noChangeArrowheads="1"/>
          </p:cNvSpPr>
          <p:nvPr/>
        </p:nvSpPr>
        <p:spPr bwMode="auto">
          <a:xfrm>
            <a:off x="1943100" y="47529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3" name="Rectangle 23"/>
          <p:cNvSpPr>
            <a:spLocks noChangeArrowheads="1"/>
          </p:cNvSpPr>
          <p:nvPr/>
        </p:nvSpPr>
        <p:spPr bwMode="auto">
          <a:xfrm>
            <a:off x="1943100" y="402907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4" name="Rectangle 24"/>
          <p:cNvSpPr>
            <a:spLocks noChangeArrowheads="1"/>
          </p:cNvSpPr>
          <p:nvPr/>
        </p:nvSpPr>
        <p:spPr bwMode="auto">
          <a:xfrm>
            <a:off x="1943100" y="3690938"/>
            <a:ext cx="19050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4-KB page</a:t>
            </a:r>
          </a:p>
        </p:txBody>
      </p:sp>
      <p:sp>
        <p:nvSpPr>
          <p:cNvPr id="37915" name="Rectangle 25"/>
          <p:cNvSpPr>
            <a:spLocks noChangeArrowheads="1"/>
          </p:cNvSpPr>
          <p:nvPr/>
        </p:nvSpPr>
        <p:spPr bwMode="auto">
          <a:xfrm>
            <a:off x="1943100" y="3352800"/>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64-bytes block</a:t>
            </a:r>
          </a:p>
        </p:txBody>
      </p:sp>
      <p:sp>
        <p:nvSpPr>
          <p:cNvPr id="37916" name="Rectangle 26"/>
          <p:cNvSpPr>
            <a:spLocks noChangeArrowheads="1"/>
          </p:cNvSpPr>
          <p:nvPr/>
        </p:nvSpPr>
        <p:spPr bwMode="auto">
          <a:xfrm>
            <a:off x="1943100" y="3014663"/>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64-bytes block</a:t>
            </a:r>
          </a:p>
        </p:txBody>
      </p:sp>
      <p:sp>
        <p:nvSpPr>
          <p:cNvPr id="37917" name="Rectangle 27"/>
          <p:cNvSpPr>
            <a:spLocks noChangeArrowheads="1"/>
          </p:cNvSpPr>
          <p:nvPr/>
        </p:nvSpPr>
        <p:spPr bwMode="auto">
          <a:xfrm>
            <a:off x="1943100" y="2078038"/>
            <a:ext cx="19050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4-8 bytes words</a:t>
            </a:r>
          </a:p>
        </p:txBody>
      </p:sp>
      <p:sp>
        <p:nvSpPr>
          <p:cNvPr id="37918" name="Rectangle 28"/>
          <p:cNvSpPr>
            <a:spLocks noChangeArrowheads="1"/>
          </p:cNvSpPr>
          <p:nvPr/>
        </p:nvSpPr>
        <p:spPr bwMode="auto">
          <a:xfrm>
            <a:off x="1943100" y="1438275"/>
            <a:ext cx="19050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What is Cached?</a:t>
            </a:r>
          </a:p>
        </p:txBody>
      </p:sp>
      <p:sp>
        <p:nvSpPr>
          <p:cNvPr id="37919" name="Rectangle 29"/>
          <p:cNvSpPr>
            <a:spLocks noChangeArrowheads="1"/>
          </p:cNvSpPr>
          <p:nvPr/>
        </p:nvSpPr>
        <p:spPr bwMode="auto">
          <a:xfrm>
            <a:off x="7658100" y="5924550"/>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proxy server</a:t>
            </a:r>
          </a:p>
        </p:txBody>
      </p:sp>
      <p:sp>
        <p:nvSpPr>
          <p:cNvPr id="37920" name="Rectangle 30"/>
          <p:cNvSpPr>
            <a:spLocks noChangeArrowheads="1"/>
          </p:cNvSpPr>
          <p:nvPr/>
        </p:nvSpPr>
        <p:spPr bwMode="auto">
          <a:xfrm>
            <a:off x="5905500" y="5924550"/>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1,000,000,000</a:t>
            </a:r>
          </a:p>
        </p:txBody>
      </p:sp>
      <p:sp>
        <p:nvSpPr>
          <p:cNvPr id="37921" name="Rectangle 31"/>
          <p:cNvSpPr>
            <a:spLocks noChangeArrowheads="1"/>
          </p:cNvSpPr>
          <p:nvPr/>
        </p:nvSpPr>
        <p:spPr bwMode="auto">
          <a:xfrm>
            <a:off x="3848100" y="5924550"/>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Remote server disks</a:t>
            </a:r>
          </a:p>
        </p:txBody>
      </p:sp>
      <p:sp>
        <p:nvSpPr>
          <p:cNvPr id="37922" name="Rectangle 32"/>
          <p:cNvSpPr>
            <a:spLocks noChangeArrowheads="1"/>
          </p:cNvSpPr>
          <p:nvPr/>
        </p:nvSpPr>
        <p:spPr bwMode="auto">
          <a:xfrm>
            <a:off x="7658100" y="402907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OS</a:t>
            </a:r>
          </a:p>
        </p:txBody>
      </p:sp>
      <p:sp>
        <p:nvSpPr>
          <p:cNvPr id="37923" name="Rectangle 33"/>
          <p:cNvSpPr>
            <a:spLocks noChangeArrowheads="1"/>
          </p:cNvSpPr>
          <p:nvPr/>
        </p:nvSpPr>
        <p:spPr bwMode="auto">
          <a:xfrm>
            <a:off x="5905500" y="402907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24" name="Rectangle 34"/>
          <p:cNvSpPr>
            <a:spLocks noChangeArrowheads="1"/>
          </p:cNvSpPr>
          <p:nvPr/>
        </p:nvSpPr>
        <p:spPr bwMode="auto">
          <a:xfrm>
            <a:off x="3848100" y="402907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25" name="Rectangle 35"/>
          <p:cNvSpPr>
            <a:spLocks noChangeArrowheads="1"/>
          </p:cNvSpPr>
          <p:nvPr/>
        </p:nvSpPr>
        <p:spPr bwMode="auto">
          <a:xfrm>
            <a:off x="7658100" y="3014663"/>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6" name="Rectangle 36"/>
          <p:cNvSpPr>
            <a:spLocks noChangeArrowheads="1"/>
          </p:cNvSpPr>
          <p:nvPr/>
        </p:nvSpPr>
        <p:spPr bwMode="auto">
          <a:xfrm>
            <a:off x="5905500" y="3014663"/>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a:t>
            </a:r>
          </a:p>
        </p:txBody>
      </p:sp>
      <p:sp>
        <p:nvSpPr>
          <p:cNvPr id="37927" name="Rectangle 37"/>
          <p:cNvSpPr>
            <a:spLocks noChangeArrowheads="1"/>
          </p:cNvSpPr>
          <p:nvPr/>
        </p:nvSpPr>
        <p:spPr bwMode="auto">
          <a:xfrm>
            <a:off x="3848100" y="3014663"/>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L1</a:t>
            </a:r>
          </a:p>
        </p:txBody>
      </p:sp>
      <p:sp>
        <p:nvSpPr>
          <p:cNvPr id="37928" name="Rectangle 38"/>
          <p:cNvSpPr>
            <a:spLocks noChangeArrowheads="1"/>
          </p:cNvSpPr>
          <p:nvPr/>
        </p:nvSpPr>
        <p:spPr bwMode="auto">
          <a:xfrm>
            <a:off x="7658100" y="3352800"/>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9" name="Rectangle 39"/>
          <p:cNvSpPr>
            <a:spLocks noChangeArrowheads="1"/>
          </p:cNvSpPr>
          <p:nvPr/>
        </p:nvSpPr>
        <p:spPr bwMode="auto">
          <a:xfrm>
            <a:off x="5905500" y="3352800"/>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a:t>
            </a:r>
          </a:p>
        </p:txBody>
      </p:sp>
      <p:sp>
        <p:nvSpPr>
          <p:cNvPr id="37930" name="Rectangle 40"/>
          <p:cNvSpPr>
            <a:spLocks noChangeArrowheads="1"/>
          </p:cNvSpPr>
          <p:nvPr/>
        </p:nvSpPr>
        <p:spPr bwMode="auto">
          <a:xfrm>
            <a:off x="3848100" y="3352800"/>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On/Off-Chip L2</a:t>
            </a:r>
          </a:p>
        </p:txBody>
      </p:sp>
      <p:sp>
        <p:nvSpPr>
          <p:cNvPr id="37931" name="Rectangle 41"/>
          <p:cNvSpPr>
            <a:spLocks noChangeArrowheads="1"/>
          </p:cNvSpPr>
          <p:nvPr/>
        </p:nvSpPr>
        <p:spPr bwMode="auto">
          <a:xfrm>
            <a:off x="7658100" y="47529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AFS/NFS client</a:t>
            </a:r>
          </a:p>
        </p:txBody>
      </p:sp>
      <p:sp>
        <p:nvSpPr>
          <p:cNvPr id="37932" name="Rectangle 42"/>
          <p:cNvSpPr>
            <a:spLocks noChangeArrowheads="1"/>
          </p:cNvSpPr>
          <p:nvPr/>
        </p:nvSpPr>
        <p:spPr bwMode="auto">
          <a:xfrm>
            <a:off x="5905500" y="47529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33" name="Rectangle 43"/>
          <p:cNvSpPr>
            <a:spLocks noChangeArrowheads="1"/>
          </p:cNvSpPr>
          <p:nvPr/>
        </p:nvSpPr>
        <p:spPr bwMode="auto">
          <a:xfrm>
            <a:off x="3848100" y="47529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34" name="Rectangle 44"/>
          <p:cNvSpPr>
            <a:spLocks noChangeArrowheads="1"/>
          </p:cNvSpPr>
          <p:nvPr/>
        </p:nvSpPr>
        <p:spPr bwMode="auto">
          <a:xfrm>
            <a:off x="7658100" y="3690938"/>
            <a:ext cx="1447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 + OS</a:t>
            </a:r>
          </a:p>
        </p:txBody>
      </p:sp>
      <p:sp>
        <p:nvSpPr>
          <p:cNvPr id="37935" name="Rectangle 45"/>
          <p:cNvSpPr>
            <a:spLocks noChangeArrowheads="1"/>
          </p:cNvSpPr>
          <p:nvPr/>
        </p:nvSpPr>
        <p:spPr bwMode="auto">
          <a:xfrm>
            <a:off x="5905500" y="3690938"/>
            <a:ext cx="1752600" cy="338137"/>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36" name="Rectangle 46"/>
          <p:cNvSpPr>
            <a:spLocks noChangeArrowheads="1"/>
          </p:cNvSpPr>
          <p:nvPr/>
        </p:nvSpPr>
        <p:spPr bwMode="auto">
          <a:xfrm>
            <a:off x="3848100" y="3690938"/>
            <a:ext cx="20574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37" name="Rectangle 47"/>
          <p:cNvSpPr>
            <a:spLocks noChangeArrowheads="1"/>
          </p:cNvSpPr>
          <p:nvPr/>
        </p:nvSpPr>
        <p:spPr bwMode="auto">
          <a:xfrm>
            <a:off x="7658100" y="2078038"/>
            <a:ext cx="1447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Compiler</a:t>
            </a:r>
          </a:p>
        </p:txBody>
      </p:sp>
      <p:sp>
        <p:nvSpPr>
          <p:cNvPr id="37938" name="Rectangle 48"/>
          <p:cNvSpPr>
            <a:spLocks noChangeArrowheads="1"/>
          </p:cNvSpPr>
          <p:nvPr/>
        </p:nvSpPr>
        <p:spPr bwMode="auto">
          <a:xfrm>
            <a:off x="5905500" y="2078038"/>
            <a:ext cx="1752600" cy="3508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939" name="Rectangle 49"/>
          <p:cNvSpPr>
            <a:spLocks noChangeArrowheads="1"/>
          </p:cNvSpPr>
          <p:nvPr/>
        </p:nvSpPr>
        <p:spPr bwMode="auto">
          <a:xfrm>
            <a:off x="3848100" y="2078038"/>
            <a:ext cx="20574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 CPU core</a:t>
            </a:r>
          </a:p>
        </p:txBody>
      </p:sp>
      <p:sp>
        <p:nvSpPr>
          <p:cNvPr id="37940" name="Rectangle 50"/>
          <p:cNvSpPr>
            <a:spLocks noChangeArrowheads="1"/>
          </p:cNvSpPr>
          <p:nvPr/>
        </p:nvSpPr>
        <p:spPr bwMode="auto">
          <a:xfrm>
            <a:off x="7658100" y="1438275"/>
            <a:ext cx="1447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Managed By</a:t>
            </a:r>
          </a:p>
        </p:txBody>
      </p:sp>
      <p:sp>
        <p:nvSpPr>
          <p:cNvPr id="37941" name="Rectangle 51"/>
          <p:cNvSpPr>
            <a:spLocks noChangeArrowheads="1"/>
          </p:cNvSpPr>
          <p:nvPr/>
        </p:nvSpPr>
        <p:spPr bwMode="auto">
          <a:xfrm>
            <a:off x="5905500" y="1438275"/>
            <a:ext cx="1752600" cy="639763"/>
          </a:xfrm>
          <a:prstGeom prst="rect">
            <a:avLst/>
          </a:prstGeom>
          <a:solidFill>
            <a:schemeClr val="bg1">
              <a:lumMod val="85000"/>
            </a:schemeClr>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Latency (cycles)</a:t>
            </a:r>
          </a:p>
        </p:txBody>
      </p:sp>
      <p:sp>
        <p:nvSpPr>
          <p:cNvPr id="37942" name="Rectangle 52"/>
          <p:cNvSpPr>
            <a:spLocks noChangeArrowheads="1"/>
          </p:cNvSpPr>
          <p:nvPr/>
        </p:nvSpPr>
        <p:spPr bwMode="auto">
          <a:xfrm>
            <a:off x="3848100" y="1438275"/>
            <a:ext cx="20574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Where is it Cached?</a:t>
            </a:r>
          </a:p>
        </p:txBody>
      </p:sp>
      <p:sp>
        <p:nvSpPr>
          <p:cNvPr id="37948" name="Line 58"/>
          <p:cNvSpPr>
            <a:spLocks noChangeShapeType="1"/>
          </p:cNvSpPr>
          <p:nvPr/>
        </p:nvSpPr>
        <p:spPr bwMode="auto">
          <a:xfrm>
            <a:off x="114300" y="1438275"/>
            <a:ext cx="1588" cy="639763"/>
          </a:xfrm>
          <a:prstGeom prst="line">
            <a:avLst/>
          </a:prstGeom>
          <a:noFill/>
          <a:ln w="9525">
            <a:solidFill>
              <a:srgbClr val="000066"/>
            </a:solidFill>
            <a:miter lim="800000"/>
            <a:headEnd/>
            <a:tailEnd/>
          </a:ln>
        </p:spPr>
        <p:txBody>
          <a:bodyPr anchor="ctr" anchorCtr="0"/>
          <a:lstStyle/>
          <a:p>
            <a:endParaRPr lang="en-US"/>
          </a:p>
        </p:txBody>
      </p:sp>
      <p:sp>
        <p:nvSpPr>
          <p:cNvPr id="55" name="Rectangle 15"/>
          <p:cNvSpPr>
            <a:spLocks noChangeArrowheads="1"/>
          </p:cNvSpPr>
          <p:nvPr/>
        </p:nvSpPr>
        <p:spPr bwMode="auto">
          <a:xfrm>
            <a:off x="114300" y="439102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cache	</a:t>
            </a:r>
          </a:p>
        </p:txBody>
      </p:sp>
      <p:sp>
        <p:nvSpPr>
          <p:cNvPr id="57" name="Rectangle 23"/>
          <p:cNvSpPr>
            <a:spLocks noChangeArrowheads="1"/>
          </p:cNvSpPr>
          <p:nvPr/>
        </p:nvSpPr>
        <p:spPr bwMode="auto">
          <a:xfrm>
            <a:off x="1943100" y="439102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sectors</a:t>
            </a:r>
          </a:p>
        </p:txBody>
      </p:sp>
      <p:sp>
        <p:nvSpPr>
          <p:cNvPr id="58" name="Rectangle 34"/>
          <p:cNvSpPr>
            <a:spLocks noChangeArrowheads="1"/>
          </p:cNvSpPr>
          <p:nvPr/>
        </p:nvSpPr>
        <p:spPr bwMode="auto">
          <a:xfrm>
            <a:off x="3848100" y="439102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controller</a:t>
            </a:r>
          </a:p>
        </p:txBody>
      </p:sp>
      <p:sp>
        <p:nvSpPr>
          <p:cNvPr id="59" name="Rectangle 33"/>
          <p:cNvSpPr>
            <a:spLocks noChangeArrowheads="1"/>
          </p:cNvSpPr>
          <p:nvPr/>
        </p:nvSpPr>
        <p:spPr bwMode="auto">
          <a:xfrm>
            <a:off x="5905500" y="439102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a:t>
            </a:r>
          </a:p>
        </p:txBody>
      </p:sp>
      <p:sp>
        <p:nvSpPr>
          <p:cNvPr id="60" name="Rectangle 32"/>
          <p:cNvSpPr>
            <a:spLocks noChangeArrowheads="1"/>
          </p:cNvSpPr>
          <p:nvPr/>
        </p:nvSpPr>
        <p:spPr bwMode="auto">
          <a:xfrm>
            <a:off x="7658100" y="439102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firmware</a:t>
            </a:r>
          </a:p>
        </p:txBody>
      </p:sp>
    </p:spTree>
    <p:extLst>
      <p:ext uri="{BB962C8B-B14F-4D97-AF65-F5344CB8AC3E}">
        <p14:creationId xmlns:p14="http://schemas.microsoft.com/office/powerpoint/2010/main" val="901909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23" name="Rectangle 31"/>
          <p:cNvSpPr>
            <a:spLocks noGrp="1" noChangeArrowheads="1"/>
          </p:cNvSpPr>
          <p:nvPr>
            <p:ph type="title"/>
          </p:nvPr>
        </p:nvSpPr>
        <p:spPr>
          <a:xfrm>
            <a:off x="628650" y="55553"/>
            <a:ext cx="7886700" cy="1325563"/>
          </a:xfrm>
        </p:spPr>
        <p:txBody>
          <a:bodyPr/>
          <a:lstStyle/>
          <a:p>
            <a:r>
              <a:rPr lang="en-US"/>
              <a:t>Cache Memories</a:t>
            </a:r>
          </a:p>
        </p:txBody>
      </p:sp>
      <p:sp>
        <p:nvSpPr>
          <p:cNvPr id="187424" name="Rectangle 32"/>
          <p:cNvSpPr>
            <a:spLocks noGrp="1" noChangeArrowheads="1"/>
          </p:cNvSpPr>
          <p:nvPr>
            <p:ph idx="1"/>
          </p:nvPr>
        </p:nvSpPr>
        <p:spPr>
          <a:xfrm>
            <a:off x="628650" y="1238245"/>
            <a:ext cx="7886700" cy="4351338"/>
          </a:xfrm>
        </p:spPr>
        <p:txBody>
          <a:bodyPr/>
          <a:lstStyle/>
          <a:p>
            <a:r>
              <a:rPr lang="en-US" dirty="0">
                <a:solidFill>
                  <a:srgbClr val="FF0000"/>
                </a:solidFill>
              </a:rPr>
              <a:t>Cache memories </a:t>
            </a:r>
            <a:r>
              <a:rPr lang="en-US" dirty="0"/>
              <a:t>are small, fast SRAM-based memories managed automatically in hardware. </a:t>
            </a:r>
          </a:p>
          <a:p>
            <a:pPr lvl="1"/>
            <a:r>
              <a:rPr lang="en-US" dirty="0"/>
              <a:t>Hold frequently accessed blocks of main memory</a:t>
            </a:r>
          </a:p>
          <a:p>
            <a:r>
              <a:rPr lang="en-US" dirty="0"/>
              <a:t>CPU looks first for data in caches (e.g., L1, L2, and L3), then in main memory.</a:t>
            </a:r>
          </a:p>
          <a:p>
            <a:r>
              <a:rPr lang="en-US" dirty="0"/>
              <a:t>Typical system structure:</a:t>
            </a:r>
          </a:p>
        </p:txBody>
      </p:sp>
      <p:sp>
        <p:nvSpPr>
          <p:cNvPr id="33" name="Rectangle 146"/>
          <p:cNvSpPr>
            <a:spLocks noChangeAspect="1" noChangeArrowheads="1"/>
          </p:cNvSpPr>
          <p:nvPr/>
        </p:nvSpPr>
        <p:spPr bwMode="auto">
          <a:xfrm>
            <a:off x="7258050" y="5653087"/>
            <a:ext cx="819150" cy="823913"/>
          </a:xfrm>
          <a:prstGeom prst="rect">
            <a:avLst/>
          </a:prstGeom>
          <a:noFill/>
          <a:ln w="12700">
            <a:solidFill>
              <a:schemeClr val="tx1"/>
            </a:solidFill>
            <a:miter lim="800000"/>
            <a:headEnd/>
            <a:tailEnd/>
          </a:ln>
          <a:effectLst/>
        </p:spPr>
        <p:txBody>
          <a:bodyPr wrap="none" anchor="ctr">
            <a:prstTxWarp prst="textNoShape">
              <a:avLst/>
            </a:prstTxWarp>
          </a:bodyPr>
          <a:lstStyle/>
          <a:p>
            <a:pPr algn="ctr"/>
            <a:r>
              <a:rPr lang="en-US" sz="1600"/>
              <a:t>Main</a:t>
            </a:r>
          </a:p>
          <a:p>
            <a:pPr algn="ctr"/>
            <a:r>
              <a:rPr lang="en-US" sz="1600"/>
              <a:t>memory</a:t>
            </a:r>
          </a:p>
        </p:txBody>
      </p:sp>
      <p:sp>
        <p:nvSpPr>
          <p:cNvPr id="34" name="AutoShape 201"/>
          <p:cNvSpPr>
            <a:spLocks noChangeAspect="1" noChangeArrowheads="1"/>
          </p:cNvSpPr>
          <p:nvPr/>
        </p:nvSpPr>
        <p:spPr bwMode="auto">
          <a:xfrm>
            <a:off x="5884863" y="5789612"/>
            <a:ext cx="1344612" cy="481013"/>
          </a:xfrm>
          <a:prstGeom prst="leftRightArrow">
            <a:avLst>
              <a:gd name="adj1" fmla="val 50000"/>
              <a:gd name="adj2" fmla="val 55908"/>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35" name="Rectangle 202"/>
          <p:cNvSpPr>
            <a:spLocks noChangeAspect="1" noChangeArrowheads="1"/>
          </p:cNvSpPr>
          <p:nvPr/>
        </p:nvSpPr>
        <p:spPr bwMode="auto">
          <a:xfrm>
            <a:off x="5060950" y="5818187"/>
            <a:ext cx="81915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r>
              <a:rPr lang="en-US" sz="1600"/>
              <a:t>I/O</a:t>
            </a:r>
          </a:p>
          <a:p>
            <a:pPr algn="ctr"/>
            <a:r>
              <a:rPr lang="en-US" sz="1600"/>
              <a:t>bridge</a:t>
            </a:r>
          </a:p>
        </p:txBody>
      </p:sp>
      <p:sp>
        <p:nvSpPr>
          <p:cNvPr id="36" name="AutoShape 205"/>
          <p:cNvSpPr>
            <a:spLocks noChangeAspect="1" noChangeArrowheads="1"/>
          </p:cNvSpPr>
          <p:nvPr/>
        </p:nvSpPr>
        <p:spPr bwMode="auto">
          <a:xfrm>
            <a:off x="3748088" y="5789612"/>
            <a:ext cx="1309687" cy="481013"/>
          </a:xfrm>
          <a:prstGeom prst="leftRightArrow">
            <a:avLst>
              <a:gd name="adj1" fmla="val 50000"/>
              <a:gd name="adj2" fmla="val 54455"/>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37" name="Rectangle 206"/>
          <p:cNvSpPr>
            <a:spLocks noChangeAspect="1" noChangeArrowheads="1"/>
          </p:cNvSpPr>
          <p:nvPr/>
        </p:nvSpPr>
        <p:spPr bwMode="auto">
          <a:xfrm>
            <a:off x="1349375" y="5818187"/>
            <a:ext cx="23749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r>
              <a:rPr lang="en-US" sz="1600"/>
              <a:t>Bus interface</a:t>
            </a:r>
          </a:p>
        </p:txBody>
      </p:sp>
      <p:sp>
        <p:nvSpPr>
          <p:cNvPr id="38" name="Rectangle 207"/>
          <p:cNvSpPr>
            <a:spLocks noChangeAspect="1" noChangeArrowheads="1"/>
          </p:cNvSpPr>
          <p:nvPr/>
        </p:nvSpPr>
        <p:spPr bwMode="auto">
          <a:xfrm>
            <a:off x="2862263" y="4622800"/>
            <a:ext cx="615950" cy="138112"/>
          </a:xfrm>
          <a:prstGeom prst="rect">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39" name="Rectangle 208"/>
          <p:cNvSpPr>
            <a:spLocks noChangeAspect="1" noChangeArrowheads="1"/>
          </p:cNvSpPr>
          <p:nvPr/>
        </p:nvSpPr>
        <p:spPr bwMode="auto">
          <a:xfrm>
            <a:off x="2862263" y="4760912"/>
            <a:ext cx="615950" cy="136525"/>
          </a:xfrm>
          <a:prstGeom prst="rect">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40" name="Rectangle 210"/>
          <p:cNvSpPr>
            <a:spLocks noChangeAspect="1" noChangeArrowheads="1"/>
          </p:cNvSpPr>
          <p:nvPr/>
        </p:nvSpPr>
        <p:spPr bwMode="auto">
          <a:xfrm>
            <a:off x="2862263" y="4897437"/>
            <a:ext cx="615950" cy="138113"/>
          </a:xfrm>
          <a:prstGeom prst="rect">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41" name="Rectangle 211"/>
          <p:cNvSpPr>
            <a:spLocks noChangeAspect="1" noChangeArrowheads="1"/>
          </p:cNvSpPr>
          <p:nvPr/>
        </p:nvSpPr>
        <p:spPr bwMode="auto">
          <a:xfrm>
            <a:off x="2862263" y="5035550"/>
            <a:ext cx="615950" cy="136525"/>
          </a:xfrm>
          <a:prstGeom prst="rect">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42" name="Rectangle 212"/>
          <p:cNvSpPr>
            <a:spLocks noChangeAspect="1" noChangeArrowheads="1"/>
          </p:cNvSpPr>
          <p:nvPr/>
        </p:nvSpPr>
        <p:spPr bwMode="auto">
          <a:xfrm>
            <a:off x="2862263" y="5172075"/>
            <a:ext cx="615950" cy="138112"/>
          </a:xfrm>
          <a:prstGeom prst="rect">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43" name="AutoShape 214"/>
          <p:cNvSpPr>
            <a:spLocks noChangeAspect="1" noChangeArrowheads="1"/>
          </p:cNvSpPr>
          <p:nvPr/>
        </p:nvSpPr>
        <p:spPr bwMode="auto">
          <a:xfrm>
            <a:off x="3559175" y="4622800"/>
            <a:ext cx="400050" cy="3429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44" name="AutoShape 215"/>
          <p:cNvSpPr>
            <a:spLocks noChangeAspect="1" noChangeArrowheads="1"/>
          </p:cNvSpPr>
          <p:nvPr/>
        </p:nvSpPr>
        <p:spPr bwMode="auto">
          <a:xfrm flipH="1">
            <a:off x="3478213" y="4965700"/>
            <a:ext cx="400050" cy="344487"/>
          </a:xfrm>
          <a:prstGeom prst="rightArrow">
            <a:avLst>
              <a:gd name="adj1" fmla="val 50000"/>
              <a:gd name="adj2" fmla="val 29032"/>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45" name="Rectangle 220"/>
          <p:cNvSpPr>
            <a:spLocks noChangeAspect="1" noChangeArrowheads="1"/>
          </p:cNvSpPr>
          <p:nvPr/>
        </p:nvSpPr>
        <p:spPr bwMode="auto">
          <a:xfrm>
            <a:off x="3959225" y="4486275"/>
            <a:ext cx="479425" cy="960437"/>
          </a:xfrm>
          <a:prstGeom prst="rect">
            <a:avLst/>
          </a:prstGeom>
          <a:noFill/>
          <a:ln w="12700">
            <a:solidFill>
              <a:schemeClr val="tx1"/>
            </a:solidFill>
            <a:miter lim="800000"/>
            <a:headEnd/>
            <a:tailEnd/>
          </a:ln>
          <a:effectLst/>
        </p:spPr>
        <p:txBody>
          <a:bodyPr wrap="none" anchor="ctr">
            <a:prstTxWarp prst="textNoShape">
              <a:avLst/>
            </a:prstTxWarp>
          </a:bodyPr>
          <a:lstStyle/>
          <a:p>
            <a:pPr algn="ctr"/>
            <a:r>
              <a:rPr lang="en-US" sz="1600"/>
              <a:t>ALU</a:t>
            </a:r>
          </a:p>
        </p:txBody>
      </p:sp>
      <p:sp>
        <p:nvSpPr>
          <p:cNvPr id="46" name="Text Box 221"/>
          <p:cNvSpPr txBox="1">
            <a:spLocks noChangeAspect="1" noChangeArrowheads="1"/>
          </p:cNvSpPr>
          <p:nvPr/>
        </p:nvSpPr>
        <p:spPr bwMode="auto">
          <a:xfrm>
            <a:off x="2613022" y="4316998"/>
            <a:ext cx="1147770" cy="338554"/>
          </a:xfrm>
          <a:prstGeom prst="rect">
            <a:avLst/>
          </a:prstGeom>
          <a:noFill/>
          <a:ln w="12700">
            <a:noFill/>
            <a:miter lim="800000"/>
            <a:headEnd/>
            <a:tailEnd/>
          </a:ln>
          <a:effectLst/>
        </p:spPr>
        <p:txBody>
          <a:bodyPr wrap="none" anchor="ctr">
            <a:prstTxWarp prst="textNoShape">
              <a:avLst/>
            </a:prstTxWarp>
            <a:spAutoFit/>
          </a:bodyPr>
          <a:lstStyle/>
          <a:p>
            <a:pPr algn="ctr"/>
            <a:r>
              <a:rPr lang="en-US" sz="1600"/>
              <a:t>Register file</a:t>
            </a:r>
          </a:p>
        </p:txBody>
      </p:sp>
      <p:sp>
        <p:nvSpPr>
          <p:cNvPr id="47" name="AutoShape 222"/>
          <p:cNvSpPr>
            <a:spLocks noChangeAspect="1" noChangeArrowheads="1"/>
          </p:cNvSpPr>
          <p:nvPr/>
        </p:nvSpPr>
        <p:spPr bwMode="auto">
          <a:xfrm>
            <a:off x="2928938" y="5378450"/>
            <a:ext cx="549275" cy="411162"/>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48" name="Rectangle 223"/>
          <p:cNvSpPr>
            <a:spLocks noChangeAspect="1" noChangeArrowheads="1"/>
          </p:cNvSpPr>
          <p:nvPr/>
        </p:nvSpPr>
        <p:spPr bwMode="auto">
          <a:xfrm>
            <a:off x="1196975" y="4279900"/>
            <a:ext cx="3379788" cy="21971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pPr algn="ctr"/>
            <a:endParaRPr lang="en-US" sz="1600"/>
          </a:p>
        </p:txBody>
      </p:sp>
      <p:sp>
        <p:nvSpPr>
          <p:cNvPr id="49" name="Text Box 225"/>
          <p:cNvSpPr txBox="1">
            <a:spLocks noChangeAspect="1" noChangeArrowheads="1"/>
          </p:cNvSpPr>
          <p:nvPr/>
        </p:nvSpPr>
        <p:spPr bwMode="auto">
          <a:xfrm>
            <a:off x="1174448" y="3988385"/>
            <a:ext cx="932467" cy="338554"/>
          </a:xfrm>
          <a:prstGeom prst="rect">
            <a:avLst/>
          </a:prstGeom>
          <a:noFill/>
          <a:ln w="12700">
            <a:noFill/>
            <a:miter lim="800000"/>
            <a:headEnd/>
            <a:tailEnd/>
          </a:ln>
          <a:effectLst/>
        </p:spPr>
        <p:txBody>
          <a:bodyPr wrap="none" anchor="ctr">
            <a:prstTxWarp prst="textNoShape">
              <a:avLst/>
            </a:prstTxWarp>
            <a:spAutoFit/>
          </a:bodyPr>
          <a:lstStyle/>
          <a:p>
            <a:pPr algn="ctr"/>
            <a:r>
              <a:rPr lang="en-US" sz="1600" dirty="0"/>
              <a:t>CPU chip</a:t>
            </a:r>
          </a:p>
        </p:txBody>
      </p:sp>
      <p:sp>
        <p:nvSpPr>
          <p:cNvPr id="50" name="Text Box 229"/>
          <p:cNvSpPr txBox="1">
            <a:spLocks noChangeAspect="1" noChangeArrowheads="1"/>
          </p:cNvSpPr>
          <p:nvPr/>
        </p:nvSpPr>
        <p:spPr bwMode="auto">
          <a:xfrm>
            <a:off x="4656720" y="5155198"/>
            <a:ext cx="1129135" cy="338554"/>
          </a:xfrm>
          <a:prstGeom prst="rect">
            <a:avLst/>
          </a:prstGeom>
          <a:noFill/>
          <a:ln w="12700">
            <a:noFill/>
            <a:miter lim="800000"/>
            <a:headEnd/>
            <a:tailEnd/>
          </a:ln>
          <a:effectLst/>
        </p:spPr>
        <p:txBody>
          <a:bodyPr wrap="none" anchor="ctr">
            <a:prstTxWarp prst="textNoShape">
              <a:avLst/>
            </a:prstTxWarp>
            <a:spAutoFit/>
          </a:bodyPr>
          <a:lstStyle/>
          <a:p>
            <a:pPr algn="ctr"/>
            <a:r>
              <a:rPr lang="en-US" sz="1600"/>
              <a:t>System bus</a:t>
            </a:r>
          </a:p>
        </p:txBody>
      </p:sp>
      <p:sp>
        <p:nvSpPr>
          <p:cNvPr id="51" name="Line 230"/>
          <p:cNvSpPr>
            <a:spLocks noChangeAspect="1" noChangeShapeType="1"/>
          </p:cNvSpPr>
          <p:nvPr/>
        </p:nvSpPr>
        <p:spPr bwMode="auto">
          <a:xfrm flipH="1">
            <a:off x="4438650" y="5446712"/>
            <a:ext cx="619125" cy="41275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sz="1600"/>
          </a:p>
        </p:txBody>
      </p:sp>
      <p:sp>
        <p:nvSpPr>
          <p:cNvPr id="52" name="Text Box 231"/>
          <p:cNvSpPr txBox="1">
            <a:spLocks noChangeAspect="1" noChangeArrowheads="1"/>
          </p:cNvSpPr>
          <p:nvPr/>
        </p:nvSpPr>
        <p:spPr bwMode="auto">
          <a:xfrm>
            <a:off x="5976451" y="5155198"/>
            <a:ext cx="1175722" cy="338554"/>
          </a:xfrm>
          <a:prstGeom prst="rect">
            <a:avLst/>
          </a:prstGeom>
          <a:noFill/>
          <a:ln w="12700">
            <a:noFill/>
            <a:miter lim="800000"/>
            <a:headEnd/>
            <a:tailEnd/>
          </a:ln>
          <a:effectLst/>
        </p:spPr>
        <p:txBody>
          <a:bodyPr wrap="none" anchor="ctr">
            <a:prstTxWarp prst="textNoShape">
              <a:avLst/>
            </a:prstTxWarp>
            <a:spAutoFit/>
          </a:bodyPr>
          <a:lstStyle/>
          <a:p>
            <a:pPr algn="ctr"/>
            <a:r>
              <a:rPr lang="en-US" sz="1600"/>
              <a:t>Memory bus</a:t>
            </a:r>
          </a:p>
        </p:txBody>
      </p:sp>
      <p:sp>
        <p:nvSpPr>
          <p:cNvPr id="53" name="Line 232"/>
          <p:cNvSpPr>
            <a:spLocks noChangeAspect="1" noChangeShapeType="1"/>
          </p:cNvSpPr>
          <p:nvPr/>
        </p:nvSpPr>
        <p:spPr bwMode="auto">
          <a:xfrm>
            <a:off x="6530975" y="5446712"/>
            <a:ext cx="0" cy="41275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sz="1600"/>
          </a:p>
        </p:txBody>
      </p:sp>
      <p:sp>
        <p:nvSpPr>
          <p:cNvPr id="54" name="Rectangle 233"/>
          <p:cNvSpPr>
            <a:spLocks noChangeAspect="1" noChangeArrowheads="1"/>
          </p:cNvSpPr>
          <p:nvPr/>
        </p:nvSpPr>
        <p:spPr bwMode="auto">
          <a:xfrm>
            <a:off x="1349375" y="4719637"/>
            <a:ext cx="1066800" cy="5207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t>Cache </a:t>
            </a:r>
          </a:p>
          <a:p>
            <a:pPr algn="ctr"/>
            <a:r>
              <a:rPr lang="en-US" sz="1600" dirty="0"/>
              <a:t>memories</a:t>
            </a:r>
          </a:p>
        </p:txBody>
      </p:sp>
      <p:sp>
        <p:nvSpPr>
          <p:cNvPr id="55" name="AutoShape 234"/>
          <p:cNvSpPr>
            <a:spLocks noChangeAspect="1" noChangeArrowheads="1"/>
          </p:cNvSpPr>
          <p:nvPr/>
        </p:nvSpPr>
        <p:spPr bwMode="auto">
          <a:xfrm>
            <a:off x="1577975" y="5240337"/>
            <a:ext cx="549275" cy="549275"/>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
        <p:nvSpPr>
          <p:cNvPr id="56" name="AutoShape 236"/>
          <p:cNvSpPr>
            <a:spLocks noChangeAspect="1" noChangeArrowheads="1"/>
          </p:cNvSpPr>
          <p:nvPr/>
        </p:nvSpPr>
        <p:spPr bwMode="auto">
          <a:xfrm flipH="1">
            <a:off x="2441575" y="4767262"/>
            <a:ext cx="400050" cy="344488"/>
          </a:xfrm>
          <a:prstGeom prst="leftRightArrow">
            <a:avLst>
              <a:gd name="adj1" fmla="val 50000"/>
              <a:gd name="adj2" fmla="val 23226"/>
            </a:avLst>
          </a:prstGeom>
          <a:noFill/>
          <a:ln w="12700">
            <a:solidFill>
              <a:schemeClr val="tx1"/>
            </a:solidFill>
            <a:miter lim="800000"/>
            <a:headEnd/>
            <a:tailEnd/>
          </a:ln>
          <a:effectLst/>
        </p:spPr>
        <p:txBody>
          <a:bodyPr wrap="none" anchor="ctr">
            <a:prstTxWarp prst="textNoShape">
              <a:avLst/>
            </a:prstTxWarp>
          </a:bodyPr>
          <a:lstStyle/>
          <a:p>
            <a:pPr algn="ctr"/>
            <a:endParaRPr lang="en-US" sz="1600"/>
          </a:p>
        </p:txBody>
      </p:sp>
    </p:spTree>
    <p:extLst>
      <p:ext uri="{BB962C8B-B14F-4D97-AF65-F5344CB8AC3E}">
        <p14:creationId xmlns:p14="http://schemas.microsoft.com/office/powerpoint/2010/main" val="983145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Caching in the memory hierarchy</a:t>
            </a:r>
          </a:p>
          <a:p>
            <a:r>
              <a:rPr lang="en-US" dirty="0"/>
              <a:t>Cache organization and operation</a:t>
            </a:r>
          </a:p>
          <a:p>
            <a:r>
              <a:rPr lang="en-US" dirty="0">
                <a:solidFill>
                  <a:schemeClr val="bg1">
                    <a:lumMod val="65000"/>
                  </a:schemeClr>
                </a:solidFill>
              </a:rPr>
              <a:t>Performance impact of caches</a:t>
            </a:r>
          </a:p>
          <a:p>
            <a:pPr lvl="1"/>
            <a:r>
              <a:rPr lang="en-US" dirty="0">
                <a:solidFill>
                  <a:schemeClr val="bg1">
                    <a:lumMod val="65000"/>
                  </a:schemeClr>
                </a:solidFill>
              </a:rPr>
              <a:t>The memory mountain</a:t>
            </a:r>
          </a:p>
          <a:p>
            <a:pPr lvl="1"/>
            <a:r>
              <a:rPr lang="en-US" dirty="0">
                <a:solidFill>
                  <a:schemeClr val="bg1">
                    <a:lumMod val="65000"/>
                  </a:schemeClr>
                </a:solidFill>
              </a:rPr>
              <a:t>Rearranging loops to improve spatial locality</a:t>
            </a:r>
          </a:p>
          <a:p>
            <a:pPr lvl="1"/>
            <a:r>
              <a:rPr lang="en-US" dirty="0">
                <a:solidFill>
                  <a:schemeClr val="bg1">
                    <a:lumMod val="65000"/>
                  </a:schemeClr>
                </a:solidFill>
              </a:rPr>
              <a:t>Using blocking to improve temporal locality</a:t>
            </a:r>
          </a:p>
          <a:p>
            <a:pPr marL="0" indent="0">
              <a:buNone/>
            </a:pPr>
            <a:endParaRPr lang="en-US" dirty="0"/>
          </a:p>
        </p:txBody>
      </p:sp>
    </p:spTree>
    <p:extLst>
      <p:ext uri="{BB962C8B-B14F-4D97-AF65-F5344CB8AC3E}">
        <p14:creationId xmlns:p14="http://schemas.microsoft.com/office/powerpoint/2010/main" val="1483532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4" y="-14499"/>
            <a:ext cx="9144000" cy="1325563"/>
          </a:xfrm>
        </p:spPr>
        <p:txBody>
          <a:bodyPr/>
          <a:lstStyle/>
          <a:p>
            <a:pPr algn="ctr"/>
            <a:r>
              <a:rPr lang="en-US" dirty="0"/>
              <a:t>General Cache Organization (S, E, B)</a:t>
            </a:r>
          </a:p>
        </p:txBody>
      </p:sp>
      <p:sp>
        <p:nvSpPr>
          <p:cNvPr id="8" name="AutoShape 16"/>
          <p:cNvSpPr>
            <a:spLocks/>
          </p:cNvSpPr>
          <p:nvPr/>
        </p:nvSpPr>
        <p:spPr bwMode="auto">
          <a:xfrm rot="5400000">
            <a:off x="4114801" y="-495835"/>
            <a:ext cx="228600" cy="4648201"/>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3" name="Group 79"/>
          <p:cNvGrpSpPr/>
          <p:nvPr/>
        </p:nvGrpSpPr>
        <p:grpSpPr>
          <a:xfrm>
            <a:off x="1905000" y="2078999"/>
            <a:ext cx="4648200" cy="492484"/>
            <a:chOff x="1637766" y="1995289"/>
            <a:chExt cx="4648200" cy="492484"/>
          </a:xfrm>
        </p:grpSpPr>
        <p:sp>
          <p:nvSpPr>
            <p:cNvPr id="34" name="Rectangle 33"/>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5" name="Rectangle 34"/>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8" name="Straight Connector 37"/>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37" name="Rectangle 36"/>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cxnSp>
        <p:nvCxnSpPr>
          <p:cNvPr id="45" name="Straight Connector 44"/>
          <p:cNvCxnSpPr/>
          <p:nvPr/>
        </p:nvCxnSpPr>
        <p:spPr bwMode="auto">
          <a:xfrm>
            <a:off x="2133600" y="4019283"/>
            <a:ext cx="4267200" cy="11116"/>
          </a:xfrm>
          <a:prstGeom prst="line">
            <a:avLst/>
          </a:prstGeom>
          <a:noFill/>
          <a:ln w="76200" cap="rnd" cmpd="sng" algn="ctr">
            <a:solidFill>
              <a:schemeClr val="tx1"/>
            </a:solidFill>
            <a:prstDash val="sysDot"/>
            <a:round/>
            <a:headEnd type="none" w="med" len="med"/>
            <a:tailEnd type="none" w="med" len="med"/>
          </a:ln>
          <a:effectLst/>
        </p:spPr>
      </p:cxnSp>
      <p:sp>
        <p:nvSpPr>
          <p:cNvPr id="54" name="AutoShape 16"/>
          <p:cNvSpPr>
            <a:spLocks/>
          </p:cNvSpPr>
          <p:nvPr/>
        </p:nvSpPr>
        <p:spPr bwMode="auto">
          <a:xfrm>
            <a:off x="1524000" y="2067735"/>
            <a:ext cx="228600" cy="27328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56" name="TextBox 55"/>
          <p:cNvSpPr txBox="1"/>
          <p:nvPr/>
        </p:nvSpPr>
        <p:spPr>
          <a:xfrm>
            <a:off x="3886200" y="1344634"/>
            <a:ext cx="1957587" cy="369332"/>
          </a:xfrm>
          <a:prstGeom prst="rect">
            <a:avLst/>
          </a:prstGeom>
          <a:noFill/>
        </p:spPr>
        <p:txBody>
          <a:bodyPr wrap="none" rtlCol="0">
            <a:spAutoFit/>
          </a:bodyPr>
          <a:lstStyle/>
          <a:p>
            <a:r>
              <a:rPr lang="en-US" sz="1800" dirty="0">
                <a:latin typeface="Calibri" pitchFamily="34" charset="0"/>
              </a:rPr>
              <a:t>E = 2</a:t>
            </a:r>
            <a:r>
              <a:rPr lang="en-US" sz="1800" baseline="30000" dirty="0">
                <a:latin typeface="Calibri" pitchFamily="34" charset="0"/>
              </a:rPr>
              <a:t>e</a:t>
            </a:r>
            <a:r>
              <a:rPr lang="en-US" sz="1800" dirty="0">
                <a:latin typeface="Calibri" pitchFamily="34" charset="0"/>
              </a:rPr>
              <a:t> lines per set</a:t>
            </a:r>
          </a:p>
        </p:txBody>
      </p:sp>
      <p:sp>
        <p:nvSpPr>
          <p:cNvPr id="57" name="TextBox 56"/>
          <p:cNvSpPr txBox="1"/>
          <p:nvPr/>
        </p:nvSpPr>
        <p:spPr>
          <a:xfrm>
            <a:off x="427333" y="3244405"/>
            <a:ext cx="1122423" cy="369332"/>
          </a:xfrm>
          <a:prstGeom prst="rect">
            <a:avLst/>
          </a:prstGeom>
          <a:noFill/>
        </p:spPr>
        <p:txBody>
          <a:bodyPr wrap="none" rtlCol="0">
            <a:spAutoFit/>
          </a:bodyPr>
          <a:lstStyle/>
          <a:p>
            <a:r>
              <a:rPr lang="en-US" sz="1800" dirty="0">
                <a:latin typeface="Calibri" pitchFamily="34" charset="0"/>
              </a:rPr>
              <a:t>S = 2</a:t>
            </a:r>
            <a:r>
              <a:rPr lang="en-US" sz="1800" baseline="30000" dirty="0">
                <a:latin typeface="Calibri" pitchFamily="34" charset="0"/>
              </a:rPr>
              <a:t>s</a:t>
            </a:r>
            <a:r>
              <a:rPr lang="en-US" sz="1800" dirty="0">
                <a:latin typeface="Calibri" pitchFamily="34" charset="0"/>
              </a:rPr>
              <a:t> sets</a:t>
            </a:r>
          </a:p>
        </p:txBody>
      </p:sp>
      <p:cxnSp>
        <p:nvCxnSpPr>
          <p:cNvPr id="59" name="Straight Connector 58"/>
          <p:cNvCxnSpPr/>
          <p:nvPr/>
        </p:nvCxnSpPr>
        <p:spPr bwMode="auto">
          <a:xfrm>
            <a:off x="6553200" y="2077411"/>
            <a:ext cx="609600" cy="1588"/>
          </a:xfrm>
          <a:prstGeom prst="line">
            <a:avLst/>
          </a:prstGeom>
          <a:noFill/>
          <a:ln w="9525" cap="flat" cmpd="sng" algn="ctr">
            <a:solidFill>
              <a:schemeClr val="tx1"/>
            </a:solidFill>
            <a:prstDash val="solid"/>
            <a:round/>
            <a:headEnd type="none" w="med" len="med"/>
            <a:tailEnd type="none" w="med" len="med"/>
          </a:ln>
          <a:effectLst/>
        </p:spPr>
      </p:cxnSp>
      <p:sp>
        <p:nvSpPr>
          <p:cNvPr id="61" name="TextBox 60"/>
          <p:cNvSpPr txBox="1"/>
          <p:nvPr/>
        </p:nvSpPr>
        <p:spPr>
          <a:xfrm>
            <a:off x="7150000" y="1885683"/>
            <a:ext cx="470000" cy="369332"/>
          </a:xfrm>
          <a:prstGeom prst="rect">
            <a:avLst/>
          </a:prstGeom>
          <a:noFill/>
        </p:spPr>
        <p:txBody>
          <a:bodyPr wrap="none" rtlCol="0">
            <a:spAutoFit/>
          </a:bodyPr>
          <a:lstStyle/>
          <a:p>
            <a:r>
              <a:rPr lang="en-US" sz="1800" dirty="0">
                <a:solidFill>
                  <a:schemeClr val="accent2">
                    <a:lumMod val="60000"/>
                    <a:lumOff val="40000"/>
                  </a:schemeClr>
                </a:solidFill>
                <a:latin typeface="Calibri" pitchFamily="34" charset="0"/>
              </a:rPr>
              <a:t>set</a:t>
            </a:r>
          </a:p>
        </p:txBody>
      </p:sp>
      <p:cxnSp>
        <p:nvCxnSpPr>
          <p:cNvPr id="62" name="Straight Connector 61"/>
          <p:cNvCxnSpPr/>
          <p:nvPr/>
        </p:nvCxnSpPr>
        <p:spPr bwMode="auto">
          <a:xfrm>
            <a:off x="6400800" y="2475446"/>
            <a:ext cx="609600" cy="1588"/>
          </a:xfrm>
          <a:prstGeom prst="line">
            <a:avLst/>
          </a:prstGeom>
          <a:noFill/>
          <a:ln w="9525" cap="flat" cmpd="sng" algn="ctr">
            <a:solidFill>
              <a:schemeClr val="tx1"/>
            </a:solidFill>
            <a:prstDash val="solid"/>
            <a:round/>
            <a:headEnd type="none" w="med" len="med"/>
            <a:tailEnd type="none" w="med" len="med"/>
          </a:ln>
          <a:effectLst/>
        </p:spPr>
      </p:cxnSp>
      <p:sp>
        <p:nvSpPr>
          <p:cNvPr id="63" name="TextBox 62"/>
          <p:cNvSpPr txBox="1"/>
          <p:nvPr/>
        </p:nvSpPr>
        <p:spPr>
          <a:xfrm>
            <a:off x="6971766" y="2278351"/>
            <a:ext cx="535724" cy="369332"/>
          </a:xfrm>
          <a:prstGeom prst="rect">
            <a:avLst/>
          </a:prstGeom>
          <a:noFill/>
        </p:spPr>
        <p:txBody>
          <a:bodyPr wrap="none" rtlCol="0">
            <a:spAutoFit/>
          </a:bodyPr>
          <a:lstStyle/>
          <a:p>
            <a:r>
              <a:rPr lang="en-US" sz="1800" dirty="0">
                <a:solidFill>
                  <a:schemeClr val="accent2">
                    <a:lumMod val="60000"/>
                    <a:lumOff val="40000"/>
                  </a:schemeClr>
                </a:solidFill>
                <a:latin typeface="Calibri" pitchFamily="34" charset="0"/>
              </a:rPr>
              <a:t>line</a:t>
            </a:r>
          </a:p>
        </p:txBody>
      </p:sp>
      <p:grpSp>
        <p:nvGrpSpPr>
          <p:cNvPr id="4" name="Group 80"/>
          <p:cNvGrpSpPr/>
          <p:nvPr/>
        </p:nvGrpSpPr>
        <p:grpSpPr>
          <a:xfrm>
            <a:off x="1905000" y="2647683"/>
            <a:ext cx="4648200" cy="492484"/>
            <a:chOff x="1637766" y="1995289"/>
            <a:chExt cx="4648200" cy="492484"/>
          </a:xfrm>
        </p:grpSpPr>
        <p:sp>
          <p:nvSpPr>
            <p:cNvPr id="82" name="Rectangle 81"/>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3" name="Rectangle 82"/>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4" name="Rectangle 83"/>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6" name="Straight Connector 85"/>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85" name="Rectangle 84"/>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grpSp>
        <p:nvGrpSpPr>
          <p:cNvPr id="5" name="Group 86"/>
          <p:cNvGrpSpPr/>
          <p:nvPr/>
        </p:nvGrpSpPr>
        <p:grpSpPr>
          <a:xfrm>
            <a:off x="1905000" y="3221999"/>
            <a:ext cx="4648200" cy="492484"/>
            <a:chOff x="1637766" y="1995289"/>
            <a:chExt cx="4648200" cy="492484"/>
          </a:xfrm>
        </p:grpSpPr>
        <p:sp>
          <p:nvSpPr>
            <p:cNvPr id="88" name="Rectangle 87"/>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9" name="Rectangle 88"/>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0" name="Rectangle 89"/>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2" name="Straight Connector 91"/>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91" name="Rectangle 90"/>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grpSp>
        <p:nvGrpSpPr>
          <p:cNvPr id="6" name="Group 92"/>
          <p:cNvGrpSpPr/>
          <p:nvPr/>
        </p:nvGrpSpPr>
        <p:grpSpPr>
          <a:xfrm>
            <a:off x="1905000" y="4288799"/>
            <a:ext cx="4648200" cy="492484"/>
            <a:chOff x="1637766" y="1995289"/>
            <a:chExt cx="4648200" cy="492484"/>
          </a:xfrm>
        </p:grpSpPr>
        <p:sp>
          <p:nvSpPr>
            <p:cNvPr id="94" name="Rectangle 93"/>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5" name="Rectangle 94"/>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6" name="Rectangle 95"/>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8" name="Straight Connector 97"/>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sp>
          <p:nvSpPr>
            <p:cNvPr id="97" name="Rectangle 96"/>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sp>
        <p:nvSpPr>
          <p:cNvPr id="99" name="Trapezoid 98"/>
          <p:cNvSpPr/>
          <p:nvPr/>
        </p:nvSpPr>
        <p:spPr bwMode="auto">
          <a:xfrm>
            <a:off x="2146824" y="4709564"/>
            <a:ext cx="3523449" cy="865914"/>
          </a:xfrm>
          <a:prstGeom prst="trapezoid">
            <a:avLst>
              <a:gd name="adj" fmla="val 135061"/>
            </a:avLst>
          </a:prstGeom>
          <a:solidFill>
            <a:schemeClr val="bg2">
              <a:lumMod val="20000"/>
              <a:lumOff val="80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4" name="Rectangle 63"/>
          <p:cNvSpPr/>
          <p:nvPr/>
        </p:nvSpPr>
        <p:spPr bwMode="auto">
          <a:xfrm>
            <a:off x="2146824" y="5575478"/>
            <a:ext cx="3523449"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65" name="Rectangle 64"/>
          <p:cNvSpPr/>
          <p:nvPr/>
        </p:nvSpPr>
        <p:spPr bwMode="auto">
          <a:xfrm>
            <a:off x="36450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66" name="Rectangle 65"/>
          <p:cNvSpPr/>
          <p:nvPr/>
        </p:nvSpPr>
        <p:spPr bwMode="auto">
          <a:xfrm>
            <a:off x="3917673"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67" name="Rectangle 66"/>
          <p:cNvSpPr/>
          <p:nvPr/>
        </p:nvSpPr>
        <p:spPr bwMode="auto">
          <a:xfrm>
            <a:off x="4178468"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68" name="Rectangle 67"/>
          <p:cNvSpPr/>
          <p:nvPr/>
        </p:nvSpPr>
        <p:spPr bwMode="auto">
          <a:xfrm>
            <a:off x="5092868" y="5689778"/>
            <a:ext cx="4572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B-1</a:t>
            </a:r>
          </a:p>
        </p:txBody>
      </p:sp>
      <p:sp>
        <p:nvSpPr>
          <p:cNvPr id="69" name="Rectangle 68"/>
          <p:cNvSpPr/>
          <p:nvPr/>
        </p:nvSpPr>
        <p:spPr bwMode="auto">
          <a:xfrm>
            <a:off x="4451073" y="5689778"/>
            <a:ext cx="6417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cxnSp>
        <p:nvCxnSpPr>
          <p:cNvPr id="70" name="Straight Connector 69"/>
          <p:cNvCxnSpPr/>
          <p:nvPr/>
        </p:nvCxnSpPr>
        <p:spPr bwMode="auto">
          <a:xfrm>
            <a:off x="4585224" y="5841384"/>
            <a:ext cx="457200" cy="1588"/>
          </a:xfrm>
          <a:prstGeom prst="line">
            <a:avLst/>
          </a:prstGeom>
          <a:noFill/>
          <a:ln w="38100" cap="rnd" cmpd="sng" algn="ctr">
            <a:solidFill>
              <a:schemeClr val="tx1"/>
            </a:solidFill>
            <a:prstDash val="sysDot"/>
            <a:round/>
            <a:headEnd type="none" w="med" len="med"/>
            <a:tailEnd type="none" w="med" len="med"/>
          </a:ln>
          <a:effectLst/>
        </p:spPr>
      </p:cxnSp>
      <p:sp>
        <p:nvSpPr>
          <p:cNvPr id="72" name="Rectangle 71"/>
          <p:cNvSpPr/>
          <p:nvPr/>
        </p:nvSpPr>
        <p:spPr bwMode="auto">
          <a:xfrm>
            <a:off x="2742478" y="5689778"/>
            <a:ext cx="7179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73" name="Rectangle 72"/>
          <p:cNvSpPr/>
          <p:nvPr/>
        </p:nvSpPr>
        <p:spPr bwMode="auto">
          <a:xfrm>
            <a:off x="2273468" y="5702122"/>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77" name="AutoShape 16"/>
          <p:cNvSpPr>
            <a:spLocks/>
          </p:cNvSpPr>
          <p:nvPr/>
        </p:nvSpPr>
        <p:spPr bwMode="auto">
          <a:xfrm rot="16200000" flipV="1">
            <a:off x="4496145" y="5333467"/>
            <a:ext cx="228600" cy="1905000"/>
          </a:xfrm>
          <a:prstGeom prst="leftBrace">
            <a:avLst>
              <a:gd name="adj1" fmla="val 136972"/>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78" name="TextBox 77"/>
          <p:cNvSpPr txBox="1"/>
          <p:nvPr/>
        </p:nvSpPr>
        <p:spPr>
          <a:xfrm>
            <a:off x="4012058" y="6374902"/>
            <a:ext cx="3925498" cy="369332"/>
          </a:xfrm>
          <a:prstGeom prst="rect">
            <a:avLst/>
          </a:prstGeom>
          <a:noFill/>
        </p:spPr>
        <p:txBody>
          <a:bodyPr wrap="none" rtlCol="0">
            <a:spAutoFit/>
          </a:bodyPr>
          <a:lstStyle/>
          <a:p>
            <a:r>
              <a:rPr lang="en-US" sz="1800" dirty="0">
                <a:latin typeface="Calibri" pitchFamily="34" charset="0"/>
              </a:rPr>
              <a:t>B = 2</a:t>
            </a:r>
            <a:r>
              <a:rPr lang="en-US" sz="1800" baseline="30000" dirty="0">
                <a:latin typeface="Calibri" pitchFamily="34" charset="0"/>
              </a:rPr>
              <a:t>b</a:t>
            </a:r>
            <a:r>
              <a:rPr lang="en-US" sz="1800" dirty="0">
                <a:latin typeface="Calibri" pitchFamily="34" charset="0"/>
              </a:rPr>
              <a:t> bytes per cache block (the data)</a:t>
            </a:r>
          </a:p>
        </p:txBody>
      </p:sp>
      <p:sp>
        <p:nvSpPr>
          <p:cNvPr id="100" name="TextBox 99"/>
          <p:cNvSpPr txBox="1"/>
          <p:nvPr/>
        </p:nvSpPr>
        <p:spPr>
          <a:xfrm>
            <a:off x="6096000" y="5112603"/>
            <a:ext cx="3151286" cy="830997"/>
          </a:xfrm>
          <a:prstGeom prst="rect">
            <a:avLst/>
          </a:prstGeom>
          <a:noFill/>
        </p:spPr>
        <p:txBody>
          <a:bodyPr wrap="none" rtlCol="0">
            <a:spAutoFit/>
          </a:bodyPr>
          <a:lstStyle/>
          <a:p>
            <a:r>
              <a:rPr lang="en-US" i="1" dirty="0">
                <a:solidFill>
                  <a:srgbClr val="C00000"/>
                </a:solidFill>
                <a:latin typeface="Calibri" pitchFamily="34" charset="0"/>
              </a:rPr>
              <a:t>Cache size:</a:t>
            </a:r>
          </a:p>
          <a:p>
            <a:r>
              <a:rPr lang="en-US" i="1" dirty="0">
                <a:latin typeface="Calibri" pitchFamily="34" charset="0"/>
              </a:rPr>
              <a:t>C = S x E x B data bytes</a:t>
            </a:r>
          </a:p>
        </p:txBody>
      </p:sp>
      <p:sp>
        <p:nvSpPr>
          <p:cNvPr id="53" name="TextBox 52"/>
          <p:cNvSpPr txBox="1"/>
          <p:nvPr/>
        </p:nvSpPr>
        <p:spPr>
          <a:xfrm>
            <a:off x="1638488" y="6128195"/>
            <a:ext cx="952312" cy="369332"/>
          </a:xfrm>
          <a:prstGeom prst="rect">
            <a:avLst/>
          </a:prstGeom>
          <a:noFill/>
        </p:spPr>
        <p:txBody>
          <a:bodyPr wrap="none" rtlCol="0">
            <a:spAutoFit/>
          </a:bodyPr>
          <a:lstStyle/>
          <a:p>
            <a:r>
              <a:rPr lang="en-US" sz="1800" dirty="0">
                <a:latin typeface="Calibri" pitchFamily="34" charset="0"/>
              </a:rPr>
              <a:t>valid bit</a:t>
            </a:r>
          </a:p>
        </p:txBody>
      </p:sp>
      <p:cxnSp>
        <p:nvCxnSpPr>
          <p:cNvPr id="55" name="Straight Connector 54"/>
          <p:cNvCxnSpPr/>
          <p:nvPr/>
        </p:nvCxnSpPr>
        <p:spPr bwMode="auto">
          <a:xfrm rot="5400000" flipH="1" flipV="1">
            <a:off x="2413438" y="6158528"/>
            <a:ext cx="304800" cy="158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692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4" grpId="0" animBg="1"/>
      <p:bldP spid="65" grpId="0" animBg="1"/>
      <p:bldP spid="66" grpId="0" animBg="1"/>
      <p:bldP spid="67" grpId="0" animBg="1"/>
      <p:bldP spid="68" grpId="0" animBg="1"/>
      <p:bldP spid="69" grpId="0" animBg="1"/>
      <p:bldP spid="72" grpId="0" animBg="1"/>
      <p:bldP spid="73" grpId="0" animBg="1"/>
      <p:bldP spid="77" grpId="0" animBg="1"/>
      <p:bldP spid="78" grpId="0"/>
      <p:bldP spid="100" grpId="0"/>
      <p:bldP spid="5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Read</a:t>
            </a:r>
          </a:p>
        </p:txBody>
      </p:sp>
      <p:sp>
        <p:nvSpPr>
          <p:cNvPr id="8" name="AutoShape 16"/>
          <p:cNvSpPr>
            <a:spLocks/>
          </p:cNvSpPr>
          <p:nvPr/>
        </p:nvSpPr>
        <p:spPr bwMode="auto">
          <a:xfrm rot="5400000">
            <a:off x="3558235" y="-290401"/>
            <a:ext cx="228600" cy="4237334"/>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grpSp>
        <p:nvGrpSpPr>
          <p:cNvPr id="3" name="Group 79"/>
          <p:cNvGrpSpPr/>
          <p:nvPr/>
        </p:nvGrpSpPr>
        <p:grpSpPr>
          <a:xfrm>
            <a:off x="1553867" y="2078999"/>
            <a:ext cx="4237333" cy="492484"/>
            <a:chOff x="1637766" y="1995289"/>
            <a:chExt cx="4648200" cy="492484"/>
          </a:xfrm>
        </p:grpSpPr>
        <p:sp>
          <p:nvSpPr>
            <p:cNvPr id="34" name="Rectangle 33"/>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5" name="Rectangle 34"/>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38" name="Straight Connector 37"/>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grpSp>
      <p:cxnSp>
        <p:nvCxnSpPr>
          <p:cNvPr id="45" name="Straight Connector 44"/>
          <p:cNvCxnSpPr/>
          <p:nvPr/>
        </p:nvCxnSpPr>
        <p:spPr bwMode="auto">
          <a:xfrm>
            <a:off x="1782467" y="4019283"/>
            <a:ext cx="3875673" cy="10096"/>
          </a:xfrm>
          <a:prstGeom prst="line">
            <a:avLst/>
          </a:prstGeom>
          <a:noFill/>
          <a:ln w="76200" cap="rnd" cmpd="sng" algn="ctr">
            <a:solidFill>
              <a:schemeClr val="tx1"/>
            </a:solidFill>
            <a:prstDash val="sysDot"/>
            <a:round/>
            <a:headEnd type="none" w="med" len="med"/>
            <a:tailEnd type="none" w="med" len="med"/>
          </a:ln>
          <a:effectLst/>
        </p:spPr>
      </p:cxnSp>
      <p:sp>
        <p:nvSpPr>
          <p:cNvPr id="54" name="AutoShape 16"/>
          <p:cNvSpPr>
            <a:spLocks/>
          </p:cNvSpPr>
          <p:nvPr/>
        </p:nvSpPr>
        <p:spPr bwMode="auto">
          <a:xfrm>
            <a:off x="1172867" y="2067735"/>
            <a:ext cx="228600" cy="27328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56" name="TextBox 55"/>
          <p:cNvSpPr txBox="1"/>
          <p:nvPr/>
        </p:nvSpPr>
        <p:spPr>
          <a:xfrm>
            <a:off x="3300213" y="1344634"/>
            <a:ext cx="1957587" cy="369332"/>
          </a:xfrm>
          <a:prstGeom prst="rect">
            <a:avLst/>
          </a:prstGeom>
          <a:noFill/>
        </p:spPr>
        <p:txBody>
          <a:bodyPr wrap="none" rtlCol="0">
            <a:spAutoFit/>
          </a:bodyPr>
          <a:lstStyle/>
          <a:p>
            <a:r>
              <a:rPr lang="en-US" sz="1800" dirty="0">
                <a:latin typeface="Calibri" pitchFamily="34" charset="0"/>
              </a:rPr>
              <a:t>E = 2</a:t>
            </a:r>
            <a:r>
              <a:rPr lang="en-US" sz="1800" baseline="30000" dirty="0">
                <a:latin typeface="Calibri" pitchFamily="34" charset="0"/>
              </a:rPr>
              <a:t>e</a:t>
            </a:r>
            <a:r>
              <a:rPr lang="en-US" sz="1800" dirty="0">
                <a:latin typeface="Calibri" pitchFamily="34" charset="0"/>
              </a:rPr>
              <a:t> lines per set</a:t>
            </a:r>
          </a:p>
        </p:txBody>
      </p:sp>
      <p:sp>
        <p:nvSpPr>
          <p:cNvPr id="57" name="TextBox 56"/>
          <p:cNvSpPr txBox="1"/>
          <p:nvPr/>
        </p:nvSpPr>
        <p:spPr>
          <a:xfrm>
            <a:off x="76200" y="3244405"/>
            <a:ext cx="1122423" cy="369332"/>
          </a:xfrm>
          <a:prstGeom prst="rect">
            <a:avLst/>
          </a:prstGeom>
          <a:noFill/>
        </p:spPr>
        <p:txBody>
          <a:bodyPr wrap="none" rtlCol="0">
            <a:spAutoFit/>
          </a:bodyPr>
          <a:lstStyle/>
          <a:p>
            <a:r>
              <a:rPr lang="en-US" sz="1800" dirty="0">
                <a:latin typeface="Calibri" pitchFamily="34" charset="0"/>
              </a:rPr>
              <a:t>S = 2</a:t>
            </a:r>
            <a:r>
              <a:rPr lang="en-US" sz="1800" baseline="30000" dirty="0">
                <a:latin typeface="Calibri" pitchFamily="34" charset="0"/>
              </a:rPr>
              <a:t>s</a:t>
            </a:r>
            <a:r>
              <a:rPr lang="en-US" sz="1800" dirty="0">
                <a:latin typeface="Calibri" pitchFamily="34" charset="0"/>
              </a:rPr>
              <a:t> sets</a:t>
            </a:r>
          </a:p>
        </p:txBody>
      </p:sp>
      <p:grpSp>
        <p:nvGrpSpPr>
          <p:cNvPr id="4" name="Group 80"/>
          <p:cNvGrpSpPr/>
          <p:nvPr/>
        </p:nvGrpSpPr>
        <p:grpSpPr>
          <a:xfrm>
            <a:off x="1553867" y="2647683"/>
            <a:ext cx="4237333" cy="492484"/>
            <a:chOff x="1637766" y="1995289"/>
            <a:chExt cx="4648200" cy="492484"/>
          </a:xfrm>
        </p:grpSpPr>
        <p:sp>
          <p:nvSpPr>
            <p:cNvPr id="82" name="Rectangle 81"/>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3" name="Rectangle 82"/>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4" name="Rectangle 83"/>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5" name="Rectangle 84"/>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6" name="Straight Connector 85"/>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grpSp>
      <p:grpSp>
        <p:nvGrpSpPr>
          <p:cNvPr id="5" name="Group 86"/>
          <p:cNvGrpSpPr/>
          <p:nvPr/>
        </p:nvGrpSpPr>
        <p:grpSpPr>
          <a:xfrm>
            <a:off x="1553867" y="3221999"/>
            <a:ext cx="4237333" cy="492484"/>
            <a:chOff x="1637766" y="1995289"/>
            <a:chExt cx="4648200" cy="492484"/>
          </a:xfrm>
        </p:grpSpPr>
        <p:sp>
          <p:nvSpPr>
            <p:cNvPr id="88" name="Rectangle 87"/>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9" name="Rectangle 88"/>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0" name="Rectangle 89"/>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1" name="Rectangle 90"/>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2" name="Straight Connector 91"/>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grpSp>
      <p:grpSp>
        <p:nvGrpSpPr>
          <p:cNvPr id="6" name="Group 92"/>
          <p:cNvGrpSpPr/>
          <p:nvPr/>
        </p:nvGrpSpPr>
        <p:grpSpPr>
          <a:xfrm>
            <a:off x="1553867" y="4288799"/>
            <a:ext cx="4237333" cy="492484"/>
            <a:chOff x="1637766" y="1995289"/>
            <a:chExt cx="4648200" cy="492484"/>
          </a:xfrm>
        </p:grpSpPr>
        <p:sp>
          <p:nvSpPr>
            <p:cNvPr id="94" name="Rectangle 93"/>
            <p:cNvSpPr/>
            <p:nvPr/>
          </p:nvSpPr>
          <p:spPr bwMode="auto">
            <a:xfrm>
              <a:off x="1637766" y="1995289"/>
              <a:ext cx="4648200" cy="492484"/>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5" name="Rectangle 94"/>
            <p:cNvSpPr/>
            <p:nvPr/>
          </p:nvSpPr>
          <p:spPr bwMode="auto">
            <a:xfrm>
              <a:off x="1784795"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6" name="Rectangle 95"/>
            <p:cNvSpPr/>
            <p:nvPr/>
          </p:nvSpPr>
          <p:spPr bwMode="auto">
            <a:xfrm>
              <a:off x="3048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7" name="Rectangle 96"/>
            <p:cNvSpPr/>
            <p:nvPr/>
          </p:nvSpPr>
          <p:spPr bwMode="auto">
            <a:xfrm>
              <a:off x="4953000" y="2090806"/>
              <a:ext cx="1187005"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98" name="Straight Connector 97"/>
            <p:cNvCxnSpPr/>
            <p:nvPr/>
          </p:nvCxnSpPr>
          <p:spPr bwMode="auto">
            <a:xfrm>
              <a:off x="4349839" y="2254873"/>
              <a:ext cx="609600" cy="1588"/>
            </a:xfrm>
            <a:prstGeom prst="line">
              <a:avLst/>
            </a:prstGeom>
            <a:noFill/>
            <a:ln w="76200" cap="rnd" cmpd="sng" algn="ctr">
              <a:solidFill>
                <a:schemeClr val="tx1"/>
              </a:solidFill>
              <a:prstDash val="sysDot"/>
              <a:round/>
              <a:headEnd type="none" w="med" len="med"/>
              <a:tailEnd type="none" w="med" len="med"/>
            </a:ln>
            <a:effectLst/>
          </p:spPr>
        </p:cxnSp>
      </p:grpSp>
      <p:sp>
        <p:nvSpPr>
          <p:cNvPr id="99" name="Trapezoid 98"/>
          <p:cNvSpPr/>
          <p:nvPr/>
        </p:nvSpPr>
        <p:spPr bwMode="auto">
          <a:xfrm>
            <a:off x="1619863" y="4709564"/>
            <a:ext cx="3523449" cy="865914"/>
          </a:xfrm>
          <a:prstGeom prst="trapezoid">
            <a:avLst>
              <a:gd name="adj" fmla="val 141754"/>
            </a:avLst>
          </a:prstGeom>
          <a:solidFill>
            <a:schemeClr val="bg2">
              <a:lumMod val="20000"/>
              <a:lumOff val="80000"/>
            </a:schemeClr>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4" name="Rectangle 63"/>
          <p:cNvSpPr/>
          <p:nvPr/>
        </p:nvSpPr>
        <p:spPr bwMode="auto">
          <a:xfrm>
            <a:off x="1619863" y="5575478"/>
            <a:ext cx="3523449"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65" name="Rectangle 64"/>
          <p:cNvSpPr/>
          <p:nvPr/>
        </p:nvSpPr>
        <p:spPr bwMode="auto">
          <a:xfrm>
            <a:off x="31181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66" name="Rectangle 65"/>
          <p:cNvSpPr/>
          <p:nvPr/>
        </p:nvSpPr>
        <p:spPr bwMode="auto">
          <a:xfrm>
            <a:off x="3390712"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67" name="Rectangle 66"/>
          <p:cNvSpPr/>
          <p:nvPr/>
        </p:nvSpPr>
        <p:spPr bwMode="auto">
          <a:xfrm>
            <a:off x="36515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68" name="Rectangle 67"/>
          <p:cNvSpPr/>
          <p:nvPr/>
        </p:nvSpPr>
        <p:spPr bwMode="auto">
          <a:xfrm>
            <a:off x="4565907" y="5689778"/>
            <a:ext cx="4572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B-1</a:t>
            </a:r>
          </a:p>
        </p:txBody>
      </p:sp>
      <p:sp>
        <p:nvSpPr>
          <p:cNvPr id="69" name="Rectangle 68"/>
          <p:cNvSpPr/>
          <p:nvPr/>
        </p:nvSpPr>
        <p:spPr bwMode="auto">
          <a:xfrm>
            <a:off x="3924112" y="5689778"/>
            <a:ext cx="6417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cxnSp>
        <p:nvCxnSpPr>
          <p:cNvPr id="70" name="Straight Connector 69"/>
          <p:cNvCxnSpPr/>
          <p:nvPr/>
        </p:nvCxnSpPr>
        <p:spPr bwMode="auto">
          <a:xfrm>
            <a:off x="4058263" y="5841384"/>
            <a:ext cx="457200" cy="1588"/>
          </a:xfrm>
          <a:prstGeom prst="line">
            <a:avLst/>
          </a:prstGeom>
          <a:noFill/>
          <a:ln w="38100" cap="rnd" cmpd="sng" algn="ctr">
            <a:solidFill>
              <a:schemeClr val="tx1"/>
            </a:solidFill>
            <a:prstDash val="sysDot"/>
            <a:round/>
            <a:headEnd type="none" w="med" len="med"/>
            <a:tailEnd type="none" w="med" len="med"/>
          </a:ln>
          <a:effectLst/>
        </p:spPr>
      </p:cxnSp>
      <p:sp>
        <p:nvSpPr>
          <p:cNvPr id="72" name="Rectangle 71"/>
          <p:cNvSpPr/>
          <p:nvPr/>
        </p:nvSpPr>
        <p:spPr bwMode="auto">
          <a:xfrm>
            <a:off x="2215517" y="5689778"/>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73" name="Rectangle 72"/>
          <p:cNvSpPr/>
          <p:nvPr/>
        </p:nvSpPr>
        <p:spPr bwMode="auto">
          <a:xfrm>
            <a:off x="1746507" y="5689778"/>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74" name="TextBox 73"/>
          <p:cNvSpPr txBox="1"/>
          <p:nvPr/>
        </p:nvSpPr>
        <p:spPr>
          <a:xfrm>
            <a:off x="1092556" y="6107668"/>
            <a:ext cx="952312" cy="369332"/>
          </a:xfrm>
          <a:prstGeom prst="rect">
            <a:avLst/>
          </a:prstGeom>
          <a:noFill/>
        </p:spPr>
        <p:txBody>
          <a:bodyPr wrap="none" rtlCol="0">
            <a:spAutoFit/>
          </a:bodyPr>
          <a:lstStyle/>
          <a:p>
            <a:r>
              <a:rPr lang="en-US" sz="1800" dirty="0">
                <a:latin typeface="Calibri" pitchFamily="34" charset="0"/>
              </a:rPr>
              <a:t>valid bit</a:t>
            </a:r>
          </a:p>
        </p:txBody>
      </p:sp>
      <p:cxnSp>
        <p:nvCxnSpPr>
          <p:cNvPr id="76" name="Straight Connector 75"/>
          <p:cNvCxnSpPr/>
          <p:nvPr/>
        </p:nvCxnSpPr>
        <p:spPr bwMode="auto">
          <a:xfrm rot="5400000" flipH="1" flipV="1">
            <a:off x="1867506" y="6138001"/>
            <a:ext cx="304800" cy="1588"/>
          </a:xfrm>
          <a:prstGeom prst="line">
            <a:avLst/>
          </a:prstGeom>
          <a:noFill/>
          <a:ln w="9525" cap="flat" cmpd="sng" algn="ctr">
            <a:solidFill>
              <a:schemeClr val="tx1"/>
            </a:solidFill>
            <a:prstDash val="solid"/>
            <a:round/>
            <a:headEnd type="none" w="med" len="med"/>
            <a:tailEnd type="none" w="med" len="med"/>
          </a:ln>
          <a:effectLst/>
        </p:spPr>
      </p:cxnSp>
      <p:sp>
        <p:nvSpPr>
          <p:cNvPr id="77" name="AutoShape 16"/>
          <p:cNvSpPr>
            <a:spLocks/>
          </p:cNvSpPr>
          <p:nvPr/>
        </p:nvSpPr>
        <p:spPr bwMode="auto">
          <a:xfrm rot="16200000" flipV="1">
            <a:off x="3969184" y="5333467"/>
            <a:ext cx="228600" cy="1905000"/>
          </a:xfrm>
          <a:prstGeom prst="leftBrace">
            <a:avLst>
              <a:gd name="adj1" fmla="val 136972"/>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78" name="TextBox 77"/>
          <p:cNvSpPr txBox="1"/>
          <p:nvPr/>
        </p:nvSpPr>
        <p:spPr>
          <a:xfrm>
            <a:off x="3485097" y="6374902"/>
            <a:ext cx="3834127" cy="369332"/>
          </a:xfrm>
          <a:prstGeom prst="rect">
            <a:avLst/>
          </a:prstGeom>
          <a:noFill/>
        </p:spPr>
        <p:txBody>
          <a:bodyPr wrap="none" rtlCol="0">
            <a:spAutoFit/>
          </a:bodyPr>
          <a:lstStyle/>
          <a:p>
            <a:r>
              <a:rPr lang="en-US" sz="1800" dirty="0">
                <a:latin typeface="Calibri" pitchFamily="34" charset="0"/>
              </a:rPr>
              <a:t>B = 2</a:t>
            </a:r>
            <a:r>
              <a:rPr lang="en-US" sz="1800" baseline="30000" dirty="0">
                <a:latin typeface="Calibri" pitchFamily="34" charset="0"/>
              </a:rPr>
              <a:t>b</a:t>
            </a:r>
            <a:r>
              <a:rPr lang="en-US" sz="1800" dirty="0">
                <a:latin typeface="Calibri" pitchFamily="34" charset="0"/>
              </a:rPr>
              <a:t> bytes per cache block (the data)</a:t>
            </a:r>
          </a:p>
        </p:txBody>
      </p:sp>
      <p:sp>
        <p:nvSpPr>
          <p:cNvPr id="51" name="Rectangle 50"/>
          <p:cNvSpPr/>
          <p:nvPr/>
        </p:nvSpPr>
        <p:spPr bwMode="auto">
          <a:xfrm>
            <a:off x="6337478" y="28533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 bits</a:t>
            </a:r>
          </a:p>
        </p:txBody>
      </p:sp>
      <p:sp>
        <p:nvSpPr>
          <p:cNvPr id="52" name="Rectangle 51"/>
          <p:cNvSpPr/>
          <p:nvPr/>
        </p:nvSpPr>
        <p:spPr bwMode="auto">
          <a:xfrm>
            <a:off x="7328078" y="28533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s bits</a:t>
            </a:r>
          </a:p>
        </p:txBody>
      </p:sp>
      <p:sp>
        <p:nvSpPr>
          <p:cNvPr id="53" name="Rectangle 52"/>
          <p:cNvSpPr/>
          <p:nvPr/>
        </p:nvSpPr>
        <p:spPr bwMode="auto">
          <a:xfrm>
            <a:off x="8090078" y="2853352"/>
            <a:ext cx="6858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b bits</a:t>
            </a:r>
          </a:p>
        </p:txBody>
      </p:sp>
      <p:sp>
        <p:nvSpPr>
          <p:cNvPr id="55" name="TextBox 54"/>
          <p:cNvSpPr txBox="1"/>
          <p:nvPr/>
        </p:nvSpPr>
        <p:spPr>
          <a:xfrm>
            <a:off x="6248400" y="2513390"/>
            <a:ext cx="1810817" cy="369332"/>
          </a:xfrm>
          <a:prstGeom prst="rect">
            <a:avLst/>
          </a:prstGeom>
          <a:noFill/>
        </p:spPr>
        <p:txBody>
          <a:bodyPr wrap="none" rtlCol="0">
            <a:spAutoFit/>
          </a:bodyPr>
          <a:lstStyle/>
          <a:p>
            <a:r>
              <a:rPr lang="en-US" sz="1800" dirty="0">
                <a:latin typeface="Calibri" pitchFamily="34" charset="0"/>
              </a:rPr>
              <a:t>Address of word:</a:t>
            </a:r>
          </a:p>
        </p:txBody>
      </p:sp>
      <p:sp>
        <p:nvSpPr>
          <p:cNvPr id="58" name="AutoShape 16"/>
          <p:cNvSpPr>
            <a:spLocks/>
          </p:cNvSpPr>
          <p:nvPr/>
        </p:nvSpPr>
        <p:spPr bwMode="auto">
          <a:xfrm rot="16200000" flipV="1">
            <a:off x="6718478" y="2822218"/>
            <a:ext cx="228600" cy="990598"/>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60" name="AutoShape 16"/>
          <p:cNvSpPr>
            <a:spLocks/>
          </p:cNvSpPr>
          <p:nvPr/>
        </p:nvSpPr>
        <p:spPr bwMode="auto">
          <a:xfrm rot="16200000" flipV="1">
            <a:off x="7594779" y="2933702"/>
            <a:ext cx="228600" cy="761998"/>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71" name="AutoShape 16"/>
          <p:cNvSpPr>
            <a:spLocks/>
          </p:cNvSpPr>
          <p:nvPr/>
        </p:nvSpPr>
        <p:spPr bwMode="auto">
          <a:xfrm rot="16200000" flipV="1">
            <a:off x="8280578" y="3009901"/>
            <a:ext cx="228600" cy="609600"/>
          </a:xfrm>
          <a:prstGeom prst="leftBrace">
            <a:avLst>
              <a:gd name="adj1" fmla="val 75000"/>
              <a:gd name="adj2" fmla="val 50000"/>
            </a:avLst>
          </a:prstGeom>
          <a:noFill/>
          <a:ln w="19050">
            <a:solidFill>
              <a:schemeClr val="tx1"/>
            </a:solidFill>
            <a:round/>
            <a:headEnd/>
            <a:tailEnd/>
          </a:ln>
          <a:effectLst/>
        </p:spPr>
        <p:txBody>
          <a:bodyPr wrap="none" anchor="ctr"/>
          <a:lstStyle/>
          <a:p>
            <a:endParaRPr lang="en-US" sz="1800" dirty="0">
              <a:latin typeface="Calibri" pitchFamily="34" charset="0"/>
            </a:endParaRPr>
          </a:p>
        </p:txBody>
      </p:sp>
      <p:sp>
        <p:nvSpPr>
          <p:cNvPr id="75" name="TextBox 74"/>
          <p:cNvSpPr txBox="1"/>
          <p:nvPr/>
        </p:nvSpPr>
        <p:spPr>
          <a:xfrm>
            <a:off x="6594772" y="3365678"/>
            <a:ext cx="485389" cy="369332"/>
          </a:xfrm>
          <a:prstGeom prst="rect">
            <a:avLst/>
          </a:prstGeom>
          <a:noFill/>
        </p:spPr>
        <p:txBody>
          <a:bodyPr wrap="none" rtlCol="0">
            <a:spAutoFit/>
          </a:bodyPr>
          <a:lstStyle/>
          <a:p>
            <a:r>
              <a:rPr lang="en-US" sz="1800" dirty="0">
                <a:latin typeface="Calibri" pitchFamily="34" charset="0"/>
              </a:rPr>
              <a:t>tag</a:t>
            </a:r>
          </a:p>
        </p:txBody>
      </p:sp>
      <p:sp>
        <p:nvSpPr>
          <p:cNvPr id="80" name="TextBox 79"/>
          <p:cNvSpPr txBox="1"/>
          <p:nvPr/>
        </p:nvSpPr>
        <p:spPr>
          <a:xfrm>
            <a:off x="7360273" y="3364468"/>
            <a:ext cx="705258" cy="646331"/>
          </a:xfrm>
          <a:prstGeom prst="rect">
            <a:avLst/>
          </a:prstGeom>
          <a:noFill/>
        </p:spPr>
        <p:txBody>
          <a:bodyPr wrap="none" rtlCol="0">
            <a:spAutoFit/>
          </a:bodyPr>
          <a:lstStyle/>
          <a:p>
            <a:pPr algn="ctr"/>
            <a:r>
              <a:rPr lang="en-US" sz="1800" dirty="0">
                <a:latin typeface="Calibri" pitchFamily="34" charset="0"/>
              </a:rPr>
              <a:t>set</a:t>
            </a:r>
          </a:p>
          <a:p>
            <a:pPr algn="ctr"/>
            <a:r>
              <a:rPr lang="en-US" sz="1800" dirty="0">
                <a:latin typeface="Calibri" pitchFamily="34" charset="0"/>
              </a:rPr>
              <a:t>index</a:t>
            </a:r>
          </a:p>
        </p:txBody>
      </p:sp>
      <p:sp>
        <p:nvSpPr>
          <p:cNvPr id="81" name="TextBox 80"/>
          <p:cNvSpPr txBox="1"/>
          <p:nvPr/>
        </p:nvSpPr>
        <p:spPr>
          <a:xfrm>
            <a:off x="8033195" y="3364468"/>
            <a:ext cx="738664" cy="646331"/>
          </a:xfrm>
          <a:prstGeom prst="rect">
            <a:avLst/>
          </a:prstGeom>
          <a:noFill/>
        </p:spPr>
        <p:txBody>
          <a:bodyPr wrap="none" rtlCol="0">
            <a:spAutoFit/>
          </a:bodyPr>
          <a:lstStyle/>
          <a:p>
            <a:pPr algn="ctr"/>
            <a:r>
              <a:rPr lang="en-US" sz="1800" dirty="0">
                <a:latin typeface="Calibri" pitchFamily="34" charset="0"/>
              </a:rPr>
              <a:t>block</a:t>
            </a:r>
          </a:p>
          <a:p>
            <a:pPr algn="ctr"/>
            <a:r>
              <a:rPr lang="en-US" sz="1800" dirty="0">
                <a:latin typeface="Calibri" pitchFamily="34" charset="0"/>
              </a:rPr>
              <a:t>offset</a:t>
            </a:r>
          </a:p>
        </p:txBody>
      </p:sp>
      <p:cxnSp>
        <p:nvCxnSpPr>
          <p:cNvPr id="93" name="Shape 92"/>
          <p:cNvCxnSpPr>
            <a:stCxn id="80" idx="2"/>
            <a:endCxn id="94" idx="3"/>
          </p:cNvCxnSpPr>
          <p:nvPr/>
        </p:nvCxnSpPr>
        <p:spPr bwMode="auto">
          <a:xfrm rot="5400000">
            <a:off x="6489930" y="3312069"/>
            <a:ext cx="524242" cy="1921702"/>
          </a:xfrm>
          <a:prstGeom prst="bentConnector2">
            <a:avLst/>
          </a:prstGeom>
          <a:noFill/>
          <a:ln w="25400" cap="flat" cmpd="sng" algn="ctr">
            <a:solidFill>
              <a:schemeClr val="accent2">
                <a:lumMod val="75000"/>
              </a:schemeClr>
            </a:solidFill>
            <a:prstDash val="solid"/>
            <a:round/>
            <a:headEnd type="none" w="med" len="med"/>
            <a:tailEnd type="none" w="med" len="med"/>
          </a:ln>
          <a:effectLst/>
        </p:spPr>
      </p:cxnSp>
      <p:cxnSp>
        <p:nvCxnSpPr>
          <p:cNvPr id="102" name="Elbow Connector 101"/>
          <p:cNvCxnSpPr>
            <a:stCxn id="81" idx="2"/>
            <a:endCxn id="67" idx="0"/>
          </p:cNvCxnSpPr>
          <p:nvPr/>
        </p:nvCxnSpPr>
        <p:spPr bwMode="auto">
          <a:xfrm rot="5400000">
            <a:off x="5255680" y="2542930"/>
            <a:ext cx="1678979" cy="4614717"/>
          </a:xfrm>
          <a:prstGeom prst="bentConnector3">
            <a:avLst>
              <a:gd name="adj1" fmla="val 63807"/>
            </a:avLst>
          </a:prstGeom>
          <a:noFill/>
          <a:ln w="25400" cap="flat" cmpd="sng" algn="ctr">
            <a:solidFill>
              <a:schemeClr val="accent2">
                <a:lumMod val="75000"/>
              </a:schemeClr>
            </a:solidFill>
            <a:prstDash val="solid"/>
            <a:round/>
            <a:headEnd type="none" w="med" len="med"/>
            <a:tailEnd type="none" w="med" len="med"/>
          </a:ln>
          <a:effectLst/>
        </p:spPr>
      </p:cxnSp>
      <p:sp>
        <p:nvSpPr>
          <p:cNvPr id="104" name="TextBox 103"/>
          <p:cNvSpPr txBox="1"/>
          <p:nvPr/>
        </p:nvSpPr>
        <p:spPr>
          <a:xfrm>
            <a:off x="6471298" y="5054956"/>
            <a:ext cx="2015295" cy="307777"/>
          </a:xfrm>
          <a:prstGeom prst="rect">
            <a:avLst/>
          </a:prstGeom>
          <a:noFill/>
        </p:spPr>
        <p:txBody>
          <a:bodyPr wrap="none" rtlCol="0">
            <a:spAutoFit/>
          </a:bodyPr>
          <a:lstStyle/>
          <a:p>
            <a:r>
              <a:rPr lang="en-US" sz="1400" dirty="0">
                <a:solidFill>
                  <a:schemeClr val="accent2">
                    <a:lumMod val="75000"/>
                  </a:schemeClr>
                </a:solidFill>
                <a:latin typeface="Calibri" pitchFamily="34" charset="0"/>
              </a:rPr>
              <a:t>data begins at this offset</a:t>
            </a:r>
          </a:p>
        </p:txBody>
      </p:sp>
      <p:sp>
        <p:nvSpPr>
          <p:cNvPr id="105" name="TextBox 104"/>
          <p:cNvSpPr txBox="1"/>
          <p:nvPr/>
        </p:nvSpPr>
        <p:spPr>
          <a:xfrm>
            <a:off x="6311007" y="531674"/>
            <a:ext cx="2415982" cy="1754326"/>
          </a:xfrm>
          <a:prstGeom prst="rect">
            <a:avLst/>
          </a:prstGeom>
          <a:solidFill>
            <a:schemeClr val="bg2">
              <a:lumMod val="20000"/>
              <a:lumOff val="80000"/>
            </a:schemeClr>
          </a:solidFill>
        </p:spPr>
        <p:txBody>
          <a:bodyPr wrap="none" rtlCol="0">
            <a:spAutoFit/>
          </a:bodyPr>
          <a:lstStyle/>
          <a:p>
            <a:pPr marL="115888" indent="-115888">
              <a:buFont typeface="Arial" pitchFamily="34" charset="0"/>
              <a:buChar char="•"/>
            </a:pPr>
            <a:r>
              <a:rPr lang="en-US" sz="1800" i="1" dirty="0">
                <a:solidFill>
                  <a:srgbClr val="C00000"/>
                </a:solidFill>
                <a:latin typeface="Calibri" pitchFamily="34" charset="0"/>
              </a:rPr>
              <a:t>Locate set</a:t>
            </a:r>
          </a:p>
          <a:p>
            <a:pPr marL="115888" indent="-115888">
              <a:buFont typeface="Arial" pitchFamily="34" charset="0"/>
              <a:buChar char="•"/>
            </a:pPr>
            <a:r>
              <a:rPr lang="en-US" sz="1800" i="1" dirty="0">
                <a:solidFill>
                  <a:srgbClr val="C00000"/>
                </a:solidFill>
                <a:latin typeface="Calibri" pitchFamily="34" charset="0"/>
              </a:rPr>
              <a:t>Check if any line in set</a:t>
            </a:r>
            <a:br>
              <a:rPr lang="en-US" sz="1800" i="1" dirty="0">
                <a:solidFill>
                  <a:srgbClr val="C00000"/>
                </a:solidFill>
                <a:latin typeface="Calibri" pitchFamily="34" charset="0"/>
              </a:rPr>
            </a:br>
            <a:r>
              <a:rPr lang="en-US" sz="1800" i="1" dirty="0">
                <a:solidFill>
                  <a:srgbClr val="C00000"/>
                </a:solidFill>
                <a:latin typeface="Calibri" pitchFamily="34" charset="0"/>
              </a:rPr>
              <a:t>has matching tag</a:t>
            </a:r>
          </a:p>
          <a:p>
            <a:pPr marL="115888" indent="-115888">
              <a:buFont typeface="Arial" pitchFamily="34" charset="0"/>
              <a:buChar char="•"/>
            </a:pPr>
            <a:r>
              <a:rPr lang="en-US" sz="1800" i="1" dirty="0">
                <a:solidFill>
                  <a:srgbClr val="C00000"/>
                </a:solidFill>
                <a:latin typeface="Calibri" pitchFamily="34" charset="0"/>
              </a:rPr>
              <a:t>Yes + line valid: hit</a:t>
            </a:r>
          </a:p>
          <a:p>
            <a:pPr marL="115888" indent="-115888">
              <a:buFont typeface="Arial" pitchFamily="34" charset="0"/>
              <a:buChar char="•"/>
            </a:pPr>
            <a:r>
              <a:rPr lang="en-US" sz="1800" i="1" dirty="0">
                <a:solidFill>
                  <a:srgbClr val="C00000"/>
                </a:solidFill>
                <a:latin typeface="Calibri" pitchFamily="34" charset="0"/>
              </a:rPr>
              <a:t>Locate data starting</a:t>
            </a:r>
            <a:br>
              <a:rPr lang="en-US" sz="1800" i="1" dirty="0">
                <a:solidFill>
                  <a:srgbClr val="C00000"/>
                </a:solidFill>
                <a:latin typeface="Calibri" pitchFamily="34" charset="0"/>
              </a:rPr>
            </a:br>
            <a:r>
              <a:rPr lang="en-US" sz="1800" i="1" dirty="0">
                <a:solidFill>
                  <a:srgbClr val="C00000"/>
                </a:solidFill>
                <a:latin typeface="Calibri" pitchFamily="34" charset="0"/>
              </a:rPr>
              <a:t>at offset</a:t>
            </a:r>
          </a:p>
        </p:txBody>
      </p:sp>
    </p:spTree>
    <p:extLst>
      <p:ext uri="{BB962C8B-B14F-4D97-AF65-F5344CB8AC3E}">
        <p14:creationId xmlns:p14="http://schemas.microsoft.com/office/powerpoint/2010/main" val="17367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5">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64" grpId="0" animBg="1"/>
      <p:bldP spid="65" grpId="0" animBg="1"/>
      <p:bldP spid="66" grpId="0" animBg="1"/>
      <p:bldP spid="67" grpId="0" animBg="1"/>
      <p:bldP spid="68" grpId="0" animBg="1"/>
      <p:bldP spid="69" grpId="0" animBg="1"/>
      <p:bldP spid="72" grpId="0" animBg="1"/>
      <p:bldP spid="73" grpId="0" animBg="1"/>
      <p:bldP spid="74" grpId="0"/>
      <p:bldP spid="77" grpId="0" animBg="1"/>
      <p:bldP spid="78" grpId="0"/>
      <p:bldP spid="10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30"/>
            <a:ext cx="9144000" cy="843359"/>
          </a:xfrm>
        </p:spPr>
        <p:txBody>
          <a:bodyPr/>
          <a:lstStyle/>
          <a:p>
            <a:pPr algn="ctr"/>
            <a:r>
              <a:rPr lang="en-US" dirty="0"/>
              <a:t>Cache Associativity</a:t>
            </a:r>
          </a:p>
        </p:txBody>
      </p:sp>
      <p:pic>
        <p:nvPicPr>
          <p:cNvPr id="4" name="Content Placeholder 3" descr="Screen Shot 2015-03-24 at 6.44.00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852489"/>
            <a:ext cx="1905000" cy="903283"/>
          </a:xfrm>
        </p:spPr>
      </p:pic>
      <p:pic>
        <p:nvPicPr>
          <p:cNvPr id="5" name="Picture 4" descr="Screen Shot 2015-03-24 at 6.44.0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0"/>
            <a:ext cx="2796702" cy="949605"/>
          </a:xfrm>
          <a:prstGeom prst="rect">
            <a:avLst/>
          </a:prstGeom>
        </p:spPr>
      </p:pic>
      <p:pic>
        <p:nvPicPr>
          <p:cNvPr id="6" name="Picture 5" descr="Screen Shot 2015-03-24 at 6.44.1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758440"/>
            <a:ext cx="1905000" cy="909073"/>
          </a:xfrm>
          <a:prstGeom prst="rect">
            <a:avLst/>
          </a:prstGeom>
        </p:spPr>
      </p:pic>
      <p:pic>
        <p:nvPicPr>
          <p:cNvPr id="7" name="Picture 6" descr="Screen Shot 2015-03-24 at 6.44.1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5198989"/>
            <a:ext cx="1783404" cy="839590"/>
          </a:xfrm>
          <a:prstGeom prst="rect">
            <a:avLst/>
          </a:prstGeom>
        </p:spPr>
      </p:pic>
      <p:graphicFrame>
        <p:nvGraphicFramePr>
          <p:cNvPr id="8" name="Table 7"/>
          <p:cNvGraphicFramePr>
            <a:graphicFrameLocks noGrp="1"/>
          </p:cNvGraphicFramePr>
          <p:nvPr/>
        </p:nvGraphicFramePr>
        <p:xfrm>
          <a:off x="2949102" y="1277963"/>
          <a:ext cx="3332869" cy="337916"/>
        </p:xfrm>
        <a:graphic>
          <a:graphicData uri="http://schemas.openxmlformats.org/drawingml/2006/table">
            <a:tbl>
              <a:tblPr bandRow="1">
                <a:tableStyleId>{69C7853C-536D-4A76-A0AE-DD22124D55A5}</a:tableStyleId>
              </a:tblPr>
              <a:tblGrid>
                <a:gridCol w="555478">
                  <a:extLst>
                    <a:ext uri="{9D8B030D-6E8A-4147-A177-3AD203B41FA5}">
                      <a16:colId xmlns:a16="http://schemas.microsoft.com/office/drawing/2014/main" val="20000"/>
                    </a:ext>
                  </a:extLst>
                </a:gridCol>
                <a:gridCol w="1666434">
                  <a:extLst>
                    <a:ext uri="{9D8B030D-6E8A-4147-A177-3AD203B41FA5}">
                      <a16:colId xmlns:a16="http://schemas.microsoft.com/office/drawing/2014/main" val="20001"/>
                    </a:ext>
                  </a:extLst>
                </a:gridCol>
                <a:gridCol w="1110957">
                  <a:extLst>
                    <a:ext uri="{9D8B030D-6E8A-4147-A177-3AD203B41FA5}">
                      <a16:colId xmlns:a16="http://schemas.microsoft.com/office/drawing/2014/main" val="20002"/>
                    </a:ext>
                  </a:extLst>
                </a:gridCol>
              </a:tblGrid>
              <a:tr h="337916">
                <a:tc>
                  <a:txBody>
                    <a:bodyPr/>
                    <a:lstStyle/>
                    <a:p>
                      <a:pPr algn="ctr"/>
                      <a:r>
                        <a:rPr lang="en-US" sz="1600" dirty="0"/>
                        <a:t>t</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index</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offset</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2971587" y="2714531"/>
          <a:ext cx="3332869" cy="337916"/>
        </p:xfrm>
        <a:graphic>
          <a:graphicData uri="http://schemas.openxmlformats.org/drawingml/2006/table">
            <a:tbl>
              <a:tblPr bandRow="1">
                <a:tableStyleId>{69C7853C-536D-4A76-A0AE-DD22124D55A5}</a:tableStyleId>
              </a:tblPr>
              <a:tblGrid>
                <a:gridCol w="1110956">
                  <a:extLst>
                    <a:ext uri="{9D8B030D-6E8A-4147-A177-3AD203B41FA5}">
                      <a16:colId xmlns:a16="http://schemas.microsoft.com/office/drawing/2014/main" val="20000"/>
                    </a:ext>
                  </a:extLst>
                </a:gridCol>
                <a:gridCol w="1110956">
                  <a:extLst>
                    <a:ext uri="{9D8B030D-6E8A-4147-A177-3AD203B41FA5}">
                      <a16:colId xmlns:a16="http://schemas.microsoft.com/office/drawing/2014/main" val="20001"/>
                    </a:ext>
                  </a:extLst>
                </a:gridCol>
                <a:gridCol w="1110957">
                  <a:extLst>
                    <a:ext uri="{9D8B030D-6E8A-4147-A177-3AD203B41FA5}">
                      <a16:colId xmlns:a16="http://schemas.microsoft.com/office/drawing/2014/main" val="20002"/>
                    </a:ext>
                  </a:extLst>
                </a:gridCol>
              </a:tblGrid>
              <a:tr h="337916">
                <a:tc>
                  <a:txBody>
                    <a:bodyPr/>
                    <a:lstStyle/>
                    <a:p>
                      <a:pPr algn="ctr"/>
                      <a:r>
                        <a:rPr lang="en-US" sz="1600" dirty="0"/>
                        <a:t>tag</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index</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offset</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2971587" y="4183914"/>
          <a:ext cx="3332869" cy="337916"/>
        </p:xfrm>
        <a:graphic>
          <a:graphicData uri="http://schemas.openxmlformats.org/drawingml/2006/table">
            <a:tbl>
              <a:tblPr bandRow="1">
                <a:tableStyleId>{69C7853C-536D-4A76-A0AE-DD22124D55A5}</a:tableStyleId>
              </a:tblPr>
              <a:tblGrid>
                <a:gridCol w="1666434">
                  <a:extLst>
                    <a:ext uri="{9D8B030D-6E8A-4147-A177-3AD203B41FA5}">
                      <a16:colId xmlns:a16="http://schemas.microsoft.com/office/drawing/2014/main" val="20000"/>
                    </a:ext>
                  </a:extLst>
                </a:gridCol>
                <a:gridCol w="555478">
                  <a:extLst>
                    <a:ext uri="{9D8B030D-6E8A-4147-A177-3AD203B41FA5}">
                      <a16:colId xmlns:a16="http://schemas.microsoft.com/office/drawing/2014/main" val="20001"/>
                    </a:ext>
                  </a:extLst>
                </a:gridCol>
                <a:gridCol w="1110957">
                  <a:extLst>
                    <a:ext uri="{9D8B030D-6E8A-4147-A177-3AD203B41FA5}">
                      <a16:colId xmlns:a16="http://schemas.microsoft.com/office/drawing/2014/main" val="20002"/>
                    </a:ext>
                  </a:extLst>
                </a:gridCol>
              </a:tblGrid>
              <a:tr h="337916">
                <a:tc>
                  <a:txBody>
                    <a:bodyPr/>
                    <a:lstStyle/>
                    <a:p>
                      <a:pPr algn="ctr"/>
                      <a:r>
                        <a:rPr lang="en-US" sz="1600" dirty="0"/>
                        <a:t>tag</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a:t>i</a:t>
                      </a:r>
                      <a:endParaRPr lang="en-US" sz="1600" dirty="0"/>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offset</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2971587" y="5624463"/>
          <a:ext cx="3332869" cy="337916"/>
        </p:xfrm>
        <a:graphic>
          <a:graphicData uri="http://schemas.openxmlformats.org/drawingml/2006/table">
            <a:tbl>
              <a:tblPr bandRow="1">
                <a:tableStyleId>{69C7853C-536D-4A76-A0AE-DD22124D55A5}</a:tableStyleId>
              </a:tblPr>
              <a:tblGrid>
                <a:gridCol w="2221912">
                  <a:extLst>
                    <a:ext uri="{9D8B030D-6E8A-4147-A177-3AD203B41FA5}">
                      <a16:colId xmlns:a16="http://schemas.microsoft.com/office/drawing/2014/main" val="20000"/>
                    </a:ext>
                  </a:extLst>
                </a:gridCol>
                <a:gridCol w="1110957">
                  <a:extLst>
                    <a:ext uri="{9D8B030D-6E8A-4147-A177-3AD203B41FA5}">
                      <a16:colId xmlns:a16="http://schemas.microsoft.com/office/drawing/2014/main" val="20001"/>
                    </a:ext>
                  </a:extLst>
                </a:gridCol>
              </a:tblGrid>
              <a:tr h="337916">
                <a:tc>
                  <a:txBody>
                    <a:bodyPr/>
                    <a:lstStyle/>
                    <a:p>
                      <a:pPr algn="ctr"/>
                      <a:r>
                        <a:rPr lang="en-US" sz="1600" dirty="0"/>
                        <a:t>tag</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offset</a:t>
                      </a:r>
                    </a:p>
                  </a:txBody>
                  <a:tcPr marL="83322" marR="83322" marT="41661" marB="41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TextBox 11"/>
          <p:cNvSpPr txBox="1"/>
          <p:nvPr/>
        </p:nvSpPr>
        <p:spPr>
          <a:xfrm>
            <a:off x="2971587" y="762000"/>
            <a:ext cx="2902782" cy="4893647"/>
          </a:xfrm>
          <a:prstGeom prst="rect">
            <a:avLst/>
          </a:prstGeom>
          <a:noFill/>
        </p:spPr>
        <p:txBody>
          <a:bodyPr wrap="none" rtlCol="0">
            <a:spAutoFit/>
          </a:bodyPr>
          <a:lstStyle/>
          <a:p>
            <a:r>
              <a:rPr lang="en-US" b="0" dirty="0">
                <a:latin typeface="+mn-lt"/>
              </a:rPr>
              <a:t>Direct Map</a:t>
            </a:r>
          </a:p>
          <a:p>
            <a:endParaRPr lang="en-US" b="0" dirty="0">
              <a:latin typeface="+mn-lt"/>
            </a:endParaRPr>
          </a:p>
          <a:p>
            <a:endParaRPr lang="en-US" b="0" dirty="0">
              <a:latin typeface="+mn-lt"/>
            </a:endParaRPr>
          </a:p>
          <a:p>
            <a:endParaRPr lang="en-US" b="0" dirty="0">
              <a:latin typeface="+mn-lt"/>
            </a:endParaRPr>
          </a:p>
          <a:p>
            <a:r>
              <a:rPr lang="en-US" b="0" dirty="0">
                <a:latin typeface="+mn-lt"/>
              </a:rPr>
              <a:t>2-Way Set Associative</a:t>
            </a:r>
          </a:p>
          <a:p>
            <a:endParaRPr lang="en-US" b="0" dirty="0">
              <a:latin typeface="+mn-lt"/>
            </a:endParaRPr>
          </a:p>
          <a:p>
            <a:endParaRPr lang="en-US" b="0" dirty="0">
              <a:latin typeface="+mn-lt"/>
            </a:endParaRPr>
          </a:p>
          <a:p>
            <a:endParaRPr lang="en-US" b="0" dirty="0">
              <a:latin typeface="+mn-lt"/>
            </a:endParaRPr>
          </a:p>
          <a:p>
            <a:r>
              <a:rPr lang="en-US" b="0" dirty="0">
                <a:latin typeface="+mn-lt"/>
              </a:rPr>
              <a:t>4-Way Set Associative</a:t>
            </a:r>
          </a:p>
          <a:p>
            <a:endParaRPr lang="en-US" b="0" dirty="0">
              <a:latin typeface="+mn-lt"/>
            </a:endParaRPr>
          </a:p>
          <a:p>
            <a:endParaRPr lang="en-US" b="0" dirty="0">
              <a:latin typeface="+mn-lt"/>
            </a:endParaRPr>
          </a:p>
          <a:p>
            <a:endParaRPr lang="en-US" b="0" dirty="0">
              <a:latin typeface="+mn-lt"/>
            </a:endParaRPr>
          </a:p>
          <a:p>
            <a:r>
              <a:rPr lang="en-US" b="0" dirty="0">
                <a:latin typeface="+mn-lt"/>
              </a:rPr>
              <a:t>Fully Associative</a:t>
            </a:r>
          </a:p>
        </p:txBody>
      </p:sp>
      <p:sp>
        <p:nvSpPr>
          <p:cNvPr id="13" name="TextBox 12"/>
          <p:cNvSpPr txBox="1"/>
          <p:nvPr/>
        </p:nvSpPr>
        <p:spPr>
          <a:xfrm>
            <a:off x="6304456" y="815400"/>
            <a:ext cx="2854170" cy="5755422"/>
          </a:xfrm>
          <a:prstGeom prst="rect">
            <a:avLst/>
          </a:prstGeom>
          <a:noFill/>
        </p:spPr>
        <p:txBody>
          <a:bodyPr wrap="square" rtlCol="0">
            <a:spAutoFit/>
          </a:bodyPr>
          <a:lstStyle/>
          <a:p>
            <a:r>
              <a:rPr lang="en-US" sz="1600" b="0" dirty="0">
                <a:latin typeface="+mn-lt"/>
              </a:rPr>
              <a:t>A cache block can only go in one spot in the cache. It makes a cache block very easy to find, but it‛s not very flexible about where to put the blocks. </a:t>
            </a:r>
          </a:p>
          <a:p>
            <a:endParaRPr lang="en-US" sz="1600" b="0" dirty="0">
              <a:latin typeface="+mn-lt"/>
            </a:endParaRPr>
          </a:p>
          <a:p>
            <a:r>
              <a:rPr lang="en-US" sz="1600" b="0" dirty="0">
                <a:latin typeface="+mn-lt"/>
              </a:rPr>
              <a:t>This cache is made up of sets that can fit two blocks each. The index is now used to find the set, and the tag helps find the block within the set. </a:t>
            </a:r>
          </a:p>
          <a:p>
            <a:endParaRPr lang="en-US" sz="1600" b="0" dirty="0">
              <a:latin typeface="+mn-lt"/>
            </a:endParaRPr>
          </a:p>
          <a:p>
            <a:r>
              <a:rPr lang="en-US" sz="1600" b="0" dirty="0">
                <a:latin typeface="+mn-lt"/>
              </a:rPr>
              <a:t>Each set here fits four blocks, so there are fewer sets. As such, fewer index bits are needed. </a:t>
            </a:r>
          </a:p>
          <a:p>
            <a:endParaRPr lang="en-US" sz="1600" b="0" dirty="0">
              <a:latin typeface="+mn-lt"/>
            </a:endParaRPr>
          </a:p>
          <a:p>
            <a:endParaRPr lang="en-US" sz="1600" b="0" dirty="0">
              <a:latin typeface="+mn-lt"/>
            </a:endParaRPr>
          </a:p>
          <a:p>
            <a:r>
              <a:rPr lang="en-US" sz="1600" b="0" dirty="0">
                <a:latin typeface="+mn-lt"/>
              </a:rPr>
              <a:t>No index is needed, since a cache block can go anywhere in the cache. Every tag must be compared when finding a block in the cache, but block placement is very flexible! </a:t>
            </a:r>
          </a:p>
        </p:txBody>
      </p:sp>
    </p:spTree>
    <p:extLst>
      <p:ext uri="{BB962C8B-B14F-4D97-AF65-F5344CB8AC3E}">
        <p14:creationId xmlns:p14="http://schemas.microsoft.com/office/powerpoint/2010/main" val="936112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Associativity</a:t>
            </a:r>
          </a:p>
        </p:txBody>
      </p:sp>
      <p:pic>
        <p:nvPicPr>
          <p:cNvPr id="4" name="Content Placeholder 3"/>
          <p:cNvPicPr>
            <a:picLocks noGrp="1" noChangeAspect="1"/>
          </p:cNvPicPr>
          <p:nvPr>
            <p:ph idx="1"/>
          </p:nvPr>
        </p:nvPicPr>
        <p:blipFill>
          <a:blip r:embed="rId2"/>
          <a:stretch>
            <a:fillRect/>
          </a:stretch>
        </p:blipFill>
        <p:spPr>
          <a:xfrm>
            <a:off x="621723" y="2209800"/>
            <a:ext cx="7886700" cy="2410175"/>
          </a:xfrm>
          <a:prstGeom prst="rect">
            <a:avLst/>
          </a:prstGeom>
        </p:spPr>
      </p:pic>
      <p:sp>
        <p:nvSpPr>
          <p:cNvPr id="5" name="TextBox 4"/>
          <p:cNvSpPr txBox="1"/>
          <p:nvPr/>
        </p:nvSpPr>
        <p:spPr>
          <a:xfrm>
            <a:off x="372132" y="6311898"/>
            <a:ext cx="8399735" cy="400110"/>
          </a:xfrm>
          <a:prstGeom prst="rect">
            <a:avLst/>
          </a:prstGeom>
          <a:noFill/>
        </p:spPr>
        <p:txBody>
          <a:bodyPr wrap="none" rtlCol="0">
            <a:spAutoFit/>
          </a:bodyPr>
          <a:lstStyle/>
          <a:p>
            <a:pPr algn="ctr"/>
            <a:r>
              <a:rPr lang="en-US" sz="2000" b="0" dirty="0">
                <a:latin typeface="+mn-lt"/>
              </a:rPr>
              <a:t>All wonky images shamelessly purged from http://</a:t>
            </a:r>
            <a:r>
              <a:rPr lang="en-US" sz="2000" b="0" dirty="0" err="1">
                <a:latin typeface="+mn-lt"/>
              </a:rPr>
              <a:t>csillustrated.berkeley.edu</a:t>
            </a:r>
            <a:r>
              <a:rPr lang="en-US" sz="2000" b="0" dirty="0">
                <a:latin typeface="+mn-lt"/>
              </a:rPr>
              <a:t>/</a:t>
            </a:r>
          </a:p>
        </p:txBody>
      </p:sp>
      <p:sp>
        <p:nvSpPr>
          <p:cNvPr id="3" name="TextBox 2">
            <a:extLst>
              <a:ext uri="{FF2B5EF4-FFF2-40B4-BE49-F238E27FC236}">
                <a16:creationId xmlns:a16="http://schemas.microsoft.com/office/drawing/2014/main" id="{9D70095D-D2A9-2C40-9240-836D17C39F6F}"/>
              </a:ext>
            </a:extLst>
          </p:cNvPr>
          <p:cNvSpPr txBox="1"/>
          <p:nvPr/>
        </p:nvSpPr>
        <p:spPr>
          <a:xfrm>
            <a:off x="-1756229" y="5646057"/>
            <a:ext cx="184731" cy="461665"/>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70379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utoShape 16"/>
          <p:cNvSpPr>
            <a:spLocks/>
          </p:cNvSpPr>
          <p:nvPr/>
        </p:nvSpPr>
        <p:spPr bwMode="auto">
          <a:xfrm>
            <a:off x="1172867" y="2448735"/>
            <a:ext cx="228600" cy="2961465"/>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400" dirty="0">
              <a:latin typeface="Calibri" pitchFamily="34" charset="0"/>
            </a:endParaRPr>
          </a:p>
        </p:txBody>
      </p:sp>
      <p:sp>
        <p:nvSpPr>
          <p:cNvPr id="57" name="TextBox 56"/>
          <p:cNvSpPr txBox="1"/>
          <p:nvPr/>
        </p:nvSpPr>
        <p:spPr>
          <a:xfrm>
            <a:off x="76200" y="3625405"/>
            <a:ext cx="1122423" cy="369332"/>
          </a:xfrm>
          <a:prstGeom prst="rect">
            <a:avLst/>
          </a:prstGeom>
          <a:noFill/>
        </p:spPr>
        <p:txBody>
          <a:bodyPr wrap="none" rtlCol="0">
            <a:spAutoFit/>
          </a:bodyPr>
          <a:lstStyle/>
          <a:p>
            <a:r>
              <a:rPr lang="en-US" sz="1800" dirty="0">
                <a:latin typeface="Calibri" pitchFamily="34" charset="0"/>
              </a:rPr>
              <a:t>S = 2</a:t>
            </a:r>
            <a:r>
              <a:rPr lang="en-US" sz="1800" baseline="30000" dirty="0">
                <a:latin typeface="Calibri" pitchFamily="34" charset="0"/>
              </a:rPr>
              <a:t>s</a:t>
            </a:r>
            <a:r>
              <a:rPr lang="en-US" sz="1800" dirty="0">
                <a:latin typeface="Calibri" pitchFamily="34" charset="0"/>
              </a:rPr>
              <a:t> sets</a:t>
            </a:r>
          </a:p>
        </p:txBody>
      </p:sp>
      <p:cxnSp>
        <p:nvCxnSpPr>
          <p:cNvPr id="125" name="Straight Connector 124"/>
          <p:cNvCxnSpPr/>
          <p:nvPr/>
        </p:nvCxnSpPr>
        <p:spPr bwMode="auto">
          <a:xfrm>
            <a:off x="1905001" y="4640062"/>
            <a:ext cx="3124199" cy="8138"/>
          </a:xfrm>
          <a:prstGeom prst="line">
            <a:avLst/>
          </a:prstGeom>
          <a:noFill/>
          <a:ln w="76200" cap="rnd" cmpd="sng" algn="ctr">
            <a:solidFill>
              <a:schemeClr val="tx1"/>
            </a:solidFill>
            <a:prstDash val="sysDot"/>
            <a:round/>
            <a:headEnd type="none" w="med" len="med"/>
            <a:tailEnd type="none" w="med" len="med"/>
          </a:ln>
          <a:effectLst/>
        </p:spPr>
      </p:cxnSp>
      <p:sp>
        <p:nvSpPr>
          <p:cNvPr id="127" name="TextBox 126"/>
          <p:cNvSpPr txBox="1"/>
          <p:nvPr/>
        </p:nvSpPr>
        <p:spPr>
          <a:xfrm>
            <a:off x="381000" y="1154668"/>
            <a:ext cx="3298788" cy="646331"/>
          </a:xfrm>
          <a:prstGeom prst="rect">
            <a:avLst/>
          </a:prstGeom>
          <a:noFill/>
        </p:spPr>
        <p:txBody>
          <a:bodyPr wrap="none" rtlCol="0">
            <a:spAutoFit/>
          </a:bodyPr>
          <a:lstStyle/>
          <a:p>
            <a:r>
              <a:rPr lang="en-US" sz="1800" dirty="0">
                <a:latin typeface="Calibri" pitchFamily="34" charset="0"/>
              </a:rPr>
              <a:t>Direct mapped: One line per set</a:t>
            </a:r>
          </a:p>
          <a:p>
            <a:r>
              <a:rPr lang="en-US" sz="1800" dirty="0">
                <a:latin typeface="Calibri" pitchFamily="34" charset="0"/>
              </a:rPr>
              <a:t>Assume: cache block size 8 bytes</a:t>
            </a:r>
          </a:p>
        </p:txBody>
      </p:sp>
      <p:sp>
        <p:nvSpPr>
          <p:cNvPr id="128" name="Rectangle 127"/>
          <p:cNvSpPr/>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 bits</a:t>
            </a:r>
          </a:p>
        </p:txBody>
      </p:sp>
      <p:sp>
        <p:nvSpPr>
          <p:cNvPr id="129" name="Rectangle 128"/>
          <p:cNvSpPr/>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nvSpPr>
        <p:spPr>
          <a:xfrm>
            <a:off x="6172200" y="2362200"/>
            <a:ext cx="1572995"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alibri" pitchFamily="34" charset="0"/>
              </a:rPr>
              <a:t>int</a:t>
            </a:r>
            <a:r>
              <a:rPr lang="en-US" sz="1800" dirty="0">
                <a:latin typeface="Calibri" pitchFamily="34" charset="0"/>
              </a:rPr>
              <a:t>:</a:t>
            </a:r>
          </a:p>
        </p:txBody>
      </p:sp>
      <p:sp>
        <p:nvSpPr>
          <p:cNvPr id="132" name="Rectangle 131"/>
          <p:cNvSpPr/>
          <p:nvPr/>
        </p:nvSpPr>
        <p:spPr bwMode="auto">
          <a:xfrm>
            <a:off x="1524000" y="38100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33" name="Rectangle 132"/>
          <p:cNvSpPr/>
          <p:nvPr/>
        </p:nvSpPr>
        <p:spPr bwMode="auto">
          <a:xfrm>
            <a:off x="3022243" y="39243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34" name="Rectangle 133"/>
          <p:cNvSpPr/>
          <p:nvPr/>
        </p:nvSpPr>
        <p:spPr bwMode="auto">
          <a:xfrm>
            <a:off x="3294848" y="39243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35" name="Rectangle 134"/>
          <p:cNvSpPr/>
          <p:nvPr/>
        </p:nvSpPr>
        <p:spPr bwMode="auto">
          <a:xfrm>
            <a:off x="3555643" y="39243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36" name="Rectangle 135"/>
          <p:cNvSpPr/>
          <p:nvPr/>
        </p:nvSpPr>
        <p:spPr bwMode="auto">
          <a:xfrm>
            <a:off x="4977688" y="39243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39" name="Rectangle 138"/>
          <p:cNvSpPr/>
          <p:nvPr/>
        </p:nvSpPr>
        <p:spPr bwMode="auto">
          <a:xfrm>
            <a:off x="2119653" y="39243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40" name="Rectangle 139"/>
          <p:cNvSpPr/>
          <p:nvPr/>
        </p:nvSpPr>
        <p:spPr bwMode="auto">
          <a:xfrm>
            <a:off x="1650643" y="39243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41" name="Rectangle 140"/>
          <p:cNvSpPr/>
          <p:nvPr/>
        </p:nvSpPr>
        <p:spPr bwMode="auto">
          <a:xfrm>
            <a:off x="3828971" y="39243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42" name="Rectangle 141"/>
          <p:cNvSpPr/>
          <p:nvPr/>
        </p:nvSpPr>
        <p:spPr bwMode="auto">
          <a:xfrm>
            <a:off x="4686488" y="39243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43" name="Rectangle 142"/>
          <p:cNvSpPr/>
          <p:nvPr/>
        </p:nvSpPr>
        <p:spPr bwMode="auto">
          <a:xfrm>
            <a:off x="4394566" y="39243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44" name="Rectangle 143"/>
          <p:cNvSpPr/>
          <p:nvPr/>
        </p:nvSpPr>
        <p:spPr bwMode="auto">
          <a:xfrm>
            <a:off x="4102644" y="39243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47" name="Rectangle 146"/>
          <p:cNvSpPr/>
          <p:nvPr/>
        </p:nvSpPr>
        <p:spPr bwMode="auto">
          <a:xfrm>
            <a:off x="1524000" y="31242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nvSpPr>
        <p:spPr bwMode="auto">
          <a:xfrm>
            <a:off x="30222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49" name="Rectangle 148"/>
          <p:cNvSpPr/>
          <p:nvPr/>
        </p:nvSpPr>
        <p:spPr bwMode="auto">
          <a:xfrm>
            <a:off x="3294848"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50" name="Rectangle 149"/>
          <p:cNvSpPr/>
          <p:nvPr/>
        </p:nvSpPr>
        <p:spPr bwMode="auto">
          <a:xfrm>
            <a:off x="35556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51" name="Rectangle 150"/>
          <p:cNvSpPr/>
          <p:nvPr/>
        </p:nvSpPr>
        <p:spPr bwMode="auto">
          <a:xfrm>
            <a:off x="4977688"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52" name="Rectangle 151"/>
          <p:cNvSpPr/>
          <p:nvPr/>
        </p:nvSpPr>
        <p:spPr bwMode="auto">
          <a:xfrm>
            <a:off x="2119653" y="32385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53" name="Rectangle 152"/>
          <p:cNvSpPr/>
          <p:nvPr/>
        </p:nvSpPr>
        <p:spPr bwMode="auto">
          <a:xfrm>
            <a:off x="16506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54" name="Rectangle 153"/>
          <p:cNvSpPr/>
          <p:nvPr/>
        </p:nvSpPr>
        <p:spPr bwMode="auto">
          <a:xfrm>
            <a:off x="3828971"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55" name="Rectangle 154"/>
          <p:cNvSpPr/>
          <p:nvPr/>
        </p:nvSpPr>
        <p:spPr bwMode="auto">
          <a:xfrm>
            <a:off x="4686488"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56" name="Rectangle 155"/>
          <p:cNvSpPr/>
          <p:nvPr/>
        </p:nvSpPr>
        <p:spPr bwMode="auto">
          <a:xfrm>
            <a:off x="4394566"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57" name="Rectangle 156"/>
          <p:cNvSpPr/>
          <p:nvPr/>
        </p:nvSpPr>
        <p:spPr bwMode="auto">
          <a:xfrm>
            <a:off x="4102644"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59" name="Rectangle 158"/>
          <p:cNvSpPr/>
          <p:nvPr/>
        </p:nvSpPr>
        <p:spPr bwMode="auto">
          <a:xfrm>
            <a:off x="1524000" y="24384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norm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60" name="Rectangle 159"/>
          <p:cNvSpPr/>
          <p:nvPr/>
        </p:nvSpPr>
        <p:spPr bwMode="auto">
          <a:xfrm>
            <a:off x="3022243" y="25527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61" name="Rectangle 160"/>
          <p:cNvSpPr/>
          <p:nvPr/>
        </p:nvSpPr>
        <p:spPr bwMode="auto">
          <a:xfrm>
            <a:off x="3294848" y="25527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62" name="Rectangle 161"/>
          <p:cNvSpPr/>
          <p:nvPr/>
        </p:nvSpPr>
        <p:spPr bwMode="auto">
          <a:xfrm>
            <a:off x="3555643" y="25527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63" name="Rectangle 162"/>
          <p:cNvSpPr/>
          <p:nvPr/>
        </p:nvSpPr>
        <p:spPr bwMode="auto">
          <a:xfrm>
            <a:off x="4977688" y="25527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64" name="Rectangle 163"/>
          <p:cNvSpPr/>
          <p:nvPr/>
        </p:nvSpPr>
        <p:spPr bwMode="auto">
          <a:xfrm>
            <a:off x="2119653" y="25527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65" name="Rectangle 164"/>
          <p:cNvSpPr/>
          <p:nvPr/>
        </p:nvSpPr>
        <p:spPr bwMode="auto">
          <a:xfrm>
            <a:off x="1650643" y="25527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66" name="Rectangle 165"/>
          <p:cNvSpPr/>
          <p:nvPr/>
        </p:nvSpPr>
        <p:spPr bwMode="auto">
          <a:xfrm>
            <a:off x="3828971" y="25527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67" name="Rectangle 166"/>
          <p:cNvSpPr/>
          <p:nvPr/>
        </p:nvSpPr>
        <p:spPr bwMode="auto">
          <a:xfrm>
            <a:off x="4686488" y="25527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68" name="Rectangle 167"/>
          <p:cNvSpPr/>
          <p:nvPr/>
        </p:nvSpPr>
        <p:spPr bwMode="auto">
          <a:xfrm>
            <a:off x="4394566" y="25527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69" name="Rectangle 168"/>
          <p:cNvSpPr/>
          <p:nvPr/>
        </p:nvSpPr>
        <p:spPr bwMode="auto">
          <a:xfrm>
            <a:off x="4102644" y="25527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71" name="Rectangle 170"/>
          <p:cNvSpPr/>
          <p:nvPr/>
        </p:nvSpPr>
        <p:spPr bwMode="auto">
          <a:xfrm>
            <a:off x="1524000" y="48768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72" name="Rectangle 171"/>
          <p:cNvSpPr/>
          <p:nvPr/>
        </p:nvSpPr>
        <p:spPr bwMode="auto">
          <a:xfrm>
            <a:off x="3022243" y="49911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73" name="Rectangle 172"/>
          <p:cNvSpPr/>
          <p:nvPr/>
        </p:nvSpPr>
        <p:spPr bwMode="auto">
          <a:xfrm>
            <a:off x="3294848" y="49911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74" name="Rectangle 173"/>
          <p:cNvSpPr/>
          <p:nvPr/>
        </p:nvSpPr>
        <p:spPr bwMode="auto">
          <a:xfrm>
            <a:off x="3555643" y="49911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75" name="Rectangle 174"/>
          <p:cNvSpPr/>
          <p:nvPr/>
        </p:nvSpPr>
        <p:spPr bwMode="auto">
          <a:xfrm>
            <a:off x="4977688" y="49911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76" name="Rectangle 175"/>
          <p:cNvSpPr/>
          <p:nvPr/>
        </p:nvSpPr>
        <p:spPr bwMode="auto">
          <a:xfrm>
            <a:off x="2119653" y="4991100"/>
            <a:ext cx="717995" cy="30480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77" name="Rectangle 176"/>
          <p:cNvSpPr/>
          <p:nvPr/>
        </p:nvSpPr>
        <p:spPr bwMode="auto">
          <a:xfrm>
            <a:off x="1650643" y="49911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78" name="Rectangle 177"/>
          <p:cNvSpPr/>
          <p:nvPr/>
        </p:nvSpPr>
        <p:spPr bwMode="auto">
          <a:xfrm>
            <a:off x="3828971" y="49911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79" name="Rectangle 178"/>
          <p:cNvSpPr/>
          <p:nvPr/>
        </p:nvSpPr>
        <p:spPr bwMode="auto">
          <a:xfrm>
            <a:off x="4686488" y="49911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80" name="Rectangle 179"/>
          <p:cNvSpPr/>
          <p:nvPr/>
        </p:nvSpPr>
        <p:spPr bwMode="auto">
          <a:xfrm>
            <a:off x="4394566" y="49911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81" name="Rectangle 180"/>
          <p:cNvSpPr/>
          <p:nvPr/>
        </p:nvSpPr>
        <p:spPr bwMode="auto">
          <a:xfrm>
            <a:off x="4102644" y="49911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cxnSp>
        <p:nvCxnSpPr>
          <p:cNvPr id="183" name="Shape 182"/>
          <p:cNvCxnSpPr>
            <a:stCxn id="129" idx="2"/>
          </p:cNvCxnSpPr>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sp>
        <p:nvSpPr>
          <p:cNvPr id="60" name="TextBox 59"/>
          <p:cNvSpPr txBox="1"/>
          <p:nvPr/>
        </p:nvSpPr>
        <p:spPr>
          <a:xfrm>
            <a:off x="6875252" y="3344174"/>
            <a:ext cx="899605" cy="369332"/>
          </a:xfrm>
          <a:prstGeom prst="rect">
            <a:avLst/>
          </a:prstGeom>
          <a:noFill/>
        </p:spPr>
        <p:txBody>
          <a:bodyPr wrap="none" rtlCol="0">
            <a:spAutoFit/>
          </a:bodyPr>
          <a:lstStyle/>
          <a:p>
            <a:r>
              <a:rPr lang="en-US" sz="1800" dirty="0">
                <a:latin typeface="Calibri" pitchFamily="34" charset="0"/>
              </a:rPr>
              <a:t>find set</a:t>
            </a:r>
          </a:p>
        </p:txBody>
      </p:sp>
      <p:sp>
        <p:nvSpPr>
          <p:cNvPr id="58" name="Title 1"/>
          <p:cNvSpPr>
            <a:spLocks noGrp="1"/>
          </p:cNvSpPr>
          <p:nvPr>
            <p:ph type="title"/>
          </p:nvPr>
        </p:nvSpPr>
        <p:spPr>
          <a:xfrm>
            <a:off x="0" y="-17984"/>
            <a:ext cx="9144000" cy="1325563"/>
          </a:xfrm>
        </p:spPr>
        <p:txBody>
          <a:bodyPr/>
          <a:lstStyle/>
          <a:p>
            <a:pPr algn="ctr"/>
            <a:r>
              <a:rPr lang="en-US" dirty="0"/>
              <a:t>Example: Direct Mapped Cache (E = 1)</a:t>
            </a:r>
          </a:p>
        </p:txBody>
      </p:sp>
    </p:spTree>
    <p:extLst>
      <p:ext uri="{BB962C8B-B14F-4D97-AF65-F5344CB8AC3E}">
        <p14:creationId xmlns:p14="http://schemas.microsoft.com/office/powerpoint/2010/main" val="5872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84"/>
            <a:ext cx="9144000" cy="1325563"/>
          </a:xfrm>
        </p:spPr>
        <p:txBody>
          <a:bodyPr/>
          <a:lstStyle/>
          <a:p>
            <a:pPr algn="ctr"/>
            <a:r>
              <a:rPr lang="en-US" dirty="0"/>
              <a:t>Example: Direct Mapped Cache (E = 1)</a:t>
            </a:r>
          </a:p>
        </p:txBody>
      </p:sp>
      <p:sp>
        <p:nvSpPr>
          <p:cNvPr id="127" name="TextBox 126"/>
          <p:cNvSpPr txBox="1"/>
          <p:nvPr/>
        </p:nvSpPr>
        <p:spPr>
          <a:xfrm>
            <a:off x="381000" y="1154668"/>
            <a:ext cx="3298788" cy="646331"/>
          </a:xfrm>
          <a:prstGeom prst="rect">
            <a:avLst/>
          </a:prstGeom>
          <a:noFill/>
        </p:spPr>
        <p:txBody>
          <a:bodyPr wrap="none" rtlCol="0">
            <a:spAutoFit/>
          </a:bodyPr>
          <a:lstStyle/>
          <a:p>
            <a:r>
              <a:rPr lang="en-US" sz="1800" dirty="0">
                <a:latin typeface="Calibri" pitchFamily="34" charset="0"/>
              </a:rPr>
              <a:t>Direct mapped: One line per set</a:t>
            </a:r>
          </a:p>
          <a:p>
            <a:r>
              <a:rPr lang="en-US" sz="1800" dirty="0">
                <a:latin typeface="Calibri" pitchFamily="34" charset="0"/>
              </a:rPr>
              <a:t>Assume: cache block size 8 bytes</a:t>
            </a:r>
          </a:p>
        </p:txBody>
      </p:sp>
      <p:sp>
        <p:nvSpPr>
          <p:cNvPr id="128" name="Rectangle 127"/>
          <p:cNvSpPr/>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 bits</a:t>
            </a:r>
          </a:p>
        </p:txBody>
      </p:sp>
      <p:sp>
        <p:nvSpPr>
          <p:cNvPr id="129" name="Rectangle 128"/>
          <p:cNvSpPr/>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nvSpPr>
        <p:spPr>
          <a:xfrm>
            <a:off x="6172200" y="2362200"/>
            <a:ext cx="1572995"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alibri" pitchFamily="34" charset="0"/>
              </a:rPr>
              <a:t>int</a:t>
            </a:r>
            <a:r>
              <a:rPr lang="en-US" sz="1800" dirty="0">
                <a:latin typeface="Calibri" pitchFamily="34" charset="0"/>
              </a:rPr>
              <a:t>:</a:t>
            </a:r>
          </a:p>
        </p:txBody>
      </p:sp>
      <p:sp>
        <p:nvSpPr>
          <p:cNvPr id="147" name="Rectangle 146"/>
          <p:cNvSpPr/>
          <p:nvPr/>
        </p:nvSpPr>
        <p:spPr bwMode="auto">
          <a:xfrm>
            <a:off x="1524000" y="31242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ndParaRPr>
          </a:p>
        </p:txBody>
      </p:sp>
      <p:sp>
        <p:nvSpPr>
          <p:cNvPr id="148" name="Rectangle 147"/>
          <p:cNvSpPr/>
          <p:nvPr/>
        </p:nvSpPr>
        <p:spPr bwMode="auto">
          <a:xfrm>
            <a:off x="30222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49" name="Rectangle 148"/>
          <p:cNvSpPr/>
          <p:nvPr/>
        </p:nvSpPr>
        <p:spPr bwMode="auto">
          <a:xfrm>
            <a:off x="3294848"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50" name="Rectangle 149"/>
          <p:cNvSpPr/>
          <p:nvPr/>
        </p:nvSpPr>
        <p:spPr bwMode="auto">
          <a:xfrm>
            <a:off x="35556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51" name="Rectangle 150"/>
          <p:cNvSpPr/>
          <p:nvPr/>
        </p:nvSpPr>
        <p:spPr bwMode="auto">
          <a:xfrm>
            <a:off x="4977688"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52" name="Rectangle 151"/>
          <p:cNvSpPr/>
          <p:nvPr/>
        </p:nvSpPr>
        <p:spPr bwMode="auto">
          <a:xfrm>
            <a:off x="2119653" y="3238500"/>
            <a:ext cx="71799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53" name="Rectangle 152"/>
          <p:cNvSpPr/>
          <p:nvPr/>
        </p:nvSpPr>
        <p:spPr bwMode="auto">
          <a:xfrm>
            <a:off x="16506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54" name="Rectangle 153"/>
          <p:cNvSpPr/>
          <p:nvPr/>
        </p:nvSpPr>
        <p:spPr bwMode="auto">
          <a:xfrm>
            <a:off x="3828971"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55" name="Rectangle 154"/>
          <p:cNvSpPr/>
          <p:nvPr/>
        </p:nvSpPr>
        <p:spPr bwMode="auto">
          <a:xfrm>
            <a:off x="4686488"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56" name="Rectangle 155"/>
          <p:cNvSpPr/>
          <p:nvPr/>
        </p:nvSpPr>
        <p:spPr bwMode="auto">
          <a:xfrm>
            <a:off x="4394566"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57" name="Rectangle 156"/>
          <p:cNvSpPr/>
          <p:nvPr/>
        </p:nvSpPr>
        <p:spPr bwMode="auto">
          <a:xfrm>
            <a:off x="4102644" y="3238500"/>
            <a:ext cx="292644"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cxnSp>
        <p:nvCxnSpPr>
          <p:cNvPr id="183" name="Shape 182"/>
          <p:cNvCxnSpPr>
            <a:stCxn id="129" idx="2"/>
          </p:cNvCxnSpPr>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cxnSp>
        <p:nvCxnSpPr>
          <p:cNvPr id="61" name="Shape 60"/>
          <p:cNvCxnSpPr>
            <a:stCxn id="128" idx="1"/>
          </p:cNvCxnSpPr>
          <p:nvPr/>
        </p:nvCxnSpPr>
        <p:spPr bwMode="auto">
          <a:xfrm rot="10800000" flipV="1">
            <a:off x="2478652" y="2837586"/>
            <a:ext cx="3782627" cy="400914"/>
          </a:xfrm>
          <a:prstGeom prst="bentConnector2">
            <a:avLst/>
          </a:prstGeom>
          <a:noFill/>
          <a:ln w="25400" cap="flat" cmpd="sng" algn="ctr">
            <a:solidFill>
              <a:schemeClr val="tx1"/>
            </a:solidFill>
            <a:prstDash val="solid"/>
            <a:round/>
            <a:headEnd type="none" w="med" len="med"/>
            <a:tailEnd type="none" w="med" len="med"/>
          </a:ln>
          <a:effectLst/>
        </p:spPr>
      </p:cxnSp>
      <p:sp>
        <p:nvSpPr>
          <p:cNvPr id="62" name="TextBox 61"/>
          <p:cNvSpPr txBox="1"/>
          <p:nvPr/>
        </p:nvSpPr>
        <p:spPr>
          <a:xfrm>
            <a:off x="2368639" y="2514600"/>
            <a:ext cx="2467663" cy="369332"/>
          </a:xfrm>
          <a:prstGeom prst="rect">
            <a:avLst/>
          </a:prstGeom>
          <a:noFill/>
        </p:spPr>
        <p:txBody>
          <a:bodyPr wrap="none" rtlCol="0">
            <a:spAutoFit/>
          </a:bodyPr>
          <a:lstStyle/>
          <a:p>
            <a:r>
              <a:rPr lang="en-US" sz="1800" dirty="0">
                <a:latin typeface="Calibri" pitchFamily="34" charset="0"/>
              </a:rPr>
              <a:t>match: assume yes = hit</a:t>
            </a:r>
          </a:p>
        </p:txBody>
      </p:sp>
      <p:cxnSp>
        <p:nvCxnSpPr>
          <p:cNvPr id="68" name="Straight Connector 67"/>
          <p:cNvCxnSpPr/>
          <p:nvPr/>
        </p:nvCxnSpPr>
        <p:spPr bwMode="auto">
          <a:xfrm rot="5400000">
            <a:off x="1582476" y="303804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69" name="TextBox 68"/>
          <p:cNvSpPr txBox="1"/>
          <p:nvPr/>
        </p:nvSpPr>
        <p:spPr>
          <a:xfrm>
            <a:off x="1402727" y="2514600"/>
            <a:ext cx="1021242" cy="369332"/>
          </a:xfrm>
          <a:prstGeom prst="rect">
            <a:avLst/>
          </a:prstGeom>
          <a:noFill/>
        </p:spPr>
        <p:txBody>
          <a:bodyPr wrap="none" rtlCol="0">
            <a:spAutoFit/>
          </a:bodyPr>
          <a:lstStyle/>
          <a:p>
            <a:r>
              <a:rPr lang="en-US" sz="1800" dirty="0">
                <a:latin typeface="Calibri" pitchFamily="34" charset="0"/>
              </a:rPr>
              <a:t>valid?   +</a:t>
            </a:r>
          </a:p>
        </p:txBody>
      </p:sp>
      <p:cxnSp>
        <p:nvCxnSpPr>
          <p:cNvPr id="71" name="Elbow Connector 70"/>
          <p:cNvCxnSpPr>
            <a:stCxn id="130" idx="2"/>
          </p:cNvCxnSpPr>
          <p:nvPr/>
        </p:nvCxnSpPr>
        <p:spPr bwMode="auto">
          <a:xfrm rot="5400000">
            <a:off x="5976408" y="1245569"/>
            <a:ext cx="570290" cy="4025173"/>
          </a:xfrm>
          <a:prstGeom prst="bentConnector3">
            <a:avLst>
              <a:gd name="adj1" fmla="val 175089"/>
            </a:avLst>
          </a:prstGeom>
          <a:noFill/>
          <a:ln w="25400" cap="flat" cmpd="sng" algn="ctr">
            <a:solidFill>
              <a:schemeClr val="tx1"/>
            </a:solidFill>
            <a:prstDash val="solid"/>
            <a:round/>
            <a:headEnd type="none" w="med" len="med"/>
            <a:tailEnd type="none" w="med" len="med"/>
          </a:ln>
          <a:effectLst/>
        </p:spPr>
      </p:cxnSp>
      <p:sp>
        <p:nvSpPr>
          <p:cNvPr id="26" name="TextBox 25"/>
          <p:cNvSpPr txBox="1"/>
          <p:nvPr/>
        </p:nvSpPr>
        <p:spPr>
          <a:xfrm>
            <a:off x="5715000" y="3962400"/>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27" name="Rectangle 26"/>
          <p:cNvSpPr/>
          <p:nvPr/>
        </p:nvSpPr>
        <p:spPr bwMode="auto">
          <a:xfrm>
            <a:off x="2124974" y="3242096"/>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Tree>
    <p:extLst>
      <p:ext uri="{BB962C8B-B14F-4D97-AF65-F5344CB8AC3E}">
        <p14:creationId xmlns:p14="http://schemas.microsoft.com/office/powerpoint/2010/main" val="184529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9" grpId="0"/>
      <p:bldP spid="26" grpId="0"/>
      <p:bldP spid="2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US" dirty="0"/>
              <a:t>Example: Direct Mapped Cache (E = 1)</a:t>
            </a:r>
          </a:p>
        </p:txBody>
      </p:sp>
      <p:sp>
        <p:nvSpPr>
          <p:cNvPr id="127" name="TextBox 126"/>
          <p:cNvSpPr txBox="1"/>
          <p:nvPr/>
        </p:nvSpPr>
        <p:spPr>
          <a:xfrm>
            <a:off x="381000" y="1154668"/>
            <a:ext cx="3298788" cy="646331"/>
          </a:xfrm>
          <a:prstGeom prst="rect">
            <a:avLst/>
          </a:prstGeom>
          <a:noFill/>
        </p:spPr>
        <p:txBody>
          <a:bodyPr wrap="none" rtlCol="0">
            <a:spAutoFit/>
          </a:bodyPr>
          <a:lstStyle/>
          <a:p>
            <a:r>
              <a:rPr lang="en-US" sz="1800" dirty="0">
                <a:latin typeface="Calibri" pitchFamily="34" charset="0"/>
              </a:rPr>
              <a:t>Direct mapped: One line per set</a:t>
            </a:r>
          </a:p>
          <a:p>
            <a:r>
              <a:rPr lang="en-US" sz="1800" dirty="0">
                <a:latin typeface="Calibri" pitchFamily="34" charset="0"/>
              </a:rPr>
              <a:t>Assume: cache block size 8 bytes</a:t>
            </a:r>
          </a:p>
        </p:txBody>
      </p:sp>
      <p:sp>
        <p:nvSpPr>
          <p:cNvPr id="128" name="Rectangle 127"/>
          <p:cNvSpPr/>
          <p:nvPr/>
        </p:nvSpPr>
        <p:spPr bwMode="auto">
          <a:xfrm>
            <a:off x="6261278" y="270216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 bits</a:t>
            </a:r>
          </a:p>
        </p:txBody>
      </p:sp>
      <p:sp>
        <p:nvSpPr>
          <p:cNvPr id="129" name="Rectangle 128"/>
          <p:cNvSpPr/>
          <p:nvPr/>
        </p:nvSpPr>
        <p:spPr bwMode="auto">
          <a:xfrm>
            <a:off x="7251878" y="270216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nvSpPr>
        <p:spPr bwMode="auto">
          <a:xfrm>
            <a:off x="8013878" y="270216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nvSpPr>
        <p:spPr>
          <a:xfrm>
            <a:off x="6172200" y="2362200"/>
            <a:ext cx="1572995" cy="369332"/>
          </a:xfrm>
          <a:prstGeom prst="rect">
            <a:avLst/>
          </a:prstGeom>
          <a:noFill/>
        </p:spPr>
        <p:txBody>
          <a:bodyPr wrap="none" rtlCol="0">
            <a:spAutoFit/>
          </a:bodyPr>
          <a:lstStyle/>
          <a:p>
            <a:r>
              <a:rPr lang="en-US" sz="1800" dirty="0">
                <a:latin typeface="Calibri" pitchFamily="34" charset="0"/>
              </a:rPr>
              <a:t>Address of </a:t>
            </a:r>
            <a:r>
              <a:rPr lang="en-US" sz="1800" dirty="0" err="1">
                <a:latin typeface="Calibri" pitchFamily="34" charset="0"/>
              </a:rPr>
              <a:t>int</a:t>
            </a:r>
            <a:r>
              <a:rPr lang="en-US" sz="1800" dirty="0">
                <a:latin typeface="Calibri" pitchFamily="34" charset="0"/>
              </a:rPr>
              <a:t>:</a:t>
            </a:r>
          </a:p>
        </p:txBody>
      </p:sp>
      <p:sp>
        <p:nvSpPr>
          <p:cNvPr id="147" name="Rectangle 146"/>
          <p:cNvSpPr/>
          <p:nvPr/>
        </p:nvSpPr>
        <p:spPr bwMode="auto">
          <a:xfrm>
            <a:off x="1524000" y="3124200"/>
            <a:ext cx="3848288" cy="53340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48" name="Rectangle 147"/>
          <p:cNvSpPr/>
          <p:nvPr/>
        </p:nvSpPr>
        <p:spPr bwMode="auto">
          <a:xfrm>
            <a:off x="30222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49" name="Rectangle 148"/>
          <p:cNvSpPr/>
          <p:nvPr/>
        </p:nvSpPr>
        <p:spPr bwMode="auto">
          <a:xfrm>
            <a:off x="3294848"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50" name="Rectangle 149"/>
          <p:cNvSpPr/>
          <p:nvPr/>
        </p:nvSpPr>
        <p:spPr bwMode="auto">
          <a:xfrm>
            <a:off x="35556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51" name="Rectangle 150"/>
          <p:cNvSpPr/>
          <p:nvPr/>
        </p:nvSpPr>
        <p:spPr bwMode="auto">
          <a:xfrm>
            <a:off x="4977688" y="32385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52" name="Rectangle 151"/>
          <p:cNvSpPr/>
          <p:nvPr/>
        </p:nvSpPr>
        <p:spPr bwMode="auto">
          <a:xfrm>
            <a:off x="2119653" y="3238500"/>
            <a:ext cx="717995"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53" name="Rectangle 152"/>
          <p:cNvSpPr/>
          <p:nvPr/>
        </p:nvSpPr>
        <p:spPr bwMode="auto">
          <a:xfrm>
            <a:off x="1650643"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54" name="Rectangle 153"/>
          <p:cNvSpPr/>
          <p:nvPr/>
        </p:nvSpPr>
        <p:spPr bwMode="auto">
          <a:xfrm>
            <a:off x="3828971" y="3238500"/>
            <a:ext cx="272605"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55" name="Rectangle 154"/>
          <p:cNvSpPr/>
          <p:nvPr/>
        </p:nvSpPr>
        <p:spPr bwMode="auto">
          <a:xfrm>
            <a:off x="4686488" y="32385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56" name="Rectangle 155"/>
          <p:cNvSpPr/>
          <p:nvPr/>
        </p:nvSpPr>
        <p:spPr bwMode="auto">
          <a:xfrm>
            <a:off x="4394566" y="32385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57" name="Rectangle 156"/>
          <p:cNvSpPr/>
          <p:nvPr/>
        </p:nvSpPr>
        <p:spPr bwMode="auto">
          <a:xfrm>
            <a:off x="4102644" y="3238500"/>
            <a:ext cx="292644"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cxnSp>
        <p:nvCxnSpPr>
          <p:cNvPr id="183" name="Shape 182"/>
          <p:cNvCxnSpPr>
            <a:stCxn id="129" idx="2"/>
          </p:cNvCxnSpPr>
          <p:nvPr/>
        </p:nvCxnSpPr>
        <p:spPr bwMode="auto">
          <a:xfrm rot="5400000">
            <a:off x="6293638" y="2051660"/>
            <a:ext cx="417890" cy="2260590"/>
          </a:xfrm>
          <a:prstGeom prst="bentConnector2">
            <a:avLst/>
          </a:prstGeom>
          <a:noFill/>
          <a:ln w="25400" cap="flat" cmpd="sng" algn="ctr">
            <a:solidFill>
              <a:schemeClr val="tx1"/>
            </a:solidFill>
            <a:prstDash val="solid"/>
            <a:round/>
            <a:headEnd type="none" w="med" len="med"/>
            <a:tailEnd type="none" w="med" len="med"/>
          </a:ln>
          <a:effectLst/>
        </p:spPr>
      </p:cxnSp>
      <p:cxnSp>
        <p:nvCxnSpPr>
          <p:cNvPr id="61" name="Shape 60"/>
          <p:cNvCxnSpPr>
            <a:stCxn id="128" idx="1"/>
          </p:cNvCxnSpPr>
          <p:nvPr/>
        </p:nvCxnSpPr>
        <p:spPr bwMode="auto">
          <a:xfrm rot="10800000" flipV="1">
            <a:off x="2478652" y="2837586"/>
            <a:ext cx="3782627" cy="400914"/>
          </a:xfrm>
          <a:prstGeom prst="bentConnector2">
            <a:avLst/>
          </a:prstGeom>
          <a:noFill/>
          <a:ln w="25400" cap="flat" cmpd="sng" algn="ctr">
            <a:solidFill>
              <a:schemeClr val="tx1"/>
            </a:solidFill>
            <a:prstDash val="solid"/>
            <a:round/>
            <a:headEnd type="none" w="med" len="med"/>
            <a:tailEnd type="none" w="med" len="med"/>
          </a:ln>
          <a:effectLst/>
        </p:spPr>
      </p:cxnSp>
      <p:sp>
        <p:nvSpPr>
          <p:cNvPr id="62" name="TextBox 61"/>
          <p:cNvSpPr txBox="1"/>
          <p:nvPr/>
        </p:nvSpPr>
        <p:spPr>
          <a:xfrm>
            <a:off x="2368639" y="2514600"/>
            <a:ext cx="2467663" cy="369332"/>
          </a:xfrm>
          <a:prstGeom prst="rect">
            <a:avLst/>
          </a:prstGeom>
          <a:noFill/>
        </p:spPr>
        <p:txBody>
          <a:bodyPr wrap="none" rtlCol="0">
            <a:spAutoFit/>
          </a:bodyPr>
          <a:lstStyle/>
          <a:p>
            <a:r>
              <a:rPr lang="en-US" sz="1800" dirty="0">
                <a:latin typeface="Calibri" pitchFamily="34" charset="0"/>
              </a:rPr>
              <a:t>match: assume yes = hit</a:t>
            </a:r>
          </a:p>
        </p:txBody>
      </p:sp>
      <p:cxnSp>
        <p:nvCxnSpPr>
          <p:cNvPr id="68" name="Straight Connector 67"/>
          <p:cNvCxnSpPr/>
          <p:nvPr/>
        </p:nvCxnSpPr>
        <p:spPr bwMode="auto">
          <a:xfrm rot="5400000">
            <a:off x="1582476" y="303804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69" name="TextBox 68"/>
          <p:cNvSpPr txBox="1"/>
          <p:nvPr/>
        </p:nvSpPr>
        <p:spPr>
          <a:xfrm>
            <a:off x="1402727" y="2514600"/>
            <a:ext cx="1021242" cy="369332"/>
          </a:xfrm>
          <a:prstGeom prst="rect">
            <a:avLst/>
          </a:prstGeom>
          <a:noFill/>
        </p:spPr>
        <p:txBody>
          <a:bodyPr wrap="none" rtlCol="0">
            <a:spAutoFit/>
          </a:bodyPr>
          <a:lstStyle/>
          <a:p>
            <a:r>
              <a:rPr lang="en-US" sz="1800" dirty="0">
                <a:latin typeface="Calibri" pitchFamily="34" charset="0"/>
              </a:rPr>
              <a:t>valid?   +</a:t>
            </a:r>
          </a:p>
        </p:txBody>
      </p:sp>
      <p:cxnSp>
        <p:nvCxnSpPr>
          <p:cNvPr id="71" name="Elbow Connector 70"/>
          <p:cNvCxnSpPr>
            <a:stCxn id="130" idx="2"/>
          </p:cNvCxnSpPr>
          <p:nvPr/>
        </p:nvCxnSpPr>
        <p:spPr bwMode="auto">
          <a:xfrm rot="5400000">
            <a:off x="5976408" y="1245569"/>
            <a:ext cx="570290" cy="4025173"/>
          </a:xfrm>
          <a:prstGeom prst="bentConnector3">
            <a:avLst>
              <a:gd name="adj1" fmla="val 175089"/>
            </a:avLst>
          </a:prstGeom>
          <a:noFill/>
          <a:ln w="25400" cap="flat" cmpd="sng" algn="ctr">
            <a:solidFill>
              <a:schemeClr val="tx1"/>
            </a:solidFill>
            <a:prstDash val="solid"/>
            <a:round/>
            <a:headEnd type="none" w="med" len="med"/>
            <a:tailEnd type="none" w="med" len="med"/>
          </a:ln>
          <a:effectLst/>
        </p:spPr>
      </p:cxnSp>
      <p:sp>
        <p:nvSpPr>
          <p:cNvPr id="26" name="Down Arrow 25"/>
          <p:cNvSpPr/>
          <p:nvPr/>
        </p:nvSpPr>
        <p:spPr bwMode="auto">
          <a:xfrm flipV="1">
            <a:off x="4330522" y="3581400"/>
            <a:ext cx="733658" cy="10668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TextBox 26"/>
          <p:cNvSpPr txBox="1"/>
          <p:nvPr/>
        </p:nvSpPr>
        <p:spPr>
          <a:xfrm>
            <a:off x="3540656" y="4659868"/>
            <a:ext cx="2017925" cy="369332"/>
          </a:xfrm>
          <a:prstGeom prst="rect">
            <a:avLst/>
          </a:prstGeom>
          <a:noFill/>
        </p:spPr>
        <p:txBody>
          <a:bodyPr wrap="none" rtlCol="0">
            <a:spAutoFit/>
          </a:bodyPr>
          <a:lstStyle/>
          <a:p>
            <a:r>
              <a:rPr lang="en-US" sz="1800" dirty="0" err="1">
                <a:latin typeface="Calibri" pitchFamily="34" charset="0"/>
              </a:rPr>
              <a:t>int</a:t>
            </a:r>
            <a:r>
              <a:rPr lang="en-US" sz="1800" dirty="0">
                <a:latin typeface="Calibri" pitchFamily="34" charset="0"/>
              </a:rPr>
              <a:t> (4 Bytes) is here</a:t>
            </a:r>
          </a:p>
        </p:txBody>
      </p:sp>
      <p:sp>
        <p:nvSpPr>
          <p:cNvPr id="28" name="TextBox 27"/>
          <p:cNvSpPr txBox="1"/>
          <p:nvPr/>
        </p:nvSpPr>
        <p:spPr>
          <a:xfrm>
            <a:off x="5715000" y="3962400"/>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29" name="TextBox 28"/>
          <p:cNvSpPr txBox="1"/>
          <p:nvPr/>
        </p:nvSpPr>
        <p:spPr>
          <a:xfrm>
            <a:off x="457200" y="5715000"/>
            <a:ext cx="5503814" cy="461665"/>
          </a:xfrm>
          <a:prstGeom prst="rect">
            <a:avLst/>
          </a:prstGeom>
          <a:noFill/>
        </p:spPr>
        <p:txBody>
          <a:bodyPr wrap="none" rtlCol="0">
            <a:spAutoFit/>
          </a:bodyPr>
          <a:lstStyle/>
          <a:p>
            <a:r>
              <a:rPr lang="en-US" dirty="0">
                <a:solidFill>
                  <a:srgbClr val="C00000"/>
                </a:solidFill>
                <a:latin typeface="Calibri" pitchFamily="34" charset="0"/>
              </a:rPr>
              <a:t>No match: </a:t>
            </a:r>
            <a:r>
              <a:rPr lang="en-US" dirty="0">
                <a:latin typeface="Calibri" pitchFamily="34" charset="0"/>
              </a:rPr>
              <a:t>old line is evicted and replaced</a:t>
            </a:r>
          </a:p>
        </p:txBody>
      </p:sp>
    </p:spTree>
    <p:extLst>
      <p:ext uri="{BB962C8B-B14F-4D97-AF65-F5344CB8AC3E}">
        <p14:creationId xmlns:p14="http://schemas.microsoft.com/office/powerpoint/2010/main" val="81188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50" name="Rectangle 62"/>
          <p:cNvSpPr>
            <a:spLocks noChangeArrowheads="1"/>
          </p:cNvSpPr>
          <p:nvPr/>
        </p:nvSpPr>
        <p:spPr bwMode="auto">
          <a:xfrm>
            <a:off x="4714875" y="5715000"/>
            <a:ext cx="2438400" cy="533400"/>
          </a:xfrm>
          <a:prstGeom prst="rect">
            <a:avLst/>
          </a:prstGeom>
          <a:solidFill>
            <a:srgbClr val="FF99CC"/>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3540" name="Rectangle 52"/>
          <p:cNvSpPr>
            <a:spLocks noGrp="1" noChangeArrowheads="1"/>
          </p:cNvSpPr>
          <p:nvPr>
            <p:ph type="title"/>
          </p:nvPr>
        </p:nvSpPr>
        <p:spPr/>
        <p:txBody>
          <a:bodyPr/>
          <a:lstStyle/>
          <a:p>
            <a:r>
              <a:rPr lang="en-US"/>
              <a:t>Reading DRAM Supercell (2,1)</a:t>
            </a:r>
          </a:p>
        </p:txBody>
      </p:sp>
      <p:sp>
        <p:nvSpPr>
          <p:cNvPr id="63541" name="Rectangle 53"/>
          <p:cNvSpPr>
            <a:spLocks noGrp="1" noChangeArrowheads="1"/>
          </p:cNvSpPr>
          <p:nvPr>
            <p:ph idx="1"/>
          </p:nvPr>
        </p:nvSpPr>
        <p:spPr>
          <a:xfrm>
            <a:off x="488156" y="1339056"/>
            <a:ext cx="8167688" cy="990600"/>
          </a:xfrm>
        </p:spPr>
        <p:txBody>
          <a:bodyPr/>
          <a:lstStyle/>
          <a:p>
            <a:pPr>
              <a:buNone/>
            </a:pPr>
            <a:r>
              <a:rPr lang="en-US" sz="2000" dirty="0"/>
              <a:t>Step 1(a): Row access strobe (</a:t>
            </a:r>
            <a:r>
              <a:rPr lang="en-US" sz="2000" dirty="0">
                <a:solidFill>
                  <a:srgbClr val="FF0000"/>
                </a:solidFill>
              </a:rPr>
              <a:t>RAS</a:t>
            </a:r>
            <a:r>
              <a:rPr lang="en-US" sz="2000" dirty="0"/>
              <a:t>) selects row 2.</a:t>
            </a:r>
          </a:p>
          <a:p>
            <a:pPr>
              <a:buNone/>
            </a:pPr>
            <a:r>
              <a:rPr lang="en-US" sz="2000" dirty="0">
                <a:solidFill>
                  <a:schemeClr val="tx2"/>
                </a:solidFill>
                <a:effectLst>
                  <a:outerShdw blurRad="38100" dist="38100" dir="2700000" algn="tl">
                    <a:srgbClr val="DDDDDD"/>
                  </a:outerShdw>
                </a:effectLst>
              </a:rPr>
              <a:t>Step 1(b): Row 2 copied from DRAM array to row buffer.</a:t>
            </a:r>
          </a:p>
          <a:p>
            <a:pPr>
              <a:buNone/>
            </a:pPr>
            <a:endParaRPr lang="en-US" sz="2000" dirty="0"/>
          </a:p>
        </p:txBody>
      </p:sp>
      <p:sp>
        <p:nvSpPr>
          <p:cNvPr id="63493" name="Text Box 5"/>
          <p:cNvSpPr txBox="1">
            <a:spLocks noChangeArrowheads="1"/>
          </p:cNvSpPr>
          <p:nvPr/>
        </p:nvSpPr>
        <p:spPr bwMode="auto">
          <a:xfrm>
            <a:off x="5643563" y="2739023"/>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3494" name="Text Box 6"/>
          <p:cNvSpPr txBox="1">
            <a:spLocks noChangeArrowheads="1"/>
          </p:cNvSpPr>
          <p:nvPr/>
        </p:nvSpPr>
        <p:spPr bwMode="auto">
          <a:xfrm>
            <a:off x="3838575" y="4142373"/>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3495" name="Rectangle 7"/>
          <p:cNvSpPr>
            <a:spLocks noChangeArrowheads="1"/>
          </p:cNvSpPr>
          <p:nvPr/>
        </p:nvSpPr>
        <p:spPr bwMode="auto">
          <a:xfrm>
            <a:off x="47053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496" name="Rectangle 8"/>
          <p:cNvSpPr>
            <a:spLocks noChangeArrowheads="1"/>
          </p:cNvSpPr>
          <p:nvPr/>
        </p:nvSpPr>
        <p:spPr bwMode="auto">
          <a:xfrm>
            <a:off x="53149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7" name="Rectangle 9"/>
          <p:cNvSpPr>
            <a:spLocks noChangeArrowheads="1"/>
          </p:cNvSpPr>
          <p:nvPr/>
        </p:nvSpPr>
        <p:spPr bwMode="auto">
          <a:xfrm>
            <a:off x="59245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8" name="Rectangle 10"/>
          <p:cNvSpPr>
            <a:spLocks noChangeArrowheads="1"/>
          </p:cNvSpPr>
          <p:nvPr/>
        </p:nvSpPr>
        <p:spPr bwMode="auto">
          <a:xfrm>
            <a:off x="65341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47053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0" name="Rectangle 12"/>
          <p:cNvSpPr>
            <a:spLocks noChangeArrowheads="1"/>
          </p:cNvSpPr>
          <p:nvPr/>
        </p:nvSpPr>
        <p:spPr bwMode="auto">
          <a:xfrm>
            <a:off x="53149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59245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2" name="Rectangle 14"/>
          <p:cNvSpPr>
            <a:spLocks noChangeArrowheads="1"/>
          </p:cNvSpPr>
          <p:nvPr/>
        </p:nvSpPr>
        <p:spPr bwMode="auto">
          <a:xfrm>
            <a:off x="65341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2" name="Text Box 4"/>
          <p:cNvSpPr txBox="1">
            <a:spLocks noChangeArrowheads="1"/>
          </p:cNvSpPr>
          <p:nvPr/>
        </p:nvSpPr>
        <p:spPr bwMode="auto">
          <a:xfrm>
            <a:off x="2760663" y="3076575"/>
            <a:ext cx="103981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solidFill>
                  <a:srgbClr val="FF0000"/>
                </a:solidFill>
                <a:latin typeface="Courier New" charset="0"/>
              </a:rPr>
              <a:t>RAS = 2</a:t>
            </a:r>
          </a:p>
        </p:txBody>
      </p:sp>
      <p:sp>
        <p:nvSpPr>
          <p:cNvPr id="63503" name="Rectangle 15"/>
          <p:cNvSpPr>
            <a:spLocks noChangeArrowheads="1"/>
          </p:cNvSpPr>
          <p:nvPr/>
        </p:nvSpPr>
        <p:spPr bwMode="auto">
          <a:xfrm>
            <a:off x="47053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4" name="Rectangle 16"/>
          <p:cNvSpPr>
            <a:spLocks noChangeArrowheads="1"/>
          </p:cNvSpPr>
          <p:nvPr/>
        </p:nvSpPr>
        <p:spPr bwMode="auto">
          <a:xfrm>
            <a:off x="53149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5" name="Rectangle 17"/>
          <p:cNvSpPr>
            <a:spLocks noChangeArrowheads="1"/>
          </p:cNvSpPr>
          <p:nvPr/>
        </p:nvSpPr>
        <p:spPr bwMode="auto">
          <a:xfrm>
            <a:off x="59245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06" name="Rectangle 18"/>
          <p:cNvSpPr>
            <a:spLocks noChangeArrowheads="1"/>
          </p:cNvSpPr>
          <p:nvPr/>
        </p:nvSpPr>
        <p:spPr bwMode="auto">
          <a:xfrm>
            <a:off x="65341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11" name="Text Box 23"/>
          <p:cNvSpPr txBox="1">
            <a:spLocks noChangeArrowheads="1"/>
          </p:cNvSpPr>
          <p:nvPr/>
        </p:nvSpPr>
        <p:spPr bwMode="auto">
          <a:xfrm>
            <a:off x="4857750"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2" name="Text Box 24"/>
          <p:cNvSpPr txBox="1">
            <a:spLocks noChangeArrowheads="1"/>
          </p:cNvSpPr>
          <p:nvPr/>
        </p:nvSpPr>
        <p:spPr bwMode="auto">
          <a:xfrm>
            <a:off x="5467350"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3" name="Text Box 25"/>
          <p:cNvSpPr txBox="1">
            <a:spLocks noChangeArrowheads="1"/>
          </p:cNvSpPr>
          <p:nvPr/>
        </p:nvSpPr>
        <p:spPr bwMode="auto">
          <a:xfrm>
            <a:off x="60848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14" name="Text Box 26"/>
          <p:cNvSpPr txBox="1">
            <a:spLocks noChangeArrowheads="1"/>
          </p:cNvSpPr>
          <p:nvPr/>
        </p:nvSpPr>
        <p:spPr bwMode="auto">
          <a:xfrm>
            <a:off x="66944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15" name="Text Box 27"/>
          <p:cNvSpPr txBox="1">
            <a:spLocks noChangeArrowheads="1"/>
          </p:cNvSpPr>
          <p:nvPr/>
        </p:nvSpPr>
        <p:spPr bwMode="auto">
          <a:xfrm>
            <a:off x="4400550"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6" name="Text Box 28"/>
          <p:cNvSpPr txBox="1">
            <a:spLocks noChangeArrowheads="1"/>
          </p:cNvSpPr>
          <p:nvPr/>
        </p:nvSpPr>
        <p:spPr bwMode="auto">
          <a:xfrm>
            <a:off x="4400550"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7" name="Text Box 29"/>
          <p:cNvSpPr txBox="1">
            <a:spLocks noChangeArrowheads="1"/>
          </p:cNvSpPr>
          <p:nvPr/>
        </p:nvSpPr>
        <p:spPr bwMode="auto">
          <a:xfrm>
            <a:off x="4400550"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25" name="Text Box 37"/>
          <p:cNvSpPr txBox="1">
            <a:spLocks noChangeArrowheads="1"/>
          </p:cNvSpPr>
          <p:nvPr/>
        </p:nvSpPr>
        <p:spPr bwMode="auto">
          <a:xfrm>
            <a:off x="5141309"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3526" name="Rectangle 38"/>
          <p:cNvSpPr>
            <a:spLocks noChangeArrowheads="1"/>
          </p:cNvSpPr>
          <p:nvPr/>
        </p:nvSpPr>
        <p:spPr bwMode="auto">
          <a:xfrm>
            <a:off x="3867150" y="2667000"/>
            <a:ext cx="3667125"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3527" name="Text Box 39"/>
          <p:cNvSpPr txBox="1">
            <a:spLocks noChangeArrowheads="1"/>
          </p:cNvSpPr>
          <p:nvPr/>
        </p:nvSpPr>
        <p:spPr bwMode="auto">
          <a:xfrm>
            <a:off x="3740150" y="2346325"/>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16 x 8 DRAM chip</a:t>
            </a:r>
          </a:p>
        </p:txBody>
      </p:sp>
      <p:sp>
        <p:nvSpPr>
          <p:cNvPr id="63507" name="Rectangle 19"/>
          <p:cNvSpPr>
            <a:spLocks noChangeArrowheads="1"/>
          </p:cNvSpPr>
          <p:nvPr/>
        </p:nvSpPr>
        <p:spPr bwMode="auto">
          <a:xfrm>
            <a:off x="47053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8" name="Rectangle 20"/>
          <p:cNvSpPr>
            <a:spLocks noChangeArrowheads="1"/>
          </p:cNvSpPr>
          <p:nvPr/>
        </p:nvSpPr>
        <p:spPr bwMode="auto">
          <a:xfrm>
            <a:off x="53149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9" name="Rectangle 21"/>
          <p:cNvSpPr>
            <a:spLocks noChangeArrowheads="1"/>
          </p:cNvSpPr>
          <p:nvPr/>
        </p:nvSpPr>
        <p:spPr bwMode="auto">
          <a:xfrm>
            <a:off x="59245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0" name="Rectangle 22"/>
          <p:cNvSpPr>
            <a:spLocks noChangeArrowheads="1"/>
          </p:cNvSpPr>
          <p:nvPr/>
        </p:nvSpPr>
        <p:spPr bwMode="auto">
          <a:xfrm>
            <a:off x="65341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8" name="Text Box 30"/>
          <p:cNvSpPr txBox="1">
            <a:spLocks noChangeArrowheads="1"/>
          </p:cNvSpPr>
          <p:nvPr/>
        </p:nvSpPr>
        <p:spPr bwMode="auto">
          <a:xfrm>
            <a:off x="4400550"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20" name="Rectangle 32"/>
          <p:cNvSpPr>
            <a:spLocks noChangeArrowheads="1"/>
          </p:cNvSpPr>
          <p:nvPr/>
        </p:nvSpPr>
        <p:spPr bwMode="auto">
          <a:xfrm>
            <a:off x="47021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1" name="Rectangle 33"/>
          <p:cNvSpPr>
            <a:spLocks noChangeArrowheads="1"/>
          </p:cNvSpPr>
          <p:nvPr/>
        </p:nvSpPr>
        <p:spPr bwMode="auto">
          <a:xfrm>
            <a:off x="53117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2" name="Rectangle 34"/>
          <p:cNvSpPr>
            <a:spLocks noChangeArrowheads="1"/>
          </p:cNvSpPr>
          <p:nvPr/>
        </p:nvSpPr>
        <p:spPr bwMode="auto">
          <a:xfrm>
            <a:off x="59213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23" name="Rectangle 35"/>
          <p:cNvSpPr>
            <a:spLocks noChangeArrowheads="1"/>
          </p:cNvSpPr>
          <p:nvPr/>
        </p:nvSpPr>
        <p:spPr bwMode="auto">
          <a:xfrm>
            <a:off x="65309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33" name="Line 45"/>
          <p:cNvSpPr>
            <a:spLocks noChangeShapeType="1"/>
          </p:cNvSpPr>
          <p:nvPr/>
        </p:nvSpPr>
        <p:spPr bwMode="auto">
          <a:xfrm flipV="1">
            <a:off x="2733675" y="36258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3534" name="Text Box 46"/>
          <p:cNvSpPr txBox="1">
            <a:spLocks noChangeArrowheads="1"/>
          </p:cNvSpPr>
          <p:nvPr/>
        </p:nvSpPr>
        <p:spPr bwMode="auto">
          <a:xfrm>
            <a:off x="3008313" y="36861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3535" name="Line 47"/>
          <p:cNvSpPr>
            <a:spLocks noChangeShapeType="1"/>
          </p:cNvSpPr>
          <p:nvPr/>
        </p:nvSpPr>
        <p:spPr bwMode="auto">
          <a:xfrm>
            <a:off x="2733675" y="53943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3536" name="Text Box 48"/>
          <p:cNvSpPr txBox="1">
            <a:spLocks noChangeArrowheads="1"/>
          </p:cNvSpPr>
          <p:nvPr/>
        </p:nvSpPr>
        <p:spPr bwMode="auto">
          <a:xfrm>
            <a:off x="2976563" y="54387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3537" name="Text Box 49"/>
          <p:cNvSpPr txBox="1">
            <a:spLocks noChangeArrowheads="1"/>
          </p:cNvSpPr>
          <p:nvPr/>
        </p:nvSpPr>
        <p:spPr bwMode="auto">
          <a:xfrm>
            <a:off x="3184525" y="3306763"/>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3538" name="Text Box 50"/>
          <p:cNvSpPr txBox="1">
            <a:spLocks noChangeArrowheads="1"/>
          </p:cNvSpPr>
          <p:nvPr/>
        </p:nvSpPr>
        <p:spPr bwMode="auto">
          <a:xfrm>
            <a:off x="3190875" y="5089525"/>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3539" name="Rectangle 51"/>
          <p:cNvSpPr>
            <a:spLocks noChangeArrowheads="1"/>
          </p:cNvSpPr>
          <p:nvPr/>
        </p:nvSpPr>
        <p:spPr bwMode="auto">
          <a:xfrm>
            <a:off x="1590675" y="29559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grpSp>
        <p:nvGrpSpPr>
          <p:cNvPr id="2" name="Group 65"/>
          <p:cNvGrpSpPr>
            <a:grpSpLocks/>
          </p:cNvGrpSpPr>
          <p:nvPr/>
        </p:nvGrpSpPr>
        <p:grpSpPr bwMode="auto">
          <a:xfrm>
            <a:off x="4705350" y="4324350"/>
            <a:ext cx="2438400" cy="533400"/>
            <a:chOff x="3018" y="2582"/>
            <a:chExt cx="1536" cy="336"/>
          </a:xfrm>
        </p:grpSpPr>
        <p:sp>
          <p:nvSpPr>
            <p:cNvPr id="63554" name="Rectangle 66"/>
            <p:cNvSpPr>
              <a:spLocks noChangeArrowheads="1"/>
            </p:cNvSpPr>
            <p:nvPr/>
          </p:nvSpPr>
          <p:spPr bwMode="auto">
            <a:xfrm>
              <a:off x="3018"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5" name="Rectangle 67"/>
            <p:cNvSpPr>
              <a:spLocks noChangeArrowheads="1"/>
            </p:cNvSpPr>
            <p:nvPr/>
          </p:nvSpPr>
          <p:spPr bwMode="auto">
            <a:xfrm>
              <a:off x="3402"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6" name="Rectangle 68"/>
            <p:cNvSpPr>
              <a:spLocks noChangeArrowheads="1"/>
            </p:cNvSpPr>
            <p:nvPr/>
          </p:nvSpPr>
          <p:spPr bwMode="auto">
            <a:xfrm>
              <a:off x="3786"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57" name="Rectangle 69"/>
            <p:cNvSpPr>
              <a:spLocks noChangeArrowheads="1"/>
            </p:cNvSpPr>
            <p:nvPr/>
          </p:nvSpPr>
          <p:spPr bwMode="auto">
            <a:xfrm>
              <a:off x="4170"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3519" name="Rectangle 31"/>
          <p:cNvSpPr>
            <a:spLocks noChangeArrowheads="1"/>
          </p:cNvSpPr>
          <p:nvPr/>
        </p:nvSpPr>
        <p:spPr bwMode="auto">
          <a:xfrm>
            <a:off x="4702175"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nvGrpSpPr>
          <p:cNvPr id="3" name="Group 63"/>
          <p:cNvGrpSpPr>
            <a:grpSpLocks/>
          </p:cNvGrpSpPr>
          <p:nvPr/>
        </p:nvGrpSpPr>
        <p:grpSpPr bwMode="auto">
          <a:xfrm>
            <a:off x="4857750" y="4708525"/>
            <a:ext cx="2133600" cy="990600"/>
            <a:chOff x="3114" y="2822"/>
            <a:chExt cx="1344" cy="624"/>
          </a:xfrm>
        </p:grpSpPr>
        <p:sp>
          <p:nvSpPr>
            <p:cNvPr id="63528" name="AutoShape 40"/>
            <p:cNvSpPr>
              <a:spLocks noChangeArrowheads="1"/>
            </p:cNvSpPr>
            <p:nvPr/>
          </p:nvSpPr>
          <p:spPr bwMode="auto">
            <a:xfrm>
              <a:off x="3114"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29" name="AutoShape 41"/>
            <p:cNvSpPr>
              <a:spLocks noChangeArrowheads="1"/>
            </p:cNvSpPr>
            <p:nvPr/>
          </p:nvSpPr>
          <p:spPr bwMode="auto">
            <a:xfrm>
              <a:off x="3498"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0" name="AutoShape 42"/>
            <p:cNvSpPr>
              <a:spLocks noChangeArrowheads="1"/>
            </p:cNvSpPr>
            <p:nvPr/>
          </p:nvSpPr>
          <p:spPr bwMode="auto">
            <a:xfrm>
              <a:off x="3882"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1" name="AutoShape 43"/>
            <p:cNvSpPr>
              <a:spLocks noChangeArrowheads="1"/>
            </p:cNvSpPr>
            <p:nvPr/>
          </p:nvSpPr>
          <p:spPr bwMode="auto">
            <a:xfrm>
              <a:off x="4266"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0" grpId="0" animBg="1"/>
      <p:bldP spid="6349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40" name="Rectangle 136"/>
          <p:cNvSpPr>
            <a:spLocks noGrp="1" noChangeArrowheads="1"/>
          </p:cNvSpPr>
          <p:nvPr>
            <p:ph type="title"/>
          </p:nvPr>
        </p:nvSpPr>
        <p:spPr/>
        <p:txBody>
          <a:bodyPr/>
          <a:lstStyle/>
          <a:p>
            <a:r>
              <a:rPr lang="en-US"/>
              <a:t>Direct-Mapped Cache Simulation</a:t>
            </a:r>
          </a:p>
        </p:txBody>
      </p:sp>
      <p:sp>
        <p:nvSpPr>
          <p:cNvPr id="149507" name="Rectangle 3"/>
          <p:cNvSpPr>
            <a:spLocks noChangeArrowheads="1"/>
          </p:cNvSpPr>
          <p:nvPr/>
        </p:nvSpPr>
        <p:spPr bwMode="auto">
          <a:xfrm>
            <a:off x="3211513" y="1391766"/>
            <a:ext cx="6161087" cy="3167534"/>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2000" b="0" dirty="0">
                <a:latin typeface="Calibri"/>
                <a:cs typeface="Calibri"/>
              </a:rPr>
              <a:t>M=16 byte addresses, B=2 bytes/block, </a:t>
            </a:r>
          </a:p>
          <a:p>
            <a:pPr algn="l">
              <a:lnSpc>
                <a:spcPct val="100000"/>
              </a:lnSpc>
            </a:pPr>
            <a:r>
              <a:rPr lang="en-US" sz="2000" b="0" dirty="0">
                <a:latin typeface="Calibri"/>
                <a:cs typeface="Calibri"/>
              </a:rPr>
              <a:t>S=4 sets, E=1 Blocks/set</a:t>
            </a:r>
          </a:p>
          <a:p>
            <a:pPr algn="l">
              <a:lnSpc>
                <a:spcPct val="100000"/>
              </a:lnSpc>
            </a:pPr>
            <a:endParaRPr lang="en-US" sz="2000" b="0" dirty="0">
              <a:latin typeface="Calibri"/>
              <a:cs typeface="Calibri"/>
            </a:endParaRPr>
          </a:p>
          <a:p>
            <a:pPr algn="l">
              <a:lnSpc>
                <a:spcPct val="100000"/>
              </a:lnSpc>
            </a:pPr>
            <a:endParaRPr lang="en-US" sz="2000" b="0" dirty="0">
              <a:latin typeface="Calibri"/>
              <a:cs typeface="Calibri"/>
            </a:endParaRPr>
          </a:p>
          <a:p>
            <a:pPr algn="l">
              <a:lnSpc>
                <a:spcPct val="100000"/>
              </a:lnSpc>
            </a:pPr>
            <a:r>
              <a:rPr lang="en-US" sz="2000" b="0" dirty="0">
                <a:latin typeface="Calibri"/>
                <a:cs typeface="Calibri"/>
              </a:rPr>
              <a:t>Address trace (reads, one byte per read):</a:t>
            </a:r>
          </a:p>
          <a:p>
            <a:pPr algn="l">
              <a:lnSpc>
                <a:spcPct val="100000"/>
              </a:lnSpc>
            </a:pPr>
            <a:r>
              <a:rPr lang="en-US" sz="2000" b="0" dirty="0">
                <a:latin typeface="Calibri"/>
                <a:cs typeface="Calibri"/>
              </a:rPr>
              <a:t>	</a:t>
            </a:r>
            <a:r>
              <a:rPr lang="en-US" sz="2000" dirty="0">
                <a:latin typeface="Calibri"/>
                <a:cs typeface="Calibri"/>
              </a:rPr>
              <a:t>0	[0</a:t>
            </a:r>
            <a:r>
              <a:rPr lang="en-US" sz="2000" u="sng" dirty="0">
                <a:latin typeface="Calibri"/>
                <a:cs typeface="Calibri"/>
              </a:rPr>
              <a:t>00</a:t>
            </a:r>
            <a:r>
              <a:rPr lang="en-US" sz="2000" dirty="0">
                <a:latin typeface="Calibri"/>
                <a:cs typeface="Calibri"/>
              </a:rPr>
              <a:t>0</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1	[0</a:t>
            </a:r>
            <a:r>
              <a:rPr lang="en-US" sz="2000" u="sng" dirty="0">
                <a:latin typeface="Calibri"/>
                <a:cs typeface="Calibri"/>
              </a:rPr>
              <a:t>00</a:t>
            </a:r>
            <a:r>
              <a:rPr lang="en-US" sz="2000" dirty="0">
                <a:latin typeface="Calibri"/>
                <a:cs typeface="Calibri"/>
              </a:rPr>
              <a:t>1</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7	[0</a:t>
            </a:r>
            <a:r>
              <a:rPr lang="en-US" sz="2000" u="sng" dirty="0">
                <a:latin typeface="Calibri"/>
                <a:cs typeface="Calibri"/>
              </a:rPr>
              <a:t>11</a:t>
            </a:r>
            <a:r>
              <a:rPr lang="en-US" sz="2000" dirty="0">
                <a:latin typeface="Calibri"/>
                <a:cs typeface="Calibri"/>
              </a:rPr>
              <a:t>1</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8	[1</a:t>
            </a:r>
            <a:r>
              <a:rPr lang="en-US" sz="2000" u="sng" dirty="0">
                <a:latin typeface="Calibri"/>
                <a:cs typeface="Calibri"/>
              </a:rPr>
              <a:t>00</a:t>
            </a:r>
            <a:r>
              <a:rPr lang="en-US" sz="2000" dirty="0">
                <a:latin typeface="Calibri"/>
                <a:cs typeface="Calibri"/>
              </a:rPr>
              <a:t>0</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0	[0</a:t>
            </a:r>
            <a:r>
              <a:rPr lang="en-US" sz="2000" u="sng" dirty="0">
                <a:latin typeface="Calibri"/>
                <a:cs typeface="Calibri"/>
              </a:rPr>
              <a:t>00</a:t>
            </a:r>
            <a:r>
              <a:rPr lang="en-US" sz="2000" dirty="0">
                <a:latin typeface="Calibri"/>
                <a:cs typeface="Calibri"/>
              </a:rPr>
              <a:t>0</a:t>
            </a:r>
            <a:r>
              <a:rPr lang="en-US" sz="2000" baseline="-25000" dirty="0">
                <a:latin typeface="Calibri"/>
                <a:cs typeface="Calibri"/>
              </a:rPr>
              <a:t>2</a:t>
            </a:r>
            <a:r>
              <a:rPr lang="en-US" sz="2000" dirty="0">
                <a:latin typeface="Calibri"/>
                <a:cs typeface="Calibri"/>
              </a:rPr>
              <a:t>]</a:t>
            </a:r>
          </a:p>
        </p:txBody>
      </p:sp>
      <p:sp>
        <p:nvSpPr>
          <p:cNvPr id="149509" name="Rectangle 5"/>
          <p:cNvSpPr>
            <a:spLocks noChangeArrowheads="1"/>
          </p:cNvSpPr>
          <p:nvPr/>
        </p:nvSpPr>
        <p:spPr bwMode="auto">
          <a:xfrm>
            <a:off x="465138" y="1633736"/>
            <a:ext cx="703262" cy="28575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dirty="0" err="1">
                <a:latin typeface="Calibri"/>
                <a:cs typeface="Calibri"/>
              </a:rPr>
              <a:t>x</a:t>
            </a:r>
            <a:endParaRPr lang="en-US" sz="2000" b="0" dirty="0">
              <a:latin typeface="Calibri"/>
              <a:cs typeface="Calibri"/>
            </a:endParaRPr>
          </a:p>
        </p:txBody>
      </p:sp>
      <p:sp>
        <p:nvSpPr>
          <p:cNvPr id="149510" name="Rectangle 6"/>
          <p:cNvSpPr>
            <a:spLocks noChangeArrowheads="1"/>
          </p:cNvSpPr>
          <p:nvPr/>
        </p:nvSpPr>
        <p:spPr bwMode="auto">
          <a:xfrm>
            <a:off x="584200" y="1295400"/>
            <a:ext cx="528990"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err="1">
                <a:latin typeface="Calibri"/>
                <a:cs typeface="Calibri"/>
              </a:rPr>
              <a:t>t</a:t>
            </a:r>
            <a:r>
              <a:rPr lang="en-US" sz="2000" b="0" dirty="0">
                <a:latin typeface="Calibri"/>
                <a:cs typeface="Calibri"/>
              </a:rPr>
              <a:t>=1</a:t>
            </a:r>
          </a:p>
        </p:txBody>
      </p:sp>
      <p:sp>
        <p:nvSpPr>
          <p:cNvPr id="149511" name="Rectangle 7"/>
          <p:cNvSpPr>
            <a:spLocks noChangeArrowheads="1"/>
          </p:cNvSpPr>
          <p:nvPr/>
        </p:nvSpPr>
        <p:spPr bwMode="auto">
          <a:xfrm>
            <a:off x="1212850" y="1295400"/>
            <a:ext cx="540787"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err="1">
                <a:latin typeface="Calibri"/>
                <a:cs typeface="Calibri"/>
              </a:rPr>
              <a:t>s</a:t>
            </a:r>
            <a:r>
              <a:rPr lang="en-US" sz="2000" b="0" dirty="0">
                <a:latin typeface="Calibri"/>
                <a:cs typeface="Calibri"/>
              </a:rPr>
              <a:t>=2</a:t>
            </a:r>
          </a:p>
        </p:txBody>
      </p:sp>
      <p:sp>
        <p:nvSpPr>
          <p:cNvPr id="149512" name="Rectangle 8"/>
          <p:cNvSpPr>
            <a:spLocks noChangeArrowheads="1"/>
          </p:cNvSpPr>
          <p:nvPr/>
        </p:nvSpPr>
        <p:spPr bwMode="auto">
          <a:xfrm>
            <a:off x="1952625" y="1295400"/>
            <a:ext cx="575227"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b=1</a:t>
            </a:r>
          </a:p>
        </p:txBody>
      </p:sp>
      <p:sp>
        <p:nvSpPr>
          <p:cNvPr id="149513" name="Rectangle 9"/>
          <p:cNvSpPr>
            <a:spLocks noChangeArrowheads="1"/>
          </p:cNvSpPr>
          <p:nvPr/>
        </p:nvSpPr>
        <p:spPr bwMode="auto">
          <a:xfrm>
            <a:off x="1182688" y="1633736"/>
            <a:ext cx="703262" cy="28575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xx</a:t>
            </a:r>
          </a:p>
        </p:txBody>
      </p:sp>
      <p:sp>
        <p:nvSpPr>
          <p:cNvPr id="149514" name="Rectangle 10"/>
          <p:cNvSpPr>
            <a:spLocks noChangeArrowheads="1"/>
          </p:cNvSpPr>
          <p:nvPr/>
        </p:nvSpPr>
        <p:spPr bwMode="auto">
          <a:xfrm>
            <a:off x="1898650" y="1633736"/>
            <a:ext cx="703263" cy="28575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x</a:t>
            </a:r>
          </a:p>
        </p:txBody>
      </p:sp>
      <p:grpSp>
        <p:nvGrpSpPr>
          <p:cNvPr id="2" name="Group 175"/>
          <p:cNvGrpSpPr>
            <a:grpSpLocks/>
          </p:cNvGrpSpPr>
          <p:nvPr/>
        </p:nvGrpSpPr>
        <p:grpSpPr bwMode="auto">
          <a:xfrm>
            <a:off x="3352800" y="5137150"/>
            <a:ext cx="2662237" cy="306388"/>
            <a:chOff x="2027" y="3244"/>
            <a:chExt cx="1677" cy="193"/>
          </a:xfrm>
          <a:solidFill>
            <a:srgbClr val="DEDFF5"/>
          </a:solidFill>
        </p:grpSpPr>
        <p:sp>
          <p:nvSpPr>
            <p:cNvPr id="149516" name="Rectangle 12"/>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0</a:t>
              </a:r>
            </a:p>
          </p:txBody>
        </p:sp>
        <p:sp>
          <p:nvSpPr>
            <p:cNvPr id="149517" name="Rectangle 13"/>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a:t>
              </a:r>
            </a:p>
          </p:txBody>
        </p:sp>
        <p:sp>
          <p:nvSpPr>
            <p:cNvPr id="149518" name="Rectangle 14"/>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a:t>
              </a:r>
            </a:p>
          </p:txBody>
        </p:sp>
      </p:grpSp>
      <p:sp>
        <p:nvSpPr>
          <p:cNvPr id="149519" name="Rectangle 15"/>
          <p:cNvSpPr>
            <a:spLocks noChangeArrowheads="1"/>
          </p:cNvSpPr>
          <p:nvPr/>
        </p:nvSpPr>
        <p:spPr bwMode="auto">
          <a:xfrm>
            <a:off x="3502025" y="4724400"/>
            <a:ext cx="310982"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v</a:t>
            </a:r>
          </a:p>
        </p:txBody>
      </p:sp>
      <p:sp>
        <p:nvSpPr>
          <p:cNvPr id="149520" name="Rectangle 16"/>
          <p:cNvSpPr>
            <a:spLocks noChangeArrowheads="1"/>
          </p:cNvSpPr>
          <p:nvPr/>
        </p:nvSpPr>
        <p:spPr bwMode="auto">
          <a:xfrm>
            <a:off x="3979862" y="4724400"/>
            <a:ext cx="531269"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Tag</a:t>
            </a:r>
          </a:p>
        </p:txBody>
      </p:sp>
      <p:sp>
        <p:nvSpPr>
          <p:cNvPr id="149521" name="Rectangle 17"/>
          <p:cNvSpPr>
            <a:spLocks noChangeArrowheads="1"/>
          </p:cNvSpPr>
          <p:nvPr/>
        </p:nvSpPr>
        <p:spPr bwMode="auto">
          <a:xfrm>
            <a:off x="4937125" y="4724400"/>
            <a:ext cx="741413"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Block</a:t>
            </a:r>
          </a:p>
        </p:txBody>
      </p:sp>
      <p:sp>
        <p:nvSpPr>
          <p:cNvPr id="149522" name="Rectangle 18"/>
          <p:cNvSpPr>
            <a:spLocks noChangeArrowheads="1"/>
          </p:cNvSpPr>
          <p:nvPr/>
        </p:nvSpPr>
        <p:spPr bwMode="auto">
          <a:xfrm>
            <a:off x="3352800" y="5446713"/>
            <a:ext cx="55721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23" name="Rectangle 19"/>
          <p:cNvSpPr>
            <a:spLocks noChangeArrowheads="1"/>
          </p:cNvSpPr>
          <p:nvPr/>
        </p:nvSpPr>
        <p:spPr bwMode="auto">
          <a:xfrm>
            <a:off x="3927475" y="5446713"/>
            <a:ext cx="65246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24" name="Rectangle 20"/>
          <p:cNvSpPr>
            <a:spLocks noChangeArrowheads="1"/>
          </p:cNvSpPr>
          <p:nvPr/>
        </p:nvSpPr>
        <p:spPr bwMode="auto">
          <a:xfrm>
            <a:off x="4595812" y="5446713"/>
            <a:ext cx="1419225"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25" name="Rectangle 21"/>
          <p:cNvSpPr>
            <a:spLocks noChangeArrowheads="1"/>
          </p:cNvSpPr>
          <p:nvPr/>
        </p:nvSpPr>
        <p:spPr bwMode="auto">
          <a:xfrm>
            <a:off x="3352800" y="5770563"/>
            <a:ext cx="55721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26" name="Rectangle 22"/>
          <p:cNvSpPr>
            <a:spLocks noChangeArrowheads="1"/>
          </p:cNvSpPr>
          <p:nvPr/>
        </p:nvSpPr>
        <p:spPr bwMode="auto">
          <a:xfrm>
            <a:off x="3927475" y="5770563"/>
            <a:ext cx="65246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27" name="Rectangle 23"/>
          <p:cNvSpPr>
            <a:spLocks noChangeArrowheads="1"/>
          </p:cNvSpPr>
          <p:nvPr/>
        </p:nvSpPr>
        <p:spPr bwMode="auto">
          <a:xfrm>
            <a:off x="4595812" y="5770563"/>
            <a:ext cx="1419225"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28" name="Rectangle 24"/>
          <p:cNvSpPr>
            <a:spLocks noChangeArrowheads="1"/>
          </p:cNvSpPr>
          <p:nvPr/>
        </p:nvSpPr>
        <p:spPr bwMode="auto">
          <a:xfrm>
            <a:off x="3352800" y="6094413"/>
            <a:ext cx="55721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29" name="Rectangle 25"/>
          <p:cNvSpPr>
            <a:spLocks noChangeArrowheads="1"/>
          </p:cNvSpPr>
          <p:nvPr/>
        </p:nvSpPr>
        <p:spPr bwMode="auto">
          <a:xfrm>
            <a:off x="3927475" y="6094413"/>
            <a:ext cx="65246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530" name="Rectangle 26"/>
          <p:cNvSpPr>
            <a:spLocks noChangeArrowheads="1"/>
          </p:cNvSpPr>
          <p:nvPr/>
        </p:nvSpPr>
        <p:spPr bwMode="auto">
          <a:xfrm>
            <a:off x="4595812" y="6094413"/>
            <a:ext cx="1419225"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endParaRPr lang="en-US" sz="2000">
              <a:latin typeface="Calibri"/>
              <a:cs typeface="Calibri"/>
            </a:endParaRPr>
          </a:p>
        </p:txBody>
      </p:sp>
      <p:sp>
        <p:nvSpPr>
          <p:cNvPr id="149678" name="Text Box 174"/>
          <p:cNvSpPr txBox="1">
            <a:spLocks noChangeArrowheads="1"/>
          </p:cNvSpPr>
          <p:nvPr/>
        </p:nvSpPr>
        <p:spPr bwMode="auto">
          <a:xfrm>
            <a:off x="6657975" y="2968823"/>
            <a:ext cx="647111"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miss</a:t>
            </a:r>
          </a:p>
        </p:txBody>
      </p:sp>
      <p:grpSp>
        <p:nvGrpSpPr>
          <p:cNvPr id="3" name="Group 176"/>
          <p:cNvGrpSpPr>
            <a:grpSpLocks/>
          </p:cNvGrpSpPr>
          <p:nvPr/>
        </p:nvGrpSpPr>
        <p:grpSpPr bwMode="auto">
          <a:xfrm>
            <a:off x="3352800" y="5140325"/>
            <a:ext cx="2662237" cy="306388"/>
            <a:chOff x="2027" y="3244"/>
            <a:chExt cx="1677" cy="193"/>
          </a:xfrm>
          <a:solidFill>
            <a:srgbClr val="DEDFF5"/>
          </a:solidFill>
        </p:grpSpPr>
        <p:sp>
          <p:nvSpPr>
            <p:cNvPr id="149681" name="Rectangle 177"/>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1</a:t>
              </a:r>
            </a:p>
          </p:txBody>
        </p:sp>
        <p:sp>
          <p:nvSpPr>
            <p:cNvPr id="149682" name="Rectangle 178"/>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0</a:t>
              </a:r>
            </a:p>
          </p:txBody>
        </p:sp>
        <p:sp>
          <p:nvSpPr>
            <p:cNvPr id="149683" name="Rectangle 179"/>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M[0-1]</a:t>
              </a:r>
            </a:p>
          </p:txBody>
        </p:sp>
      </p:grpSp>
      <p:sp>
        <p:nvSpPr>
          <p:cNvPr id="149684" name="Text Box 180"/>
          <p:cNvSpPr txBox="1">
            <a:spLocks noChangeArrowheads="1"/>
          </p:cNvSpPr>
          <p:nvPr/>
        </p:nvSpPr>
        <p:spPr bwMode="auto">
          <a:xfrm>
            <a:off x="6748463" y="3273623"/>
            <a:ext cx="462265"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hit</a:t>
            </a:r>
          </a:p>
        </p:txBody>
      </p:sp>
      <p:sp>
        <p:nvSpPr>
          <p:cNvPr id="149685" name="Text Box 181"/>
          <p:cNvSpPr txBox="1">
            <a:spLocks noChangeArrowheads="1"/>
          </p:cNvSpPr>
          <p:nvPr/>
        </p:nvSpPr>
        <p:spPr bwMode="auto">
          <a:xfrm>
            <a:off x="6657975" y="3548063"/>
            <a:ext cx="647111"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a:latin typeface="Calibri"/>
                <a:cs typeface="Calibri"/>
              </a:rPr>
              <a:t>miss</a:t>
            </a:r>
          </a:p>
        </p:txBody>
      </p:sp>
      <p:grpSp>
        <p:nvGrpSpPr>
          <p:cNvPr id="4" name="Group 182"/>
          <p:cNvGrpSpPr>
            <a:grpSpLocks/>
          </p:cNvGrpSpPr>
          <p:nvPr/>
        </p:nvGrpSpPr>
        <p:grpSpPr bwMode="auto">
          <a:xfrm>
            <a:off x="3352800" y="6096000"/>
            <a:ext cx="2662237" cy="306387"/>
            <a:chOff x="2027" y="3244"/>
            <a:chExt cx="1677" cy="193"/>
          </a:xfrm>
          <a:solidFill>
            <a:srgbClr val="DEDFF5"/>
          </a:solidFill>
        </p:grpSpPr>
        <p:sp>
          <p:nvSpPr>
            <p:cNvPr id="149687" name="Rectangle 183"/>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1</a:t>
              </a:r>
            </a:p>
          </p:txBody>
        </p:sp>
        <p:sp>
          <p:nvSpPr>
            <p:cNvPr id="149688" name="Rectangle 184"/>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0</a:t>
              </a:r>
            </a:p>
          </p:txBody>
        </p:sp>
        <p:sp>
          <p:nvSpPr>
            <p:cNvPr id="149689" name="Rectangle 185"/>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M[6-7]</a:t>
              </a:r>
            </a:p>
          </p:txBody>
        </p:sp>
      </p:grpSp>
      <p:sp>
        <p:nvSpPr>
          <p:cNvPr id="149690" name="Text Box 186"/>
          <p:cNvSpPr txBox="1">
            <a:spLocks noChangeArrowheads="1"/>
          </p:cNvSpPr>
          <p:nvPr/>
        </p:nvSpPr>
        <p:spPr bwMode="auto">
          <a:xfrm>
            <a:off x="6657975" y="3883223"/>
            <a:ext cx="647111"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miss</a:t>
            </a:r>
          </a:p>
        </p:txBody>
      </p:sp>
      <p:grpSp>
        <p:nvGrpSpPr>
          <p:cNvPr id="5" name="Group 187"/>
          <p:cNvGrpSpPr>
            <a:grpSpLocks/>
          </p:cNvGrpSpPr>
          <p:nvPr/>
        </p:nvGrpSpPr>
        <p:grpSpPr bwMode="auto">
          <a:xfrm>
            <a:off x="3352800" y="5140325"/>
            <a:ext cx="2662237" cy="306388"/>
            <a:chOff x="2027" y="3244"/>
            <a:chExt cx="1677" cy="193"/>
          </a:xfrm>
          <a:solidFill>
            <a:srgbClr val="DEDFF5"/>
          </a:solidFill>
        </p:grpSpPr>
        <p:sp>
          <p:nvSpPr>
            <p:cNvPr id="149692" name="Rectangle 188"/>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1</a:t>
              </a:r>
            </a:p>
          </p:txBody>
        </p:sp>
        <p:sp>
          <p:nvSpPr>
            <p:cNvPr id="149693" name="Rectangle 189"/>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1</a:t>
              </a:r>
            </a:p>
          </p:txBody>
        </p:sp>
        <p:sp>
          <p:nvSpPr>
            <p:cNvPr id="149694" name="Rectangle 190"/>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M[8-9]</a:t>
              </a:r>
            </a:p>
          </p:txBody>
        </p:sp>
      </p:grpSp>
      <p:sp>
        <p:nvSpPr>
          <p:cNvPr id="149695" name="Text Box 191"/>
          <p:cNvSpPr txBox="1">
            <a:spLocks noChangeArrowheads="1"/>
          </p:cNvSpPr>
          <p:nvPr/>
        </p:nvSpPr>
        <p:spPr bwMode="auto">
          <a:xfrm>
            <a:off x="6657975" y="4188023"/>
            <a:ext cx="647111"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miss</a:t>
            </a:r>
          </a:p>
        </p:txBody>
      </p:sp>
      <p:grpSp>
        <p:nvGrpSpPr>
          <p:cNvPr id="6" name="Group 192"/>
          <p:cNvGrpSpPr>
            <a:grpSpLocks/>
          </p:cNvGrpSpPr>
          <p:nvPr/>
        </p:nvGrpSpPr>
        <p:grpSpPr bwMode="auto">
          <a:xfrm>
            <a:off x="3352800" y="5140325"/>
            <a:ext cx="2662237" cy="306388"/>
            <a:chOff x="2027" y="3244"/>
            <a:chExt cx="1677" cy="193"/>
          </a:xfrm>
          <a:solidFill>
            <a:srgbClr val="DEDFF5"/>
          </a:solidFill>
        </p:grpSpPr>
        <p:sp>
          <p:nvSpPr>
            <p:cNvPr id="149697" name="Rectangle 193"/>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1</a:t>
              </a:r>
            </a:p>
          </p:txBody>
        </p:sp>
        <p:sp>
          <p:nvSpPr>
            <p:cNvPr id="149698" name="Rectangle 194"/>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0</a:t>
              </a:r>
            </a:p>
          </p:txBody>
        </p:sp>
        <p:sp>
          <p:nvSpPr>
            <p:cNvPr id="149699" name="Rectangle 195"/>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M[0-1]</a:t>
              </a:r>
            </a:p>
          </p:txBody>
        </p:sp>
      </p:grpSp>
      <p:sp>
        <p:nvSpPr>
          <p:cNvPr id="50" name="TextBox 49"/>
          <p:cNvSpPr txBox="1"/>
          <p:nvPr/>
        </p:nvSpPr>
        <p:spPr>
          <a:xfrm>
            <a:off x="2667000" y="5117068"/>
            <a:ext cx="659155" cy="369332"/>
          </a:xfrm>
          <a:prstGeom prst="rect">
            <a:avLst/>
          </a:prstGeom>
          <a:noFill/>
        </p:spPr>
        <p:txBody>
          <a:bodyPr wrap="none" rtlCol="0">
            <a:spAutoFit/>
          </a:bodyPr>
          <a:lstStyle/>
          <a:p>
            <a:r>
              <a:rPr lang="en-US" sz="1800" dirty="0">
                <a:latin typeface="Calibri" pitchFamily="34" charset="0"/>
              </a:rPr>
              <a:t>Set 0</a:t>
            </a:r>
          </a:p>
        </p:txBody>
      </p:sp>
      <p:sp>
        <p:nvSpPr>
          <p:cNvPr id="51" name="TextBox 50"/>
          <p:cNvSpPr txBox="1"/>
          <p:nvPr/>
        </p:nvSpPr>
        <p:spPr>
          <a:xfrm>
            <a:off x="2667000" y="5422397"/>
            <a:ext cx="659155" cy="369332"/>
          </a:xfrm>
          <a:prstGeom prst="rect">
            <a:avLst/>
          </a:prstGeom>
          <a:noFill/>
        </p:spPr>
        <p:txBody>
          <a:bodyPr wrap="none" rtlCol="0">
            <a:spAutoFit/>
          </a:bodyPr>
          <a:lstStyle/>
          <a:p>
            <a:r>
              <a:rPr lang="en-US" sz="1800" dirty="0">
                <a:latin typeface="Calibri" pitchFamily="34" charset="0"/>
              </a:rPr>
              <a:t>Set 1</a:t>
            </a:r>
          </a:p>
        </p:txBody>
      </p:sp>
      <p:sp>
        <p:nvSpPr>
          <p:cNvPr id="52" name="TextBox 51"/>
          <p:cNvSpPr txBox="1"/>
          <p:nvPr/>
        </p:nvSpPr>
        <p:spPr>
          <a:xfrm>
            <a:off x="2667000" y="5727726"/>
            <a:ext cx="659155" cy="369332"/>
          </a:xfrm>
          <a:prstGeom prst="rect">
            <a:avLst/>
          </a:prstGeom>
          <a:noFill/>
        </p:spPr>
        <p:txBody>
          <a:bodyPr wrap="none" rtlCol="0">
            <a:spAutoFit/>
          </a:bodyPr>
          <a:lstStyle/>
          <a:p>
            <a:r>
              <a:rPr lang="en-US" sz="1800" dirty="0">
                <a:latin typeface="Calibri" pitchFamily="34" charset="0"/>
              </a:rPr>
              <a:t>Set 2</a:t>
            </a:r>
          </a:p>
        </p:txBody>
      </p:sp>
      <p:sp>
        <p:nvSpPr>
          <p:cNvPr id="53" name="TextBox 52"/>
          <p:cNvSpPr txBox="1"/>
          <p:nvPr/>
        </p:nvSpPr>
        <p:spPr>
          <a:xfrm>
            <a:off x="2667000" y="6033055"/>
            <a:ext cx="659155" cy="369332"/>
          </a:xfrm>
          <a:prstGeom prst="rect">
            <a:avLst/>
          </a:prstGeom>
          <a:noFill/>
        </p:spPr>
        <p:txBody>
          <a:bodyPr wrap="none" rtlCol="0">
            <a:spAutoFit/>
          </a:bodyPr>
          <a:lstStyle/>
          <a:p>
            <a:r>
              <a:rPr lang="en-US" sz="1800" dirty="0">
                <a:latin typeface="Calibri" pitchFamily="34" charset="0"/>
              </a:rPr>
              <a:t>Set 3</a:t>
            </a:r>
          </a:p>
        </p:txBody>
      </p:sp>
    </p:spTree>
    <p:extLst>
      <p:ext uri="{BB962C8B-B14F-4D97-AF65-F5344CB8AC3E}">
        <p14:creationId xmlns:p14="http://schemas.microsoft.com/office/powerpoint/2010/main" val="78234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6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6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6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6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8" grpId="0"/>
      <p:bldP spid="149684" grpId="0"/>
      <p:bldP spid="149685" grpId="0"/>
      <p:bldP spid="149690" grpId="0"/>
      <p:bldP spid="14969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Higher Level Example</a:t>
            </a:r>
          </a:p>
        </p:txBody>
      </p:sp>
      <p:sp>
        <p:nvSpPr>
          <p:cNvPr id="4" name="Text Box 3"/>
          <p:cNvSpPr txBox="1">
            <a:spLocks noChangeArrowheads="1"/>
          </p:cNvSpPr>
          <p:nvPr/>
        </p:nvSpPr>
        <p:spPr bwMode="auto">
          <a:xfrm>
            <a:off x="509588" y="1328857"/>
            <a:ext cx="4748212" cy="2404161"/>
          </a:xfrm>
          <a:prstGeom prst="rect">
            <a:avLst/>
          </a:prstGeom>
          <a:solidFill>
            <a:srgbClr val="F6F5BD"/>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pitchFamily="49" charset="0"/>
              </a:rPr>
              <a:t>int</a:t>
            </a:r>
            <a:r>
              <a:rPr lang="en-GB" sz="1600" dirty="0">
                <a:latin typeface="Courier New" pitchFamily="49" charset="0"/>
              </a:rPr>
              <a:t> </a:t>
            </a:r>
            <a:r>
              <a:rPr lang="en-GB" sz="1600" dirty="0" err="1">
                <a:latin typeface="Courier New" pitchFamily="49" charset="0"/>
              </a:rPr>
              <a:t>sum_array_rows</a:t>
            </a:r>
            <a:r>
              <a:rPr lang="en-GB" sz="1600" dirty="0">
                <a:latin typeface="Courier New" pitchFamily="49" charset="0"/>
              </a:rPr>
              <a:t>(double a[16][16])</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int i,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double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(i = 0; i &lt; 16;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(j = 0; j &lt; 16;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return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p:txBody>
      </p:sp>
      <p:sp>
        <p:nvSpPr>
          <p:cNvPr id="6" name="Rectangle 5"/>
          <p:cNvSpPr/>
          <p:nvPr/>
        </p:nvSpPr>
        <p:spPr bwMode="auto">
          <a:xfrm>
            <a:off x="6248400" y="17450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Rectangle 6"/>
          <p:cNvSpPr/>
          <p:nvPr/>
        </p:nvSpPr>
        <p:spPr bwMode="auto">
          <a:xfrm>
            <a:off x="6248400" y="21260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Rectangle 7"/>
          <p:cNvSpPr/>
          <p:nvPr/>
        </p:nvSpPr>
        <p:spPr bwMode="auto">
          <a:xfrm>
            <a:off x="6248400" y="25070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Rectangle 8"/>
          <p:cNvSpPr/>
          <p:nvPr/>
        </p:nvSpPr>
        <p:spPr bwMode="auto">
          <a:xfrm>
            <a:off x="6248400" y="28880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0" name="Rectangle 9"/>
          <p:cNvSpPr/>
          <p:nvPr/>
        </p:nvSpPr>
        <p:spPr bwMode="auto">
          <a:xfrm>
            <a:off x="6248400" y="327660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Rectangle 10"/>
          <p:cNvSpPr/>
          <p:nvPr/>
        </p:nvSpPr>
        <p:spPr bwMode="auto">
          <a:xfrm>
            <a:off x="6248400" y="365760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Rectangle 11"/>
          <p:cNvSpPr/>
          <p:nvPr/>
        </p:nvSpPr>
        <p:spPr bwMode="auto">
          <a:xfrm>
            <a:off x="6248400" y="403860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3" name="Rectangle 12"/>
          <p:cNvSpPr/>
          <p:nvPr/>
        </p:nvSpPr>
        <p:spPr bwMode="auto">
          <a:xfrm>
            <a:off x="6248400" y="441960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4" name="AutoShape 16"/>
          <p:cNvSpPr>
            <a:spLocks/>
          </p:cNvSpPr>
          <p:nvPr/>
        </p:nvSpPr>
        <p:spPr bwMode="auto">
          <a:xfrm rot="16200000" flipV="1">
            <a:off x="6857980" y="4293144"/>
            <a:ext cx="228600" cy="1395913"/>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5" name="TextBox 14"/>
          <p:cNvSpPr txBox="1"/>
          <p:nvPr/>
        </p:nvSpPr>
        <p:spPr>
          <a:xfrm>
            <a:off x="6692069" y="5105400"/>
            <a:ext cx="1749197" cy="369332"/>
          </a:xfrm>
          <a:prstGeom prst="rect">
            <a:avLst/>
          </a:prstGeom>
          <a:noFill/>
        </p:spPr>
        <p:txBody>
          <a:bodyPr wrap="none" rtlCol="0">
            <a:spAutoFit/>
          </a:bodyPr>
          <a:lstStyle/>
          <a:p>
            <a:r>
              <a:rPr lang="en-US" sz="1800" dirty="0">
                <a:latin typeface="Calibri" pitchFamily="34" charset="0"/>
              </a:rPr>
              <a:t>32 B = 4 doubles</a:t>
            </a:r>
          </a:p>
        </p:txBody>
      </p:sp>
      <p:sp>
        <p:nvSpPr>
          <p:cNvPr id="16" name="TextBox 15"/>
          <p:cNvSpPr txBox="1"/>
          <p:nvPr/>
        </p:nvSpPr>
        <p:spPr>
          <a:xfrm>
            <a:off x="5943600" y="762000"/>
            <a:ext cx="2890343" cy="646331"/>
          </a:xfrm>
          <a:prstGeom prst="rect">
            <a:avLst/>
          </a:prstGeom>
          <a:noFill/>
        </p:spPr>
        <p:txBody>
          <a:bodyPr wrap="none" rtlCol="0">
            <a:spAutoFit/>
          </a:bodyPr>
          <a:lstStyle/>
          <a:p>
            <a:r>
              <a:rPr lang="en-US" sz="1800" dirty="0">
                <a:latin typeface="Calibri" pitchFamily="34" charset="0"/>
              </a:rPr>
              <a:t>assume: cold (empty) cache,</a:t>
            </a:r>
          </a:p>
          <a:p>
            <a:r>
              <a:rPr lang="en-US" sz="1800" dirty="0">
                <a:latin typeface="Calibri" pitchFamily="34" charset="0"/>
              </a:rPr>
              <a:t>a[0][0] goes here</a:t>
            </a:r>
          </a:p>
        </p:txBody>
      </p:sp>
      <p:cxnSp>
        <p:nvCxnSpPr>
          <p:cNvPr id="18" name="Straight Arrow Connector 17"/>
          <p:cNvCxnSpPr/>
          <p:nvPr/>
        </p:nvCxnSpPr>
        <p:spPr bwMode="auto">
          <a:xfrm rot="5400000">
            <a:off x="6143204" y="1656665"/>
            <a:ext cx="496669" cy="1588"/>
          </a:xfrm>
          <a:prstGeom prst="straightConnector1">
            <a:avLst/>
          </a:prstGeom>
          <a:noFill/>
          <a:ln w="25400" cap="flat" cmpd="sng" algn="ctr">
            <a:solidFill>
              <a:schemeClr val="tx1"/>
            </a:solidFill>
            <a:prstDash val="solid"/>
            <a:round/>
            <a:headEnd type="none" w="med" len="med"/>
            <a:tailEnd type="arrow"/>
          </a:ln>
          <a:effectLst/>
        </p:spPr>
      </p:cxnSp>
      <p:sp>
        <p:nvSpPr>
          <p:cNvPr id="19" name="Text Box 3"/>
          <p:cNvSpPr txBox="1">
            <a:spLocks noChangeArrowheads="1"/>
          </p:cNvSpPr>
          <p:nvPr/>
        </p:nvSpPr>
        <p:spPr bwMode="auto">
          <a:xfrm>
            <a:off x="509588" y="3886200"/>
            <a:ext cx="4748212" cy="2404161"/>
          </a:xfrm>
          <a:prstGeom prst="rect">
            <a:avLst/>
          </a:prstGeom>
          <a:solidFill>
            <a:srgbClr val="F6F5BD"/>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pitchFamily="49" charset="0"/>
              </a:rPr>
              <a:t>int</a:t>
            </a:r>
            <a:r>
              <a:rPr lang="en-GB" sz="1600" dirty="0">
                <a:latin typeface="Courier New" pitchFamily="49" charset="0"/>
              </a:rPr>
              <a:t> </a:t>
            </a:r>
            <a:r>
              <a:rPr lang="en-GB" sz="1600" dirty="0" err="1">
                <a:latin typeface="Courier New" pitchFamily="49" charset="0"/>
              </a:rPr>
              <a:t>sum_array_cols</a:t>
            </a:r>
            <a:r>
              <a:rPr lang="en-GB" sz="1600" dirty="0">
                <a:latin typeface="Courier New" pitchFamily="49" charset="0"/>
              </a:rPr>
              <a:t>(double a[16][16])</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int i,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double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(j = 0; i &lt; 16;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a:t>
            </a:r>
            <a:r>
              <a:rPr lang="en-GB" sz="1600" dirty="0" err="1">
                <a:latin typeface="Courier New" pitchFamily="49" charset="0"/>
              </a:rPr>
              <a:t>i</a:t>
            </a:r>
            <a:r>
              <a:rPr lang="en-GB" sz="1600" dirty="0">
                <a:latin typeface="Courier New" pitchFamily="49" charset="0"/>
              </a:rPr>
              <a:t> = 0; j &lt; 16;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return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p:txBody>
      </p:sp>
      <p:sp>
        <p:nvSpPr>
          <p:cNvPr id="20" name="Rectangle 19"/>
          <p:cNvSpPr/>
          <p:nvPr/>
        </p:nvSpPr>
        <p:spPr bwMode="auto">
          <a:xfrm>
            <a:off x="5943600" y="5715000"/>
            <a:ext cx="2661743" cy="609600"/>
          </a:xfrm>
          <a:prstGeom prst="rect">
            <a:avLst/>
          </a:prstGeom>
          <a:solidFill>
            <a:schemeClr val="bg1">
              <a:lumMod val="8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blackboard</a:t>
            </a:r>
          </a:p>
        </p:txBody>
      </p:sp>
      <p:sp>
        <p:nvSpPr>
          <p:cNvPr id="22" name="TextBox 21"/>
          <p:cNvSpPr txBox="1"/>
          <p:nvPr/>
        </p:nvSpPr>
        <p:spPr>
          <a:xfrm>
            <a:off x="5952067" y="313267"/>
            <a:ext cx="2893741"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Ignore the variables sum, </a:t>
            </a:r>
            <a:r>
              <a:rPr lang="en-US" sz="1800" i="1" dirty="0" err="1">
                <a:solidFill>
                  <a:schemeClr val="tx1">
                    <a:lumMod val="50000"/>
                    <a:lumOff val="50000"/>
                  </a:schemeClr>
                </a:solidFill>
                <a:latin typeface="Calibri" pitchFamily="34" charset="0"/>
              </a:rPr>
              <a:t>i</a:t>
            </a:r>
            <a:r>
              <a:rPr lang="en-US" sz="1800" i="1" dirty="0">
                <a:solidFill>
                  <a:schemeClr val="tx1">
                    <a:lumMod val="50000"/>
                    <a:lumOff val="50000"/>
                  </a:schemeClr>
                </a:solidFill>
                <a:latin typeface="Calibri" pitchFamily="34" charset="0"/>
              </a:rPr>
              <a:t>, j</a:t>
            </a:r>
          </a:p>
        </p:txBody>
      </p:sp>
    </p:spTree>
    <p:extLst>
      <p:ext uri="{BB962C8B-B14F-4D97-AF65-F5344CB8AC3E}">
        <p14:creationId xmlns:p14="http://schemas.microsoft.com/office/powerpoint/2010/main" val="12201049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961660" cy="762000"/>
          </a:xfrm>
        </p:spPr>
        <p:txBody>
          <a:bodyPr>
            <a:normAutofit/>
          </a:bodyPr>
          <a:lstStyle/>
          <a:p>
            <a:r>
              <a:rPr lang="en-US" dirty="0"/>
              <a:t>E-way Set Associative Cache</a:t>
            </a:r>
          </a:p>
        </p:txBody>
      </p:sp>
      <p:cxnSp>
        <p:nvCxnSpPr>
          <p:cNvPr id="125" name="Straight Connector 124"/>
          <p:cNvCxnSpPr/>
          <p:nvPr/>
        </p:nvCxnSpPr>
        <p:spPr bwMode="auto">
          <a:xfrm>
            <a:off x="762000" y="4800600"/>
            <a:ext cx="6598924" cy="17189"/>
          </a:xfrm>
          <a:prstGeom prst="line">
            <a:avLst/>
          </a:prstGeom>
          <a:noFill/>
          <a:ln w="76200" cap="rnd" cmpd="sng" algn="ctr">
            <a:solidFill>
              <a:schemeClr val="tx1"/>
            </a:solidFill>
            <a:prstDash val="sysDot"/>
            <a:round/>
            <a:headEnd type="none" w="med" len="med"/>
            <a:tailEnd type="none" w="med" len="med"/>
          </a:ln>
          <a:effectLst/>
        </p:spPr>
      </p:cxnSp>
      <p:sp>
        <p:nvSpPr>
          <p:cNvPr id="127" name="TextBox 126"/>
          <p:cNvSpPr txBox="1"/>
          <p:nvPr/>
        </p:nvSpPr>
        <p:spPr>
          <a:xfrm>
            <a:off x="381000" y="1154668"/>
            <a:ext cx="3298788" cy="646331"/>
          </a:xfrm>
          <a:prstGeom prst="rect">
            <a:avLst/>
          </a:prstGeom>
          <a:noFill/>
        </p:spPr>
        <p:txBody>
          <a:bodyPr wrap="none" rtlCol="0">
            <a:spAutoFit/>
          </a:bodyPr>
          <a:lstStyle/>
          <a:p>
            <a:r>
              <a:rPr lang="en-US" sz="1800" dirty="0">
                <a:latin typeface="Calibri" pitchFamily="34" charset="0"/>
              </a:rPr>
              <a:t>E = 2: Two lines per set</a:t>
            </a:r>
          </a:p>
          <a:p>
            <a:r>
              <a:rPr lang="en-US" sz="1800" dirty="0">
                <a:latin typeface="Calibri" pitchFamily="34" charset="0"/>
              </a:rPr>
              <a:t>Assume: cache block size 8 bytes</a:t>
            </a:r>
          </a:p>
        </p:txBody>
      </p:sp>
      <p:sp>
        <p:nvSpPr>
          <p:cNvPr id="128" name="Rectangle 127"/>
          <p:cNvSpPr/>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 bits</a:t>
            </a:r>
          </a:p>
        </p:txBody>
      </p:sp>
      <p:sp>
        <p:nvSpPr>
          <p:cNvPr id="129" name="Rectangle 128"/>
          <p:cNvSpPr/>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nvSpPr>
        <p:spPr>
          <a:xfrm>
            <a:off x="6477000" y="1522790"/>
            <a:ext cx="2126031" cy="369332"/>
          </a:xfrm>
          <a:prstGeom prst="rect">
            <a:avLst/>
          </a:prstGeom>
          <a:noFill/>
        </p:spPr>
        <p:txBody>
          <a:bodyPr wrap="none" rtlCol="0">
            <a:spAutoFit/>
          </a:bodyPr>
          <a:lstStyle/>
          <a:p>
            <a:r>
              <a:rPr lang="en-US" sz="1800" dirty="0">
                <a:latin typeface="Calibri" pitchFamily="34" charset="0"/>
              </a:rPr>
              <a:t>Address of short </a:t>
            </a:r>
            <a:r>
              <a:rPr lang="en-US" sz="1800" dirty="0" err="1">
                <a:latin typeface="Calibri" pitchFamily="34" charset="0"/>
              </a:rPr>
              <a:t>int</a:t>
            </a:r>
            <a:r>
              <a:rPr lang="en-US" sz="1800" dirty="0">
                <a:latin typeface="Calibri" pitchFamily="34" charset="0"/>
              </a:rPr>
              <a:t>:</a:t>
            </a:r>
          </a:p>
        </p:txBody>
      </p:sp>
      <p:sp>
        <p:nvSpPr>
          <p:cNvPr id="73" name="Rectangle 72"/>
          <p:cNvSpPr/>
          <p:nvPr/>
        </p:nvSpPr>
        <p:spPr bwMode="auto">
          <a:xfrm>
            <a:off x="457200" y="25146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75" name="Rectangle 74"/>
          <p:cNvSpPr/>
          <p:nvPr/>
        </p:nvSpPr>
        <p:spPr bwMode="auto">
          <a:xfrm>
            <a:off x="606607" y="2590803"/>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76" name="Rectangle 75"/>
          <p:cNvSpPr/>
          <p:nvPr/>
        </p:nvSpPr>
        <p:spPr bwMode="auto">
          <a:xfrm>
            <a:off x="1899924" y="26894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77" name="Rectangle 76"/>
          <p:cNvSpPr/>
          <p:nvPr/>
        </p:nvSpPr>
        <p:spPr bwMode="auto">
          <a:xfrm>
            <a:off x="2135242" y="26894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78" name="Rectangle 77"/>
          <p:cNvSpPr/>
          <p:nvPr/>
        </p:nvSpPr>
        <p:spPr bwMode="auto">
          <a:xfrm>
            <a:off x="2360367" y="26894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79" name="Rectangle 78"/>
          <p:cNvSpPr/>
          <p:nvPr/>
        </p:nvSpPr>
        <p:spPr bwMode="auto">
          <a:xfrm>
            <a:off x="3587907" y="26894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80" name="Rectangle 79"/>
          <p:cNvSpPr/>
          <p:nvPr/>
        </p:nvSpPr>
        <p:spPr bwMode="auto">
          <a:xfrm>
            <a:off x="1120788" y="2689469"/>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81" name="Rectangle 80"/>
          <p:cNvSpPr/>
          <p:nvPr/>
        </p:nvSpPr>
        <p:spPr bwMode="auto">
          <a:xfrm>
            <a:off x="715928" y="26894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82" name="Rectangle 81"/>
          <p:cNvSpPr/>
          <p:nvPr/>
        </p:nvSpPr>
        <p:spPr bwMode="auto">
          <a:xfrm>
            <a:off x="2596309" y="26894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83" name="Rectangle 82"/>
          <p:cNvSpPr/>
          <p:nvPr/>
        </p:nvSpPr>
        <p:spPr bwMode="auto">
          <a:xfrm>
            <a:off x="3336537" y="26894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84" name="Rectangle 83"/>
          <p:cNvSpPr/>
          <p:nvPr/>
        </p:nvSpPr>
        <p:spPr bwMode="auto">
          <a:xfrm>
            <a:off x="3084544" y="26894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85" name="Rectangle 84"/>
          <p:cNvSpPr/>
          <p:nvPr/>
        </p:nvSpPr>
        <p:spPr bwMode="auto">
          <a:xfrm>
            <a:off x="2832550" y="26894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87" name="Rectangle 86"/>
          <p:cNvSpPr/>
          <p:nvPr/>
        </p:nvSpPr>
        <p:spPr bwMode="auto">
          <a:xfrm>
            <a:off x="4080935" y="25940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88" name="Rectangle 87"/>
          <p:cNvSpPr/>
          <p:nvPr/>
        </p:nvSpPr>
        <p:spPr bwMode="auto">
          <a:xfrm>
            <a:off x="5374252"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89" name="Rectangle 88"/>
          <p:cNvSpPr/>
          <p:nvPr/>
        </p:nvSpPr>
        <p:spPr bwMode="auto">
          <a:xfrm>
            <a:off x="5609570"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90" name="Rectangle 89"/>
          <p:cNvSpPr/>
          <p:nvPr/>
        </p:nvSpPr>
        <p:spPr bwMode="auto">
          <a:xfrm>
            <a:off x="5834695"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91" name="Rectangle 90"/>
          <p:cNvSpPr/>
          <p:nvPr/>
        </p:nvSpPr>
        <p:spPr bwMode="auto">
          <a:xfrm>
            <a:off x="706223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92" name="Rectangle 91"/>
          <p:cNvSpPr/>
          <p:nvPr/>
        </p:nvSpPr>
        <p:spPr bwMode="auto">
          <a:xfrm>
            <a:off x="4595116" y="26927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93" name="Rectangle 92"/>
          <p:cNvSpPr/>
          <p:nvPr/>
        </p:nvSpPr>
        <p:spPr bwMode="auto">
          <a:xfrm>
            <a:off x="4190256"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94" name="Rectangle 93"/>
          <p:cNvSpPr/>
          <p:nvPr/>
        </p:nvSpPr>
        <p:spPr bwMode="auto">
          <a:xfrm>
            <a:off x="6070637" y="26927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95" name="Rectangle 94"/>
          <p:cNvSpPr/>
          <p:nvPr/>
        </p:nvSpPr>
        <p:spPr bwMode="auto">
          <a:xfrm>
            <a:off x="6810865"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96" name="Rectangle 95"/>
          <p:cNvSpPr/>
          <p:nvPr/>
        </p:nvSpPr>
        <p:spPr bwMode="auto">
          <a:xfrm>
            <a:off x="6558872"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97" name="Rectangle 96"/>
          <p:cNvSpPr/>
          <p:nvPr/>
        </p:nvSpPr>
        <p:spPr bwMode="auto">
          <a:xfrm>
            <a:off x="6306878" y="26927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00" name="Rectangle 99"/>
          <p:cNvSpPr/>
          <p:nvPr/>
        </p:nvSpPr>
        <p:spPr bwMode="auto">
          <a:xfrm>
            <a:off x="457200" y="32004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14" name="Rectangle 113"/>
          <p:cNvSpPr/>
          <p:nvPr/>
        </p:nvSpPr>
        <p:spPr bwMode="auto">
          <a:xfrm>
            <a:off x="606607" y="3276603"/>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15" name="Rectangle 114"/>
          <p:cNvSpPr/>
          <p:nvPr/>
        </p:nvSpPr>
        <p:spPr bwMode="auto">
          <a:xfrm>
            <a:off x="1899924"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16" name="Rectangle 115"/>
          <p:cNvSpPr/>
          <p:nvPr/>
        </p:nvSpPr>
        <p:spPr bwMode="auto">
          <a:xfrm>
            <a:off x="2135242"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17" name="Rectangle 116"/>
          <p:cNvSpPr/>
          <p:nvPr/>
        </p:nvSpPr>
        <p:spPr bwMode="auto">
          <a:xfrm>
            <a:off x="2360367"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18" name="Rectangle 117"/>
          <p:cNvSpPr/>
          <p:nvPr/>
        </p:nvSpPr>
        <p:spPr bwMode="auto">
          <a:xfrm>
            <a:off x="3587907"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19" name="Rectangle 118"/>
          <p:cNvSpPr/>
          <p:nvPr/>
        </p:nvSpPr>
        <p:spPr bwMode="auto">
          <a:xfrm>
            <a:off x="1120788" y="3375269"/>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20" name="Rectangle 119"/>
          <p:cNvSpPr/>
          <p:nvPr/>
        </p:nvSpPr>
        <p:spPr bwMode="auto">
          <a:xfrm>
            <a:off x="715928"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21" name="Rectangle 120"/>
          <p:cNvSpPr/>
          <p:nvPr/>
        </p:nvSpPr>
        <p:spPr bwMode="auto">
          <a:xfrm>
            <a:off x="2596309"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22" name="Rectangle 121"/>
          <p:cNvSpPr/>
          <p:nvPr/>
        </p:nvSpPr>
        <p:spPr bwMode="auto">
          <a:xfrm>
            <a:off x="3336537"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23" name="Rectangle 122"/>
          <p:cNvSpPr/>
          <p:nvPr/>
        </p:nvSpPr>
        <p:spPr bwMode="auto">
          <a:xfrm>
            <a:off x="3084544"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24" name="Rectangle 123"/>
          <p:cNvSpPr/>
          <p:nvPr/>
        </p:nvSpPr>
        <p:spPr bwMode="auto">
          <a:xfrm>
            <a:off x="2832550"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03" name="Rectangle 102"/>
          <p:cNvSpPr/>
          <p:nvPr/>
        </p:nvSpPr>
        <p:spPr bwMode="auto">
          <a:xfrm>
            <a:off x="4080935" y="32798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04" name="Rectangle 103"/>
          <p:cNvSpPr/>
          <p:nvPr/>
        </p:nvSpPr>
        <p:spPr bwMode="auto">
          <a:xfrm>
            <a:off x="5374252"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05" name="Rectangle 104"/>
          <p:cNvSpPr/>
          <p:nvPr/>
        </p:nvSpPr>
        <p:spPr bwMode="auto">
          <a:xfrm>
            <a:off x="5609570"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06" name="Rectangle 105"/>
          <p:cNvSpPr/>
          <p:nvPr/>
        </p:nvSpPr>
        <p:spPr bwMode="auto">
          <a:xfrm>
            <a:off x="5834695"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07" name="Rectangle 106"/>
          <p:cNvSpPr/>
          <p:nvPr/>
        </p:nvSpPr>
        <p:spPr bwMode="auto">
          <a:xfrm>
            <a:off x="7062235"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08" name="Rectangle 107"/>
          <p:cNvSpPr/>
          <p:nvPr/>
        </p:nvSpPr>
        <p:spPr bwMode="auto">
          <a:xfrm>
            <a:off x="4595116" y="33785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09" name="Rectangle 108"/>
          <p:cNvSpPr/>
          <p:nvPr/>
        </p:nvSpPr>
        <p:spPr bwMode="auto">
          <a:xfrm>
            <a:off x="4190256"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10" name="Rectangle 109"/>
          <p:cNvSpPr/>
          <p:nvPr/>
        </p:nvSpPr>
        <p:spPr bwMode="auto">
          <a:xfrm>
            <a:off x="6070637"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11" name="Rectangle 110"/>
          <p:cNvSpPr/>
          <p:nvPr/>
        </p:nvSpPr>
        <p:spPr bwMode="auto">
          <a:xfrm>
            <a:off x="6810865"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12" name="Rectangle 111"/>
          <p:cNvSpPr/>
          <p:nvPr/>
        </p:nvSpPr>
        <p:spPr bwMode="auto">
          <a:xfrm>
            <a:off x="6558872"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13" name="Rectangle 112"/>
          <p:cNvSpPr/>
          <p:nvPr/>
        </p:nvSpPr>
        <p:spPr bwMode="auto">
          <a:xfrm>
            <a:off x="6306878"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37" name="Rectangle 136"/>
          <p:cNvSpPr/>
          <p:nvPr/>
        </p:nvSpPr>
        <p:spPr bwMode="auto">
          <a:xfrm>
            <a:off x="457200" y="38862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91" name="Rectangle 190"/>
          <p:cNvSpPr/>
          <p:nvPr/>
        </p:nvSpPr>
        <p:spPr bwMode="auto">
          <a:xfrm>
            <a:off x="606607" y="3962403"/>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92" name="Rectangle 191"/>
          <p:cNvSpPr/>
          <p:nvPr/>
        </p:nvSpPr>
        <p:spPr bwMode="auto">
          <a:xfrm>
            <a:off x="1899924" y="40610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93" name="Rectangle 192"/>
          <p:cNvSpPr/>
          <p:nvPr/>
        </p:nvSpPr>
        <p:spPr bwMode="auto">
          <a:xfrm>
            <a:off x="2135242" y="40610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94" name="Rectangle 193"/>
          <p:cNvSpPr/>
          <p:nvPr/>
        </p:nvSpPr>
        <p:spPr bwMode="auto">
          <a:xfrm>
            <a:off x="2360367" y="40610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95" name="Rectangle 194"/>
          <p:cNvSpPr/>
          <p:nvPr/>
        </p:nvSpPr>
        <p:spPr bwMode="auto">
          <a:xfrm>
            <a:off x="3587907" y="40610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96" name="Rectangle 195"/>
          <p:cNvSpPr/>
          <p:nvPr/>
        </p:nvSpPr>
        <p:spPr bwMode="auto">
          <a:xfrm>
            <a:off x="1120788" y="4061069"/>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97" name="Rectangle 196"/>
          <p:cNvSpPr/>
          <p:nvPr/>
        </p:nvSpPr>
        <p:spPr bwMode="auto">
          <a:xfrm>
            <a:off x="715928" y="40610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98" name="Rectangle 197"/>
          <p:cNvSpPr/>
          <p:nvPr/>
        </p:nvSpPr>
        <p:spPr bwMode="auto">
          <a:xfrm>
            <a:off x="2596309" y="40610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99" name="Rectangle 198"/>
          <p:cNvSpPr/>
          <p:nvPr/>
        </p:nvSpPr>
        <p:spPr bwMode="auto">
          <a:xfrm>
            <a:off x="3336537" y="40610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200" name="Rectangle 199"/>
          <p:cNvSpPr/>
          <p:nvPr/>
        </p:nvSpPr>
        <p:spPr bwMode="auto">
          <a:xfrm>
            <a:off x="3084544" y="40610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201" name="Rectangle 200"/>
          <p:cNvSpPr/>
          <p:nvPr/>
        </p:nvSpPr>
        <p:spPr bwMode="auto">
          <a:xfrm>
            <a:off x="2832550" y="40610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46" name="Rectangle 145"/>
          <p:cNvSpPr/>
          <p:nvPr/>
        </p:nvSpPr>
        <p:spPr bwMode="auto">
          <a:xfrm>
            <a:off x="4080935" y="39656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58" name="Rectangle 157"/>
          <p:cNvSpPr/>
          <p:nvPr/>
        </p:nvSpPr>
        <p:spPr bwMode="auto">
          <a:xfrm>
            <a:off x="5374252" y="40643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70" name="Rectangle 169"/>
          <p:cNvSpPr/>
          <p:nvPr/>
        </p:nvSpPr>
        <p:spPr bwMode="auto">
          <a:xfrm>
            <a:off x="5609570" y="40643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82" name="Rectangle 181"/>
          <p:cNvSpPr/>
          <p:nvPr/>
        </p:nvSpPr>
        <p:spPr bwMode="auto">
          <a:xfrm>
            <a:off x="5834695" y="40643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84" name="Rectangle 183"/>
          <p:cNvSpPr/>
          <p:nvPr/>
        </p:nvSpPr>
        <p:spPr bwMode="auto">
          <a:xfrm>
            <a:off x="7062235" y="40643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85" name="Rectangle 184"/>
          <p:cNvSpPr/>
          <p:nvPr/>
        </p:nvSpPr>
        <p:spPr bwMode="auto">
          <a:xfrm>
            <a:off x="4595116" y="40643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86" name="Rectangle 185"/>
          <p:cNvSpPr/>
          <p:nvPr/>
        </p:nvSpPr>
        <p:spPr bwMode="auto">
          <a:xfrm>
            <a:off x="4190256" y="40643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87" name="Rectangle 186"/>
          <p:cNvSpPr/>
          <p:nvPr/>
        </p:nvSpPr>
        <p:spPr bwMode="auto">
          <a:xfrm>
            <a:off x="6070637" y="40643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88" name="Rectangle 187"/>
          <p:cNvSpPr/>
          <p:nvPr/>
        </p:nvSpPr>
        <p:spPr bwMode="auto">
          <a:xfrm>
            <a:off x="6810865" y="40643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89" name="Rectangle 188"/>
          <p:cNvSpPr/>
          <p:nvPr/>
        </p:nvSpPr>
        <p:spPr bwMode="auto">
          <a:xfrm>
            <a:off x="6558872" y="40643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90" name="Rectangle 189"/>
          <p:cNvSpPr/>
          <p:nvPr/>
        </p:nvSpPr>
        <p:spPr bwMode="auto">
          <a:xfrm>
            <a:off x="6306878" y="40643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205" name="Rectangle 204"/>
          <p:cNvSpPr/>
          <p:nvPr/>
        </p:nvSpPr>
        <p:spPr bwMode="auto">
          <a:xfrm>
            <a:off x="457200" y="5102157"/>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219" name="Rectangle 218"/>
          <p:cNvSpPr/>
          <p:nvPr/>
        </p:nvSpPr>
        <p:spPr bwMode="auto">
          <a:xfrm>
            <a:off x="606607" y="5178360"/>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220" name="Rectangle 219"/>
          <p:cNvSpPr/>
          <p:nvPr/>
        </p:nvSpPr>
        <p:spPr bwMode="auto">
          <a:xfrm>
            <a:off x="1899924" y="5277026"/>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221" name="Rectangle 220"/>
          <p:cNvSpPr/>
          <p:nvPr/>
        </p:nvSpPr>
        <p:spPr bwMode="auto">
          <a:xfrm>
            <a:off x="2135242" y="5277026"/>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222" name="Rectangle 221"/>
          <p:cNvSpPr/>
          <p:nvPr/>
        </p:nvSpPr>
        <p:spPr bwMode="auto">
          <a:xfrm>
            <a:off x="2360367" y="5277026"/>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223" name="Rectangle 222"/>
          <p:cNvSpPr/>
          <p:nvPr/>
        </p:nvSpPr>
        <p:spPr bwMode="auto">
          <a:xfrm>
            <a:off x="3587907" y="5277026"/>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224" name="Rectangle 223"/>
          <p:cNvSpPr/>
          <p:nvPr/>
        </p:nvSpPr>
        <p:spPr bwMode="auto">
          <a:xfrm>
            <a:off x="1120788" y="5277026"/>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225" name="Rectangle 224"/>
          <p:cNvSpPr/>
          <p:nvPr/>
        </p:nvSpPr>
        <p:spPr bwMode="auto">
          <a:xfrm>
            <a:off x="715928" y="5277026"/>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226" name="Rectangle 225"/>
          <p:cNvSpPr/>
          <p:nvPr/>
        </p:nvSpPr>
        <p:spPr bwMode="auto">
          <a:xfrm>
            <a:off x="2596309" y="5277026"/>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227" name="Rectangle 226"/>
          <p:cNvSpPr/>
          <p:nvPr/>
        </p:nvSpPr>
        <p:spPr bwMode="auto">
          <a:xfrm>
            <a:off x="3336537" y="5277026"/>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228" name="Rectangle 227"/>
          <p:cNvSpPr/>
          <p:nvPr/>
        </p:nvSpPr>
        <p:spPr bwMode="auto">
          <a:xfrm>
            <a:off x="3084544" y="5277026"/>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229" name="Rectangle 228"/>
          <p:cNvSpPr/>
          <p:nvPr/>
        </p:nvSpPr>
        <p:spPr bwMode="auto">
          <a:xfrm>
            <a:off x="2832550" y="5277026"/>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208" name="Rectangle 207"/>
          <p:cNvSpPr/>
          <p:nvPr/>
        </p:nvSpPr>
        <p:spPr bwMode="auto">
          <a:xfrm>
            <a:off x="4080935" y="5181603"/>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209" name="Rectangle 208"/>
          <p:cNvSpPr/>
          <p:nvPr/>
        </p:nvSpPr>
        <p:spPr bwMode="auto">
          <a:xfrm>
            <a:off x="5374252" y="5280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210" name="Rectangle 209"/>
          <p:cNvSpPr/>
          <p:nvPr/>
        </p:nvSpPr>
        <p:spPr bwMode="auto">
          <a:xfrm>
            <a:off x="5609570" y="5280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211" name="Rectangle 210"/>
          <p:cNvSpPr/>
          <p:nvPr/>
        </p:nvSpPr>
        <p:spPr bwMode="auto">
          <a:xfrm>
            <a:off x="5834695" y="5280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212" name="Rectangle 211"/>
          <p:cNvSpPr/>
          <p:nvPr/>
        </p:nvSpPr>
        <p:spPr bwMode="auto">
          <a:xfrm>
            <a:off x="7062235" y="5280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213" name="Rectangle 212"/>
          <p:cNvSpPr/>
          <p:nvPr/>
        </p:nvSpPr>
        <p:spPr bwMode="auto">
          <a:xfrm>
            <a:off x="4595116" y="5280269"/>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214" name="Rectangle 213"/>
          <p:cNvSpPr/>
          <p:nvPr/>
        </p:nvSpPr>
        <p:spPr bwMode="auto">
          <a:xfrm>
            <a:off x="4190256" y="5280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215" name="Rectangle 214"/>
          <p:cNvSpPr/>
          <p:nvPr/>
        </p:nvSpPr>
        <p:spPr bwMode="auto">
          <a:xfrm>
            <a:off x="6070637" y="5280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216" name="Rectangle 215"/>
          <p:cNvSpPr/>
          <p:nvPr/>
        </p:nvSpPr>
        <p:spPr bwMode="auto">
          <a:xfrm>
            <a:off x="6810865" y="5280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217" name="Rectangle 216"/>
          <p:cNvSpPr/>
          <p:nvPr/>
        </p:nvSpPr>
        <p:spPr bwMode="auto">
          <a:xfrm>
            <a:off x="6558872" y="5280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218" name="Rectangle 217"/>
          <p:cNvSpPr/>
          <p:nvPr/>
        </p:nvSpPr>
        <p:spPr bwMode="auto">
          <a:xfrm>
            <a:off x="6306878" y="5280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cxnSp>
        <p:nvCxnSpPr>
          <p:cNvPr id="231" name="Shape 230"/>
          <p:cNvCxnSpPr>
            <a:stCxn id="129" idx="2"/>
            <a:endCxn id="100" idx="3"/>
          </p:cNvCxnSpPr>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sp>
        <p:nvSpPr>
          <p:cNvPr id="132" name="TextBox 131"/>
          <p:cNvSpPr txBox="1"/>
          <p:nvPr/>
        </p:nvSpPr>
        <p:spPr>
          <a:xfrm>
            <a:off x="7924800" y="3246572"/>
            <a:ext cx="899605" cy="369332"/>
          </a:xfrm>
          <a:prstGeom prst="rect">
            <a:avLst/>
          </a:prstGeom>
          <a:noFill/>
        </p:spPr>
        <p:txBody>
          <a:bodyPr wrap="none" rtlCol="0">
            <a:spAutoFit/>
          </a:bodyPr>
          <a:lstStyle/>
          <a:p>
            <a:r>
              <a:rPr lang="en-US" sz="1800" dirty="0">
                <a:latin typeface="Calibri" pitchFamily="34" charset="0"/>
              </a:rPr>
              <a:t>find set</a:t>
            </a:r>
          </a:p>
        </p:txBody>
      </p:sp>
    </p:spTree>
    <p:extLst>
      <p:ext uri="{BB962C8B-B14F-4D97-AF65-F5344CB8AC3E}">
        <p14:creationId xmlns:p14="http://schemas.microsoft.com/office/powerpoint/2010/main" val="21299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2"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8245269" cy="762000"/>
          </a:xfrm>
        </p:spPr>
        <p:txBody>
          <a:bodyPr>
            <a:normAutofit/>
          </a:bodyPr>
          <a:lstStyle/>
          <a:p>
            <a:r>
              <a:rPr lang="en-US" dirty="0"/>
              <a:t>E-way Set Associative Cache</a:t>
            </a:r>
          </a:p>
        </p:txBody>
      </p:sp>
      <p:sp>
        <p:nvSpPr>
          <p:cNvPr id="127" name="TextBox 126"/>
          <p:cNvSpPr txBox="1"/>
          <p:nvPr/>
        </p:nvSpPr>
        <p:spPr>
          <a:xfrm>
            <a:off x="381000" y="1154668"/>
            <a:ext cx="3298788" cy="646331"/>
          </a:xfrm>
          <a:prstGeom prst="rect">
            <a:avLst/>
          </a:prstGeom>
          <a:noFill/>
        </p:spPr>
        <p:txBody>
          <a:bodyPr wrap="none" rtlCol="0">
            <a:spAutoFit/>
          </a:bodyPr>
          <a:lstStyle/>
          <a:p>
            <a:r>
              <a:rPr lang="en-US" sz="1800" dirty="0">
                <a:latin typeface="Calibri" pitchFamily="34" charset="0"/>
              </a:rPr>
              <a:t>E = 2: Two lines per set</a:t>
            </a:r>
          </a:p>
          <a:p>
            <a:r>
              <a:rPr lang="en-US" sz="1800" dirty="0">
                <a:latin typeface="Calibri" pitchFamily="34" charset="0"/>
              </a:rPr>
              <a:t>Assume: cache block size 8 bytes</a:t>
            </a:r>
          </a:p>
        </p:txBody>
      </p:sp>
      <p:sp>
        <p:nvSpPr>
          <p:cNvPr id="128" name="Rectangle 127"/>
          <p:cNvSpPr/>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 bits</a:t>
            </a:r>
          </a:p>
        </p:txBody>
      </p:sp>
      <p:sp>
        <p:nvSpPr>
          <p:cNvPr id="129" name="Rectangle 128"/>
          <p:cNvSpPr/>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nvSpPr>
        <p:spPr>
          <a:xfrm>
            <a:off x="6477000" y="1522790"/>
            <a:ext cx="2126031" cy="369332"/>
          </a:xfrm>
          <a:prstGeom prst="rect">
            <a:avLst/>
          </a:prstGeom>
          <a:noFill/>
        </p:spPr>
        <p:txBody>
          <a:bodyPr wrap="none" rtlCol="0">
            <a:spAutoFit/>
          </a:bodyPr>
          <a:lstStyle/>
          <a:p>
            <a:r>
              <a:rPr lang="en-US" sz="1800" dirty="0">
                <a:latin typeface="Calibri" pitchFamily="34" charset="0"/>
              </a:rPr>
              <a:t>Address of short </a:t>
            </a:r>
            <a:r>
              <a:rPr lang="en-US" sz="1800" dirty="0" err="1">
                <a:latin typeface="Calibri" pitchFamily="34" charset="0"/>
              </a:rPr>
              <a:t>int</a:t>
            </a:r>
            <a:r>
              <a:rPr lang="en-US" sz="1800" dirty="0">
                <a:latin typeface="Calibri" pitchFamily="34" charset="0"/>
              </a:rPr>
              <a:t>:</a:t>
            </a:r>
          </a:p>
        </p:txBody>
      </p:sp>
      <p:sp>
        <p:nvSpPr>
          <p:cNvPr id="100" name="Rectangle 99"/>
          <p:cNvSpPr/>
          <p:nvPr/>
        </p:nvSpPr>
        <p:spPr bwMode="auto">
          <a:xfrm>
            <a:off x="457200" y="32004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4" name="Rectangle 113"/>
          <p:cNvSpPr/>
          <p:nvPr/>
        </p:nvSpPr>
        <p:spPr bwMode="auto">
          <a:xfrm>
            <a:off x="606607" y="3276603"/>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15" name="Rectangle 114"/>
          <p:cNvSpPr/>
          <p:nvPr/>
        </p:nvSpPr>
        <p:spPr bwMode="auto">
          <a:xfrm>
            <a:off x="1899924"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16" name="Rectangle 115"/>
          <p:cNvSpPr/>
          <p:nvPr/>
        </p:nvSpPr>
        <p:spPr bwMode="auto">
          <a:xfrm>
            <a:off x="2135242"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17" name="Rectangle 116"/>
          <p:cNvSpPr/>
          <p:nvPr/>
        </p:nvSpPr>
        <p:spPr bwMode="auto">
          <a:xfrm>
            <a:off x="2360367"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18" name="Rectangle 117"/>
          <p:cNvSpPr/>
          <p:nvPr/>
        </p:nvSpPr>
        <p:spPr bwMode="auto">
          <a:xfrm>
            <a:off x="3587907"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19" name="Rectangle 118"/>
          <p:cNvSpPr/>
          <p:nvPr/>
        </p:nvSpPr>
        <p:spPr bwMode="auto">
          <a:xfrm>
            <a:off x="1120788" y="3375269"/>
            <a:ext cx="61978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20" name="Rectangle 119"/>
          <p:cNvSpPr/>
          <p:nvPr/>
        </p:nvSpPr>
        <p:spPr bwMode="auto">
          <a:xfrm>
            <a:off x="715928"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21" name="Rectangle 120"/>
          <p:cNvSpPr/>
          <p:nvPr/>
        </p:nvSpPr>
        <p:spPr bwMode="auto">
          <a:xfrm>
            <a:off x="2596309"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22" name="Rectangle 121"/>
          <p:cNvSpPr/>
          <p:nvPr/>
        </p:nvSpPr>
        <p:spPr bwMode="auto">
          <a:xfrm>
            <a:off x="3336537"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23" name="Rectangle 122"/>
          <p:cNvSpPr/>
          <p:nvPr/>
        </p:nvSpPr>
        <p:spPr bwMode="auto">
          <a:xfrm>
            <a:off x="3084544"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24" name="Rectangle 123"/>
          <p:cNvSpPr/>
          <p:nvPr/>
        </p:nvSpPr>
        <p:spPr bwMode="auto">
          <a:xfrm>
            <a:off x="2832550"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03" name="Rectangle 102"/>
          <p:cNvSpPr/>
          <p:nvPr/>
        </p:nvSpPr>
        <p:spPr bwMode="auto">
          <a:xfrm>
            <a:off x="4080935" y="32798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04" name="Rectangle 103"/>
          <p:cNvSpPr/>
          <p:nvPr/>
        </p:nvSpPr>
        <p:spPr bwMode="auto">
          <a:xfrm>
            <a:off x="5374252"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05" name="Rectangle 104"/>
          <p:cNvSpPr/>
          <p:nvPr/>
        </p:nvSpPr>
        <p:spPr bwMode="auto">
          <a:xfrm>
            <a:off x="5609570"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06" name="Rectangle 105"/>
          <p:cNvSpPr/>
          <p:nvPr/>
        </p:nvSpPr>
        <p:spPr bwMode="auto">
          <a:xfrm>
            <a:off x="5834695"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07" name="Rectangle 106"/>
          <p:cNvSpPr/>
          <p:nvPr/>
        </p:nvSpPr>
        <p:spPr bwMode="auto">
          <a:xfrm>
            <a:off x="7062235"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08" name="Rectangle 107"/>
          <p:cNvSpPr/>
          <p:nvPr/>
        </p:nvSpPr>
        <p:spPr bwMode="auto">
          <a:xfrm>
            <a:off x="4595116" y="33785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09" name="Rectangle 108"/>
          <p:cNvSpPr/>
          <p:nvPr/>
        </p:nvSpPr>
        <p:spPr bwMode="auto">
          <a:xfrm>
            <a:off x="4190256"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10" name="Rectangle 109"/>
          <p:cNvSpPr/>
          <p:nvPr/>
        </p:nvSpPr>
        <p:spPr bwMode="auto">
          <a:xfrm>
            <a:off x="6070637"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11" name="Rectangle 110"/>
          <p:cNvSpPr/>
          <p:nvPr/>
        </p:nvSpPr>
        <p:spPr bwMode="auto">
          <a:xfrm>
            <a:off x="6810865"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12" name="Rectangle 111"/>
          <p:cNvSpPr/>
          <p:nvPr/>
        </p:nvSpPr>
        <p:spPr bwMode="auto">
          <a:xfrm>
            <a:off x="6558872"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13" name="Rectangle 112"/>
          <p:cNvSpPr/>
          <p:nvPr/>
        </p:nvSpPr>
        <p:spPr bwMode="auto">
          <a:xfrm>
            <a:off x="6306878"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cxnSp>
        <p:nvCxnSpPr>
          <p:cNvPr id="231" name="Shape 230"/>
          <p:cNvCxnSpPr>
            <a:stCxn id="129" idx="2"/>
            <a:endCxn id="100" idx="3"/>
          </p:cNvCxnSpPr>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cxnSp>
        <p:nvCxnSpPr>
          <p:cNvPr id="132" name="Shape 131"/>
          <p:cNvCxnSpPr>
            <a:stCxn id="128" idx="1"/>
            <a:endCxn id="108" idx="0"/>
          </p:cNvCxnSpPr>
          <p:nvPr/>
        </p:nvCxnSpPr>
        <p:spPr bwMode="auto">
          <a:xfrm rot="10800000" flipV="1">
            <a:off x="4905012" y="1998176"/>
            <a:ext cx="1661067" cy="1380336"/>
          </a:xfrm>
          <a:prstGeom prst="bentConnector2">
            <a:avLst/>
          </a:prstGeom>
          <a:noFill/>
          <a:ln w="25400" cap="flat" cmpd="sng" algn="ctr">
            <a:solidFill>
              <a:schemeClr val="tx1"/>
            </a:solidFill>
            <a:prstDash val="solid"/>
            <a:round/>
            <a:headEnd type="none" w="med" len="med"/>
            <a:tailEnd type="none" w="med" len="med"/>
          </a:ln>
          <a:effectLst/>
        </p:spPr>
      </p:cxnSp>
      <p:cxnSp>
        <p:nvCxnSpPr>
          <p:cNvPr id="134" name="Shape 133"/>
          <p:cNvCxnSpPr>
            <a:stCxn id="128" idx="1"/>
            <a:endCxn id="119" idx="0"/>
          </p:cNvCxnSpPr>
          <p:nvPr/>
        </p:nvCxnSpPr>
        <p:spPr bwMode="auto">
          <a:xfrm rot="10800000" flipV="1">
            <a:off x="1430684" y="1998175"/>
            <a:ext cx="5135395" cy="1377093"/>
          </a:xfrm>
          <a:prstGeom prst="bentConnector2">
            <a:avLst/>
          </a:prstGeom>
          <a:noFill/>
          <a:ln w="25400" cap="flat" cmpd="sng" algn="ctr">
            <a:solidFill>
              <a:schemeClr val="tx1"/>
            </a:solidFill>
            <a:prstDash val="solid"/>
            <a:round/>
            <a:headEnd type="none" w="med" len="med"/>
            <a:tailEnd type="none" w="med" len="med"/>
          </a:ln>
          <a:effectLst/>
        </p:spPr>
      </p:cxnSp>
      <p:sp>
        <p:nvSpPr>
          <p:cNvPr id="135" name="TextBox 134"/>
          <p:cNvSpPr txBox="1"/>
          <p:nvPr/>
        </p:nvSpPr>
        <p:spPr>
          <a:xfrm>
            <a:off x="3429000" y="1981200"/>
            <a:ext cx="1525867" cy="369332"/>
          </a:xfrm>
          <a:prstGeom prst="rect">
            <a:avLst/>
          </a:prstGeom>
          <a:noFill/>
        </p:spPr>
        <p:txBody>
          <a:bodyPr wrap="none" rtlCol="0">
            <a:spAutoFit/>
          </a:bodyPr>
          <a:lstStyle/>
          <a:p>
            <a:r>
              <a:rPr lang="en-US" sz="1800" dirty="0">
                <a:latin typeface="Calibri" pitchFamily="34" charset="0"/>
              </a:rPr>
              <a:t>compare both</a:t>
            </a:r>
          </a:p>
        </p:txBody>
      </p:sp>
      <p:cxnSp>
        <p:nvCxnSpPr>
          <p:cNvPr id="136" name="Straight Connector 135"/>
          <p:cNvCxnSpPr/>
          <p:nvPr/>
        </p:nvCxnSpPr>
        <p:spPr bwMode="auto">
          <a:xfrm rot="5400000">
            <a:off x="636949" y="317146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138" name="TextBox 137"/>
          <p:cNvSpPr txBox="1"/>
          <p:nvPr/>
        </p:nvSpPr>
        <p:spPr>
          <a:xfrm>
            <a:off x="457200" y="2628106"/>
            <a:ext cx="1021242" cy="369332"/>
          </a:xfrm>
          <a:prstGeom prst="rect">
            <a:avLst/>
          </a:prstGeom>
          <a:noFill/>
        </p:spPr>
        <p:txBody>
          <a:bodyPr wrap="none" rtlCol="0">
            <a:spAutoFit/>
          </a:bodyPr>
          <a:lstStyle/>
          <a:p>
            <a:r>
              <a:rPr lang="en-US" sz="1800" dirty="0">
                <a:latin typeface="Calibri" pitchFamily="34" charset="0"/>
              </a:rPr>
              <a:t>valid?  + </a:t>
            </a:r>
          </a:p>
        </p:txBody>
      </p:sp>
      <p:sp>
        <p:nvSpPr>
          <p:cNvPr id="139" name="TextBox 138"/>
          <p:cNvSpPr txBox="1"/>
          <p:nvPr/>
        </p:nvSpPr>
        <p:spPr>
          <a:xfrm>
            <a:off x="1418537" y="2641599"/>
            <a:ext cx="1691810" cy="369332"/>
          </a:xfrm>
          <a:prstGeom prst="rect">
            <a:avLst/>
          </a:prstGeom>
          <a:noFill/>
        </p:spPr>
        <p:txBody>
          <a:bodyPr wrap="none" rtlCol="0">
            <a:spAutoFit/>
          </a:bodyPr>
          <a:lstStyle/>
          <a:p>
            <a:r>
              <a:rPr lang="en-US" sz="1800" dirty="0">
                <a:latin typeface="Calibri" pitchFamily="34" charset="0"/>
              </a:rPr>
              <a:t>match: yes = hit</a:t>
            </a:r>
          </a:p>
        </p:txBody>
      </p:sp>
      <p:cxnSp>
        <p:nvCxnSpPr>
          <p:cNvPr id="143" name="Elbow Connector 142"/>
          <p:cNvCxnSpPr>
            <a:stCxn id="130" idx="2"/>
            <a:endCxn id="124" idx="2"/>
          </p:cNvCxnSpPr>
          <p:nvPr/>
        </p:nvCxnSpPr>
        <p:spPr bwMode="auto">
          <a:xfrm rot="5400000">
            <a:off x="5016510" y="75949"/>
            <a:ext cx="1504779" cy="5620080"/>
          </a:xfrm>
          <a:prstGeom prst="bentConnector3">
            <a:avLst>
              <a:gd name="adj1" fmla="val 148388"/>
            </a:avLst>
          </a:prstGeom>
          <a:noFill/>
          <a:ln w="25400" cap="flat" cmpd="sng" algn="ctr">
            <a:solidFill>
              <a:schemeClr val="tx1"/>
            </a:solidFill>
            <a:prstDash val="solid"/>
            <a:round/>
            <a:headEnd type="none" w="med" len="med"/>
            <a:tailEnd type="none" w="med" len="med"/>
          </a:ln>
          <a:effectLst/>
        </p:spPr>
      </p:cxnSp>
      <p:sp>
        <p:nvSpPr>
          <p:cNvPr id="145" name="TextBox 144"/>
          <p:cNvSpPr txBox="1"/>
          <p:nvPr/>
        </p:nvSpPr>
        <p:spPr>
          <a:xfrm>
            <a:off x="5105400" y="4355068"/>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43" name="Rectangle 42"/>
          <p:cNvSpPr/>
          <p:nvPr/>
        </p:nvSpPr>
        <p:spPr bwMode="auto">
          <a:xfrm>
            <a:off x="1124185" y="3377238"/>
            <a:ext cx="619789" cy="26311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Tree>
    <p:extLst>
      <p:ext uri="{BB962C8B-B14F-4D97-AF65-F5344CB8AC3E}">
        <p14:creationId xmlns:p14="http://schemas.microsoft.com/office/powerpoint/2010/main" val="1685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8" grpId="0"/>
      <p:bldP spid="139" grpId="0"/>
      <p:bldP spid="145" grpId="0"/>
      <p:bldP spid="4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8245269" cy="762000"/>
          </a:xfrm>
        </p:spPr>
        <p:txBody>
          <a:bodyPr>
            <a:normAutofit/>
          </a:bodyPr>
          <a:lstStyle/>
          <a:p>
            <a:r>
              <a:rPr lang="en-US" dirty="0"/>
              <a:t>E-way Set Associative Cache</a:t>
            </a:r>
          </a:p>
        </p:txBody>
      </p:sp>
      <p:sp>
        <p:nvSpPr>
          <p:cNvPr id="127" name="TextBox 126"/>
          <p:cNvSpPr txBox="1"/>
          <p:nvPr/>
        </p:nvSpPr>
        <p:spPr>
          <a:xfrm>
            <a:off x="381000" y="1154668"/>
            <a:ext cx="3298788" cy="646331"/>
          </a:xfrm>
          <a:prstGeom prst="rect">
            <a:avLst/>
          </a:prstGeom>
          <a:noFill/>
        </p:spPr>
        <p:txBody>
          <a:bodyPr wrap="none" rtlCol="0">
            <a:spAutoFit/>
          </a:bodyPr>
          <a:lstStyle/>
          <a:p>
            <a:r>
              <a:rPr lang="en-US" sz="1800" dirty="0">
                <a:latin typeface="Calibri" pitchFamily="34" charset="0"/>
              </a:rPr>
              <a:t>E = 2: Two lines per set</a:t>
            </a:r>
          </a:p>
          <a:p>
            <a:r>
              <a:rPr lang="en-US" sz="1800" dirty="0">
                <a:latin typeface="Calibri" pitchFamily="34" charset="0"/>
              </a:rPr>
              <a:t>Assume: cache block size 8 bytes</a:t>
            </a:r>
          </a:p>
        </p:txBody>
      </p:sp>
      <p:sp>
        <p:nvSpPr>
          <p:cNvPr id="128" name="Rectangle 127"/>
          <p:cNvSpPr/>
          <p:nvPr/>
        </p:nvSpPr>
        <p:spPr bwMode="auto">
          <a:xfrm>
            <a:off x="6566078" y="1862752"/>
            <a:ext cx="990600" cy="27084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 bits</a:t>
            </a:r>
          </a:p>
        </p:txBody>
      </p:sp>
      <p:sp>
        <p:nvSpPr>
          <p:cNvPr id="129" name="Rectangle 128"/>
          <p:cNvSpPr/>
          <p:nvPr/>
        </p:nvSpPr>
        <p:spPr bwMode="auto">
          <a:xfrm>
            <a:off x="7556678" y="1862752"/>
            <a:ext cx="762000"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0…01</a:t>
            </a:r>
          </a:p>
        </p:txBody>
      </p:sp>
      <p:sp>
        <p:nvSpPr>
          <p:cNvPr id="130" name="Rectangle 129"/>
          <p:cNvSpPr/>
          <p:nvPr/>
        </p:nvSpPr>
        <p:spPr bwMode="auto">
          <a:xfrm>
            <a:off x="8318678" y="1862752"/>
            <a:ext cx="520522" cy="270848"/>
          </a:xfrm>
          <a:prstGeom prst="rect">
            <a:avLst/>
          </a:prstGeom>
          <a:solidFill>
            <a:schemeClr val="bg1"/>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lvl="0" algn="ctr"/>
            <a:r>
              <a:rPr lang="en-US" sz="1600" dirty="0">
                <a:solidFill>
                  <a:srgbClr val="000000"/>
                </a:solidFill>
                <a:latin typeface="Calibri" pitchFamily="34" charset="0"/>
              </a:rPr>
              <a:t>100</a:t>
            </a:r>
          </a:p>
        </p:txBody>
      </p:sp>
      <p:sp>
        <p:nvSpPr>
          <p:cNvPr id="131" name="TextBox 130"/>
          <p:cNvSpPr txBox="1"/>
          <p:nvPr/>
        </p:nvSpPr>
        <p:spPr>
          <a:xfrm>
            <a:off x="6477000" y="1522790"/>
            <a:ext cx="2126031" cy="369332"/>
          </a:xfrm>
          <a:prstGeom prst="rect">
            <a:avLst/>
          </a:prstGeom>
          <a:noFill/>
        </p:spPr>
        <p:txBody>
          <a:bodyPr wrap="none" rtlCol="0">
            <a:spAutoFit/>
          </a:bodyPr>
          <a:lstStyle/>
          <a:p>
            <a:r>
              <a:rPr lang="en-US" sz="1800" dirty="0">
                <a:latin typeface="Calibri" pitchFamily="34" charset="0"/>
              </a:rPr>
              <a:t>Address of short </a:t>
            </a:r>
            <a:r>
              <a:rPr lang="en-US" sz="1800" dirty="0" err="1">
                <a:latin typeface="Calibri" pitchFamily="34" charset="0"/>
              </a:rPr>
              <a:t>int</a:t>
            </a:r>
            <a:r>
              <a:rPr lang="en-US" sz="1800" dirty="0">
                <a:latin typeface="Calibri" pitchFamily="34" charset="0"/>
              </a:rPr>
              <a:t>:</a:t>
            </a:r>
          </a:p>
        </p:txBody>
      </p:sp>
      <p:sp>
        <p:nvSpPr>
          <p:cNvPr id="100" name="Rectangle 99"/>
          <p:cNvSpPr/>
          <p:nvPr/>
        </p:nvSpPr>
        <p:spPr bwMode="auto">
          <a:xfrm>
            <a:off x="457200" y="3200400"/>
            <a:ext cx="7086600" cy="612843"/>
          </a:xfrm>
          <a:prstGeom prst="rect">
            <a:avLst/>
          </a:prstGeom>
          <a:solidFill>
            <a:schemeClr val="accent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4" name="Rectangle 113"/>
          <p:cNvSpPr/>
          <p:nvPr/>
        </p:nvSpPr>
        <p:spPr bwMode="auto">
          <a:xfrm>
            <a:off x="606607" y="3276603"/>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15" name="Rectangle 114"/>
          <p:cNvSpPr/>
          <p:nvPr/>
        </p:nvSpPr>
        <p:spPr bwMode="auto">
          <a:xfrm>
            <a:off x="1899924"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16" name="Rectangle 115"/>
          <p:cNvSpPr/>
          <p:nvPr/>
        </p:nvSpPr>
        <p:spPr bwMode="auto">
          <a:xfrm>
            <a:off x="2135242"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17" name="Rectangle 116"/>
          <p:cNvSpPr/>
          <p:nvPr/>
        </p:nvSpPr>
        <p:spPr bwMode="auto">
          <a:xfrm>
            <a:off x="2360367"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18" name="Rectangle 117"/>
          <p:cNvSpPr/>
          <p:nvPr/>
        </p:nvSpPr>
        <p:spPr bwMode="auto">
          <a:xfrm>
            <a:off x="3587907"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19" name="Rectangle 118"/>
          <p:cNvSpPr/>
          <p:nvPr/>
        </p:nvSpPr>
        <p:spPr bwMode="auto">
          <a:xfrm>
            <a:off x="1120788" y="3375269"/>
            <a:ext cx="619789" cy="26311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20" name="Rectangle 119"/>
          <p:cNvSpPr/>
          <p:nvPr/>
        </p:nvSpPr>
        <p:spPr bwMode="auto">
          <a:xfrm>
            <a:off x="715928"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21" name="Rectangle 120"/>
          <p:cNvSpPr/>
          <p:nvPr/>
        </p:nvSpPr>
        <p:spPr bwMode="auto">
          <a:xfrm>
            <a:off x="2596309" y="3375269"/>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22" name="Rectangle 121"/>
          <p:cNvSpPr/>
          <p:nvPr/>
        </p:nvSpPr>
        <p:spPr bwMode="auto">
          <a:xfrm>
            <a:off x="3336537" y="3375269"/>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23" name="Rectangle 122"/>
          <p:cNvSpPr/>
          <p:nvPr/>
        </p:nvSpPr>
        <p:spPr bwMode="auto">
          <a:xfrm>
            <a:off x="3084544" y="3375269"/>
            <a:ext cx="252617" cy="26311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24" name="Rectangle 123"/>
          <p:cNvSpPr/>
          <p:nvPr/>
        </p:nvSpPr>
        <p:spPr bwMode="auto">
          <a:xfrm>
            <a:off x="2832550" y="3375269"/>
            <a:ext cx="252617" cy="26311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sp>
        <p:nvSpPr>
          <p:cNvPr id="103" name="Rectangle 102"/>
          <p:cNvSpPr/>
          <p:nvPr/>
        </p:nvSpPr>
        <p:spPr bwMode="auto">
          <a:xfrm>
            <a:off x="4080935" y="3279846"/>
            <a:ext cx="3321928" cy="460443"/>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ndParaRPr>
          </a:p>
        </p:txBody>
      </p:sp>
      <p:sp>
        <p:nvSpPr>
          <p:cNvPr id="104" name="Rectangle 103"/>
          <p:cNvSpPr/>
          <p:nvPr/>
        </p:nvSpPr>
        <p:spPr bwMode="auto">
          <a:xfrm>
            <a:off x="5374252"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0</a:t>
            </a:r>
          </a:p>
        </p:txBody>
      </p:sp>
      <p:sp>
        <p:nvSpPr>
          <p:cNvPr id="105" name="Rectangle 104"/>
          <p:cNvSpPr/>
          <p:nvPr/>
        </p:nvSpPr>
        <p:spPr bwMode="auto">
          <a:xfrm>
            <a:off x="5609570"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1</a:t>
            </a:r>
          </a:p>
        </p:txBody>
      </p:sp>
      <p:sp>
        <p:nvSpPr>
          <p:cNvPr id="106" name="Rectangle 105"/>
          <p:cNvSpPr/>
          <p:nvPr/>
        </p:nvSpPr>
        <p:spPr bwMode="auto">
          <a:xfrm>
            <a:off x="5834695"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2</a:t>
            </a:r>
          </a:p>
        </p:txBody>
      </p:sp>
      <p:sp>
        <p:nvSpPr>
          <p:cNvPr id="107" name="Rectangle 106"/>
          <p:cNvSpPr/>
          <p:nvPr/>
        </p:nvSpPr>
        <p:spPr bwMode="auto">
          <a:xfrm>
            <a:off x="7062235"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7</a:t>
            </a:r>
          </a:p>
        </p:txBody>
      </p:sp>
      <p:sp>
        <p:nvSpPr>
          <p:cNvPr id="108" name="Rectangle 107"/>
          <p:cNvSpPr/>
          <p:nvPr/>
        </p:nvSpPr>
        <p:spPr bwMode="auto">
          <a:xfrm>
            <a:off x="4595116" y="3378512"/>
            <a:ext cx="619789" cy="263110"/>
          </a:xfrm>
          <a:prstGeom prst="rect">
            <a:avLst/>
          </a:prstGeom>
          <a:solidFill>
            <a:schemeClr val="accent3"/>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tag</a:t>
            </a:r>
          </a:p>
        </p:txBody>
      </p:sp>
      <p:sp>
        <p:nvSpPr>
          <p:cNvPr id="109" name="Rectangle 108"/>
          <p:cNvSpPr/>
          <p:nvPr/>
        </p:nvSpPr>
        <p:spPr bwMode="auto">
          <a:xfrm>
            <a:off x="4190256"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v</a:t>
            </a:r>
          </a:p>
        </p:txBody>
      </p:sp>
      <p:sp>
        <p:nvSpPr>
          <p:cNvPr id="110" name="Rectangle 109"/>
          <p:cNvSpPr/>
          <p:nvPr/>
        </p:nvSpPr>
        <p:spPr bwMode="auto">
          <a:xfrm>
            <a:off x="6070637" y="3378512"/>
            <a:ext cx="235319"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3</a:t>
            </a:r>
          </a:p>
        </p:txBody>
      </p:sp>
      <p:sp>
        <p:nvSpPr>
          <p:cNvPr id="111" name="Rectangle 110"/>
          <p:cNvSpPr/>
          <p:nvPr/>
        </p:nvSpPr>
        <p:spPr bwMode="auto">
          <a:xfrm>
            <a:off x="6810865"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6</a:t>
            </a:r>
          </a:p>
        </p:txBody>
      </p:sp>
      <p:sp>
        <p:nvSpPr>
          <p:cNvPr id="112" name="Rectangle 111"/>
          <p:cNvSpPr/>
          <p:nvPr/>
        </p:nvSpPr>
        <p:spPr bwMode="auto">
          <a:xfrm>
            <a:off x="6558872"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5</a:t>
            </a:r>
          </a:p>
        </p:txBody>
      </p:sp>
      <p:sp>
        <p:nvSpPr>
          <p:cNvPr id="113" name="Rectangle 112"/>
          <p:cNvSpPr/>
          <p:nvPr/>
        </p:nvSpPr>
        <p:spPr bwMode="auto">
          <a:xfrm>
            <a:off x="6306878" y="3378512"/>
            <a:ext cx="252617" cy="26311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itchFamily="34" charset="0"/>
              </a:rPr>
              <a:t>4</a:t>
            </a:r>
          </a:p>
        </p:txBody>
      </p:sp>
      <p:cxnSp>
        <p:nvCxnSpPr>
          <p:cNvPr id="231" name="Shape 230"/>
          <p:cNvCxnSpPr>
            <a:stCxn id="129" idx="2"/>
            <a:endCxn id="100" idx="3"/>
          </p:cNvCxnSpPr>
          <p:nvPr/>
        </p:nvCxnSpPr>
        <p:spPr bwMode="auto">
          <a:xfrm rot="5400000">
            <a:off x="7054128" y="2623272"/>
            <a:ext cx="1373222" cy="393878"/>
          </a:xfrm>
          <a:prstGeom prst="bentConnector2">
            <a:avLst/>
          </a:prstGeom>
          <a:noFill/>
          <a:ln w="25400" cap="flat" cmpd="sng" algn="ctr">
            <a:solidFill>
              <a:schemeClr val="tx1"/>
            </a:solidFill>
            <a:prstDash val="solid"/>
            <a:round/>
            <a:headEnd type="none" w="med" len="med"/>
            <a:tailEnd type="none" w="med" len="med"/>
          </a:ln>
          <a:effectLst/>
        </p:spPr>
      </p:cxnSp>
      <p:cxnSp>
        <p:nvCxnSpPr>
          <p:cNvPr id="132" name="Shape 131"/>
          <p:cNvCxnSpPr>
            <a:stCxn id="128" idx="1"/>
            <a:endCxn id="108" idx="0"/>
          </p:cNvCxnSpPr>
          <p:nvPr/>
        </p:nvCxnSpPr>
        <p:spPr bwMode="auto">
          <a:xfrm rot="10800000" flipV="1">
            <a:off x="4905012" y="1998176"/>
            <a:ext cx="1661067" cy="1380336"/>
          </a:xfrm>
          <a:prstGeom prst="bentConnector2">
            <a:avLst/>
          </a:prstGeom>
          <a:noFill/>
          <a:ln w="25400" cap="flat" cmpd="sng" algn="ctr">
            <a:solidFill>
              <a:schemeClr val="tx1"/>
            </a:solidFill>
            <a:prstDash val="solid"/>
            <a:round/>
            <a:headEnd type="none" w="med" len="med"/>
            <a:tailEnd type="none" w="med" len="med"/>
          </a:ln>
          <a:effectLst/>
        </p:spPr>
      </p:cxnSp>
      <p:cxnSp>
        <p:nvCxnSpPr>
          <p:cNvPr id="134" name="Shape 133"/>
          <p:cNvCxnSpPr>
            <a:stCxn id="128" idx="1"/>
            <a:endCxn id="119" idx="0"/>
          </p:cNvCxnSpPr>
          <p:nvPr/>
        </p:nvCxnSpPr>
        <p:spPr bwMode="auto">
          <a:xfrm rot="10800000" flipV="1">
            <a:off x="1430684" y="1998175"/>
            <a:ext cx="5135395" cy="1377093"/>
          </a:xfrm>
          <a:prstGeom prst="bentConnector2">
            <a:avLst/>
          </a:prstGeom>
          <a:noFill/>
          <a:ln w="25400" cap="flat" cmpd="sng" algn="ctr">
            <a:solidFill>
              <a:schemeClr val="tx1"/>
            </a:solidFill>
            <a:prstDash val="solid"/>
            <a:round/>
            <a:headEnd type="none" w="med" len="med"/>
            <a:tailEnd type="none" w="med" len="med"/>
          </a:ln>
          <a:effectLst/>
        </p:spPr>
      </p:cxnSp>
      <p:sp>
        <p:nvSpPr>
          <p:cNvPr id="135" name="TextBox 134"/>
          <p:cNvSpPr txBox="1"/>
          <p:nvPr/>
        </p:nvSpPr>
        <p:spPr>
          <a:xfrm>
            <a:off x="3429000" y="1981200"/>
            <a:ext cx="1529535" cy="369332"/>
          </a:xfrm>
          <a:prstGeom prst="rect">
            <a:avLst/>
          </a:prstGeom>
          <a:noFill/>
        </p:spPr>
        <p:txBody>
          <a:bodyPr wrap="none" rtlCol="0">
            <a:spAutoFit/>
          </a:bodyPr>
          <a:lstStyle/>
          <a:p>
            <a:r>
              <a:rPr lang="en-US" sz="1800" dirty="0">
                <a:latin typeface="Calibri" pitchFamily="34" charset="0"/>
              </a:rPr>
              <a:t>compare both</a:t>
            </a:r>
          </a:p>
        </p:txBody>
      </p:sp>
      <p:cxnSp>
        <p:nvCxnSpPr>
          <p:cNvPr id="136" name="Straight Connector 135"/>
          <p:cNvCxnSpPr/>
          <p:nvPr/>
        </p:nvCxnSpPr>
        <p:spPr bwMode="auto">
          <a:xfrm rot="5400000">
            <a:off x="636949" y="3171463"/>
            <a:ext cx="400914" cy="1588"/>
          </a:xfrm>
          <a:prstGeom prst="line">
            <a:avLst/>
          </a:prstGeom>
          <a:noFill/>
          <a:ln w="25400" cap="flat" cmpd="sng" algn="ctr">
            <a:solidFill>
              <a:schemeClr val="tx1"/>
            </a:solidFill>
            <a:prstDash val="solid"/>
            <a:round/>
            <a:headEnd type="none" w="med" len="med"/>
            <a:tailEnd type="none" w="med" len="med"/>
          </a:ln>
          <a:effectLst/>
        </p:spPr>
      </p:cxnSp>
      <p:sp>
        <p:nvSpPr>
          <p:cNvPr id="138" name="TextBox 137"/>
          <p:cNvSpPr txBox="1"/>
          <p:nvPr/>
        </p:nvSpPr>
        <p:spPr>
          <a:xfrm>
            <a:off x="457200" y="2641599"/>
            <a:ext cx="1021242" cy="369332"/>
          </a:xfrm>
          <a:prstGeom prst="rect">
            <a:avLst/>
          </a:prstGeom>
          <a:noFill/>
        </p:spPr>
        <p:txBody>
          <a:bodyPr wrap="none" rtlCol="0">
            <a:spAutoFit/>
          </a:bodyPr>
          <a:lstStyle/>
          <a:p>
            <a:r>
              <a:rPr lang="en-US" sz="1800" dirty="0">
                <a:latin typeface="Calibri" pitchFamily="34" charset="0"/>
              </a:rPr>
              <a:t>valid?  + </a:t>
            </a:r>
          </a:p>
        </p:txBody>
      </p:sp>
      <p:sp>
        <p:nvSpPr>
          <p:cNvPr id="139" name="TextBox 138"/>
          <p:cNvSpPr txBox="1"/>
          <p:nvPr/>
        </p:nvSpPr>
        <p:spPr>
          <a:xfrm>
            <a:off x="1418537" y="2641599"/>
            <a:ext cx="1691810" cy="369332"/>
          </a:xfrm>
          <a:prstGeom prst="rect">
            <a:avLst/>
          </a:prstGeom>
          <a:noFill/>
        </p:spPr>
        <p:txBody>
          <a:bodyPr wrap="none" rtlCol="0">
            <a:spAutoFit/>
          </a:bodyPr>
          <a:lstStyle/>
          <a:p>
            <a:r>
              <a:rPr lang="en-US" sz="1800" dirty="0">
                <a:latin typeface="Calibri" pitchFamily="34" charset="0"/>
              </a:rPr>
              <a:t>match: yes = hit</a:t>
            </a:r>
          </a:p>
        </p:txBody>
      </p:sp>
      <p:cxnSp>
        <p:nvCxnSpPr>
          <p:cNvPr id="143" name="Elbow Connector 142"/>
          <p:cNvCxnSpPr>
            <a:stCxn id="130" idx="2"/>
            <a:endCxn id="124" idx="2"/>
          </p:cNvCxnSpPr>
          <p:nvPr/>
        </p:nvCxnSpPr>
        <p:spPr bwMode="auto">
          <a:xfrm rot="5400000">
            <a:off x="5016510" y="75949"/>
            <a:ext cx="1504779" cy="5620080"/>
          </a:xfrm>
          <a:prstGeom prst="bentConnector3">
            <a:avLst>
              <a:gd name="adj1" fmla="val 148388"/>
            </a:avLst>
          </a:prstGeom>
          <a:noFill/>
          <a:ln w="25400" cap="flat" cmpd="sng" algn="ctr">
            <a:solidFill>
              <a:schemeClr val="tx1"/>
            </a:solidFill>
            <a:prstDash val="solid"/>
            <a:round/>
            <a:headEnd type="none" w="med" len="med"/>
            <a:tailEnd type="none" w="med" len="med"/>
          </a:ln>
          <a:effectLst/>
        </p:spPr>
      </p:cxnSp>
      <p:sp>
        <p:nvSpPr>
          <p:cNvPr id="145" name="TextBox 144"/>
          <p:cNvSpPr txBox="1"/>
          <p:nvPr/>
        </p:nvSpPr>
        <p:spPr>
          <a:xfrm>
            <a:off x="5105400" y="4355068"/>
            <a:ext cx="1301318" cy="369332"/>
          </a:xfrm>
          <a:prstGeom prst="rect">
            <a:avLst/>
          </a:prstGeom>
          <a:noFill/>
        </p:spPr>
        <p:txBody>
          <a:bodyPr wrap="none" rtlCol="0">
            <a:spAutoFit/>
          </a:bodyPr>
          <a:lstStyle/>
          <a:p>
            <a:r>
              <a:rPr lang="en-US" sz="1800" dirty="0">
                <a:latin typeface="Calibri" pitchFamily="34" charset="0"/>
              </a:rPr>
              <a:t>block offset</a:t>
            </a:r>
          </a:p>
        </p:txBody>
      </p:sp>
      <p:sp>
        <p:nvSpPr>
          <p:cNvPr id="43" name="Down Arrow 42"/>
          <p:cNvSpPr/>
          <p:nvPr/>
        </p:nvSpPr>
        <p:spPr bwMode="auto">
          <a:xfrm flipV="1">
            <a:off x="2717407" y="3733800"/>
            <a:ext cx="733658" cy="10668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4" name="TextBox 43"/>
          <p:cNvSpPr txBox="1"/>
          <p:nvPr/>
        </p:nvSpPr>
        <p:spPr>
          <a:xfrm>
            <a:off x="1803399" y="4812268"/>
            <a:ext cx="2570960" cy="369332"/>
          </a:xfrm>
          <a:prstGeom prst="rect">
            <a:avLst/>
          </a:prstGeom>
          <a:noFill/>
        </p:spPr>
        <p:txBody>
          <a:bodyPr wrap="none" rtlCol="0">
            <a:spAutoFit/>
          </a:bodyPr>
          <a:lstStyle/>
          <a:p>
            <a:r>
              <a:rPr lang="en-US" sz="1800" dirty="0">
                <a:latin typeface="Calibri" pitchFamily="34" charset="0"/>
              </a:rPr>
              <a:t>short </a:t>
            </a:r>
            <a:r>
              <a:rPr lang="en-US" sz="1800" dirty="0" err="1">
                <a:latin typeface="Calibri" pitchFamily="34" charset="0"/>
              </a:rPr>
              <a:t>int</a:t>
            </a:r>
            <a:r>
              <a:rPr lang="en-US" sz="1800" dirty="0">
                <a:latin typeface="Calibri" pitchFamily="34" charset="0"/>
              </a:rPr>
              <a:t> (2 Bytes) is here</a:t>
            </a:r>
          </a:p>
        </p:txBody>
      </p:sp>
      <p:sp>
        <p:nvSpPr>
          <p:cNvPr id="45" name="TextBox 44"/>
          <p:cNvSpPr txBox="1"/>
          <p:nvPr/>
        </p:nvSpPr>
        <p:spPr>
          <a:xfrm>
            <a:off x="457200" y="5562600"/>
            <a:ext cx="7978594" cy="1200329"/>
          </a:xfrm>
          <a:prstGeom prst="rect">
            <a:avLst/>
          </a:prstGeom>
          <a:noFill/>
        </p:spPr>
        <p:txBody>
          <a:bodyPr wrap="none" rtlCol="0">
            <a:spAutoFit/>
          </a:bodyPr>
          <a:lstStyle/>
          <a:p>
            <a:r>
              <a:rPr lang="en-US" dirty="0">
                <a:solidFill>
                  <a:srgbClr val="C00000"/>
                </a:solidFill>
                <a:latin typeface="Calibri" pitchFamily="34" charset="0"/>
              </a:rPr>
              <a:t>No match: </a:t>
            </a:r>
          </a:p>
          <a:p>
            <a:pPr marL="228600" indent="-228600">
              <a:buFont typeface="Arial" pitchFamily="34" charset="0"/>
              <a:buChar char="•"/>
            </a:pPr>
            <a:r>
              <a:rPr lang="en-US" dirty="0">
                <a:latin typeface="Calibri" pitchFamily="34" charset="0"/>
              </a:rPr>
              <a:t>One line in set is selected for eviction and replacement</a:t>
            </a:r>
          </a:p>
          <a:p>
            <a:pPr marL="228600" indent="-228600">
              <a:buFont typeface="Arial" pitchFamily="34" charset="0"/>
              <a:buChar char="•"/>
            </a:pPr>
            <a:r>
              <a:rPr lang="en-US" dirty="0">
                <a:latin typeface="Calibri" pitchFamily="34" charset="0"/>
              </a:rPr>
              <a:t>Replacement policies: random, least recently used (LRU), …</a:t>
            </a:r>
          </a:p>
        </p:txBody>
      </p:sp>
    </p:spTree>
    <p:extLst>
      <p:ext uri="{BB962C8B-B14F-4D97-AF65-F5344CB8AC3E}">
        <p14:creationId xmlns:p14="http://schemas.microsoft.com/office/powerpoint/2010/main" val="1933973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02" name="Rectangle 50"/>
          <p:cNvSpPr>
            <a:spLocks noChangeArrowheads="1"/>
          </p:cNvSpPr>
          <p:nvPr/>
        </p:nvSpPr>
        <p:spPr bwMode="auto">
          <a:xfrm>
            <a:off x="3922713" y="5213015"/>
            <a:ext cx="2662237" cy="397545"/>
          </a:xfrm>
          <a:prstGeom prst="rect">
            <a:avLst/>
          </a:prstGeom>
          <a:solidFill>
            <a:srgbClr val="DEDFF5"/>
          </a:solidFill>
          <a:ln w="57150">
            <a:solidFill>
              <a:schemeClr val="tx1"/>
            </a:solidFill>
            <a:miter lim="800000"/>
            <a:headEnd/>
            <a:tailEnd/>
          </a:ln>
          <a:effectLst/>
        </p:spPr>
        <p:txBody>
          <a:bodyPr lIns="90487" tIns="44450" rIns="90487" bIns="44450" anchor="ctr">
            <a:prstTxWarp prst="textNoShape">
              <a:avLst/>
            </a:prstTxWarp>
            <a:spAutoFit/>
          </a:bodyPr>
          <a:lstStyle/>
          <a:p>
            <a:endParaRPr lang="en-US" sz="2000">
              <a:latin typeface="Calibri"/>
              <a:cs typeface="Calibri"/>
            </a:endParaRPr>
          </a:p>
        </p:txBody>
      </p:sp>
      <p:sp>
        <p:nvSpPr>
          <p:cNvPr id="202801" name="Rectangle 49"/>
          <p:cNvSpPr>
            <a:spLocks noChangeArrowheads="1"/>
          </p:cNvSpPr>
          <p:nvPr/>
        </p:nvSpPr>
        <p:spPr bwMode="auto">
          <a:xfrm>
            <a:off x="3922713" y="6030577"/>
            <a:ext cx="2662237" cy="397545"/>
          </a:xfrm>
          <a:prstGeom prst="rect">
            <a:avLst/>
          </a:prstGeom>
          <a:solidFill>
            <a:srgbClr val="DEDFF5"/>
          </a:solidFill>
          <a:ln w="57150">
            <a:solidFill>
              <a:schemeClr val="tx1"/>
            </a:solidFill>
            <a:miter lim="800000"/>
            <a:headEnd/>
            <a:tailEnd/>
          </a:ln>
          <a:effectLst/>
        </p:spPr>
        <p:txBody>
          <a:bodyPr lIns="90487" tIns="44450" rIns="90487" bIns="44450" anchor="ctr">
            <a:prstTxWarp prst="textNoShape">
              <a:avLst/>
            </a:prstTxWarp>
            <a:spAutoFit/>
          </a:bodyPr>
          <a:lstStyle/>
          <a:p>
            <a:endParaRPr lang="en-US" sz="2000">
              <a:latin typeface="Calibri"/>
              <a:cs typeface="Calibri"/>
            </a:endParaRPr>
          </a:p>
        </p:txBody>
      </p:sp>
      <p:sp>
        <p:nvSpPr>
          <p:cNvPr id="202754" name="Rectangle 2"/>
          <p:cNvSpPr>
            <a:spLocks noGrp="1" noChangeArrowheads="1"/>
          </p:cNvSpPr>
          <p:nvPr>
            <p:ph type="title"/>
          </p:nvPr>
        </p:nvSpPr>
        <p:spPr>
          <a:xfrm>
            <a:off x="357018" y="435678"/>
            <a:ext cx="8558382" cy="762000"/>
          </a:xfrm>
        </p:spPr>
        <p:txBody>
          <a:bodyPr>
            <a:normAutofit fontScale="90000"/>
          </a:bodyPr>
          <a:lstStyle/>
          <a:p>
            <a:r>
              <a:rPr lang="en-US" dirty="0"/>
              <a:t>2-Way Set Associative Cache Simulation</a:t>
            </a:r>
          </a:p>
        </p:txBody>
      </p:sp>
      <p:sp>
        <p:nvSpPr>
          <p:cNvPr id="202755" name="Rectangle 3"/>
          <p:cNvSpPr>
            <a:spLocks noChangeArrowheads="1"/>
          </p:cNvSpPr>
          <p:nvPr/>
        </p:nvSpPr>
        <p:spPr bwMode="auto">
          <a:xfrm>
            <a:off x="3211513" y="1712243"/>
            <a:ext cx="5475287" cy="2859757"/>
          </a:xfrm>
          <a:prstGeom prst="rect">
            <a:avLst/>
          </a:prstGeom>
          <a:noFill/>
          <a:ln w="12700">
            <a:noFill/>
            <a:miter lim="800000"/>
            <a:headEnd/>
            <a:tailEnd/>
          </a:ln>
          <a:effectLst/>
        </p:spPr>
        <p:txBody>
          <a:bodyPr wrap="square" lIns="90487" tIns="44450" rIns="90487" bIns="44450">
            <a:prstTxWarp prst="textNoShape">
              <a:avLst/>
            </a:prstTxWarp>
            <a:spAutoFit/>
          </a:bodyPr>
          <a:lstStyle/>
          <a:p>
            <a:pPr algn="l">
              <a:lnSpc>
                <a:spcPct val="100000"/>
              </a:lnSpc>
            </a:pPr>
            <a:r>
              <a:rPr lang="en-US" sz="2000" b="0" dirty="0">
                <a:latin typeface="Calibri"/>
                <a:cs typeface="Calibri"/>
              </a:rPr>
              <a:t>M=16 byte addresses, B=2 bytes/block, </a:t>
            </a:r>
          </a:p>
          <a:p>
            <a:pPr algn="l">
              <a:lnSpc>
                <a:spcPct val="100000"/>
              </a:lnSpc>
            </a:pPr>
            <a:r>
              <a:rPr lang="en-US" sz="2000" b="0" dirty="0">
                <a:latin typeface="Calibri"/>
                <a:cs typeface="Calibri"/>
              </a:rPr>
              <a:t>S=2 sets, E=2 blocks/set</a:t>
            </a:r>
          </a:p>
          <a:p>
            <a:pPr algn="l">
              <a:lnSpc>
                <a:spcPct val="100000"/>
              </a:lnSpc>
            </a:pPr>
            <a:endParaRPr lang="en-US" sz="2000" b="0" dirty="0">
              <a:latin typeface="Calibri"/>
              <a:cs typeface="Calibri"/>
            </a:endParaRPr>
          </a:p>
          <a:p>
            <a:pPr algn="l">
              <a:lnSpc>
                <a:spcPct val="100000"/>
              </a:lnSpc>
            </a:pPr>
            <a:r>
              <a:rPr lang="en-US" sz="2000" b="0" dirty="0">
                <a:latin typeface="Calibri"/>
                <a:cs typeface="Calibri"/>
              </a:rPr>
              <a:t>Address trace (reads, one byte per read):</a:t>
            </a:r>
          </a:p>
          <a:p>
            <a:pPr algn="l">
              <a:lnSpc>
                <a:spcPct val="100000"/>
              </a:lnSpc>
            </a:pPr>
            <a:r>
              <a:rPr lang="en-US" sz="2000" b="0" dirty="0">
                <a:latin typeface="Calibri"/>
                <a:cs typeface="Calibri"/>
              </a:rPr>
              <a:t>	</a:t>
            </a:r>
            <a:r>
              <a:rPr lang="en-US" sz="2000" dirty="0">
                <a:latin typeface="Calibri"/>
                <a:cs typeface="Calibri"/>
              </a:rPr>
              <a:t>0	[00</a:t>
            </a:r>
            <a:r>
              <a:rPr lang="en-US" sz="2000" u="sng" dirty="0">
                <a:latin typeface="Calibri"/>
                <a:cs typeface="Calibri"/>
              </a:rPr>
              <a:t>0</a:t>
            </a:r>
            <a:r>
              <a:rPr lang="en-US" sz="2000" dirty="0">
                <a:latin typeface="Calibri"/>
                <a:cs typeface="Calibri"/>
              </a:rPr>
              <a:t>0</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1	[00</a:t>
            </a:r>
            <a:r>
              <a:rPr lang="en-US" sz="2000" u="sng" dirty="0">
                <a:latin typeface="Calibri"/>
                <a:cs typeface="Calibri"/>
              </a:rPr>
              <a:t>0</a:t>
            </a:r>
            <a:r>
              <a:rPr lang="en-US" sz="2000" dirty="0">
                <a:latin typeface="Calibri"/>
                <a:cs typeface="Calibri"/>
              </a:rPr>
              <a:t>1</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7	[01</a:t>
            </a:r>
            <a:r>
              <a:rPr lang="en-US" sz="2000" u="sng" dirty="0">
                <a:latin typeface="Calibri"/>
                <a:cs typeface="Calibri"/>
              </a:rPr>
              <a:t>1</a:t>
            </a:r>
            <a:r>
              <a:rPr lang="en-US" sz="2000" dirty="0">
                <a:latin typeface="Calibri"/>
                <a:cs typeface="Calibri"/>
              </a:rPr>
              <a:t>1</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8	[10</a:t>
            </a:r>
            <a:r>
              <a:rPr lang="en-US" sz="2000" u="sng" dirty="0">
                <a:latin typeface="Calibri"/>
                <a:cs typeface="Calibri"/>
              </a:rPr>
              <a:t>0</a:t>
            </a:r>
            <a:r>
              <a:rPr lang="en-US" sz="2000" dirty="0">
                <a:latin typeface="Calibri"/>
                <a:cs typeface="Calibri"/>
              </a:rPr>
              <a:t>0</a:t>
            </a:r>
            <a:r>
              <a:rPr lang="en-US" sz="2000" baseline="-25000" dirty="0">
                <a:latin typeface="Calibri"/>
                <a:cs typeface="Calibri"/>
              </a:rPr>
              <a:t>2</a:t>
            </a:r>
            <a:r>
              <a:rPr lang="en-US" sz="2000" dirty="0">
                <a:latin typeface="Calibri"/>
                <a:cs typeface="Calibri"/>
              </a:rPr>
              <a:t>],  </a:t>
            </a:r>
          </a:p>
          <a:p>
            <a:pPr algn="l">
              <a:lnSpc>
                <a:spcPct val="100000"/>
              </a:lnSpc>
            </a:pPr>
            <a:r>
              <a:rPr lang="en-US" sz="2000" dirty="0">
                <a:latin typeface="Calibri"/>
                <a:cs typeface="Calibri"/>
              </a:rPr>
              <a:t>	0	[00</a:t>
            </a:r>
            <a:r>
              <a:rPr lang="en-US" sz="2000" u="sng" dirty="0">
                <a:latin typeface="Calibri"/>
                <a:cs typeface="Calibri"/>
              </a:rPr>
              <a:t>0</a:t>
            </a:r>
            <a:r>
              <a:rPr lang="en-US" sz="2000" dirty="0">
                <a:latin typeface="Calibri"/>
                <a:cs typeface="Calibri"/>
              </a:rPr>
              <a:t>0</a:t>
            </a:r>
            <a:r>
              <a:rPr lang="en-US" sz="2000" baseline="-25000" dirty="0">
                <a:latin typeface="Calibri"/>
                <a:cs typeface="Calibri"/>
              </a:rPr>
              <a:t>2</a:t>
            </a:r>
            <a:r>
              <a:rPr lang="en-US" sz="2000" dirty="0">
                <a:latin typeface="Calibri"/>
                <a:cs typeface="Calibri"/>
              </a:rPr>
              <a:t>]</a:t>
            </a:r>
          </a:p>
        </p:txBody>
      </p:sp>
      <p:sp>
        <p:nvSpPr>
          <p:cNvPr id="202756" name="Rectangle 4"/>
          <p:cNvSpPr>
            <a:spLocks noChangeArrowheads="1"/>
          </p:cNvSpPr>
          <p:nvPr/>
        </p:nvSpPr>
        <p:spPr bwMode="auto">
          <a:xfrm>
            <a:off x="457200" y="1841500"/>
            <a:ext cx="703262" cy="28575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xx</a:t>
            </a:r>
          </a:p>
        </p:txBody>
      </p:sp>
      <p:sp>
        <p:nvSpPr>
          <p:cNvPr id="202757" name="Rectangle 5"/>
          <p:cNvSpPr>
            <a:spLocks noChangeArrowheads="1"/>
          </p:cNvSpPr>
          <p:nvPr/>
        </p:nvSpPr>
        <p:spPr bwMode="auto">
          <a:xfrm>
            <a:off x="576262" y="1507455"/>
            <a:ext cx="526385"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t=2</a:t>
            </a:r>
          </a:p>
        </p:txBody>
      </p:sp>
      <p:sp>
        <p:nvSpPr>
          <p:cNvPr id="202758" name="Rectangle 6"/>
          <p:cNvSpPr>
            <a:spLocks noChangeArrowheads="1"/>
          </p:cNvSpPr>
          <p:nvPr/>
        </p:nvSpPr>
        <p:spPr bwMode="auto">
          <a:xfrm>
            <a:off x="1204912" y="1507455"/>
            <a:ext cx="553937"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s=1</a:t>
            </a:r>
          </a:p>
        </p:txBody>
      </p:sp>
      <p:sp>
        <p:nvSpPr>
          <p:cNvPr id="202759" name="Rectangle 7"/>
          <p:cNvSpPr>
            <a:spLocks noChangeArrowheads="1"/>
          </p:cNvSpPr>
          <p:nvPr/>
        </p:nvSpPr>
        <p:spPr bwMode="auto">
          <a:xfrm>
            <a:off x="1944687" y="1507455"/>
            <a:ext cx="581238"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b=1</a:t>
            </a:r>
          </a:p>
        </p:txBody>
      </p:sp>
      <p:sp>
        <p:nvSpPr>
          <p:cNvPr id="202760" name="Rectangle 8"/>
          <p:cNvSpPr>
            <a:spLocks noChangeArrowheads="1"/>
          </p:cNvSpPr>
          <p:nvPr/>
        </p:nvSpPr>
        <p:spPr bwMode="auto">
          <a:xfrm>
            <a:off x="1174750" y="1841500"/>
            <a:ext cx="703262" cy="28575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x</a:t>
            </a:r>
          </a:p>
        </p:txBody>
      </p:sp>
      <p:sp>
        <p:nvSpPr>
          <p:cNvPr id="202761" name="Rectangle 9"/>
          <p:cNvSpPr>
            <a:spLocks noChangeArrowheads="1"/>
          </p:cNvSpPr>
          <p:nvPr/>
        </p:nvSpPr>
        <p:spPr bwMode="auto">
          <a:xfrm>
            <a:off x="1890712" y="1841500"/>
            <a:ext cx="703263" cy="28575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lnSpc>
                <a:spcPct val="100000"/>
              </a:lnSpc>
            </a:pPr>
            <a:r>
              <a:rPr lang="en-US" sz="2000" b="0">
                <a:latin typeface="Calibri"/>
                <a:cs typeface="Calibri"/>
              </a:rPr>
              <a:t>x</a:t>
            </a:r>
          </a:p>
        </p:txBody>
      </p:sp>
      <p:grpSp>
        <p:nvGrpSpPr>
          <p:cNvPr id="2" name="Group 10"/>
          <p:cNvGrpSpPr>
            <a:grpSpLocks/>
          </p:cNvGrpSpPr>
          <p:nvPr/>
        </p:nvGrpSpPr>
        <p:grpSpPr bwMode="auto">
          <a:xfrm>
            <a:off x="3922713" y="5106988"/>
            <a:ext cx="2662237" cy="306387"/>
            <a:chOff x="2027" y="3244"/>
            <a:chExt cx="1677" cy="193"/>
          </a:xfrm>
          <a:solidFill>
            <a:srgbClr val="DEDFF5"/>
          </a:solidFill>
        </p:grpSpPr>
        <p:sp>
          <p:nvSpPr>
            <p:cNvPr id="202763" name="Rectangle 11"/>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0</a:t>
              </a:r>
            </a:p>
          </p:txBody>
        </p:sp>
        <p:sp>
          <p:nvSpPr>
            <p:cNvPr id="202764" name="Rectangle 12"/>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a:t>
              </a:r>
            </a:p>
          </p:txBody>
        </p:sp>
        <p:sp>
          <p:nvSpPr>
            <p:cNvPr id="202765" name="Rectangle 13"/>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a:t>
              </a:r>
            </a:p>
          </p:txBody>
        </p:sp>
      </p:grpSp>
      <p:sp>
        <p:nvSpPr>
          <p:cNvPr id="202766" name="Rectangle 14"/>
          <p:cNvSpPr>
            <a:spLocks noChangeArrowheads="1"/>
          </p:cNvSpPr>
          <p:nvPr/>
        </p:nvSpPr>
        <p:spPr bwMode="auto">
          <a:xfrm>
            <a:off x="4071938" y="4724400"/>
            <a:ext cx="316918"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dirty="0" err="1">
                <a:latin typeface="Calibri"/>
                <a:cs typeface="Calibri"/>
              </a:rPr>
              <a:t>v</a:t>
            </a:r>
            <a:endParaRPr lang="en-US" sz="2000" dirty="0">
              <a:latin typeface="Calibri"/>
              <a:cs typeface="Calibri"/>
            </a:endParaRPr>
          </a:p>
        </p:txBody>
      </p:sp>
      <p:sp>
        <p:nvSpPr>
          <p:cNvPr id="202767" name="Rectangle 15"/>
          <p:cNvSpPr>
            <a:spLocks noChangeArrowheads="1"/>
          </p:cNvSpPr>
          <p:nvPr/>
        </p:nvSpPr>
        <p:spPr bwMode="auto">
          <a:xfrm>
            <a:off x="4549775" y="4724400"/>
            <a:ext cx="538533"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dirty="0">
                <a:latin typeface="Calibri"/>
                <a:cs typeface="Calibri"/>
              </a:rPr>
              <a:t>Tag</a:t>
            </a:r>
          </a:p>
        </p:txBody>
      </p:sp>
      <p:sp>
        <p:nvSpPr>
          <p:cNvPr id="202768" name="Rectangle 16"/>
          <p:cNvSpPr>
            <a:spLocks noChangeArrowheads="1"/>
          </p:cNvSpPr>
          <p:nvPr/>
        </p:nvSpPr>
        <p:spPr bwMode="auto">
          <a:xfrm>
            <a:off x="5410200" y="4724400"/>
            <a:ext cx="757819" cy="39754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dirty="0">
                <a:latin typeface="Calibri"/>
                <a:cs typeface="Calibri"/>
              </a:rPr>
              <a:t>Block</a:t>
            </a:r>
          </a:p>
        </p:txBody>
      </p:sp>
      <p:sp>
        <p:nvSpPr>
          <p:cNvPr id="202769" name="Rectangle 17"/>
          <p:cNvSpPr>
            <a:spLocks noChangeArrowheads="1"/>
          </p:cNvSpPr>
          <p:nvPr/>
        </p:nvSpPr>
        <p:spPr bwMode="auto">
          <a:xfrm>
            <a:off x="3922713" y="5416550"/>
            <a:ext cx="55721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nSpc>
                <a:spcPct val="65000"/>
              </a:lnSpc>
              <a:spcBef>
                <a:spcPct val="50000"/>
              </a:spcBef>
            </a:pPr>
            <a:r>
              <a:rPr lang="en-US" sz="2000" b="0">
                <a:latin typeface="Calibri"/>
                <a:cs typeface="Calibri"/>
              </a:rPr>
              <a:t>0</a:t>
            </a:r>
          </a:p>
        </p:txBody>
      </p:sp>
      <p:sp>
        <p:nvSpPr>
          <p:cNvPr id="202770" name="Rectangle 18"/>
          <p:cNvSpPr>
            <a:spLocks noChangeArrowheads="1"/>
          </p:cNvSpPr>
          <p:nvPr/>
        </p:nvSpPr>
        <p:spPr bwMode="auto">
          <a:xfrm>
            <a:off x="4497388" y="5416550"/>
            <a:ext cx="65246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02771" name="Rectangle 19"/>
          <p:cNvSpPr>
            <a:spLocks noChangeArrowheads="1"/>
          </p:cNvSpPr>
          <p:nvPr/>
        </p:nvSpPr>
        <p:spPr bwMode="auto">
          <a:xfrm>
            <a:off x="5165725" y="5416550"/>
            <a:ext cx="1419225"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02772" name="Rectangle 20"/>
          <p:cNvSpPr>
            <a:spLocks noChangeArrowheads="1"/>
          </p:cNvSpPr>
          <p:nvPr/>
        </p:nvSpPr>
        <p:spPr bwMode="auto">
          <a:xfrm>
            <a:off x="3922713" y="5924550"/>
            <a:ext cx="55721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nSpc>
                <a:spcPct val="65000"/>
              </a:lnSpc>
              <a:spcBef>
                <a:spcPct val="50000"/>
              </a:spcBef>
            </a:pPr>
            <a:r>
              <a:rPr lang="en-US" sz="2000" b="0">
                <a:latin typeface="Calibri"/>
                <a:cs typeface="Calibri"/>
              </a:rPr>
              <a:t>0</a:t>
            </a:r>
          </a:p>
        </p:txBody>
      </p:sp>
      <p:sp>
        <p:nvSpPr>
          <p:cNvPr id="202773" name="Rectangle 21"/>
          <p:cNvSpPr>
            <a:spLocks noChangeArrowheads="1"/>
          </p:cNvSpPr>
          <p:nvPr/>
        </p:nvSpPr>
        <p:spPr bwMode="auto">
          <a:xfrm>
            <a:off x="4497388" y="5924550"/>
            <a:ext cx="65246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02774" name="Rectangle 22"/>
          <p:cNvSpPr>
            <a:spLocks noChangeArrowheads="1"/>
          </p:cNvSpPr>
          <p:nvPr/>
        </p:nvSpPr>
        <p:spPr bwMode="auto">
          <a:xfrm>
            <a:off x="5165725" y="5924550"/>
            <a:ext cx="1419225"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02775" name="Rectangle 23"/>
          <p:cNvSpPr>
            <a:spLocks noChangeArrowheads="1"/>
          </p:cNvSpPr>
          <p:nvPr/>
        </p:nvSpPr>
        <p:spPr bwMode="auto">
          <a:xfrm>
            <a:off x="3922713" y="6248400"/>
            <a:ext cx="55721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nSpc>
                <a:spcPct val="65000"/>
              </a:lnSpc>
              <a:spcBef>
                <a:spcPct val="50000"/>
              </a:spcBef>
            </a:pPr>
            <a:r>
              <a:rPr lang="en-US" sz="2000" b="0">
                <a:latin typeface="Calibri"/>
                <a:cs typeface="Calibri"/>
              </a:rPr>
              <a:t>0</a:t>
            </a:r>
          </a:p>
        </p:txBody>
      </p:sp>
      <p:sp>
        <p:nvSpPr>
          <p:cNvPr id="202776" name="Rectangle 24"/>
          <p:cNvSpPr>
            <a:spLocks noChangeArrowheads="1"/>
          </p:cNvSpPr>
          <p:nvPr/>
        </p:nvSpPr>
        <p:spPr bwMode="auto">
          <a:xfrm>
            <a:off x="4497388" y="6248400"/>
            <a:ext cx="652462"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02777" name="Rectangle 25"/>
          <p:cNvSpPr>
            <a:spLocks noChangeArrowheads="1"/>
          </p:cNvSpPr>
          <p:nvPr/>
        </p:nvSpPr>
        <p:spPr bwMode="auto">
          <a:xfrm>
            <a:off x="5165725" y="6248400"/>
            <a:ext cx="1419225" cy="3048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02779" name="Text Box 27"/>
          <p:cNvSpPr txBox="1">
            <a:spLocks noChangeArrowheads="1"/>
          </p:cNvSpPr>
          <p:nvPr/>
        </p:nvSpPr>
        <p:spPr bwMode="auto">
          <a:xfrm>
            <a:off x="6657975" y="2984698"/>
            <a:ext cx="647111"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miss</a:t>
            </a:r>
          </a:p>
        </p:txBody>
      </p:sp>
      <p:grpSp>
        <p:nvGrpSpPr>
          <p:cNvPr id="3" name="Group 28"/>
          <p:cNvGrpSpPr>
            <a:grpSpLocks/>
          </p:cNvGrpSpPr>
          <p:nvPr/>
        </p:nvGrpSpPr>
        <p:grpSpPr bwMode="auto">
          <a:xfrm>
            <a:off x="3922713" y="5110163"/>
            <a:ext cx="2662237" cy="306387"/>
            <a:chOff x="2027" y="3244"/>
            <a:chExt cx="1677" cy="193"/>
          </a:xfrm>
          <a:solidFill>
            <a:srgbClr val="DEDFF5"/>
          </a:solidFill>
        </p:grpSpPr>
        <p:sp>
          <p:nvSpPr>
            <p:cNvPr id="202781" name="Rectangle 29"/>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1</a:t>
              </a:r>
            </a:p>
          </p:txBody>
        </p:sp>
        <p:sp>
          <p:nvSpPr>
            <p:cNvPr id="202782" name="Rectangle 30"/>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00</a:t>
              </a:r>
            </a:p>
          </p:txBody>
        </p:sp>
        <p:sp>
          <p:nvSpPr>
            <p:cNvPr id="202783" name="Rectangle 31"/>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M[0-1]</a:t>
              </a:r>
            </a:p>
          </p:txBody>
        </p:sp>
      </p:grpSp>
      <p:sp>
        <p:nvSpPr>
          <p:cNvPr id="202784" name="Text Box 32"/>
          <p:cNvSpPr txBox="1">
            <a:spLocks noChangeArrowheads="1"/>
          </p:cNvSpPr>
          <p:nvPr/>
        </p:nvSpPr>
        <p:spPr bwMode="auto">
          <a:xfrm>
            <a:off x="6748463" y="3276600"/>
            <a:ext cx="462265"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hit</a:t>
            </a:r>
          </a:p>
        </p:txBody>
      </p:sp>
      <p:sp>
        <p:nvSpPr>
          <p:cNvPr id="202785" name="Text Box 33"/>
          <p:cNvSpPr txBox="1">
            <a:spLocks noChangeArrowheads="1"/>
          </p:cNvSpPr>
          <p:nvPr/>
        </p:nvSpPr>
        <p:spPr bwMode="auto">
          <a:xfrm>
            <a:off x="6657975" y="3581400"/>
            <a:ext cx="647111"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miss</a:t>
            </a:r>
          </a:p>
        </p:txBody>
      </p:sp>
      <p:grpSp>
        <p:nvGrpSpPr>
          <p:cNvPr id="4" name="Group 34"/>
          <p:cNvGrpSpPr>
            <a:grpSpLocks/>
          </p:cNvGrpSpPr>
          <p:nvPr/>
        </p:nvGrpSpPr>
        <p:grpSpPr bwMode="auto">
          <a:xfrm>
            <a:off x="3922713" y="5921375"/>
            <a:ext cx="2662237" cy="306387"/>
            <a:chOff x="2027" y="3244"/>
            <a:chExt cx="1677" cy="193"/>
          </a:xfrm>
          <a:solidFill>
            <a:srgbClr val="DEDFF5"/>
          </a:solidFill>
        </p:grpSpPr>
        <p:sp>
          <p:nvSpPr>
            <p:cNvPr id="202787" name="Rectangle 35"/>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1</a:t>
              </a:r>
            </a:p>
          </p:txBody>
        </p:sp>
        <p:sp>
          <p:nvSpPr>
            <p:cNvPr id="202788" name="Rectangle 36"/>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01</a:t>
              </a:r>
            </a:p>
          </p:txBody>
        </p:sp>
        <p:sp>
          <p:nvSpPr>
            <p:cNvPr id="202789" name="Rectangle 37"/>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M[6-7]</a:t>
              </a:r>
            </a:p>
          </p:txBody>
        </p:sp>
      </p:grpSp>
      <p:sp>
        <p:nvSpPr>
          <p:cNvPr id="202790" name="Text Box 38"/>
          <p:cNvSpPr txBox="1">
            <a:spLocks noChangeArrowheads="1"/>
          </p:cNvSpPr>
          <p:nvPr/>
        </p:nvSpPr>
        <p:spPr bwMode="auto">
          <a:xfrm>
            <a:off x="6657975" y="3886200"/>
            <a:ext cx="647111"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miss</a:t>
            </a:r>
          </a:p>
        </p:txBody>
      </p:sp>
      <p:grpSp>
        <p:nvGrpSpPr>
          <p:cNvPr id="5" name="Group 39"/>
          <p:cNvGrpSpPr>
            <a:grpSpLocks/>
          </p:cNvGrpSpPr>
          <p:nvPr/>
        </p:nvGrpSpPr>
        <p:grpSpPr bwMode="auto">
          <a:xfrm>
            <a:off x="3922713" y="5413375"/>
            <a:ext cx="2662237" cy="306388"/>
            <a:chOff x="2027" y="3244"/>
            <a:chExt cx="1677" cy="193"/>
          </a:xfrm>
          <a:solidFill>
            <a:srgbClr val="DEDFF5"/>
          </a:solidFill>
        </p:grpSpPr>
        <p:sp>
          <p:nvSpPr>
            <p:cNvPr id="202792" name="Rectangle 40"/>
            <p:cNvSpPr>
              <a:spLocks noChangeArrowheads="1"/>
            </p:cNvSpPr>
            <p:nvPr/>
          </p:nvSpPr>
          <p:spPr bwMode="auto">
            <a:xfrm>
              <a:off x="2027" y="3244"/>
              <a:ext cx="35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1</a:t>
              </a:r>
            </a:p>
          </p:txBody>
        </p:sp>
        <p:sp>
          <p:nvSpPr>
            <p:cNvPr id="202793" name="Rectangle 41"/>
            <p:cNvSpPr>
              <a:spLocks noChangeArrowheads="1"/>
            </p:cNvSpPr>
            <p:nvPr/>
          </p:nvSpPr>
          <p:spPr bwMode="auto">
            <a:xfrm>
              <a:off x="2389" y="3244"/>
              <a:ext cx="411"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10</a:t>
              </a:r>
            </a:p>
          </p:txBody>
        </p:sp>
        <p:sp>
          <p:nvSpPr>
            <p:cNvPr id="202794" name="Rectangle 42"/>
            <p:cNvSpPr>
              <a:spLocks noChangeArrowheads="1"/>
            </p:cNvSpPr>
            <p:nvPr/>
          </p:nvSpPr>
          <p:spPr bwMode="auto">
            <a:xfrm>
              <a:off x="2810" y="3244"/>
              <a:ext cx="894" cy="193"/>
            </a:xfrm>
            <a:prstGeom prst="rect">
              <a:avLst/>
            </a:prstGeom>
            <a:grpFill/>
            <a:ln w="12700">
              <a:solidFill>
                <a:schemeClr val="tx1"/>
              </a:solidFill>
              <a:miter lim="800000"/>
              <a:headEnd/>
              <a:tailEnd/>
            </a:ln>
            <a:effectLst/>
          </p:spPr>
          <p:txBody>
            <a:bodyPr wrap="none" lIns="90487" tIns="44450" rIns="90487" bIns="44450" anchor="ctr">
              <a:prstTxWarp prst="textNoShape">
                <a:avLst/>
              </a:prstTxWarp>
            </a:bodyPr>
            <a:lstStyle/>
            <a:p>
              <a:pPr>
                <a:lnSpc>
                  <a:spcPct val="100000"/>
                </a:lnSpc>
              </a:pPr>
              <a:r>
                <a:rPr lang="en-US" sz="2000" b="0">
                  <a:latin typeface="Calibri"/>
                  <a:cs typeface="Calibri"/>
                </a:rPr>
                <a:t>M[8-9]</a:t>
              </a:r>
            </a:p>
          </p:txBody>
        </p:sp>
      </p:grpSp>
      <p:sp>
        <p:nvSpPr>
          <p:cNvPr id="202795" name="Text Box 43"/>
          <p:cNvSpPr txBox="1">
            <a:spLocks noChangeArrowheads="1"/>
          </p:cNvSpPr>
          <p:nvPr/>
        </p:nvSpPr>
        <p:spPr bwMode="auto">
          <a:xfrm>
            <a:off x="6748463" y="4191000"/>
            <a:ext cx="462265" cy="307777"/>
          </a:xfrm>
          <a:prstGeom prst="rect">
            <a:avLst/>
          </a:prstGeom>
          <a:noFill/>
          <a:ln w="28575">
            <a:noFill/>
            <a:miter lim="800000"/>
            <a:headEnd/>
            <a:tailEnd/>
          </a:ln>
          <a:effectLst/>
        </p:spPr>
        <p:txBody>
          <a:bodyPr wrap="none" lIns="90487" tIns="44450" rIns="90487" bIns="44450">
            <a:prstTxWarp prst="textNoShape">
              <a:avLst/>
            </a:prstTxWarp>
            <a:spAutoFit/>
          </a:bodyPr>
          <a:lstStyle/>
          <a:p>
            <a:pPr>
              <a:lnSpc>
                <a:spcPct val="65000"/>
              </a:lnSpc>
              <a:spcBef>
                <a:spcPct val="50000"/>
              </a:spcBef>
            </a:pPr>
            <a:r>
              <a:rPr lang="en-US" sz="2000" b="0" dirty="0">
                <a:latin typeface="Calibri"/>
                <a:cs typeface="Calibri"/>
              </a:rPr>
              <a:t>hit</a:t>
            </a:r>
          </a:p>
        </p:txBody>
      </p:sp>
      <p:sp>
        <p:nvSpPr>
          <p:cNvPr id="47" name="TextBox 46"/>
          <p:cNvSpPr txBox="1"/>
          <p:nvPr/>
        </p:nvSpPr>
        <p:spPr>
          <a:xfrm>
            <a:off x="2825750" y="5416550"/>
            <a:ext cx="858838" cy="369332"/>
          </a:xfrm>
          <a:prstGeom prst="rect">
            <a:avLst/>
          </a:prstGeom>
          <a:noFill/>
        </p:spPr>
        <p:txBody>
          <a:bodyPr wrap="square" rtlCol="0">
            <a:normAutofit/>
          </a:bodyPr>
          <a:lstStyle/>
          <a:p>
            <a:endParaRPr lang="en-US" sz="1800" dirty="0">
              <a:latin typeface="Calibri" pitchFamily="34" charset="0"/>
            </a:endParaRPr>
          </a:p>
        </p:txBody>
      </p:sp>
      <p:sp>
        <p:nvSpPr>
          <p:cNvPr id="48" name="TextBox 47"/>
          <p:cNvSpPr txBox="1"/>
          <p:nvPr/>
        </p:nvSpPr>
        <p:spPr>
          <a:xfrm>
            <a:off x="3227045" y="5181600"/>
            <a:ext cx="659155" cy="369332"/>
          </a:xfrm>
          <a:prstGeom prst="rect">
            <a:avLst/>
          </a:prstGeom>
          <a:noFill/>
        </p:spPr>
        <p:txBody>
          <a:bodyPr wrap="none" rtlCol="0">
            <a:spAutoFit/>
          </a:bodyPr>
          <a:lstStyle/>
          <a:p>
            <a:r>
              <a:rPr lang="en-US" sz="1800" dirty="0">
                <a:latin typeface="Calibri" pitchFamily="34" charset="0"/>
              </a:rPr>
              <a:t>Set 0</a:t>
            </a:r>
          </a:p>
        </p:txBody>
      </p:sp>
      <p:sp>
        <p:nvSpPr>
          <p:cNvPr id="49" name="TextBox 48"/>
          <p:cNvSpPr txBox="1"/>
          <p:nvPr/>
        </p:nvSpPr>
        <p:spPr>
          <a:xfrm>
            <a:off x="3227045" y="6031468"/>
            <a:ext cx="659155" cy="369332"/>
          </a:xfrm>
          <a:prstGeom prst="rect">
            <a:avLst/>
          </a:prstGeom>
          <a:noFill/>
        </p:spPr>
        <p:txBody>
          <a:bodyPr wrap="none" rtlCol="0">
            <a:spAutoFit/>
          </a:bodyPr>
          <a:lstStyle/>
          <a:p>
            <a:r>
              <a:rPr lang="en-US" sz="1800" dirty="0">
                <a:latin typeface="Calibri" pitchFamily="34" charset="0"/>
              </a:rPr>
              <a:t>Set 1</a:t>
            </a:r>
          </a:p>
        </p:txBody>
      </p:sp>
    </p:spTree>
    <p:extLst>
      <p:ext uri="{BB962C8B-B14F-4D97-AF65-F5344CB8AC3E}">
        <p14:creationId xmlns:p14="http://schemas.microsoft.com/office/powerpoint/2010/main" val="1887469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7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27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27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2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9" grpId="0"/>
      <p:bldP spid="202784" grpId="0"/>
      <p:bldP spid="202785" grpId="0"/>
      <p:bldP spid="202790" grpId="0"/>
      <p:bldP spid="20279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88" y="157041"/>
            <a:ext cx="7886700" cy="1325563"/>
          </a:xfrm>
        </p:spPr>
        <p:txBody>
          <a:bodyPr/>
          <a:lstStyle/>
          <a:p>
            <a:r>
              <a:rPr lang="en-US" dirty="0"/>
              <a:t>A Higher Level Example</a:t>
            </a:r>
          </a:p>
        </p:txBody>
      </p:sp>
      <p:sp>
        <p:nvSpPr>
          <p:cNvPr id="4" name="Text Box 3"/>
          <p:cNvSpPr txBox="1">
            <a:spLocks noChangeArrowheads="1"/>
          </p:cNvSpPr>
          <p:nvPr/>
        </p:nvSpPr>
        <p:spPr bwMode="auto">
          <a:xfrm>
            <a:off x="509588" y="1328857"/>
            <a:ext cx="4748212" cy="2404161"/>
          </a:xfrm>
          <a:prstGeom prst="rect">
            <a:avLst/>
          </a:prstGeom>
          <a:solidFill>
            <a:srgbClr val="F6F5BD"/>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pitchFamily="49" charset="0"/>
              </a:rPr>
              <a:t>int</a:t>
            </a:r>
            <a:r>
              <a:rPr lang="en-GB" sz="1600" dirty="0">
                <a:latin typeface="Courier New" pitchFamily="49" charset="0"/>
              </a:rPr>
              <a:t> </a:t>
            </a:r>
            <a:r>
              <a:rPr lang="en-GB" sz="1600" dirty="0" err="1">
                <a:latin typeface="Courier New" pitchFamily="49" charset="0"/>
              </a:rPr>
              <a:t>sum_array_rows</a:t>
            </a:r>
            <a:r>
              <a:rPr lang="en-GB" sz="1600" dirty="0">
                <a:latin typeface="Courier New" pitchFamily="49" charset="0"/>
              </a:rPr>
              <a:t>(double a[16][16])</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int i,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double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(i = 0; i &lt; 16;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(j = 0; j &lt; 16;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return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p:txBody>
      </p:sp>
      <p:sp>
        <p:nvSpPr>
          <p:cNvPr id="6" name="Rectangle 5"/>
          <p:cNvSpPr/>
          <p:nvPr/>
        </p:nvSpPr>
        <p:spPr bwMode="auto">
          <a:xfrm>
            <a:off x="5876429" y="2049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7" name="Rectangle 6"/>
          <p:cNvSpPr/>
          <p:nvPr/>
        </p:nvSpPr>
        <p:spPr bwMode="auto">
          <a:xfrm>
            <a:off x="5876429" y="2430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Rectangle 7"/>
          <p:cNvSpPr/>
          <p:nvPr/>
        </p:nvSpPr>
        <p:spPr bwMode="auto">
          <a:xfrm>
            <a:off x="5876429" y="2811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9" name="Rectangle 8"/>
          <p:cNvSpPr/>
          <p:nvPr/>
        </p:nvSpPr>
        <p:spPr bwMode="auto">
          <a:xfrm>
            <a:off x="5876429" y="3192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0" name="Rectangle 9"/>
          <p:cNvSpPr/>
          <p:nvPr/>
        </p:nvSpPr>
        <p:spPr bwMode="auto">
          <a:xfrm>
            <a:off x="7400429" y="2049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Rectangle 10"/>
          <p:cNvSpPr/>
          <p:nvPr/>
        </p:nvSpPr>
        <p:spPr bwMode="auto">
          <a:xfrm>
            <a:off x="7400429" y="2430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2" name="Rectangle 11"/>
          <p:cNvSpPr/>
          <p:nvPr/>
        </p:nvSpPr>
        <p:spPr bwMode="auto">
          <a:xfrm>
            <a:off x="7400429" y="2811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3" name="Rectangle 12"/>
          <p:cNvSpPr/>
          <p:nvPr/>
        </p:nvSpPr>
        <p:spPr bwMode="auto">
          <a:xfrm>
            <a:off x="7400429" y="3192830"/>
            <a:ext cx="1438771" cy="312370"/>
          </a:xfrm>
          <a:prstGeom prst="rect">
            <a:avLst/>
          </a:prstGeom>
          <a:solidFill>
            <a:schemeClr val="accent2">
              <a:lumMod val="40000"/>
              <a:lumOff val="6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4" name="AutoShape 16"/>
          <p:cNvSpPr>
            <a:spLocks/>
          </p:cNvSpPr>
          <p:nvPr/>
        </p:nvSpPr>
        <p:spPr bwMode="auto">
          <a:xfrm rot="16200000" flipV="1">
            <a:off x="6493914" y="2997744"/>
            <a:ext cx="228600" cy="1395913"/>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5" name="TextBox 14"/>
          <p:cNvSpPr txBox="1"/>
          <p:nvPr/>
        </p:nvSpPr>
        <p:spPr>
          <a:xfrm>
            <a:off x="6328003" y="3810000"/>
            <a:ext cx="1749197" cy="369332"/>
          </a:xfrm>
          <a:prstGeom prst="rect">
            <a:avLst/>
          </a:prstGeom>
          <a:noFill/>
        </p:spPr>
        <p:txBody>
          <a:bodyPr wrap="none" rtlCol="0">
            <a:spAutoFit/>
          </a:bodyPr>
          <a:lstStyle/>
          <a:p>
            <a:r>
              <a:rPr lang="en-US" sz="1800" dirty="0">
                <a:latin typeface="Calibri" pitchFamily="34" charset="0"/>
              </a:rPr>
              <a:t>32 B = 4 doubles</a:t>
            </a:r>
          </a:p>
        </p:txBody>
      </p:sp>
      <p:sp>
        <p:nvSpPr>
          <p:cNvPr id="16" name="TextBox 15"/>
          <p:cNvSpPr txBox="1"/>
          <p:nvPr/>
        </p:nvSpPr>
        <p:spPr>
          <a:xfrm>
            <a:off x="5638800" y="1066800"/>
            <a:ext cx="2890343" cy="646331"/>
          </a:xfrm>
          <a:prstGeom prst="rect">
            <a:avLst/>
          </a:prstGeom>
          <a:noFill/>
        </p:spPr>
        <p:txBody>
          <a:bodyPr wrap="none" rtlCol="0">
            <a:spAutoFit/>
          </a:bodyPr>
          <a:lstStyle/>
          <a:p>
            <a:r>
              <a:rPr lang="en-US" sz="1800" dirty="0">
                <a:latin typeface="Calibri" pitchFamily="34" charset="0"/>
              </a:rPr>
              <a:t>assume: cold (empty) cache,</a:t>
            </a:r>
          </a:p>
          <a:p>
            <a:r>
              <a:rPr lang="en-US" sz="1800" dirty="0">
                <a:latin typeface="Calibri" pitchFamily="34" charset="0"/>
              </a:rPr>
              <a:t>a[0][0] goes here</a:t>
            </a:r>
          </a:p>
        </p:txBody>
      </p:sp>
      <p:cxnSp>
        <p:nvCxnSpPr>
          <p:cNvPr id="18" name="Straight Arrow Connector 17"/>
          <p:cNvCxnSpPr/>
          <p:nvPr/>
        </p:nvCxnSpPr>
        <p:spPr bwMode="auto">
          <a:xfrm rot="5400000">
            <a:off x="5771233" y="1961465"/>
            <a:ext cx="496669" cy="1588"/>
          </a:xfrm>
          <a:prstGeom prst="straightConnector1">
            <a:avLst/>
          </a:prstGeom>
          <a:noFill/>
          <a:ln w="25400" cap="flat" cmpd="sng" algn="ctr">
            <a:solidFill>
              <a:schemeClr val="tx1"/>
            </a:solidFill>
            <a:prstDash val="solid"/>
            <a:round/>
            <a:headEnd type="none" w="med" len="med"/>
            <a:tailEnd type="arrow"/>
          </a:ln>
          <a:effectLst/>
        </p:spPr>
      </p:cxnSp>
      <p:sp>
        <p:nvSpPr>
          <p:cNvPr id="19" name="Text Box 3"/>
          <p:cNvSpPr txBox="1">
            <a:spLocks noChangeArrowheads="1"/>
          </p:cNvSpPr>
          <p:nvPr/>
        </p:nvSpPr>
        <p:spPr bwMode="auto">
          <a:xfrm>
            <a:off x="509588" y="3962400"/>
            <a:ext cx="4748212" cy="2404161"/>
          </a:xfrm>
          <a:prstGeom prst="rect">
            <a:avLst/>
          </a:prstGeom>
          <a:solidFill>
            <a:srgbClr val="F6F5BD"/>
          </a:solidFill>
          <a:ln w="12700">
            <a:solidFill>
              <a:schemeClr val="tx1"/>
            </a:solidFill>
            <a:miter lim="800000"/>
            <a:headEnd/>
            <a:tailEnd/>
          </a:ln>
        </p:spPr>
        <p:txBody>
          <a:bodyPr wrap="square" lIns="90360" tIns="44280" rIns="90360" bIns="4428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pitchFamily="49" charset="0"/>
              </a:rPr>
              <a:t>int</a:t>
            </a:r>
            <a:r>
              <a:rPr lang="en-GB" sz="1600" dirty="0">
                <a:latin typeface="Courier New" pitchFamily="49" charset="0"/>
              </a:rPr>
              <a:t> </a:t>
            </a:r>
            <a:r>
              <a:rPr lang="en-GB" sz="1600" dirty="0" err="1">
                <a:latin typeface="Courier New" pitchFamily="49" charset="0"/>
              </a:rPr>
              <a:t>sum_array_rows</a:t>
            </a:r>
            <a:r>
              <a:rPr lang="en-GB" sz="1600" dirty="0">
                <a:latin typeface="Courier New" pitchFamily="49" charset="0"/>
              </a:rPr>
              <a:t>(double a[16][16])</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int i,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double sum = 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ourier New"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(j = 0; i &lt; 16; i++)</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for (</a:t>
            </a:r>
            <a:r>
              <a:rPr lang="en-GB" sz="1600" dirty="0" err="1">
                <a:latin typeface="Courier New" pitchFamily="49" charset="0"/>
              </a:rPr>
              <a:t>i</a:t>
            </a:r>
            <a:r>
              <a:rPr lang="en-GB" sz="1600" dirty="0">
                <a:latin typeface="Courier New" pitchFamily="49" charset="0"/>
              </a:rPr>
              <a:t> = 0; j &lt; 16; 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sum += a[i][j];</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    return sum;</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rPr>
              <a:t>}</a:t>
            </a:r>
          </a:p>
        </p:txBody>
      </p:sp>
      <p:sp>
        <p:nvSpPr>
          <p:cNvPr id="20" name="Rectangle 19"/>
          <p:cNvSpPr/>
          <p:nvPr/>
        </p:nvSpPr>
        <p:spPr bwMode="auto">
          <a:xfrm>
            <a:off x="5943600" y="5715000"/>
            <a:ext cx="2661743" cy="609600"/>
          </a:xfrm>
          <a:prstGeom prst="rect">
            <a:avLst/>
          </a:prstGeom>
          <a:solidFill>
            <a:schemeClr val="bg1">
              <a:lumMod val="8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itchFamily="34" charset="0"/>
              </a:rPr>
              <a:t>blackboard</a:t>
            </a:r>
          </a:p>
        </p:txBody>
      </p:sp>
      <p:sp>
        <p:nvSpPr>
          <p:cNvPr id="21" name="TextBox 20"/>
          <p:cNvSpPr txBox="1"/>
          <p:nvPr/>
        </p:nvSpPr>
        <p:spPr>
          <a:xfrm>
            <a:off x="5640659" y="533400"/>
            <a:ext cx="2893741"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Ignore the variables sum, </a:t>
            </a:r>
            <a:r>
              <a:rPr lang="en-US" sz="1800" i="1" dirty="0" err="1">
                <a:solidFill>
                  <a:schemeClr val="tx1">
                    <a:lumMod val="50000"/>
                    <a:lumOff val="50000"/>
                  </a:schemeClr>
                </a:solidFill>
                <a:latin typeface="Calibri" pitchFamily="34" charset="0"/>
              </a:rPr>
              <a:t>i</a:t>
            </a:r>
            <a:r>
              <a:rPr lang="en-US" sz="1800" i="1" dirty="0">
                <a:solidFill>
                  <a:schemeClr val="tx1">
                    <a:lumMod val="50000"/>
                    <a:lumOff val="50000"/>
                  </a:schemeClr>
                </a:solidFill>
                <a:latin typeface="Calibri" pitchFamily="34" charset="0"/>
              </a:rPr>
              <a:t>, j</a:t>
            </a:r>
          </a:p>
        </p:txBody>
      </p:sp>
    </p:spTree>
    <p:extLst>
      <p:ext uri="{BB962C8B-B14F-4D97-AF65-F5344CB8AC3E}">
        <p14:creationId xmlns:p14="http://schemas.microsoft.com/office/powerpoint/2010/main" val="1894031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04813" y="310040"/>
            <a:ext cx="8716962" cy="7826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What about writes?</a:t>
            </a:r>
          </a:p>
        </p:txBody>
      </p:sp>
      <p:sp>
        <p:nvSpPr>
          <p:cNvPr id="26626" name="Rectangle 2"/>
          <p:cNvSpPr>
            <a:spLocks noGrp="1" noChangeArrowheads="1"/>
          </p:cNvSpPr>
          <p:nvPr>
            <p:ph idx="1"/>
          </p:nvPr>
        </p:nvSpPr>
        <p:spPr>
          <a:xfrm>
            <a:off x="455613" y="1220788"/>
            <a:ext cx="8307387" cy="5322887"/>
          </a:xfrm>
        </p:spPr>
        <p:txBody>
          <a:bodyPr lIns="90360" tIns="44280" rIns="90360" bIns="44280">
            <a:normAutofit lnSpcReduction="10000"/>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Multiple copies of data exist:</a:t>
            </a:r>
          </a:p>
          <a:p>
            <a:pPr lvl="1" eaLnBrk="1" hangingPunct="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L1, L2, Main Memory, Disk</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What to do on a write-hit?</a:t>
            </a:r>
          </a:p>
          <a:p>
            <a:pPr lvl="1" eaLnBrk="1" hangingPunct="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solidFill>
                  <a:srgbClr val="FF0000"/>
                </a:solidFill>
              </a:rPr>
              <a:t>Write-through </a:t>
            </a:r>
            <a:r>
              <a:rPr lang="en-GB" dirty="0"/>
              <a:t>(write immediately to memory)</a:t>
            </a:r>
          </a:p>
          <a:p>
            <a:pPr lvl="1" eaLnBrk="1" hangingPunct="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solidFill>
                  <a:srgbClr val="FF0000"/>
                </a:solidFill>
              </a:rPr>
              <a:t>Write-back </a:t>
            </a:r>
            <a:r>
              <a:rPr lang="en-GB" dirty="0"/>
              <a:t>(defer write to memory until replacement of line)</a:t>
            </a:r>
          </a:p>
          <a:p>
            <a:pPr lvl="2" eaLnBrk="1" hangingPunct="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Need a dirty bit (line different from memory or not)</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What to do on a write-miss?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solidFill>
                  <a:srgbClr val="FF0000"/>
                </a:solidFill>
              </a:rPr>
              <a:t>Write-allocate </a:t>
            </a:r>
            <a:r>
              <a:rPr lang="en-GB" dirty="0"/>
              <a:t>(load into cache, update line in cache)</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Good if more writes to the location follow</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solidFill>
                  <a:srgbClr val="FF0000"/>
                </a:solidFill>
              </a:rPr>
              <a:t>No-write-allocate </a:t>
            </a:r>
            <a:r>
              <a:rPr lang="en-GB" dirty="0"/>
              <a:t>(writes immediately to memory)</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Typical</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dirty="0"/>
              <a:t>Write-through + No-write-allocate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r>
              <a:rPr lang="en-GB" b="1" dirty="0"/>
              <a:t>Write-back + Write-allocate</a:t>
            </a:r>
          </a:p>
          <a:p>
            <a:pPr eaLnBrk="1" hangingPunct="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defRPr/>
            </a:pPr>
            <a:endParaRPr lang="en-GB" dirty="0"/>
          </a:p>
        </p:txBody>
      </p:sp>
    </p:spTree>
    <p:extLst>
      <p:ext uri="{BB962C8B-B14F-4D97-AF65-F5344CB8AC3E}">
        <p14:creationId xmlns:p14="http://schemas.microsoft.com/office/powerpoint/2010/main" val="845623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25"/>
          <p:cNvSpPr>
            <a:spLocks noChangeArrowheads="1"/>
          </p:cNvSpPr>
          <p:nvPr/>
        </p:nvSpPr>
        <p:spPr bwMode="auto">
          <a:xfrm>
            <a:off x="228600" y="1676400"/>
            <a:ext cx="6172200" cy="3886200"/>
          </a:xfrm>
          <a:prstGeom prst="rect">
            <a:avLst/>
          </a:prstGeom>
          <a:solidFill>
            <a:srgbClr val="D5F1CF"/>
          </a:solidFill>
          <a:ln w="12700">
            <a:solidFill>
              <a:schemeClr val="tx1"/>
            </a:solidFill>
            <a:prstDash val="dash"/>
            <a:miter lim="800000"/>
            <a:headEnd/>
            <a:tailEnd/>
          </a:ln>
          <a:effectLst/>
        </p:spPr>
        <p:txBody>
          <a:bodyPr wrap="none" anchor="ctr">
            <a:prstTxWarp prst="textNoShape">
              <a:avLst/>
            </a:prstTxWarp>
          </a:bodyPr>
          <a:lstStyle/>
          <a:p>
            <a:endParaRPr lang="en-US" sz="1800"/>
          </a:p>
        </p:txBody>
      </p:sp>
      <p:sp>
        <p:nvSpPr>
          <p:cNvPr id="11" name="Rectangle 404"/>
          <p:cNvSpPr>
            <a:spLocks noChangeArrowheads="1"/>
          </p:cNvSpPr>
          <p:nvPr/>
        </p:nvSpPr>
        <p:spPr bwMode="auto">
          <a:xfrm>
            <a:off x="381000" y="1981200"/>
            <a:ext cx="2122488" cy="2438400"/>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0" name="Rectangle 413"/>
          <p:cNvSpPr>
            <a:spLocks noChangeArrowheads="1"/>
          </p:cNvSpPr>
          <p:nvPr/>
        </p:nvSpPr>
        <p:spPr bwMode="auto">
          <a:xfrm>
            <a:off x="4114800" y="1981200"/>
            <a:ext cx="2122488" cy="2438400"/>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 name="Title 1"/>
          <p:cNvSpPr>
            <a:spLocks noGrp="1"/>
          </p:cNvSpPr>
          <p:nvPr>
            <p:ph type="title"/>
          </p:nvPr>
        </p:nvSpPr>
        <p:spPr>
          <a:noFill/>
        </p:spPr>
        <p:txBody>
          <a:bodyPr/>
          <a:lstStyle/>
          <a:p>
            <a:r>
              <a:rPr lang="en-US" dirty="0"/>
              <a:t>Intel Core i7 Cache Hierarchy</a:t>
            </a:r>
          </a:p>
        </p:txBody>
      </p:sp>
      <p:sp>
        <p:nvSpPr>
          <p:cNvPr id="4" name="Rectangle 396"/>
          <p:cNvSpPr>
            <a:spLocks noChangeArrowheads="1"/>
          </p:cNvSpPr>
          <p:nvPr/>
        </p:nvSpPr>
        <p:spPr bwMode="auto">
          <a:xfrm>
            <a:off x="546100" y="2133600"/>
            <a:ext cx="977900" cy="3048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sz="1800" dirty="0" err="1"/>
              <a:t>Regs</a:t>
            </a:r>
            <a:endParaRPr lang="en-US" sz="1800" dirty="0"/>
          </a:p>
        </p:txBody>
      </p:sp>
      <p:sp>
        <p:nvSpPr>
          <p:cNvPr id="5" name="Rectangle 397"/>
          <p:cNvSpPr>
            <a:spLocks noChangeArrowheads="1"/>
          </p:cNvSpPr>
          <p:nvPr/>
        </p:nvSpPr>
        <p:spPr bwMode="auto">
          <a:xfrm>
            <a:off x="588963" y="2781300"/>
            <a:ext cx="782637"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a:t>L1 </a:t>
            </a:r>
          </a:p>
          <a:p>
            <a:pPr algn="ctr"/>
            <a:r>
              <a:rPr lang="en-US" sz="1800"/>
              <a:t>d-cache</a:t>
            </a:r>
          </a:p>
        </p:txBody>
      </p:sp>
      <p:sp>
        <p:nvSpPr>
          <p:cNvPr id="6" name="Rectangle 399"/>
          <p:cNvSpPr>
            <a:spLocks noChangeArrowheads="1"/>
          </p:cNvSpPr>
          <p:nvPr/>
        </p:nvSpPr>
        <p:spPr bwMode="auto">
          <a:xfrm>
            <a:off x="1524000" y="2781300"/>
            <a:ext cx="795338"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dirty="0"/>
              <a:t>L1 </a:t>
            </a:r>
          </a:p>
          <a:p>
            <a:pPr algn="ctr"/>
            <a:r>
              <a:rPr lang="en-US" sz="1800" dirty="0" err="1"/>
              <a:t>i</a:t>
            </a:r>
            <a:r>
              <a:rPr lang="en-US" sz="1800" dirty="0"/>
              <a:t>-cache</a:t>
            </a:r>
          </a:p>
        </p:txBody>
      </p:sp>
      <p:sp>
        <p:nvSpPr>
          <p:cNvPr id="7" name="Rectangle 400"/>
          <p:cNvSpPr>
            <a:spLocks noChangeArrowheads="1"/>
          </p:cNvSpPr>
          <p:nvPr/>
        </p:nvSpPr>
        <p:spPr bwMode="auto">
          <a:xfrm>
            <a:off x="609600" y="3695700"/>
            <a:ext cx="1709738" cy="571500"/>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sz="1800"/>
              <a:t>L2 unified cache</a:t>
            </a:r>
          </a:p>
        </p:txBody>
      </p:sp>
      <p:sp>
        <p:nvSpPr>
          <p:cNvPr id="8" name="Line 401"/>
          <p:cNvSpPr>
            <a:spLocks noChangeShapeType="1"/>
          </p:cNvSpPr>
          <p:nvPr/>
        </p:nvSpPr>
        <p:spPr bwMode="auto">
          <a:xfrm>
            <a:off x="1066800" y="24384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9" name="Line 402"/>
          <p:cNvSpPr>
            <a:spLocks noChangeShapeType="1"/>
          </p:cNvSpPr>
          <p:nvPr/>
        </p:nvSpPr>
        <p:spPr bwMode="auto">
          <a:xfrm>
            <a:off x="10668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10" name="Line 403"/>
          <p:cNvSpPr>
            <a:spLocks noChangeShapeType="1"/>
          </p:cNvSpPr>
          <p:nvPr/>
        </p:nvSpPr>
        <p:spPr bwMode="auto">
          <a:xfrm>
            <a:off x="19050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12" name="Text Box 405"/>
          <p:cNvSpPr txBox="1">
            <a:spLocks noChangeArrowheads="1"/>
          </p:cNvSpPr>
          <p:nvPr/>
        </p:nvSpPr>
        <p:spPr bwMode="auto">
          <a:xfrm>
            <a:off x="304800" y="1676400"/>
            <a:ext cx="773694" cy="369332"/>
          </a:xfrm>
          <a:prstGeom prst="rect">
            <a:avLst/>
          </a:prstGeom>
          <a:noFill/>
          <a:ln w="12700">
            <a:noFill/>
            <a:miter lim="800000"/>
            <a:headEnd/>
            <a:tailEnd/>
          </a:ln>
          <a:effectLst/>
        </p:spPr>
        <p:txBody>
          <a:bodyPr wrap="none">
            <a:prstTxWarp prst="textNoShape">
              <a:avLst/>
            </a:prstTxWarp>
            <a:spAutoFit/>
          </a:bodyPr>
          <a:lstStyle/>
          <a:p>
            <a:r>
              <a:rPr lang="en-US" sz="1800"/>
              <a:t>Core 0</a:t>
            </a:r>
          </a:p>
        </p:txBody>
      </p:sp>
      <p:sp>
        <p:nvSpPr>
          <p:cNvPr id="13" name="Rectangle 406"/>
          <p:cNvSpPr>
            <a:spLocks noChangeArrowheads="1"/>
          </p:cNvSpPr>
          <p:nvPr/>
        </p:nvSpPr>
        <p:spPr bwMode="auto">
          <a:xfrm>
            <a:off x="4279900" y="2133600"/>
            <a:ext cx="977900" cy="3048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r>
              <a:rPr lang="en-US" sz="1800"/>
              <a:t>Regs</a:t>
            </a:r>
          </a:p>
        </p:txBody>
      </p:sp>
      <p:sp>
        <p:nvSpPr>
          <p:cNvPr id="14" name="Rectangle 407"/>
          <p:cNvSpPr>
            <a:spLocks noChangeArrowheads="1"/>
          </p:cNvSpPr>
          <p:nvPr/>
        </p:nvSpPr>
        <p:spPr bwMode="auto">
          <a:xfrm>
            <a:off x="4322763" y="2781300"/>
            <a:ext cx="782637"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dirty="0"/>
              <a:t>L1 </a:t>
            </a:r>
          </a:p>
          <a:p>
            <a:pPr algn="ctr"/>
            <a:r>
              <a:rPr lang="en-US" sz="1800" dirty="0" err="1"/>
              <a:t>d</a:t>
            </a:r>
            <a:r>
              <a:rPr lang="en-US" sz="1800" dirty="0"/>
              <a:t>-cache</a:t>
            </a:r>
          </a:p>
        </p:txBody>
      </p:sp>
      <p:sp>
        <p:nvSpPr>
          <p:cNvPr id="15" name="Rectangle 408"/>
          <p:cNvSpPr>
            <a:spLocks noChangeArrowheads="1"/>
          </p:cNvSpPr>
          <p:nvPr/>
        </p:nvSpPr>
        <p:spPr bwMode="auto">
          <a:xfrm>
            <a:off x="5257800" y="2781300"/>
            <a:ext cx="795338" cy="5715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800"/>
              <a:t>L1 </a:t>
            </a:r>
          </a:p>
          <a:p>
            <a:pPr algn="ctr"/>
            <a:r>
              <a:rPr lang="en-US" sz="1800"/>
              <a:t>i-cache</a:t>
            </a:r>
          </a:p>
        </p:txBody>
      </p:sp>
      <p:sp>
        <p:nvSpPr>
          <p:cNvPr id="16" name="Rectangle 409"/>
          <p:cNvSpPr>
            <a:spLocks noChangeArrowheads="1"/>
          </p:cNvSpPr>
          <p:nvPr/>
        </p:nvSpPr>
        <p:spPr bwMode="auto">
          <a:xfrm>
            <a:off x="4343400" y="3695700"/>
            <a:ext cx="1709738" cy="571500"/>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sz="1800"/>
              <a:t>L2 unified cache</a:t>
            </a:r>
          </a:p>
        </p:txBody>
      </p:sp>
      <p:sp>
        <p:nvSpPr>
          <p:cNvPr id="17" name="Line 410"/>
          <p:cNvSpPr>
            <a:spLocks noChangeShapeType="1"/>
          </p:cNvSpPr>
          <p:nvPr/>
        </p:nvSpPr>
        <p:spPr bwMode="auto">
          <a:xfrm>
            <a:off x="4800600" y="24384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18" name="Line 411"/>
          <p:cNvSpPr>
            <a:spLocks noChangeShapeType="1"/>
          </p:cNvSpPr>
          <p:nvPr/>
        </p:nvSpPr>
        <p:spPr bwMode="auto">
          <a:xfrm>
            <a:off x="48006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19" name="Line 412"/>
          <p:cNvSpPr>
            <a:spLocks noChangeShapeType="1"/>
          </p:cNvSpPr>
          <p:nvPr/>
        </p:nvSpPr>
        <p:spPr bwMode="auto">
          <a:xfrm>
            <a:off x="5638800" y="3352800"/>
            <a:ext cx="0" cy="3429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21" name="Text Box 414"/>
          <p:cNvSpPr txBox="1">
            <a:spLocks noChangeArrowheads="1"/>
          </p:cNvSpPr>
          <p:nvPr/>
        </p:nvSpPr>
        <p:spPr bwMode="auto">
          <a:xfrm>
            <a:off x="4038600" y="1676400"/>
            <a:ext cx="773694" cy="369332"/>
          </a:xfrm>
          <a:prstGeom prst="rect">
            <a:avLst/>
          </a:prstGeom>
          <a:noFill/>
          <a:ln w="12700">
            <a:noFill/>
            <a:miter lim="800000"/>
            <a:headEnd/>
            <a:tailEnd/>
          </a:ln>
          <a:effectLst/>
        </p:spPr>
        <p:txBody>
          <a:bodyPr wrap="none">
            <a:prstTxWarp prst="textNoShape">
              <a:avLst/>
            </a:prstTxWarp>
            <a:spAutoFit/>
          </a:bodyPr>
          <a:lstStyle/>
          <a:p>
            <a:r>
              <a:rPr lang="en-US" sz="1800"/>
              <a:t>Core 3</a:t>
            </a:r>
          </a:p>
        </p:txBody>
      </p:sp>
      <p:sp>
        <p:nvSpPr>
          <p:cNvPr id="22" name="Text Box 415"/>
          <p:cNvSpPr txBox="1">
            <a:spLocks noChangeArrowheads="1"/>
          </p:cNvSpPr>
          <p:nvPr/>
        </p:nvSpPr>
        <p:spPr bwMode="auto">
          <a:xfrm>
            <a:off x="2971800" y="2983468"/>
            <a:ext cx="723900" cy="646331"/>
          </a:xfrm>
          <a:prstGeom prst="rect">
            <a:avLst/>
          </a:prstGeom>
          <a:noFill/>
          <a:ln w="12700">
            <a:noFill/>
            <a:miter lim="800000"/>
            <a:headEnd/>
            <a:tailEnd/>
          </a:ln>
          <a:effectLst/>
        </p:spPr>
        <p:txBody>
          <a:bodyPr wrap="square">
            <a:prstTxWarp prst="textNoShape">
              <a:avLst/>
            </a:prstTxWarp>
            <a:spAutoFit/>
          </a:bodyPr>
          <a:lstStyle/>
          <a:p>
            <a:pPr algn="ctr"/>
            <a:r>
              <a:rPr lang="en-US" sz="3600" dirty="0"/>
              <a:t>…</a:t>
            </a:r>
          </a:p>
        </p:txBody>
      </p:sp>
      <p:sp>
        <p:nvSpPr>
          <p:cNvPr id="23" name="Line 417"/>
          <p:cNvSpPr>
            <a:spLocks noChangeShapeType="1"/>
          </p:cNvSpPr>
          <p:nvPr/>
        </p:nvSpPr>
        <p:spPr bwMode="auto">
          <a:xfrm>
            <a:off x="1447800" y="42672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24" name="Line 418"/>
          <p:cNvSpPr>
            <a:spLocks noChangeShapeType="1"/>
          </p:cNvSpPr>
          <p:nvPr/>
        </p:nvSpPr>
        <p:spPr bwMode="auto">
          <a:xfrm>
            <a:off x="5181600" y="42672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25" name="Rectangle 419"/>
          <p:cNvSpPr>
            <a:spLocks noChangeArrowheads="1"/>
          </p:cNvSpPr>
          <p:nvPr/>
        </p:nvSpPr>
        <p:spPr bwMode="auto">
          <a:xfrm>
            <a:off x="1098550" y="4800600"/>
            <a:ext cx="4387850" cy="571500"/>
          </a:xfrm>
          <a:prstGeom prst="rect">
            <a:avLst/>
          </a:prstGeom>
          <a:solidFill>
            <a:srgbClr val="DEDFF5"/>
          </a:solidFill>
          <a:ln w="12700">
            <a:solidFill>
              <a:schemeClr val="tx1"/>
            </a:solidFill>
            <a:miter lim="800000"/>
            <a:headEnd/>
            <a:tailEnd/>
          </a:ln>
          <a:effectLst/>
        </p:spPr>
        <p:txBody>
          <a:bodyPr anchor="ctr">
            <a:prstTxWarp prst="textNoShape">
              <a:avLst/>
            </a:prstTxWarp>
          </a:bodyPr>
          <a:lstStyle/>
          <a:p>
            <a:pPr algn="ctr"/>
            <a:r>
              <a:rPr lang="en-US" sz="1800"/>
              <a:t>L3 unified cache</a:t>
            </a:r>
          </a:p>
          <a:p>
            <a:pPr algn="ctr"/>
            <a:r>
              <a:rPr lang="en-US" sz="1800"/>
              <a:t>(shared by all cores)</a:t>
            </a:r>
          </a:p>
        </p:txBody>
      </p:sp>
      <p:sp>
        <p:nvSpPr>
          <p:cNvPr id="26" name="Rectangle 420"/>
          <p:cNvSpPr>
            <a:spLocks noChangeArrowheads="1"/>
          </p:cNvSpPr>
          <p:nvPr/>
        </p:nvSpPr>
        <p:spPr bwMode="auto">
          <a:xfrm>
            <a:off x="228600" y="6057900"/>
            <a:ext cx="6172200" cy="571500"/>
          </a:xfrm>
          <a:prstGeom prst="rect">
            <a:avLst/>
          </a:prstGeom>
          <a:solidFill>
            <a:srgbClr val="D5F1CF"/>
          </a:solidFill>
          <a:ln w="12700">
            <a:solidFill>
              <a:schemeClr val="tx1"/>
            </a:solidFill>
            <a:miter lim="800000"/>
            <a:headEnd/>
            <a:tailEnd/>
          </a:ln>
          <a:effectLst/>
        </p:spPr>
        <p:txBody>
          <a:bodyPr anchor="ctr">
            <a:prstTxWarp prst="textNoShape">
              <a:avLst/>
            </a:prstTxWarp>
          </a:bodyPr>
          <a:lstStyle/>
          <a:p>
            <a:pPr algn="ctr"/>
            <a:r>
              <a:rPr lang="en-US" sz="1800"/>
              <a:t>Main memory</a:t>
            </a:r>
          </a:p>
        </p:txBody>
      </p:sp>
      <p:sp>
        <p:nvSpPr>
          <p:cNvPr id="27" name="Line 421"/>
          <p:cNvSpPr>
            <a:spLocks noChangeShapeType="1"/>
          </p:cNvSpPr>
          <p:nvPr/>
        </p:nvSpPr>
        <p:spPr bwMode="auto">
          <a:xfrm>
            <a:off x="3371850" y="5372100"/>
            <a:ext cx="0" cy="685800"/>
          </a:xfrm>
          <a:prstGeom prst="line">
            <a:avLst/>
          </a:prstGeom>
          <a:noFill/>
          <a:ln w="12700">
            <a:solidFill>
              <a:schemeClr val="tx1"/>
            </a:solidFill>
            <a:round/>
            <a:headEnd/>
            <a:tailEnd/>
          </a:ln>
          <a:effectLst/>
        </p:spPr>
        <p:txBody>
          <a:bodyPr wrap="none" anchor="ctr">
            <a:prstTxWarp prst="textNoShape">
              <a:avLst/>
            </a:prstTxWarp>
          </a:bodyPr>
          <a:lstStyle/>
          <a:p>
            <a:endParaRPr lang="en-US" sz="1800"/>
          </a:p>
        </p:txBody>
      </p:sp>
      <p:sp>
        <p:nvSpPr>
          <p:cNvPr id="29" name="Text Box 426"/>
          <p:cNvSpPr txBox="1">
            <a:spLocks noChangeArrowheads="1"/>
          </p:cNvSpPr>
          <p:nvPr/>
        </p:nvSpPr>
        <p:spPr bwMode="auto">
          <a:xfrm>
            <a:off x="152400" y="1295400"/>
            <a:ext cx="1920756" cy="369332"/>
          </a:xfrm>
          <a:prstGeom prst="rect">
            <a:avLst/>
          </a:prstGeom>
          <a:noFill/>
          <a:ln w="12700">
            <a:noFill/>
            <a:miter lim="800000"/>
            <a:headEnd/>
            <a:tailEnd/>
          </a:ln>
          <a:effectLst/>
        </p:spPr>
        <p:txBody>
          <a:bodyPr wrap="none">
            <a:prstTxWarp prst="textNoShape">
              <a:avLst/>
            </a:prstTxWarp>
            <a:spAutoFit/>
          </a:bodyPr>
          <a:lstStyle/>
          <a:p>
            <a:r>
              <a:rPr lang="en-US" sz="1800" dirty="0"/>
              <a:t>Processor package</a:t>
            </a:r>
          </a:p>
        </p:txBody>
      </p:sp>
      <p:sp>
        <p:nvSpPr>
          <p:cNvPr id="30" name="TextBox 29"/>
          <p:cNvSpPr txBox="1"/>
          <p:nvPr/>
        </p:nvSpPr>
        <p:spPr>
          <a:xfrm>
            <a:off x="6553200" y="1676400"/>
            <a:ext cx="2514600" cy="3970318"/>
          </a:xfrm>
          <a:prstGeom prst="rect">
            <a:avLst/>
          </a:prstGeom>
          <a:noFill/>
        </p:spPr>
        <p:txBody>
          <a:bodyPr wrap="square" rtlCol="0">
            <a:spAutoFit/>
          </a:bodyPr>
          <a:lstStyle/>
          <a:p>
            <a:r>
              <a:rPr lang="en-US" sz="1800" dirty="0">
                <a:latin typeface="Calibri" pitchFamily="34" charset="0"/>
              </a:rPr>
              <a:t>L1 </a:t>
            </a:r>
            <a:r>
              <a:rPr lang="en-US" sz="1800" dirty="0" err="1">
                <a:latin typeface="Calibri" pitchFamily="34" charset="0"/>
              </a:rPr>
              <a:t>i</a:t>
            </a:r>
            <a:r>
              <a:rPr lang="en-US" sz="1800" dirty="0">
                <a:latin typeface="Calibri" pitchFamily="34" charset="0"/>
              </a:rPr>
              <a:t>-cache and </a:t>
            </a:r>
            <a:r>
              <a:rPr lang="en-US" sz="1800" dirty="0" err="1">
                <a:latin typeface="Calibri" pitchFamily="34" charset="0"/>
              </a:rPr>
              <a:t>d</a:t>
            </a:r>
            <a:r>
              <a:rPr lang="en-US" sz="1800" dirty="0">
                <a:latin typeface="Calibri" pitchFamily="34" charset="0"/>
              </a:rPr>
              <a:t>-cache:</a:t>
            </a:r>
          </a:p>
          <a:p>
            <a:pPr lvl="1"/>
            <a:r>
              <a:rPr lang="en-US" sz="1800" b="0" dirty="0">
                <a:latin typeface="Calibri" pitchFamily="34" charset="0"/>
              </a:rPr>
              <a:t>32 KB,  8-way, </a:t>
            </a:r>
          </a:p>
          <a:p>
            <a:pPr lvl="1"/>
            <a:r>
              <a:rPr lang="en-US" sz="1800" b="0" dirty="0">
                <a:latin typeface="Calibri" pitchFamily="34" charset="0"/>
              </a:rPr>
              <a:t>Access: 4 cycles</a:t>
            </a:r>
          </a:p>
          <a:p>
            <a:endParaRPr lang="en-US" sz="1800" b="0" dirty="0">
              <a:latin typeface="Calibri" pitchFamily="34" charset="0"/>
            </a:endParaRPr>
          </a:p>
          <a:p>
            <a:r>
              <a:rPr lang="en-US" sz="1800" dirty="0">
                <a:latin typeface="Calibri" pitchFamily="34" charset="0"/>
              </a:rPr>
              <a:t>L2 unified cache:</a:t>
            </a:r>
          </a:p>
          <a:p>
            <a:pPr lvl="1"/>
            <a:r>
              <a:rPr lang="en-US" sz="1800" b="0" dirty="0">
                <a:latin typeface="Calibri" pitchFamily="34" charset="0"/>
              </a:rPr>
              <a:t> 256 KB, 8-way, </a:t>
            </a:r>
          </a:p>
          <a:p>
            <a:pPr lvl="1"/>
            <a:r>
              <a:rPr lang="en-US" sz="1800" b="0" dirty="0">
                <a:latin typeface="Calibri" pitchFamily="34" charset="0"/>
              </a:rPr>
              <a:t>Access: 11 cycles</a:t>
            </a:r>
          </a:p>
          <a:p>
            <a:pPr lvl="1"/>
            <a:endParaRPr lang="en-US" sz="1800" b="0" dirty="0">
              <a:latin typeface="Calibri" pitchFamily="34" charset="0"/>
            </a:endParaRPr>
          </a:p>
          <a:p>
            <a:r>
              <a:rPr lang="en-US" sz="1800" dirty="0">
                <a:latin typeface="Calibri" pitchFamily="34" charset="0"/>
              </a:rPr>
              <a:t>L3 unified cache:</a:t>
            </a:r>
          </a:p>
          <a:p>
            <a:pPr lvl="1"/>
            <a:r>
              <a:rPr lang="en-US" sz="1800" b="0" dirty="0">
                <a:latin typeface="Calibri" pitchFamily="34" charset="0"/>
              </a:rPr>
              <a:t>8 MB, 16-way,</a:t>
            </a:r>
          </a:p>
          <a:p>
            <a:pPr lvl="1"/>
            <a:r>
              <a:rPr lang="en-US" sz="1800" b="0" dirty="0">
                <a:latin typeface="Calibri" pitchFamily="34" charset="0"/>
              </a:rPr>
              <a:t>Access: 30-40 cycles</a:t>
            </a:r>
          </a:p>
          <a:p>
            <a:pPr lvl="1"/>
            <a:endParaRPr lang="en-US" sz="1800" b="0" dirty="0">
              <a:latin typeface="Calibri" pitchFamily="34" charset="0"/>
            </a:endParaRPr>
          </a:p>
          <a:p>
            <a:r>
              <a:rPr lang="en-US" sz="1800" dirty="0">
                <a:latin typeface="Calibri" pitchFamily="34" charset="0"/>
              </a:rPr>
              <a:t>Block size</a:t>
            </a:r>
            <a:r>
              <a:rPr lang="en-US" sz="1800" b="0" dirty="0">
                <a:latin typeface="Calibri" pitchFamily="34" charset="0"/>
              </a:rPr>
              <a:t>: 64 bytes for all caches. </a:t>
            </a:r>
          </a:p>
        </p:txBody>
      </p:sp>
    </p:spTree>
    <p:extLst>
      <p:ext uri="{BB962C8B-B14F-4D97-AF65-F5344CB8AC3E}">
        <p14:creationId xmlns:p14="http://schemas.microsoft.com/office/powerpoint/2010/main" val="159066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Cache Performance Metrics</a:t>
            </a:r>
            <a:endParaRPr lang="en-GB" dirty="0"/>
          </a:p>
        </p:txBody>
      </p:sp>
      <p:sp>
        <p:nvSpPr>
          <p:cNvPr id="114691" name="Rectangle 3"/>
          <p:cNvSpPr>
            <a:spLocks noGrp="1" noChangeArrowheads="1"/>
          </p:cNvSpPr>
          <p:nvPr>
            <p:ph idx="1"/>
          </p:nvPr>
        </p:nvSpPr>
        <p:spPr>
          <a:xfrm>
            <a:off x="396875" y="1352550"/>
            <a:ext cx="8594725" cy="4972050"/>
          </a:xfrm>
        </p:spPr>
        <p:txBody>
          <a:bodyPr>
            <a:normAutofit fontScale="92500" lnSpcReduction="20000"/>
          </a:bodyPr>
          <a:lstStyle/>
          <a:p>
            <a:r>
              <a:rPr lang="en-GB" dirty="0"/>
              <a:t>Miss Rate</a:t>
            </a:r>
          </a:p>
          <a:p>
            <a:pPr lvl="1"/>
            <a:r>
              <a:rPr lang="en-GB" dirty="0"/>
              <a:t>Fraction of memory references not found in cache (misses / accesses)</a:t>
            </a:r>
            <a:br>
              <a:rPr lang="en-GB" dirty="0"/>
            </a:br>
            <a:r>
              <a:rPr lang="en-GB" dirty="0"/>
              <a:t>= 1 – hit rate</a:t>
            </a:r>
          </a:p>
          <a:p>
            <a:pPr lvl="1"/>
            <a:r>
              <a:rPr lang="en-GB" dirty="0"/>
              <a:t>Typical numbers (in percentages):</a:t>
            </a:r>
          </a:p>
          <a:p>
            <a:pPr lvl="2"/>
            <a:r>
              <a:rPr lang="en-GB" dirty="0"/>
              <a:t>3-10% for L1</a:t>
            </a:r>
          </a:p>
          <a:p>
            <a:pPr lvl="2"/>
            <a:r>
              <a:rPr lang="en-GB" dirty="0"/>
              <a:t>can be quite small (e.g., &lt; 1%) for L2, depending on size, etc.</a:t>
            </a:r>
          </a:p>
          <a:p>
            <a:r>
              <a:rPr lang="en-GB" dirty="0"/>
              <a:t>Hit Time</a:t>
            </a:r>
          </a:p>
          <a:p>
            <a:pPr lvl="1"/>
            <a:r>
              <a:rPr lang="en-GB" dirty="0"/>
              <a:t>Time to deliver a line in the cache to the processor</a:t>
            </a:r>
          </a:p>
          <a:p>
            <a:pPr lvl="2"/>
            <a:r>
              <a:rPr lang="en-GB" dirty="0"/>
              <a:t>includes time to determine whether the line is in the cache</a:t>
            </a:r>
          </a:p>
          <a:p>
            <a:pPr lvl="1"/>
            <a:r>
              <a:rPr lang="en-GB" dirty="0"/>
              <a:t>Typical numbers:</a:t>
            </a:r>
          </a:p>
          <a:p>
            <a:pPr lvl="2"/>
            <a:r>
              <a:rPr lang="en-GB" dirty="0"/>
              <a:t>1-2 clock cycle for L1</a:t>
            </a:r>
          </a:p>
          <a:p>
            <a:pPr lvl="2"/>
            <a:r>
              <a:rPr lang="en-GB" dirty="0"/>
              <a:t>5-20 clock cycles for L2</a:t>
            </a:r>
          </a:p>
          <a:p>
            <a:r>
              <a:rPr lang="en-GB" dirty="0"/>
              <a:t>Miss Penalty</a:t>
            </a:r>
          </a:p>
          <a:p>
            <a:pPr lvl="1"/>
            <a:r>
              <a:rPr lang="en-GB" dirty="0"/>
              <a:t>Additional time required because of a miss</a:t>
            </a:r>
          </a:p>
          <a:p>
            <a:pPr lvl="2"/>
            <a:r>
              <a:rPr lang="en-GB" dirty="0"/>
              <a:t>typically 50-200 cycles for main memory (Trend: increasing!)</a:t>
            </a:r>
          </a:p>
        </p:txBody>
      </p:sp>
    </p:spTree>
    <p:extLst>
      <p:ext uri="{BB962C8B-B14F-4D97-AF65-F5344CB8AC3E}">
        <p14:creationId xmlns:p14="http://schemas.microsoft.com/office/powerpoint/2010/main" val="19656641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62" name="Rectangle 50"/>
          <p:cNvSpPr>
            <a:spLocks noGrp="1" noChangeArrowheads="1"/>
          </p:cNvSpPr>
          <p:nvPr>
            <p:ph type="title"/>
          </p:nvPr>
        </p:nvSpPr>
        <p:spPr/>
        <p:txBody>
          <a:bodyPr/>
          <a:lstStyle/>
          <a:p>
            <a:r>
              <a:rPr lang="en-US"/>
              <a:t>Reading DRAM Supercell (2,1)</a:t>
            </a:r>
          </a:p>
        </p:txBody>
      </p:sp>
      <p:sp>
        <p:nvSpPr>
          <p:cNvPr id="64563" name="Rectangle 51"/>
          <p:cNvSpPr>
            <a:spLocks noGrp="1" noChangeArrowheads="1"/>
          </p:cNvSpPr>
          <p:nvPr>
            <p:ph idx="1"/>
          </p:nvPr>
        </p:nvSpPr>
        <p:spPr>
          <a:xfrm>
            <a:off x="514350" y="1336675"/>
            <a:ext cx="8091487" cy="1066800"/>
          </a:xfrm>
        </p:spPr>
        <p:txBody>
          <a:bodyPr/>
          <a:lstStyle/>
          <a:p>
            <a:pPr>
              <a:buNone/>
            </a:pPr>
            <a:r>
              <a:rPr lang="en-US" sz="2000" dirty="0"/>
              <a:t>Step 2(a): Column access strobe (</a:t>
            </a:r>
            <a:r>
              <a:rPr lang="en-US" sz="2000" dirty="0">
                <a:solidFill>
                  <a:srgbClr val="FF0000"/>
                </a:solidFill>
              </a:rPr>
              <a:t>CAS</a:t>
            </a:r>
            <a:r>
              <a:rPr lang="en-US" sz="2000" dirty="0"/>
              <a:t>) selects column 1.</a:t>
            </a:r>
          </a:p>
          <a:p>
            <a:pPr>
              <a:buNone/>
            </a:pPr>
            <a:r>
              <a:rPr lang="en-US" sz="2000" dirty="0">
                <a:solidFill>
                  <a:schemeClr val="tx2"/>
                </a:solidFill>
                <a:effectLst>
                  <a:outerShdw blurRad="38100" dist="38100" dir="2700000" algn="tl">
                    <a:srgbClr val="DDDDDD"/>
                  </a:outerShdw>
                </a:effectLst>
              </a:rPr>
              <a:t>Step 2(b): </a:t>
            </a:r>
            <a:r>
              <a:rPr lang="en-US" sz="2000" dirty="0" err="1">
                <a:solidFill>
                  <a:schemeClr val="tx2"/>
                </a:solidFill>
                <a:effectLst>
                  <a:outerShdw blurRad="38100" dist="38100" dir="2700000" algn="tl">
                    <a:srgbClr val="DDDDDD"/>
                  </a:outerShdw>
                </a:effectLst>
              </a:rPr>
              <a:t>Supercell</a:t>
            </a:r>
            <a:r>
              <a:rPr lang="en-US" sz="2000" dirty="0">
                <a:solidFill>
                  <a:schemeClr val="tx2"/>
                </a:solidFill>
                <a:effectLst>
                  <a:outerShdw blurRad="38100" dist="38100" dir="2700000" algn="tl">
                    <a:srgbClr val="DDDDDD"/>
                  </a:outerShdw>
                </a:effectLst>
              </a:rPr>
              <a:t> (2,1) copied from buffer to data lines, and eventually back to the CPU.</a:t>
            </a:r>
          </a:p>
          <a:p>
            <a:pPr>
              <a:buNone/>
            </a:pPr>
            <a:endParaRPr lang="en-US" sz="2000" dirty="0"/>
          </a:p>
          <a:p>
            <a:pPr>
              <a:buNone/>
            </a:pPr>
            <a:endParaRPr lang="en-US" sz="2000" dirty="0"/>
          </a:p>
        </p:txBody>
      </p:sp>
      <p:sp>
        <p:nvSpPr>
          <p:cNvPr id="64518" name="Text Box 6"/>
          <p:cNvSpPr txBox="1">
            <a:spLocks noChangeArrowheads="1"/>
          </p:cNvSpPr>
          <p:nvPr/>
        </p:nvSpPr>
        <p:spPr bwMode="auto">
          <a:xfrm>
            <a:off x="5654675" y="2748548"/>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4519" name="Text Box 7"/>
          <p:cNvSpPr txBox="1">
            <a:spLocks noChangeArrowheads="1"/>
          </p:cNvSpPr>
          <p:nvPr/>
        </p:nvSpPr>
        <p:spPr bwMode="auto">
          <a:xfrm>
            <a:off x="3849688" y="4151898"/>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4520" name="Rectangle 8"/>
          <p:cNvSpPr>
            <a:spLocks noChangeArrowheads="1"/>
          </p:cNvSpPr>
          <p:nvPr/>
        </p:nvSpPr>
        <p:spPr bwMode="auto">
          <a:xfrm>
            <a:off x="47164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1" name="Rectangle 9"/>
          <p:cNvSpPr>
            <a:spLocks noChangeArrowheads="1"/>
          </p:cNvSpPr>
          <p:nvPr/>
        </p:nvSpPr>
        <p:spPr bwMode="auto">
          <a:xfrm>
            <a:off x="53260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2" name="Rectangle 10"/>
          <p:cNvSpPr>
            <a:spLocks noChangeArrowheads="1"/>
          </p:cNvSpPr>
          <p:nvPr/>
        </p:nvSpPr>
        <p:spPr bwMode="auto">
          <a:xfrm>
            <a:off x="59356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3" name="Rectangle 11"/>
          <p:cNvSpPr>
            <a:spLocks noChangeArrowheads="1"/>
          </p:cNvSpPr>
          <p:nvPr/>
        </p:nvSpPr>
        <p:spPr bwMode="auto">
          <a:xfrm>
            <a:off x="65452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4" name="Rectangle 12"/>
          <p:cNvSpPr>
            <a:spLocks noChangeArrowheads="1"/>
          </p:cNvSpPr>
          <p:nvPr/>
        </p:nvSpPr>
        <p:spPr bwMode="auto">
          <a:xfrm>
            <a:off x="47164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5" name="Rectangle 13"/>
          <p:cNvSpPr>
            <a:spLocks noChangeArrowheads="1"/>
          </p:cNvSpPr>
          <p:nvPr/>
        </p:nvSpPr>
        <p:spPr bwMode="auto">
          <a:xfrm>
            <a:off x="53260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6" name="Rectangle 14"/>
          <p:cNvSpPr>
            <a:spLocks noChangeArrowheads="1"/>
          </p:cNvSpPr>
          <p:nvPr/>
        </p:nvSpPr>
        <p:spPr bwMode="auto">
          <a:xfrm>
            <a:off x="59356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7" name="Rectangle 15"/>
          <p:cNvSpPr>
            <a:spLocks noChangeArrowheads="1"/>
          </p:cNvSpPr>
          <p:nvPr/>
        </p:nvSpPr>
        <p:spPr bwMode="auto">
          <a:xfrm>
            <a:off x="65452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8" name="Rectangle 16"/>
          <p:cNvSpPr>
            <a:spLocks noChangeArrowheads="1"/>
          </p:cNvSpPr>
          <p:nvPr/>
        </p:nvSpPr>
        <p:spPr bwMode="auto">
          <a:xfrm>
            <a:off x="47164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9" name="Rectangle 17"/>
          <p:cNvSpPr>
            <a:spLocks noChangeArrowheads="1"/>
          </p:cNvSpPr>
          <p:nvPr/>
        </p:nvSpPr>
        <p:spPr bwMode="auto">
          <a:xfrm>
            <a:off x="53260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0" name="Rectangle 18"/>
          <p:cNvSpPr>
            <a:spLocks noChangeArrowheads="1"/>
          </p:cNvSpPr>
          <p:nvPr/>
        </p:nvSpPr>
        <p:spPr bwMode="auto">
          <a:xfrm>
            <a:off x="59356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1" name="Rectangle 19"/>
          <p:cNvSpPr>
            <a:spLocks noChangeArrowheads="1"/>
          </p:cNvSpPr>
          <p:nvPr/>
        </p:nvSpPr>
        <p:spPr bwMode="auto">
          <a:xfrm>
            <a:off x="65452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2" name="Rectangle 20"/>
          <p:cNvSpPr>
            <a:spLocks noChangeArrowheads="1"/>
          </p:cNvSpPr>
          <p:nvPr/>
        </p:nvSpPr>
        <p:spPr bwMode="auto">
          <a:xfrm>
            <a:off x="47164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3" name="Rectangle 21"/>
          <p:cNvSpPr>
            <a:spLocks noChangeArrowheads="1"/>
          </p:cNvSpPr>
          <p:nvPr/>
        </p:nvSpPr>
        <p:spPr bwMode="auto">
          <a:xfrm>
            <a:off x="53260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4" name="Rectangle 22"/>
          <p:cNvSpPr>
            <a:spLocks noChangeArrowheads="1"/>
          </p:cNvSpPr>
          <p:nvPr/>
        </p:nvSpPr>
        <p:spPr bwMode="auto">
          <a:xfrm>
            <a:off x="59356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5" name="Rectangle 23"/>
          <p:cNvSpPr>
            <a:spLocks noChangeArrowheads="1"/>
          </p:cNvSpPr>
          <p:nvPr/>
        </p:nvSpPr>
        <p:spPr bwMode="auto">
          <a:xfrm>
            <a:off x="65452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6" name="Text Box 24"/>
          <p:cNvSpPr txBox="1">
            <a:spLocks noChangeArrowheads="1"/>
          </p:cNvSpPr>
          <p:nvPr/>
        </p:nvSpPr>
        <p:spPr bwMode="auto">
          <a:xfrm>
            <a:off x="4868863" y="294957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37" name="Text Box 25"/>
          <p:cNvSpPr txBox="1">
            <a:spLocks noChangeArrowheads="1"/>
          </p:cNvSpPr>
          <p:nvPr/>
        </p:nvSpPr>
        <p:spPr bwMode="auto">
          <a:xfrm>
            <a:off x="5478463" y="296545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38" name="Text Box 26"/>
          <p:cNvSpPr txBox="1">
            <a:spLocks noChangeArrowheads="1"/>
          </p:cNvSpPr>
          <p:nvPr/>
        </p:nvSpPr>
        <p:spPr bwMode="auto">
          <a:xfrm>
            <a:off x="60960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39" name="Text Box 27"/>
          <p:cNvSpPr txBox="1">
            <a:spLocks noChangeArrowheads="1"/>
          </p:cNvSpPr>
          <p:nvPr/>
        </p:nvSpPr>
        <p:spPr bwMode="auto">
          <a:xfrm>
            <a:off x="67056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0" name="Text Box 28"/>
          <p:cNvSpPr txBox="1">
            <a:spLocks noChangeArrowheads="1"/>
          </p:cNvSpPr>
          <p:nvPr/>
        </p:nvSpPr>
        <p:spPr bwMode="auto">
          <a:xfrm>
            <a:off x="4411663" y="33909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41" name="Text Box 29"/>
          <p:cNvSpPr txBox="1">
            <a:spLocks noChangeArrowheads="1"/>
          </p:cNvSpPr>
          <p:nvPr/>
        </p:nvSpPr>
        <p:spPr bwMode="auto">
          <a:xfrm>
            <a:off x="4411663" y="39243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42" name="Text Box 30"/>
          <p:cNvSpPr txBox="1">
            <a:spLocks noChangeArrowheads="1"/>
          </p:cNvSpPr>
          <p:nvPr/>
        </p:nvSpPr>
        <p:spPr bwMode="auto">
          <a:xfrm>
            <a:off x="4411663" y="44577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43" name="Text Box 31"/>
          <p:cNvSpPr txBox="1">
            <a:spLocks noChangeArrowheads="1"/>
          </p:cNvSpPr>
          <p:nvPr/>
        </p:nvSpPr>
        <p:spPr bwMode="auto">
          <a:xfrm>
            <a:off x="4411663" y="49911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4" name="Rectangle 32"/>
          <p:cNvSpPr>
            <a:spLocks noChangeArrowheads="1"/>
          </p:cNvSpPr>
          <p:nvPr/>
        </p:nvSpPr>
        <p:spPr bwMode="auto">
          <a:xfrm>
            <a:off x="4713288" y="3270250"/>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47" name="Rectangle 35"/>
          <p:cNvSpPr>
            <a:spLocks noChangeArrowheads="1"/>
          </p:cNvSpPr>
          <p:nvPr/>
        </p:nvSpPr>
        <p:spPr bwMode="auto">
          <a:xfrm>
            <a:off x="59324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48" name="Rectangle 36"/>
          <p:cNvSpPr>
            <a:spLocks noChangeArrowheads="1"/>
          </p:cNvSpPr>
          <p:nvPr/>
        </p:nvSpPr>
        <p:spPr bwMode="auto">
          <a:xfrm>
            <a:off x="65420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50" name="Text Box 38"/>
          <p:cNvSpPr txBox="1">
            <a:spLocks noChangeArrowheads="1"/>
          </p:cNvSpPr>
          <p:nvPr/>
        </p:nvSpPr>
        <p:spPr bwMode="auto">
          <a:xfrm>
            <a:off x="5152421" y="6301373"/>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4551" name="Rectangle 39"/>
          <p:cNvSpPr>
            <a:spLocks noChangeArrowheads="1"/>
          </p:cNvSpPr>
          <p:nvPr/>
        </p:nvSpPr>
        <p:spPr bwMode="auto">
          <a:xfrm>
            <a:off x="3878263" y="2676525"/>
            <a:ext cx="36449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4552" name="Text Box 40"/>
          <p:cNvSpPr txBox="1">
            <a:spLocks noChangeArrowheads="1"/>
          </p:cNvSpPr>
          <p:nvPr/>
        </p:nvSpPr>
        <p:spPr bwMode="auto">
          <a:xfrm>
            <a:off x="3759200" y="2355850"/>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a:t>
            </a:r>
            <a:r>
              <a:rPr lang="en-US" sz="1600" dirty="0" err="1"/>
              <a:t>x</a:t>
            </a:r>
            <a:r>
              <a:rPr lang="en-US" sz="1600" dirty="0"/>
              <a:t> 8 DRAM chip</a:t>
            </a:r>
          </a:p>
        </p:txBody>
      </p:sp>
      <p:sp>
        <p:nvSpPr>
          <p:cNvPr id="64554" name="Text Box 42"/>
          <p:cNvSpPr txBox="1">
            <a:spLocks noChangeArrowheads="1"/>
          </p:cNvSpPr>
          <p:nvPr/>
        </p:nvSpPr>
        <p:spPr bwMode="auto">
          <a:xfrm>
            <a:off x="2778125" y="3086100"/>
            <a:ext cx="10398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solidFill>
                  <a:srgbClr val="FF0000"/>
                </a:solidFill>
                <a:latin typeface="Courier New" charset="0"/>
              </a:rPr>
              <a:t>CAS = 1</a:t>
            </a:r>
          </a:p>
        </p:txBody>
      </p:sp>
      <p:sp>
        <p:nvSpPr>
          <p:cNvPr id="64555" name="Line 43"/>
          <p:cNvSpPr>
            <a:spLocks noChangeShapeType="1"/>
          </p:cNvSpPr>
          <p:nvPr/>
        </p:nvSpPr>
        <p:spPr bwMode="auto">
          <a:xfrm flipV="1">
            <a:off x="2697163" y="3635375"/>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4556" name="Text Box 44"/>
          <p:cNvSpPr txBox="1">
            <a:spLocks noChangeArrowheads="1"/>
          </p:cNvSpPr>
          <p:nvPr/>
        </p:nvSpPr>
        <p:spPr bwMode="auto">
          <a:xfrm>
            <a:off x="2971800" y="36957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4557" name="Line 45"/>
          <p:cNvSpPr>
            <a:spLocks noChangeShapeType="1"/>
          </p:cNvSpPr>
          <p:nvPr/>
        </p:nvSpPr>
        <p:spPr bwMode="auto">
          <a:xfrm>
            <a:off x="2697163" y="5403850"/>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4558" name="Text Box 46"/>
          <p:cNvSpPr txBox="1">
            <a:spLocks noChangeArrowheads="1"/>
          </p:cNvSpPr>
          <p:nvPr/>
        </p:nvSpPr>
        <p:spPr bwMode="auto">
          <a:xfrm>
            <a:off x="2940050" y="54483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4559" name="Text Box 47"/>
          <p:cNvSpPr txBox="1">
            <a:spLocks noChangeArrowheads="1"/>
          </p:cNvSpPr>
          <p:nvPr/>
        </p:nvSpPr>
        <p:spPr bwMode="auto">
          <a:xfrm>
            <a:off x="3148013" y="3316288"/>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4560" name="Text Box 48"/>
          <p:cNvSpPr txBox="1">
            <a:spLocks noChangeArrowheads="1"/>
          </p:cNvSpPr>
          <p:nvPr/>
        </p:nvSpPr>
        <p:spPr bwMode="auto">
          <a:xfrm>
            <a:off x="3154363" y="5099050"/>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4561" name="Rectangle 49"/>
          <p:cNvSpPr>
            <a:spLocks noChangeArrowheads="1"/>
          </p:cNvSpPr>
          <p:nvPr/>
        </p:nvSpPr>
        <p:spPr bwMode="auto">
          <a:xfrm>
            <a:off x="1554163" y="2965450"/>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sp>
        <p:nvSpPr>
          <p:cNvPr id="64545" name="Rectangle 33"/>
          <p:cNvSpPr>
            <a:spLocks noChangeArrowheads="1"/>
          </p:cNvSpPr>
          <p:nvPr/>
        </p:nvSpPr>
        <p:spPr bwMode="auto">
          <a:xfrm>
            <a:off x="47132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66" name="Rectangle 54"/>
          <p:cNvSpPr>
            <a:spLocks noChangeArrowheads="1"/>
          </p:cNvSpPr>
          <p:nvPr/>
        </p:nvSpPr>
        <p:spPr bwMode="auto">
          <a:xfrm>
            <a:off x="5322888" y="568960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6" name="Rectangle 34"/>
          <p:cNvSpPr>
            <a:spLocks noChangeArrowheads="1"/>
          </p:cNvSpPr>
          <p:nvPr/>
        </p:nvSpPr>
        <p:spPr bwMode="auto">
          <a:xfrm>
            <a:off x="5311775" y="5708650"/>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9" name="Rectangle 37"/>
          <p:cNvSpPr>
            <a:spLocks noChangeArrowheads="1"/>
          </p:cNvSpPr>
          <p:nvPr/>
        </p:nvSpPr>
        <p:spPr bwMode="auto">
          <a:xfrm>
            <a:off x="4703763" y="5697538"/>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53" name="AutoShape 41"/>
          <p:cNvSpPr>
            <a:spLocks noChangeArrowheads="1"/>
          </p:cNvSpPr>
          <p:nvPr/>
        </p:nvSpPr>
        <p:spPr bwMode="auto">
          <a:xfrm rot="27982932">
            <a:off x="4505326" y="4778375"/>
            <a:ext cx="304800" cy="1724025"/>
          </a:xfrm>
          <a:prstGeom prst="downArrow">
            <a:avLst>
              <a:gd name="adj1" fmla="val 58333"/>
              <a:gd name="adj2" fmla="val 102677"/>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nvGrpSpPr>
          <p:cNvPr id="2" name="Group 57"/>
          <p:cNvGrpSpPr>
            <a:grpSpLocks/>
          </p:cNvGrpSpPr>
          <p:nvPr/>
        </p:nvGrpSpPr>
        <p:grpSpPr bwMode="auto">
          <a:xfrm>
            <a:off x="2852738" y="5748341"/>
            <a:ext cx="923925" cy="1020763"/>
            <a:chOff x="1797" y="3621"/>
            <a:chExt cx="582" cy="643"/>
          </a:xfrm>
        </p:grpSpPr>
        <p:sp>
          <p:nvSpPr>
            <p:cNvPr id="64517" name="Text Box 5"/>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67" name="Rectangle 55"/>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grpSp>
      <p:grpSp>
        <p:nvGrpSpPr>
          <p:cNvPr id="57" name="Group 56"/>
          <p:cNvGrpSpPr/>
          <p:nvPr/>
        </p:nvGrpSpPr>
        <p:grpSpPr>
          <a:xfrm>
            <a:off x="415925" y="3886200"/>
            <a:ext cx="1117600" cy="1603379"/>
            <a:chOff x="415925" y="3886200"/>
            <a:chExt cx="1117600" cy="1603379"/>
          </a:xfrm>
        </p:grpSpPr>
        <p:grpSp>
          <p:nvGrpSpPr>
            <p:cNvPr id="4" name="Group 58"/>
            <p:cNvGrpSpPr>
              <a:grpSpLocks/>
            </p:cNvGrpSpPr>
            <p:nvPr/>
          </p:nvGrpSpPr>
          <p:grpSpPr bwMode="auto">
            <a:xfrm>
              <a:off x="527050" y="4468816"/>
              <a:ext cx="923925" cy="1020763"/>
              <a:chOff x="1797" y="3621"/>
              <a:chExt cx="582" cy="643"/>
            </a:xfrm>
          </p:grpSpPr>
          <p:sp>
            <p:nvSpPr>
              <p:cNvPr id="64571" name="Text Box 59"/>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72" name="Rectangle 60"/>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600"/>
              </a:p>
            </p:txBody>
          </p:sp>
        </p:grpSp>
        <p:sp>
          <p:nvSpPr>
            <p:cNvPr id="64573" name="Line 61"/>
            <p:cNvSpPr>
              <a:spLocks noChangeShapeType="1"/>
            </p:cNvSpPr>
            <p:nvPr/>
          </p:nvSpPr>
          <p:spPr bwMode="auto">
            <a:xfrm flipH="1">
              <a:off x="415925" y="4316413"/>
              <a:ext cx="1117600" cy="0"/>
            </a:xfrm>
            <a:prstGeom prst="line">
              <a:avLst/>
            </a:prstGeom>
            <a:noFill/>
            <a:ln w="19050">
              <a:solidFill>
                <a:schemeClr val="tx2"/>
              </a:solidFill>
              <a:round/>
              <a:headEnd/>
              <a:tailEnd type="triangle" w="sm" len="sm"/>
            </a:ln>
            <a:effectLst/>
          </p:spPr>
          <p:txBody>
            <a:bodyPr wrap="none" lIns="45720" rIns="45720" anchor="ctr">
              <a:prstTxWarp prst="textNoShape">
                <a:avLst/>
              </a:prstTxWarp>
              <a:spAutoFit/>
            </a:bodyPr>
            <a:lstStyle/>
            <a:p>
              <a:endParaRPr lang="en-US"/>
            </a:p>
          </p:txBody>
        </p:sp>
        <p:sp>
          <p:nvSpPr>
            <p:cNvPr id="64574" name="Text Box 62"/>
            <p:cNvSpPr txBox="1">
              <a:spLocks noChangeArrowheads="1"/>
            </p:cNvSpPr>
            <p:nvPr/>
          </p:nvSpPr>
          <p:spPr bwMode="auto">
            <a:xfrm>
              <a:off x="535373" y="3886200"/>
              <a:ext cx="836227" cy="400110"/>
            </a:xfrm>
            <a:prstGeom prst="rect">
              <a:avLst/>
            </a:prstGeom>
            <a:noFill/>
            <a:ln w="19050">
              <a:noFill/>
              <a:miter lim="800000"/>
              <a:headEnd/>
              <a:tailEnd type="none" w="sm" len="sm"/>
            </a:ln>
            <a:effectLst/>
          </p:spPr>
          <p:txBody>
            <a:bodyPr wrap="none" lIns="45720" rIns="45720">
              <a:prstTxWarp prst="textNoShape">
                <a:avLst/>
              </a:prstTxWarp>
              <a:spAutoFit/>
            </a:bodyPr>
            <a:lstStyle/>
            <a:p>
              <a:r>
                <a:rPr lang="en-US" sz="2000" dirty="0"/>
                <a:t>To CPU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53"/>
                                        </p:tgtEl>
                                        <p:attrNameLst>
                                          <p:attrName>style.visibility</p:attrName>
                                        </p:attrNameLst>
                                      </p:cBhvr>
                                      <p:to>
                                        <p:strVal val="visible"/>
                                      </p:to>
                                    </p:set>
                                  </p:childTnLst>
                                  <p:subTnLst>
                                    <p:set>
                                      <p:cBhvr override="childStyle">
                                        <p:cTn dur="1" fill="hold" display="0" masterRel="nextClick" afterEffect="1"/>
                                        <p:tgtEl>
                                          <p:spTgt spid="645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autoUpdateAnimBg="0"/>
      <p:bldP spid="64546" grpId="0" animBg="1" autoUpdateAnimBg="0"/>
      <p:bldP spid="6455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8650" y="360363"/>
            <a:ext cx="7886700" cy="1325563"/>
          </a:xfrm>
        </p:spPr>
        <p:txBody>
          <a:bodyPr lIns="90488" tIns="44450" rIns="90488" bIns="44450" anchor="b"/>
          <a:lstStyle/>
          <a:p>
            <a:pPr eaLnBrk="1" hangingPunct="1"/>
            <a:r>
              <a:rPr lang="en-US" dirty="0"/>
              <a:t>Lets think about those numbers</a:t>
            </a:r>
          </a:p>
        </p:txBody>
      </p:sp>
      <p:sp>
        <p:nvSpPr>
          <p:cNvPr id="112643" name="Rectangle 3"/>
          <p:cNvSpPr>
            <a:spLocks noGrp="1" noChangeArrowheads="1"/>
          </p:cNvSpPr>
          <p:nvPr>
            <p:ph idx="1"/>
          </p:nvPr>
        </p:nvSpPr>
        <p:spPr>
          <a:xfrm>
            <a:off x="628650" y="1820862"/>
            <a:ext cx="7886700" cy="4351338"/>
          </a:xfrm>
        </p:spPr>
        <p:txBody>
          <a:bodyPr lIns="90488" tIns="44450" rIns="90488" bIns="44450">
            <a:normAutofit fontScale="92500" lnSpcReduction="10000"/>
          </a:bodyPr>
          <a:lstStyle/>
          <a:p>
            <a:pPr>
              <a:defRPr/>
            </a:pPr>
            <a:r>
              <a:rPr lang="en-US" dirty="0"/>
              <a:t>Huge difference between a hit and a miss</a:t>
            </a:r>
          </a:p>
          <a:p>
            <a:pPr lvl="1" eaLnBrk="1" hangingPunct="1">
              <a:lnSpc>
                <a:spcPct val="100000"/>
              </a:lnSpc>
              <a:defRPr/>
            </a:pPr>
            <a:r>
              <a:rPr lang="en-US" sz="1800" dirty="0"/>
              <a:t>Could be 100x, if just L1 and main memory</a:t>
            </a:r>
          </a:p>
          <a:p>
            <a:pPr>
              <a:defRPr/>
            </a:pPr>
            <a:endParaRPr lang="en-US" dirty="0"/>
          </a:p>
          <a:p>
            <a:pPr>
              <a:defRPr/>
            </a:pPr>
            <a:r>
              <a:rPr lang="en-US" dirty="0"/>
              <a:t>Would you believe 99% hits is twice as good as 97%?</a:t>
            </a:r>
          </a:p>
          <a:p>
            <a:pPr lvl="1" eaLnBrk="1" hangingPunct="1">
              <a:lnSpc>
                <a:spcPct val="100000"/>
              </a:lnSpc>
              <a:defRPr/>
            </a:pPr>
            <a:r>
              <a:rPr lang="en-US" sz="1800" dirty="0"/>
              <a:t>Consider: </a:t>
            </a:r>
            <a:br>
              <a:rPr lang="en-US" sz="1800" dirty="0"/>
            </a:br>
            <a:r>
              <a:rPr lang="en-US" sz="1800" dirty="0"/>
              <a:t>cache hit time of 1 cycle</a:t>
            </a:r>
            <a:br>
              <a:rPr lang="en-US" sz="1800" dirty="0"/>
            </a:br>
            <a:r>
              <a:rPr lang="en-US" sz="1800" dirty="0"/>
              <a:t>miss penalty of 100 cycles</a:t>
            </a:r>
          </a:p>
          <a:p>
            <a:pPr lvl="1">
              <a:defRPr/>
            </a:pPr>
            <a:endParaRPr lang="en-US" sz="1800" dirty="0"/>
          </a:p>
          <a:p>
            <a:pPr lvl="1">
              <a:defRPr/>
            </a:pPr>
            <a:r>
              <a:rPr lang="en-US" sz="1800" dirty="0"/>
              <a:t>Average access time:</a:t>
            </a:r>
          </a:p>
          <a:p>
            <a:pPr lvl="1" eaLnBrk="1" hangingPunct="1">
              <a:lnSpc>
                <a:spcPct val="100000"/>
              </a:lnSpc>
              <a:buFont typeface="Wingdings" pitchFamily="2" charset="2"/>
              <a:buNone/>
              <a:defRPr/>
            </a:pPr>
            <a:r>
              <a:rPr lang="en-US" sz="1800" dirty="0"/>
              <a:t>	 97% hits:  1 cycle + 0.03 * 100 cycles =</a:t>
            </a:r>
            <a:r>
              <a:rPr lang="en-US" sz="1800" dirty="0">
                <a:solidFill>
                  <a:srgbClr val="FF0000"/>
                </a:solidFill>
              </a:rPr>
              <a:t> </a:t>
            </a:r>
            <a:r>
              <a:rPr lang="en-US" sz="1800" b="1" dirty="0">
                <a:solidFill>
                  <a:srgbClr val="C00000"/>
                </a:solidFill>
              </a:rPr>
              <a:t>4 cycles</a:t>
            </a:r>
          </a:p>
          <a:p>
            <a:pPr lvl="1" eaLnBrk="1" hangingPunct="1">
              <a:lnSpc>
                <a:spcPct val="100000"/>
              </a:lnSpc>
              <a:buFont typeface="Wingdings" pitchFamily="2" charset="2"/>
              <a:buNone/>
              <a:defRPr/>
            </a:pPr>
            <a:r>
              <a:rPr lang="en-US" sz="1800" dirty="0"/>
              <a:t>	 99% hits:  1 cycle + 0.01 * 100 cycles = </a:t>
            </a:r>
            <a:r>
              <a:rPr lang="en-US" sz="1800" b="1" dirty="0">
                <a:solidFill>
                  <a:srgbClr val="C00000"/>
                </a:solidFill>
              </a:rPr>
              <a:t>2 cycles</a:t>
            </a:r>
          </a:p>
          <a:p>
            <a:pPr lvl="1" eaLnBrk="1" hangingPunct="1">
              <a:lnSpc>
                <a:spcPct val="100000"/>
              </a:lnSpc>
              <a:buFont typeface="Wingdings" pitchFamily="2" charset="2"/>
              <a:buNone/>
              <a:defRPr/>
            </a:pPr>
            <a:endParaRPr lang="en-US" sz="1600" dirty="0">
              <a:solidFill>
                <a:srgbClr val="C00000"/>
              </a:solidFill>
            </a:endParaRPr>
          </a:p>
          <a:p>
            <a:pPr>
              <a:defRPr/>
            </a:pPr>
            <a:r>
              <a:rPr lang="en-US" dirty="0">
                <a:solidFill>
                  <a:srgbClr val="C00000"/>
                </a:solidFill>
              </a:rPr>
              <a:t>This is why “miss rate” is used instead of “hit rate”</a:t>
            </a:r>
            <a:endParaRPr lang="en-US" sz="1800" dirty="0">
              <a:solidFill>
                <a:srgbClr val="C00000"/>
              </a:solidFill>
            </a:endParaRPr>
          </a:p>
        </p:txBody>
      </p:sp>
    </p:spTree>
    <p:extLst>
      <p:ext uri="{BB962C8B-B14F-4D97-AF65-F5344CB8AC3E}">
        <p14:creationId xmlns:p14="http://schemas.microsoft.com/office/powerpoint/2010/main" val="613343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6" name="Rectangle 8"/>
          <p:cNvSpPr>
            <a:spLocks noGrp="1" noChangeArrowheads="1"/>
          </p:cNvSpPr>
          <p:nvPr>
            <p:ph type="title"/>
          </p:nvPr>
        </p:nvSpPr>
        <p:spPr/>
        <p:txBody>
          <a:bodyPr/>
          <a:lstStyle/>
          <a:p>
            <a:r>
              <a:rPr lang="en-US" dirty="0"/>
              <a:t>Writing Cache Friendly Code</a:t>
            </a:r>
          </a:p>
        </p:txBody>
      </p:sp>
      <p:sp>
        <p:nvSpPr>
          <p:cNvPr id="160777" name="Rectangle 9"/>
          <p:cNvSpPr>
            <a:spLocks noGrp="1" noChangeArrowheads="1"/>
          </p:cNvSpPr>
          <p:nvPr>
            <p:ph idx="1"/>
          </p:nvPr>
        </p:nvSpPr>
        <p:spPr>
          <a:xfrm>
            <a:off x="396875" y="1352550"/>
            <a:ext cx="8289925" cy="4972050"/>
          </a:xfrm>
        </p:spPr>
        <p:txBody>
          <a:bodyPr/>
          <a:lstStyle/>
          <a:p>
            <a:r>
              <a:rPr lang="en-US" dirty="0"/>
              <a:t>Make the common case go fast</a:t>
            </a:r>
          </a:p>
          <a:p>
            <a:pPr lvl="1"/>
            <a:r>
              <a:rPr lang="en-US" dirty="0"/>
              <a:t>Focus on the inner loops of the core functions</a:t>
            </a:r>
          </a:p>
          <a:p>
            <a:pPr lvl="1"/>
            <a:endParaRPr lang="en-US" dirty="0"/>
          </a:p>
          <a:p>
            <a:r>
              <a:rPr lang="en-US" dirty="0"/>
              <a:t>Minimize the misses in the inner loops</a:t>
            </a:r>
          </a:p>
          <a:p>
            <a:pPr lvl="1"/>
            <a:r>
              <a:rPr lang="en-US" dirty="0"/>
              <a:t>Repeated references to variables are good (</a:t>
            </a:r>
            <a:r>
              <a:rPr lang="en-US" dirty="0">
                <a:solidFill>
                  <a:srgbClr val="FF0000"/>
                </a:solidFill>
              </a:rPr>
              <a:t>temporal locality</a:t>
            </a:r>
            <a:r>
              <a:rPr lang="en-US" dirty="0"/>
              <a:t>)</a:t>
            </a:r>
          </a:p>
          <a:p>
            <a:pPr lvl="1"/>
            <a:r>
              <a:rPr lang="en-US" dirty="0"/>
              <a:t>Stride-1 reference patterns are good (</a:t>
            </a:r>
            <a:r>
              <a:rPr lang="en-US" dirty="0">
                <a:solidFill>
                  <a:srgbClr val="FF0000"/>
                </a:solidFill>
              </a:rPr>
              <a:t>spatial locality</a:t>
            </a:r>
            <a:r>
              <a:rPr lang="en-US" dirty="0"/>
              <a:t>)</a:t>
            </a:r>
          </a:p>
        </p:txBody>
      </p:sp>
      <p:sp>
        <p:nvSpPr>
          <p:cNvPr id="12" name="TextBox 11"/>
          <p:cNvSpPr txBox="1"/>
          <p:nvPr/>
        </p:nvSpPr>
        <p:spPr>
          <a:xfrm>
            <a:off x="396876" y="4800600"/>
            <a:ext cx="8518524" cy="954107"/>
          </a:xfrm>
          <a:prstGeom prst="rect">
            <a:avLst/>
          </a:prstGeom>
          <a:noFill/>
        </p:spPr>
        <p:txBody>
          <a:bodyPr wrap="square" rtlCol="0">
            <a:spAutoFit/>
          </a:bodyPr>
          <a:lstStyle/>
          <a:p>
            <a:r>
              <a:rPr lang="en-US" sz="2800" dirty="0">
                <a:latin typeface="Calibri" pitchFamily="34" charset="0"/>
              </a:rPr>
              <a:t>Key idea: Our qualitative notion of locality is quantified through our understanding of cache memories.</a:t>
            </a:r>
          </a:p>
        </p:txBody>
      </p:sp>
    </p:spTree>
    <p:extLst>
      <p:ext uri="{BB962C8B-B14F-4D97-AF65-F5344CB8AC3E}">
        <p14:creationId xmlns:p14="http://schemas.microsoft.com/office/powerpoint/2010/main" val="74377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Caching in the memory hierarchy</a:t>
            </a:r>
          </a:p>
          <a:p>
            <a:r>
              <a:rPr lang="en-US" dirty="0">
                <a:solidFill>
                  <a:schemeClr val="bg1">
                    <a:lumMod val="65000"/>
                  </a:schemeClr>
                </a:solidFill>
              </a:rPr>
              <a:t>Cache organization and operation</a:t>
            </a:r>
          </a:p>
          <a:p>
            <a:r>
              <a:rPr lang="en-US" dirty="0"/>
              <a:t>Performance impact of caches</a:t>
            </a:r>
          </a:p>
          <a:p>
            <a:pPr lvl="1"/>
            <a:r>
              <a:rPr lang="en-US" dirty="0"/>
              <a:t>The memory mountain</a:t>
            </a:r>
          </a:p>
          <a:p>
            <a:pPr lvl="1"/>
            <a:r>
              <a:rPr lang="en-US" dirty="0">
                <a:solidFill>
                  <a:schemeClr val="bg1">
                    <a:lumMod val="65000"/>
                  </a:schemeClr>
                </a:solidFill>
              </a:rPr>
              <a:t>Rearranging loops to improve spatial locality</a:t>
            </a:r>
          </a:p>
          <a:p>
            <a:pPr lvl="1"/>
            <a:r>
              <a:rPr lang="en-US" dirty="0">
                <a:solidFill>
                  <a:schemeClr val="bg1">
                    <a:lumMod val="65000"/>
                  </a:schemeClr>
                </a:solidFill>
              </a:rPr>
              <a:t>Using blocking to improve temporal locality</a:t>
            </a:r>
          </a:p>
          <a:p>
            <a:pPr marL="0" indent="0">
              <a:buNone/>
            </a:pPr>
            <a:endParaRPr lang="en-US" dirty="0"/>
          </a:p>
        </p:txBody>
      </p:sp>
    </p:spTree>
    <p:extLst>
      <p:ext uri="{BB962C8B-B14F-4D97-AF65-F5344CB8AC3E}">
        <p14:creationId xmlns:p14="http://schemas.microsoft.com/office/powerpoint/2010/main" val="10231476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nvPr>
        </p:nvSpPr>
        <p:spPr/>
        <p:txBody>
          <a:bodyPr/>
          <a:lstStyle/>
          <a:p>
            <a:r>
              <a:rPr lang="en-US"/>
              <a:t>The Memory Mountain</a:t>
            </a:r>
          </a:p>
        </p:txBody>
      </p:sp>
      <p:sp>
        <p:nvSpPr>
          <p:cNvPr id="161797" name="Rectangle 5"/>
          <p:cNvSpPr>
            <a:spLocks noGrp="1" noChangeArrowheads="1"/>
          </p:cNvSpPr>
          <p:nvPr>
            <p:ph idx="1"/>
          </p:nvPr>
        </p:nvSpPr>
        <p:spPr/>
        <p:txBody>
          <a:bodyPr/>
          <a:lstStyle/>
          <a:p>
            <a:r>
              <a:rPr lang="en-US" dirty="0">
                <a:solidFill>
                  <a:srgbClr val="FF0000"/>
                </a:solidFill>
              </a:rPr>
              <a:t>Read throughput </a:t>
            </a:r>
            <a:r>
              <a:rPr lang="en-US" dirty="0"/>
              <a:t>(read bandwidth)</a:t>
            </a:r>
          </a:p>
          <a:p>
            <a:pPr lvl="1"/>
            <a:r>
              <a:rPr lang="en-US" dirty="0"/>
              <a:t>Number of bytes read from memory per second (GB/s)</a:t>
            </a:r>
          </a:p>
          <a:p>
            <a:pPr>
              <a:buNone/>
            </a:pPr>
            <a:endParaRPr lang="en-US" dirty="0">
              <a:solidFill>
                <a:srgbClr val="FF0000"/>
              </a:solidFill>
            </a:endParaRPr>
          </a:p>
          <a:p>
            <a:r>
              <a:rPr lang="en-US" dirty="0">
                <a:solidFill>
                  <a:srgbClr val="FF0000"/>
                </a:solidFill>
              </a:rPr>
              <a:t>Memory mountain: </a:t>
            </a:r>
            <a:r>
              <a:rPr lang="en-US" dirty="0"/>
              <a:t>Measured read throughput as a function of spatial and temporal locality.</a:t>
            </a:r>
          </a:p>
          <a:p>
            <a:pPr lvl="1"/>
            <a:r>
              <a:rPr lang="en-US" dirty="0"/>
              <a:t>Compact way to characterize memory system performance. </a:t>
            </a:r>
          </a:p>
          <a:p>
            <a:endParaRPr lang="en-US" dirty="0"/>
          </a:p>
        </p:txBody>
      </p:sp>
    </p:spTree>
    <p:extLst>
      <p:ext uri="{BB962C8B-B14F-4D97-AF65-F5344CB8AC3E}">
        <p14:creationId xmlns:p14="http://schemas.microsoft.com/office/powerpoint/2010/main" val="1941569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p:txBody>
          <a:bodyPr/>
          <a:lstStyle/>
          <a:p>
            <a:r>
              <a:rPr lang="en-US"/>
              <a:t>Memory Mountain Test Function</a:t>
            </a:r>
          </a:p>
        </p:txBody>
      </p:sp>
      <p:sp>
        <p:nvSpPr>
          <p:cNvPr id="162819" name="Text Box 3"/>
          <p:cNvSpPr txBox="1">
            <a:spLocks noChangeArrowheads="1"/>
          </p:cNvSpPr>
          <p:nvPr/>
        </p:nvSpPr>
        <p:spPr bwMode="auto">
          <a:xfrm>
            <a:off x="304800" y="1435100"/>
            <a:ext cx="8667750" cy="4918075"/>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500">
                <a:latin typeface="Courier New" charset="0"/>
              </a:rPr>
              <a:t>/* The test function */</a:t>
            </a:r>
          </a:p>
          <a:p>
            <a:pPr algn="l">
              <a:lnSpc>
                <a:spcPct val="100000"/>
              </a:lnSpc>
            </a:pPr>
            <a:r>
              <a:rPr lang="en-US" sz="1500">
                <a:latin typeface="Courier New" charset="0"/>
              </a:rPr>
              <a:t>void test(int elems, int stride) {</a:t>
            </a:r>
          </a:p>
          <a:p>
            <a:pPr algn="l">
              <a:lnSpc>
                <a:spcPct val="100000"/>
              </a:lnSpc>
            </a:pPr>
            <a:r>
              <a:rPr lang="en-US" sz="1500">
                <a:latin typeface="Courier New" charset="0"/>
              </a:rPr>
              <a:t>    int i, result = 0; </a:t>
            </a:r>
          </a:p>
          <a:p>
            <a:pPr algn="l">
              <a:lnSpc>
                <a:spcPct val="100000"/>
              </a:lnSpc>
            </a:pPr>
            <a:r>
              <a:rPr lang="en-US" sz="1500">
                <a:latin typeface="Courier New" charset="0"/>
              </a:rPr>
              <a:t>    volatile int sink; </a:t>
            </a:r>
          </a:p>
          <a:p>
            <a:pPr algn="l">
              <a:lnSpc>
                <a:spcPct val="100000"/>
              </a:lnSpc>
            </a:pPr>
            <a:endParaRPr lang="en-US" sz="1500">
              <a:latin typeface="Courier New" charset="0"/>
            </a:endParaRPr>
          </a:p>
          <a:p>
            <a:pPr algn="l">
              <a:lnSpc>
                <a:spcPct val="100000"/>
              </a:lnSpc>
            </a:pPr>
            <a:r>
              <a:rPr lang="en-US" sz="1500">
                <a:latin typeface="Courier New" charset="0"/>
              </a:rPr>
              <a:t>    for (i = 0; i &lt; elems; i += stride)</a:t>
            </a:r>
          </a:p>
          <a:p>
            <a:pPr algn="l">
              <a:lnSpc>
                <a:spcPct val="100000"/>
              </a:lnSpc>
            </a:pPr>
            <a:r>
              <a:rPr lang="en-US" sz="1500">
                <a:latin typeface="Courier New" charset="0"/>
              </a:rPr>
              <a:t>	result += data[i];</a:t>
            </a:r>
          </a:p>
          <a:p>
            <a:pPr algn="l">
              <a:lnSpc>
                <a:spcPct val="100000"/>
              </a:lnSpc>
            </a:pPr>
            <a:r>
              <a:rPr lang="en-US" sz="1500">
                <a:latin typeface="Courier New" charset="0"/>
              </a:rPr>
              <a:t>    sink = result; /* So compiler doesn't optimize away the loop */</a:t>
            </a:r>
          </a:p>
          <a:p>
            <a:pPr algn="l">
              <a:lnSpc>
                <a:spcPct val="100000"/>
              </a:lnSpc>
            </a:pPr>
            <a:r>
              <a:rPr lang="en-US" sz="1500">
                <a:latin typeface="Courier New" charset="0"/>
              </a:rPr>
              <a:t>}</a:t>
            </a:r>
          </a:p>
          <a:p>
            <a:pPr algn="l">
              <a:lnSpc>
                <a:spcPct val="100000"/>
              </a:lnSpc>
            </a:pPr>
            <a:endParaRPr lang="en-US" sz="1500">
              <a:latin typeface="Courier New" charset="0"/>
            </a:endParaRPr>
          </a:p>
          <a:p>
            <a:pPr algn="l">
              <a:lnSpc>
                <a:spcPct val="100000"/>
              </a:lnSpc>
            </a:pPr>
            <a:r>
              <a:rPr lang="en-US" sz="1500">
                <a:latin typeface="Courier New" charset="0"/>
              </a:rPr>
              <a:t>/* Run test(elems, stride) and return read throughput (MB/s) */</a:t>
            </a:r>
          </a:p>
          <a:p>
            <a:pPr algn="l">
              <a:lnSpc>
                <a:spcPct val="100000"/>
              </a:lnSpc>
            </a:pPr>
            <a:r>
              <a:rPr lang="en-US" sz="1500">
                <a:latin typeface="Courier New" charset="0"/>
              </a:rPr>
              <a:t>double run(int size, int stride, double Mhz)</a:t>
            </a:r>
          </a:p>
          <a:p>
            <a:pPr algn="l">
              <a:lnSpc>
                <a:spcPct val="100000"/>
              </a:lnSpc>
            </a:pPr>
            <a:r>
              <a:rPr lang="en-US" sz="1500">
                <a:latin typeface="Courier New" charset="0"/>
              </a:rPr>
              <a:t>{</a:t>
            </a:r>
          </a:p>
          <a:p>
            <a:pPr algn="l">
              <a:lnSpc>
                <a:spcPct val="100000"/>
              </a:lnSpc>
            </a:pPr>
            <a:r>
              <a:rPr lang="en-US" sz="1500">
                <a:latin typeface="Courier New" charset="0"/>
              </a:rPr>
              <a:t>    double cycles;</a:t>
            </a:r>
          </a:p>
          <a:p>
            <a:pPr algn="l">
              <a:lnSpc>
                <a:spcPct val="100000"/>
              </a:lnSpc>
            </a:pPr>
            <a:r>
              <a:rPr lang="en-US" sz="1500">
                <a:latin typeface="Courier New" charset="0"/>
              </a:rPr>
              <a:t>    int elems = size / sizeof(int); </a:t>
            </a:r>
          </a:p>
          <a:p>
            <a:pPr algn="l">
              <a:lnSpc>
                <a:spcPct val="100000"/>
              </a:lnSpc>
            </a:pPr>
            <a:endParaRPr lang="en-US" sz="1500">
              <a:latin typeface="Courier New" charset="0"/>
            </a:endParaRPr>
          </a:p>
          <a:p>
            <a:pPr algn="l">
              <a:lnSpc>
                <a:spcPct val="100000"/>
              </a:lnSpc>
            </a:pPr>
            <a:r>
              <a:rPr lang="en-US" sz="1500">
                <a:latin typeface="Courier New" charset="0"/>
              </a:rPr>
              <a:t>    test(elems, stride);                     /* warm up the cache */</a:t>
            </a:r>
          </a:p>
          <a:p>
            <a:pPr algn="l">
              <a:lnSpc>
                <a:spcPct val="100000"/>
              </a:lnSpc>
            </a:pPr>
            <a:r>
              <a:rPr lang="en-US" sz="1500">
                <a:latin typeface="Courier New" charset="0"/>
              </a:rPr>
              <a:t>    cycles = fcyc2(test, elems, stride, 0);  /* call test(elems,stride) */</a:t>
            </a:r>
          </a:p>
          <a:p>
            <a:pPr algn="l">
              <a:lnSpc>
                <a:spcPct val="100000"/>
              </a:lnSpc>
            </a:pPr>
            <a:r>
              <a:rPr lang="en-US" sz="1500">
                <a:latin typeface="Courier New" charset="0"/>
              </a:rPr>
              <a:t>    return (size / stride) / (cycles / Mhz); /* convert cycles to MB/s */</a:t>
            </a:r>
          </a:p>
          <a:p>
            <a:pPr algn="l">
              <a:lnSpc>
                <a:spcPct val="100000"/>
              </a:lnSpc>
            </a:pPr>
            <a:r>
              <a:rPr lang="en-US" sz="1500">
                <a:latin typeface="Courier New" charset="0"/>
              </a:rPr>
              <a:t>}</a:t>
            </a:r>
          </a:p>
          <a:p>
            <a:pPr algn="l">
              <a:lnSpc>
                <a:spcPct val="100000"/>
              </a:lnSpc>
            </a:pPr>
            <a:endParaRPr lang="en-US" sz="1500">
              <a:latin typeface="Courier New" charset="0"/>
            </a:endParaRPr>
          </a:p>
        </p:txBody>
      </p:sp>
    </p:spTree>
    <p:extLst>
      <p:ext uri="{BB962C8B-B14F-4D97-AF65-F5344CB8AC3E}">
        <p14:creationId xmlns:p14="http://schemas.microsoft.com/office/powerpoint/2010/main" val="9429948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9" y="435678"/>
            <a:ext cx="6196181" cy="762000"/>
          </a:xfrm>
        </p:spPr>
        <p:txBody>
          <a:bodyPr>
            <a:normAutofit/>
          </a:bodyPr>
          <a:lstStyle/>
          <a:p>
            <a:r>
              <a:rPr lang="en-US" dirty="0"/>
              <a:t>The Memory Mountain</a:t>
            </a:r>
          </a:p>
        </p:txBody>
      </p:sp>
      <p:graphicFrame>
        <p:nvGraphicFramePr>
          <p:cNvPr id="4" name="Chart 3"/>
          <p:cNvGraphicFramePr>
            <a:graphicFrameLocks noGrp="1"/>
          </p:cNvGraphicFramePr>
          <p:nvPr/>
        </p:nvGraphicFramePr>
        <p:xfrm>
          <a:off x="-623389" y="1197678"/>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629400" y="304800"/>
            <a:ext cx="2432915" cy="2031325"/>
          </a:xfrm>
          <a:prstGeom prst="rect">
            <a:avLst/>
          </a:prstGeom>
          <a:solidFill>
            <a:schemeClr val="bg1">
              <a:lumMod val="75000"/>
            </a:schemeClr>
          </a:solidFill>
          <a:ln w="28575" cap="flat" cmpd="sng" algn="ctr">
            <a:solidFill>
              <a:srgbClr val="000000"/>
            </a:solidFill>
            <a:prstDash val="solid"/>
            <a:round/>
            <a:headEnd type="none" w="med" len="med"/>
            <a:tailEnd type="none" w="med" len="med"/>
          </a:ln>
        </p:spPr>
        <p:txBody>
          <a:bodyPr wrap="none" rtlCol="0">
            <a:spAutoFit/>
          </a:bodyPr>
          <a:lstStyle/>
          <a:p>
            <a:r>
              <a:rPr lang="en-US" sz="1800" dirty="0">
                <a:latin typeface="Calibri" pitchFamily="34" charset="0"/>
              </a:rPr>
              <a:t>Intel Core i7</a:t>
            </a:r>
          </a:p>
          <a:p>
            <a:r>
              <a:rPr lang="en-US" sz="1800" dirty="0">
                <a:latin typeface="Calibri" pitchFamily="34" charset="0"/>
              </a:rPr>
              <a:t>32 KB L1  </a:t>
            </a:r>
            <a:r>
              <a:rPr lang="en-US" sz="1800" dirty="0" err="1">
                <a:latin typeface="Calibri" pitchFamily="34" charset="0"/>
              </a:rPr>
              <a:t>i</a:t>
            </a:r>
            <a:r>
              <a:rPr lang="en-US" sz="1800" dirty="0">
                <a:latin typeface="Calibri" pitchFamily="34" charset="0"/>
              </a:rPr>
              <a:t>-cache</a:t>
            </a:r>
          </a:p>
          <a:p>
            <a:r>
              <a:rPr lang="en-US" sz="1800" dirty="0">
                <a:latin typeface="Calibri" pitchFamily="34" charset="0"/>
              </a:rPr>
              <a:t>32 KB L1 </a:t>
            </a:r>
            <a:r>
              <a:rPr lang="en-US" sz="1800" dirty="0" err="1">
                <a:latin typeface="Calibri" pitchFamily="34" charset="0"/>
              </a:rPr>
              <a:t>d</a:t>
            </a:r>
            <a:r>
              <a:rPr lang="en-US" sz="1800" dirty="0">
                <a:latin typeface="Calibri" pitchFamily="34" charset="0"/>
              </a:rPr>
              <a:t>-cache</a:t>
            </a:r>
          </a:p>
          <a:p>
            <a:r>
              <a:rPr lang="en-US" sz="1800" dirty="0">
                <a:latin typeface="Calibri" pitchFamily="34" charset="0"/>
              </a:rPr>
              <a:t>256 KB unified L2 cache</a:t>
            </a:r>
          </a:p>
          <a:p>
            <a:r>
              <a:rPr lang="en-US" sz="1800" dirty="0">
                <a:latin typeface="Calibri" pitchFamily="34" charset="0"/>
              </a:rPr>
              <a:t>8M unified L3 cache</a:t>
            </a:r>
          </a:p>
          <a:p>
            <a:endParaRPr lang="en-US" sz="1800" dirty="0">
              <a:latin typeface="Calibri" pitchFamily="34" charset="0"/>
            </a:endParaRPr>
          </a:p>
          <a:p>
            <a:r>
              <a:rPr lang="en-US" sz="1800" dirty="0">
                <a:latin typeface="Calibri" pitchFamily="34" charset="0"/>
              </a:rPr>
              <a:t>All caches on-chip</a:t>
            </a:r>
          </a:p>
        </p:txBody>
      </p:sp>
    </p:spTree>
    <p:extLst>
      <p:ext uri="{BB962C8B-B14F-4D97-AF65-F5344CB8AC3E}">
        <p14:creationId xmlns:p14="http://schemas.microsoft.com/office/powerpoint/2010/main" val="869265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9" y="435678"/>
            <a:ext cx="6196181" cy="762000"/>
          </a:xfrm>
        </p:spPr>
        <p:txBody>
          <a:bodyPr>
            <a:normAutofit/>
          </a:bodyPr>
          <a:lstStyle/>
          <a:p>
            <a:r>
              <a:rPr lang="en-US" dirty="0"/>
              <a:t>The Memory Mountain</a:t>
            </a:r>
          </a:p>
        </p:txBody>
      </p:sp>
      <p:graphicFrame>
        <p:nvGraphicFramePr>
          <p:cNvPr id="4" name="Chart 3"/>
          <p:cNvGraphicFramePr>
            <a:graphicFrameLocks noGrp="1"/>
          </p:cNvGraphicFramePr>
          <p:nvPr/>
        </p:nvGraphicFramePr>
        <p:xfrm>
          <a:off x="-623389" y="1197678"/>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629400" y="304800"/>
            <a:ext cx="2432915" cy="2031325"/>
          </a:xfrm>
          <a:prstGeom prst="rect">
            <a:avLst/>
          </a:prstGeom>
          <a:solidFill>
            <a:schemeClr val="bg1">
              <a:lumMod val="75000"/>
            </a:schemeClr>
          </a:solidFill>
          <a:ln w="28575" cap="flat" cmpd="sng" algn="ctr">
            <a:solidFill>
              <a:srgbClr val="000000"/>
            </a:solidFill>
            <a:prstDash val="solid"/>
            <a:round/>
            <a:headEnd type="none" w="med" len="med"/>
            <a:tailEnd type="none" w="med" len="med"/>
          </a:ln>
        </p:spPr>
        <p:txBody>
          <a:bodyPr wrap="none" rtlCol="0">
            <a:spAutoFit/>
          </a:bodyPr>
          <a:lstStyle/>
          <a:p>
            <a:r>
              <a:rPr lang="en-US" sz="1800" dirty="0">
                <a:latin typeface="Calibri" pitchFamily="34" charset="0"/>
              </a:rPr>
              <a:t>Intel Core i7</a:t>
            </a:r>
          </a:p>
          <a:p>
            <a:r>
              <a:rPr lang="en-US" sz="1800" dirty="0">
                <a:latin typeface="Calibri" pitchFamily="34" charset="0"/>
              </a:rPr>
              <a:t>32 KB L1  </a:t>
            </a:r>
            <a:r>
              <a:rPr lang="en-US" sz="1800" dirty="0" err="1">
                <a:latin typeface="Calibri" pitchFamily="34" charset="0"/>
              </a:rPr>
              <a:t>i</a:t>
            </a:r>
            <a:r>
              <a:rPr lang="en-US" sz="1800" dirty="0">
                <a:latin typeface="Calibri" pitchFamily="34" charset="0"/>
              </a:rPr>
              <a:t>-cache</a:t>
            </a:r>
          </a:p>
          <a:p>
            <a:r>
              <a:rPr lang="en-US" sz="1800" dirty="0">
                <a:latin typeface="Calibri" pitchFamily="34" charset="0"/>
              </a:rPr>
              <a:t>32 KB L1 </a:t>
            </a:r>
            <a:r>
              <a:rPr lang="en-US" sz="1800" dirty="0" err="1">
                <a:latin typeface="Calibri" pitchFamily="34" charset="0"/>
              </a:rPr>
              <a:t>d</a:t>
            </a:r>
            <a:r>
              <a:rPr lang="en-US" sz="1800" dirty="0">
                <a:latin typeface="Calibri" pitchFamily="34" charset="0"/>
              </a:rPr>
              <a:t>-cache</a:t>
            </a:r>
          </a:p>
          <a:p>
            <a:r>
              <a:rPr lang="en-US" sz="1800" dirty="0">
                <a:latin typeface="Calibri" pitchFamily="34" charset="0"/>
              </a:rPr>
              <a:t>256 KB unified L2 cache</a:t>
            </a:r>
          </a:p>
          <a:p>
            <a:r>
              <a:rPr lang="en-US" sz="1800" dirty="0">
                <a:latin typeface="Calibri" pitchFamily="34" charset="0"/>
              </a:rPr>
              <a:t>8M unified L3 cache</a:t>
            </a:r>
          </a:p>
          <a:p>
            <a:endParaRPr lang="en-US" sz="1800" dirty="0">
              <a:latin typeface="Calibri" pitchFamily="34" charset="0"/>
            </a:endParaRPr>
          </a:p>
          <a:p>
            <a:r>
              <a:rPr lang="en-US" sz="1800" dirty="0">
                <a:latin typeface="Calibri" pitchFamily="34" charset="0"/>
              </a:rPr>
              <a:t>All caches on-chip</a:t>
            </a:r>
          </a:p>
        </p:txBody>
      </p:sp>
      <p:sp>
        <p:nvSpPr>
          <p:cNvPr id="6" name="TextBox 5"/>
          <p:cNvSpPr txBox="1"/>
          <p:nvPr/>
        </p:nvSpPr>
        <p:spPr>
          <a:xfrm>
            <a:off x="152400" y="4112328"/>
            <a:ext cx="1100118" cy="923330"/>
          </a:xfrm>
          <a:prstGeom prst="rect">
            <a:avLst/>
          </a:prstGeom>
          <a:noFill/>
        </p:spPr>
        <p:txBody>
          <a:bodyPr wrap="none" rtlCol="0">
            <a:spAutoFit/>
          </a:bodyPr>
          <a:lstStyle/>
          <a:p>
            <a:pPr algn="ctr"/>
            <a:r>
              <a:rPr lang="en-US" sz="1800" i="1" dirty="0">
                <a:solidFill>
                  <a:srgbClr val="FF6600"/>
                </a:solidFill>
                <a:latin typeface="Calibri" pitchFamily="34" charset="0"/>
              </a:rPr>
              <a:t>Slopes of</a:t>
            </a:r>
          </a:p>
          <a:p>
            <a:pPr algn="ctr"/>
            <a:r>
              <a:rPr lang="en-US" sz="1800" i="1" dirty="0">
                <a:solidFill>
                  <a:srgbClr val="FF6600"/>
                </a:solidFill>
                <a:latin typeface="Calibri" pitchFamily="34" charset="0"/>
              </a:rPr>
              <a:t>spatial </a:t>
            </a:r>
          </a:p>
          <a:p>
            <a:pPr algn="ctr"/>
            <a:r>
              <a:rPr lang="en-US" sz="1800" i="1" dirty="0">
                <a:solidFill>
                  <a:srgbClr val="FF6600"/>
                </a:solidFill>
                <a:latin typeface="Calibri" pitchFamily="34" charset="0"/>
              </a:rPr>
              <a:t>locality</a:t>
            </a:r>
          </a:p>
        </p:txBody>
      </p:sp>
      <p:cxnSp>
        <p:nvCxnSpPr>
          <p:cNvPr id="8" name="Straight Arrow Connector 7"/>
          <p:cNvCxnSpPr>
            <a:stCxn id="6" idx="3"/>
          </p:cNvCxnSpPr>
          <p:nvPr/>
        </p:nvCxnSpPr>
        <p:spPr bwMode="auto">
          <a:xfrm flipV="1">
            <a:off x="1252518" y="3048000"/>
            <a:ext cx="2775982" cy="1525993"/>
          </a:xfrm>
          <a:prstGeom prst="straightConnector1">
            <a:avLst/>
          </a:prstGeom>
          <a:noFill/>
          <a:ln w="25400" cap="flat" cmpd="sng" algn="ctr">
            <a:solidFill>
              <a:schemeClr val="tx1"/>
            </a:solidFill>
            <a:prstDash val="solid"/>
            <a:round/>
            <a:headEnd type="none" w="med" len="med"/>
            <a:tailEnd type="arrow" w="med" len="med"/>
          </a:ln>
          <a:effectLst/>
        </p:spPr>
      </p:cxnSp>
      <p:cxnSp>
        <p:nvCxnSpPr>
          <p:cNvPr id="10" name="Straight Arrow Connector 9"/>
          <p:cNvCxnSpPr>
            <a:stCxn id="6" idx="3"/>
          </p:cNvCxnSpPr>
          <p:nvPr/>
        </p:nvCxnSpPr>
        <p:spPr bwMode="auto">
          <a:xfrm flipV="1">
            <a:off x="1252518" y="3657602"/>
            <a:ext cx="2476443" cy="916391"/>
          </a:xfrm>
          <a:prstGeom prst="straightConnector1">
            <a:avLst/>
          </a:prstGeom>
          <a:noFill/>
          <a:ln w="25400" cap="flat" cmpd="sng" algn="ctr">
            <a:solidFill>
              <a:schemeClr val="tx1"/>
            </a:solidFill>
            <a:prstDash val="solid"/>
            <a:round/>
            <a:headEnd type="none" w="med" len="med"/>
            <a:tailEnd type="arrow" w="med" len="med"/>
          </a:ln>
          <a:effectLst/>
        </p:spPr>
      </p:cxnSp>
      <p:cxnSp>
        <p:nvCxnSpPr>
          <p:cNvPr id="14" name="Straight Arrow Connector 13"/>
          <p:cNvCxnSpPr>
            <a:stCxn id="6" idx="3"/>
          </p:cNvCxnSpPr>
          <p:nvPr/>
        </p:nvCxnSpPr>
        <p:spPr bwMode="auto">
          <a:xfrm flipV="1">
            <a:off x="1252518" y="4343400"/>
            <a:ext cx="1328182" cy="230593"/>
          </a:xfrm>
          <a:prstGeom prst="straightConnector1">
            <a:avLst/>
          </a:prstGeom>
          <a:noFill/>
          <a:ln w="2540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4202433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9" y="435678"/>
            <a:ext cx="6196181" cy="762000"/>
          </a:xfrm>
        </p:spPr>
        <p:txBody>
          <a:bodyPr>
            <a:normAutofit/>
          </a:bodyPr>
          <a:lstStyle/>
          <a:p>
            <a:r>
              <a:rPr lang="en-US" dirty="0"/>
              <a:t>The Memory Mountain</a:t>
            </a:r>
          </a:p>
        </p:txBody>
      </p:sp>
      <p:graphicFrame>
        <p:nvGraphicFramePr>
          <p:cNvPr id="4" name="Chart 3"/>
          <p:cNvGraphicFramePr>
            <a:graphicFrameLocks noGrp="1"/>
          </p:cNvGraphicFramePr>
          <p:nvPr/>
        </p:nvGraphicFramePr>
        <p:xfrm>
          <a:off x="-623389" y="1197678"/>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629400" y="304800"/>
            <a:ext cx="2432915" cy="2031325"/>
          </a:xfrm>
          <a:prstGeom prst="rect">
            <a:avLst/>
          </a:prstGeom>
          <a:solidFill>
            <a:schemeClr val="bg1">
              <a:lumMod val="75000"/>
            </a:schemeClr>
          </a:solidFill>
          <a:ln w="28575" cap="flat" cmpd="sng" algn="ctr">
            <a:solidFill>
              <a:srgbClr val="000000"/>
            </a:solidFill>
            <a:prstDash val="solid"/>
            <a:round/>
            <a:headEnd type="none" w="med" len="med"/>
            <a:tailEnd type="none" w="med" len="med"/>
          </a:ln>
        </p:spPr>
        <p:txBody>
          <a:bodyPr wrap="none" rtlCol="0">
            <a:spAutoFit/>
          </a:bodyPr>
          <a:lstStyle/>
          <a:p>
            <a:r>
              <a:rPr lang="en-US" sz="1800" dirty="0">
                <a:latin typeface="Calibri" pitchFamily="34" charset="0"/>
              </a:rPr>
              <a:t>Intel Core i7</a:t>
            </a:r>
          </a:p>
          <a:p>
            <a:r>
              <a:rPr lang="en-US" sz="1800" dirty="0">
                <a:latin typeface="Calibri" pitchFamily="34" charset="0"/>
              </a:rPr>
              <a:t>32 KB L1  </a:t>
            </a:r>
            <a:r>
              <a:rPr lang="en-US" sz="1800" dirty="0" err="1">
                <a:latin typeface="Calibri" pitchFamily="34" charset="0"/>
              </a:rPr>
              <a:t>i</a:t>
            </a:r>
            <a:r>
              <a:rPr lang="en-US" sz="1800" dirty="0">
                <a:latin typeface="Calibri" pitchFamily="34" charset="0"/>
              </a:rPr>
              <a:t>-cache</a:t>
            </a:r>
          </a:p>
          <a:p>
            <a:r>
              <a:rPr lang="en-US" sz="1800" dirty="0">
                <a:latin typeface="Calibri" pitchFamily="34" charset="0"/>
              </a:rPr>
              <a:t>32 KB L1 </a:t>
            </a:r>
            <a:r>
              <a:rPr lang="en-US" sz="1800" dirty="0" err="1">
                <a:latin typeface="Calibri" pitchFamily="34" charset="0"/>
              </a:rPr>
              <a:t>d</a:t>
            </a:r>
            <a:r>
              <a:rPr lang="en-US" sz="1800" dirty="0">
                <a:latin typeface="Calibri" pitchFamily="34" charset="0"/>
              </a:rPr>
              <a:t>-cache</a:t>
            </a:r>
          </a:p>
          <a:p>
            <a:r>
              <a:rPr lang="en-US" sz="1800" dirty="0">
                <a:latin typeface="Calibri" pitchFamily="34" charset="0"/>
              </a:rPr>
              <a:t>256 KB unified L2 cache</a:t>
            </a:r>
          </a:p>
          <a:p>
            <a:r>
              <a:rPr lang="en-US" sz="1800" dirty="0">
                <a:latin typeface="Calibri" pitchFamily="34" charset="0"/>
              </a:rPr>
              <a:t>8M unified L3 cache</a:t>
            </a:r>
          </a:p>
          <a:p>
            <a:endParaRPr lang="en-US" sz="1800" dirty="0">
              <a:latin typeface="Calibri" pitchFamily="34" charset="0"/>
            </a:endParaRPr>
          </a:p>
          <a:p>
            <a:r>
              <a:rPr lang="en-US" sz="1800" dirty="0">
                <a:latin typeface="Calibri" pitchFamily="34" charset="0"/>
              </a:rPr>
              <a:t>All caches on-chip</a:t>
            </a:r>
          </a:p>
        </p:txBody>
      </p:sp>
      <p:sp>
        <p:nvSpPr>
          <p:cNvPr id="6" name="TextBox 5"/>
          <p:cNvSpPr txBox="1"/>
          <p:nvPr/>
        </p:nvSpPr>
        <p:spPr>
          <a:xfrm>
            <a:off x="152400" y="4112328"/>
            <a:ext cx="1100118" cy="923330"/>
          </a:xfrm>
          <a:prstGeom prst="rect">
            <a:avLst/>
          </a:prstGeom>
          <a:noFill/>
        </p:spPr>
        <p:txBody>
          <a:bodyPr wrap="none" rtlCol="0">
            <a:spAutoFit/>
          </a:bodyPr>
          <a:lstStyle/>
          <a:p>
            <a:pPr algn="ctr"/>
            <a:r>
              <a:rPr lang="en-US" sz="1800" i="1" dirty="0">
                <a:solidFill>
                  <a:srgbClr val="FF6600"/>
                </a:solidFill>
                <a:latin typeface="Calibri" pitchFamily="34" charset="0"/>
              </a:rPr>
              <a:t>Slopes of</a:t>
            </a:r>
          </a:p>
          <a:p>
            <a:pPr algn="ctr"/>
            <a:r>
              <a:rPr lang="en-US" sz="1800" i="1" dirty="0">
                <a:solidFill>
                  <a:srgbClr val="FF6600"/>
                </a:solidFill>
                <a:latin typeface="Calibri" pitchFamily="34" charset="0"/>
              </a:rPr>
              <a:t>spatial </a:t>
            </a:r>
          </a:p>
          <a:p>
            <a:pPr algn="ctr"/>
            <a:r>
              <a:rPr lang="en-US" sz="1800" i="1" dirty="0">
                <a:solidFill>
                  <a:srgbClr val="FF6600"/>
                </a:solidFill>
                <a:latin typeface="Calibri" pitchFamily="34" charset="0"/>
              </a:rPr>
              <a:t>locality</a:t>
            </a:r>
          </a:p>
        </p:txBody>
      </p:sp>
      <p:cxnSp>
        <p:nvCxnSpPr>
          <p:cNvPr id="8" name="Straight Arrow Connector 7"/>
          <p:cNvCxnSpPr>
            <a:stCxn id="6" idx="3"/>
          </p:cNvCxnSpPr>
          <p:nvPr/>
        </p:nvCxnSpPr>
        <p:spPr bwMode="auto">
          <a:xfrm flipV="1">
            <a:off x="1252518" y="3048000"/>
            <a:ext cx="2775982" cy="1525993"/>
          </a:xfrm>
          <a:prstGeom prst="straightConnector1">
            <a:avLst/>
          </a:prstGeom>
          <a:noFill/>
          <a:ln w="25400" cap="flat" cmpd="sng" algn="ctr">
            <a:solidFill>
              <a:schemeClr val="tx1"/>
            </a:solidFill>
            <a:prstDash val="solid"/>
            <a:round/>
            <a:headEnd type="none" w="med" len="med"/>
            <a:tailEnd type="arrow" w="med" len="med"/>
          </a:ln>
          <a:effectLst/>
        </p:spPr>
      </p:cxnSp>
      <p:cxnSp>
        <p:nvCxnSpPr>
          <p:cNvPr id="10" name="Straight Arrow Connector 9"/>
          <p:cNvCxnSpPr>
            <a:stCxn id="6" idx="3"/>
          </p:cNvCxnSpPr>
          <p:nvPr/>
        </p:nvCxnSpPr>
        <p:spPr bwMode="auto">
          <a:xfrm flipV="1">
            <a:off x="1252518" y="3657602"/>
            <a:ext cx="2476443" cy="916391"/>
          </a:xfrm>
          <a:prstGeom prst="straightConnector1">
            <a:avLst/>
          </a:prstGeom>
          <a:noFill/>
          <a:ln w="25400" cap="flat" cmpd="sng" algn="ctr">
            <a:solidFill>
              <a:schemeClr val="tx1"/>
            </a:solidFill>
            <a:prstDash val="solid"/>
            <a:round/>
            <a:headEnd type="none" w="med" len="med"/>
            <a:tailEnd type="arrow" w="med" len="med"/>
          </a:ln>
          <a:effectLst/>
        </p:spPr>
      </p:cxnSp>
      <p:cxnSp>
        <p:nvCxnSpPr>
          <p:cNvPr id="14" name="Straight Arrow Connector 13"/>
          <p:cNvCxnSpPr>
            <a:stCxn id="6" idx="3"/>
          </p:cNvCxnSpPr>
          <p:nvPr/>
        </p:nvCxnSpPr>
        <p:spPr bwMode="auto">
          <a:xfrm flipV="1">
            <a:off x="1252518" y="4343400"/>
            <a:ext cx="1328182" cy="230593"/>
          </a:xfrm>
          <a:prstGeom prst="straightConnector1">
            <a:avLst/>
          </a:prstGeom>
          <a:noFill/>
          <a:ln w="25400" cap="flat" cmpd="sng" algn="ctr">
            <a:solidFill>
              <a:schemeClr val="tx1"/>
            </a:solidFill>
            <a:prstDash val="solid"/>
            <a:round/>
            <a:headEnd type="none" w="med" len="med"/>
            <a:tailEnd type="arrow" w="med" len="med"/>
          </a:ln>
          <a:effectLst/>
        </p:spPr>
      </p:cxnSp>
      <p:sp>
        <p:nvSpPr>
          <p:cNvPr id="22" name="TextBox 21"/>
          <p:cNvSpPr txBox="1"/>
          <p:nvPr/>
        </p:nvSpPr>
        <p:spPr>
          <a:xfrm>
            <a:off x="7676087" y="3341398"/>
            <a:ext cx="1140356" cy="923330"/>
          </a:xfrm>
          <a:prstGeom prst="rect">
            <a:avLst/>
          </a:prstGeom>
          <a:noFill/>
        </p:spPr>
        <p:txBody>
          <a:bodyPr wrap="none" rtlCol="0">
            <a:spAutoFit/>
          </a:bodyPr>
          <a:lstStyle/>
          <a:p>
            <a:pPr algn="ctr"/>
            <a:r>
              <a:rPr lang="en-US" sz="1800" i="1" dirty="0">
                <a:solidFill>
                  <a:srgbClr val="FF6600"/>
                </a:solidFill>
                <a:latin typeface="Calibri" pitchFamily="34" charset="0"/>
              </a:rPr>
              <a:t>Ridges of  </a:t>
            </a:r>
          </a:p>
          <a:p>
            <a:pPr algn="ctr"/>
            <a:r>
              <a:rPr lang="en-US" sz="1800" i="1" dirty="0">
                <a:solidFill>
                  <a:srgbClr val="FF6600"/>
                </a:solidFill>
                <a:latin typeface="Calibri" pitchFamily="34" charset="0"/>
              </a:rPr>
              <a:t>Temporal</a:t>
            </a:r>
          </a:p>
          <a:p>
            <a:pPr algn="ctr"/>
            <a:r>
              <a:rPr lang="en-US" sz="1800" i="1" dirty="0">
                <a:solidFill>
                  <a:srgbClr val="FF6600"/>
                </a:solidFill>
                <a:latin typeface="Calibri" pitchFamily="34" charset="0"/>
              </a:rPr>
              <a:t> locality</a:t>
            </a:r>
          </a:p>
        </p:txBody>
      </p:sp>
      <p:cxnSp>
        <p:nvCxnSpPr>
          <p:cNvPr id="24" name="Straight Arrow Connector 23"/>
          <p:cNvCxnSpPr>
            <a:stCxn id="22" idx="1"/>
          </p:cNvCxnSpPr>
          <p:nvPr/>
        </p:nvCxnSpPr>
        <p:spPr bwMode="auto">
          <a:xfrm rot="10800000">
            <a:off x="5943601" y="2133603"/>
            <a:ext cx="1732487" cy="1669461"/>
          </a:xfrm>
          <a:prstGeom prst="straightConnector1">
            <a:avLst/>
          </a:prstGeom>
          <a:noFill/>
          <a:ln w="254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10800000">
            <a:off x="5410201" y="3657602"/>
            <a:ext cx="2265887" cy="145460"/>
          </a:xfrm>
          <a:prstGeom prst="straightConnector1">
            <a:avLst/>
          </a:prstGeom>
          <a:noFill/>
          <a:ln w="254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0800000" flipV="1">
            <a:off x="4953001" y="3803062"/>
            <a:ext cx="2723087" cy="540337"/>
          </a:xfrm>
          <a:prstGeom prst="straightConnector1">
            <a:avLst/>
          </a:prstGeom>
          <a:noFill/>
          <a:ln w="25400" cap="flat" cmpd="sng" algn="ctr">
            <a:solidFill>
              <a:schemeClr val="tx1"/>
            </a:solidFill>
            <a:prstDash val="solid"/>
            <a:round/>
            <a:headEnd type="none" w="med" len="med"/>
            <a:tailEnd type="arrow"/>
          </a:ln>
          <a:effectLst/>
        </p:spPr>
      </p:cxnSp>
      <p:cxnSp>
        <p:nvCxnSpPr>
          <p:cNvPr id="30" name="Straight Arrow Connector 29"/>
          <p:cNvCxnSpPr>
            <a:stCxn id="22" idx="1"/>
          </p:cNvCxnSpPr>
          <p:nvPr/>
        </p:nvCxnSpPr>
        <p:spPr bwMode="auto">
          <a:xfrm rot="10800000" flipV="1">
            <a:off x="4572001" y="3803063"/>
            <a:ext cx="3104087" cy="1454736"/>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038529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9412"/>
            <a:ext cx="2949178" cy="1600200"/>
          </a:xfrm>
        </p:spPr>
        <p:txBody>
          <a:bodyPr/>
          <a:lstStyle/>
          <a:p>
            <a:r>
              <a:rPr lang="en-US" dirty="0"/>
              <a:t>Memory Mountain</a:t>
            </a:r>
            <a:br>
              <a:rPr lang="en-US" dirty="0"/>
            </a:br>
            <a:r>
              <a:rPr lang="en-US" dirty="0"/>
              <a:t>(2009)</a:t>
            </a:r>
          </a:p>
        </p:txBody>
      </p:sp>
      <p:sp>
        <p:nvSpPr>
          <p:cNvPr id="4" name="Text Placeholder 3"/>
          <p:cNvSpPr>
            <a:spLocks noGrp="1"/>
          </p:cNvSpPr>
          <p:nvPr>
            <p:ph type="body" sz="half" idx="2"/>
          </p:nvPr>
        </p:nvSpPr>
        <p:spPr>
          <a:xfrm>
            <a:off x="228600" y="1979612"/>
            <a:ext cx="2949178" cy="3811588"/>
          </a:xfrm>
        </p:spPr>
        <p:txBody>
          <a:bodyPr/>
          <a:lstStyle/>
          <a:p>
            <a:pPr marL="285750" indent="-285750">
              <a:buFont typeface="Arial" charset="0"/>
              <a:buChar char="•"/>
            </a:pPr>
            <a:r>
              <a:rPr lang="en-US" dirty="0"/>
              <a:t>Intel Core i7 950</a:t>
            </a:r>
          </a:p>
          <a:p>
            <a:pPr marL="285750" indent="-285750">
              <a:buFont typeface="Arial" charset="0"/>
              <a:buChar char="•"/>
            </a:pPr>
            <a:r>
              <a:rPr lang="en-US" dirty="0"/>
              <a:t>3.06GHz</a:t>
            </a:r>
          </a:p>
          <a:p>
            <a:pPr marL="285750" indent="-285750">
              <a:buFont typeface="Arial" charset="0"/>
              <a:buChar char="•"/>
            </a:pPr>
            <a:r>
              <a:rPr lang="en-US" dirty="0"/>
              <a:t>Quad-core</a:t>
            </a:r>
          </a:p>
          <a:p>
            <a:pPr marL="285750" indent="-285750">
              <a:buFont typeface="Arial" charset="0"/>
              <a:buChar char="•"/>
            </a:pPr>
            <a:r>
              <a:rPr lang="en-US" dirty="0"/>
              <a:t>Nehalem</a:t>
            </a:r>
          </a:p>
          <a:p>
            <a:pPr marL="285750" indent="-285750">
              <a:buFont typeface="Arial" charset="0"/>
              <a:buChar char="•"/>
            </a:pPr>
            <a:r>
              <a:rPr lang="en-US" dirty="0"/>
              <a:t>32 KB L1I$</a:t>
            </a:r>
          </a:p>
          <a:p>
            <a:pPr marL="285750" indent="-285750">
              <a:buFont typeface="Arial" charset="0"/>
              <a:buChar char="•"/>
            </a:pPr>
            <a:r>
              <a:rPr lang="en-US" dirty="0"/>
              <a:t>32 KB L1D$</a:t>
            </a:r>
          </a:p>
          <a:p>
            <a:pPr marL="285750" indent="-285750">
              <a:buFont typeface="Arial" charset="0"/>
              <a:buChar char="•"/>
            </a:pPr>
            <a:r>
              <a:rPr lang="en-US" dirty="0"/>
              <a:t>256 KB unified L2$</a:t>
            </a:r>
          </a:p>
          <a:p>
            <a:pPr marL="285750" indent="-285750">
              <a:buFont typeface="Arial" charset="0"/>
              <a:buChar char="•"/>
            </a:pPr>
            <a:r>
              <a:rPr lang="en-US" dirty="0"/>
              <a:t>8M unified L3$</a:t>
            </a:r>
          </a:p>
          <a:p>
            <a:pPr marL="285750" indent="-285750">
              <a:buFont typeface="Arial" charset="0"/>
              <a:buChar char="•"/>
            </a:pPr>
            <a:r>
              <a:rPr lang="en-US" dirty="0"/>
              <a:t>24GB DDR3 @ 1333MHz</a:t>
            </a:r>
          </a:p>
        </p:txBody>
      </p:sp>
      <p:pic>
        <p:nvPicPr>
          <p:cNvPr id="18" name="Content Placeholder 17"/>
          <p:cNvPicPr>
            <a:picLocks noGrp="1" noChangeAspect="1"/>
          </p:cNvPicPr>
          <p:nvPr>
            <p:ph idx="1"/>
          </p:nvPr>
        </p:nvPicPr>
        <p:blipFill>
          <a:blip r:embed="rId3"/>
          <a:stretch>
            <a:fillRect/>
          </a:stretch>
        </p:blipFill>
        <p:spPr>
          <a:xfrm>
            <a:off x="2743200" y="254000"/>
            <a:ext cx="6400800" cy="6400800"/>
          </a:xfrm>
          <a:prstGeom prst="rect">
            <a:avLst/>
          </a:prstGeom>
        </p:spPr>
      </p:pic>
    </p:spTree>
    <p:extLst>
      <p:ext uri="{BB962C8B-B14F-4D97-AF65-F5344CB8AC3E}">
        <p14:creationId xmlns:p14="http://schemas.microsoft.com/office/powerpoint/2010/main" val="1138383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9412"/>
            <a:ext cx="2949178" cy="1600200"/>
          </a:xfrm>
        </p:spPr>
        <p:txBody>
          <a:bodyPr/>
          <a:lstStyle/>
          <a:p>
            <a:r>
              <a:rPr lang="en-US" dirty="0"/>
              <a:t>Memory Mountain</a:t>
            </a:r>
            <a:br>
              <a:rPr lang="en-US" dirty="0"/>
            </a:br>
            <a:r>
              <a:rPr lang="en-US" dirty="0"/>
              <a:t>(2014)</a:t>
            </a:r>
          </a:p>
        </p:txBody>
      </p:sp>
      <p:sp>
        <p:nvSpPr>
          <p:cNvPr id="4" name="Text Placeholder 3"/>
          <p:cNvSpPr>
            <a:spLocks noGrp="1"/>
          </p:cNvSpPr>
          <p:nvPr>
            <p:ph type="body" sz="half" idx="2"/>
          </p:nvPr>
        </p:nvSpPr>
        <p:spPr>
          <a:xfrm>
            <a:off x="228600" y="1979612"/>
            <a:ext cx="2949178" cy="3811588"/>
          </a:xfrm>
        </p:spPr>
        <p:txBody>
          <a:bodyPr/>
          <a:lstStyle/>
          <a:p>
            <a:pPr marL="285750" indent="-285750">
              <a:buFont typeface="Arial" charset="0"/>
              <a:buChar char="•"/>
            </a:pPr>
            <a:r>
              <a:rPr lang="en-US" dirty="0"/>
              <a:t>Intel Core i7 5930K</a:t>
            </a:r>
          </a:p>
          <a:p>
            <a:pPr marL="285750" indent="-285750">
              <a:buFont typeface="Arial" charset="0"/>
              <a:buChar char="•"/>
            </a:pPr>
            <a:r>
              <a:rPr lang="en-US" dirty="0"/>
              <a:t>3.50GHz</a:t>
            </a:r>
          </a:p>
          <a:p>
            <a:pPr marL="285750" indent="-285750">
              <a:buFont typeface="Arial" charset="0"/>
              <a:buChar char="•"/>
            </a:pPr>
            <a:r>
              <a:rPr lang="en-US" dirty="0"/>
              <a:t>Hex-core</a:t>
            </a:r>
          </a:p>
          <a:p>
            <a:pPr marL="285750" indent="-285750">
              <a:buFont typeface="Arial" charset="0"/>
              <a:buChar char="•"/>
            </a:pPr>
            <a:r>
              <a:rPr lang="en-US" dirty="0" err="1"/>
              <a:t>Haswell</a:t>
            </a:r>
            <a:r>
              <a:rPr lang="en-US" dirty="0"/>
              <a:t>-E</a:t>
            </a:r>
          </a:p>
          <a:p>
            <a:pPr marL="285750" indent="-285750">
              <a:buFont typeface="Arial" charset="0"/>
              <a:buChar char="•"/>
            </a:pPr>
            <a:r>
              <a:rPr lang="en-US" dirty="0"/>
              <a:t>32 KB L1I$</a:t>
            </a:r>
          </a:p>
          <a:p>
            <a:pPr marL="285750" indent="-285750">
              <a:buFont typeface="Arial" charset="0"/>
              <a:buChar char="•"/>
            </a:pPr>
            <a:r>
              <a:rPr lang="en-US" dirty="0"/>
              <a:t>32 KB L1D$</a:t>
            </a:r>
          </a:p>
          <a:p>
            <a:pPr marL="285750" indent="-285750">
              <a:buFont typeface="Arial" charset="0"/>
              <a:buChar char="•"/>
            </a:pPr>
            <a:r>
              <a:rPr lang="en-US" dirty="0"/>
              <a:t>256 KB unified L2$</a:t>
            </a:r>
          </a:p>
          <a:p>
            <a:pPr marL="285750" indent="-285750">
              <a:buFont typeface="Arial" charset="0"/>
              <a:buChar char="•"/>
            </a:pPr>
            <a:r>
              <a:rPr lang="en-US" dirty="0"/>
              <a:t>15M unified L3$</a:t>
            </a:r>
          </a:p>
          <a:p>
            <a:pPr marL="285750" indent="-285750">
              <a:buFont typeface="Arial" charset="0"/>
              <a:buChar char="•"/>
            </a:pPr>
            <a:r>
              <a:rPr lang="en-US" dirty="0"/>
              <a:t>32GB DDR4 @ 2133MHz</a:t>
            </a:r>
          </a:p>
        </p:txBody>
      </p:sp>
      <p:pic>
        <p:nvPicPr>
          <p:cNvPr id="10" name="Content Placeholder 9"/>
          <p:cNvPicPr>
            <a:picLocks noGrp="1" noChangeAspect="1"/>
          </p:cNvPicPr>
          <p:nvPr>
            <p:ph idx="1"/>
          </p:nvPr>
        </p:nvPicPr>
        <p:blipFill>
          <a:blip r:embed="rId3"/>
          <a:stretch>
            <a:fillRect/>
          </a:stretch>
        </p:blipFill>
        <p:spPr>
          <a:xfrm>
            <a:off x="2776538" y="228600"/>
            <a:ext cx="6367462" cy="6367462"/>
          </a:xfrm>
          <a:prstGeom prst="rect">
            <a:avLst/>
          </a:prstGeom>
        </p:spPr>
      </p:pic>
    </p:spTree>
    <p:extLst>
      <p:ext uri="{BB962C8B-B14F-4D97-AF65-F5344CB8AC3E}">
        <p14:creationId xmlns:p14="http://schemas.microsoft.com/office/powerpoint/2010/main" val="143742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2" name="Rectangle 86"/>
          <p:cNvSpPr>
            <a:spLocks noGrp="1" noChangeArrowheads="1"/>
          </p:cNvSpPr>
          <p:nvPr>
            <p:ph type="title"/>
          </p:nvPr>
        </p:nvSpPr>
        <p:spPr/>
        <p:txBody>
          <a:bodyPr/>
          <a:lstStyle/>
          <a:p>
            <a:r>
              <a:rPr lang="en-US" dirty="0"/>
              <a:t>Memory Modules</a:t>
            </a:r>
          </a:p>
        </p:txBody>
      </p:sp>
      <p:sp>
        <p:nvSpPr>
          <p:cNvPr id="65540" name="Rectangle 4"/>
          <p:cNvSpPr>
            <a:spLocks noChangeAspect="1" noChangeArrowheads="1"/>
          </p:cNvSpPr>
          <p:nvPr/>
        </p:nvSpPr>
        <p:spPr bwMode="auto">
          <a:xfrm>
            <a:off x="1549400" y="1327150"/>
            <a:ext cx="5062538" cy="2692400"/>
          </a:xfrm>
          <a:prstGeom prst="rect">
            <a:avLst/>
          </a:prstGeom>
          <a:solidFill>
            <a:schemeClr val="bg1"/>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1" name="Rectangle 5"/>
          <p:cNvSpPr>
            <a:spLocks noChangeAspect="1" noChangeArrowheads="1"/>
          </p:cNvSpPr>
          <p:nvPr/>
        </p:nvSpPr>
        <p:spPr bwMode="auto">
          <a:xfrm>
            <a:off x="2044700" y="4710113"/>
            <a:ext cx="4510088" cy="1279525"/>
          </a:xfrm>
          <a:prstGeom prst="rect">
            <a:avLst/>
          </a:prstGeom>
          <a:solidFill>
            <a:srgbClr val="FFFFFF"/>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2" name="Rectangle 6"/>
          <p:cNvSpPr>
            <a:spLocks noChangeAspect="1" noChangeArrowheads="1"/>
          </p:cNvSpPr>
          <p:nvPr/>
        </p:nvSpPr>
        <p:spPr bwMode="auto">
          <a:xfrm>
            <a:off x="5099050" y="2073275"/>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3" name="Rectangle 7"/>
          <p:cNvSpPr>
            <a:spLocks noChangeAspect="1" noChangeArrowheads="1"/>
          </p:cNvSpPr>
          <p:nvPr/>
        </p:nvSpPr>
        <p:spPr bwMode="auto">
          <a:xfrm>
            <a:off x="4611688" y="21955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4" name="Rectangle 8"/>
          <p:cNvSpPr>
            <a:spLocks noChangeAspect="1" noChangeArrowheads="1"/>
          </p:cNvSpPr>
          <p:nvPr/>
        </p:nvSpPr>
        <p:spPr bwMode="auto">
          <a:xfrm>
            <a:off x="4124325" y="23177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5" name="Rectangle 9"/>
          <p:cNvSpPr>
            <a:spLocks noChangeAspect="1" noChangeArrowheads="1"/>
          </p:cNvSpPr>
          <p:nvPr/>
        </p:nvSpPr>
        <p:spPr bwMode="auto">
          <a:xfrm>
            <a:off x="3636963" y="2438400"/>
            <a:ext cx="1096962" cy="976313"/>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6" name="Rectangle 10"/>
          <p:cNvSpPr>
            <a:spLocks noChangeAspect="1" noChangeArrowheads="1"/>
          </p:cNvSpPr>
          <p:nvPr/>
        </p:nvSpPr>
        <p:spPr bwMode="auto">
          <a:xfrm>
            <a:off x="3149600" y="2560638"/>
            <a:ext cx="1096963" cy="976312"/>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7" name="Rectangle 11"/>
          <p:cNvSpPr>
            <a:spLocks noChangeAspect="1" noChangeArrowheads="1"/>
          </p:cNvSpPr>
          <p:nvPr/>
        </p:nvSpPr>
        <p:spPr bwMode="auto">
          <a:xfrm>
            <a:off x="2662238" y="2682875"/>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8" name="Rectangle 12"/>
          <p:cNvSpPr>
            <a:spLocks noChangeAspect="1" noChangeArrowheads="1"/>
          </p:cNvSpPr>
          <p:nvPr/>
        </p:nvSpPr>
        <p:spPr bwMode="auto">
          <a:xfrm>
            <a:off x="2173288" y="28051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9" name="Rectangle 13"/>
          <p:cNvSpPr>
            <a:spLocks noChangeAspect="1" noChangeArrowheads="1"/>
          </p:cNvSpPr>
          <p:nvPr/>
        </p:nvSpPr>
        <p:spPr bwMode="auto">
          <a:xfrm>
            <a:off x="1685925" y="29273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5551" name="Rectangle 15"/>
          <p:cNvSpPr>
            <a:spLocks noChangeAspect="1" noChangeArrowheads="1"/>
          </p:cNvSpPr>
          <p:nvPr/>
        </p:nvSpPr>
        <p:spPr bwMode="auto">
          <a:xfrm>
            <a:off x="6743700" y="17129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2" name="Text Box 16"/>
          <p:cNvSpPr txBox="1">
            <a:spLocks noChangeAspect="1" noChangeArrowheads="1"/>
          </p:cNvSpPr>
          <p:nvPr/>
        </p:nvSpPr>
        <p:spPr bwMode="auto">
          <a:xfrm>
            <a:off x="6815138" y="1598613"/>
            <a:ext cx="156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 supercell (i,j)</a:t>
            </a:r>
          </a:p>
        </p:txBody>
      </p:sp>
      <p:sp>
        <p:nvSpPr>
          <p:cNvPr id="65597" name="Text Box 61"/>
          <p:cNvSpPr txBox="1">
            <a:spLocks noChangeAspect="1" noChangeArrowheads="1"/>
          </p:cNvSpPr>
          <p:nvPr/>
        </p:nvSpPr>
        <p:spPr bwMode="auto">
          <a:xfrm>
            <a:off x="6648450" y="2273300"/>
            <a:ext cx="2009775" cy="106997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t>64 MB  </a:t>
            </a:r>
          </a:p>
          <a:p>
            <a:pPr algn="l">
              <a:lnSpc>
                <a:spcPct val="100000"/>
              </a:lnSpc>
            </a:pPr>
            <a:r>
              <a:rPr lang="en-US" sz="1600" dirty="0"/>
              <a:t>memory module</a:t>
            </a:r>
          </a:p>
          <a:p>
            <a:pPr algn="l">
              <a:lnSpc>
                <a:spcPct val="100000"/>
              </a:lnSpc>
            </a:pPr>
            <a:r>
              <a:rPr lang="en-US" sz="1600" dirty="0"/>
              <a:t>consisting of</a:t>
            </a:r>
          </a:p>
          <a:p>
            <a:pPr algn="l">
              <a:lnSpc>
                <a:spcPct val="100000"/>
              </a:lnSpc>
            </a:pPr>
            <a:r>
              <a:rPr lang="en-US" sz="1600" dirty="0"/>
              <a:t>eight 8Mx8 </a:t>
            </a:r>
            <a:r>
              <a:rPr lang="en-US" sz="1600" dirty="0" err="1"/>
              <a:t>DRAMs</a:t>
            </a:r>
            <a:endParaRPr lang="en-US" sz="1600" dirty="0"/>
          </a:p>
        </p:txBody>
      </p:sp>
      <p:grpSp>
        <p:nvGrpSpPr>
          <p:cNvPr id="2" name="Group 102"/>
          <p:cNvGrpSpPr>
            <a:grpSpLocks/>
          </p:cNvGrpSpPr>
          <p:nvPr/>
        </p:nvGrpSpPr>
        <p:grpSpPr bwMode="auto">
          <a:xfrm>
            <a:off x="1219200" y="1293813"/>
            <a:ext cx="4164013" cy="4035425"/>
            <a:chOff x="768" y="719"/>
            <a:chExt cx="2623" cy="2542"/>
          </a:xfrm>
        </p:grpSpPr>
        <p:sp>
          <p:nvSpPr>
            <p:cNvPr id="65578" name="Line 42"/>
            <p:cNvSpPr>
              <a:spLocks noChangeAspect="1" noChangeShapeType="1"/>
            </p:cNvSpPr>
            <p:nvPr/>
          </p:nvSpPr>
          <p:spPr bwMode="auto">
            <a:xfrm>
              <a:off x="768" y="913"/>
              <a:ext cx="2623" cy="0"/>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nvGrpSpPr>
            <p:cNvPr id="3" name="Group 99"/>
            <p:cNvGrpSpPr>
              <a:grpSpLocks/>
            </p:cNvGrpSpPr>
            <p:nvPr/>
          </p:nvGrpSpPr>
          <p:grpSpPr bwMode="auto">
            <a:xfrm>
              <a:off x="768" y="719"/>
              <a:ext cx="2610" cy="2542"/>
              <a:chOff x="768" y="719"/>
              <a:chExt cx="2610" cy="2542"/>
            </a:xfrm>
          </p:grpSpPr>
          <p:sp>
            <p:nvSpPr>
              <p:cNvPr id="65579" name="Text Box 43"/>
              <p:cNvSpPr txBox="1">
                <a:spLocks noChangeAspect="1" noChangeArrowheads="1"/>
              </p:cNvSpPr>
              <p:nvPr/>
            </p:nvSpPr>
            <p:spPr bwMode="auto">
              <a:xfrm>
                <a:off x="1433" y="719"/>
                <a:ext cx="1887" cy="212"/>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err="1">
                    <a:latin typeface="Courier New" charset="0"/>
                  </a:rPr>
                  <a:t>addr</a:t>
                </a:r>
                <a:r>
                  <a:rPr lang="en-US" sz="1600" dirty="0">
                    <a:latin typeface="Courier New" charset="0"/>
                  </a:rPr>
                  <a:t> (row = </a:t>
                </a:r>
                <a:r>
                  <a:rPr lang="en-US" sz="1600" dirty="0" err="1">
                    <a:latin typeface="Courier New" charset="0"/>
                  </a:rPr>
                  <a:t>i</a:t>
                </a:r>
                <a:r>
                  <a:rPr lang="en-US" sz="1600" dirty="0">
                    <a:latin typeface="Courier New" charset="0"/>
                  </a:rPr>
                  <a:t>, </a:t>
                </a:r>
                <a:r>
                  <a:rPr lang="en-US" sz="1600" dirty="0" err="1">
                    <a:latin typeface="Courier New" charset="0"/>
                  </a:rPr>
                  <a:t>col</a:t>
                </a:r>
                <a:r>
                  <a:rPr lang="en-US" sz="1600" dirty="0">
                    <a:latin typeface="Courier New" charset="0"/>
                  </a:rPr>
                  <a:t> = </a:t>
                </a:r>
                <a:r>
                  <a:rPr lang="en-US" sz="1600" dirty="0" err="1">
                    <a:latin typeface="Courier New" charset="0"/>
                  </a:rPr>
                  <a:t>j</a:t>
                </a:r>
                <a:r>
                  <a:rPr lang="en-US" sz="1600" dirty="0">
                    <a:latin typeface="Courier New" charset="0"/>
                  </a:rPr>
                  <a:t>)</a:t>
                </a:r>
              </a:p>
            </p:txBody>
          </p:sp>
          <p:sp>
            <p:nvSpPr>
              <p:cNvPr id="65589" name="Line 53"/>
              <p:cNvSpPr>
                <a:spLocks noChangeAspect="1" noChangeShapeType="1"/>
              </p:cNvSpPr>
              <p:nvPr/>
            </p:nvSpPr>
            <p:spPr bwMode="auto">
              <a:xfrm>
                <a:off x="3378" y="913"/>
                <a:ext cx="0" cy="30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0" name="Line 54"/>
              <p:cNvSpPr>
                <a:spLocks noChangeAspect="1" noChangeShapeType="1"/>
              </p:cNvSpPr>
              <p:nvPr/>
            </p:nvSpPr>
            <p:spPr bwMode="auto">
              <a:xfrm>
                <a:off x="3033" y="913"/>
                <a:ext cx="0" cy="37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1" name="Line 55"/>
              <p:cNvSpPr>
                <a:spLocks noChangeAspect="1" noChangeShapeType="1"/>
              </p:cNvSpPr>
              <p:nvPr/>
            </p:nvSpPr>
            <p:spPr bwMode="auto">
              <a:xfrm>
                <a:off x="2726" y="913"/>
                <a:ext cx="0" cy="46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2" name="Line 56"/>
              <p:cNvSpPr>
                <a:spLocks noChangeAspect="1" noChangeShapeType="1"/>
              </p:cNvSpPr>
              <p:nvPr/>
            </p:nvSpPr>
            <p:spPr bwMode="auto">
              <a:xfrm>
                <a:off x="2419" y="913"/>
                <a:ext cx="0" cy="53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3" name="Line 57"/>
              <p:cNvSpPr>
                <a:spLocks noChangeAspect="1" noChangeShapeType="1"/>
              </p:cNvSpPr>
              <p:nvPr/>
            </p:nvSpPr>
            <p:spPr bwMode="auto">
              <a:xfrm>
                <a:off x="2112" y="913"/>
                <a:ext cx="0" cy="6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4" name="Line 58"/>
              <p:cNvSpPr>
                <a:spLocks noChangeAspect="1" noChangeShapeType="1"/>
              </p:cNvSpPr>
              <p:nvPr/>
            </p:nvSpPr>
            <p:spPr bwMode="auto">
              <a:xfrm>
                <a:off x="1766" y="913"/>
                <a:ext cx="0" cy="69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5" name="Line 59"/>
              <p:cNvSpPr>
                <a:spLocks noChangeAspect="1" noChangeShapeType="1"/>
              </p:cNvSpPr>
              <p:nvPr/>
            </p:nvSpPr>
            <p:spPr bwMode="auto">
              <a:xfrm>
                <a:off x="1497" y="913"/>
                <a:ext cx="0" cy="76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6" name="Line 60"/>
              <p:cNvSpPr>
                <a:spLocks noChangeAspect="1" noChangeShapeType="1"/>
              </p:cNvSpPr>
              <p:nvPr/>
            </p:nvSpPr>
            <p:spPr bwMode="auto">
              <a:xfrm>
                <a:off x="1190" y="913"/>
                <a:ext cx="0" cy="8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8" name="Line 62"/>
              <p:cNvSpPr>
                <a:spLocks noChangeAspect="1" noChangeShapeType="1"/>
              </p:cNvSpPr>
              <p:nvPr/>
            </p:nvSpPr>
            <p:spPr bwMode="auto">
              <a:xfrm flipH="1" flipV="1">
                <a:off x="768" y="3255"/>
                <a:ext cx="518" cy="6"/>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sp>
            <p:nvSpPr>
              <p:cNvPr id="65599" name="Line 63"/>
              <p:cNvSpPr>
                <a:spLocks noChangeAspect="1" noChangeShapeType="1"/>
              </p:cNvSpPr>
              <p:nvPr/>
            </p:nvSpPr>
            <p:spPr bwMode="auto">
              <a:xfrm flipV="1">
                <a:off x="768" y="913"/>
                <a:ext cx="0" cy="2342"/>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grpSp>
      <p:sp>
        <p:nvSpPr>
          <p:cNvPr id="65600" name="Text Box 64"/>
          <p:cNvSpPr txBox="1">
            <a:spLocks noChangeAspect="1" noChangeArrowheads="1"/>
          </p:cNvSpPr>
          <p:nvPr/>
        </p:nvSpPr>
        <p:spPr bwMode="auto">
          <a:xfrm>
            <a:off x="6578600" y="4994275"/>
            <a:ext cx="1122363" cy="58102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t>Memory</a:t>
            </a:r>
          </a:p>
          <a:p>
            <a:pPr algn="l">
              <a:lnSpc>
                <a:spcPct val="100000"/>
              </a:lnSpc>
            </a:pPr>
            <a:r>
              <a:rPr lang="en-US" sz="1600" dirty="0"/>
              <a:t>controller</a:t>
            </a:r>
          </a:p>
        </p:txBody>
      </p:sp>
      <p:sp>
        <p:nvSpPr>
          <p:cNvPr id="65601" name="Rectangle 65"/>
          <p:cNvSpPr>
            <a:spLocks noChangeAspect="1" noChangeArrowheads="1"/>
          </p:cNvSpPr>
          <p:nvPr/>
        </p:nvSpPr>
        <p:spPr bwMode="auto">
          <a:xfrm>
            <a:off x="3078163" y="3221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2" name="Rectangle 66"/>
          <p:cNvSpPr>
            <a:spLocks noChangeAspect="1" noChangeArrowheads="1"/>
          </p:cNvSpPr>
          <p:nvPr/>
        </p:nvSpPr>
        <p:spPr bwMode="auto">
          <a:xfrm>
            <a:off x="2611438" y="33385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3" name="Rectangle 67"/>
          <p:cNvSpPr>
            <a:spLocks noChangeAspect="1" noChangeArrowheads="1"/>
          </p:cNvSpPr>
          <p:nvPr/>
        </p:nvSpPr>
        <p:spPr bwMode="auto">
          <a:xfrm>
            <a:off x="3565525" y="3094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4" name="Rectangle 68"/>
          <p:cNvSpPr>
            <a:spLocks noChangeAspect="1" noChangeArrowheads="1"/>
          </p:cNvSpPr>
          <p:nvPr/>
        </p:nvSpPr>
        <p:spPr bwMode="auto">
          <a:xfrm>
            <a:off x="4057650" y="2967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5" name="Rectangle 69"/>
          <p:cNvSpPr>
            <a:spLocks noChangeAspect="1" noChangeArrowheads="1"/>
          </p:cNvSpPr>
          <p:nvPr/>
        </p:nvSpPr>
        <p:spPr bwMode="auto">
          <a:xfrm>
            <a:off x="4560888" y="2835275"/>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6" name="Rectangle 70"/>
          <p:cNvSpPr>
            <a:spLocks noChangeAspect="1" noChangeArrowheads="1"/>
          </p:cNvSpPr>
          <p:nvPr/>
        </p:nvSpPr>
        <p:spPr bwMode="auto">
          <a:xfrm>
            <a:off x="5038725" y="2724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7" name="Rectangle 71"/>
          <p:cNvSpPr>
            <a:spLocks noChangeAspect="1" noChangeArrowheads="1"/>
          </p:cNvSpPr>
          <p:nvPr/>
        </p:nvSpPr>
        <p:spPr bwMode="auto">
          <a:xfrm>
            <a:off x="5526088" y="2590800"/>
            <a:ext cx="101600" cy="112713"/>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8" name="Rectangle 72"/>
          <p:cNvSpPr>
            <a:spLocks noChangeAspect="1" noChangeArrowheads="1"/>
          </p:cNvSpPr>
          <p:nvPr/>
        </p:nvSpPr>
        <p:spPr bwMode="auto">
          <a:xfrm>
            <a:off x="6003925" y="2470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10" name="Text Box 74"/>
          <p:cNvSpPr txBox="1">
            <a:spLocks noChangeAspect="1" noChangeArrowheads="1"/>
          </p:cNvSpPr>
          <p:nvPr/>
        </p:nvSpPr>
        <p:spPr bwMode="auto">
          <a:xfrm>
            <a:off x="2209800" y="289560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7</a:t>
            </a:r>
          </a:p>
        </p:txBody>
      </p:sp>
      <p:sp>
        <p:nvSpPr>
          <p:cNvPr id="65611" name="Text Box 75"/>
          <p:cNvSpPr txBox="1">
            <a:spLocks noChangeAspect="1" noChangeArrowheads="1"/>
          </p:cNvSpPr>
          <p:nvPr/>
        </p:nvSpPr>
        <p:spPr bwMode="auto">
          <a:xfrm>
            <a:off x="5638800" y="202439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0</a:t>
            </a:r>
          </a:p>
        </p:txBody>
      </p:sp>
      <p:grpSp>
        <p:nvGrpSpPr>
          <p:cNvPr id="4" name="Group 138"/>
          <p:cNvGrpSpPr>
            <a:grpSpLocks/>
          </p:cNvGrpSpPr>
          <p:nvPr/>
        </p:nvGrpSpPr>
        <p:grpSpPr bwMode="auto">
          <a:xfrm>
            <a:off x="2330450" y="2576513"/>
            <a:ext cx="4144963" cy="3154362"/>
            <a:chOff x="1468" y="1527"/>
            <a:chExt cx="2611" cy="1987"/>
          </a:xfrm>
        </p:grpSpPr>
        <p:grpSp>
          <p:nvGrpSpPr>
            <p:cNvPr id="5" name="Group 108"/>
            <p:cNvGrpSpPr>
              <a:grpSpLocks/>
            </p:cNvGrpSpPr>
            <p:nvPr/>
          </p:nvGrpSpPr>
          <p:grpSpPr bwMode="auto">
            <a:xfrm>
              <a:off x="1468" y="3023"/>
              <a:ext cx="2581" cy="491"/>
              <a:chOff x="1468" y="3023"/>
              <a:chExt cx="2581" cy="491"/>
            </a:xfrm>
          </p:grpSpPr>
          <p:sp>
            <p:nvSpPr>
              <p:cNvPr id="65553" name="Text Box 17"/>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554" name="Text Box 18"/>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559" name="Text Box 2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560" name="Text Box 2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561" name="Text Box 2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562" name="Text Box 2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563" name="Text Box 2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564" name="Text Box 2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565" name="Text Box 2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566" name="Text Box 3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571" name="Text Box 35"/>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572" name="Text Box 36"/>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573" name="Text Box 37"/>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574" name="Text Box 38"/>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575" name="Text Box 39"/>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576" name="Text Box 40"/>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6" name="Group 107"/>
              <p:cNvGrpSpPr>
                <a:grpSpLocks/>
              </p:cNvGrpSpPr>
              <p:nvPr/>
            </p:nvGrpSpPr>
            <p:grpSpPr bwMode="auto">
              <a:xfrm>
                <a:off x="1497" y="3153"/>
                <a:ext cx="2485" cy="361"/>
                <a:chOff x="1497" y="3153"/>
                <a:chExt cx="2485" cy="361"/>
              </a:xfrm>
            </p:grpSpPr>
            <p:grpSp>
              <p:nvGrpSpPr>
                <p:cNvPr id="7" name="Group 97"/>
                <p:cNvGrpSpPr>
                  <a:grpSpLocks/>
                </p:cNvGrpSpPr>
                <p:nvPr/>
              </p:nvGrpSpPr>
              <p:grpSpPr bwMode="auto">
                <a:xfrm>
                  <a:off x="1536" y="3153"/>
                  <a:ext cx="2446" cy="154"/>
                  <a:chOff x="1536" y="3153"/>
                  <a:chExt cx="2446" cy="154"/>
                </a:xfrm>
              </p:grpSpPr>
              <p:sp>
                <p:nvSpPr>
                  <p:cNvPr id="65555" name="Rectangle 1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6" name="Rectangle 2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7" name="Rectangle 2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8" name="Rectangle 2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7" name="Rectangle 31"/>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8" name="Rectangle 32"/>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9" name="Rectangle 33"/>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70" name="Rectangle 34"/>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5577" name="Text Box 41"/>
                <p:cNvSpPr txBox="1">
                  <a:spLocks noChangeAspect="1" noChangeArrowheads="1"/>
                </p:cNvSpPr>
                <p:nvPr/>
              </p:nvSpPr>
              <p:spPr bwMode="auto">
                <a:xfrm>
                  <a:off x="1497" y="3301"/>
                  <a:ext cx="2429" cy="213"/>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64-bit </a:t>
                  </a:r>
                  <a:r>
                    <a:rPr lang="en-US" sz="1600" dirty="0" err="1"/>
                    <a:t>doubleword</a:t>
                  </a:r>
                  <a:r>
                    <a:rPr lang="en-US" sz="1600" dirty="0"/>
                    <a:t> at main memory address </a:t>
                  </a:r>
                  <a:r>
                    <a:rPr lang="en-US" sz="1600" i="1" dirty="0"/>
                    <a:t>A</a:t>
                  </a:r>
                </a:p>
              </p:txBody>
            </p:sp>
          </p:grpSp>
        </p:grpSp>
        <p:grpSp>
          <p:nvGrpSpPr>
            <p:cNvPr id="8" name="Group 106"/>
            <p:cNvGrpSpPr>
              <a:grpSpLocks/>
            </p:cNvGrpSpPr>
            <p:nvPr/>
          </p:nvGrpSpPr>
          <p:grpSpPr bwMode="auto">
            <a:xfrm>
              <a:off x="1651" y="1527"/>
              <a:ext cx="2428" cy="1497"/>
              <a:chOff x="1651" y="1527"/>
              <a:chExt cx="2428" cy="1497"/>
            </a:xfrm>
          </p:grpSpPr>
          <p:grpSp>
            <p:nvGrpSpPr>
              <p:cNvPr id="9" name="Group 100"/>
              <p:cNvGrpSpPr>
                <a:grpSpLocks/>
              </p:cNvGrpSpPr>
              <p:nvPr/>
            </p:nvGrpSpPr>
            <p:grpSpPr bwMode="auto">
              <a:xfrm>
                <a:off x="1677" y="1527"/>
                <a:ext cx="2137" cy="1497"/>
                <a:chOff x="1677" y="1527"/>
                <a:chExt cx="2137" cy="1497"/>
              </a:xfrm>
            </p:grpSpPr>
            <p:sp>
              <p:nvSpPr>
                <p:cNvPr id="65580" name="Line 44"/>
                <p:cNvSpPr>
                  <a:spLocks noChangeAspect="1" noChangeShapeType="1"/>
                </p:cNvSpPr>
                <p:nvPr/>
              </p:nvSpPr>
              <p:spPr bwMode="auto">
                <a:xfrm>
                  <a:off x="3814" y="1527"/>
                  <a:ext cx="0" cy="149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1" name="Line 45"/>
                <p:cNvSpPr>
                  <a:spLocks noChangeAspect="1" noChangeShapeType="1"/>
                </p:cNvSpPr>
                <p:nvPr/>
              </p:nvSpPr>
              <p:spPr bwMode="auto">
                <a:xfrm>
                  <a:off x="3513" y="1604"/>
                  <a:ext cx="0" cy="14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2" name="Line 46"/>
                <p:cNvSpPr>
                  <a:spLocks noChangeAspect="1" noChangeShapeType="1"/>
                </p:cNvSpPr>
                <p:nvPr/>
              </p:nvSpPr>
              <p:spPr bwMode="auto">
                <a:xfrm flipH="1">
                  <a:off x="3206" y="1680"/>
                  <a:ext cx="0" cy="13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3" name="Line 47"/>
                <p:cNvSpPr>
                  <a:spLocks noChangeAspect="1" noChangeShapeType="1"/>
                </p:cNvSpPr>
                <p:nvPr/>
              </p:nvSpPr>
              <p:spPr bwMode="auto">
                <a:xfrm>
                  <a:off x="2905" y="1757"/>
                  <a:ext cx="0" cy="126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4" name="Line 48"/>
                <p:cNvSpPr>
                  <a:spLocks noChangeAspect="1" noChangeShapeType="1"/>
                </p:cNvSpPr>
                <p:nvPr/>
              </p:nvSpPr>
              <p:spPr bwMode="auto">
                <a:xfrm>
                  <a:off x="2592" y="1834"/>
                  <a:ext cx="0" cy="119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5" name="Line 49"/>
                <p:cNvSpPr>
                  <a:spLocks noChangeAspect="1" noChangeShapeType="1"/>
                </p:cNvSpPr>
                <p:nvPr/>
              </p:nvSpPr>
              <p:spPr bwMode="auto">
                <a:xfrm>
                  <a:off x="2278" y="1911"/>
                  <a:ext cx="0" cy="1113"/>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6" name="Line 50"/>
                <p:cNvSpPr>
                  <a:spLocks noChangeAspect="1" noChangeShapeType="1"/>
                </p:cNvSpPr>
                <p:nvPr/>
              </p:nvSpPr>
              <p:spPr bwMode="auto">
                <a:xfrm flipH="1">
                  <a:off x="1971" y="1988"/>
                  <a:ext cx="0" cy="1036"/>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7" name="Line 51"/>
                <p:cNvSpPr>
                  <a:spLocks noChangeAspect="1" noChangeShapeType="1"/>
                </p:cNvSpPr>
                <p:nvPr/>
              </p:nvSpPr>
              <p:spPr bwMode="auto">
                <a:xfrm>
                  <a:off x="1677" y="2064"/>
                  <a:ext cx="0" cy="95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grpSp>
          <p:sp>
            <p:nvSpPr>
              <p:cNvPr id="65609" name="Text Box 73"/>
              <p:cNvSpPr txBox="1">
                <a:spLocks noChangeAspect="1" noChangeArrowheads="1"/>
              </p:cNvSpPr>
              <p:nvPr/>
            </p:nvSpPr>
            <p:spPr bwMode="auto">
              <a:xfrm>
                <a:off x="3792" y="2497"/>
                <a:ext cx="28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0-7</a:t>
                </a:r>
              </a:p>
            </p:txBody>
          </p:sp>
          <p:sp>
            <p:nvSpPr>
              <p:cNvPr id="65612" name="Text Box 76"/>
              <p:cNvSpPr txBox="1">
                <a:spLocks noChangeAspect="1" noChangeArrowheads="1"/>
              </p:cNvSpPr>
              <p:nvPr/>
            </p:nvSpPr>
            <p:spPr bwMode="auto">
              <a:xfrm>
                <a:off x="3494" y="2497"/>
                <a:ext cx="30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8-15</a:t>
                </a:r>
              </a:p>
            </p:txBody>
          </p:sp>
          <p:sp>
            <p:nvSpPr>
              <p:cNvPr id="65613" name="Text Box 77"/>
              <p:cNvSpPr txBox="1">
                <a:spLocks noChangeAspect="1" noChangeArrowheads="1"/>
              </p:cNvSpPr>
              <p:nvPr/>
            </p:nvSpPr>
            <p:spPr bwMode="auto">
              <a:xfrm>
                <a:off x="3186"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16-23</a:t>
                </a:r>
              </a:p>
            </p:txBody>
          </p:sp>
          <p:sp>
            <p:nvSpPr>
              <p:cNvPr id="65614" name="Text Box 78"/>
              <p:cNvSpPr txBox="1">
                <a:spLocks noChangeAspect="1" noChangeArrowheads="1"/>
              </p:cNvSpPr>
              <p:nvPr/>
            </p:nvSpPr>
            <p:spPr bwMode="auto">
              <a:xfrm>
                <a:off x="2879"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24-31</a:t>
                </a:r>
              </a:p>
            </p:txBody>
          </p:sp>
          <p:sp>
            <p:nvSpPr>
              <p:cNvPr id="65615" name="Text Box 79"/>
              <p:cNvSpPr txBox="1">
                <a:spLocks noChangeAspect="1" noChangeArrowheads="1"/>
              </p:cNvSpPr>
              <p:nvPr/>
            </p:nvSpPr>
            <p:spPr bwMode="auto">
              <a:xfrm>
                <a:off x="2572"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32-39</a:t>
                </a:r>
              </a:p>
            </p:txBody>
          </p:sp>
          <p:sp>
            <p:nvSpPr>
              <p:cNvPr id="65616" name="Text Box 80"/>
              <p:cNvSpPr txBox="1">
                <a:spLocks noChangeAspect="1" noChangeArrowheads="1"/>
              </p:cNvSpPr>
              <p:nvPr/>
            </p:nvSpPr>
            <p:spPr bwMode="auto">
              <a:xfrm>
                <a:off x="2245"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40-47</a:t>
                </a:r>
              </a:p>
            </p:txBody>
          </p:sp>
          <p:sp>
            <p:nvSpPr>
              <p:cNvPr id="65617" name="Text Box 81"/>
              <p:cNvSpPr txBox="1">
                <a:spLocks noChangeAspect="1" noChangeArrowheads="1"/>
              </p:cNvSpPr>
              <p:nvPr/>
            </p:nvSpPr>
            <p:spPr bwMode="auto">
              <a:xfrm>
                <a:off x="1938"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48-55</a:t>
                </a:r>
              </a:p>
            </p:txBody>
          </p:sp>
          <p:sp>
            <p:nvSpPr>
              <p:cNvPr id="65618" name="Text Box 82"/>
              <p:cNvSpPr txBox="1">
                <a:spLocks noChangeAspect="1" noChangeArrowheads="1"/>
              </p:cNvSpPr>
              <p:nvPr/>
            </p:nvSpPr>
            <p:spPr bwMode="auto">
              <a:xfrm>
                <a:off x="1651"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56-63</a:t>
                </a:r>
              </a:p>
            </p:txBody>
          </p:sp>
        </p:grpSp>
      </p:grpSp>
      <p:grpSp>
        <p:nvGrpSpPr>
          <p:cNvPr id="10" name="Group 139"/>
          <p:cNvGrpSpPr>
            <a:grpSpLocks/>
          </p:cNvGrpSpPr>
          <p:nvPr/>
        </p:nvGrpSpPr>
        <p:grpSpPr bwMode="auto">
          <a:xfrm>
            <a:off x="2330450" y="4951413"/>
            <a:ext cx="4297363" cy="1830387"/>
            <a:chOff x="1468" y="3023"/>
            <a:chExt cx="2707" cy="1153"/>
          </a:xfrm>
        </p:grpSpPr>
        <p:grpSp>
          <p:nvGrpSpPr>
            <p:cNvPr id="11" name="Group 105"/>
            <p:cNvGrpSpPr>
              <a:grpSpLocks/>
            </p:cNvGrpSpPr>
            <p:nvPr/>
          </p:nvGrpSpPr>
          <p:grpSpPr bwMode="auto">
            <a:xfrm>
              <a:off x="2476" y="3677"/>
              <a:ext cx="1699" cy="499"/>
              <a:chOff x="2476" y="3677"/>
              <a:chExt cx="1699" cy="499"/>
            </a:xfrm>
          </p:grpSpPr>
          <p:sp>
            <p:nvSpPr>
              <p:cNvPr id="65619" name="AutoShape 83"/>
              <p:cNvSpPr>
                <a:spLocks noChangeAspect="1" noChangeArrowheads="1"/>
              </p:cNvSpPr>
              <p:nvPr/>
            </p:nvSpPr>
            <p:spPr bwMode="auto">
              <a:xfrm>
                <a:off x="2476" y="3677"/>
                <a:ext cx="538" cy="499"/>
              </a:xfrm>
              <a:prstGeom prst="downArrow">
                <a:avLst>
                  <a:gd name="adj1" fmla="val 50000"/>
                  <a:gd name="adj2" fmla="val 25000"/>
                </a:avLst>
              </a:prstGeom>
              <a:solidFill>
                <a:srgbClr val="FF99CC"/>
              </a:solidFill>
              <a:ln w="12700">
                <a:solidFill>
                  <a:srgbClr val="000004"/>
                </a:solidFill>
                <a:miter lim="800000"/>
                <a:headEnd/>
                <a:tailEnd/>
              </a:ln>
              <a:effectLst>
                <a:outerShdw blurRad="63500" dist="38099" dir="2700000" algn="ctr" rotWithShape="0">
                  <a:srgbClr val="000004">
                    <a:alpha val="74998"/>
                  </a:srgbClr>
                </a:outerShdw>
              </a:effectLst>
            </p:spPr>
            <p:txBody>
              <a:bodyPr wrap="none" anchor="ctr">
                <a:prstTxWarp prst="textNoShape">
                  <a:avLst/>
                </a:prstTxWarp>
              </a:bodyPr>
              <a:lstStyle/>
              <a:p>
                <a:endParaRPr lang="en-US"/>
              </a:p>
            </p:txBody>
          </p:sp>
          <p:sp>
            <p:nvSpPr>
              <p:cNvPr id="65620" name="Text Box 84"/>
              <p:cNvSpPr txBox="1">
                <a:spLocks noChangeAspect="1" noChangeArrowheads="1"/>
              </p:cNvSpPr>
              <p:nvPr/>
            </p:nvSpPr>
            <p:spPr bwMode="auto">
              <a:xfrm>
                <a:off x="2952" y="3755"/>
                <a:ext cx="1223" cy="212"/>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64-bit </a:t>
                </a:r>
                <a:r>
                  <a:rPr lang="en-US" sz="1600" dirty="0" err="1"/>
                  <a:t>doubleword</a:t>
                </a:r>
                <a:endParaRPr lang="en-US" sz="1600" dirty="0"/>
              </a:p>
            </p:txBody>
          </p:sp>
        </p:grpSp>
        <p:grpSp>
          <p:nvGrpSpPr>
            <p:cNvPr id="12" name="Group 110"/>
            <p:cNvGrpSpPr>
              <a:grpSpLocks/>
            </p:cNvGrpSpPr>
            <p:nvPr/>
          </p:nvGrpSpPr>
          <p:grpSpPr bwMode="auto">
            <a:xfrm>
              <a:off x="1468" y="3023"/>
              <a:ext cx="2581" cy="284"/>
              <a:chOff x="1468" y="3023"/>
              <a:chExt cx="2581" cy="284"/>
            </a:xfrm>
          </p:grpSpPr>
          <p:sp>
            <p:nvSpPr>
              <p:cNvPr id="65647" name="Text Box 111"/>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648" name="Text Box 112"/>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649" name="Text Box 11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650" name="Text Box 11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651" name="Text Box 11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652" name="Text Box 11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653" name="Text Box 11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654" name="Text Box 11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655" name="Text Box 11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656" name="Text Box 12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657" name="Text Box 121"/>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658" name="Text Box 122"/>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659" name="Text Box 123"/>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660" name="Text Box 124"/>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661" name="Text Box 125"/>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662" name="Text Box 126"/>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14" name="Group 128"/>
              <p:cNvGrpSpPr>
                <a:grpSpLocks/>
              </p:cNvGrpSpPr>
              <p:nvPr/>
            </p:nvGrpSpPr>
            <p:grpSpPr bwMode="auto">
              <a:xfrm>
                <a:off x="1536" y="3153"/>
                <a:ext cx="2446" cy="154"/>
                <a:chOff x="1536" y="3153"/>
                <a:chExt cx="2446" cy="154"/>
              </a:xfrm>
            </p:grpSpPr>
            <p:sp>
              <p:nvSpPr>
                <p:cNvPr id="65665" name="Rectangle 12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6" name="Rectangle 13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7" name="Rectangle 13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8" name="Rectangle 13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9" name="Rectangle 133"/>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0" name="Rectangle 134"/>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1" name="Rectangle 135"/>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2" name="Rectangle 136"/>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Caching in the memory hierarchy</a:t>
            </a:r>
          </a:p>
          <a:p>
            <a:r>
              <a:rPr lang="en-US" dirty="0">
                <a:solidFill>
                  <a:schemeClr val="bg1">
                    <a:lumMod val="65000"/>
                  </a:schemeClr>
                </a:solidFill>
              </a:rPr>
              <a:t>Cache organization and operation</a:t>
            </a:r>
          </a:p>
          <a:p>
            <a:r>
              <a:rPr lang="en-US" dirty="0">
                <a:solidFill>
                  <a:schemeClr val="bg1">
                    <a:lumMod val="65000"/>
                  </a:schemeClr>
                </a:solidFill>
              </a:rPr>
              <a:t>Performance impact of caches</a:t>
            </a:r>
          </a:p>
          <a:p>
            <a:pPr lvl="1"/>
            <a:r>
              <a:rPr lang="en-US" dirty="0">
                <a:solidFill>
                  <a:schemeClr val="bg1">
                    <a:lumMod val="65000"/>
                  </a:schemeClr>
                </a:solidFill>
              </a:rPr>
              <a:t>The memory mountain</a:t>
            </a:r>
          </a:p>
          <a:p>
            <a:pPr lvl="1"/>
            <a:r>
              <a:rPr lang="en-US" dirty="0"/>
              <a:t>Rearranging loops to improve spatial locality</a:t>
            </a:r>
          </a:p>
          <a:p>
            <a:pPr lvl="1"/>
            <a:r>
              <a:rPr lang="en-US" dirty="0">
                <a:solidFill>
                  <a:schemeClr val="bg1">
                    <a:lumMod val="65000"/>
                  </a:schemeClr>
                </a:solidFill>
              </a:rPr>
              <a:t>Using blocking to improve temporal locality</a:t>
            </a:r>
          </a:p>
          <a:p>
            <a:endParaRPr lang="en-US" dirty="0"/>
          </a:p>
          <a:p>
            <a:pPr>
              <a:buNone/>
            </a:pPr>
            <a:endParaRPr lang="en-US" dirty="0"/>
          </a:p>
        </p:txBody>
      </p:sp>
    </p:spTree>
    <p:extLst>
      <p:ext uri="{BB962C8B-B14F-4D97-AF65-F5344CB8AC3E}">
        <p14:creationId xmlns:p14="http://schemas.microsoft.com/office/powerpoint/2010/main" val="6217953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91" name="Rectangle 31"/>
          <p:cNvSpPr>
            <a:spLocks noGrp="1" noChangeArrowheads="1"/>
          </p:cNvSpPr>
          <p:nvPr>
            <p:ph type="title"/>
          </p:nvPr>
        </p:nvSpPr>
        <p:spPr/>
        <p:txBody>
          <a:bodyPr/>
          <a:lstStyle/>
          <a:p>
            <a:r>
              <a:rPr lang="en-US"/>
              <a:t>Miss Rate Analysis for Matrix Multiply</a:t>
            </a:r>
          </a:p>
        </p:txBody>
      </p:sp>
      <p:sp>
        <p:nvSpPr>
          <p:cNvPr id="168992" name="Rectangle 32"/>
          <p:cNvSpPr>
            <a:spLocks noGrp="1" noChangeArrowheads="1"/>
          </p:cNvSpPr>
          <p:nvPr>
            <p:ph idx="1"/>
          </p:nvPr>
        </p:nvSpPr>
        <p:spPr/>
        <p:txBody>
          <a:bodyPr/>
          <a:lstStyle/>
          <a:p>
            <a:r>
              <a:rPr lang="en-US" dirty="0"/>
              <a:t>Assume:</a:t>
            </a:r>
          </a:p>
          <a:p>
            <a:pPr lvl="1"/>
            <a:r>
              <a:rPr lang="en-US" dirty="0"/>
              <a:t>Line size = 32B (big enough for four 64-bit words)</a:t>
            </a:r>
          </a:p>
          <a:p>
            <a:pPr lvl="1"/>
            <a:r>
              <a:rPr lang="en-US" dirty="0"/>
              <a:t>Matrix dimension (N) is very large</a:t>
            </a:r>
          </a:p>
          <a:p>
            <a:pPr lvl="2"/>
            <a:r>
              <a:rPr lang="en-US" dirty="0"/>
              <a:t>Approximate 1/N as 0.0</a:t>
            </a:r>
          </a:p>
          <a:p>
            <a:pPr lvl="1"/>
            <a:r>
              <a:rPr lang="en-US" dirty="0"/>
              <a:t>Cache is not even big enough to hold multiple rows</a:t>
            </a:r>
          </a:p>
          <a:p>
            <a:r>
              <a:rPr lang="en-US" dirty="0"/>
              <a:t>Analysis Method:</a:t>
            </a:r>
          </a:p>
          <a:p>
            <a:pPr lvl="1"/>
            <a:r>
              <a:rPr lang="en-US" dirty="0"/>
              <a:t>Look at access pattern of inner loop</a:t>
            </a:r>
          </a:p>
        </p:txBody>
      </p:sp>
      <p:grpSp>
        <p:nvGrpSpPr>
          <p:cNvPr id="39" name="Group 38"/>
          <p:cNvGrpSpPr/>
          <p:nvPr/>
        </p:nvGrpSpPr>
        <p:grpSpPr>
          <a:xfrm>
            <a:off x="1524000" y="4876800"/>
            <a:ext cx="1295400" cy="1752600"/>
            <a:chOff x="1752600" y="4648200"/>
            <a:chExt cx="1295400" cy="1752600"/>
          </a:xfrm>
        </p:grpSpPr>
        <p:sp>
          <p:nvSpPr>
            <p:cNvPr id="168966" name="Rectangle 6"/>
            <p:cNvSpPr>
              <a:spLocks noChangeArrowheads="1"/>
            </p:cNvSpPr>
            <p:nvPr/>
          </p:nvSpPr>
          <p:spPr bwMode="auto">
            <a:xfrm>
              <a:off x="2139950" y="5111750"/>
              <a:ext cx="908050" cy="742951"/>
            </a:xfrm>
            <a:prstGeom prst="rect">
              <a:avLst/>
            </a:prstGeom>
            <a:solidFill>
              <a:schemeClr val="bg1">
                <a:lumMod val="75000"/>
              </a:schemeClr>
            </a:solidFill>
            <a:ln w="12700">
              <a:solidFill>
                <a:schemeClr val="tx1"/>
              </a:solidFill>
              <a:miter lim="800000"/>
              <a:headEnd/>
              <a:tailEnd/>
            </a:ln>
            <a:effectLst/>
          </p:spPr>
          <p:txBody>
            <a:bodyPr wrap="none" anchor="ctr">
              <a:prstTxWarp prst="textNoShape">
                <a:avLst/>
              </a:prstTxWarp>
            </a:bodyPr>
            <a:lstStyle/>
            <a:p>
              <a:endParaRPr lang="en-US" sz="1800" dirty="0">
                <a:latin typeface="Consolas" charset="0"/>
                <a:ea typeface="Consolas" charset="0"/>
                <a:cs typeface="Consolas" charset="0"/>
              </a:endParaRPr>
            </a:p>
          </p:txBody>
        </p:sp>
        <p:sp>
          <p:nvSpPr>
            <p:cNvPr id="168967" name="Rectangle 7"/>
            <p:cNvSpPr>
              <a:spLocks noChangeArrowheads="1"/>
            </p:cNvSpPr>
            <p:nvPr/>
          </p:nvSpPr>
          <p:spPr bwMode="auto">
            <a:xfrm>
              <a:off x="2418650" y="5941700"/>
              <a:ext cx="352660" cy="459100"/>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b="0" dirty="0">
                  <a:latin typeface="Consolas" charset="0"/>
                  <a:ea typeface="Consolas" charset="0"/>
                  <a:cs typeface="Consolas" charset="0"/>
                </a:rPr>
                <a:t>A</a:t>
              </a:r>
            </a:p>
          </p:txBody>
        </p:sp>
        <p:sp>
          <p:nvSpPr>
            <p:cNvPr id="168969" name="Line 9"/>
            <p:cNvSpPr>
              <a:spLocks noChangeShapeType="1"/>
            </p:cNvSpPr>
            <p:nvPr/>
          </p:nvSpPr>
          <p:spPr bwMode="auto">
            <a:xfrm>
              <a:off x="2146300" y="4648200"/>
              <a:ext cx="736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nsolas" charset="0"/>
                <a:ea typeface="Consolas" charset="0"/>
                <a:cs typeface="Consolas" charset="0"/>
              </a:endParaRPr>
            </a:p>
          </p:txBody>
        </p:sp>
        <p:sp>
          <p:nvSpPr>
            <p:cNvPr id="168970" name="Rectangle 10"/>
            <p:cNvSpPr>
              <a:spLocks noChangeArrowheads="1"/>
            </p:cNvSpPr>
            <p:nvPr/>
          </p:nvSpPr>
          <p:spPr bwMode="auto">
            <a:xfrm>
              <a:off x="2271713" y="4662487"/>
              <a:ext cx="320675" cy="366713"/>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nsolas" charset="0"/>
                  <a:ea typeface="Consolas" charset="0"/>
                  <a:cs typeface="Consolas" charset="0"/>
                </a:rPr>
                <a:t>k</a:t>
              </a:r>
              <a:endParaRPr lang="en-US" sz="1800" dirty="0">
                <a:latin typeface="Consolas" charset="0"/>
                <a:ea typeface="Consolas" charset="0"/>
                <a:cs typeface="Consolas" charset="0"/>
              </a:endParaRPr>
            </a:p>
          </p:txBody>
        </p:sp>
        <p:sp>
          <p:nvSpPr>
            <p:cNvPr id="168972" name="Line 12"/>
            <p:cNvSpPr>
              <a:spLocks noChangeShapeType="1"/>
            </p:cNvSpPr>
            <p:nvPr/>
          </p:nvSpPr>
          <p:spPr bwMode="auto">
            <a:xfrm>
              <a:off x="1752600" y="5130800"/>
              <a:ext cx="0" cy="73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nsolas" charset="0"/>
                <a:ea typeface="Consolas" charset="0"/>
                <a:cs typeface="Consolas" charset="0"/>
              </a:endParaRPr>
            </a:p>
          </p:txBody>
        </p:sp>
        <p:sp>
          <p:nvSpPr>
            <p:cNvPr id="168973" name="Rectangle 13"/>
            <p:cNvSpPr>
              <a:spLocks noChangeArrowheads="1"/>
            </p:cNvSpPr>
            <p:nvPr/>
          </p:nvSpPr>
          <p:spPr bwMode="auto">
            <a:xfrm>
              <a:off x="1812337" y="5205414"/>
              <a:ext cx="321263" cy="366767"/>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nsolas" charset="0"/>
                  <a:ea typeface="Consolas" charset="0"/>
                  <a:cs typeface="Consolas" charset="0"/>
                </a:rPr>
                <a:t>i</a:t>
              </a:r>
              <a:endParaRPr lang="en-US" sz="1800" dirty="0">
                <a:latin typeface="Consolas" charset="0"/>
                <a:ea typeface="Consolas" charset="0"/>
                <a:cs typeface="Consolas" charset="0"/>
              </a:endParaRPr>
            </a:p>
          </p:txBody>
        </p:sp>
      </p:grpSp>
      <p:grpSp>
        <p:nvGrpSpPr>
          <p:cNvPr id="40" name="Group 39"/>
          <p:cNvGrpSpPr/>
          <p:nvPr/>
        </p:nvGrpSpPr>
        <p:grpSpPr>
          <a:xfrm>
            <a:off x="3636377" y="4876800"/>
            <a:ext cx="1255297" cy="1752600"/>
            <a:chOff x="3505200" y="4648200"/>
            <a:chExt cx="1255297" cy="1752600"/>
          </a:xfrm>
        </p:grpSpPr>
        <p:sp>
          <p:nvSpPr>
            <p:cNvPr id="168976" name="Rectangle 16"/>
            <p:cNvSpPr>
              <a:spLocks noChangeArrowheads="1"/>
            </p:cNvSpPr>
            <p:nvPr/>
          </p:nvSpPr>
          <p:spPr bwMode="auto">
            <a:xfrm>
              <a:off x="4114800" y="5941700"/>
              <a:ext cx="352660" cy="459100"/>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b="0" dirty="0">
                  <a:latin typeface="Consolas" charset="0"/>
                  <a:ea typeface="Consolas" charset="0"/>
                  <a:cs typeface="Consolas" charset="0"/>
                </a:rPr>
                <a:t>B</a:t>
              </a:r>
            </a:p>
          </p:txBody>
        </p:sp>
        <p:sp>
          <p:nvSpPr>
            <p:cNvPr id="168978" name="Line 18"/>
            <p:cNvSpPr>
              <a:spLocks noChangeShapeType="1"/>
            </p:cNvSpPr>
            <p:nvPr/>
          </p:nvSpPr>
          <p:spPr bwMode="auto">
            <a:xfrm>
              <a:off x="3505200" y="5118101"/>
              <a:ext cx="0" cy="73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nsolas" charset="0"/>
                <a:ea typeface="Consolas" charset="0"/>
                <a:cs typeface="Consolas" charset="0"/>
              </a:endParaRPr>
            </a:p>
          </p:txBody>
        </p:sp>
        <p:sp>
          <p:nvSpPr>
            <p:cNvPr id="168979" name="Rectangle 19"/>
            <p:cNvSpPr>
              <a:spLocks noChangeArrowheads="1"/>
            </p:cNvSpPr>
            <p:nvPr/>
          </p:nvSpPr>
          <p:spPr bwMode="auto">
            <a:xfrm>
              <a:off x="3567113" y="5205414"/>
              <a:ext cx="321263" cy="366767"/>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nsolas" charset="0"/>
                  <a:ea typeface="Consolas" charset="0"/>
                  <a:cs typeface="Consolas" charset="0"/>
                </a:rPr>
                <a:t>k</a:t>
              </a:r>
              <a:endParaRPr lang="en-US" sz="1800" dirty="0">
                <a:latin typeface="Consolas" charset="0"/>
                <a:ea typeface="Consolas" charset="0"/>
                <a:cs typeface="Consolas" charset="0"/>
              </a:endParaRPr>
            </a:p>
          </p:txBody>
        </p:sp>
        <p:sp>
          <p:nvSpPr>
            <p:cNvPr id="168982" name="Rectangle 22"/>
            <p:cNvSpPr>
              <a:spLocks noChangeArrowheads="1"/>
            </p:cNvSpPr>
            <p:nvPr/>
          </p:nvSpPr>
          <p:spPr bwMode="auto">
            <a:xfrm>
              <a:off x="3948113" y="4648200"/>
              <a:ext cx="320675" cy="366713"/>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nsolas" charset="0"/>
                  <a:ea typeface="Consolas" charset="0"/>
                  <a:cs typeface="Consolas" charset="0"/>
                </a:rPr>
                <a:t>j</a:t>
              </a:r>
              <a:endParaRPr lang="en-US" sz="1800" dirty="0">
                <a:latin typeface="Consolas" charset="0"/>
                <a:ea typeface="Consolas" charset="0"/>
                <a:cs typeface="Consolas" charset="0"/>
              </a:endParaRPr>
            </a:p>
          </p:txBody>
        </p:sp>
        <p:sp>
          <p:nvSpPr>
            <p:cNvPr id="35" name="Rectangle 6"/>
            <p:cNvSpPr>
              <a:spLocks noChangeArrowheads="1"/>
            </p:cNvSpPr>
            <p:nvPr/>
          </p:nvSpPr>
          <p:spPr bwMode="auto">
            <a:xfrm>
              <a:off x="3852447" y="5111749"/>
              <a:ext cx="908050" cy="742951"/>
            </a:xfrm>
            <a:prstGeom prst="rect">
              <a:avLst/>
            </a:prstGeom>
            <a:solidFill>
              <a:schemeClr val="bg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latin typeface="Consolas" charset="0"/>
                <a:ea typeface="Consolas" charset="0"/>
                <a:cs typeface="Consolas" charset="0"/>
              </a:endParaRPr>
            </a:p>
          </p:txBody>
        </p:sp>
        <p:sp>
          <p:nvSpPr>
            <p:cNvPr id="37" name="Line 9"/>
            <p:cNvSpPr>
              <a:spLocks noChangeShapeType="1"/>
            </p:cNvSpPr>
            <p:nvPr/>
          </p:nvSpPr>
          <p:spPr bwMode="auto">
            <a:xfrm>
              <a:off x="3852447" y="4648200"/>
              <a:ext cx="736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nsolas" charset="0"/>
                <a:ea typeface="Consolas" charset="0"/>
                <a:cs typeface="Consolas" charset="0"/>
              </a:endParaRPr>
            </a:p>
          </p:txBody>
        </p:sp>
      </p:grpSp>
      <p:grpSp>
        <p:nvGrpSpPr>
          <p:cNvPr id="41" name="Group 40"/>
          <p:cNvGrpSpPr/>
          <p:nvPr/>
        </p:nvGrpSpPr>
        <p:grpSpPr>
          <a:xfrm>
            <a:off x="5708650" y="4876800"/>
            <a:ext cx="1301750" cy="1698624"/>
            <a:chOff x="5334000" y="4648200"/>
            <a:chExt cx="1301750" cy="1698624"/>
          </a:xfrm>
        </p:grpSpPr>
        <p:sp>
          <p:nvSpPr>
            <p:cNvPr id="168964" name="Rectangle 4"/>
            <p:cNvSpPr>
              <a:spLocks noChangeArrowheads="1"/>
            </p:cNvSpPr>
            <p:nvPr/>
          </p:nvSpPr>
          <p:spPr bwMode="auto">
            <a:xfrm>
              <a:off x="6019800" y="5887724"/>
              <a:ext cx="352660" cy="459100"/>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b="0" dirty="0">
                  <a:latin typeface="Consolas" charset="0"/>
                  <a:ea typeface="Consolas" charset="0"/>
                  <a:cs typeface="Consolas" charset="0"/>
                </a:rPr>
                <a:t>C</a:t>
              </a:r>
            </a:p>
          </p:txBody>
        </p:sp>
        <p:sp>
          <p:nvSpPr>
            <p:cNvPr id="168986" name="Line 26"/>
            <p:cNvSpPr>
              <a:spLocks noChangeShapeType="1"/>
            </p:cNvSpPr>
            <p:nvPr/>
          </p:nvSpPr>
          <p:spPr bwMode="auto">
            <a:xfrm>
              <a:off x="5334000" y="5118100"/>
              <a:ext cx="0" cy="736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nsolas" charset="0"/>
                <a:ea typeface="Consolas" charset="0"/>
                <a:cs typeface="Consolas" charset="0"/>
              </a:endParaRPr>
            </a:p>
          </p:txBody>
        </p:sp>
        <p:sp>
          <p:nvSpPr>
            <p:cNvPr id="168987" name="Rectangle 27"/>
            <p:cNvSpPr>
              <a:spLocks noChangeArrowheads="1"/>
            </p:cNvSpPr>
            <p:nvPr/>
          </p:nvSpPr>
          <p:spPr bwMode="auto">
            <a:xfrm>
              <a:off x="5395913" y="5205413"/>
              <a:ext cx="321263" cy="366767"/>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a:latin typeface="Consolas" charset="0"/>
                  <a:ea typeface="Consolas" charset="0"/>
                  <a:cs typeface="Consolas" charset="0"/>
                </a:rPr>
                <a:t>i</a:t>
              </a:r>
            </a:p>
          </p:txBody>
        </p:sp>
        <p:sp>
          <p:nvSpPr>
            <p:cNvPr id="168990" name="Rectangle 30"/>
            <p:cNvSpPr>
              <a:spLocks noChangeArrowheads="1"/>
            </p:cNvSpPr>
            <p:nvPr/>
          </p:nvSpPr>
          <p:spPr bwMode="auto">
            <a:xfrm>
              <a:off x="5853113" y="4648200"/>
              <a:ext cx="320675" cy="366713"/>
            </a:xfrm>
            <a:prstGeom prst="rect">
              <a:avLst/>
            </a:prstGeom>
            <a:solidFill>
              <a:schemeClr val="bg1"/>
            </a:solid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err="1">
                  <a:latin typeface="Consolas" charset="0"/>
                  <a:ea typeface="Consolas" charset="0"/>
                  <a:cs typeface="Consolas" charset="0"/>
                </a:rPr>
                <a:t>j</a:t>
              </a:r>
              <a:endParaRPr lang="en-US" sz="1800" dirty="0">
                <a:latin typeface="Consolas" charset="0"/>
                <a:ea typeface="Consolas" charset="0"/>
                <a:cs typeface="Consolas" charset="0"/>
              </a:endParaRPr>
            </a:p>
          </p:txBody>
        </p:sp>
        <p:sp>
          <p:nvSpPr>
            <p:cNvPr id="36" name="Rectangle 6"/>
            <p:cNvSpPr>
              <a:spLocks noChangeArrowheads="1"/>
            </p:cNvSpPr>
            <p:nvPr/>
          </p:nvSpPr>
          <p:spPr bwMode="auto">
            <a:xfrm>
              <a:off x="5727700" y="5053425"/>
              <a:ext cx="908050" cy="742951"/>
            </a:xfrm>
            <a:prstGeom prst="rect">
              <a:avLst/>
            </a:prstGeom>
            <a:solidFill>
              <a:schemeClr val="bg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latin typeface="Consolas" charset="0"/>
                <a:ea typeface="Consolas" charset="0"/>
                <a:cs typeface="Consolas" charset="0"/>
              </a:endParaRPr>
            </a:p>
          </p:txBody>
        </p:sp>
        <p:sp>
          <p:nvSpPr>
            <p:cNvPr id="38" name="Line 9"/>
            <p:cNvSpPr>
              <a:spLocks noChangeShapeType="1"/>
            </p:cNvSpPr>
            <p:nvPr/>
          </p:nvSpPr>
          <p:spPr bwMode="auto">
            <a:xfrm>
              <a:off x="5727700" y="4662487"/>
              <a:ext cx="736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800">
                <a:latin typeface="Consolas" charset="0"/>
                <a:ea typeface="Consolas" charset="0"/>
                <a:cs typeface="Consolas" charset="0"/>
              </a:endParaRPr>
            </a:p>
          </p:txBody>
        </p:sp>
      </p:grpSp>
    </p:spTree>
    <p:extLst>
      <p:ext uri="{BB962C8B-B14F-4D97-AF65-F5344CB8AC3E}">
        <p14:creationId xmlns:p14="http://schemas.microsoft.com/office/powerpoint/2010/main" val="190424282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4" name="Rectangle 8"/>
          <p:cNvSpPr>
            <a:spLocks noGrp="1" noChangeArrowheads="1"/>
          </p:cNvSpPr>
          <p:nvPr>
            <p:ph type="title"/>
          </p:nvPr>
        </p:nvSpPr>
        <p:spPr/>
        <p:txBody>
          <a:bodyPr/>
          <a:lstStyle/>
          <a:p>
            <a:r>
              <a:rPr lang="en-US"/>
              <a:t>Matrix Multiplication Example</a:t>
            </a:r>
          </a:p>
        </p:txBody>
      </p:sp>
      <p:sp>
        <p:nvSpPr>
          <p:cNvPr id="167945" name="Rectangle 9"/>
          <p:cNvSpPr>
            <a:spLocks noGrp="1" noChangeArrowheads="1"/>
          </p:cNvSpPr>
          <p:nvPr>
            <p:ph idx="1"/>
          </p:nvPr>
        </p:nvSpPr>
        <p:spPr>
          <a:xfrm>
            <a:off x="396875" y="1362075"/>
            <a:ext cx="3641725" cy="4972050"/>
          </a:xfrm>
        </p:spPr>
        <p:txBody>
          <a:bodyPr/>
          <a:lstStyle/>
          <a:p>
            <a:pPr marL="0" indent="0">
              <a:buNone/>
            </a:pPr>
            <a:r>
              <a:rPr lang="en-US" dirty="0"/>
              <a:t>Description:</a:t>
            </a:r>
          </a:p>
          <a:p>
            <a:r>
              <a:rPr lang="en-US" dirty="0"/>
              <a:t>Multiply N </a:t>
            </a:r>
            <a:r>
              <a:rPr lang="en-US" dirty="0" err="1"/>
              <a:t>x</a:t>
            </a:r>
            <a:r>
              <a:rPr lang="en-US" dirty="0"/>
              <a:t> N matrices</a:t>
            </a:r>
          </a:p>
          <a:p>
            <a:r>
              <a:rPr lang="en-US" dirty="0"/>
              <a:t>O(N</a:t>
            </a:r>
            <a:r>
              <a:rPr lang="en-US" baseline="30000" dirty="0"/>
              <a:t>3</a:t>
            </a:r>
            <a:r>
              <a:rPr lang="en-US" dirty="0"/>
              <a:t>) total operations</a:t>
            </a:r>
          </a:p>
          <a:p>
            <a:r>
              <a:rPr lang="en-US" dirty="0"/>
              <a:t>N reads per source element</a:t>
            </a:r>
          </a:p>
          <a:p>
            <a:r>
              <a:rPr lang="en-US" dirty="0"/>
              <a:t>N values summed per destination</a:t>
            </a:r>
          </a:p>
          <a:p>
            <a:pPr lvl="1"/>
            <a:r>
              <a:rPr lang="en-US" dirty="0"/>
              <a:t>but may be able to hold in register</a:t>
            </a:r>
          </a:p>
        </p:txBody>
      </p:sp>
      <p:sp>
        <p:nvSpPr>
          <p:cNvPr id="167940" name="Rectangle 4"/>
          <p:cNvSpPr>
            <a:spLocks noChangeArrowheads="1"/>
          </p:cNvSpPr>
          <p:nvPr/>
        </p:nvSpPr>
        <p:spPr bwMode="auto">
          <a:xfrm>
            <a:off x="4270375" y="2155825"/>
            <a:ext cx="4492625" cy="2818207"/>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gn="l">
              <a:lnSpc>
                <a:spcPct val="65000"/>
              </a:lnSpc>
              <a:spcBef>
                <a:spcPct val="50000"/>
              </a:spcBef>
            </a:pPr>
            <a:r>
              <a:rPr lang="en-US" sz="1800" b="0" dirty="0">
                <a:latin typeface="Consolas" charset="0"/>
                <a:ea typeface="Consolas" charset="0"/>
                <a:cs typeface="Consolas" charset="0"/>
              </a:rPr>
              <a:t>/* </a:t>
            </a:r>
            <a:r>
              <a:rPr lang="en-US" sz="1800" b="0" dirty="0" err="1">
                <a:latin typeface="Consolas" charset="0"/>
                <a:ea typeface="Consolas" charset="0"/>
                <a:cs typeface="Consolas" charset="0"/>
              </a:rPr>
              <a:t>ijk</a:t>
            </a:r>
            <a:r>
              <a:rPr lang="en-US" sz="1800" b="0" dirty="0">
                <a:latin typeface="Consolas" charset="0"/>
                <a:ea typeface="Consolas" charset="0"/>
                <a:cs typeface="Consolas" charset="0"/>
              </a:rPr>
              <a:t> */</a:t>
            </a:r>
          </a:p>
          <a:p>
            <a:pPr algn="l">
              <a:lnSpc>
                <a:spcPct val="65000"/>
              </a:lnSpc>
              <a:spcBef>
                <a:spcPct val="50000"/>
              </a:spcBef>
            </a:pPr>
            <a:r>
              <a:rPr lang="en-US" sz="1800" b="0" dirty="0">
                <a:latin typeface="Consolas" charset="0"/>
                <a:ea typeface="Consolas" charset="0"/>
                <a:cs typeface="Consolas" charset="0"/>
              </a:rPr>
              <a:t>for (</a:t>
            </a:r>
            <a:r>
              <a:rPr lang="en-US" sz="1800" b="0" dirty="0" err="1">
                <a:latin typeface="Consolas" charset="0"/>
                <a:ea typeface="Consolas" charset="0"/>
                <a:cs typeface="Consolas" charset="0"/>
              </a:rPr>
              <a:t>i</a:t>
            </a:r>
            <a:r>
              <a:rPr lang="en-US" sz="1800" b="0" dirty="0">
                <a:latin typeface="Consolas" charset="0"/>
                <a:ea typeface="Consolas" charset="0"/>
                <a:cs typeface="Consolas" charset="0"/>
              </a:rPr>
              <a:t>=0; </a:t>
            </a:r>
            <a:r>
              <a:rPr lang="en-US" sz="1800" b="0" dirty="0" err="1">
                <a:latin typeface="Consolas" charset="0"/>
                <a:ea typeface="Consolas" charset="0"/>
                <a:cs typeface="Consolas" charset="0"/>
              </a:rPr>
              <a:t>i</a:t>
            </a:r>
            <a:r>
              <a:rPr lang="en-US" sz="1800" b="0" dirty="0">
                <a:latin typeface="Consolas" charset="0"/>
                <a:ea typeface="Consolas" charset="0"/>
                <a:cs typeface="Consolas" charset="0"/>
              </a:rPr>
              <a:t>&lt;n; </a:t>
            </a:r>
            <a:r>
              <a:rPr lang="en-US" sz="1800" b="0" dirty="0" err="1">
                <a:latin typeface="Consolas" charset="0"/>
                <a:ea typeface="Consolas" charset="0"/>
                <a:cs typeface="Consolas" charset="0"/>
              </a:rPr>
              <a:t>i</a:t>
            </a:r>
            <a:r>
              <a:rPr lang="en-US" sz="1800" b="0" dirty="0">
                <a:latin typeface="Consolas" charset="0"/>
                <a:ea typeface="Consolas" charset="0"/>
                <a:cs typeface="Consolas" charset="0"/>
              </a:rPr>
              <a:t>++)  {</a:t>
            </a:r>
          </a:p>
          <a:p>
            <a:pPr algn="l">
              <a:lnSpc>
                <a:spcPct val="65000"/>
              </a:lnSpc>
              <a:spcBef>
                <a:spcPct val="50000"/>
              </a:spcBef>
            </a:pPr>
            <a:r>
              <a:rPr lang="en-US" sz="1800" b="0" dirty="0">
                <a:latin typeface="Consolas" charset="0"/>
                <a:ea typeface="Consolas" charset="0"/>
                <a:cs typeface="Consolas" charset="0"/>
              </a:rPr>
              <a:t>  for (j=0; j&lt;n; j++) {</a:t>
            </a:r>
          </a:p>
          <a:p>
            <a:pPr algn="l">
              <a:lnSpc>
                <a:spcPct val="65000"/>
              </a:lnSpc>
              <a:spcBef>
                <a:spcPct val="50000"/>
              </a:spcBef>
            </a:pPr>
            <a:r>
              <a:rPr lang="en-US" sz="1800" b="0" dirty="0">
                <a:latin typeface="Consolas" charset="0"/>
                <a:ea typeface="Consolas" charset="0"/>
                <a:cs typeface="Consolas" charset="0"/>
              </a:rPr>
              <a:t>    for (k=0; k&lt;n; k++) {</a:t>
            </a:r>
          </a:p>
          <a:p>
            <a:pPr>
              <a:lnSpc>
                <a:spcPct val="65000"/>
              </a:lnSpc>
              <a:spcBef>
                <a:spcPct val="50000"/>
              </a:spcBef>
            </a:pPr>
            <a:r>
              <a:rPr lang="en-US" sz="1800" b="0" dirty="0">
                <a:latin typeface="Consolas" charset="0"/>
                <a:ea typeface="Consolas" charset="0"/>
                <a:cs typeface="Consolas" charset="0"/>
              </a:rPr>
              <a:t>      c[</a:t>
            </a:r>
            <a:r>
              <a:rPr lang="en-US" sz="1800" b="0" dirty="0" err="1">
                <a:latin typeface="Consolas" charset="0"/>
                <a:ea typeface="Consolas" charset="0"/>
                <a:cs typeface="Consolas" charset="0"/>
              </a:rPr>
              <a:t>i</a:t>
            </a:r>
            <a:r>
              <a:rPr lang="en-US" sz="1800" b="0" dirty="0">
                <a:latin typeface="Consolas" charset="0"/>
                <a:ea typeface="Consolas" charset="0"/>
                <a:cs typeface="Consolas" charset="0"/>
              </a:rPr>
              <a:t>][j] += a[</a:t>
            </a:r>
            <a:r>
              <a:rPr lang="en-US" sz="1800" b="0" dirty="0" err="1">
                <a:latin typeface="Consolas" charset="0"/>
                <a:ea typeface="Consolas" charset="0"/>
                <a:cs typeface="Consolas" charset="0"/>
              </a:rPr>
              <a:t>i</a:t>
            </a:r>
            <a:r>
              <a:rPr lang="en-US" sz="1800" b="0" dirty="0">
                <a:latin typeface="Consolas" charset="0"/>
                <a:ea typeface="Consolas" charset="0"/>
                <a:cs typeface="Consolas" charset="0"/>
              </a:rPr>
              <a:t>][k] *</a:t>
            </a:r>
          </a:p>
          <a:p>
            <a:pPr>
              <a:lnSpc>
                <a:spcPct val="65000"/>
              </a:lnSpc>
              <a:spcBef>
                <a:spcPct val="50000"/>
              </a:spcBef>
            </a:pPr>
            <a:r>
              <a:rPr lang="en-US" sz="1800" b="0" dirty="0">
                <a:latin typeface="Consolas" charset="0"/>
                <a:ea typeface="Consolas" charset="0"/>
                <a:cs typeface="Consolas" charset="0"/>
              </a:rPr>
              <a:t>                   b[k][j];</a:t>
            </a:r>
          </a:p>
          <a:p>
            <a:pPr>
              <a:lnSpc>
                <a:spcPct val="65000"/>
              </a:lnSpc>
              <a:spcBef>
                <a:spcPct val="50000"/>
              </a:spcBef>
            </a:pPr>
            <a:r>
              <a:rPr lang="en-US" sz="1800" b="0" dirty="0">
                <a:latin typeface="Consolas" charset="0"/>
                <a:ea typeface="Consolas" charset="0"/>
                <a:cs typeface="Consolas" charset="0"/>
              </a:rPr>
              <a:t>    }</a:t>
            </a:r>
          </a:p>
          <a:p>
            <a:pPr>
              <a:lnSpc>
                <a:spcPct val="65000"/>
              </a:lnSpc>
              <a:spcBef>
                <a:spcPct val="50000"/>
              </a:spcBef>
            </a:pPr>
            <a:r>
              <a:rPr lang="en-US" sz="1800" b="0" dirty="0">
                <a:latin typeface="Consolas" charset="0"/>
                <a:ea typeface="Consolas" charset="0"/>
                <a:cs typeface="Consolas" charset="0"/>
              </a:rPr>
              <a:t>  }</a:t>
            </a:r>
          </a:p>
          <a:p>
            <a:pPr algn="l">
              <a:lnSpc>
                <a:spcPct val="65000"/>
              </a:lnSpc>
              <a:spcBef>
                <a:spcPct val="50000"/>
              </a:spcBef>
            </a:pPr>
            <a:r>
              <a:rPr lang="en-US" sz="1800" b="0" dirty="0">
                <a:latin typeface="Consolas" charset="0"/>
                <a:ea typeface="Consolas" charset="0"/>
                <a:cs typeface="Consolas" charset="0"/>
              </a:rPr>
              <a:t>} </a:t>
            </a:r>
          </a:p>
        </p:txBody>
      </p:sp>
    </p:spTree>
    <p:extLst>
      <p:ext uri="{BB962C8B-B14F-4D97-AF65-F5344CB8AC3E}">
        <p14:creationId xmlns:p14="http://schemas.microsoft.com/office/powerpoint/2010/main" val="90093849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Rectangle 6"/>
          <p:cNvSpPr>
            <a:spLocks noGrp="1" noChangeArrowheads="1"/>
          </p:cNvSpPr>
          <p:nvPr>
            <p:ph type="title"/>
          </p:nvPr>
        </p:nvSpPr>
        <p:spPr>
          <a:xfrm>
            <a:off x="628650" y="46037"/>
            <a:ext cx="7886700" cy="944563"/>
          </a:xfrm>
        </p:spPr>
        <p:txBody>
          <a:bodyPr/>
          <a:lstStyle/>
          <a:p>
            <a:r>
              <a:rPr lang="en-US" dirty="0"/>
              <a:t>Layout of C Arrays in Memory</a:t>
            </a:r>
          </a:p>
        </p:txBody>
      </p:sp>
      <p:sp>
        <p:nvSpPr>
          <p:cNvPr id="169991" name="Rectangle 7"/>
          <p:cNvSpPr>
            <a:spLocks noGrp="1" noChangeArrowheads="1"/>
          </p:cNvSpPr>
          <p:nvPr>
            <p:ph idx="1"/>
          </p:nvPr>
        </p:nvSpPr>
        <p:spPr>
          <a:xfrm>
            <a:off x="628650" y="990600"/>
            <a:ext cx="7886700" cy="5791199"/>
          </a:xfrm>
        </p:spPr>
        <p:txBody>
          <a:bodyPr>
            <a:normAutofit/>
          </a:bodyPr>
          <a:lstStyle/>
          <a:p>
            <a:pPr>
              <a:lnSpc>
                <a:spcPct val="85000"/>
              </a:lnSpc>
            </a:pPr>
            <a:r>
              <a:rPr lang="en-US" dirty="0"/>
              <a:t>C arrays allocated in row-major order</a:t>
            </a:r>
          </a:p>
          <a:p>
            <a:pPr lvl="1">
              <a:lnSpc>
                <a:spcPct val="90000"/>
              </a:lnSpc>
            </a:pPr>
            <a:r>
              <a:rPr lang="en-US" dirty="0"/>
              <a:t>each row in contiguous memory locations</a:t>
            </a:r>
          </a:p>
          <a:p>
            <a:r>
              <a:rPr lang="en-US" dirty="0"/>
              <a:t>Stepping through columns in one row:</a:t>
            </a:r>
          </a:p>
          <a:p>
            <a:pPr lvl="1">
              <a:lnSpc>
                <a:spcPct val="90000"/>
              </a:lnSpc>
            </a:pPr>
            <a:r>
              <a:rPr lang="en-US" b="0" dirty="0">
                <a:latin typeface="Consolas" charset="0"/>
                <a:ea typeface="Consolas" charset="0"/>
                <a:cs typeface="Consolas" charset="0"/>
              </a:rPr>
              <a:t>for (</a:t>
            </a:r>
            <a:r>
              <a:rPr lang="en-US" b="0" dirty="0" err="1">
                <a:latin typeface="Consolas" charset="0"/>
                <a:ea typeface="Consolas" charset="0"/>
                <a:cs typeface="Consolas" charset="0"/>
              </a:rPr>
              <a:t>i</a:t>
            </a:r>
            <a:r>
              <a:rPr lang="en-US" b="0" dirty="0">
                <a:latin typeface="Consolas" charset="0"/>
                <a:ea typeface="Consolas" charset="0"/>
                <a:cs typeface="Consolas" charset="0"/>
              </a:rPr>
              <a:t> = 0; </a:t>
            </a:r>
            <a:r>
              <a:rPr lang="en-US" b="0" dirty="0" err="1">
                <a:latin typeface="Consolas" charset="0"/>
                <a:ea typeface="Consolas" charset="0"/>
                <a:cs typeface="Consolas" charset="0"/>
              </a:rPr>
              <a:t>i</a:t>
            </a:r>
            <a:r>
              <a:rPr lang="en-US" b="0" dirty="0">
                <a:latin typeface="Consolas" charset="0"/>
                <a:ea typeface="Consolas" charset="0"/>
                <a:cs typeface="Consolas" charset="0"/>
              </a:rPr>
              <a:t> &lt; N; </a:t>
            </a:r>
            <a:r>
              <a:rPr lang="en-US" b="0" dirty="0" err="1">
                <a:latin typeface="Consolas" charset="0"/>
                <a:ea typeface="Consolas" charset="0"/>
                <a:cs typeface="Consolas" charset="0"/>
              </a:rPr>
              <a:t>i</a:t>
            </a:r>
            <a:r>
              <a:rPr lang="en-US" b="0" dirty="0">
                <a:latin typeface="Consolas" charset="0"/>
                <a:ea typeface="Consolas" charset="0"/>
                <a:cs typeface="Consolas" charset="0"/>
              </a:rPr>
              <a:t>++)</a:t>
            </a:r>
          </a:p>
          <a:p>
            <a:pPr lvl="2">
              <a:lnSpc>
                <a:spcPct val="97000"/>
              </a:lnSpc>
              <a:buFont typeface="Wingdings" charset="2"/>
              <a:buNone/>
            </a:pPr>
            <a:r>
              <a:rPr lang="en-US" sz="2000" b="0" dirty="0">
                <a:solidFill>
                  <a:schemeClr val="tx1"/>
                </a:solidFill>
                <a:latin typeface="Consolas" charset="0"/>
                <a:ea typeface="Consolas" charset="0"/>
                <a:cs typeface="Consolas" charset="0"/>
              </a:rPr>
              <a:t>sum += a[0][</a:t>
            </a:r>
            <a:r>
              <a:rPr lang="en-US" sz="2000" b="0" dirty="0" err="1">
                <a:solidFill>
                  <a:schemeClr val="tx1"/>
                </a:solidFill>
                <a:latin typeface="Consolas" charset="0"/>
                <a:ea typeface="Consolas" charset="0"/>
                <a:cs typeface="Consolas" charset="0"/>
              </a:rPr>
              <a:t>i</a:t>
            </a:r>
            <a:r>
              <a:rPr lang="en-US" sz="2000" b="0" dirty="0">
                <a:solidFill>
                  <a:schemeClr val="tx1"/>
                </a:solidFill>
                <a:latin typeface="Consolas" charset="0"/>
                <a:ea typeface="Consolas" charset="0"/>
                <a:cs typeface="Consolas" charset="0"/>
              </a:rPr>
              <a:t>];</a:t>
            </a:r>
          </a:p>
          <a:p>
            <a:pPr lvl="1">
              <a:lnSpc>
                <a:spcPct val="90000"/>
              </a:lnSpc>
            </a:pPr>
            <a:r>
              <a:rPr lang="en-US" dirty="0"/>
              <a:t>accesses successive elements</a:t>
            </a:r>
          </a:p>
          <a:p>
            <a:pPr lvl="1">
              <a:lnSpc>
                <a:spcPct val="90000"/>
              </a:lnSpc>
            </a:pPr>
            <a:r>
              <a:rPr lang="en-US" dirty="0"/>
              <a:t>if block size (B) &gt; 4 bytes, exploit spatial locality</a:t>
            </a:r>
          </a:p>
          <a:p>
            <a:pPr lvl="2">
              <a:lnSpc>
                <a:spcPct val="97000"/>
              </a:lnSpc>
            </a:pPr>
            <a:r>
              <a:rPr lang="en-US" dirty="0"/>
              <a:t>compulsory miss rate = 4 bytes / B</a:t>
            </a:r>
          </a:p>
          <a:p>
            <a:pPr>
              <a:lnSpc>
                <a:spcPct val="85000"/>
              </a:lnSpc>
            </a:pPr>
            <a:r>
              <a:rPr lang="en-US" dirty="0"/>
              <a:t>Stepping through rows in one column:</a:t>
            </a:r>
          </a:p>
          <a:p>
            <a:pPr lvl="1">
              <a:lnSpc>
                <a:spcPct val="90000"/>
              </a:lnSpc>
            </a:pPr>
            <a:r>
              <a:rPr lang="en-US" b="0" dirty="0">
                <a:latin typeface="Consolas" charset="0"/>
                <a:ea typeface="Consolas" charset="0"/>
                <a:cs typeface="Consolas" charset="0"/>
              </a:rPr>
              <a:t>for (</a:t>
            </a:r>
            <a:r>
              <a:rPr lang="en-US" b="0" dirty="0" err="1">
                <a:latin typeface="Consolas" charset="0"/>
                <a:ea typeface="Consolas" charset="0"/>
                <a:cs typeface="Consolas" charset="0"/>
              </a:rPr>
              <a:t>i</a:t>
            </a:r>
            <a:r>
              <a:rPr lang="en-US" b="0" dirty="0">
                <a:latin typeface="Consolas" charset="0"/>
                <a:ea typeface="Consolas" charset="0"/>
                <a:cs typeface="Consolas" charset="0"/>
              </a:rPr>
              <a:t> = 0; </a:t>
            </a:r>
            <a:r>
              <a:rPr lang="en-US" b="0" dirty="0" err="1">
                <a:latin typeface="Consolas" charset="0"/>
                <a:ea typeface="Consolas" charset="0"/>
                <a:cs typeface="Consolas" charset="0"/>
              </a:rPr>
              <a:t>i</a:t>
            </a:r>
            <a:r>
              <a:rPr lang="en-US" b="0" dirty="0">
                <a:latin typeface="Consolas" charset="0"/>
                <a:ea typeface="Consolas" charset="0"/>
                <a:cs typeface="Consolas" charset="0"/>
              </a:rPr>
              <a:t> &lt; n; </a:t>
            </a:r>
            <a:r>
              <a:rPr lang="en-US" b="0" dirty="0" err="1">
                <a:latin typeface="Consolas" charset="0"/>
                <a:ea typeface="Consolas" charset="0"/>
                <a:cs typeface="Consolas" charset="0"/>
              </a:rPr>
              <a:t>i</a:t>
            </a:r>
            <a:r>
              <a:rPr lang="en-US" b="0" dirty="0">
                <a:latin typeface="Consolas" charset="0"/>
                <a:ea typeface="Consolas" charset="0"/>
                <a:cs typeface="Consolas" charset="0"/>
              </a:rPr>
              <a:t>++)</a:t>
            </a:r>
          </a:p>
          <a:p>
            <a:pPr lvl="2">
              <a:lnSpc>
                <a:spcPct val="97000"/>
              </a:lnSpc>
              <a:buFont typeface="Wingdings" charset="2"/>
              <a:buNone/>
            </a:pPr>
            <a:r>
              <a:rPr lang="en-US" sz="2000" b="0" dirty="0">
                <a:solidFill>
                  <a:schemeClr val="tx1"/>
                </a:solidFill>
                <a:latin typeface="Consolas" charset="0"/>
                <a:ea typeface="Consolas" charset="0"/>
                <a:cs typeface="Consolas" charset="0"/>
              </a:rPr>
              <a:t>sum += a[</a:t>
            </a:r>
            <a:r>
              <a:rPr lang="en-US" sz="2000" b="0" dirty="0" err="1">
                <a:solidFill>
                  <a:schemeClr val="tx1"/>
                </a:solidFill>
                <a:latin typeface="Consolas" charset="0"/>
                <a:ea typeface="Consolas" charset="0"/>
                <a:cs typeface="Consolas" charset="0"/>
              </a:rPr>
              <a:t>i</a:t>
            </a:r>
            <a:r>
              <a:rPr lang="en-US" sz="2000" b="0" dirty="0">
                <a:solidFill>
                  <a:schemeClr val="tx1"/>
                </a:solidFill>
                <a:latin typeface="Consolas" charset="0"/>
                <a:ea typeface="Consolas" charset="0"/>
                <a:cs typeface="Consolas" charset="0"/>
              </a:rPr>
              <a:t>][0];</a:t>
            </a:r>
          </a:p>
          <a:p>
            <a:pPr lvl="1">
              <a:lnSpc>
                <a:spcPct val="90000"/>
              </a:lnSpc>
            </a:pPr>
            <a:r>
              <a:rPr lang="en-US" dirty="0"/>
              <a:t>accesses distant elements</a:t>
            </a:r>
          </a:p>
          <a:p>
            <a:pPr lvl="1">
              <a:lnSpc>
                <a:spcPct val="90000"/>
              </a:lnSpc>
            </a:pPr>
            <a:r>
              <a:rPr lang="en-US" dirty="0"/>
              <a:t>no spatial locality!</a:t>
            </a:r>
          </a:p>
          <a:p>
            <a:pPr lvl="2">
              <a:lnSpc>
                <a:spcPct val="97000"/>
              </a:lnSpc>
            </a:pPr>
            <a:r>
              <a:rPr lang="en-US" dirty="0"/>
              <a:t>compulsory miss rate = 1 (i.e. 100%)</a:t>
            </a:r>
          </a:p>
        </p:txBody>
      </p:sp>
    </p:spTree>
    <p:extLst>
      <p:ext uri="{BB962C8B-B14F-4D97-AF65-F5344CB8AC3E}">
        <p14:creationId xmlns:p14="http://schemas.microsoft.com/office/powerpoint/2010/main" val="77133722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36" name="Rectangle 28"/>
          <p:cNvSpPr>
            <a:spLocks noGrp="1" noChangeArrowheads="1"/>
          </p:cNvSpPr>
          <p:nvPr>
            <p:ph type="title"/>
          </p:nvPr>
        </p:nvSpPr>
        <p:spPr/>
        <p:txBody>
          <a:bodyPr/>
          <a:lstStyle/>
          <a:p>
            <a:r>
              <a:rPr lang="en-US" dirty="0"/>
              <a:t>Matrix Multiplication (</a:t>
            </a:r>
            <a:r>
              <a:rPr lang="en-US" dirty="0" err="1"/>
              <a:t>i</a:t>
            </a:r>
            <a:r>
              <a:rPr lang="en-US" dirty="0"/>
              <a:t>-j-k)</a:t>
            </a:r>
          </a:p>
        </p:txBody>
      </p:sp>
      <p:sp>
        <p:nvSpPr>
          <p:cNvPr id="171011" name="Rectangle 3"/>
          <p:cNvSpPr>
            <a:spLocks noChangeArrowheads="1"/>
          </p:cNvSpPr>
          <p:nvPr/>
        </p:nvSpPr>
        <p:spPr bwMode="auto">
          <a:xfrm>
            <a:off x="527050" y="1765300"/>
            <a:ext cx="4492625" cy="2834366"/>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ijk</a:t>
            </a:r>
            <a:r>
              <a:rPr lang="en-US" sz="1800" dirty="0">
                <a:latin typeface="Consolas" charset="0"/>
                <a:ea typeface="Consolas" charset="0"/>
                <a:cs typeface="Consolas" charset="0"/>
              </a:rPr>
              <a:t> */</a:t>
            </a:r>
          </a:p>
          <a:p>
            <a:pPr algn="l">
              <a:lnSpc>
                <a:spcPct val="65000"/>
              </a:lnSpc>
              <a:spcBef>
                <a:spcPct val="50000"/>
              </a:spcBef>
            </a:pPr>
            <a:r>
              <a:rPr lang="en-US" sz="1800" dirty="0">
                <a:latin typeface="Consolas" charset="0"/>
                <a:ea typeface="Consolas" charset="0"/>
                <a:cs typeface="Consolas" charset="0"/>
              </a:rPr>
              <a:t>for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 0;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&lt; n;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a:t>
            </a:r>
          </a:p>
          <a:p>
            <a:pPr algn="l">
              <a:lnSpc>
                <a:spcPct val="65000"/>
              </a:lnSpc>
              <a:spcBef>
                <a:spcPct val="50000"/>
              </a:spcBef>
            </a:pPr>
            <a:r>
              <a:rPr lang="en-US" sz="1800" dirty="0">
                <a:latin typeface="Consolas" charset="0"/>
                <a:ea typeface="Consolas" charset="0"/>
                <a:cs typeface="Consolas" charset="0"/>
              </a:rPr>
              <a:t>  for (j = 0; j &lt; n; ++j) {</a:t>
            </a:r>
          </a:p>
          <a:p>
            <a:pPr algn="l">
              <a:lnSpc>
                <a:spcPct val="65000"/>
              </a:lnSpc>
              <a:spcBef>
                <a:spcPct val="50000"/>
              </a:spcBef>
            </a:pPr>
            <a:r>
              <a:rPr lang="en-US" sz="1800" dirty="0">
                <a:latin typeface="Consolas" charset="0"/>
                <a:ea typeface="Consolas" charset="0"/>
                <a:cs typeface="Consolas" charset="0"/>
              </a:rPr>
              <a:t>    sum = 0.0;</a:t>
            </a:r>
          </a:p>
          <a:p>
            <a:pPr algn="l">
              <a:lnSpc>
                <a:spcPct val="65000"/>
              </a:lnSpc>
              <a:spcBef>
                <a:spcPct val="50000"/>
              </a:spcBef>
            </a:pPr>
            <a:r>
              <a:rPr lang="en-US" sz="1800" dirty="0">
                <a:latin typeface="Consolas" charset="0"/>
                <a:ea typeface="Consolas" charset="0"/>
                <a:cs typeface="Consolas" charset="0"/>
              </a:rPr>
              <a:t>    for (k = 0; k &lt; n; ++k) </a:t>
            </a:r>
          </a:p>
          <a:p>
            <a:pPr algn="l">
              <a:lnSpc>
                <a:spcPct val="65000"/>
              </a:lnSpc>
              <a:spcBef>
                <a:spcPct val="50000"/>
              </a:spcBef>
            </a:pPr>
            <a:r>
              <a:rPr lang="en-US" sz="1800" dirty="0">
                <a:latin typeface="Consolas" charset="0"/>
                <a:ea typeface="Consolas" charset="0"/>
                <a:cs typeface="Consolas" charset="0"/>
              </a:rPr>
              <a:t>      </a:t>
            </a:r>
            <a:r>
              <a:rPr lang="en-US" sz="1800" dirty="0">
                <a:solidFill>
                  <a:srgbClr val="FF0000"/>
                </a:solidFill>
                <a:latin typeface="Consolas" charset="0"/>
                <a:ea typeface="Consolas" charset="0"/>
                <a:cs typeface="Consolas" charset="0"/>
              </a:rPr>
              <a:t>sum += </a:t>
            </a:r>
            <a:r>
              <a:rPr lang="en-US" sz="1800" dirty="0" err="1">
                <a:solidFill>
                  <a:srgbClr val="FF0000"/>
                </a:solidFill>
                <a:latin typeface="Consolas" charset="0"/>
                <a:ea typeface="Consolas" charset="0"/>
                <a:cs typeface="Consolas" charset="0"/>
              </a:rPr>
              <a:t>a[i][k</a:t>
            </a:r>
            <a:r>
              <a:rPr lang="en-US" sz="1800" dirty="0">
                <a:solidFill>
                  <a:srgbClr val="FF0000"/>
                </a:solidFill>
                <a:latin typeface="Consolas" charset="0"/>
                <a:ea typeface="Consolas" charset="0"/>
                <a:cs typeface="Consolas" charset="0"/>
              </a:rPr>
              <a:t>] * </a:t>
            </a:r>
            <a:r>
              <a:rPr lang="en-US" sz="1800" dirty="0" err="1">
                <a:solidFill>
                  <a:srgbClr val="FF0000"/>
                </a:solidFill>
                <a:latin typeface="Consolas" charset="0"/>
                <a:ea typeface="Consolas" charset="0"/>
                <a:cs typeface="Consolas" charset="0"/>
              </a:rPr>
              <a:t>b[k][j</a:t>
            </a:r>
            <a:r>
              <a:rPr lang="en-US" sz="1800" dirty="0">
                <a:solidFill>
                  <a:srgbClr val="FF0000"/>
                </a:solidFill>
                <a:latin typeface="Consolas" charset="0"/>
                <a:ea typeface="Consolas" charset="0"/>
                <a:cs typeface="Consolas" charset="0"/>
              </a:rPr>
              <a:t>];</a:t>
            </a:r>
          </a:p>
          <a:p>
            <a:pPr algn="l">
              <a:lnSpc>
                <a:spcPct val="65000"/>
              </a:lnSpc>
              <a:spcBef>
                <a:spcPct val="50000"/>
              </a:spcBef>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c[i][j</a:t>
            </a:r>
            <a:r>
              <a:rPr lang="en-US" sz="1800" dirty="0">
                <a:latin typeface="Consolas" charset="0"/>
                <a:ea typeface="Consolas" charset="0"/>
                <a:cs typeface="Consolas" charset="0"/>
              </a:rPr>
              <a:t>] = sum;</a:t>
            </a:r>
          </a:p>
          <a:p>
            <a:pPr algn="l">
              <a:lnSpc>
                <a:spcPct val="65000"/>
              </a:lnSpc>
              <a:spcBef>
                <a:spcPct val="50000"/>
              </a:spcBef>
            </a:pPr>
            <a:r>
              <a:rPr lang="en-US" sz="1800" dirty="0">
                <a:latin typeface="Consolas" charset="0"/>
                <a:ea typeface="Consolas" charset="0"/>
                <a:cs typeface="Consolas" charset="0"/>
              </a:rPr>
              <a:t>  }</a:t>
            </a:r>
          </a:p>
          <a:p>
            <a:pPr algn="l">
              <a:lnSpc>
                <a:spcPct val="65000"/>
              </a:lnSpc>
              <a:spcBef>
                <a:spcPct val="50000"/>
              </a:spcBef>
            </a:pPr>
            <a:r>
              <a:rPr lang="en-US" sz="1800" dirty="0">
                <a:latin typeface="Consolas" charset="0"/>
                <a:ea typeface="Consolas" charset="0"/>
                <a:cs typeface="Consolas" charset="0"/>
              </a:rPr>
              <a:t>} </a:t>
            </a:r>
          </a:p>
        </p:txBody>
      </p:sp>
      <p:sp>
        <p:nvSpPr>
          <p:cNvPr id="171012" name="Rectangle 4"/>
          <p:cNvSpPr>
            <a:spLocks noChangeArrowheads="1"/>
          </p:cNvSpPr>
          <p:nvPr/>
        </p:nvSpPr>
        <p:spPr bwMode="auto">
          <a:xfrm>
            <a:off x="54927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3" name="Rectangle 5"/>
          <p:cNvSpPr>
            <a:spLocks noChangeArrowheads="1"/>
          </p:cNvSpPr>
          <p:nvPr/>
        </p:nvSpPr>
        <p:spPr bwMode="auto">
          <a:xfrm>
            <a:off x="6711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4" name="Rectangle 6"/>
          <p:cNvSpPr>
            <a:spLocks noChangeArrowheads="1"/>
          </p:cNvSpPr>
          <p:nvPr/>
        </p:nvSpPr>
        <p:spPr bwMode="auto">
          <a:xfrm>
            <a:off x="7854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5" name="Rectangle 7"/>
          <p:cNvSpPr>
            <a:spLocks noChangeArrowheads="1"/>
          </p:cNvSpPr>
          <p:nvPr/>
        </p:nvSpPr>
        <p:spPr bwMode="auto">
          <a:xfrm>
            <a:off x="5624513" y="316865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1016" name="Rectangle 8"/>
          <p:cNvSpPr>
            <a:spLocks noChangeArrowheads="1"/>
          </p:cNvSpPr>
          <p:nvPr/>
        </p:nvSpPr>
        <p:spPr bwMode="auto">
          <a:xfrm>
            <a:off x="6843713" y="316865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1017" name="Rectangle 9"/>
          <p:cNvSpPr>
            <a:spLocks noChangeArrowheads="1"/>
          </p:cNvSpPr>
          <p:nvPr/>
        </p:nvSpPr>
        <p:spPr bwMode="auto">
          <a:xfrm>
            <a:off x="7986713" y="316865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1018" name="Line 10"/>
          <p:cNvSpPr>
            <a:spLocks noChangeShapeType="1"/>
          </p:cNvSpPr>
          <p:nvPr/>
        </p:nvSpPr>
        <p:spPr bwMode="auto">
          <a:xfrm>
            <a:off x="7239000" y="2593975"/>
            <a:ext cx="0" cy="50800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19" name="Line 11"/>
          <p:cNvSpPr>
            <a:spLocks noChangeShapeType="1"/>
          </p:cNvSpPr>
          <p:nvPr/>
        </p:nvSpPr>
        <p:spPr bwMode="auto">
          <a:xfrm>
            <a:off x="5499100" y="2743200"/>
            <a:ext cx="584200" cy="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20" name="Rectangle 12"/>
          <p:cNvSpPr>
            <a:spLocks noChangeArrowheads="1"/>
          </p:cNvSpPr>
          <p:nvPr/>
        </p:nvSpPr>
        <p:spPr bwMode="auto">
          <a:xfrm>
            <a:off x="6081713" y="2787650"/>
            <a:ext cx="588877"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a:t>
            </a:r>
          </a:p>
        </p:txBody>
      </p:sp>
      <p:sp>
        <p:nvSpPr>
          <p:cNvPr id="171021" name="Rectangle 13"/>
          <p:cNvSpPr>
            <a:spLocks noChangeArrowheads="1"/>
          </p:cNvSpPr>
          <p:nvPr/>
        </p:nvSpPr>
        <p:spPr bwMode="auto">
          <a:xfrm>
            <a:off x="6691313" y="2254250"/>
            <a:ext cx="591382"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(*,j)</a:t>
            </a:r>
          </a:p>
        </p:txBody>
      </p:sp>
      <p:sp>
        <p:nvSpPr>
          <p:cNvPr id="171022" name="Rectangle 14"/>
          <p:cNvSpPr>
            <a:spLocks noChangeArrowheads="1"/>
          </p:cNvSpPr>
          <p:nvPr/>
        </p:nvSpPr>
        <p:spPr bwMode="auto">
          <a:xfrm>
            <a:off x="8013700" y="2898775"/>
            <a:ext cx="50800" cy="50800"/>
          </a:xfrm>
          <a:prstGeom prst="rect">
            <a:avLst/>
          </a:prstGeom>
          <a:solidFill>
            <a:srgbClr val="FF0000"/>
          </a:solidFill>
          <a:ln w="57150">
            <a:solidFill>
              <a:srgbClr val="FF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23" name="Rectangle 15"/>
          <p:cNvSpPr>
            <a:spLocks noChangeArrowheads="1"/>
          </p:cNvSpPr>
          <p:nvPr/>
        </p:nvSpPr>
        <p:spPr bwMode="auto">
          <a:xfrm>
            <a:off x="7834313" y="2559050"/>
            <a:ext cx="52250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(i,j)</a:t>
            </a:r>
          </a:p>
        </p:txBody>
      </p:sp>
      <p:sp>
        <p:nvSpPr>
          <p:cNvPr id="171024" name="Rectangle 16"/>
          <p:cNvSpPr>
            <a:spLocks noChangeArrowheads="1"/>
          </p:cNvSpPr>
          <p:nvPr/>
        </p:nvSpPr>
        <p:spPr bwMode="auto">
          <a:xfrm>
            <a:off x="5395913" y="179705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Inner loop:</a:t>
            </a:r>
          </a:p>
        </p:txBody>
      </p:sp>
      <p:sp>
        <p:nvSpPr>
          <p:cNvPr id="171026" name="Rectangle 18"/>
          <p:cNvSpPr>
            <a:spLocks noChangeArrowheads="1"/>
          </p:cNvSpPr>
          <p:nvPr/>
        </p:nvSpPr>
        <p:spPr bwMode="auto">
          <a:xfrm>
            <a:off x="6434138" y="4256088"/>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Column-</a:t>
            </a:r>
          </a:p>
          <a:p>
            <a:pPr algn="l">
              <a:lnSpc>
                <a:spcPct val="100000"/>
              </a:lnSpc>
            </a:pPr>
            <a:r>
              <a:rPr lang="en-US" sz="2000" b="0">
                <a:latin typeface="Calibri"/>
                <a:cs typeface="Calibri"/>
              </a:rPr>
              <a:t>wise</a:t>
            </a:r>
          </a:p>
        </p:txBody>
      </p:sp>
      <p:sp>
        <p:nvSpPr>
          <p:cNvPr id="171027" name="Line 19"/>
          <p:cNvSpPr>
            <a:spLocks noChangeShapeType="1"/>
          </p:cNvSpPr>
          <p:nvPr/>
        </p:nvSpPr>
        <p:spPr bwMode="auto">
          <a:xfrm flipV="1">
            <a:off x="6991351" y="359251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28" name="Rectangle 20"/>
          <p:cNvSpPr>
            <a:spLocks noChangeArrowheads="1"/>
          </p:cNvSpPr>
          <p:nvPr/>
        </p:nvSpPr>
        <p:spPr bwMode="auto">
          <a:xfrm>
            <a:off x="5214938" y="4256088"/>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Row-wise</a:t>
            </a:r>
          </a:p>
        </p:txBody>
      </p:sp>
      <p:sp>
        <p:nvSpPr>
          <p:cNvPr id="171029" name="Line 21"/>
          <p:cNvSpPr>
            <a:spLocks noChangeShapeType="1"/>
          </p:cNvSpPr>
          <p:nvPr/>
        </p:nvSpPr>
        <p:spPr bwMode="auto">
          <a:xfrm flipV="1">
            <a:off x="5772150"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1" name="Rectangle 23"/>
          <p:cNvSpPr>
            <a:spLocks noChangeArrowheads="1"/>
          </p:cNvSpPr>
          <p:nvPr/>
        </p:nvSpPr>
        <p:spPr bwMode="auto">
          <a:xfrm>
            <a:off x="7808266" y="4256088"/>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Fixed</a:t>
            </a:r>
          </a:p>
        </p:txBody>
      </p:sp>
      <p:sp>
        <p:nvSpPr>
          <p:cNvPr id="171032" name="Line 24"/>
          <p:cNvSpPr>
            <a:spLocks noChangeShapeType="1"/>
          </p:cNvSpPr>
          <p:nvPr/>
        </p:nvSpPr>
        <p:spPr bwMode="auto">
          <a:xfrm flipV="1">
            <a:off x="8147051"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9" name="Rectangle 31"/>
          <p:cNvSpPr>
            <a:spLocks noChangeArrowheads="1"/>
          </p:cNvSpPr>
          <p:nvPr/>
        </p:nvSpPr>
        <p:spPr bwMode="auto">
          <a:xfrm>
            <a:off x="290513" y="4964113"/>
            <a:ext cx="5073650" cy="1217612"/>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a:t>
            </a:r>
            <a:r>
              <a:rPr lang="en-US" b="0" u="sng" dirty="0">
                <a:latin typeface="Calibri"/>
                <a:cs typeface="Calibri"/>
              </a:rPr>
              <a:t>per inner loop iteration</a:t>
            </a:r>
            <a:r>
              <a:rPr lang="en-US" sz="2400" b="0" u="sng" dirty="0">
                <a:latin typeface="Calibri"/>
                <a:cs typeface="Calibri"/>
              </a:rPr>
              <a:t>:</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0.25	1.0	0.0</a:t>
            </a:r>
          </a:p>
        </p:txBody>
      </p:sp>
    </p:spTree>
    <p:extLst>
      <p:ext uri="{BB962C8B-B14F-4D97-AF65-F5344CB8AC3E}">
        <p14:creationId xmlns:p14="http://schemas.microsoft.com/office/powerpoint/2010/main" val="161504369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36" name="Rectangle 28"/>
          <p:cNvSpPr>
            <a:spLocks noGrp="1" noChangeArrowheads="1"/>
          </p:cNvSpPr>
          <p:nvPr>
            <p:ph type="title"/>
          </p:nvPr>
        </p:nvSpPr>
        <p:spPr/>
        <p:txBody>
          <a:bodyPr/>
          <a:lstStyle/>
          <a:p>
            <a:r>
              <a:rPr lang="en-US" dirty="0"/>
              <a:t>Matrix Multiplication (j-</a:t>
            </a:r>
            <a:r>
              <a:rPr lang="en-US" dirty="0" err="1"/>
              <a:t>i</a:t>
            </a:r>
            <a:r>
              <a:rPr lang="en-US" dirty="0"/>
              <a:t>-k)</a:t>
            </a:r>
          </a:p>
        </p:txBody>
      </p:sp>
      <p:sp>
        <p:nvSpPr>
          <p:cNvPr id="171011" name="Rectangle 3"/>
          <p:cNvSpPr>
            <a:spLocks noChangeArrowheads="1"/>
          </p:cNvSpPr>
          <p:nvPr/>
        </p:nvSpPr>
        <p:spPr bwMode="auto">
          <a:xfrm>
            <a:off x="527050" y="1765300"/>
            <a:ext cx="4492625" cy="2818207"/>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nSpc>
                <a:spcPct val="65000"/>
              </a:lnSpc>
              <a:spcBef>
                <a:spcPct val="50000"/>
              </a:spcBef>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jik</a:t>
            </a: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for (j = 0; j &lt; n; ++j) {</a:t>
            </a:r>
          </a:p>
          <a:p>
            <a:pPr>
              <a:lnSpc>
                <a:spcPct val="65000"/>
              </a:lnSpc>
              <a:spcBef>
                <a:spcPct val="50000"/>
              </a:spcBef>
            </a:pPr>
            <a:r>
              <a:rPr lang="en-US" sz="1800" dirty="0">
                <a:latin typeface="Consolas" charset="0"/>
                <a:ea typeface="Consolas" charset="0"/>
                <a:cs typeface="Consolas" charset="0"/>
              </a:rPr>
              <a:t>  for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 0;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&lt; n;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    sum = 0.0;</a:t>
            </a:r>
          </a:p>
          <a:p>
            <a:pPr>
              <a:lnSpc>
                <a:spcPct val="65000"/>
              </a:lnSpc>
              <a:spcBef>
                <a:spcPct val="50000"/>
              </a:spcBef>
            </a:pPr>
            <a:r>
              <a:rPr lang="en-US" sz="1800" dirty="0">
                <a:latin typeface="Consolas" charset="0"/>
                <a:ea typeface="Consolas" charset="0"/>
                <a:cs typeface="Consolas" charset="0"/>
              </a:rPr>
              <a:t>    for (k = 0; k &lt; n; ++k) </a:t>
            </a:r>
          </a:p>
          <a:p>
            <a:pPr>
              <a:lnSpc>
                <a:spcPct val="65000"/>
              </a:lnSpc>
              <a:spcBef>
                <a:spcPct val="50000"/>
              </a:spcBef>
            </a:pPr>
            <a:r>
              <a:rPr lang="en-US" sz="1800" dirty="0">
                <a:latin typeface="Consolas" charset="0"/>
                <a:ea typeface="Consolas" charset="0"/>
                <a:cs typeface="Consolas" charset="0"/>
              </a:rPr>
              <a:t>      </a:t>
            </a:r>
            <a:r>
              <a:rPr lang="en-US" sz="1800" dirty="0">
                <a:solidFill>
                  <a:srgbClr val="FF0000"/>
                </a:solidFill>
                <a:latin typeface="Consolas" charset="0"/>
                <a:ea typeface="Consolas" charset="0"/>
                <a:cs typeface="Consolas" charset="0"/>
              </a:rPr>
              <a:t>sum += a[</a:t>
            </a:r>
            <a:r>
              <a:rPr lang="en-US" sz="1800" dirty="0" err="1">
                <a:solidFill>
                  <a:srgbClr val="FF0000"/>
                </a:solidFill>
                <a:latin typeface="Consolas" charset="0"/>
                <a:ea typeface="Consolas" charset="0"/>
                <a:cs typeface="Consolas" charset="0"/>
              </a:rPr>
              <a:t>i</a:t>
            </a:r>
            <a:r>
              <a:rPr lang="en-US" sz="1800" dirty="0">
                <a:solidFill>
                  <a:srgbClr val="FF0000"/>
                </a:solidFill>
                <a:latin typeface="Consolas" charset="0"/>
                <a:ea typeface="Consolas" charset="0"/>
                <a:cs typeface="Consolas" charset="0"/>
              </a:rPr>
              <a:t>][k] * b[k][j];</a:t>
            </a:r>
          </a:p>
          <a:p>
            <a:pPr>
              <a:lnSpc>
                <a:spcPct val="65000"/>
              </a:lnSpc>
              <a:spcBef>
                <a:spcPct val="50000"/>
              </a:spcBef>
            </a:pPr>
            <a:r>
              <a:rPr lang="en-US" sz="1800" dirty="0">
                <a:latin typeface="Consolas" charset="0"/>
                <a:ea typeface="Consolas" charset="0"/>
                <a:cs typeface="Consolas" charset="0"/>
              </a:rPr>
              <a:t>    c[</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][j] = sum;</a:t>
            </a:r>
          </a:p>
          <a:p>
            <a:pPr>
              <a:lnSpc>
                <a:spcPct val="65000"/>
              </a:lnSpc>
              <a:spcBef>
                <a:spcPct val="50000"/>
              </a:spcBef>
            </a:pP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 </a:t>
            </a:r>
          </a:p>
        </p:txBody>
      </p:sp>
      <p:sp>
        <p:nvSpPr>
          <p:cNvPr id="171012" name="Rectangle 4"/>
          <p:cNvSpPr>
            <a:spLocks noChangeArrowheads="1"/>
          </p:cNvSpPr>
          <p:nvPr/>
        </p:nvSpPr>
        <p:spPr bwMode="auto">
          <a:xfrm>
            <a:off x="54927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3" name="Rectangle 5"/>
          <p:cNvSpPr>
            <a:spLocks noChangeArrowheads="1"/>
          </p:cNvSpPr>
          <p:nvPr/>
        </p:nvSpPr>
        <p:spPr bwMode="auto">
          <a:xfrm>
            <a:off x="6711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4" name="Rectangle 6"/>
          <p:cNvSpPr>
            <a:spLocks noChangeArrowheads="1"/>
          </p:cNvSpPr>
          <p:nvPr/>
        </p:nvSpPr>
        <p:spPr bwMode="auto">
          <a:xfrm>
            <a:off x="7854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5" name="Rectangle 7"/>
          <p:cNvSpPr>
            <a:spLocks noChangeArrowheads="1"/>
          </p:cNvSpPr>
          <p:nvPr/>
        </p:nvSpPr>
        <p:spPr bwMode="auto">
          <a:xfrm>
            <a:off x="5624513" y="316865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1016" name="Rectangle 8"/>
          <p:cNvSpPr>
            <a:spLocks noChangeArrowheads="1"/>
          </p:cNvSpPr>
          <p:nvPr/>
        </p:nvSpPr>
        <p:spPr bwMode="auto">
          <a:xfrm>
            <a:off x="6843713" y="316865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1017" name="Rectangle 9"/>
          <p:cNvSpPr>
            <a:spLocks noChangeArrowheads="1"/>
          </p:cNvSpPr>
          <p:nvPr/>
        </p:nvSpPr>
        <p:spPr bwMode="auto">
          <a:xfrm>
            <a:off x="7986713" y="316865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1018" name="Line 10"/>
          <p:cNvSpPr>
            <a:spLocks noChangeShapeType="1"/>
          </p:cNvSpPr>
          <p:nvPr/>
        </p:nvSpPr>
        <p:spPr bwMode="auto">
          <a:xfrm>
            <a:off x="6934200" y="2593975"/>
            <a:ext cx="0" cy="50800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19" name="Line 11"/>
          <p:cNvSpPr>
            <a:spLocks noChangeShapeType="1"/>
          </p:cNvSpPr>
          <p:nvPr/>
        </p:nvSpPr>
        <p:spPr bwMode="auto">
          <a:xfrm>
            <a:off x="5499100" y="2962275"/>
            <a:ext cx="584200" cy="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20" name="Rectangle 12"/>
          <p:cNvSpPr>
            <a:spLocks noChangeArrowheads="1"/>
          </p:cNvSpPr>
          <p:nvPr/>
        </p:nvSpPr>
        <p:spPr bwMode="auto">
          <a:xfrm>
            <a:off x="6081713" y="2787650"/>
            <a:ext cx="588877"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a:t>
            </a:r>
          </a:p>
        </p:txBody>
      </p:sp>
      <p:sp>
        <p:nvSpPr>
          <p:cNvPr id="171021" name="Rectangle 13"/>
          <p:cNvSpPr>
            <a:spLocks noChangeArrowheads="1"/>
          </p:cNvSpPr>
          <p:nvPr/>
        </p:nvSpPr>
        <p:spPr bwMode="auto">
          <a:xfrm>
            <a:off x="6691313" y="2254250"/>
            <a:ext cx="591382"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(*,j)</a:t>
            </a:r>
          </a:p>
        </p:txBody>
      </p:sp>
      <p:sp>
        <p:nvSpPr>
          <p:cNvPr id="171022" name="Rectangle 14"/>
          <p:cNvSpPr>
            <a:spLocks noChangeArrowheads="1"/>
          </p:cNvSpPr>
          <p:nvPr/>
        </p:nvSpPr>
        <p:spPr bwMode="auto">
          <a:xfrm>
            <a:off x="8013700" y="2898775"/>
            <a:ext cx="50800" cy="50800"/>
          </a:xfrm>
          <a:prstGeom prst="rect">
            <a:avLst/>
          </a:prstGeom>
          <a:solidFill>
            <a:srgbClr val="FF0000"/>
          </a:solidFill>
          <a:ln w="57150">
            <a:solidFill>
              <a:srgbClr val="FF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23" name="Rectangle 15"/>
          <p:cNvSpPr>
            <a:spLocks noChangeArrowheads="1"/>
          </p:cNvSpPr>
          <p:nvPr/>
        </p:nvSpPr>
        <p:spPr bwMode="auto">
          <a:xfrm>
            <a:off x="7834313" y="2559050"/>
            <a:ext cx="52250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(i,j)</a:t>
            </a:r>
          </a:p>
        </p:txBody>
      </p:sp>
      <p:sp>
        <p:nvSpPr>
          <p:cNvPr id="171024" name="Rectangle 16"/>
          <p:cNvSpPr>
            <a:spLocks noChangeArrowheads="1"/>
          </p:cNvSpPr>
          <p:nvPr/>
        </p:nvSpPr>
        <p:spPr bwMode="auto">
          <a:xfrm>
            <a:off x="5395913" y="179705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Inner loop:</a:t>
            </a:r>
          </a:p>
        </p:txBody>
      </p:sp>
      <p:sp>
        <p:nvSpPr>
          <p:cNvPr id="171026" name="Rectangle 18"/>
          <p:cNvSpPr>
            <a:spLocks noChangeArrowheads="1"/>
          </p:cNvSpPr>
          <p:nvPr/>
        </p:nvSpPr>
        <p:spPr bwMode="auto">
          <a:xfrm>
            <a:off x="6434138" y="4256088"/>
            <a:ext cx="1067599"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Column-</a:t>
            </a:r>
          </a:p>
          <a:p>
            <a:pPr algn="l">
              <a:lnSpc>
                <a:spcPct val="100000"/>
              </a:lnSpc>
            </a:pPr>
            <a:r>
              <a:rPr lang="en-US" sz="2000" b="0">
                <a:latin typeface="Calibri"/>
                <a:cs typeface="Calibri"/>
              </a:rPr>
              <a:t>wise</a:t>
            </a:r>
          </a:p>
        </p:txBody>
      </p:sp>
      <p:sp>
        <p:nvSpPr>
          <p:cNvPr id="171027" name="Line 19"/>
          <p:cNvSpPr>
            <a:spLocks noChangeShapeType="1"/>
          </p:cNvSpPr>
          <p:nvPr/>
        </p:nvSpPr>
        <p:spPr bwMode="auto">
          <a:xfrm flipV="1">
            <a:off x="6991351" y="359251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28" name="Rectangle 20"/>
          <p:cNvSpPr>
            <a:spLocks noChangeArrowheads="1"/>
          </p:cNvSpPr>
          <p:nvPr/>
        </p:nvSpPr>
        <p:spPr bwMode="auto">
          <a:xfrm>
            <a:off x="5214938" y="4256088"/>
            <a:ext cx="1177605"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Row-wise</a:t>
            </a:r>
          </a:p>
        </p:txBody>
      </p:sp>
      <p:sp>
        <p:nvSpPr>
          <p:cNvPr id="171029" name="Line 21"/>
          <p:cNvSpPr>
            <a:spLocks noChangeShapeType="1"/>
          </p:cNvSpPr>
          <p:nvPr/>
        </p:nvSpPr>
        <p:spPr bwMode="auto">
          <a:xfrm flipV="1">
            <a:off x="5772150"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1" name="Rectangle 23"/>
          <p:cNvSpPr>
            <a:spLocks noChangeArrowheads="1"/>
          </p:cNvSpPr>
          <p:nvPr/>
        </p:nvSpPr>
        <p:spPr bwMode="auto">
          <a:xfrm>
            <a:off x="7808266" y="4256088"/>
            <a:ext cx="726134"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Fixed</a:t>
            </a:r>
          </a:p>
        </p:txBody>
      </p:sp>
      <p:sp>
        <p:nvSpPr>
          <p:cNvPr id="171032" name="Line 24"/>
          <p:cNvSpPr>
            <a:spLocks noChangeShapeType="1"/>
          </p:cNvSpPr>
          <p:nvPr/>
        </p:nvSpPr>
        <p:spPr bwMode="auto">
          <a:xfrm flipV="1">
            <a:off x="8147051"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9" name="Rectangle 31"/>
          <p:cNvSpPr>
            <a:spLocks noChangeArrowheads="1"/>
          </p:cNvSpPr>
          <p:nvPr/>
        </p:nvSpPr>
        <p:spPr bwMode="auto">
          <a:xfrm>
            <a:off x="290513" y="4964113"/>
            <a:ext cx="5073650" cy="1217612"/>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a:t>
            </a:r>
            <a:r>
              <a:rPr lang="en-US" b="0" u="sng" dirty="0">
                <a:latin typeface="Calibri"/>
                <a:cs typeface="Calibri"/>
              </a:rPr>
              <a:t>per inner loop iteration</a:t>
            </a:r>
            <a:r>
              <a:rPr lang="en-US" sz="2400" b="0" u="sng" dirty="0">
                <a:latin typeface="Calibri"/>
                <a:cs typeface="Calibri"/>
              </a:rPr>
              <a:t>:</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0.25	1.0	0.0</a:t>
            </a:r>
          </a:p>
        </p:txBody>
      </p:sp>
    </p:spTree>
    <p:extLst>
      <p:ext uri="{BB962C8B-B14F-4D97-AF65-F5344CB8AC3E}">
        <p14:creationId xmlns:p14="http://schemas.microsoft.com/office/powerpoint/2010/main" val="1977870126"/>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a:spLocks noChangeArrowheads="1"/>
          </p:cNvSpPr>
          <p:nvPr/>
        </p:nvSpPr>
        <p:spPr bwMode="auto">
          <a:xfrm>
            <a:off x="5489301"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5" name="Rectangle 14"/>
          <p:cNvSpPr>
            <a:spLocks noChangeArrowheads="1"/>
          </p:cNvSpPr>
          <p:nvPr/>
        </p:nvSpPr>
        <p:spPr bwMode="auto">
          <a:xfrm>
            <a:off x="5648051" y="2898775"/>
            <a:ext cx="50800" cy="50800"/>
          </a:xfrm>
          <a:prstGeom prst="rect">
            <a:avLst/>
          </a:prstGeom>
          <a:solidFill>
            <a:srgbClr val="FF0000"/>
          </a:solidFill>
          <a:ln w="57150">
            <a:solidFill>
              <a:srgbClr val="FF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6" name="Rectangle 15"/>
          <p:cNvSpPr>
            <a:spLocks noChangeArrowheads="1"/>
          </p:cNvSpPr>
          <p:nvPr/>
        </p:nvSpPr>
        <p:spPr bwMode="auto">
          <a:xfrm>
            <a:off x="5468664" y="2559050"/>
            <a:ext cx="58028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i,k</a:t>
            </a:r>
            <a:r>
              <a:rPr lang="en-US" sz="2000" b="0" dirty="0">
                <a:latin typeface="Calibri"/>
                <a:cs typeface="Calibri"/>
              </a:rPr>
              <a:t>)</a:t>
            </a:r>
          </a:p>
        </p:txBody>
      </p:sp>
      <p:sp>
        <p:nvSpPr>
          <p:cNvPr id="171036" name="Rectangle 28"/>
          <p:cNvSpPr>
            <a:spLocks noGrp="1" noChangeArrowheads="1"/>
          </p:cNvSpPr>
          <p:nvPr>
            <p:ph type="title"/>
          </p:nvPr>
        </p:nvSpPr>
        <p:spPr/>
        <p:txBody>
          <a:bodyPr/>
          <a:lstStyle/>
          <a:p>
            <a:r>
              <a:rPr lang="en-US" dirty="0"/>
              <a:t>Matrix Multiplication (k-</a:t>
            </a:r>
            <a:r>
              <a:rPr lang="en-US" dirty="0" err="1"/>
              <a:t>i</a:t>
            </a:r>
            <a:r>
              <a:rPr lang="en-US" dirty="0"/>
              <a:t>-j)</a:t>
            </a:r>
          </a:p>
        </p:txBody>
      </p:sp>
      <p:sp>
        <p:nvSpPr>
          <p:cNvPr id="171011" name="Rectangle 3"/>
          <p:cNvSpPr>
            <a:spLocks noChangeArrowheads="1"/>
          </p:cNvSpPr>
          <p:nvPr/>
        </p:nvSpPr>
        <p:spPr bwMode="auto">
          <a:xfrm>
            <a:off x="527050" y="1765300"/>
            <a:ext cx="4492625" cy="2818207"/>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nSpc>
                <a:spcPct val="65000"/>
              </a:lnSpc>
              <a:spcBef>
                <a:spcPct val="50000"/>
              </a:spcBef>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kij</a:t>
            </a: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for (k = 0; k &lt; n; ++k) {</a:t>
            </a:r>
          </a:p>
          <a:p>
            <a:pPr>
              <a:lnSpc>
                <a:spcPct val="65000"/>
              </a:lnSpc>
              <a:spcBef>
                <a:spcPct val="50000"/>
              </a:spcBef>
            </a:pPr>
            <a:r>
              <a:rPr lang="en-US" sz="1800" dirty="0">
                <a:latin typeface="Consolas" charset="0"/>
                <a:ea typeface="Consolas" charset="0"/>
                <a:cs typeface="Consolas" charset="0"/>
              </a:rPr>
              <a:t>  for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 0;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&lt; n;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    r = a[</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][k];</a:t>
            </a:r>
          </a:p>
          <a:p>
            <a:pPr>
              <a:lnSpc>
                <a:spcPct val="65000"/>
              </a:lnSpc>
              <a:spcBef>
                <a:spcPct val="50000"/>
              </a:spcBef>
            </a:pPr>
            <a:r>
              <a:rPr lang="en-US" sz="1800" dirty="0">
                <a:latin typeface="Consolas" charset="0"/>
                <a:ea typeface="Consolas" charset="0"/>
                <a:cs typeface="Consolas" charset="0"/>
              </a:rPr>
              <a:t>    for (j = 0; j &lt; n; ++j)</a:t>
            </a:r>
          </a:p>
          <a:p>
            <a:pPr>
              <a:lnSpc>
                <a:spcPct val="65000"/>
              </a:lnSpc>
              <a:spcBef>
                <a:spcPct val="50000"/>
              </a:spcBef>
            </a:pPr>
            <a:r>
              <a:rPr lang="en-US" sz="1800" dirty="0">
                <a:latin typeface="Consolas" charset="0"/>
                <a:ea typeface="Consolas" charset="0"/>
                <a:cs typeface="Consolas" charset="0"/>
              </a:rPr>
              <a:t>      </a:t>
            </a:r>
            <a:r>
              <a:rPr lang="en-US" sz="1800" dirty="0">
                <a:solidFill>
                  <a:srgbClr val="FF0000"/>
                </a:solidFill>
                <a:latin typeface="Consolas" charset="0"/>
                <a:ea typeface="Consolas" charset="0"/>
                <a:cs typeface="Consolas" charset="0"/>
              </a:rPr>
              <a:t>c[</a:t>
            </a:r>
            <a:r>
              <a:rPr lang="en-US" sz="1800" dirty="0" err="1">
                <a:solidFill>
                  <a:srgbClr val="FF0000"/>
                </a:solidFill>
                <a:latin typeface="Consolas" charset="0"/>
                <a:ea typeface="Consolas" charset="0"/>
                <a:cs typeface="Consolas" charset="0"/>
              </a:rPr>
              <a:t>i</a:t>
            </a:r>
            <a:r>
              <a:rPr lang="en-US" sz="1800" dirty="0">
                <a:solidFill>
                  <a:srgbClr val="FF0000"/>
                </a:solidFill>
                <a:latin typeface="Consolas" charset="0"/>
                <a:ea typeface="Consolas" charset="0"/>
                <a:cs typeface="Consolas" charset="0"/>
              </a:rPr>
              <a:t>][j] += r * b[k][j];</a:t>
            </a:r>
          </a:p>
          <a:p>
            <a:pPr>
              <a:lnSpc>
                <a:spcPct val="65000"/>
              </a:lnSpc>
              <a:spcBef>
                <a:spcPct val="50000"/>
              </a:spcBef>
            </a:pPr>
            <a:endParaRPr lang="en-US" sz="1800" dirty="0">
              <a:solidFill>
                <a:srgbClr val="FF0000"/>
              </a:solidFill>
              <a:latin typeface="Consolas" charset="0"/>
              <a:ea typeface="Consolas" charset="0"/>
              <a:cs typeface="Consolas" charset="0"/>
            </a:endParaRPr>
          </a:p>
          <a:p>
            <a:pPr>
              <a:lnSpc>
                <a:spcPct val="65000"/>
              </a:lnSpc>
              <a:spcBef>
                <a:spcPct val="50000"/>
              </a:spcBef>
            </a:pP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 </a:t>
            </a:r>
          </a:p>
        </p:txBody>
      </p:sp>
      <p:sp>
        <p:nvSpPr>
          <p:cNvPr id="171013" name="Rectangle 5"/>
          <p:cNvSpPr>
            <a:spLocks noChangeArrowheads="1"/>
          </p:cNvSpPr>
          <p:nvPr/>
        </p:nvSpPr>
        <p:spPr bwMode="auto">
          <a:xfrm>
            <a:off x="6711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4" name="Rectangle 6"/>
          <p:cNvSpPr>
            <a:spLocks noChangeArrowheads="1"/>
          </p:cNvSpPr>
          <p:nvPr/>
        </p:nvSpPr>
        <p:spPr bwMode="auto">
          <a:xfrm>
            <a:off x="7854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5" name="Rectangle 7"/>
          <p:cNvSpPr>
            <a:spLocks noChangeArrowheads="1"/>
          </p:cNvSpPr>
          <p:nvPr/>
        </p:nvSpPr>
        <p:spPr bwMode="auto">
          <a:xfrm>
            <a:off x="5624513" y="316865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1016" name="Rectangle 8"/>
          <p:cNvSpPr>
            <a:spLocks noChangeArrowheads="1"/>
          </p:cNvSpPr>
          <p:nvPr/>
        </p:nvSpPr>
        <p:spPr bwMode="auto">
          <a:xfrm>
            <a:off x="6843713" y="316865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1017" name="Rectangle 9"/>
          <p:cNvSpPr>
            <a:spLocks noChangeArrowheads="1"/>
          </p:cNvSpPr>
          <p:nvPr/>
        </p:nvSpPr>
        <p:spPr bwMode="auto">
          <a:xfrm>
            <a:off x="7986713" y="316865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1021" name="Rectangle 13"/>
          <p:cNvSpPr>
            <a:spLocks noChangeArrowheads="1"/>
          </p:cNvSpPr>
          <p:nvPr/>
        </p:nvSpPr>
        <p:spPr bwMode="auto">
          <a:xfrm>
            <a:off x="6680231" y="2241807"/>
            <a:ext cx="64921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(k,*)</a:t>
            </a:r>
          </a:p>
        </p:txBody>
      </p:sp>
      <p:sp>
        <p:nvSpPr>
          <p:cNvPr id="171023" name="Rectangle 15"/>
          <p:cNvSpPr>
            <a:spLocks noChangeArrowheads="1"/>
          </p:cNvSpPr>
          <p:nvPr/>
        </p:nvSpPr>
        <p:spPr bwMode="auto">
          <a:xfrm>
            <a:off x="7857646" y="2254249"/>
            <a:ext cx="59150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i</a:t>
            </a:r>
            <a:r>
              <a:rPr lang="en-US" sz="2000" b="0" dirty="0">
                <a:latin typeface="Calibri"/>
                <a:cs typeface="Calibri"/>
              </a:rPr>
              <a:t>,*)</a:t>
            </a:r>
          </a:p>
        </p:txBody>
      </p:sp>
      <p:sp>
        <p:nvSpPr>
          <p:cNvPr id="171024" name="Rectangle 16"/>
          <p:cNvSpPr>
            <a:spLocks noChangeArrowheads="1"/>
          </p:cNvSpPr>
          <p:nvPr/>
        </p:nvSpPr>
        <p:spPr bwMode="auto">
          <a:xfrm>
            <a:off x="5395913" y="179705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Inner loop:</a:t>
            </a:r>
          </a:p>
        </p:txBody>
      </p:sp>
      <p:sp>
        <p:nvSpPr>
          <p:cNvPr id="171026" name="Rectangle 18"/>
          <p:cNvSpPr>
            <a:spLocks noChangeArrowheads="1"/>
          </p:cNvSpPr>
          <p:nvPr/>
        </p:nvSpPr>
        <p:spPr bwMode="auto">
          <a:xfrm>
            <a:off x="6434138" y="4256088"/>
            <a:ext cx="1178399"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Row-wise</a:t>
            </a:r>
          </a:p>
        </p:txBody>
      </p:sp>
      <p:sp>
        <p:nvSpPr>
          <p:cNvPr id="171027" name="Line 19"/>
          <p:cNvSpPr>
            <a:spLocks noChangeShapeType="1"/>
          </p:cNvSpPr>
          <p:nvPr/>
        </p:nvSpPr>
        <p:spPr bwMode="auto">
          <a:xfrm flipV="1">
            <a:off x="6991351" y="359251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28" name="Rectangle 20"/>
          <p:cNvSpPr>
            <a:spLocks noChangeArrowheads="1"/>
          </p:cNvSpPr>
          <p:nvPr/>
        </p:nvSpPr>
        <p:spPr bwMode="auto">
          <a:xfrm>
            <a:off x="5214937" y="4256088"/>
            <a:ext cx="1023471" cy="397545"/>
          </a:xfrm>
          <a:prstGeom prst="rect">
            <a:avLst/>
          </a:prstGeom>
          <a:noFill/>
          <a:ln w="25400">
            <a:noFill/>
            <a:miter lim="800000"/>
            <a:headEnd/>
            <a:tailEnd/>
          </a:ln>
          <a:effectLst/>
        </p:spPr>
        <p:txBody>
          <a:bodyPr wrap="square" lIns="90487" tIns="44450" rIns="90487" bIns="44450">
            <a:prstTxWarp prst="textNoShape">
              <a:avLst/>
            </a:prstTxWarp>
            <a:spAutoFit/>
          </a:bodyPr>
          <a:lstStyle/>
          <a:p>
            <a:pPr algn="ctr">
              <a:lnSpc>
                <a:spcPct val="100000"/>
              </a:lnSpc>
            </a:pPr>
            <a:r>
              <a:rPr lang="en-US" sz="2000" b="0" dirty="0">
                <a:latin typeface="Calibri"/>
                <a:cs typeface="Calibri"/>
              </a:rPr>
              <a:t>Fixed</a:t>
            </a:r>
          </a:p>
        </p:txBody>
      </p:sp>
      <p:sp>
        <p:nvSpPr>
          <p:cNvPr id="171029" name="Line 21"/>
          <p:cNvSpPr>
            <a:spLocks noChangeShapeType="1"/>
          </p:cNvSpPr>
          <p:nvPr/>
        </p:nvSpPr>
        <p:spPr bwMode="auto">
          <a:xfrm flipV="1">
            <a:off x="5772150"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1" name="Rectangle 23"/>
          <p:cNvSpPr>
            <a:spLocks noChangeArrowheads="1"/>
          </p:cNvSpPr>
          <p:nvPr/>
        </p:nvSpPr>
        <p:spPr bwMode="auto">
          <a:xfrm>
            <a:off x="7808266" y="4256088"/>
            <a:ext cx="1178399"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Row-wise</a:t>
            </a:r>
          </a:p>
        </p:txBody>
      </p:sp>
      <p:sp>
        <p:nvSpPr>
          <p:cNvPr id="171032" name="Line 24"/>
          <p:cNvSpPr>
            <a:spLocks noChangeShapeType="1"/>
          </p:cNvSpPr>
          <p:nvPr/>
        </p:nvSpPr>
        <p:spPr bwMode="auto">
          <a:xfrm flipV="1">
            <a:off x="8147051"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9" name="Rectangle 31"/>
          <p:cNvSpPr>
            <a:spLocks noChangeArrowheads="1"/>
          </p:cNvSpPr>
          <p:nvPr/>
        </p:nvSpPr>
        <p:spPr bwMode="auto">
          <a:xfrm>
            <a:off x="290513" y="4964113"/>
            <a:ext cx="5073650" cy="1217612"/>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a:t>
            </a:r>
            <a:r>
              <a:rPr lang="en-US" b="0" u="sng" dirty="0">
                <a:latin typeface="Calibri"/>
                <a:cs typeface="Calibri"/>
              </a:rPr>
              <a:t>per inner loop iteration</a:t>
            </a:r>
            <a:r>
              <a:rPr lang="en-US" sz="2400" b="0" u="sng" dirty="0">
                <a:latin typeface="Calibri"/>
                <a:cs typeface="Calibri"/>
              </a:rPr>
              <a:t>:</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0.0	</a:t>
            </a:r>
            <a:r>
              <a:rPr lang="en-US" b="0" dirty="0">
                <a:latin typeface="Calibri"/>
                <a:cs typeface="Calibri"/>
              </a:rPr>
              <a:t>0.25</a:t>
            </a:r>
            <a:r>
              <a:rPr lang="en-US" sz="2400" b="0" dirty="0">
                <a:latin typeface="Calibri"/>
                <a:cs typeface="Calibri"/>
              </a:rPr>
              <a:t>	0</a:t>
            </a:r>
            <a:r>
              <a:rPr lang="en-US" b="0" dirty="0">
                <a:latin typeface="Calibri"/>
                <a:cs typeface="Calibri"/>
              </a:rPr>
              <a:t>.25</a:t>
            </a:r>
            <a:endParaRPr lang="en-US" sz="2400" b="0" dirty="0">
              <a:latin typeface="Calibri"/>
              <a:cs typeface="Calibri"/>
            </a:endParaRPr>
          </a:p>
        </p:txBody>
      </p:sp>
      <p:sp>
        <p:nvSpPr>
          <p:cNvPr id="27" name="Line 15"/>
          <p:cNvSpPr>
            <a:spLocks noChangeShapeType="1"/>
          </p:cNvSpPr>
          <p:nvPr/>
        </p:nvSpPr>
        <p:spPr bwMode="auto">
          <a:xfrm>
            <a:off x="6711950" y="2949575"/>
            <a:ext cx="584200" cy="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28" name="Line 15"/>
          <p:cNvSpPr>
            <a:spLocks noChangeShapeType="1"/>
          </p:cNvSpPr>
          <p:nvPr/>
        </p:nvSpPr>
        <p:spPr bwMode="auto">
          <a:xfrm>
            <a:off x="7874000" y="2819400"/>
            <a:ext cx="584200" cy="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Tree>
    <p:extLst>
      <p:ext uri="{BB962C8B-B14F-4D97-AF65-F5344CB8AC3E}">
        <p14:creationId xmlns:p14="http://schemas.microsoft.com/office/powerpoint/2010/main" val="1306712707"/>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a:spLocks noChangeArrowheads="1"/>
          </p:cNvSpPr>
          <p:nvPr/>
        </p:nvSpPr>
        <p:spPr bwMode="auto">
          <a:xfrm>
            <a:off x="5489301"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5" name="Rectangle 14"/>
          <p:cNvSpPr>
            <a:spLocks noChangeArrowheads="1"/>
          </p:cNvSpPr>
          <p:nvPr/>
        </p:nvSpPr>
        <p:spPr bwMode="auto">
          <a:xfrm>
            <a:off x="5648051" y="2898775"/>
            <a:ext cx="50800" cy="50800"/>
          </a:xfrm>
          <a:prstGeom prst="rect">
            <a:avLst/>
          </a:prstGeom>
          <a:solidFill>
            <a:srgbClr val="FF0000"/>
          </a:solidFill>
          <a:ln w="57150">
            <a:solidFill>
              <a:srgbClr val="FF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26" name="Rectangle 15"/>
          <p:cNvSpPr>
            <a:spLocks noChangeArrowheads="1"/>
          </p:cNvSpPr>
          <p:nvPr/>
        </p:nvSpPr>
        <p:spPr bwMode="auto">
          <a:xfrm>
            <a:off x="5468664" y="2559050"/>
            <a:ext cx="58028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i,k</a:t>
            </a:r>
            <a:r>
              <a:rPr lang="en-US" sz="2000" b="0" dirty="0">
                <a:latin typeface="Calibri"/>
                <a:cs typeface="Calibri"/>
              </a:rPr>
              <a:t>)</a:t>
            </a:r>
          </a:p>
        </p:txBody>
      </p:sp>
      <p:sp>
        <p:nvSpPr>
          <p:cNvPr id="171036" name="Rectangle 28"/>
          <p:cNvSpPr>
            <a:spLocks noGrp="1" noChangeArrowheads="1"/>
          </p:cNvSpPr>
          <p:nvPr>
            <p:ph type="title"/>
          </p:nvPr>
        </p:nvSpPr>
        <p:spPr/>
        <p:txBody>
          <a:bodyPr/>
          <a:lstStyle/>
          <a:p>
            <a:r>
              <a:rPr lang="en-US" dirty="0"/>
              <a:t>Matrix Multiplication (</a:t>
            </a:r>
            <a:r>
              <a:rPr lang="en-US" dirty="0" err="1"/>
              <a:t>i</a:t>
            </a:r>
            <a:r>
              <a:rPr lang="en-US" dirty="0"/>
              <a:t>-k-j)</a:t>
            </a:r>
          </a:p>
        </p:txBody>
      </p:sp>
      <p:sp>
        <p:nvSpPr>
          <p:cNvPr id="171011" name="Rectangle 3"/>
          <p:cNvSpPr>
            <a:spLocks noChangeArrowheads="1"/>
          </p:cNvSpPr>
          <p:nvPr/>
        </p:nvSpPr>
        <p:spPr bwMode="auto">
          <a:xfrm>
            <a:off x="527050" y="1765300"/>
            <a:ext cx="4492625" cy="2818207"/>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nSpc>
                <a:spcPct val="65000"/>
              </a:lnSpc>
              <a:spcBef>
                <a:spcPct val="50000"/>
              </a:spcBef>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ikj</a:t>
            </a: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for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 0;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&lt; n;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  for (k = 0; k &lt; n; ++k) {</a:t>
            </a:r>
          </a:p>
          <a:p>
            <a:pPr>
              <a:lnSpc>
                <a:spcPct val="65000"/>
              </a:lnSpc>
              <a:spcBef>
                <a:spcPct val="50000"/>
              </a:spcBef>
            </a:pPr>
            <a:r>
              <a:rPr lang="en-US" sz="1800" dirty="0">
                <a:latin typeface="Consolas" charset="0"/>
                <a:ea typeface="Consolas" charset="0"/>
                <a:cs typeface="Consolas" charset="0"/>
              </a:rPr>
              <a:t>    r = a[</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][k];</a:t>
            </a:r>
          </a:p>
          <a:p>
            <a:pPr>
              <a:lnSpc>
                <a:spcPct val="65000"/>
              </a:lnSpc>
              <a:spcBef>
                <a:spcPct val="50000"/>
              </a:spcBef>
            </a:pPr>
            <a:r>
              <a:rPr lang="en-US" sz="1800" dirty="0">
                <a:latin typeface="Consolas" charset="0"/>
                <a:ea typeface="Consolas" charset="0"/>
                <a:cs typeface="Consolas" charset="0"/>
              </a:rPr>
              <a:t>    for (j = 0; j &lt; n; ++j)</a:t>
            </a:r>
          </a:p>
          <a:p>
            <a:pPr>
              <a:lnSpc>
                <a:spcPct val="65000"/>
              </a:lnSpc>
              <a:spcBef>
                <a:spcPct val="50000"/>
              </a:spcBef>
            </a:pPr>
            <a:r>
              <a:rPr lang="en-US" sz="1800" dirty="0">
                <a:latin typeface="Consolas" charset="0"/>
                <a:ea typeface="Consolas" charset="0"/>
                <a:cs typeface="Consolas" charset="0"/>
              </a:rPr>
              <a:t>      </a:t>
            </a:r>
            <a:r>
              <a:rPr lang="en-US" sz="1800" dirty="0">
                <a:solidFill>
                  <a:srgbClr val="FF0000"/>
                </a:solidFill>
                <a:latin typeface="Consolas" charset="0"/>
                <a:ea typeface="Consolas" charset="0"/>
                <a:cs typeface="Consolas" charset="0"/>
              </a:rPr>
              <a:t>c[</a:t>
            </a:r>
            <a:r>
              <a:rPr lang="en-US" sz="1800" dirty="0" err="1">
                <a:solidFill>
                  <a:srgbClr val="FF0000"/>
                </a:solidFill>
                <a:latin typeface="Consolas" charset="0"/>
                <a:ea typeface="Consolas" charset="0"/>
                <a:cs typeface="Consolas" charset="0"/>
              </a:rPr>
              <a:t>i</a:t>
            </a:r>
            <a:r>
              <a:rPr lang="en-US" sz="1800" dirty="0">
                <a:solidFill>
                  <a:srgbClr val="FF0000"/>
                </a:solidFill>
                <a:latin typeface="Consolas" charset="0"/>
                <a:ea typeface="Consolas" charset="0"/>
                <a:cs typeface="Consolas" charset="0"/>
              </a:rPr>
              <a:t>][j] += r * b[k][j];</a:t>
            </a:r>
          </a:p>
          <a:p>
            <a:pPr>
              <a:lnSpc>
                <a:spcPct val="65000"/>
              </a:lnSpc>
              <a:spcBef>
                <a:spcPct val="50000"/>
              </a:spcBef>
            </a:pPr>
            <a:endParaRPr lang="en-US" sz="1800" dirty="0">
              <a:solidFill>
                <a:srgbClr val="FF0000"/>
              </a:solidFill>
              <a:latin typeface="Consolas" charset="0"/>
              <a:ea typeface="Consolas" charset="0"/>
              <a:cs typeface="Consolas" charset="0"/>
            </a:endParaRPr>
          </a:p>
          <a:p>
            <a:pPr>
              <a:lnSpc>
                <a:spcPct val="65000"/>
              </a:lnSpc>
              <a:spcBef>
                <a:spcPct val="50000"/>
              </a:spcBef>
            </a:pP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 </a:t>
            </a:r>
          </a:p>
        </p:txBody>
      </p:sp>
      <p:sp>
        <p:nvSpPr>
          <p:cNvPr id="171013" name="Rectangle 5"/>
          <p:cNvSpPr>
            <a:spLocks noChangeArrowheads="1"/>
          </p:cNvSpPr>
          <p:nvPr/>
        </p:nvSpPr>
        <p:spPr bwMode="auto">
          <a:xfrm>
            <a:off x="6711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4" name="Rectangle 6"/>
          <p:cNvSpPr>
            <a:spLocks noChangeArrowheads="1"/>
          </p:cNvSpPr>
          <p:nvPr/>
        </p:nvSpPr>
        <p:spPr bwMode="auto">
          <a:xfrm>
            <a:off x="7854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5" name="Rectangle 7"/>
          <p:cNvSpPr>
            <a:spLocks noChangeArrowheads="1"/>
          </p:cNvSpPr>
          <p:nvPr/>
        </p:nvSpPr>
        <p:spPr bwMode="auto">
          <a:xfrm>
            <a:off x="5624513" y="316865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1016" name="Rectangle 8"/>
          <p:cNvSpPr>
            <a:spLocks noChangeArrowheads="1"/>
          </p:cNvSpPr>
          <p:nvPr/>
        </p:nvSpPr>
        <p:spPr bwMode="auto">
          <a:xfrm>
            <a:off x="6843713" y="316865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1017" name="Rectangle 9"/>
          <p:cNvSpPr>
            <a:spLocks noChangeArrowheads="1"/>
          </p:cNvSpPr>
          <p:nvPr/>
        </p:nvSpPr>
        <p:spPr bwMode="auto">
          <a:xfrm>
            <a:off x="7986713" y="316865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1021" name="Rectangle 13"/>
          <p:cNvSpPr>
            <a:spLocks noChangeArrowheads="1"/>
          </p:cNvSpPr>
          <p:nvPr/>
        </p:nvSpPr>
        <p:spPr bwMode="auto">
          <a:xfrm>
            <a:off x="6680231" y="2241807"/>
            <a:ext cx="64921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(k,*)</a:t>
            </a:r>
          </a:p>
        </p:txBody>
      </p:sp>
      <p:sp>
        <p:nvSpPr>
          <p:cNvPr id="171023" name="Rectangle 15"/>
          <p:cNvSpPr>
            <a:spLocks noChangeArrowheads="1"/>
          </p:cNvSpPr>
          <p:nvPr/>
        </p:nvSpPr>
        <p:spPr bwMode="auto">
          <a:xfrm>
            <a:off x="7857646" y="2254249"/>
            <a:ext cx="59150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i</a:t>
            </a:r>
            <a:r>
              <a:rPr lang="en-US" sz="2000" b="0" dirty="0">
                <a:latin typeface="Calibri"/>
                <a:cs typeface="Calibri"/>
              </a:rPr>
              <a:t>,*)</a:t>
            </a:r>
          </a:p>
        </p:txBody>
      </p:sp>
      <p:sp>
        <p:nvSpPr>
          <p:cNvPr id="171024" name="Rectangle 16"/>
          <p:cNvSpPr>
            <a:spLocks noChangeArrowheads="1"/>
          </p:cNvSpPr>
          <p:nvPr/>
        </p:nvSpPr>
        <p:spPr bwMode="auto">
          <a:xfrm>
            <a:off x="5395913" y="179705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Inner loop:</a:t>
            </a:r>
          </a:p>
        </p:txBody>
      </p:sp>
      <p:sp>
        <p:nvSpPr>
          <p:cNvPr id="171026" name="Rectangle 18"/>
          <p:cNvSpPr>
            <a:spLocks noChangeArrowheads="1"/>
          </p:cNvSpPr>
          <p:nvPr/>
        </p:nvSpPr>
        <p:spPr bwMode="auto">
          <a:xfrm>
            <a:off x="6434138" y="4256088"/>
            <a:ext cx="1178399"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Row-wise</a:t>
            </a:r>
          </a:p>
        </p:txBody>
      </p:sp>
      <p:sp>
        <p:nvSpPr>
          <p:cNvPr id="171027" name="Line 19"/>
          <p:cNvSpPr>
            <a:spLocks noChangeShapeType="1"/>
          </p:cNvSpPr>
          <p:nvPr/>
        </p:nvSpPr>
        <p:spPr bwMode="auto">
          <a:xfrm flipV="1">
            <a:off x="6991351" y="359251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28" name="Rectangle 20"/>
          <p:cNvSpPr>
            <a:spLocks noChangeArrowheads="1"/>
          </p:cNvSpPr>
          <p:nvPr/>
        </p:nvSpPr>
        <p:spPr bwMode="auto">
          <a:xfrm>
            <a:off x="5214937" y="4256088"/>
            <a:ext cx="1023471" cy="397545"/>
          </a:xfrm>
          <a:prstGeom prst="rect">
            <a:avLst/>
          </a:prstGeom>
          <a:noFill/>
          <a:ln w="25400">
            <a:noFill/>
            <a:miter lim="800000"/>
            <a:headEnd/>
            <a:tailEnd/>
          </a:ln>
          <a:effectLst/>
        </p:spPr>
        <p:txBody>
          <a:bodyPr wrap="square" lIns="90487" tIns="44450" rIns="90487" bIns="44450">
            <a:prstTxWarp prst="textNoShape">
              <a:avLst/>
            </a:prstTxWarp>
            <a:spAutoFit/>
          </a:bodyPr>
          <a:lstStyle/>
          <a:p>
            <a:pPr algn="ctr">
              <a:lnSpc>
                <a:spcPct val="100000"/>
              </a:lnSpc>
            </a:pPr>
            <a:r>
              <a:rPr lang="en-US" sz="2000" b="0" dirty="0">
                <a:latin typeface="Calibri"/>
                <a:cs typeface="Calibri"/>
              </a:rPr>
              <a:t>Fixed</a:t>
            </a:r>
          </a:p>
        </p:txBody>
      </p:sp>
      <p:sp>
        <p:nvSpPr>
          <p:cNvPr id="171029" name="Line 21"/>
          <p:cNvSpPr>
            <a:spLocks noChangeShapeType="1"/>
          </p:cNvSpPr>
          <p:nvPr/>
        </p:nvSpPr>
        <p:spPr bwMode="auto">
          <a:xfrm flipV="1">
            <a:off x="5772150"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1" name="Rectangle 23"/>
          <p:cNvSpPr>
            <a:spLocks noChangeArrowheads="1"/>
          </p:cNvSpPr>
          <p:nvPr/>
        </p:nvSpPr>
        <p:spPr bwMode="auto">
          <a:xfrm>
            <a:off x="7808266" y="4256088"/>
            <a:ext cx="1178399"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Row-wise</a:t>
            </a:r>
          </a:p>
        </p:txBody>
      </p:sp>
      <p:sp>
        <p:nvSpPr>
          <p:cNvPr id="171032" name="Line 24"/>
          <p:cNvSpPr>
            <a:spLocks noChangeShapeType="1"/>
          </p:cNvSpPr>
          <p:nvPr/>
        </p:nvSpPr>
        <p:spPr bwMode="auto">
          <a:xfrm flipV="1">
            <a:off x="8147051"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9" name="Rectangle 31"/>
          <p:cNvSpPr>
            <a:spLocks noChangeArrowheads="1"/>
          </p:cNvSpPr>
          <p:nvPr/>
        </p:nvSpPr>
        <p:spPr bwMode="auto">
          <a:xfrm>
            <a:off x="290513" y="4964113"/>
            <a:ext cx="5073650" cy="1217612"/>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a:t>
            </a:r>
            <a:r>
              <a:rPr lang="en-US" b="0" u="sng" dirty="0">
                <a:latin typeface="Calibri"/>
                <a:cs typeface="Calibri"/>
              </a:rPr>
              <a:t>per inner loop iteration</a:t>
            </a:r>
            <a:r>
              <a:rPr lang="en-US" sz="2400" b="0" u="sng" dirty="0">
                <a:latin typeface="Calibri"/>
                <a:cs typeface="Calibri"/>
              </a:rPr>
              <a:t>:</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0.0	</a:t>
            </a:r>
            <a:r>
              <a:rPr lang="en-US" b="0" dirty="0">
                <a:latin typeface="Calibri"/>
                <a:cs typeface="Calibri"/>
              </a:rPr>
              <a:t>0.25</a:t>
            </a:r>
            <a:r>
              <a:rPr lang="en-US" sz="2400" b="0" dirty="0">
                <a:latin typeface="Calibri"/>
                <a:cs typeface="Calibri"/>
              </a:rPr>
              <a:t>	0</a:t>
            </a:r>
            <a:r>
              <a:rPr lang="en-US" b="0" dirty="0">
                <a:latin typeface="Calibri"/>
                <a:cs typeface="Calibri"/>
              </a:rPr>
              <a:t>.25</a:t>
            </a:r>
            <a:endParaRPr lang="en-US" sz="2400" b="0" dirty="0">
              <a:latin typeface="Calibri"/>
              <a:cs typeface="Calibri"/>
            </a:endParaRPr>
          </a:p>
        </p:txBody>
      </p:sp>
      <p:sp>
        <p:nvSpPr>
          <p:cNvPr id="27" name="Line 15"/>
          <p:cNvSpPr>
            <a:spLocks noChangeShapeType="1"/>
          </p:cNvSpPr>
          <p:nvPr/>
        </p:nvSpPr>
        <p:spPr bwMode="auto">
          <a:xfrm>
            <a:off x="6711950" y="2667000"/>
            <a:ext cx="584200" cy="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28" name="Line 15"/>
          <p:cNvSpPr>
            <a:spLocks noChangeShapeType="1"/>
          </p:cNvSpPr>
          <p:nvPr/>
        </p:nvSpPr>
        <p:spPr bwMode="auto">
          <a:xfrm>
            <a:off x="7874000" y="2971800"/>
            <a:ext cx="584200" cy="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Tree>
    <p:extLst>
      <p:ext uri="{BB962C8B-B14F-4D97-AF65-F5344CB8AC3E}">
        <p14:creationId xmlns:p14="http://schemas.microsoft.com/office/powerpoint/2010/main" val="46675399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36" name="Rectangle 28"/>
          <p:cNvSpPr>
            <a:spLocks noGrp="1" noChangeArrowheads="1"/>
          </p:cNvSpPr>
          <p:nvPr>
            <p:ph type="title"/>
          </p:nvPr>
        </p:nvSpPr>
        <p:spPr/>
        <p:txBody>
          <a:bodyPr/>
          <a:lstStyle/>
          <a:p>
            <a:r>
              <a:rPr lang="en-US" dirty="0"/>
              <a:t>Matrix Multiplication (j-k-</a:t>
            </a:r>
            <a:r>
              <a:rPr lang="en-US" dirty="0" err="1"/>
              <a:t>i</a:t>
            </a:r>
            <a:r>
              <a:rPr lang="en-US" dirty="0"/>
              <a:t>)</a:t>
            </a:r>
          </a:p>
        </p:txBody>
      </p:sp>
      <p:sp>
        <p:nvSpPr>
          <p:cNvPr id="171011" name="Rectangle 3"/>
          <p:cNvSpPr>
            <a:spLocks noChangeArrowheads="1"/>
          </p:cNvSpPr>
          <p:nvPr/>
        </p:nvSpPr>
        <p:spPr bwMode="auto">
          <a:xfrm>
            <a:off x="527050" y="1765300"/>
            <a:ext cx="4492625" cy="2818207"/>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jki</a:t>
            </a:r>
            <a:r>
              <a:rPr lang="en-US" sz="1800" dirty="0">
                <a:latin typeface="Consolas" charset="0"/>
                <a:ea typeface="Consolas" charset="0"/>
                <a:cs typeface="Consolas" charset="0"/>
              </a:rPr>
              <a:t> */</a:t>
            </a:r>
          </a:p>
          <a:p>
            <a:pPr algn="l">
              <a:lnSpc>
                <a:spcPct val="65000"/>
              </a:lnSpc>
              <a:spcBef>
                <a:spcPct val="50000"/>
              </a:spcBef>
            </a:pPr>
            <a:r>
              <a:rPr lang="en-US" sz="1800" dirty="0">
                <a:latin typeface="Consolas" charset="0"/>
                <a:ea typeface="Consolas" charset="0"/>
                <a:cs typeface="Consolas" charset="0"/>
              </a:rPr>
              <a:t>for (j = 0; j &lt; n; ++j) {</a:t>
            </a:r>
          </a:p>
          <a:p>
            <a:pPr>
              <a:lnSpc>
                <a:spcPct val="65000"/>
              </a:lnSpc>
              <a:spcBef>
                <a:spcPct val="50000"/>
              </a:spcBef>
            </a:pPr>
            <a:r>
              <a:rPr lang="en-US" sz="1800" dirty="0">
                <a:latin typeface="Consolas" charset="0"/>
                <a:ea typeface="Consolas" charset="0"/>
                <a:cs typeface="Consolas" charset="0"/>
              </a:rPr>
              <a:t>  for (k = 0; k &lt; n; ++k) {</a:t>
            </a:r>
          </a:p>
          <a:p>
            <a:pPr algn="l">
              <a:lnSpc>
                <a:spcPct val="65000"/>
              </a:lnSpc>
              <a:spcBef>
                <a:spcPct val="50000"/>
              </a:spcBef>
            </a:pPr>
            <a:r>
              <a:rPr lang="en-US" sz="1800" dirty="0">
                <a:latin typeface="Consolas" charset="0"/>
                <a:ea typeface="Consolas" charset="0"/>
                <a:cs typeface="Consolas" charset="0"/>
              </a:rPr>
              <a:t>    r = b[k][j];</a:t>
            </a:r>
          </a:p>
          <a:p>
            <a:pPr>
              <a:lnSpc>
                <a:spcPct val="65000"/>
              </a:lnSpc>
              <a:spcBef>
                <a:spcPct val="50000"/>
              </a:spcBef>
            </a:pPr>
            <a:r>
              <a:rPr lang="en-US" sz="1800" dirty="0">
                <a:latin typeface="Consolas" charset="0"/>
                <a:ea typeface="Consolas" charset="0"/>
                <a:cs typeface="Consolas" charset="0"/>
              </a:rPr>
              <a:t>    for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 0;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&lt; n;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a:t>
            </a:r>
          </a:p>
          <a:p>
            <a:pPr algn="l">
              <a:lnSpc>
                <a:spcPct val="65000"/>
              </a:lnSpc>
              <a:spcBef>
                <a:spcPct val="50000"/>
              </a:spcBef>
            </a:pPr>
            <a:r>
              <a:rPr lang="en-US" sz="1800" dirty="0">
                <a:latin typeface="Consolas" charset="0"/>
                <a:ea typeface="Consolas" charset="0"/>
                <a:cs typeface="Consolas" charset="0"/>
              </a:rPr>
              <a:t>      </a:t>
            </a:r>
            <a:r>
              <a:rPr lang="en-US" sz="1800" dirty="0">
                <a:solidFill>
                  <a:srgbClr val="FF0000"/>
                </a:solidFill>
                <a:latin typeface="Consolas" charset="0"/>
                <a:ea typeface="Consolas" charset="0"/>
                <a:cs typeface="Consolas" charset="0"/>
              </a:rPr>
              <a:t>c[</a:t>
            </a:r>
            <a:r>
              <a:rPr lang="en-US" sz="1800" dirty="0" err="1">
                <a:solidFill>
                  <a:srgbClr val="FF0000"/>
                </a:solidFill>
                <a:latin typeface="Consolas" charset="0"/>
                <a:ea typeface="Consolas" charset="0"/>
                <a:cs typeface="Consolas" charset="0"/>
              </a:rPr>
              <a:t>i</a:t>
            </a:r>
            <a:r>
              <a:rPr lang="en-US" sz="1800" dirty="0">
                <a:solidFill>
                  <a:srgbClr val="FF0000"/>
                </a:solidFill>
                <a:latin typeface="Consolas" charset="0"/>
                <a:ea typeface="Consolas" charset="0"/>
                <a:cs typeface="Consolas" charset="0"/>
              </a:rPr>
              <a:t>][j] += a[</a:t>
            </a:r>
            <a:r>
              <a:rPr lang="en-US" sz="1800" dirty="0" err="1">
                <a:solidFill>
                  <a:srgbClr val="FF0000"/>
                </a:solidFill>
                <a:latin typeface="Consolas" charset="0"/>
                <a:ea typeface="Consolas" charset="0"/>
                <a:cs typeface="Consolas" charset="0"/>
              </a:rPr>
              <a:t>i</a:t>
            </a:r>
            <a:r>
              <a:rPr lang="en-US" sz="1800" dirty="0">
                <a:solidFill>
                  <a:srgbClr val="FF0000"/>
                </a:solidFill>
                <a:latin typeface="Consolas" charset="0"/>
                <a:ea typeface="Consolas" charset="0"/>
                <a:cs typeface="Consolas" charset="0"/>
              </a:rPr>
              <a:t>][k] * r;</a:t>
            </a:r>
          </a:p>
          <a:p>
            <a:pPr algn="l">
              <a:lnSpc>
                <a:spcPct val="65000"/>
              </a:lnSpc>
              <a:spcBef>
                <a:spcPct val="50000"/>
              </a:spcBef>
            </a:pPr>
            <a:endParaRPr lang="en-US" sz="1800" dirty="0">
              <a:latin typeface="Consolas" charset="0"/>
              <a:ea typeface="Consolas" charset="0"/>
              <a:cs typeface="Consolas" charset="0"/>
            </a:endParaRPr>
          </a:p>
          <a:p>
            <a:pPr algn="l">
              <a:lnSpc>
                <a:spcPct val="65000"/>
              </a:lnSpc>
              <a:spcBef>
                <a:spcPct val="50000"/>
              </a:spcBef>
            </a:pPr>
            <a:r>
              <a:rPr lang="en-US" sz="1800" dirty="0">
                <a:latin typeface="Consolas" charset="0"/>
                <a:ea typeface="Consolas" charset="0"/>
                <a:cs typeface="Consolas" charset="0"/>
              </a:rPr>
              <a:t>  }</a:t>
            </a:r>
          </a:p>
          <a:p>
            <a:pPr algn="l">
              <a:lnSpc>
                <a:spcPct val="65000"/>
              </a:lnSpc>
              <a:spcBef>
                <a:spcPct val="50000"/>
              </a:spcBef>
            </a:pPr>
            <a:r>
              <a:rPr lang="en-US" sz="1800" dirty="0">
                <a:latin typeface="Consolas" charset="0"/>
                <a:ea typeface="Consolas" charset="0"/>
                <a:cs typeface="Consolas" charset="0"/>
              </a:rPr>
              <a:t>} </a:t>
            </a:r>
          </a:p>
        </p:txBody>
      </p:sp>
      <p:sp>
        <p:nvSpPr>
          <p:cNvPr id="171012" name="Rectangle 4"/>
          <p:cNvSpPr>
            <a:spLocks noChangeArrowheads="1"/>
          </p:cNvSpPr>
          <p:nvPr/>
        </p:nvSpPr>
        <p:spPr bwMode="auto">
          <a:xfrm>
            <a:off x="54927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3" name="Rectangle 5"/>
          <p:cNvSpPr>
            <a:spLocks noChangeArrowheads="1"/>
          </p:cNvSpPr>
          <p:nvPr/>
        </p:nvSpPr>
        <p:spPr bwMode="auto">
          <a:xfrm>
            <a:off x="6711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4" name="Rectangle 6"/>
          <p:cNvSpPr>
            <a:spLocks noChangeArrowheads="1"/>
          </p:cNvSpPr>
          <p:nvPr/>
        </p:nvSpPr>
        <p:spPr bwMode="auto">
          <a:xfrm>
            <a:off x="7854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5" name="Rectangle 7"/>
          <p:cNvSpPr>
            <a:spLocks noChangeArrowheads="1"/>
          </p:cNvSpPr>
          <p:nvPr/>
        </p:nvSpPr>
        <p:spPr bwMode="auto">
          <a:xfrm>
            <a:off x="5624513" y="316865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1016" name="Rectangle 8"/>
          <p:cNvSpPr>
            <a:spLocks noChangeArrowheads="1"/>
          </p:cNvSpPr>
          <p:nvPr/>
        </p:nvSpPr>
        <p:spPr bwMode="auto">
          <a:xfrm>
            <a:off x="6843713" y="316865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1017" name="Rectangle 9"/>
          <p:cNvSpPr>
            <a:spLocks noChangeArrowheads="1"/>
          </p:cNvSpPr>
          <p:nvPr/>
        </p:nvSpPr>
        <p:spPr bwMode="auto">
          <a:xfrm>
            <a:off x="7986713" y="316865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1018" name="Line 10"/>
          <p:cNvSpPr>
            <a:spLocks noChangeShapeType="1"/>
          </p:cNvSpPr>
          <p:nvPr/>
        </p:nvSpPr>
        <p:spPr bwMode="auto">
          <a:xfrm>
            <a:off x="5638800" y="2587625"/>
            <a:ext cx="0" cy="50800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20" name="Rectangle 12"/>
          <p:cNvSpPr>
            <a:spLocks noChangeArrowheads="1"/>
          </p:cNvSpPr>
          <p:nvPr/>
        </p:nvSpPr>
        <p:spPr bwMode="auto">
          <a:xfrm>
            <a:off x="5489276" y="2231108"/>
            <a:ext cx="64921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(*,k)</a:t>
            </a:r>
          </a:p>
        </p:txBody>
      </p:sp>
      <p:sp>
        <p:nvSpPr>
          <p:cNvPr id="171021" name="Rectangle 13"/>
          <p:cNvSpPr>
            <a:spLocks noChangeArrowheads="1"/>
          </p:cNvSpPr>
          <p:nvPr/>
        </p:nvSpPr>
        <p:spPr bwMode="auto">
          <a:xfrm>
            <a:off x="6691313" y="2514600"/>
            <a:ext cx="58189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k,j</a:t>
            </a:r>
            <a:r>
              <a:rPr lang="en-US" sz="2000" b="0" dirty="0">
                <a:latin typeface="Calibri"/>
                <a:cs typeface="Calibri"/>
              </a:rPr>
              <a:t>)</a:t>
            </a:r>
          </a:p>
        </p:txBody>
      </p:sp>
      <p:sp>
        <p:nvSpPr>
          <p:cNvPr id="171022" name="Rectangle 14"/>
          <p:cNvSpPr>
            <a:spLocks noChangeArrowheads="1"/>
          </p:cNvSpPr>
          <p:nvPr/>
        </p:nvSpPr>
        <p:spPr bwMode="auto">
          <a:xfrm>
            <a:off x="6883400" y="2898775"/>
            <a:ext cx="50800" cy="50800"/>
          </a:xfrm>
          <a:prstGeom prst="rect">
            <a:avLst/>
          </a:prstGeom>
          <a:solidFill>
            <a:srgbClr val="FF0000"/>
          </a:solidFill>
          <a:ln w="57150">
            <a:solidFill>
              <a:srgbClr val="FF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23" name="Rectangle 15"/>
          <p:cNvSpPr>
            <a:spLocks noChangeArrowheads="1"/>
          </p:cNvSpPr>
          <p:nvPr/>
        </p:nvSpPr>
        <p:spPr bwMode="auto">
          <a:xfrm>
            <a:off x="7858740" y="2209800"/>
            <a:ext cx="59311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(*,j)</a:t>
            </a:r>
          </a:p>
        </p:txBody>
      </p:sp>
      <p:sp>
        <p:nvSpPr>
          <p:cNvPr id="171024" name="Rectangle 16"/>
          <p:cNvSpPr>
            <a:spLocks noChangeArrowheads="1"/>
          </p:cNvSpPr>
          <p:nvPr/>
        </p:nvSpPr>
        <p:spPr bwMode="auto">
          <a:xfrm>
            <a:off x="5395913" y="179705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Inner loop:</a:t>
            </a:r>
          </a:p>
        </p:txBody>
      </p:sp>
      <p:sp>
        <p:nvSpPr>
          <p:cNvPr id="171026" name="Rectangle 18"/>
          <p:cNvSpPr>
            <a:spLocks noChangeArrowheads="1"/>
          </p:cNvSpPr>
          <p:nvPr/>
        </p:nvSpPr>
        <p:spPr bwMode="auto">
          <a:xfrm>
            <a:off x="6663894" y="4256088"/>
            <a:ext cx="72750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Fixed</a:t>
            </a:r>
          </a:p>
        </p:txBody>
      </p:sp>
      <p:sp>
        <p:nvSpPr>
          <p:cNvPr id="171027" name="Line 19"/>
          <p:cNvSpPr>
            <a:spLocks noChangeShapeType="1"/>
          </p:cNvSpPr>
          <p:nvPr/>
        </p:nvSpPr>
        <p:spPr bwMode="auto">
          <a:xfrm flipV="1">
            <a:off x="6991351" y="359251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28" name="Rectangle 20"/>
          <p:cNvSpPr>
            <a:spLocks noChangeArrowheads="1"/>
          </p:cNvSpPr>
          <p:nvPr/>
        </p:nvSpPr>
        <p:spPr bwMode="auto">
          <a:xfrm>
            <a:off x="5214938" y="4256088"/>
            <a:ext cx="1065996"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Column-</a:t>
            </a:r>
          </a:p>
          <a:p>
            <a:pPr algn="l">
              <a:lnSpc>
                <a:spcPct val="100000"/>
              </a:lnSpc>
            </a:pPr>
            <a:r>
              <a:rPr lang="en-US" sz="2000" b="0" dirty="0">
                <a:latin typeface="Calibri"/>
                <a:cs typeface="Calibri"/>
              </a:rPr>
              <a:t>wise</a:t>
            </a:r>
          </a:p>
        </p:txBody>
      </p:sp>
      <p:sp>
        <p:nvSpPr>
          <p:cNvPr id="171029" name="Line 21"/>
          <p:cNvSpPr>
            <a:spLocks noChangeShapeType="1"/>
          </p:cNvSpPr>
          <p:nvPr/>
        </p:nvSpPr>
        <p:spPr bwMode="auto">
          <a:xfrm flipV="1">
            <a:off x="5772150"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1" name="Rectangle 23"/>
          <p:cNvSpPr>
            <a:spLocks noChangeArrowheads="1"/>
          </p:cNvSpPr>
          <p:nvPr/>
        </p:nvSpPr>
        <p:spPr bwMode="auto">
          <a:xfrm>
            <a:off x="7696200" y="4256088"/>
            <a:ext cx="1065996"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r>
              <a:rPr lang="en-US" sz="2000" b="0" dirty="0">
                <a:latin typeface="Calibri"/>
                <a:cs typeface="Calibri"/>
              </a:rPr>
              <a:t>Column-</a:t>
            </a:r>
          </a:p>
          <a:p>
            <a:r>
              <a:rPr lang="en-US" sz="2000" b="0" dirty="0">
                <a:latin typeface="Calibri"/>
                <a:cs typeface="Calibri"/>
              </a:rPr>
              <a:t>wise</a:t>
            </a:r>
          </a:p>
        </p:txBody>
      </p:sp>
      <p:sp>
        <p:nvSpPr>
          <p:cNvPr id="171032" name="Line 24"/>
          <p:cNvSpPr>
            <a:spLocks noChangeShapeType="1"/>
          </p:cNvSpPr>
          <p:nvPr/>
        </p:nvSpPr>
        <p:spPr bwMode="auto">
          <a:xfrm flipV="1">
            <a:off x="8147051"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9" name="Rectangle 31"/>
          <p:cNvSpPr>
            <a:spLocks noChangeArrowheads="1"/>
          </p:cNvSpPr>
          <p:nvPr/>
        </p:nvSpPr>
        <p:spPr bwMode="auto">
          <a:xfrm>
            <a:off x="290513" y="4964113"/>
            <a:ext cx="5073650" cy="1217612"/>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a:t>
            </a:r>
            <a:r>
              <a:rPr lang="en-US" b="0" u="sng" dirty="0">
                <a:latin typeface="Calibri"/>
                <a:cs typeface="Calibri"/>
              </a:rPr>
              <a:t>per inner loop iteration</a:t>
            </a:r>
            <a:r>
              <a:rPr lang="en-US" sz="2400" b="0" u="sng" dirty="0">
                <a:latin typeface="Calibri"/>
                <a:cs typeface="Calibri"/>
              </a:rPr>
              <a:t>:</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b="0" dirty="0">
                <a:latin typeface="Calibri"/>
                <a:cs typeface="Calibri"/>
              </a:rPr>
              <a:t>1.0</a:t>
            </a:r>
            <a:r>
              <a:rPr lang="en-US" sz="2400" b="0" dirty="0">
                <a:latin typeface="Calibri"/>
                <a:cs typeface="Calibri"/>
              </a:rPr>
              <a:t>	0	1.0</a:t>
            </a:r>
          </a:p>
        </p:txBody>
      </p:sp>
      <p:sp>
        <p:nvSpPr>
          <p:cNvPr id="24" name="Line 10"/>
          <p:cNvSpPr>
            <a:spLocks noChangeShapeType="1"/>
          </p:cNvSpPr>
          <p:nvPr/>
        </p:nvSpPr>
        <p:spPr bwMode="auto">
          <a:xfrm>
            <a:off x="8147051" y="2586842"/>
            <a:ext cx="0" cy="50800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Tree>
    <p:extLst>
      <p:ext uri="{BB962C8B-B14F-4D97-AF65-F5344CB8AC3E}">
        <p14:creationId xmlns:p14="http://schemas.microsoft.com/office/powerpoint/2010/main" val="96979832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36" name="Rectangle 28"/>
          <p:cNvSpPr>
            <a:spLocks noGrp="1" noChangeArrowheads="1"/>
          </p:cNvSpPr>
          <p:nvPr>
            <p:ph type="title"/>
          </p:nvPr>
        </p:nvSpPr>
        <p:spPr/>
        <p:txBody>
          <a:bodyPr/>
          <a:lstStyle/>
          <a:p>
            <a:r>
              <a:rPr lang="en-US" dirty="0"/>
              <a:t>Matrix Multiplication (k-j-</a:t>
            </a:r>
            <a:r>
              <a:rPr lang="en-US" dirty="0" err="1"/>
              <a:t>i</a:t>
            </a:r>
            <a:r>
              <a:rPr lang="en-US" dirty="0"/>
              <a:t>)</a:t>
            </a:r>
          </a:p>
        </p:txBody>
      </p:sp>
      <p:sp>
        <p:nvSpPr>
          <p:cNvPr id="171011" name="Rectangle 3"/>
          <p:cNvSpPr>
            <a:spLocks noChangeArrowheads="1"/>
          </p:cNvSpPr>
          <p:nvPr/>
        </p:nvSpPr>
        <p:spPr bwMode="auto">
          <a:xfrm>
            <a:off x="527050" y="1765300"/>
            <a:ext cx="4492625" cy="2818207"/>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gn="l">
              <a:lnSpc>
                <a:spcPct val="65000"/>
              </a:lnSpc>
              <a:spcBef>
                <a:spcPct val="50000"/>
              </a:spcBef>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kji</a:t>
            </a:r>
            <a:r>
              <a:rPr lang="en-US" sz="1800" dirty="0">
                <a:latin typeface="Consolas" charset="0"/>
                <a:ea typeface="Consolas" charset="0"/>
                <a:cs typeface="Consolas" charset="0"/>
              </a:rPr>
              <a:t> */</a:t>
            </a:r>
          </a:p>
          <a:p>
            <a:pPr>
              <a:lnSpc>
                <a:spcPct val="65000"/>
              </a:lnSpc>
              <a:spcBef>
                <a:spcPct val="50000"/>
              </a:spcBef>
            </a:pPr>
            <a:r>
              <a:rPr lang="en-US" sz="1800" dirty="0">
                <a:latin typeface="Consolas" charset="0"/>
                <a:ea typeface="Consolas" charset="0"/>
                <a:cs typeface="Consolas" charset="0"/>
              </a:rPr>
              <a:t>for (k = 0; k &lt; n; ++k) {</a:t>
            </a:r>
          </a:p>
          <a:p>
            <a:pPr>
              <a:lnSpc>
                <a:spcPct val="65000"/>
              </a:lnSpc>
              <a:spcBef>
                <a:spcPct val="50000"/>
              </a:spcBef>
            </a:pPr>
            <a:r>
              <a:rPr lang="en-US" sz="1800" dirty="0">
                <a:latin typeface="Consolas" charset="0"/>
                <a:ea typeface="Consolas" charset="0"/>
                <a:cs typeface="Consolas" charset="0"/>
              </a:rPr>
              <a:t>  for (j = 0; j &lt; n; ++j) {</a:t>
            </a:r>
          </a:p>
          <a:p>
            <a:pPr algn="l">
              <a:lnSpc>
                <a:spcPct val="65000"/>
              </a:lnSpc>
              <a:spcBef>
                <a:spcPct val="50000"/>
              </a:spcBef>
            </a:pPr>
            <a:r>
              <a:rPr lang="en-US" sz="1800" dirty="0">
                <a:latin typeface="Consolas" charset="0"/>
                <a:ea typeface="Consolas" charset="0"/>
                <a:cs typeface="Consolas" charset="0"/>
              </a:rPr>
              <a:t>    r = b[k][j];</a:t>
            </a:r>
          </a:p>
          <a:p>
            <a:pPr>
              <a:lnSpc>
                <a:spcPct val="65000"/>
              </a:lnSpc>
              <a:spcBef>
                <a:spcPct val="50000"/>
              </a:spcBef>
            </a:pPr>
            <a:r>
              <a:rPr lang="en-US" sz="1800" dirty="0">
                <a:latin typeface="Consolas" charset="0"/>
                <a:ea typeface="Consolas" charset="0"/>
                <a:cs typeface="Consolas" charset="0"/>
              </a:rPr>
              <a:t>    for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 0;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 &lt; n; ++</a:t>
            </a:r>
            <a:r>
              <a:rPr lang="en-US" sz="1800" dirty="0" err="1">
                <a:latin typeface="Consolas" charset="0"/>
                <a:ea typeface="Consolas" charset="0"/>
                <a:cs typeface="Consolas" charset="0"/>
              </a:rPr>
              <a:t>i</a:t>
            </a:r>
            <a:r>
              <a:rPr lang="en-US" sz="1800" dirty="0">
                <a:latin typeface="Consolas" charset="0"/>
                <a:ea typeface="Consolas" charset="0"/>
                <a:cs typeface="Consolas" charset="0"/>
              </a:rPr>
              <a:t>)</a:t>
            </a:r>
          </a:p>
          <a:p>
            <a:pPr algn="l">
              <a:lnSpc>
                <a:spcPct val="65000"/>
              </a:lnSpc>
              <a:spcBef>
                <a:spcPct val="50000"/>
              </a:spcBef>
            </a:pPr>
            <a:r>
              <a:rPr lang="en-US" sz="1800" dirty="0">
                <a:latin typeface="Consolas" charset="0"/>
                <a:ea typeface="Consolas" charset="0"/>
                <a:cs typeface="Consolas" charset="0"/>
              </a:rPr>
              <a:t>      </a:t>
            </a:r>
            <a:r>
              <a:rPr lang="en-US" sz="1800" dirty="0">
                <a:solidFill>
                  <a:srgbClr val="FF0000"/>
                </a:solidFill>
                <a:latin typeface="Consolas" charset="0"/>
                <a:ea typeface="Consolas" charset="0"/>
                <a:cs typeface="Consolas" charset="0"/>
              </a:rPr>
              <a:t>c[</a:t>
            </a:r>
            <a:r>
              <a:rPr lang="en-US" sz="1800" dirty="0" err="1">
                <a:solidFill>
                  <a:srgbClr val="FF0000"/>
                </a:solidFill>
                <a:latin typeface="Consolas" charset="0"/>
                <a:ea typeface="Consolas" charset="0"/>
                <a:cs typeface="Consolas" charset="0"/>
              </a:rPr>
              <a:t>i</a:t>
            </a:r>
            <a:r>
              <a:rPr lang="en-US" sz="1800" dirty="0">
                <a:solidFill>
                  <a:srgbClr val="FF0000"/>
                </a:solidFill>
                <a:latin typeface="Consolas" charset="0"/>
                <a:ea typeface="Consolas" charset="0"/>
                <a:cs typeface="Consolas" charset="0"/>
              </a:rPr>
              <a:t>][j] += a[</a:t>
            </a:r>
            <a:r>
              <a:rPr lang="en-US" sz="1800" dirty="0" err="1">
                <a:solidFill>
                  <a:srgbClr val="FF0000"/>
                </a:solidFill>
                <a:latin typeface="Consolas" charset="0"/>
                <a:ea typeface="Consolas" charset="0"/>
                <a:cs typeface="Consolas" charset="0"/>
              </a:rPr>
              <a:t>i</a:t>
            </a:r>
            <a:r>
              <a:rPr lang="en-US" sz="1800" dirty="0">
                <a:solidFill>
                  <a:srgbClr val="FF0000"/>
                </a:solidFill>
                <a:latin typeface="Consolas" charset="0"/>
                <a:ea typeface="Consolas" charset="0"/>
                <a:cs typeface="Consolas" charset="0"/>
              </a:rPr>
              <a:t>][k] * r;</a:t>
            </a:r>
          </a:p>
          <a:p>
            <a:pPr algn="l">
              <a:lnSpc>
                <a:spcPct val="65000"/>
              </a:lnSpc>
              <a:spcBef>
                <a:spcPct val="50000"/>
              </a:spcBef>
            </a:pPr>
            <a:endParaRPr lang="en-US" sz="1800" dirty="0">
              <a:latin typeface="Consolas" charset="0"/>
              <a:ea typeface="Consolas" charset="0"/>
              <a:cs typeface="Consolas" charset="0"/>
            </a:endParaRPr>
          </a:p>
          <a:p>
            <a:pPr algn="l">
              <a:lnSpc>
                <a:spcPct val="65000"/>
              </a:lnSpc>
              <a:spcBef>
                <a:spcPct val="50000"/>
              </a:spcBef>
            </a:pPr>
            <a:r>
              <a:rPr lang="en-US" sz="1800" dirty="0">
                <a:latin typeface="Consolas" charset="0"/>
                <a:ea typeface="Consolas" charset="0"/>
                <a:cs typeface="Consolas" charset="0"/>
              </a:rPr>
              <a:t>  }</a:t>
            </a:r>
          </a:p>
          <a:p>
            <a:pPr algn="l">
              <a:lnSpc>
                <a:spcPct val="65000"/>
              </a:lnSpc>
              <a:spcBef>
                <a:spcPct val="50000"/>
              </a:spcBef>
            </a:pPr>
            <a:r>
              <a:rPr lang="en-US" sz="1800" dirty="0">
                <a:latin typeface="Consolas" charset="0"/>
                <a:ea typeface="Consolas" charset="0"/>
                <a:cs typeface="Consolas" charset="0"/>
              </a:rPr>
              <a:t>} </a:t>
            </a:r>
          </a:p>
        </p:txBody>
      </p:sp>
      <p:sp>
        <p:nvSpPr>
          <p:cNvPr id="171012" name="Rectangle 4"/>
          <p:cNvSpPr>
            <a:spLocks noChangeArrowheads="1"/>
          </p:cNvSpPr>
          <p:nvPr/>
        </p:nvSpPr>
        <p:spPr bwMode="auto">
          <a:xfrm>
            <a:off x="54927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3" name="Rectangle 5"/>
          <p:cNvSpPr>
            <a:spLocks noChangeArrowheads="1"/>
          </p:cNvSpPr>
          <p:nvPr/>
        </p:nvSpPr>
        <p:spPr bwMode="auto">
          <a:xfrm>
            <a:off x="6711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4" name="Rectangle 6"/>
          <p:cNvSpPr>
            <a:spLocks noChangeArrowheads="1"/>
          </p:cNvSpPr>
          <p:nvPr/>
        </p:nvSpPr>
        <p:spPr bwMode="auto">
          <a:xfrm>
            <a:off x="7854950" y="2587625"/>
            <a:ext cx="596900" cy="5207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15" name="Rectangle 7"/>
          <p:cNvSpPr>
            <a:spLocks noChangeArrowheads="1"/>
          </p:cNvSpPr>
          <p:nvPr/>
        </p:nvSpPr>
        <p:spPr bwMode="auto">
          <a:xfrm>
            <a:off x="5624513" y="3168650"/>
            <a:ext cx="336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A</a:t>
            </a:r>
          </a:p>
        </p:txBody>
      </p:sp>
      <p:sp>
        <p:nvSpPr>
          <p:cNvPr id="171016" name="Rectangle 8"/>
          <p:cNvSpPr>
            <a:spLocks noChangeArrowheads="1"/>
          </p:cNvSpPr>
          <p:nvPr/>
        </p:nvSpPr>
        <p:spPr bwMode="auto">
          <a:xfrm>
            <a:off x="6843713" y="3168650"/>
            <a:ext cx="322253"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B</a:t>
            </a:r>
          </a:p>
        </p:txBody>
      </p:sp>
      <p:sp>
        <p:nvSpPr>
          <p:cNvPr id="171017" name="Rectangle 9"/>
          <p:cNvSpPr>
            <a:spLocks noChangeArrowheads="1"/>
          </p:cNvSpPr>
          <p:nvPr/>
        </p:nvSpPr>
        <p:spPr bwMode="auto">
          <a:xfrm>
            <a:off x="7986713" y="3168650"/>
            <a:ext cx="319498"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a:latin typeface="Calibri"/>
                <a:cs typeface="Calibri"/>
              </a:rPr>
              <a:t>C</a:t>
            </a:r>
          </a:p>
        </p:txBody>
      </p:sp>
      <p:sp>
        <p:nvSpPr>
          <p:cNvPr id="171018" name="Line 10"/>
          <p:cNvSpPr>
            <a:spLocks noChangeShapeType="1"/>
          </p:cNvSpPr>
          <p:nvPr/>
        </p:nvSpPr>
        <p:spPr bwMode="auto">
          <a:xfrm>
            <a:off x="5791200" y="2587625"/>
            <a:ext cx="0" cy="50800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
        <p:nvSpPr>
          <p:cNvPr id="171020" name="Rectangle 12"/>
          <p:cNvSpPr>
            <a:spLocks noChangeArrowheads="1"/>
          </p:cNvSpPr>
          <p:nvPr/>
        </p:nvSpPr>
        <p:spPr bwMode="auto">
          <a:xfrm>
            <a:off x="5489276" y="2231108"/>
            <a:ext cx="64921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(*,k)</a:t>
            </a:r>
          </a:p>
        </p:txBody>
      </p:sp>
      <p:sp>
        <p:nvSpPr>
          <p:cNvPr id="171021" name="Rectangle 13"/>
          <p:cNvSpPr>
            <a:spLocks noChangeArrowheads="1"/>
          </p:cNvSpPr>
          <p:nvPr/>
        </p:nvSpPr>
        <p:spPr bwMode="auto">
          <a:xfrm>
            <a:off x="6691313" y="2514600"/>
            <a:ext cx="58189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a:t>
            </a:r>
            <a:r>
              <a:rPr lang="en-US" sz="2000" b="0" dirty="0" err="1">
                <a:latin typeface="Calibri"/>
                <a:cs typeface="Calibri"/>
              </a:rPr>
              <a:t>k,j</a:t>
            </a:r>
            <a:r>
              <a:rPr lang="en-US" sz="2000" b="0" dirty="0">
                <a:latin typeface="Calibri"/>
                <a:cs typeface="Calibri"/>
              </a:rPr>
              <a:t>)</a:t>
            </a:r>
          </a:p>
        </p:txBody>
      </p:sp>
      <p:sp>
        <p:nvSpPr>
          <p:cNvPr id="171022" name="Rectangle 14"/>
          <p:cNvSpPr>
            <a:spLocks noChangeArrowheads="1"/>
          </p:cNvSpPr>
          <p:nvPr/>
        </p:nvSpPr>
        <p:spPr bwMode="auto">
          <a:xfrm>
            <a:off x="6883400" y="2898775"/>
            <a:ext cx="50800" cy="50800"/>
          </a:xfrm>
          <a:prstGeom prst="rect">
            <a:avLst/>
          </a:prstGeom>
          <a:solidFill>
            <a:srgbClr val="FF0000"/>
          </a:solidFill>
          <a:ln w="57150">
            <a:solidFill>
              <a:srgbClr val="FF0000"/>
            </a:solidFill>
            <a:miter lim="800000"/>
            <a:headEnd/>
            <a:tailEnd/>
          </a:ln>
          <a:effectLst/>
        </p:spPr>
        <p:txBody>
          <a:bodyPr wrap="none" anchor="ctr">
            <a:prstTxWarp prst="textNoShape">
              <a:avLst/>
            </a:prstTxWarp>
          </a:bodyPr>
          <a:lstStyle/>
          <a:p>
            <a:endParaRPr lang="en-US" sz="2000">
              <a:latin typeface="Calibri"/>
              <a:cs typeface="Calibri"/>
            </a:endParaRPr>
          </a:p>
        </p:txBody>
      </p:sp>
      <p:sp>
        <p:nvSpPr>
          <p:cNvPr id="171023" name="Rectangle 15"/>
          <p:cNvSpPr>
            <a:spLocks noChangeArrowheads="1"/>
          </p:cNvSpPr>
          <p:nvPr/>
        </p:nvSpPr>
        <p:spPr bwMode="auto">
          <a:xfrm>
            <a:off x="7858740" y="2209800"/>
            <a:ext cx="59311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(*,j)</a:t>
            </a:r>
          </a:p>
        </p:txBody>
      </p:sp>
      <p:sp>
        <p:nvSpPr>
          <p:cNvPr id="171024" name="Rectangle 16"/>
          <p:cNvSpPr>
            <a:spLocks noChangeArrowheads="1"/>
          </p:cNvSpPr>
          <p:nvPr/>
        </p:nvSpPr>
        <p:spPr bwMode="auto">
          <a:xfrm>
            <a:off x="5395913" y="1797050"/>
            <a:ext cx="1324630"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Inner loop:</a:t>
            </a:r>
          </a:p>
        </p:txBody>
      </p:sp>
      <p:sp>
        <p:nvSpPr>
          <p:cNvPr id="171026" name="Rectangle 18"/>
          <p:cNvSpPr>
            <a:spLocks noChangeArrowheads="1"/>
          </p:cNvSpPr>
          <p:nvPr/>
        </p:nvSpPr>
        <p:spPr bwMode="auto">
          <a:xfrm>
            <a:off x="6663894" y="4256088"/>
            <a:ext cx="727506" cy="397545"/>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Fixed</a:t>
            </a:r>
          </a:p>
        </p:txBody>
      </p:sp>
      <p:sp>
        <p:nvSpPr>
          <p:cNvPr id="171027" name="Line 19"/>
          <p:cNvSpPr>
            <a:spLocks noChangeShapeType="1"/>
          </p:cNvSpPr>
          <p:nvPr/>
        </p:nvSpPr>
        <p:spPr bwMode="auto">
          <a:xfrm flipV="1">
            <a:off x="6991351" y="3592513"/>
            <a:ext cx="0" cy="627063"/>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28" name="Rectangle 20"/>
          <p:cNvSpPr>
            <a:spLocks noChangeArrowheads="1"/>
          </p:cNvSpPr>
          <p:nvPr/>
        </p:nvSpPr>
        <p:spPr bwMode="auto">
          <a:xfrm>
            <a:off x="5214938" y="4256088"/>
            <a:ext cx="1065996"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pPr algn="l">
              <a:lnSpc>
                <a:spcPct val="100000"/>
              </a:lnSpc>
            </a:pPr>
            <a:r>
              <a:rPr lang="en-US" sz="2000" b="0" dirty="0">
                <a:latin typeface="Calibri"/>
                <a:cs typeface="Calibri"/>
              </a:rPr>
              <a:t>Column-</a:t>
            </a:r>
          </a:p>
          <a:p>
            <a:pPr algn="l">
              <a:lnSpc>
                <a:spcPct val="100000"/>
              </a:lnSpc>
            </a:pPr>
            <a:r>
              <a:rPr lang="en-US" sz="2000" b="0" dirty="0">
                <a:latin typeface="Calibri"/>
                <a:cs typeface="Calibri"/>
              </a:rPr>
              <a:t>wise</a:t>
            </a:r>
          </a:p>
        </p:txBody>
      </p:sp>
      <p:sp>
        <p:nvSpPr>
          <p:cNvPr id="171029" name="Line 21"/>
          <p:cNvSpPr>
            <a:spLocks noChangeShapeType="1"/>
          </p:cNvSpPr>
          <p:nvPr/>
        </p:nvSpPr>
        <p:spPr bwMode="auto">
          <a:xfrm flipV="1">
            <a:off x="5772150"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1" name="Rectangle 23"/>
          <p:cNvSpPr>
            <a:spLocks noChangeArrowheads="1"/>
          </p:cNvSpPr>
          <p:nvPr/>
        </p:nvSpPr>
        <p:spPr bwMode="auto">
          <a:xfrm>
            <a:off x="7696200" y="4256088"/>
            <a:ext cx="1065996" cy="705321"/>
          </a:xfrm>
          <a:prstGeom prst="rect">
            <a:avLst/>
          </a:prstGeom>
          <a:noFill/>
          <a:ln w="25400">
            <a:noFill/>
            <a:miter lim="800000"/>
            <a:headEnd/>
            <a:tailEnd/>
          </a:ln>
          <a:effectLst/>
        </p:spPr>
        <p:txBody>
          <a:bodyPr wrap="none" lIns="90487" tIns="44450" rIns="90487" bIns="44450">
            <a:prstTxWarp prst="textNoShape">
              <a:avLst/>
            </a:prstTxWarp>
            <a:spAutoFit/>
          </a:bodyPr>
          <a:lstStyle/>
          <a:p>
            <a:r>
              <a:rPr lang="en-US" sz="2000" b="0" dirty="0">
                <a:latin typeface="Calibri"/>
                <a:cs typeface="Calibri"/>
              </a:rPr>
              <a:t>Column-</a:t>
            </a:r>
          </a:p>
          <a:p>
            <a:r>
              <a:rPr lang="en-US" sz="2000" b="0" dirty="0">
                <a:latin typeface="Calibri"/>
                <a:cs typeface="Calibri"/>
              </a:rPr>
              <a:t>wise</a:t>
            </a:r>
          </a:p>
        </p:txBody>
      </p:sp>
      <p:sp>
        <p:nvSpPr>
          <p:cNvPr id="171032" name="Line 24"/>
          <p:cNvSpPr>
            <a:spLocks noChangeShapeType="1"/>
          </p:cNvSpPr>
          <p:nvPr/>
        </p:nvSpPr>
        <p:spPr bwMode="auto">
          <a:xfrm flipV="1">
            <a:off x="8147051" y="3592513"/>
            <a:ext cx="0" cy="62706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2000">
              <a:latin typeface="Calibri"/>
              <a:cs typeface="Calibri"/>
            </a:endParaRPr>
          </a:p>
        </p:txBody>
      </p:sp>
      <p:sp>
        <p:nvSpPr>
          <p:cNvPr id="171039" name="Rectangle 31"/>
          <p:cNvSpPr>
            <a:spLocks noChangeArrowheads="1"/>
          </p:cNvSpPr>
          <p:nvPr/>
        </p:nvSpPr>
        <p:spPr bwMode="auto">
          <a:xfrm>
            <a:off x="290513" y="4964113"/>
            <a:ext cx="5073650" cy="1217612"/>
          </a:xfrm>
          <a:prstGeom prst="rect">
            <a:avLst/>
          </a:prstGeom>
          <a:noFill/>
          <a:ln w="12700">
            <a:noFill/>
            <a:miter lim="800000"/>
            <a:headEnd/>
            <a:tailEnd/>
          </a:ln>
          <a:effectLst/>
        </p:spPr>
        <p:txBody>
          <a:bodyPr lIns="90487" tIns="44450" rIns="90487" bIns="44450">
            <a:prstTxWarp prst="textNoShape">
              <a:avLst/>
            </a:prstTxWarp>
          </a:bodyPr>
          <a:lstStyle/>
          <a:p>
            <a:pPr marL="223838" indent="-223838" algn="l" defTabSz="895350">
              <a:lnSpc>
                <a:spcPct val="100000"/>
              </a:lnSpc>
              <a:tabLst>
                <a:tab pos="971550" algn="ctr"/>
                <a:tab pos="2343150" algn="ctr"/>
                <a:tab pos="3657600" algn="ctr"/>
              </a:tabLst>
            </a:pPr>
            <a:r>
              <a:rPr lang="en-US" sz="2400" b="0" u="sng" dirty="0">
                <a:latin typeface="Calibri"/>
                <a:cs typeface="Calibri"/>
              </a:rPr>
              <a:t>Misses </a:t>
            </a:r>
            <a:r>
              <a:rPr lang="en-US" b="0" u="sng" dirty="0">
                <a:latin typeface="Calibri"/>
                <a:cs typeface="Calibri"/>
              </a:rPr>
              <a:t>per inner loop iteration</a:t>
            </a:r>
            <a:r>
              <a:rPr lang="en-US" sz="2400" b="0" u="sng" dirty="0">
                <a:latin typeface="Calibri"/>
                <a:cs typeface="Calibri"/>
              </a:rPr>
              <a:t>:</a:t>
            </a: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sz="2400" b="0" u="sng" dirty="0">
                <a:latin typeface="Calibri"/>
                <a:cs typeface="Calibri"/>
              </a:rPr>
              <a:t>A</a:t>
            </a:r>
            <a:r>
              <a:rPr lang="en-US" sz="2400" b="0" dirty="0">
                <a:latin typeface="Calibri"/>
                <a:cs typeface="Calibri"/>
              </a:rPr>
              <a:t>	</a:t>
            </a:r>
            <a:r>
              <a:rPr lang="en-US" sz="2400" b="0" u="sng" dirty="0">
                <a:latin typeface="Calibri"/>
                <a:cs typeface="Calibri"/>
              </a:rPr>
              <a:t>B</a:t>
            </a:r>
            <a:r>
              <a:rPr lang="en-US" sz="2400" b="0" dirty="0">
                <a:latin typeface="Calibri"/>
                <a:cs typeface="Calibri"/>
              </a:rPr>
              <a:t>	</a:t>
            </a:r>
            <a:r>
              <a:rPr lang="en-US" sz="2400" b="0" u="sng" dirty="0">
                <a:latin typeface="Calibri"/>
                <a:cs typeface="Calibri"/>
              </a:rPr>
              <a:t>C</a:t>
            </a:r>
            <a:endParaRPr lang="en-US" sz="2400" b="0" dirty="0">
              <a:latin typeface="Calibri"/>
              <a:cs typeface="Calibri"/>
            </a:endParaRPr>
          </a:p>
          <a:p>
            <a:pPr marL="560388" lvl="1" indent="-222250" algn="l" defTabSz="895350">
              <a:lnSpc>
                <a:spcPct val="100000"/>
              </a:lnSpc>
              <a:tabLst>
                <a:tab pos="971550" algn="ctr"/>
                <a:tab pos="2343150" algn="ctr"/>
                <a:tab pos="3657600" algn="ctr"/>
              </a:tabLst>
            </a:pPr>
            <a:r>
              <a:rPr lang="en-US" sz="2400" b="0" dirty="0">
                <a:latin typeface="Calibri"/>
                <a:cs typeface="Calibri"/>
              </a:rPr>
              <a:t>		</a:t>
            </a:r>
            <a:r>
              <a:rPr lang="en-US" b="0" dirty="0">
                <a:latin typeface="Calibri"/>
                <a:cs typeface="Calibri"/>
              </a:rPr>
              <a:t>1.0</a:t>
            </a:r>
            <a:r>
              <a:rPr lang="en-US" sz="2400" b="0" dirty="0">
                <a:latin typeface="Calibri"/>
                <a:cs typeface="Calibri"/>
              </a:rPr>
              <a:t>	0	1.0</a:t>
            </a:r>
          </a:p>
        </p:txBody>
      </p:sp>
      <p:sp>
        <p:nvSpPr>
          <p:cNvPr id="24" name="Line 10"/>
          <p:cNvSpPr>
            <a:spLocks noChangeShapeType="1"/>
          </p:cNvSpPr>
          <p:nvPr/>
        </p:nvSpPr>
        <p:spPr bwMode="auto">
          <a:xfrm>
            <a:off x="8305800" y="2586842"/>
            <a:ext cx="0" cy="508000"/>
          </a:xfrm>
          <a:prstGeom prst="line">
            <a:avLst/>
          </a:prstGeom>
          <a:noFill/>
          <a:ln w="57150">
            <a:solidFill>
              <a:srgbClr val="FF0000"/>
            </a:solidFill>
            <a:round/>
            <a:headEnd/>
            <a:tailEnd/>
          </a:ln>
          <a:effectLst/>
        </p:spPr>
        <p:txBody>
          <a:bodyPr wrap="none" anchor="ctr">
            <a:prstTxWarp prst="textNoShape">
              <a:avLst/>
            </a:prstTxWarp>
          </a:bodyPr>
          <a:lstStyle/>
          <a:p>
            <a:endParaRPr lang="en-US" sz="2000">
              <a:latin typeface="Calibri"/>
              <a:cs typeface="Calibri"/>
            </a:endParaRPr>
          </a:p>
        </p:txBody>
      </p:sp>
    </p:spTree>
    <p:extLst>
      <p:ext uri="{BB962C8B-B14F-4D97-AF65-F5344CB8AC3E}">
        <p14:creationId xmlns:p14="http://schemas.microsoft.com/office/powerpoint/2010/main" val="1917624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1028"/>
          <p:cNvSpPr>
            <a:spLocks noGrp="1" noChangeArrowheads="1"/>
          </p:cNvSpPr>
          <p:nvPr>
            <p:ph type="title"/>
          </p:nvPr>
        </p:nvSpPr>
        <p:spPr>
          <a:xfrm>
            <a:off x="609600" y="152400"/>
            <a:ext cx="7886700" cy="1325563"/>
          </a:xfrm>
        </p:spPr>
        <p:txBody>
          <a:bodyPr/>
          <a:lstStyle/>
          <a:p>
            <a:r>
              <a:rPr lang="en-US"/>
              <a:t>Enhanced DRAMs</a:t>
            </a:r>
          </a:p>
        </p:txBody>
      </p:sp>
      <p:sp>
        <p:nvSpPr>
          <p:cNvPr id="121861" name="Rectangle 1029"/>
          <p:cNvSpPr>
            <a:spLocks noGrp="1" noChangeArrowheads="1"/>
          </p:cNvSpPr>
          <p:nvPr>
            <p:ph idx="1"/>
          </p:nvPr>
        </p:nvSpPr>
        <p:spPr>
          <a:xfrm>
            <a:off x="396875" y="1362074"/>
            <a:ext cx="8594725" cy="5114925"/>
          </a:xfrm>
        </p:spPr>
        <p:txBody>
          <a:bodyPr>
            <a:normAutofit/>
          </a:bodyPr>
          <a:lstStyle/>
          <a:p>
            <a:r>
              <a:rPr lang="en-US" dirty="0"/>
              <a:t>Basic DRAM cell has not changed since its invention in 1966.</a:t>
            </a:r>
          </a:p>
          <a:p>
            <a:pPr lvl="1"/>
            <a:r>
              <a:rPr lang="en-US" dirty="0"/>
              <a:t>Commercialized by Intel in 1970. </a:t>
            </a:r>
          </a:p>
          <a:p>
            <a:r>
              <a:rPr lang="en-US" dirty="0"/>
              <a:t>DRAM cores with better interface logic and faster I/O :</a:t>
            </a:r>
          </a:p>
          <a:p>
            <a:pPr lvl="1"/>
            <a:r>
              <a:rPr lang="en-US" dirty="0"/>
              <a:t>Synchronous DRAM (</a:t>
            </a:r>
            <a:r>
              <a:rPr lang="en-US" dirty="0">
                <a:solidFill>
                  <a:srgbClr val="FF0000"/>
                </a:solidFill>
              </a:rPr>
              <a:t>SDRAM</a:t>
            </a:r>
            <a:r>
              <a:rPr lang="en-US" dirty="0"/>
              <a:t>)</a:t>
            </a:r>
          </a:p>
          <a:p>
            <a:pPr lvl="2"/>
            <a:r>
              <a:rPr lang="en-US" dirty="0"/>
              <a:t>Uses a conventional clock signal instead of asynchronous control</a:t>
            </a:r>
          </a:p>
          <a:p>
            <a:pPr lvl="2"/>
            <a:r>
              <a:rPr lang="en-US" dirty="0"/>
              <a:t>Allows reuse of the row addresses (e.g., RAS, CAS, CAS, CAS)</a:t>
            </a:r>
          </a:p>
          <a:p>
            <a:pPr lvl="1"/>
            <a:endParaRPr lang="en-US" dirty="0"/>
          </a:p>
          <a:p>
            <a:pPr lvl="1"/>
            <a:r>
              <a:rPr lang="en-US" dirty="0"/>
              <a:t>Double data-rate synchronous DRAM (</a:t>
            </a:r>
            <a:r>
              <a:rPr lang="en-US" dirty="0">
                <a:solidFill>
                  <a:srgbClr val="FF0000"/>
                </a:solidFill>
              </a:rPr>
              <a:t>DDR SDRAM</a:t>
            </a:r>
            <a:r>
              <a:rPr lang="en-US" dirty="0"/>
              <a:t>)</a:t>
            </a:r>
          </a:p>
          <a:p>
            <a:pPr lvl="2"/>
            <a:r>
              <a:rPr lang="en-US" dirty="0"/>
              <a:t>Double edge clocking sends two bits per cycle per pin</a:t>
            </a:r>
          </a:p>
          <a:p>
            <a:pPr lvl="2"/>
            <a:r>
              <a:rPr lang="en-US" dirty="0"/>
              <a:t>Different types distinguished by size of small </a:t>
            </a:r>
            <a:r>
              <a:rPr lang="en-US" dirty="0" err="1"/>
              <a:t>prefetch</a:t>
            </a:r>
            <a:r>
              <a:rPr lang="en-US" dirty="0"/>
              <a:t> buffer:</a:t>
            </a:r>
          </a:p>
          <a:p>
            <a:pPr lvl="3"/>
            <a:r>
              <a:rPr lang="en-US" dirty="0">
                <a:solidFill>
                  <a:srgbClr val="FF0000"/>
                </a:solidFill>
              </a:rPr>
              <a:t>DDR</a:t>
            </a:r>
            <a:r>
              <a:rPr lang="en-US" dirty="0"/>
              <a:t> (2 bits), </a:t>
            </a:r>
            <a:r>
              <a:rPr lang="en-US" dirty="0">
                <a:solidFill>
                  <a:srgbClr val="FF0000"/>
                </a:solidFill>
              </a:rPr>
              <a:t>DDR2</a:t>
            </a:r>
            <a:r>
              <a:rPr lang="en-US" dirty="0"/>
              <a:t> (4 bits), </a:t>
            </a:r>
            <a:r>
              <a:rPr lang="en-US" dirty="0">
                <a:solidFill>
                  <a:srgbClr val="FF0000"/>
                </a:solidFill>
              </a:rPr>
              <a:t>DDR4</a:t>
            </a:r>
            <a:r>
              <a:rPr lang="en-US" dirty="0"/>
              <a:t> (8 bits)</a:t>
            </a:r>
          </a:p>
          <a:p>
            <a:pPr lvl="2"/>
            <a:r>
              <a:rPr lang="en-US" dirty="0"/>
              <a:t>By 2010, standard for most server and desktop systems</a:t>
            </a:r>
          </a:p>
          <a:p>
            <a:pPr lvl="3"/>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1" name="Rectangle 9"/>
          <p:cNvSpPr>
            <a:spLocks noGrp="1" noChangeArrowheads="1"/>
          </p:cNvSpPr>
          <p:nvPr>
            <p:ph type="title"/>
          </p:nvPr>
        </p:nvSpPr>
        <p:spPr>
          <a:xfrm>
            <a:off x="357018" y="0"/>
            <a:ext cx="8482182" cy="762000"/>
          </a:xfrm>
        </p:spPr>
        <p:txBody>
          <a:bodyPr/>
          <a:lstStyle/>
          <a:p>
            <a:r>
              <a:rPr lang="en-US" dirty="0"/>
              <a:t>Summary of Matrix Multiplication</a:t>
            </a:r>
          </a:p>
        </p:txBody>
      </p:sp>
      <p:sp>
        <p:nvSpPr>
          <p:cNvPr id="177156" name="Rectangle 4"/>
          <p:cNvSpPr>
            <a:spLocks noChangeArrowheads="1"/>
          </p:cNvSpPr>
          <p:nvPr/>
        </p:nvSpPr>
        <p:spPr bwMode="auto">
          <a:xfrm>
            <a:off x="4324222" y="979770"/>
            <a:ext cx="3448178" cy="1382430"/>
          </a:xfrm>
          <a:prstGeom prst="rect">
            <a:avLst/>
          </a:prstGeom>
          <a:noFill/>
          <a:ln w="12700">
            <a:noFill/>
            <a:miter lim="800000"/>
            <a:headEnd/>
            <a:tailEnd/>
          </a:ln>
          <a:effectLst/>
        </p:spPr>
        <p:txBody>
          <a:bodyPr wrap="square" lIns="90487" tIns="44450" rIns="90487" bIns="44450">
            <a:prstTxWarp prst="textNoShape">
              <a:avLst/>
            </a:prstTxWarp>
            <a:spAutoFit/>
          </a:bodyPr>
          <a:lstStyle/>
          <a:p>
            <a:pPr algn="l">
              <a:lnSpc>
                <a:spcPct val="100000"/>
              </a:lnSpc>
              <a:tabLst>
                <a:tab pos="228600" algn="l"/>
              </a:tabLst>
            </a:pPr>
            <a:r>
              <a:rPr lang="en-US" sz="2800" dirty="0" err="1">
                <a:latin typeface="Calibri"/>
                <a:cs typeface="Calibri"/>
              </a:rPr>
              <a:t>i</a:t>
            </a:r>
            <a:r>
              <a:rPr lang="en-US" sz="2800" dirty="0">
                <a:latin typeface="Calibri"/>
                <a:cs typeface="Calibri"/>
              </a:rPr>
              <a:t>-j-k and j-</a:t>
            </a:r>
            <a:r>
              <a:rPr lang="en-US" sz="2800" dirty="0" err="1">
                <a:latin typeface="Calibri"/>
                <a:cs typeface="Calibri"/>
              </a:rPr>
              <a:t>i</a:t>
            </a:r>
            <a:r>
              <a:rPr lang="en-US" sz="2800" dirty="0">
                <a:latin typeface="Calibri"/>
                <a:cs typeface="Calibri"/>
              </a:rPr>
              <a:t>-k: </a:t>
            </a:r>
          </a:p>
          <a:p>
            <a:pPr marL="114300" lvl="1" algn="l">
              <a:lnSpc>
                <a:spcPct val="100000"/>
              </a:lnSpc>
              <a:buFontTx/>
              <a:buChar char="•"/>
              <a:tabLst>
                <a:tab pos="228600" algn="l"/>
              </a:tabLst>
            </a:pPr>
            <a:r>
              <a:rPr lang="en-US" sz="2800" dirty="0">
                <a:latin typeface="Calibri"/>
                <a:cs typeface="Calibri"/>
              </a:rPr>
              <a:t> </a:t>
            </a:r>
            <a:r>
              <a:rPr lang="en-US" sz="2800" b="0" dirty="0">
                <a:latin typeface="Calibri"/>
                <a:cs typeface="Calibri"/>
              </a:rPr>
              <a:t>2 loads, 0 stores</a:t>
            </a:r>
          </a:p>
          <a:p>
            <a:pPr marL="114300" lvl="1" algn="l">
              <a:lnSpc>
                <a:spcPct val="100000"/>
              </a:lnSpc>
              <a:buFontTx/>
              <a:buChar char="•"/>
              <a:tabLst>
                <a:tab pos="228600" algn="l"/>
              </a:tabLst>
            </a:pPr>
            <a:r>
              <a:rPr lang="en-US" sz="2800" b="0" dirty="0">
                <a:latin typeface="Calibri"/>
                <a:cs typeface="Calibri"/>
              </a:rPr>
              <a:t> misses/</a:t>
            </a:r>
            <a:r>
              <a:rPr lang="en-US" sz="2800" b="0" dirty="0" err="1">
                <a:latin typeface="Calibri"/>
                <a:cs typeface="Calibri"/>
              </a:rPr>
              <a:t>iter</a:t>
            </a:r>
            <a:r>
              <a:rPr lang="en-US" sz="2800" b="0" dirty="0">
                <a:latin typeface="Calibri"/>
                <a:cs typeface="Calibri"/>
              </a:rPr>
              <a:t> = </a:t>
            </a:r>
            <a:r>
              <a:rPr lang="en-US" sz="2800" dirty="0">
                <a:latin typeface="Calibri"/>
                <a:cs typeface="Calibri"/>
              </a:rPr>
              <a:t>1.25</a:t>
            </a:r>
          </a:p>
        </p:txBody>
      </p:sp>
      <p:sp>
        <p:nvSpPr>
          <p:cNvPr id="177159" name="Rectangle 7"/>
          <p:cNvSpPr>
            <a:spLocks noChangeArrowheads="1"/>
          </p:cNvSpPr>
          <p:nvPr/>
        </p:nvSpPr>
        <p:spPr bwMode="auto">
          <a:xfrm>
            <a:off x="4388343" y="3168650"/>
            <a:ext cx="3384057" cy="1382430"/>
          </a:xfrm>
          <a:prstGeom prst="rect">
            <a:avLst/>
          </a:prstGeom>
          <a:noFill/>
          <a:ln w="12700">
            <a:noFill/>
            <a:miter lim="800000"/>
            <a:headEnd/>
            <a:tailEnd/>
          </a:ln>
          <a:effectLst/>
        </p:spPr>
        <p:txBody>
          <a:bodyPr wrap="square" lIns="90487" tIns="44450" rIns="90487" bIns="44450">
            <a:prstTxWarp prst="textNoShape">
              <a:avLst/>
            </a:prstTxWarp>
            <a:spAutoFit/>
          </a:bodyPr>
          <a:lstStyle/>
          <a:p>
            <a:pPr algn="l">
              <a:lnSpc>
                <a:spcPct val="100000"/>
              </a:lnSpc>
              <a:tabLst>
                <a:tab pos="228600" algn="l"/>
              </a:tabLst>
            </a:pPr>
            <a:r>
              <a:rPr lang="en-US" sz="2800" dirty="0">
                <a:latin typeface="Calibri"/>
                <a:cs typeface="Calibri"/>
              </a:rPr>
              <a:t>k-</a:t>
            </a:r>
            <a:r>
              <a:rPr lang="en-US" sz="2800" dirty="0" err="1">
                <a:latin typeface="Calibri"/>
                <a:cs typeface="Calibri"/>
              </a:rPr>
              <a:t>i</a:t>
            </a:r>
            <a:r>
              <a:rPr lang="en-US" sz="2800" dirty="0">
                <a:latin typeface="Calibri"/>
                <a:cs typeface="Calibri"/>
              </a:rPr>
              <a:t>-j and </a:t>
            </a:r>
            <a:r>
              <a:rPr lang="en-US" sz="2800" dirty="0" err="1">
                <a:latin typeface="Calibri"/>
                <a:cs typeface="Calibri"/>
              </a:rPr>
              <a:t>i</a:t>
            </a:r>
            <a:r>
              <a:rPr lang="en-US" sz="2800" dirty="0">
                <a:latin typeface="Calibri"/>
                <a:cs typeface="Calibri"/>
              </a:rPr>
              <a:t>-k-j: </a:t>
            </a:r>
          </a:p>
          <a:p>
            <a:pPr marL="114300" lvl="1" algn="l">
              <a:lnSpc>
                <a:spcPct val="100000"/>
              </a:lnSpc>
              <a:buFontTx/>
              <a:buChar char="•"/>
              <a:tabLst>
                <a:tab pos="228600" algn="l"/>
              </a:tabLst>
            </a:pPr>
            <a:r>
              <a:rPr lang="en-US" sz="2800" dirty="0">
                <a:latin typeface="Calibri"/>
                <a:cs typeface="Calibri"/>
              </a:rPr>
              <a:t> </a:t>
            </a:r>
            <a:r>
              <a:rPr lang="en-US" sz="2800" b="0" dirty="0">
                <a:latin typeface="Calibri"/>
                <a:cs typeface="Calibri"/>
              </a:rPr>
              <a:t>2 loads, 1 store</a:t>
            </a:r>
          </a:p>
          <a:p>
            <a:pPr marL="114300" lvl="1" algn="l">
              <a:lnSpc>
                <a:spcPct val="100000"/>
              </a:lnSpc>
              <a:buFontTx/>
              <a:buChar char="•"/>
              <a:tabLst>
                <a:tab pos="228600" algn="l"/>
              </a:tabLst>
            </a:pPr>
            <a:r>
              <a:rPr lang="en-US" sz="2800" b="0" dirty="0">
                <a:latin typeface="Calibri"/>
                <a:cs typeface="Calibri"/>
              </a:rPr>
              <a:t> misses/</a:t>
            </a:r>
            <a:r>
              <a:rPr lang="en-US" sz="2800" b="0" dirty="0" err="1">
                <a:latin typeface="Calibri"/>
                <a:cs typeface="Calibri"/>
              </a:rPr>
              <a:t>iter</a:t>
            </a:r>
            <a:r>
              <a:rPr lang="en-US" sz="2800" b="0" dirty="0">
                <a:latin typeface="Calibri"/>
                <a:cs typeface="Calibri"/>
              </a:rPr>
              <a:t> = </a:t>
            </a:r>
            <a:r>
              <a:rPr lang="en-US" sz="2800" dirty="0">
                <a:latin typeface="Calibri"/>
                <a:cs typeface="Calibri"/>
              </a:rPr>
              <a:t>0.5</a:t>
            </a:r>
            <a:endParaRPr lang="en-US" sz="2800" b="0" dirty="0">
              <a:latin typeface="Calibri"/>
              <a:cs typeface="Calibri"/>
            </a:endParaRPr>
          </a:p>
        </p:txBody>
      </p:sp>
      <p:sp>
        <p:nvSpPr>
          <p:cNvPr id="177160" name="Rectangle 8"/>
          <p:cNvSpPr>
            <a:spLocks noChangeArrowheads="1"/>
          </p:cNvSpPr>
          <p:nvPr/>
        </p:nvSpPr>
        <p:spPr bwMode="auto">
          <a:xfrm>
            <a:off x="4426815" y="5112244"/>
            <a:ext cx="3345585" cy="1382430"/>
          </a:xfrm>
          <a:prstGeom prst="rect">
            <a:avLst/>
          </a:prstGeom>
          <a:noFill/>
          <a:ln w="12700">
            <a:noFill/>
            <a:miter lim="800000"/>
            <a:headEnd/>
            <a:tailEnd/>
          </a:ln>
          <a:effectLst/>
        </p:spPr>
        <p:txBody>
          <a:bodyPr wrap="square" lIns="90487" tIns="44450" rIns="90487" bIns="44450">
            <a:prstTxWarp prst="textNoShape">
              <a:avLst/>
            </a:prstTxWarp>
            <a:spAutoFit/>
          </a:bodyPr>
          <a:lstStyle/>
          <a:p>
            <a:pPr algn="l">
              <a:lnSpc>
                <a:spcPct val="100000"/>
              </a:lnSpc>
              <a:tabLst>
                <a:tab pos="228600" algn="l"/>
              </a:tabLst>
            </a:pPr>
            <a:r>
              <a:rPr lang="en-US" sz="2800" dirty="0">
                <a:latin typeface="Calibri"/>
                <a:cs typeface="Calibri"/>
              </a:rPr>
              <a:t>j-k-</a:t>
            </a:r>
            <a:r>
              <a:rPr lang="en-US" sz="2800" dirty="0" err="1">
                <a:latin typeface="Calibri"/>
                <a:cs typeface="Calibri"/>
              </a:rPr>
              <a:t>i</a:t>
            </a:r>
            <a:r>
              <a:rPr lang="en-US" sz="2800" dirty="0">
                <a:latin typeface="Calibri"/>
                <a:cs typeface="Calibri"/>
              </a:rPr>
              <a:t> and k-</a:t>
            </a:r>
            <a:r>
              <a:rPr lang="en-US" sz="2800" dirty="0" err="1">
                <a:latin typeface="Calibri"/>
                <a:cs typeface="Calibri"/>
              </a:rPr>
              <a:t>i</a:t>
            </a:r>
            <a:r>
              <a:rPr lang="en-US" sz="2800" dirty="0">
                <a:latin typeface="Calibri"/>
                <a:cs typeface="Calibri"/>
              </a:rPr>
              <a:t>-j: </a:t>
            </a:r>
          </a:p>
          <a:p>
            <a:pPr marL="114300" lvl="1" algn="l">
              <a:lnSpc>
                <a:spcPct val="100000"/>
              </a:lnSpc>
              <a:buFontTx/>
              <a:buChar char="•"/>
              <a:tabLst>
                <a:tab pos="228600" algn="l"/>
              </a:tabLst>
            </a:pPr>
            <a:r>
              <a:rPr lang="en-US" sz="2800" dirty="0">
                <a:latin typeface="Calibri"/>
                <a:cs typeface="Calibri"/>
              </a:rPr>
              <a:t> </a:t>
            </a:r>
            <a:r>
              <a:rPr lang="en-US" sz="2800" b="0" dirty="0">
                <a:latin typeface="Calibri"/>
                <a:cs typeface="Calibri"/>
              </a:rPr>
              <a:t>2 loads, 1 store</a:t>
            </a:r>
          </a:p>
          <a:p>
            <a:pPr marL="114300" lvl="1" algn="l">
              <a:lnSpc>
                <a:spcPct val="100000"/>
              </a:lnSpc>
              <a:buFontTx/>
              <a:buChar char="•"/>
              <a:tabLst>
                <a:tab pos="228600" algn="l"/>
              </a:tabLst>
            </a:pPr>
            <a:r>
              <a:rPr lang="en-US" sz="2800" b="0" dirty="0">
                <a:latin typeface="Calibri"/>
                <a:cs typeface="Calibri"/>
              </a:rPr>
              <a:t> misses/</a:t>
            </a:r>
            <a:r>
              <a:rPr lang="en-US" sz="2800" b="0" dirty="0" err="1">
                <a:latin typeface="Calibri"/>
                <a:cs typeface="Calibri"/>
              </a:rPr>
              <a:t>iter</a:t>
            </a:r>
            <a:r>
              <a:rPr lang="en-US" sz="2800" b="0" dirty="0">
                <a:latin typeface="Calibri"/>
                <a:cs typeface="Calibri"/>
              </a:rPr>
              <a:t> = </a:t>
            </a:r>
            <a:r>
              <a:rPr lang="en-US" sz="2800" dirty="0">
                <a:latin typeface="Calibri"/>
                <a:cs typeface="Calibri"/>
              </a:rPr>
              <a:t>2.0</a:t>
            </a:r>
            <a:endParaRPr lang="en-US" sz="2800" b="0" dirty="0">
              <a:latin typeface="Calibri"/>
              <a:cs typeface="Calibri"/>
            </a:endParaRPr>
          </a:p>
        </p:txBody>
      </p:sp>
      <p:sp>
        <p:nvSpPr>
          <p:cNvPr id="177155" name="Rectangle 3"/>
          <p:cNvSpPr>
            <a:spLocks noChangeArrowheads="1"/>
          </p:cNvSpPr>
          <p:nvPr/>
        </p:nvSpPr>
        <p:spPr bwMode="auto">
          <a:xfrm>
            <a:off x="457200" y="685800"/>
            <a:ext cx="3481388" cy="2082800"/>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gn="l">
              <a:lnSpc>
                <a:spcPct val="70000"/>
              </a:lnSpc>
              <a:spcBef>
                <a:spcPct val="50000"/>
              </a:spcBef>
            </a:pPr>
            <a:r>
              <a:rPr lang="en-US" sz="1400" dirty="0">
                <a:latin typeface="Consolas" charset="0"/>
                <a:ea typeface="Consolas" charset="0"/>
                <a:cs typeface="Consolas" charset="0"/>
              </a:rPr>
              <a:t>for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&lt;</a:t>
            </a:r>
            <a:r>
              <a:rPr lang="en-US" sz="1400" dirty="0" err="1">
                <a:latin typeface="Consolas" charset="0"/>
                <a:ea typeface="Consolas" charset="0"/>
                <a:cs typeface="Consolas" charset="0"/>
              </a:rPr>
              <a:t>n</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p>
          <a:p>
            <a:pPr algn="l">
              <a:lnSpc>
                <a:spcPct val="70000"/>
              </a:lnSpc>
              <a:spcBef>
                <a:spcPct val="50000"/>
              </a:spcBef>
            </a:pPr>
            <a:r>
              <a:rPr lang="en-US" sz="1400" dirty="0">
                <a:latin typeface="Consolas" charset="0"/>
                <a:ea typeface="Consolas" charset="0"/>
                <a:cs typeface="Consolas" charset="0"/>
              </a:rPr>
              <a:t>  for (</a:t>
            </a:r>
            <a:r>
              <a:rPr lang="en-US" sz="1400" dirty="0" err="1">
                <a:latin typeface="Consolas" charset="0"/>
                <a:ea typeface="Consolas" charset="0"/>
                <a:cs typeface="Consolas" charset="0"/>
              </a:rPr>
              <a:t>j</a:t>
            </a:r>
            <a:r>
              <a:rPr lang="en-US" sz="1400" dirty="0">
                <a:latin typeface="Consolas" charset="0"/>
                <a:ea typeface="Consolas" charset="0"/>
                <a:cs typeface="Consolas" charset="0"/>
              </a:rPr>
              <a:t>=0; </a:t>
            </a:r>
            <a:r>
              <a:rPr lang="en-US" sz="1400" dirty="0" err="1">
                <a:latin typeface="Consolas" charset="0"/>
                <a:ea typeface="Consolas" charset="0"/>
                <a:cs typeface="Consolas" charset="0"/>
              </a:rPr>
              <a:t>j</a:t>
            </a:r>
            <a:r>
              <a:rPr lang="en-US" sz="1400" dirty="0">
                <a:latin typeface="Consolas" charset="0"/>
                <a:ea typeface="Consolas" charset="0"/>
                <a:cs typeface="Consolas" charset="0"/>
              </a:rPr>
              <a:t>&lt;</a:t>
            </a:r>
            <a:r>
              <a:rPr lang="en-US" sz="1400" dirty="0" err="1">
                <a:latin typeface="Consolas" charset="0"/>
                <a:ea typeface="Consolas" charset="0"/>
                <a:cs typeface="Consolas" charset="0"/>
              </a:rPr>
              <a:t>n</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j</a:t>
            </a:r>
            <a:r>
              <a:rPr lang="en-US" sz="1400" dirty="0">
                <a:latin typeface="Consolas" charset="0"/>
                <a:ea typeface="Consolas" charset="0"/>
                <a:cs typeface="Consolas" charset="0"/>
              </a:rPr>
              <a:t>++) {</a:t>
            </a:r>
          </a:p>
          <a:p>
            <a:pPr algn="l">
              <a:lnSpc>
                <a:spcPct val="70000"/>
              </a:lnSpc>
              <a:spcBef>
                <a:spcPct val="50000"/>
              </a:spcBef>
            </a:pPr>
            <a:r>
              <a:rPr lang="en-US" sz="1400" dirty="0">
                <a:latin typeface="Consolas" charset="0"/>
                <a:ea typeface="Consolas" charset="0"/>
                <a:cs typeface="Consolas" charset="0"/>
              </a:rPr>
              <a:t>    sum = 0.0;</a:t>
            </a:r>
          </a:p>
          <a:p>
            <a:pPr algn="l">
              <a:lnSpc>
                <a:spcPct val="70000"/>
              </a:lnSpc>
              <a:spcBef>
                <a:spcPct val="50000"/>
              </a:spcBef>
            </a:pPr>
            <a:r>
              <a:rPr lang="en-US" sz="1400" dirty="0">
                <a:latin typeface="Consolas" charset="0"/>
                <a:ea typeface="Consolas" charset="0"/>
                <a:cs typeface="Consolas" charset="0"/>
              </a:rPr>
              <a:t>    for (k=0; k&lt;n; k++) </a:t>
            </a:r>
          </a:p>
          <a:p>
            <a:pPr algn="l">
              <a:lnSpc>
                <a:spcPct val="70000"/>
              </a:lnSpc>
              <a:spcBef>
                <a:spcPct val="50000"/>
              </a:spcBef>
            </a:pPr>
            <a:r>
              <a:rPr lang="en-US" sz="1400" dirty="0">
                <a:latin typeface="Consolas" charset="0"/>
                <a:ea typeface="Consolas" charset="0"/>
                <a:cs typeface="Consolas" charset="0"/>
              </a:rPr>
              <a:t>      sum += a[</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][k] * b[k][j];</a:t>
            </a:r>
          </a:p>
          <a:p>
            <a:pPr algn="l">
              <a:lnSpc>
                <a:spcPct val="70000"/>
              </a:lnSpc>
              <a:spcBef>
                <a:spcPct val="50000"/>
              </a:spcBef>
            </a:pPr>
            <a:r>
              <a:rPr lang="en-US" sz="1400" dirty="0">
                <a:latin typeface="Consolas" charset="0"/>
                <a:ea typeface="Consolas" charset="0"/>
                <a:cs typeface="Consolas" charset="0"/>
              </a:rPr>
              <a:t>    c[</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][j] = sum;</a:t>
            </a:r>
          </a:p>
          <a:p>
            <a:pPr algn="l">
              <a:lnSpc>
                <a:spcPct val="70000"/>
              </a:lnSpc>
              <a:spcBef>
                <a:spcPct val="50000"/>
              </a:spcBef>
            </a:pPr>
            <a:r>
              <a:rPr lang="en-US" sz="1400" dirty="0">
                <a:latin typeface="Consolas" charset="0"/>
                <a:ea typeface="Consolas" charset="0"/>
                <a:cs typeface="Consolas" charset="0"/>
              </a:rPr>
              <a:t>  }</a:t>
            </a:r>
          </a:p>
          <a:p>
            <a:pPr algn="l">
              <a:lnSpc>
                <a:spcPct val="70000"/>
              </a:lnSpc>
              <a:spcBef>
                <a:spcPct val="50000"/>
              </a:spcBef>
            </a:pPr>
            <a:r>
              <a:rPr lang="en-US" sz="1400" dirty="0">
                <a:latin typeface="Consolas" charset="0"/>
                <a:ea typeface="Consolas" charset="0"/>
                <a:cs typeface="Consolas" charset="0"/>
              </a:rPr>
              <a:t>} </a:t>
            </a:r>
          </a:p>
        </p:txBody>
      </p:sp>
      <p:sp>
        <p:nvSpPr>
          <p:cNvPr id="177157" name="Rectangle 5"/>
          <p:cNvSpPr>
            <a:spLocks noChangeArrowheads="1"/>
          </p:cNvSpPr>
          <p:nvPr/>
        </p:nvSpPr>
        <p:spPr bwMode="auto">
          <a:xfrm>
            <a:off x="457200" y="2940050"/>
            <a:ext cx="3481388" cy="1784350"/>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gn="l">
              <a:lnSpc>
                <a:spcPct val="70000"/>
              </a:lnSpc>
              <a:spcBef>
                <a:spcPct val="50000"/>
              </a:spcBef>
            </a:pPr>
            <a:r>
              <a:rPr lang="en-US" sz="1400" dirty="0">
                <a:latin typeface="Consolas" charset="0"/>
                <a:ea typeface="Consolas" charset="0"/>
                <a:cs typeface="Consolas" charset="0"/>
              </a:rPr>
              <a:t>for (k=0; k&lt;n; k++) {</a:t>
            </a:r>
          </a:p>
          <a:p>
            <a:pPr algn="l">
              <a:lnSpc>
                <a:spcPct val="70000"/>
              </a:lnSpc>
              <a:spcBef>
                <a:spcPct val="50000"/>
              </a:spcBef>
            </a:pPr>
            <a:r>
              <a:rPr lang="en-US" sz="1400" dirty="0">
                <a:latin typeface="Consolas" charset="0"/>
                <a:ea typeface="Consolas" charset="0"/>
                <a:cs typeface="Consolas" charset="0"/>
              </a:rPr>
              <a:t>  for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&lt;n;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p>
          <a:p>
            <a:pPr algn="l">
              <a:lnSpc>
                <a:spcPct val="70000"/>
              </a:lnSpc>
              <a:spcBef>
                <a:spcPct val="50000"/>
              </a:spcBef>
            </a:pPr>
            <a:r>
              <a:rPr lang="en-US" sz="1400" dirty="0">
                <a:latin typeface="Consolas" charset="0"/>
                <a:ea typeface="Consolas" charset="0"/>
                <a:cs typeface="Consolas" charset="0"/>
              </a:rPr>
              <a:t>    r = a[</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][k];</a:t>
            </a:r>
          </a:p>
          <a:p>
            <a:pPr algn="l">
              <a:lnSpc>
                <a:spcPct val="70000"/>
              </a:lnSpc>
              <a:spcBef>
                <a:spcPct val="50000"/>
              </a:spcBef>
            </a:pPr>
            <a:r>
              <a:rPr lang="en-US" sz="1400" dirty="0">
                <a:latin typeface="Consolas" charset="0"/>
                <a:ea typeface="Consolas" charset="0"/>
                <a:cs typeface="Consolas" charset="0"/>
              </a:rPr>
              <a:t>    for (j=0; j&lt;n; j++)</a:t>
            </a:r>
          </a:p>
          <a:p>
            <a:pPr algn="l">
              <a:lnSpc>
                <a:spcPct val="70000"/>
              </a:lnSpc>
              <a:spcBef>
                <a:spcPct val="50000"/>
              </a:spcBef>
            </a:pPr>
            <a:r>
              <a:rPr lang="en-US" sz="1400" dirty="0">
                <a:latin typeface="Consolas" charset="0"/>
                <a:ea typeface="Consolas" charset="0"/>
                <a:cs typeface="Consolas" charset="0"/>
              </a:rPr>
              <a:t>      c[</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][j] += r * b[k][j];   </a:t>
            </a:r>
          </a:p>
          <a:p>
            <a:pPr algn="l">
              <a:lnSpc>
                <a:spcPct val="70000"/>
              </a:lnSpc>
              <a:spcBef>
                <a:spcPct val="50000"/>
              </a:spcBef>
            </a:pPr>
            <a:r>
              <a:rPr lang="en-US" sz="1400" dirty="0">
                <a:latin typeface="Consolas" charset="0"/>
                <a:ea typeface="Consolas" charset="0"/>
                <a:cs typeface="Consolas" charset="0"/>
              </a:rPr>
              <a:t>  }</a:t>
            </a:r>
          </a:p>
          <a:p>
            <a:pPr algn="l">
              <a:lnSpc>
                <a:spcPct val="70000"/>
              </a:lnSpc>
              <a:spcBef>
                <a:spcPct val="50000"/>
              </a:spcBef>
            </a:pPr>
            <a:r>
              <a:rPr lang="en-US" sz="1400" dirty="0">
                <a:latin typeface="Consolas" charset="0"/>
                <a:ea typeface="Consolas" charset="0"/>
                <a:cs typeface="Consolas" charset="0"/>
              </a:rPr>
              <a:t>}</a:t>
            </a:r>
          </a:p>
        </p:txBody>
      </p:sp>
      <p:sp>
        <p:nvSpPr>
          <p:cNvPr id="177158" name="Rectangle 6"/>
          <p:cNvSpPr>
            <a:spLocks noChangeArrowheads="1"/>
          </p:cNvSpPr>
          <p:nvPr/>
        </p:nvSpPr>
        <p:spPr bwMode="auto">
          <a:xfrm>
            <a:off x="457200" y="4921250"/>
            <a:ext cx="3481388" cy="1784350"/>
          </a:xfrm>
          <a:prstGeom prst="rect">
            <a:avLst/>
          </a:prstGeom>
          <a:solidFill>
            <a:schemeClr val="bg1">
              <a:lumMod val="85000"/>
            </a:schemeClr>
          </a:solidFill>
          <a:ln w="12700">
            <a:solidFill>
              <a:schemeClr val="tx1"/>
            </a:solidFill>
            <a:miter lim="800000"/>
            <a:headEnd/>
            <a:tailEnd/>
          </a:ln>
          <a:effectLst>
            <a:outerShdw blurRad="50800" dist="38100" dir="5400000" algn="t" rotWithShape="0">
              <a:prstClr val="black">
                <a:alpha val="40000"/>
              </a:prstClr>
            </a:outerShdw>
          </a:effectLst>
        </p:spPr>
        <p:txBody>
          <a:bodyPr lIns="90487" tIns="44450" rIns="90487" bIns="44450">
            <a:prstTxWarp prst="textNoShape">
              <a:avLst/>
            </a:prstTxWarp>
            <a:spAutoFit/>
          </a:bodyPr>
          <a:lstStyle/>
          <a:p>
            <a:pPr algn="l">
              <a:lnSpc>
                <a:spcPct val="70000"/>
              </a:lnSpc>
              <a:spcBef>
                <a:spcPct val="50000"/>
              </a:spcBef>
            </a:pPr>
            <a:r>
              <a:rPr lang="en-US" sz="1400" dirty="0">
                <a:latin typeface="Consolas" charset="0"/>
                <a:ea typeface="Consolas" charset="0"/>
                <a:cs typeface="Consolas" charset="0"/>
              </a:rPr>
              <a:t>for (j=0; j&lt;n; j++) {</a:t>
            </a:r>
          </a:p>
          <a:p>
            <a:pPr algn="l">
              <a:lnSpc>
                <a:spcPct val="70000"/>
              </a:lnSpc>
              <a:spcBef>
                <a:spcPct val="50000"/>
              </a:spcBef>
            </a:pPr>
            <a:r>
              <a:rPr lang="en-US" sz="1400" dirty="0">
                <a:latin typeface="Consolas" charset="0"/>
                <a:ea typeface="Consolas" charset="0"/>
                <a:cs typeface="Consolas" charset="0"/>
              </a:rPr>
              <a:t>  for (k=0; k&lt;n; k++) {</a:t>
            </a:r>
          </a:p>
          <a:p>
            <a:pPr algn="l">
              <a:lnSpc>
                <a:spcPct val="70000"/>
              </a:lnSpc>
              <a:spcBef>
                <a:spcPct val="50000"/>
              </a:spcBef>
            </a:pPr>
            <a:r>
              <a:rPr lang="en-US" sz="1400" dirty="0">
                <a:latin typeface="Consolas" charset="0"/>
                <a:ea typeface="Consolas" charset="0"/>
                <a:cs typeface="Consolas" charset="0"/>
              </a:rPr>
              <a:t>    r = b[k][j];</a:t>
            </a:r>
          </a:p>
          <a:p>
            <a:pPr algn="l">
              <a:lnSpc>
                <a:spcPct val="70000"/>
              </a:lnSpc>
              <a:spcBef>
                <a:spcPct val="50000"/>
              </a:spcBef>
            </a:pPr>
            <a:r>
              <a:rPr lang="en-US" sz="1400" dirty="0">
                <a:latin typeface="Consolas" charset="0"/>
                <a:ea typeface="Consolas" charset="0"/>
                <a:cs typeface="Consolas" charset="0"/>
              </a:rPr>
              <a:t>    for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&lt;n;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algn="l">
              <a:lnSpc>
                <a:spcPct val="70000"/>
              </a:lnSpc>
              <a:spcBef>
                <a:spcPct val="50000"/>
              </a:spcBef>
            </a:pPr>
            <a:r>
              <a:rPr lang="en-US" sz="1400" dirty="0">
                <a:latin typeface="Consolas" charset="0"/>
                <a:ea typeface="Consolas" charset="0"/>
                <a:cs typeface="Consolas" charset="0"/>
              </a:rPr>
              <a:t>      c[</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][j] += a[</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][k] * r;</a:t>
            </a:r>
          </a:p>
          <a:p>
            <a:pPr algn="l">
              <a:lnSpc>
                <a:spcPct val="70000"/>
              </a:lnSpc>
              <a:spcBef>
                <a:spcPct val="50000"/>
              </a:spcBef>
            </a:pPr>
            <a:r>
              <a:rPr lang="en-US" sz="1400" dirty="0">
                <a:latin typeface="Consolas" charset="0"/>
                <a:ea typeface="Consolas" charset="0"/>
                <a:cs typeface="Consolas" charset="0"/>
              </a:rPr>
              <a:t>  }</a:t>
            </a:r>
          </a:p>
          <a:p>
            <a:pPr algn="l">
              <a:lnSpc>
                <a:spcPct val="70000"/>
              </a:lnSpc>
              <a:spcBef>
                <a:spcPct val="50000"/>
              </a:spcBef>
            </a:pPr>
            <a:r>
              <a:rPr lang="en-US" sz="1400" dirty="0">
                <a:latin typeface="Consolas" charset="0"/>
                <a:ea typeface="Consolas" charset="0"/>
                <a:cs typeface="Consolas" charset="0"/>
              </a:rPr>
              <a:t>}</a:t>
            </a:r>
          </a:p>
        </p:txBody>
      </p:sp>
    </p:spTree>
    <p:extLst>
      <p:ext uri="{BB962C8B-B14F-4D97-AF65-F5344CB8AC3E}">
        <p14:creationId xmlns:p14="http://schemas.microsoft.com/office/powerpoint/2010/main" val="185926904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800"/>
          </a:xfrm>
        </p:spPr>
        <p:txBody>
          <a:bodyPr/>
          <a:lstStyle/>
          <a:p>
            <a:pPr algn="ctr"/>
            <a:r>
              <a:rPr lang="en-US" dirty="0"/>
              <a:t>Core i7 Matrix Multiply Performance</a:t>
            </a:r>
          </a:p>
        </p:txBody>
      </p:sp>
      <p:graphicFrame>
        <p:nvGraphicFramePr>
          <p:cNvPr id="5" name="Chart 4"/>
          <p:cNvGraphicFramePr>
            <a:graphicFrameLocks noGrp="1"/>
          </p:cNvGraphicFramePr>
          <p:nvPr/>
        </p:nvGraphicFramePr>
        <p:xfrm>
          <a:off x="152400" y="914400"/>
          <a:ext cx="8991600" cy="56769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328071" y="1219200"/>
            <a:ext cx="1210781" cy="400110"/>
          </a:xfrm>
          <a:prstGeom prst="rect">
            <a:avLst/>
          </a:prstGeom>
          <a:noFill/>
        </p:spPr>
        <p:txBody>
          <a:bodyPr wrap="none" rtlCol="0">
            <a:spAutoFit/>
          </a:bodyPr>
          <a:lstStyle/>
          <a:p>
            <a:r>
              <a:rPr lang="en-US" sz="2000" dirty="0">
                <a:solidFill>
                  <a:srgbClr val="FF0000"/>
                </a:solidFill>
                <a:latin typeface="Calibri" pitchFamily="34" charset="0"/>
              </a:rPr>
              <a:t>j-k-</a:t>
            </a:r>
            <a:r>
              <a:rPr lang="en-US" sz="2000" dirty="0" err="1">
                <a:solidFill>
                  <a:srgbClr val="FF0000"/>
                </a:solidFill>
                <a:latin typeface="Calibri" pitchFamily="34" charset="0"/>
              </a:rPr>
              <a:t>i</a:t>
            </a:r>
            <a:r>
              <a:rPr lang="en-US" sz="2000" dirty="0">
                <a:solidFill>
                  <a:srgbClr val="FF0000"/>
                </a:solidFill>
                <a:latin typeface="Calibri" pitchFamily="34" charset="0"/>
              </a:rPr>
              <a:t> / k-j-</a:t>
            </a:r>
            <a:r>
              <a:rPr lang="en-US" sz="2000" dirty="0" err="1">
                <a:solidFill>
                  <a:srgbClr val="FF0000"/>
                </a:solidFill>
                <a:latin typeface="Calibri" pitchFamily="34" charset="0"/>
              </a:rPr>
              <a:t>i</a:t>
            </a:r>
            <a:endParaRPr lang="en-US" sz="2000" dirty="0">
              <a:solidFill>
                <a:srgbClr val="FF0000"/>
              </a:solidFill>
              <a:latin typeface="Calibri" pitchFamily="34" charset="0"/>
            </a:endParaRPr>
          </a:p>
        </p:txBody>
      </p:sp>
      <p:sp>
        <p:nvSpPr>
          <p:cNvPr id="6" name="TextBox 5"/>
          <p:cNvSpPr txBox="1"/>
          <p:nvPr/>
        </p:nvSpPr>
        <p:spPr>
          <a:xfrm>
            <a:off x="5562600" y="4114800"/>
            <a:ext cx="1228221" cy="400110"/>
          </a:xfrm>
          <a:prstGeom prst="rect">
            <a:avLst/>
          </a:prstGeom>
          <a:noFill/>
        </p:spPr>
        <p:txBody>
          <a:bodyPr wrap="none" rtlCol="0">
            <a:spAutoFit/>
          </a:bodyPr>
          <a:lstStyle/>
          <a:p>
            <a:r>
              <a:rPr lang="en-US" sz="2000" dirty="0" err="1">
                <a:solidFill>
                  <a:srgbClr val="FF0000"/>
                </a:solidFill>
                <a:latin typeface="Calibri" pitchFamily="34" charset="0"/>
              </a:rPr>
              <a:t>i</a:t>
            </a:r>
            <a:r>
              <a:rPr lang="en-US" sz="2000" dirty="0">
                <a:solidFill>
                  <a:srgbClr val="FF0000"/>
                </a:solidFill>
                <a:latin typeface="Calibri" pitchFamily="34" charset="0"/>
              </a:rPr>
              <a:t>-j-k / j-</a:t>
            </a:r>
            <a:r>
              <a:rPr lang="en-US" sz="2000" dirty="0" err="1">
                <a:solidFill>
                  <a:srgbClr val="FF0000"/>
                </a:solidFill>
                <a:latin typeface="Calibri" pitchFamily="34" charset="0"/>
              </a:rPr>
              <a:t>i</a:t>
            </a:r>
            <a:r>
              <a:rPr lang="en-US" sz="2000" dirty="0">
                <a:solidFill>
                  <a:srgbClr val="FF0000"/>
                </a:solidFill>
                <a:latin typeface="Calibri" pitchFamily="34" charset="0"/>
              </a:rPr>
              <a:t>-k</a:t>
            </a:r>
          </a:p>
        </p:txBody>
      </p:sp>
      <p:sp>
        <p:nvSpPr>
          <p:cNvPr id="7" name="TextBox 6"/>
          <p:cNvSpPr txBox="1"/>
          <p:nvPr/>
        </p:nvSpPr>
        <p:spPr>
          <a:xfrm>
            <a:off x="7543800" y="4800600"/>
            <a:ext cx="1210781" cy="400110"/>
          </a:xfrm>
          <a:prstGeom prst="rect">
            <a:avLst/>
          </a:prstGeom>
          <a:noFill/>
        </p:spPr>
        <p:txBody>
          <a:bodyPr wrap="none" rtlCol="0">
            <a:spAutoFit/>
          </a:bodyPr>
          <a:lstStyle/>
          <a:p>
            <a:r>
              <a:rPr lang="en-US" sz="2000" dirty="0">
                <a:solidFill>
                  <a:srgbClr val="FF0000"/>
                </a:solidFill>
                <a:latin typeface="Calibri" pitchFamily="34" charset="0"/>
              </a:rPr>
              <a:t>k-</a:t>
            </a:r>
            <a:r>
              <a:rPr lang="en-US" sz="2000" dirty="0" err="1">
                <a:solidFill>
                  <a:srgbClr val="FF0000"/>
                </a:solidFill>
                <a:latin typeface="Calibri" pitchFamily="34" charset="0"/>
              </a:rPr>
              <a:t>i</a:t>
            </a:r>
            <a:r>
              <a:rPr lang="en-US" sz="2000" dirty="0">
                <a:solidFill>
                  <a:srgbClr val="FF0000"/>
                </a:solidFill>
                <a:latin typeface="Calibri" pitchFamily="34" charset="0"/>
              </a:rPr>
              <a:t>-j / </a:t>
            </a:r>
            <a:r>
              <a:rPr lang="en-US" sz="2000" dirty="0" err="1">
                <a:solidFill>
                  <a:srgbClr val="FF0000"/>
                </a:solidFill>
                <a:latin typeface="Calibri" pitchFamily="34" charset="0"/>
              </a:rPr>
              <a:t>i</a:t>
            </a:r>
            <a:r>
              <a:rPr lang="en-US" sz="2000" dirty="0">
                <a:solidFill>
                  <a:srgbClr val="FF0000"/>
                </a:solidFill>
                <a:latin typeface="Calibri" pitchFamily="34" charset="0"/>
              </a:rPr>
              <a:t>-k-j</a:t>
            </a:r>
          </a:p>
        </p:txBody>
      </p:sp>
    </p:spTree>
    <p:extLst>
      <p:ext uri="{BB962C8B-B14F-4D97-AF65-F5344CB8AC3E}">
        <p14:creationId xmlns:p14="http://schemas.microsoft.com/office/powerpoint/2010/main" val="576616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42751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3051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pPr algn="ctr"/>
            <a:r>
              <a:rPr lang="en-US" dirty="0"/>
              <a:t>Core i7 5930K Timing</a:t>
            </a:r>
          </a:p>
        </p:txBody>
      </p:sp>
      <p:graphicFrame>
        <p:nvGraphicFramePr>
          <p:cNvPr id="4" name="Content Placeholder 3"/>
          <p:cNvGraphicFramePr>
            <a:graphicFrameLocks noGrp="1"/>
          </p:cNvGraphicFramePr>
          <p:nvPr>
            <p:ph idx="1"/>
          </p:nvPr>
        </p:nvGraphicFramePr>
        <p:xfrm>
          <a:off x="304800" y="1066800"/>
          <a:ext cx="8534400" cy="5791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4963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endParaRPr lang="en-US" dirty="0"/>
          </a:p>
        </p:txBody>
      </p:sp>
      <p:sp>
        <p:nvSpPr>
          <p:cNvPr id="3" name="Content Placeholder 2"/>
          <p:cNvSpPr>
            <a:spLocks noGrp="1"/>
          </p:cNvSpPr>
          <p:nvPr>
            <p:ph idx="1"/>
          </p:nvPr>
        </p:nvSpPr>
        <p:spPr/>
        <p:txBody>
          <a:bodyPr/>
          <a:lstStyle/>
          <a:p>
            <a:r>
              <a:rPr lang="en-US" dirty="0">
                <a:solidFill>
                  <a:schemeClr val="bg1">
                    <a:lumMod val="65000"/>
                  </a:schemeClr>
                </a:solidFill>
              </a:rPr>
              <a:t>Storage technologies and trends</a:t>
            </a:r>
          </a:p>
          <a:p>
            <a:r>
              <a:rPr lang="en-US" dirty="0">
                <a:solidFill>
                  <a:schemeClr val="bg1">
                    <a:lumMod val="65000"/>
                  </a:schemeClr>
                </a:solidFill>
              </a:rPr>
              <a:t>Locality of reference</a:t>
            </a:r>
          </a:p>
          <a:p>
            <a:r>
              <a:rPr lang="en-US" dirty="0">
                <a:solidFill>
                  <a:schemeClr val="bg1">
                    <a:lumMod val="65000"/>
                  </a:schemeClr>
                </a:solidFill>
              </a:rPr>
              <a:t>Caching in the memory hierarchy</a:t>
            </a:r>
          </a:p>
          <a:p>
            <a:r>
              <a:rPr lang="en-US" dirty="0">
                <a:solidFill>
                  <a:schemeClr val="bg1">
                    <a:lumMod val="65000"/>
                  </a:schemeClr>
                </a:solidFill>
              </a:rPr>
              <a:t>Cache organization and operation</a:t>
            </a:r>
          </a:p>
          <a:p>
            <a:r>
              <a:rPr lang="en-US" dirty="0">
                <a:solidFill>
                  <a:schemeClr val="bg1">
                    <a:lumMod val="65000"/>
                  </a:schemeClr>
                </a:solidFill>
              </a:rPr>
              <a:t>Performance impact of caches</a:t>
            </a:r>
          </a:p>
          <a:p>
            <a:pPr lvl="1"/>
            <a:r>
              <a:rPr lang="en-US" dirty="0">
                <a:solidFill>
                  <a:schemeClr val="bg1">
                    <a:lumMod val="65000"/>
                  </a:schemeClr>
                </a:solidFill>
              </a:rPr>
              <a:t>The memory mountain</a:t>
            </a:r>
          </a:p>
          <a:p>
            <a:pPr lvl="1"/>
            <a:r>
              <a:rPr lang="en-US" dirty="0">
                <a:solidFill>
                  <a:schemeClr val="bg1">
                    <a:lumMod val="65000"/>
                  </a:schemeClr>
                </a:solidFill>
              </a:rPr>
              <a:t>Rearranging loops to improve spatial locality</a:t>
            </a:r>
          </a:p>
          <a:p>
            <a:pPr lvl="1"/>
            <a:r>
              <a:rPr lang="en-US" dirty="0"/>
              <a:t>Using blocking to improve temporal locality</a:t>
            </a:r>
          </a:p>
          <a:p>
            <a:pPr marL="0" indent="0">
              <a:buNone/>
            </a:pPr>
            <a:endParaRPr lang="en-US" dirty="0"/>
          </a:p>
        </p:txBody>
      </p:sp>
    </p:spTree>
    <p:extLst>
      <p:ext uri="{BB962C8B-B14F-4D97-AF65-F5344CB8AC3E}">
        <p14:creationId xmlns:p14="http://schemas.microsoft.com/office/powerpoint/2010/main" val="2878537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Matrix Multiplication</a:t>
            </a:r>
          </a:p>
        </p:txBody>
      </p:sp>
      <p:sp>
        <p:nvSpPr>
          <p:cNvPr id="3" name="Rectangle 2"/>
          <p:cNvSpPr/>
          <p:nvPr/>
        </p:nvSpPr>
        <p:spPr bwMode="auto">
          <a:xfrm>
            <a:off x="3886200" y="4419599"/>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a</a:t>
            </a:r>
          </a:p>
        </p:txBody>
      </p:sp>
      <p:sp>
        <p:nvSpPr>
          <p:cNvPr id="4" name="Rectangle 3"/>
          <p:cNvSpPr/>
          <p:nvPr/>
        </p:nvSpPr>
        <p:spPr bwMode="auto">
          <a:xfrm>
            <a:off x="5486400" y="4419599"/>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b</a:t>
            </a:r>
          </a:p>
        </p:txBody>
      </p:sp>
      <p:cxnSp>
        <p:nvCxnSpPr>
          <p:cNvPr id="5" name="Straight Connector 4"/>
          <p:cNvCxnSpPr/>
          <p:nvPr/>
        </p:nvCxnSpPr>
        <p:spPr bwMode="auto">
          <a:xfrm>
            <a:off x="3886200" y="5275262"/>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6" name="Straight Connector 5"/>
          <p:cNvCxnSpPr/>
          <p:nvPr/>
        </p:nvCxnSpPr>
        <p:spPr bwMode="auto">
          <a:xfrm rot="5400000">
            <a:off x="5599906" y="4990305"/>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7" name="TextBox 6"/>
          <p:cNvSpPr txBox="1"/>
          <p:nvPr/>
        </p:nvSpPr>
        <p:spPr>
          <a:xfrm>
            <a:off x="3689095" y="5090172"/>
            <a:ext cx="240772" cy="369332"/>
          </a:xfrm>
          <a:prstGeom prst="rect">
            <a:avLst/>
          </a:prstGeom>
          <a:noFill/>
        </p:spPr>
        <p:txBody>
          <a:bodyPr wrap="none" rtlCol="0">
            <a:spAutoFit/>
          </a:bodyPr>
          <a:lstStyle/>
          <a:p>
            <a:r>
              <a:rPr lang="en-US" sz="1800" dirty="0" err="1">
                <a:latin typeface="Calibri" pitchFamily="34" charset="0"/>
              </a:rPr>
              <a:t>i</a:t>
            </a:r>
            <a:endParaRPr lang="en-US" sz="1800" dirty="0">
              <a:latin typeface="Calibri" pitchFamily="34" charset="0"/>
            </a:endParaRPr>
          </a:p>
        </p:txBody>
      </p:sp>
      <p:sp>
        <p:nvSpPr>
          <p:cNvPr id="8" name="TextBox 7"/>
          <p:cNvSpPr txBox="1"/>
          <p:nvPr/>
        </p:nvSpPr>
        <p:spPr>
          <a:xfrm>
            <a:off x="6071934" y="4089398"/>
            <a:ext cx="243978" cy="369332"/>
          </a:xfrm>
          <a:prstGeom prst="rect">
            <a:avLst/>
          </a:prstGeom>
          <a:noFill/>
        </p:spPr>
        <p:txBody>
          <a:bodyPr wrap="none" rtlCol="0">
            <a:spAutoFit/>
          </a:bodyPr>
          <a:lstStyle/>
          <a:p>
            <a:r>
              <a:rPr lang="en-US" sz="1800" dirty="0">
                <a:latin typeface="Calibri" pitchFamily="34" charset="0"/>
              </a:rPr>
              <a:t>j</a:t>
            </a:r>
          </a:p>
        </p:txBody>
      </p:sp>
      <p:sp>
        <p:nvSpPr>
          <p:cNvPr id="9" name="TextBox 8"/>
          <p:cNvSpPr txBox="1"/>
          <p:nvPr/>
        </p:nvSpPr>
        <p:spPr>
          <a:xfrm>
            <a:off x="5071532" y="4833891"/>
            <a:ext cx="389850" cy="584775"/>
          </a:xfrm>
          <a:prstGeom prst="rect">
            <a:avLst/>
          </a:prstGeom>
          <a:noFill/>
        </p:spPr>
        <p:txBody>
          <a:bodyPr wrap="none" rtlCol="0">
            <a:spAutoFit/>
          </a:bodyPr>
          <a:lstStyle/>
          <a:p>
            <a:r>
              <a:rPr lang="en-US" sz="3200" dirty="0">
                <a:latin typeface="Calibri" pitchFamily="34" charset="0"/>
              </a:rPr>
              <a:t>*</a:t>
            </a:r>
          </a:p>
        </p:txBody>
      </p:sp>
      <p:sp>
        <p:nvSpPr>
          <p:cNvPr id="10" name="Rectangle 9"/>
          <p:cNvSpPr/>
          <p:nvPr/>
        </p:nvSpPr>
        <p:spPr bwMode="auto">
          <a:xfrm>
            <a:off x="2101067" y="4419599"/>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c</a:t>
            </a:r>
          </a:p>
        </p:txBody>
      </p:sp>
      <p:sp>
        <p:nvSpPr>
          <p:cNvPr id="11" name="TextBox 10"/>
          <p:cNvSpPr txBox="1"/>
          <p:nvPr/>
        </p:nvSpPr>
        <p:spPr>
          <a:xfrm>
            <a:off x="3367317" y="4724399"/>
            <a:ext cx="389850" cy="584775"/>
          </a:xfrm>
          <a:prstGeom prst="rect">
            <a:avLst/>
          </a:prstGeom>
          <a:noFill/>
        </p:spPr>
        <p:txBody>
          <a:bodyPr wrap="none" rtlCol="0">
            <a:spAutoFit/>
          </a:bodyPr>
          <a:lstStyle/>
          <a:p>
            <a:r>
              <a:rPr lang="en-US" sz="3200" dirty="0">
                <a:latin typeface="Calibri" pitchFamily="34" charset="0"/>
              </a:rPr>
              <a:t>=</a:t>
            </a:r>
          </a:p>
        </p:txBody>
      </p:sp>
      <p:sp>
        <p:nvSpPr>
          <p:cNvPr id="12" name="Rectangle 11"/>
          <p:cNvSpPr/>
          <p:nvPr/>
        </p:nvSpPr>
        <p:spPr bwMode="auto">
          <a:xfrm>
            <a:off x="2786867" y="5257799"/>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5" name="Rectangle 7"/>
          <p:cNvSpPr>
            <a:spLocks noChangeArrowheads="1"/>
          </p:cNvSpPr>
          <p:nvPr/>
        </p:nvSpPr>
        <p:spPr bwMode="auto">
          <a:xfrm>
            <a:off x="1768962" y="1491960"/>
            <a:ext cx="5152050" cy="2244204"/>
          </a:xfrm>
          <a:prstGeom prst="rect">
            <a:avLst/>
          </a:prstGeom>
          <a:solidFill>
            <a:schemeClr val="bg1">
              <a:lumMod val="85000"/>
            </a:schemeClr>
          </a:solidFill>
          <a:ln w="12700" cmpd="thickThin">
            <a:solidFill>
              <a:schemeClr val="tx1"/>
            </a:solidFill>
            <a:miter lim="800000"/>
            <a:headEnd/>
            <a:tailEnd/>
          </a:ln>
          <a:effectLst>
            <a:outerShdw blurRad="50800" dist="38100" dir="5400000" algn="t" rotWithShape="0">
              <a:prstClr val="black">
                <a:alpha val="40000"/>
              </a:prstClr>
            </a:outerShdw>
          </a:effectLst>
        </p:spPr>
        <p:txBody>
          <a:bodyPr wrap="none" lIns="90487" tIns="44450" rIns="90487" bIns="44450">
            <a:spAutoFit/>
          </a:bodyPr>
          <a:lstStyle/>
          <a:p>
            <a:pPr algn="l">
              <a:lnSpc>
                <a:spcPct val="100000"/>
              </a:lnSpc>
            </a:pPr>
            <a:r>
              <a:rPr lang="en-US" sz="1400" dirty="0">
                <a:latin typeface="Consolas" charset="0"/>
                <a:ea typeface="Consolas" charset="0"/>
                <a:cs typeface="Consolas" charset="0"/>
              </a:rPr>
              <a:t>c = (double *) </a:t>
            </a:r>
            <a:r>
              <a:rPr lang="en-US" sz="1400" dirty="0" err="1">
                <a:latin typeface="Consolas" charset="0"/>
                <a:ea typeface="Consolas" charset="0"/>
                <a:cs typeface="Consolas" charset="0"/>
              </a:rPr>
              <a:t>calloc</a:t>
            </a:r>
            <a:r>
              <a:rPr lang="en-US" sz="1400" dirty="0">
                <a:latin typeface="Consolas" charset="0"/>
                <a:ea typeface="Consolas" charset="0"/>
                <a:cs typeface="Consolas" charset="0"/>
              </a:rPr>
              <a:t>(</a:t>
            </a:r>
            <a:r>
              <a:rPr lang="en-US" sz="1400" dirty="0" err="1">
                <a:latin typeface="Consolas" charset="0"/>
                <a:ea typeface="Consolas" charset="0"/>
                <a:cs typeface="Consolas" charset="0"/>
              </a:rPr>
              <a:t>sizeof</a:t>
            </a:r>
            <a:r>
              <a:rPr lang="en-US" sz="1400" dirty="0">
                <a:latin typeface="Consolas" charset="0"/>
                <a:ea typeface="Consolas" charset="0"/>
                <a:cs typeface="Consolas" charset="0"/>
              </a:rPr>
              <a:t>(double), n*n);</a:t>
            </a:r>
          </a:p>
          <a:p>
            <a:pPr algn="l">
              <a:lnSpc>
                <a:spcPct val="100000"/>
              </a:lnSpc>
            </a:pPr>
            <a:endParaRPr lang="en-US" sz="1400" dirty="0">
              <a:latin typeface="Consolas" charset="0"/>
              <a:ea typeface="Consolas" charset="0"/>
              <a:cs typeface="Consolas" charset="0"/>
            </a:endParaRPr>
          </a:p>
          <a:p>
            <a:pPr algn="l">
              <a:lnSpc>
                <a:spcPct val="100000"/>
              </a:lnSpc>
            </a:pPr>
            <a:r>
              <a:rPr lang="en-US" sz="1400" dirty="0">
                <a:solidFill>
                  <a:srgbClr val="990000"/>
                </a:solidFill>
                <a:latin typeface="Consolas" charset="0"/>
                <a:ea typeface="Consolas" charset="0"/>
                <a:cs typeface="Consolas" charset="0"/>
              </a:rPr>
              <a:t>/* Multiply n x n matrices a and b  */</a:t>
            </a:r>
          </a:p>
          <a:p>
            <a:pPr algn="l">
              <a:lnSpc>
                <a:spcPct val="100000"/>
              </a:lnSpc>
            </a:pPr>
            <a:r>
              <a:rPr lang="en-US" sz="1400" dirty="0">
                <a:latin typeface="Consolas" charset="0"/>
                <a:ea typeface="Consolas" charset="0"/>
                <a:cs typeface="Consolas" charset="0"/>
              </a:rPr>
              <a:t>void </a:t>
            </a:r>
            <a:r>
              <a:rPr lang="en-US" sz="1400" dirty="0" err="1">
                <a:latin typeface="Consolas" charset="0"/>
                <a:ea typeface="Consolas" charset="0"/>
                <a:cs typeface="Consolas" charset="0"/>
              </a:rPr>
              <a:t>mmm</a:t>
            </a:r>
            <a:r>
              <a:rPr lang="en-US" sz="1400" dirty="0">
                <a:latin typeface="Consolas" charset="0"/>
                <a:ea typeface="Consolas" charset="0"/>
                <a:cs typeface="Consolas" charset="0"/>
              </a:rPr>
              <a:t>(double *a, double *b, double *c, </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n) {</a:t>
            </a:r>
          </a:p>
          <a:p>
            <a:pPr algn="l">
              <a:lnSpc>
                <a:spcPct val="100000"/>
              </a:lnSpc>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j, k;</a:t>
            </a:r>
          </a:p>
          <a:p>
            <a:pPr algn="l">
              <a:lnSpc>
                <a:spcPct val="100000"/>
              </a:lnSpc>
            </a:pPr>
            <a:r>
              <a:rPr lang="en-US" sz="1400" dirty="0">
                <a:latin typeface="Consolas" charset="0"/>
                <a:ea typeface="Consolas" charset="0"/>
                <a:cs typeface="Consolas" charset="0"/>
              </a:rPr>
              <a:t>    for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&lt; n;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algn="l">
              <a:lnSpc>
                <a:spcPct val="100000"/>
              </a:lnSpc>
            </a:pPr>
            <a:r>
              <a:rPr lang="en-US" sz="1400" dirty="0">
                <a:latin typeface="Consolas" charset="0"/>
                <a:ea typeface="Consolas" charset="0"/>
                <a:cs typeface="Consolas" charset="0"/>
              </a:rPr>
              <a:t>	for (j = 0; j &lt; n; j++)</a:t>
            </a:r>
          </a:p>
          <a:p>
            <a:pPr algn="l">
              <a:lnSpc>
                <a:spcPct val="100000"/>
              </a:lnSpc>
            </a:pPr>
            <a:r>
              <a:rPr lang="en-US" sz="1400" dirty="0">
                <a:latin typeface="Consolas" charset="0"/>
                <a:ea typeface="Consolas" charset="0"/>
                <a:cs typeface="Consolas" charset="0"/>
              </a:rPr>
              <a:t>             for (k = 0; k &lt; n; k++)</a:t>
            </a:r>
          </a:p>
          <a:p>
            <a:pPr algn="l">
              <a:lnSpc>
                <a:spcPct val="100000"/>
              </a:lnSpc>
            </a:pPr>
            <a:r>
              <a:rPr lang="en-US" sz="1400" dirty="0">
                <a:latin typeface="Consolas" charset="0"/>
                <a:ea typeface="Consolas" charset="0"/>
                <a:cs typeface="Consolas" charset="0"/>
              </a:rPr>
              <a:t>	    c[</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r>
              <a:rPr lang="en-US" sz="1400" dirty="0" err="1">
                <a:latin typeface="Consolas" charset="0"/>
                <a:ea typeface="Consolas" charset="0"/>
                <a:cs typeface="Consolas" charset="0"/>
              </a:rPr>
              <a:t>n+j</a:t>
            </a:r>
            <a:r>
              <a:rPr lang="en-US" sz="1400" dirty="0">
                <a:latin typeface="Consolas" charset="0"/>
                <a:ea typeface="Consolas" charset="0"/>
                <a:cs typeface="Consolas" charset="0"/>
              </a:rPr>
              <a:t>] += a[</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*n + k]*b[k*n + j];</a:t>
            </a:r>
          </a:p>
          <a:p>
            <a:pPr algn="l">
              <a:lnSpc>
                <a:spcPct val="100000"/>
              </a:lnSpc>
            </a:pPr>
            <a:r>
              <a:rPr lang="en-US" sz="1400" dirty="0">
                <a:latin typeface="Consolas" charset="0"/>
                <a:ea typeface="Consolas" charset="0"/>
                <a:cs typeface="Consolas" charset="0"/>
              </a:rPr>
              <a:t>}</a:t>
            </a:r>
          </a:p>
        </p:txBody>
      </p:sp>
      <p:sp>
        <p:nvSpPr>
          <p:cNvPr id="16" name="Content Placeholder 2"/>
          <p:cNvSpPr txBox="1">
            <a:spLocks/>
          </p:cNvSpPr>
          <p:nvPr/>
        </p:nvSpPr>
        <p:spPr>
          <a:xfrm>
            <a:off x="396875" y="5562599"/>
            <a:ext cx="7896225" cy="7715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US" sz="2000" b="0" i="0" u="none" strike="noStrike" kern="0" cap="none" spc="0" normalizeH="0" baseline="0" noProof="0" dirty="0">
              <a:ln>
                <a:noFill/>
              </a:ln>
              <a:solidFill>
                <a:schemeClr val="tx1"/>
              </a:solidFill>
              <a:effectLst/>
              <a:uLnTx/>
              <a:uFillTx/>
              <a:latin typeface="Calibri" pitchFamily="34" charset="0"/>
            </a:endParaRPr>
          </a:p>
        </p:txBody>
      </p:sp>
    </p:spTree>
    <p:extLst>
      <p:ext uri="{BB962C8B-B14F-4D97-AF65-F5344CB8AC3E}">
        <p14:creationId xmlns:p14="http://schemas.microsoft.com/office/powerpoint/2010/main" val="11412020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04800" y="1712075"/>
            <a:ext cx="7896225" cy="4996502"/>
          </a:xfrm>
        </p:spPr>
        <p:txBody>
          <a:bodyPr>
            <a:normAutofit/>
          </a:bodyPr>
          <a:lstStyle/>
          <a:p>
            <a:r>
              <a:rPr lang="en-US" dirty="0"/>
              <a:t>Assume: </a:t>
            </a:r>
          </a:p>
          <a:p>
            <a:pPr lvl="1"/>
            <a:r>
              <a:rPr lang="en-US" dirty="0"/>
              <a:t>Matrix elements are doubles</a:t>
            </a:r>
          </a:p>
          <a:p>
            <a:pPr lvl="1"/>
            <a:r>
              <a:rPr lang="en-US" dirty="0"/>
              <a:t>Cache block = 8 doubles</a:t>
            </a:r>
          </a:p>
          <a:p>
            <a:pPr lvl="1"/>
            <a:r>
              <a:rPr lang="en-US" dirty="0"/>
              <a:t>Cache size C &lt;&lt; n (much smaller than n)</a:t>
            </a:r>
          </a:p>
          <a:p>
            <a:r>
              <a:rPr lang="en-US" dirty="0"/>
              <a:t>First iteration:</a:t>
            </a:r>
          </a:p>
          <a:p>
            <a:pPr lvl="1"/>
            <a:r>
              <a:rPr lang="en-US" dirty="0"/>
              <a:t>n/8 + n = 9n/8 misses</a:t>
            </a:r>
          </a:p>
          <a:p>
            <a:pPr lvl="1"/>
            <a:endParaRPr lang="en-US" dirty="0"/>
          </a:p>
          <a:p>
            <a:pPr lvl="1"/>
            <a:endParaRPr lang="en-US" dirty="0"/>
          </a:p>
          <a:p>
            <a:pPr lvl="1"/>
            <a:endParaRPr lang="en-US" dirty="0"/>
          </a:p>
          <a:p>
            <a:pPr lvl="1"/>
            <a:r>
              <a:rPr lang="en-US" dirty="0"/>
              <a:t>Afterwards </a:t>
            </a:r>
            <a:r>
              <a:rPr lang="en-US" dirty="0">
                <a:solidFill>
                  <a:srgbClr val="C00000"/>
                </a:solidFill>
              </a:rPr>
              <a:t>in cache:</a:t>
            </a:r>
            <a:br>
              <a:rPr lang="en-US" dirty="0"/>
            </a:br>
            <a:r>
              <a:rPr lang="en-US" dirty="0"/>
              <a:t>(schematic)</a:t>
            </a:r>
          </a:p>
        </p:txBody>
      </p:sp>
      <p:sp>
        <p:nvSpPr>
          <p:cNvPr id="4" name="Rectangle 3"/>
          <p:cNvSpPr/>
          <p:nvPr/>
        </p:nvSpPr>
        <p:spPr bwMode="auto">
          <a:xfrm>
            <a:off x="6091367" y="3657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5" name="Rectangle 4"/>
          <p:cNvSpPr/>
          <p:nvPr/>
        </p:nvSpPr>
        <p:spPr bwMode="auto">
          <a:xfrm>
            <a:off x="7691567" y="3657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cxnSp>
        <p:nvCxnSpPr>
          <p:cNvPr id="6" name="Straight Connector 5"/>
          <p:cNvCxnSpPr/>
          <p:nvPr/>
        </p:nvCxnSpPr>
        <p:spPr bwMode="auto">
          <a:xfrm>
            <a:off x="6091367" y="3657601"/>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7" name="Straight Connector 6"/>
          <p:cNvCxnSpPr/>
          <p:nvPr/>
        </p:nvCxnSpPr>
        <p:spPr bwMode="auto">
          <a:xfrm rot="5400000">
            <a:off x="7122196" y="422830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10" name="TextBox 9"/>
          <p:cNvSpPr txBox="1"/>
          <p:nvPr/>
        </p:nvSpPr>
        <p:spPr>
          <a:xfrm>
            <a:off x="7276699" y="4071892"/>
            <a:ext cx="389850" cy="584775"/>
          </a:xfrm>
          <a:prstGeom prst="rect">
            <a:avLst/>
          </a:prstGeom>
          <a:noFill/>
        </p:spPr>
        <p:txBody>
          <a:bodyPr wrap="none" rtlCol="0">
            <a:spAutoFit/>
          </a:bodyPr>
          <a:lstStyle/>
          <a:p>
            <a:r>
              <a:rPr lang="en-US" sz="3200" dirty="0">
                <a:latin typeface="Calibri" pitchFamily="34" charset="0"/>
              </a:rPr>
              <a:t>*</a:t>
            </a:r>
          </a:p>
        </p:txBody>
      </p:sp>
      <p:sp>
        <p:nvSpPr>
          <p:cNvPr id="11" name="Rectangle 10"/>
          <p:cNvSpPr/>
          <p:nvPr/>
        </p:nvSpPr>
        <p:spPr bwMode="auto">
          <a:xfrm>
            <a:off x="4306234" y="3657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12" name="TextBox 11"/>
          <p:cNvSpPr txBox="1"/>
          <p:nvPr/>
        </p:nvSpPr>
        <p:spPr>
          <a:xfrm>
            <a:off x="5572484" y="3962400"/>
            <a:ext cx="389850" cy="584775"/>
          </a:xfrm>
          <a:prstGeom prst="rect">
            <a:avLst/>
          </a:prstGeom>
          <a:noFill/>
        </p:spPr>
        <p:txBody>
          <a:bodyPr wrap="none" rtlCol="0">
            <a:spAutoFit/>
          </a:bodyPr>
          <a:lstStyle/>
          <a:p>
            <a:r>
              <a:rPr lang="en-US" sz="3200" dirty="0">
                <a:latin typeface="Calibri" pitchFamily="34" charset="0"/>
              </a:rPr>
              <a:t>=</a:t>
            </a:r>
          </a:p>
        </p:txBody>
      </p:sp>
      <p:sp>
        <p:nvSpPr>
          <p:cNvPr id="13" name="Rectangle 12"/>
          <p:cNvSpPr/>
          <p:nvPr/>
        </p:nvSpPr>
        <p:spPr bwMode="auto">
          <a:xfrm>
            <a:off x="4306234" y="3657601"/>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4" name="AutoShape 16"/>
          <p:cNvSpPr>
            <a:spLocks/>
          </p:cNvSpPr>
          <p:nvPr/>
        </p:nvSpPr>
        <p:spPr bwMode="auto">
          <a:xfrm rot="5400000" flipV="1">
            <a:off x="8136466" y="2819400"/>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5" name="TextBox 14"/>
          <p:cNvSpPr txBox="1"/>
          <p:nvPr/>
        </p:nvSpPr>
        <p:spPr>
          <a:xfrm>
            <a:off x="8102601" y="2907268"/>
            <a:ext cx="308098" cy="369332"/>
          </a:xfrm>
          <a:prstGeom prst="rect">
            <a:avLst/>
          </a:prstGeom>
          <a:noFill/>
        </p:spPr>
        <p:txBody>
          <a:bodyPr wrap="none" rtlCol="0">
            <a:spAutoFit/>
          </a:bodyPr>
          <a:lstStyle/>
          <a:p>
            <a:r>
              <a:rPr lang="en-US" sz="1800" dirty="0">
                <a:latin typeface="Calibri" pitchFamily="34" charset="0"/>
              </a:rPr>
              <a:t>n</a:t>
            </a:r>
          </a:p>
        </p:txBody>
      </p:sp>
      <p:sp>
        <p:nvSpPr>
          <p:cNvPr id="16" name="Rectangle 15"/>
          <p:cNvSpPr/>
          <p:nvPr/>
        </p:nvSpPr>
        <p:spPr bwMode="auto">
          <a:xfrm>
            <a:off x="6096000" y="5257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17" name="Rectangle 16"/>
          <p:cNvSpPr/>
          <p:nvPr/>
        </p:nvSpPr>
        <p:spPr bwMode="auto">
          <a:xfrm>
            <a:off x="7696200" y="5257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cxnSp>
        <p:nvCxnSpPr>
          <p:cNvPr id="18" name="Straight Connector 17"/>
          <p:cNvCxnSpPr/>
          <p:nvPr/>
        </p:nvCxnSpPr>
        <p:spPr bwMode="auto">
          <a:xfrm>
            <a:off x="6096000" y="5257801"/>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p:cNvCxnSpPr/>
          <p:nvPr/>
        </p:nvCxnSpPr>
        <p:spPr bwMode="auto">
          <a:xfrm rot="5400000">
            <a:off x="7126829" y="5828506"/>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20" name="TextBox 19"/>
          <p:cNvSpPr txBox="1"/>
          <p:nvPr/>
        </p:nvSpPr>
        <p:spPr>
          <a:xfrm>
            <a:off x="7281332" y="5672092"/>
            <a:ext cx="389850" cy="584775"/>
          </a:xfrm>
          <a:prstGeom prst="rect">
            <a:avLst/>
          </a:prstGeom>
          <a:noFill/>
        </p:spPr>
        <p:txBody>
          <a:bodyPr wrap="none" rtlCol="0">
            <a:spAutoFit/>
          </a:bodyPr>
          <a:lstStyle/>
          <a:p>
            <a:r>
              <a:rPr lang="en-US" sz="3200" dirty="0">
                <a:latin typeface="Calibri" pitchFamily="34" charset="0"/>
              </a:rPr>
              <a:t>*</a:t>
            </a:r>
          </a:p>
        </p:txBody>
      </p:sp>
      <p:sp>
        <p:nvSpPr>
          <p:cNvPr id="21" name="Rectangle 20"/>
          <p:cNvSpPr/>
          <p:nvPr/>
        </p:nvSpPr>
        <p:spPr bwMode="auto">
          <a:xfrm>
            <a:off x="4310867" y="52578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2" name="TextBox 21"/>
          <p:cNvSpPr txBox="1"/>
          <p:nvPr/>
        </p:nvSpPr>
        <p:spPr>
          <a:xfrm>
            <a:off x="5577117" y="5562600"/>
            <a:ext cx="389850" cy="584775"/>
          </a:xfrm>
          <a:prstGeom prst="rect">
            <a:avLst/>
          </a:prstGeom>
          <a:noFill/>
        </p:spPr>
        <p:txBody>
          <a:bodyPr wrap="none" rtlCol="0">
            <a:spAutoFit/>
          </a:bodyPr>
          <a:lstStyle/>
          <a:p>
            <a:r>
              <a:rPr lang="en-US" sz="3200" dirty="0">
                <a:latin typeface="Calibri" pitchFamily="34" charset="0"/>
              </a:rPr>
              <a:t>=</a:t>
            </a:r>
          </a:p>
        </p:txBody>
      </p:sp>
      <p:sp>
        <p:nvSpPr>
          <p:cNvPr id="23" name="Rectangle 22"/>
          <p:cNvSpPr/>
          <p:nvPr/>
        </p:nvSpPr>
        <p:spPr bwMode="auto">
          <a:xfrm>
            <a:off x="4310867" y="5257801"/>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24" name="Straight Connector 23"/>
          <p:cNvCxnSpPr/>
          <p:nvPr/>
        </p:nvCxnSpPr>
        <p:spPr bwMode="auto">
          <a:xfrm>
            <a:off x="6858000" y="5257800"/>
            <a:ext cx="381000" cy="529"/>
          </a:xfrm>
          <a:prstGeom prst="line">
            <a:avLst/>
          </a:prstGeom>
          <a:noFill/>
          <a:ln w="57150" cap="flat" cmpd="sng" algn="ctr">
            <a:solidFill>
              <a:srgbClr val="C00000"/>
            </a:solidFill>
            <a:prstDash val="solid"/>
            <a:round/>
            <a:headEnd type="none" w="med" len="med"/>
            <a:tailEnd type="none" w="med" len="med"/>
          </a:ln>
          <a:effectLst/>
        </p:spPr>
      </p:cxnSp>
      <p:sp>
        <p:nvSpPr>
          <p:cNvPr id="26" name="Rectangle 25"/>
          <p:cNvSpPr/>
          <p:nvPr/>
        </p:nvSpPr>
        <p:spPr bwMode="auto">
          <a:xfrm>
            <a:off x="7679266" y="6155842"/>
            <a:ext cx="245534" cy="253425"/>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TextBox 26"/>
          <p:cNvSpPr txBox="1"/>
          <p:nvPr/>
        </p:nvSpPr>
        <p:spPr>
          <a:xfrm>
            <a:off x="7476064" y="6400800"/>
            <a:ext cx="679994" cy="307777"/>
          </a:xfrm>
          <a:prstGeom prst="rect">
            <a:avLst/>
          </a:prstGeom>
          <a:noFill/>
        </p:spPr>
        <p:txBody>
          <a:bodyPr wrap="none" rtlCol="0">
            <a:spAutoFit/>
          </a:bodyPr>
          <a:lstStyle/>
          <a:p>
            <a:r>
              <a:rPr lang="en-US" sz="1400" dirty="0">
                <a:solidFill>
                  <a:srgbClr val="C00000"/>
                </a:solidFill>
                <a:latin typeface="Calibri" pitchFamily="34" charset="0"/>
              </a:rPr>
              <a:t>8 wide</a:t>
            </a:r>
          </a:p>
        </p:txBody>
      </p:sp>
    </p:spTree>
    <p:extLst>
      <p:ext uri="{BB962C8B-B14F-4D97-AF65-F5344CB8AC3E}">
        <p14:creationId xmlns:p14="http://schemas.microsoft.com/office/powerpoint/2010/main" val="100707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p:bldP spid="21" grpId="0" animBg="1"/>
      <p:bldP spid="22" grpId="0"/>
      <p:bldP spid="23" grpId="0" animBg="1"/>
      <p:bldP spid="26" grpId="0" animBg="1"/>
      <p:bldP spid="2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Miss Analysis</a:t>
            </a:r>
          </a:p>
        </p:txBody>
      </p:sp>
      <p:sp>
        <p:nvSpPr>
          <p:cNvPr id="3" name="Content Placeholder 2"/>
          <p:cNvSpPr>
            <a:spLocks noGrp="1"/>
          </p:cNvSpPr>
          <p:nvPr>
            <p:ph idx="1"/>
          </p:nvPr>
        </p:nvSpPr>
        <p:spPr>
          <a:xfrm>
            <a:off x="396875" y="1209675"/>
            <a:ext cx="7896225" cy="5419725"/>
          </a:xfrm>
        </p:spPr>
        <p:txBody>
          <a:bodyPr>
            <a:normAutofit/>
          </a:bodyPr>
          <a:lstStyle/>
          <a:p>
            <a:endParaRPr lang="en-US" dirty="0"/>
          </a:p>
          <a:p>
            <a:r>
              <a:rPr lang="en-US" dirty="0"/>
              <a:t>Assume: </a:t>
            </a:r>
          </a:p>
          <a:p>
            <a:pPr lvl="1"/>
            <a:r>
              <a:rPr lang="en-US" dirty="0"/>
              <a:t>Matrix elements are doubles</a:t>
            </a:r>
          </a:p>
          <a:p>
            <a:pPr lvl="1"/>
            <a:r>
              <a:rPr lang="en-US" dirty="0"/>
              <a:t>Cache block = 8 doubles</a:t>
            </a:r>
          </a:p>
          <a:p>
            <a:pPr lvl="1"/>
            <a:r>
              <a:rPr lang="en-US" dirty="0"/>
              <a:t>Cache size C &lt;&lt; n (much smaller than n)</a:t>
            </a:r>
          </a:p>
          <a:p>
            <a:pPr lvl="1"/>
            <a:endParaRPr lang="en-US" dirty="0"/>
          </a:p>
          <a:p>
            <a:r>
              <a:rPr lang="en-US" dirty="0"/>
              <a:t>Second iteration:</a:t>
            </a:r>
          </a:p>
          <a:p>
            <a:pPr lvl="1"/>
            <a:r>
              <a:rPr lang="en-US" dirty="0"/>
              <a:t>Again:</a:t>
            </a:r>
            <a:br>
              <a:rPr lang="en-US" dirty="0"/>
            </a:br>
            <a:r>
              <a:rPr lang="en-US" dirty="0"/>
              <a:t>n/8 + n = 9n/8 misses</a:t>
            </a:r>
          </a:p>
          <a:p>
            <a:endParaRPr lang="en-US" dirty="0"/>
          </a:p>
          <a:p>
            <a:r>
              <a:rPr lang="en-US" dirty="0"/>
              <a:t>Total misses:</a:t>
            </a:r>
          </a:p>
          <a:p>
            <a:pPr lvl="1"/>
            <a:r>
              <a:rPr lang="en-US" dirty="0"/>
              <a:t>9n/8 * n</a:t>
            </a:r>
            <a:r>
              <a:rPr lang="en-US" baseline="30000" dirty="0"/>
              <a:t>2</a:t>
            </a:r>
            <a:r>
              <a:rPr lang="en-US" dirty="0"/>
              <a:t> = (9/8) * n</a:t>
            </a:r>
            <a:r>
              <a:rPr lang="en-US" baseline="30000" dirty="0"/>
              <a:t>3</a:t>
            </a:r>
            <a:r>
              <a:rPr lang="en-US" dirty="0"/>
              <a:t> </a:t>
            </a:r>
          </a:p>
        </p:txBody>
      </p:sp>
      <p:sp>
        <p:nvSpPr>
          <p:cNvPr id="14" name="AutoShape 16"/>
          <p:cNvSpPr>
            <a:spLocks/>
          </p:cNvSpPr>
          <p:nvPr/>
        </p:nvSpPr>
        <p:spPr bwMode="auto">
          <a:xfrm rot="5400000" flipV="1">
            <a:off x="8161866" y="3886200"/>
            <a:ext cx="228600" cy="11430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sz="1800" dirty="0">
              <a:latin typeface="Calibri" pitchFamily="34" charset="0"/>
            </a:endParaRPr>
          </a:p>
        </p:txBody>
      </p:sp>
      <p:sp>
        <p:nvSpPr>
          <p:cNvPr id="15" name="TextBox 14"/>
          <p:cNvSpPr txBox="1"/>
          <p:nvPr/>
        </p:nvSpPr>
        <p:spPr>
          <a:xfrm>
            <a:off x="8128001" y="3974068"/>
            <a:ext cx="308098" cy="369332"/>
          </a:xfrm>
          <a:prstGeom prst="rect">
            <a:avLst/>
          </a:prstGeom>
          <a:noFill/>
        </p:spPr>
        <p:txBody>
          <a:bodyPr wrap="none" rtlCol="0">
            <a:spAutoFit/>
          </a:bodyPr>
          <a:lstStyle/>
          <a:p>
            <a:r>
              <a:rPr lang="en-US" sz="1800" dirty="0">
                <a:latin typeface="Calibri" pitchFamily="34" charset="0"/>
              </a:rPr>
              <a:t>n</a:t>
            </a:r>
          </a:p>
        </p:txBody>
      </p:sp>
      <p:sp>
        <p:nvSpPr>
          <p:cNvPr id="16" name="Rectangle 15"/>
          <p:cNvSpPr/>
          <p:nvPr/>
        </p:nvSpPr>
        <p:spPr bwMode="auto">
          <a:xfrm>
            <a:off x="6121400" y="47214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17" name="Rectangle 16"/>
          <p:cNvSpPr/>
          <p:nvPr/>
        </p:nvSpPr>
        <p:spPr bwMode="auto">
          <a:xfrm>
            <a:off x="7721600" y="47214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cxnSp>
        <p:nvCxnSpPr>
          <p:cNvPr id="18" name="Straight Connector 17"/>
          <p:cNvCxnSpPr/>
          <p:nvPr/>
        </p:nvCxnSpPr>
        <p:spPr bwMode="auto">
          <a:xfrm>
            <a:off x="6121400" y="4721424"/>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p:cNvCxnSpPr/>
          <p:nvPr/>
        </p:nvCxnSpPr>
        <p:spPr bwMode="auto">
          <a:xfrm rot="5400000">
            <a:off x="7242439" y="5292129"/>
            <a:ext cx="1143000" cy="1588"/>
          </a:xfrm>
          <a:prstGeom prst="line">
            <a:avLst/>
          </a:prstGeom>
          <a:noFill/>
          <a:ln w="57150" cap="flat" cmpd="sng" algn="ctr">
            <a:solidFill>
              <a:schemeClr val="tx1">
                <a:lumMod val="50000"/>
                <a:lumOff val="50000"/>
              </a:schemeClr>
            </a:solidFill>
            <a:prstDash val="solid"/>
            <a:round/>
            <a:headEnd type="none" w="med" len="med"/>
            <a:tailEnd type="none" w="med" len="med"/>
          </a:ln>
          <a:effectLst/>
        </p:spPr>
      </p:cxnSp>
      <p:sp>
        <p:nvSpPr>
          <p:cNvPr id="20" name="TextBox 19"/>
          <p:cNvSpPr txBox="1"/>
          <p:nvPr/>
        </p:nvSpPr>
        <p:spPr>
          <a:xfrm>
            <a:off x="7306732" y="5135715"/>
            <a:ext cx="389850" cy="584775"/>
          </a:xfrm>
          <a:prstGeom prst="rect">
            <a:avLst/>
          </a:prstGeom>
          <a:noFill/>
        </p:spPr>
        <p:txBody>
          <a:bodyPr wrap="none" rtlCol="0">
            <a:spAutoFit/>
          </a:bodyPr>
          <a:lstStyle/>
          <a:p>
            <a:r>
              <a:rPr lang="en-US" sz="3200" dirty="0">
                <a:latin typeface="Calibri" pitchFamily="34" charset="0"/>
              </a:rPr>
              <a:t>*</a:t>
            </a:r>
          </a:p>
        </p:txBody>
      </p:sp>
      <p:sp>
        <p:nvSpPr>
          <p:cNvPr id="21" name="Rectangle 20"/>
          <p:cNvSpPr/>
          <p:nvPr/>
        </p:nvSpPr>
        <p:spPr bwMode="auto">
          <a:xfrm>
            <a:off x="4336267" y="4721423"/>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lang="en-US" sz="2000" dirty="0">
              <a:latin typeface="Courier New" pitchFamily="49" charset="0"/>
              <a:cs typeface="Courier New" pitchFamily="49" charset="0"/>
            </a:endParaRPr>
          </a:p>
        </p:txBody>
      </p:sp>
      <p:sp>
        <p:nvSpPr>
          <p:cNvPr id="22" name="TextBox 21"/>
          <p:cNvSpPr txBox="1"/>
          <p:nvPr/>
        </p:nvSpPr>
        <p:spPr>
          <a:xfrm>
            <a:off x="5602517" y="5026223"/>
            <a:ext cx="389850" cy="584775"/>
          </a:xfrm>
          <a:prstGeom prst="rect">
            <a:avLst/>
          </a:prstGeom>
          <a:noFill/>
        </p:spPr>
        <p:txBody>
          <a:bodyPr wrap="none" rtlCol="0">
            <a:spAutoFit/>
          </a:bodyPr>
          <a:lstStyle/>
          <a:p>
            <a:r>
              <a:rPr lang="en-US" sz="3200" dirty="0">
                <a:latin typeface="Calibri" pitchFamily="34" charset="0"/>
              </a:rPr>
              <a:t>=</a:t>
            </a:r>
          </a:p>
        </p:txBody>
      </p:sp>
      <p:sp>
        <p:nvSpPr>
          <p:cNvPr id="23" name="Rectangle 22"/>
          <p:cNvSpPr/>
          <p:nvPr/>
        </p:nvSpPr>
        <p:spPr bwMode="auto">
          <a:xfrm>
            <a:off x="4411132" y="4721424"/>
            <a:ext cx="76200" cy="762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24" name="Straight Connector 23"/>
          <p:cNvCxnSpPr/>
          <p:nvPr/>
        </p:nvCxnSpPr>
        <p:spPr bwMode="auto">
          <a:xfrm>
            <a:off x="6883400" y="4721423"/>
            <a:ext cx="381000" cy="529"/>
          </a:xfrm>
          <a:prstGeom prst="line">
            <a:avLst/>
          </a:prstGeom>
          <a:noFill/>
          <a:ln w="57150" cap="flat" cmpd="sng" algn="ctr">
            <a:solidFill>
              <a:srgbClr val="C00000"/>
            </a:solidFill>
            <a:prstDash val="solid"/>
            <a:round/>
            <a:headEnd type="none" w="med" len="med"/>
            <a:tailEnd type="none" w="med" len="med"/>
          </a:ln>
          <a:effectLst/>
        </p:spPr>
      </p:cxnSp>
      <p:sp>
        <p:nvSpPr>
          <p:cNvPr id="26" name="Rectangle 25"/>
          <p:cNvSpPr/>
          <p:nvPr/>
        </p:nvSpPr>
        <p:spPr bwMode="auto">
          <a:xfrm>
            <a:off x="7704666" y="5619465"/>
            <a:ext cx="245534" cy="253425"/>
          </a:xfrm>
          <a:prstGeom prst="rect">
            <a:avLst/>
          </a:prstGeom>
          <a:solidFill>
            <a:srgbClr val="C00000"/>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7" name="TextBox 26"/>
          <p:cNvSpPr txBox="1"/>
          <p:nvPr/>
        </p:nvSpPr>
        <p:spPr>
          <a:xfrm>
            <a:off x="7501464" y="5864423"/>
            <a:ext cx="679994" cy="307777"/>
          </a:xfrm>
          <a:prstGeom prst="rect">
            <a:avLst/>
          </a:prstGeom>
          <a:noFill/>
        </p:spPr>
        <p:txBody>
          <a:bodyPr wrap="none" rtlCol="0">
            <a:spAutoFit/>
          </a:bodyPr>
          <a:lstStyle/>
          <a:p>
            <a:r>
              <a:rPr lang="en-US" sz="1400" dirty="0">
                <a:solidFill>
                  <a:srgbClr val="C00000"/>
                </a:solidFill>
                <a:latin typeface="Calibri" pitchFamily="34" charset="0"/>
              </a:rPr>
              <a:t>8 wide</a:t>
            </a:r>
          </a:p>
        </p:txBody>
      </p:sp>
    </p:spTree>
    <p:extLst>
      <p:ext uri="{BB962C8B-B14F-4D97-AF65-F5344CB8AC3E}">
        <p14:creationId xmlns:p14="http://schemas.microsoft.com/office/powerpoint/2010/main" val="15954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Blocked Matrix Multiplication</a:t>
            </a:r>
          </a:p>
        </p:txBody>
      </p:sp>
      <p:sp>
        <p:nvSpPr>
          <p:cNvPr id="4" name="Rectangle 7"/>
          <p:cNvSpPr>
            <a:spLocks noChangeArrowheads="1"/>
          </p:cNvSpPr>
          <p:nvPr/>
        </p:nvSpPr>
        <p:spPr bwMode="auto">
          <a:xfrm>
            <a:off x="499532" y="1332469"/>
            <a:ext cx="7958668" cy="3105978"/>
          </a:xfrm>
          <a:prstGeom prst="rect">
            <a:avLst/>
          </a:prstGeom>
          <a:solidFill>
            <a:schemeClr val="bg1">
              <a:lumMod val="85000"/>
            </a:schemeClr>
          </a:solidFill>
          <a:ln w="12700" cmpd="thickThin">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gn="l">
              <a:lnSpc>
                <a:spcPct val="100000"/>
              </a:lnSpc>
            </a:pPr>
            <a:r>
              <a:rPr lang="en-US" sz="1400" dirty="0">
                <a:latin typeface="Consolas" charset="0"/>
                <a:ea typeface="Consolas" charset="0"/>
                <a:cs typeface="Consolas" charset="0"/>
              </a:rPr>
              <a:t>c = (double *) </a:t>
            </a:r>
            <a:r>
              <a:rPr lang="en-US" sz="1400" dirty="0" err="1">
                <a:latin typeface="Consolas" charset="0"/>
                <a:ea typeface="Consolas" charset="0"/>
                <a:cs typeface="Consolas" charset="0"/>
              </a:rPr>
              <a:t>calloc</a:t>
            </a:r>
            <a:r>
              <a:rPr lang="en-US" sz="1400" dirty="0">
                <a:latin typeface="Consolas" charset="0"/>
                <a:ea typeface="Consolas" charset="0"/>
                <a:cs typeface="Consolas" charset="0"/>
              </a:rPr>
              <a:t>(</a:t>
            </a:r>
            <a:r>
              <a:rPr lang="en-US" sz="1400" dirty="0" err="1">
                <a:latin typeface="Consolas" charset="0"/>
                <a:ea typeface="Consolas" charset="0"/>
                <a:cs typeface="Consolas" charset="0"/>
              </a:rPr>
              <a:t>sizeof</a:t>
            </a:r>
            <a:r>
              <a:rPr lang="en-US" sz="1400" dirty="0">
                <a:latin typeface="Consolas" charset="0"/>
                <a:ea typeface="Consolas" charset="0"/>
                <a:cs typeface="Consolas" charset="0"/>
              </a:rPr>
              <a:t>(double), n*n);</a:t>
            </a:r>
          </a:p>
          <a:p>
            <a:pPr algn="l">
              <a:lnSpc>
                <a:spcPct val="100000"/>
              </a:lnSpc>
            </a:pPr>
            <a:endParaRPr lang="en-US" sz="1400" dirty="0">
              <a:latin typeface="Consolas" charset="0"/>
              <a:ea typeface="Consolas" charset="0"/>
              <a:cs typeface="Consolas" charset="0"/>
            </a:endParaRPr>
          </a:p>
          <a:p>
            <a:pPr algn="l">
              <a:lnSpc>
                <a:spcPct val="100000"/>
              </a:lnSpc>
            </a:pPr>
            <a:r>
              <a:rPr lang="en-US" sz="1400" dirty="0">
                <a:solidFill>
                  <a:srgbClr val="990000"/>
                </a:solidFill>
                <a:latin typeface="Consolas" charset="0"/>
                <a:ea typeface="Consolas" charset="0"/>
                <a:cs typeface="Consolas" charset="0"/>
              </a:rPr>
              <a:t>/* Multiply n x n matrices a and b  */</a:t>
            </a:r>
          </a:p>
          <a:p>
            <a:pPr algn="l">
              <a:lnSpc>
                <a:spcPct val="100000"/>
              </a:lnSpc>
            </a:pPr>
            <a:r>
              <a:rPr lang="en-US" sz="1400" dirty="0">
                <a:latin typeface="Consolas" charset="0"/>
                <a:ea typeface="Consolas" charset="0"/>
                <a:cs typeface="Consolas" charset="0"/>
              </a:rPr>
              <a:t>void </a:t>
            </a:r>
            <a:r>
              <a:rPr lang="en-US" sz="1400" dirty="0" err="1">
                <a:latin typeface="Consolas" charset="0"/>
                <a:ea typeface="Consolas" charset="0"/>
                <a:cs typeface="Consolas" charset="0"/>
              </a:rPr>
              <a:t>mmm</a:t>
            </a:r>
            <a:r>
              <a:rPr lang="en-US" sz="1400" dirty="0">
                <a:latin typeface="Consolas" charset="0"/>
                <a:ea typeface="Consolas" charset="0"/>
                <a:cs typeface="Consolas" charset="0"/>
              </a:rPr>
              <a:t>(double *a, double *b, double *c, </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n) {</a:t>
            </a:r>
          </a:p>
          <a:p>
            <a:pPr algn="l">
              <a:lnSpc>
                <a:spcPct val="100000"/>
              </a:lnSpc>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j, k;</a:t>
            </a:r>
          </a:p>
          <a:p>
            <a:pPr algn="l">
              <a:lnSpc>
                <a:spcPct val="100000"/>
              </a:lnSpc>
            </a:pPr>
            <a:r>
              <a:rPr lang="en-US" sz="1400" dirty="0">
                <a:latin typeface="Consolas" charset="0"/>
                <a:ea typeface="Consolas" charset="0"/>
                <a:cs typeface="Consolas" charset="0"/>
              </a:rPr>
              <a:t>    for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&lt; n;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+=B)</a:t>
            </a:r>
          </a:p>
          <a:p>
            <a:pPr algn="l">
              <a:lnSpc>
                <a:spcPct val="100000"/>
              </a:lnSpc>
            </a:pPr>
            <a:r>
              <a:rPr lang="en-US" sz="1400" dirty="0">
                <a:latin typeface="Consolas" charset="0"/>
                <a:ea typeface="Consolas" charset="0"/>
                <a:cs typeface="Consolas" charset="0"/>
              </a:rPr>
              <a:t>	for (j = 0; j &lt; n; j+=B)</a:t>
            </a:r>
          </a:p>
          <a:p>
            <a:pPr algn="l">
              <a:lnSpc>
                <a:spcPct val="100000"/>
              </a:lnSpc>
            </a:pPr>
            <a:r>
              <a:rPr lang="en-US" sz="1400" dirty="0">
                <a:latin typeface="Consolas" charset="0"/>
                <a:ea typeface="Consolas" charset="0"/>
                <a:cs typeface="Consolas" charset="0"/>
              </a:rPr>
              <a:t>             for (k = 0; k &lt; n; k+=B)</a:t>
            </a:r>
          </a:p>
          <a:p>
            <a:pPr algn="l">
              <a:lnSpc>
                <a:spcPct val="100000"/>
              </a:lnSpc>
            </a:pPr>
            <a:r>
              <a:rPr lang="en-US" sz="1400" dirty="0">
                <a:latin typeface="Consolas" charset="0"/>
                <a:ea typeface="Consolas" charset="0"/>
                <a:cs typeface="Consolas" charset="0"/>
              </a:rPr>
              <a:t>		 </a:t>
            </a:r>
            <a:r>
              <a:rPr lang="en-US" sz="1400" dirty="0">
                <a:solidFill>
                  <a:srgbClr val="990000"/>
                </a:solidFill>
                <a:latin typeface="Consolas" charset="0"/>
                <a:ea typeface="Consolas" charset="0"/>
                <a:cs typeface="Consolas" charset="0"/>
              </a:rPr>
              <a:t>/* B x B mini matrix multiplications */</a:t>
            </a:r>
          </a:p>
          <a:p>
            <a:pPr algn="l">
              <a:lnSpc>
                <a:spcPct val="100000"/>
              </a:lnSpc>
            </a:pPr>
            <a:r>
              <a:rPr lang="en-US" sz="1400" dirty="0">
                <a:latin typeface="Consolas" charset="0"/>
                <a:ea typeface="Consolas" charset="0"/>
                <a:cs typeface="Consolas" charset="0"/>
              </a:rPr>
              <a:t>                  for (i1 =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i1 &lt; </a:t>
            </a:r>
            <a:r>
              <a:rPr lang="en-US" sz="1400" dirty="0" err="1">
                <a:latin typeface="Consolas" charset="0"/>
                <a:ea typeface="Consolas" charset="0"/>
                <a:cs typeface="Consolas" charset="0"/>
              </a:rPr>
              <a:t>i+B</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r>
              <a:rPr lang="en-US" sz="1400" dirty="0">
                <a:latin typeface="Consolas" charset="0"/>
                <a:ea typeface="Consolas" charset="0"/>
                <a:cs typeface="Consolas" charset="0"/>
              </a:rPr>
              <a:t>                      for (j1 = j; j1 &lt; </a:t>
            </a:r>
            <a:r>
              <a:rPr lang="en-US" sz="1400" dirty="0" err="1">
                <a:latin typeface="Consolas" charset="0"/>
                <a:ea typeface="Consolas" charset="0"/>
                <a:cs typeface="Consolas" charset="0"/>
              </a:rPr>
              <a:t>j+B</a:t>
            </a:r>
            <a:r>
              <a:rPr lang="en-US" sz="1400" dirty="0">
                <a:latin typeface="Consolas" charset="0"/>
                <a:ea typeface="Consolas" charset="0"/>
                <a:cs typeface="Consolas" charset="0"/>
              </a:rPr>
              <a:t>; j++)</a:t>
            </a:r>
          </a:p>
          <a:p>
            <a:r>
              <a:rPr lang="en-US" sz="1400" dirty="0">
                <a:latin typeface="Consolas" charset="0"/>
                <a:ea typeface="Consolas" charset="0"/>
                <a:cs typeface="Consolas" charset="0"/>
              </a:rPr>
              <a:t>                          for (k1 = k; k1 &lt; </a:t>
            </a:r>
            <a:r>
              <a:rPr lang="en-US" sz="1400" dirty="0" err="1">
                <a:latin typeface="Consolas" charset="0"/>
                <a:ea typeface="Consolas" charset="0"/>
                <a:cs typeface="Consolas" charset="0"/>
              </a:rPr>
              <a:t>k+B</a:t>
            </a:r>
            <a:r>
              <a:rPr lang="en-US" sz="1400" dirty="0">
                <a:latin typeface="Consolas" charset="0"/>
                <a:ea typeface="Consolas" charset="0"/>
                <a:cs typeface="Consolas" charset="0"/>
              </a:rPr>
              <a:t>; k++)</a:t>
            </a:r>
          </a:p>
          <a:p>
            <a:pPr algn="l">
              <a:lnSpc>
                <a:spcPct val="100000"/>
              </a:lnSpc>
            </a:pPr>
            <a:r>
              <a:rPr lang="en-US" sz="1400" dirty="0">
                <a:latin typeface="Consolas" charset="0"/>
                <a:ea typeface="Consolas" charset="0"/>
                <a:cs typeface="Consolas" charset="0"/>
              </a:rPr>
              <a:t>	                      c[i1*n+j1] += a[i1*n + k1]*b[k1*n + j1];</a:t>
            </a:r>
          </a:p>
          <a:p>
            <a:pPr algn="l">
              <a:lnSpc>
                <a:spcPct val="100000"/>
              </a:lnSpc>
            </a:pPr>
            <a:r>
              <a:rPr lang="en-US" sz="1400" dirty="0">
                <a:latin typeface="Consolas" charset="0"/>
                <a:ea typeface="Consolas" charset="0"/>
                <a:cs typeface="Consolas" charset="0"/>
              </a:rPr>
              <a:t>}</a:t>
            </a:r>
          </a:p>
        </p:txBody>
      </p:sp>
      <p:sp>
        <p:nvSpPr>
          <p:cNvPr id="5" name="Rectangle 4"/>
          <p:cNvSpPr/>
          <p:nvPr/>
        </p:nvSpPr>
        <p:spPr bwMode="auto">
          <a:xfrm>
            <a:off x="2284665" y="4800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a</a:t>
            </a:r>
          </a:p>
        </p:txBody>
      </p:sp>
      <p:sp>
        <p:nvSpPr>
          <p:cNvPr id="6" name="Rectangle 5"/>
          <p:cNvSpPr/>
          <p:nvPr/>
        </p:nvSpPr>
        <p:spPr bwMode="auto">
          <a:xfrm>
            <a:off x="3884865" y="4800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b</a:t>
            </a:r>
          </a:p>
        </p:txBody>
      </p:sp>
      <p:sp>
        <p:nvSpPr>
          <p:cNvPr id="9" name="TextBox 8"/>
          <p:cNvSpPr txBox="1"/>
          <p:nvPr/>
        </p:nvSpPr>
        <p:spPr>
          <a:xfrm>
            <a:off x="1981200" y="5471173"/>
            <a:ext cx="357790" cy="369332"/>
          </a:xfrm>
          <a:prstGeom prst="rect">
            <a:avLst/>
          </a:prstGeom>
          <a:noFill/>
        </p:spPr>
        <p:txBody>
          <a:bodyPr wrap="none" rtlCol="0">
            <a:spAutoFit/>
          </a:bodyPr>
          <a:lstStyle/>
          <a:p>
            <a:r>
              <a:rPr lang="en-US" sz="1800" dirty="0">
                <a:latin typeface="Calibri" pitchFamily="34" charset="0"/>
              </a:rPr>
              <a:t>i1</a:t>
            </a:r>
          </a:p>
        </p:txBody>
      </p:sp>
      <p:sp>
        <p:nvSpPr>
          <p:cNvPr id="10" name="TextBox 9"/>
          <p:cNvSpPr txBox="1"/>
          <p:nvPr/>
        </p:nvSpPr>
        <p:spPr>
          <a:xfrm>
            <a:off x="4394196" y="4419600"/>
            <a:ext cx="360996" cy="369332"/>
          </a:xfrm>
          <a:prstGeom prst="rect">
            <a:avLst/>
          </a:prstGeom>
          <a:noFill/>
        </p:spPr>
        <p:txBody>
          <a:bodyPr wrap="none" rtlCol="0">
            <a:spAutoFit/>
          </a:bodyPr>
          <a:lstStyle/>
          <a:p>
            <a:r>
              <a:rPr lang="en-US" sz="1800" dirty="0">
                <a:latin typeface="Calibri" pitchFamily="34" charset="0"/>
              </a:rPr>
              <a:t>j1</a:t>
            </a:r>
          </a:p>
        </p:txBody>
      </p:sp>
      <p:sp>
        <p:nvSpPr>
          <p:cNvPr id="12" name="TextBox 11"/>
          <p:cNvSpPr txBox="1"/>
          <p:nvPr/>
        </p:nvSpPr>
        <p:spPr>
          <a:xfrm>
            <a:off x="3469997" y="5214892"/>
            <a:ext cx="389850" cy="584775"/>
          </a:xfrm>
          <a:prstGeom prst="rect">
            <a:avLst/>
          </a:prstGeom>
          <a:noFill/>
        </p:spPr>
        <p:txBody>
          <a:bodyPr wrap="none" rtlCol="0">
            <a:spAutoFit/>
          </a:bodyPr>
          <a:lstStyle/>
          <a:p>
            <a:r>
              <a:rPr lang="en-US" sz="3200" dirty="0">
                <a:latin typeface="Calibri" pitchFamily="34" charset="0"/>
              </a:rPr>
              <a:t>*</a:t>
            </a:r>
          </a:p>
        </p:txBody>
      </p:sp>
      <p:sp>
        <p:nvSpPr>
          <p:cNvPr id="13" name="Rectangle 12"/>
          <p:cNvSpPr/>
          <p:nvPr/>
        </p:nvSpPr>
        <p:spPr bwMode="auto">
          <a:xfrm>
            <a:off x="499532" y="4800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c</a:t>
            </a:r>
          </a:p>
        </p:txBody>
      </p:sp>
      <p:sp>
        <p:nvSpPr>
          <p:cNvPr id="14" name="TextBox 13"/>
          <p:cNvSpPr txBox="1"/>
          <p:nvPr/>
        </p:nvSpPr>
        <p:spPr>
          <a:xfrm>
            <a:off x="1765782" y="5105400"/>
            <a:ext cx="389850" cy="584775"/>
          </a:xfrm>
          <a:prstGeom prst="rect">
            <a:avLst/>
          </a:prstGeom>
          <a:noFill/>
        </p:spPr>
        <p:txBody>
          <a:bodyPr wrap="none" rtlCol="0">
            <a:spAutoFit/>
          </a:bodyPr>
          <a:lstStyle/>
          <a:p>
            <a:r>
              <a:rPr lang="en-US" sz="3200" dirty="0">
                <a:latin typeface="Calibri" pitchFamily="34" charset="0"/>
              </a:rPr>
              <a:t>=</a:t>
            </a:r>
          </a:p>
        </p:txBody>
      </p:sp>
      <p:sp>
        <p:nvSpPr>
          <p:cNvPr id="16" name="Rectangle 15"/>
          <p:cNvSpPr/>
          <p:nvPr/>
        </p:nvSpPr>
        <p:spPr bwMode="auto">
          <a:xfrm>
            <a:off x="1143000" y="5588001"/>
            <a:ext cx="186268" cy="186268"/>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7" name="Rectangle 16"/>
          <p:cNvSpPr/>
          <p:nvPr/>
        </p:nvSpPr>
        <p:spPr bwMode="auto">
          <a:xfrm>
            <a:off x="5528732" y="4800600"/>
            <a:ext cx="1143000" cy="1143000"/>
          </a:xfrm>
          <a:prstGeom prst="rect">
            <a:avLst/>
          </a:prstGeom>
          <a:solidFill>
            <a:schemeClr val="bg1">
              <a:lumMod val="85000"/>
            </a:schemeClr>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dirty="0">
                <a:latin typeface="Courier New" pitchFamily="49" charset="0"/>
                <a:cs typeface="Courier New" pitchFamily="49" charset="0"/>
              </a:rPr>
              <a:t>c</a:t>
            </a:r>
          </a:p>
        </p:txBody>
      </p:sp>
      <p:sp>
        <p:nvSpPr>
          <p:cNvPr id="18" name="TextBox 17"/>
          <p:cNvSpPr txBox="1"/>
          <p:nvPr/>
        </p:nvSpPr>
        <p:spPr>
          <a:xfrm>
            <a:off x="5113864" y="5105400"/>
            <a:ext cx="389850" cy="584775"/>
          </a:xfrm>
          <a:prstGeom prst="rect">
            <a:avLst/>
          </a:prstGeom>
          <a:noFill/>
        </p:spPr>
        <p:txBody>
          <a:bodyPr wrap="none" rtlCol="0">
            <a:spAutoFit/>
          </a:bodyPr>
          <a:lstStyle/>
          <a:p>
            <a:r>
              <a:rPr lang="en-US" sz="3200" dirty="0">
                <a:latin typeface="Calibri" pitchFamily="34" charset="0"/>
              </a:rPr>
              <a:t>+</a:t>
            </a:r>
          </a:p>
        </p:txBody>
      </p:sp>
      <p:sp>
        <p:nvSpPr>
          <p:cNvPr id="19" name="Rectangle 18"/>
          <p:cNvSpPr/>
          <p:nvPr/>
        </p:nvSpPr>
        <p:spPr bwMode="auto">
          <a:xfrm>
            <a:off x="2284665" y="55626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0" name="Rectangle 19"/>
          <p:cNvSpPr/>
          <p:nvPr/>
        </p:nvSpPr>
        <p:spPr bwMode="auto">
          <a:xfrm rot="5400000">
            <a:off x="3996268" y="5257800"/>
            <a:ext cx="1143000" cy="228600"/>
          </a:xfrm>
          <a:prstGeom prst="rect">
            <a:avLst/>
          </a:prstGeom>
          <a:solidFill>
            <a:schemeClr val="tx1">
              <a:lumMod val="50000"/>
              <a:lumOff val="50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23" name="Straight Connector 22"/>
          <p:cNvCxnSpPr/>
          <p:nvPr/>
        </p:nvCxnSpPr>
        <p:spPr bwMode="auto">
          <a:xfrm rot="5400000">
            <a:off x="2848242" y="5667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rot="5400000">
            <a:off x="3085309" y="5667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rot="5400000">
            <a:off x="2384163" y="5667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rot="5400000">
            <a:off x="2612763" y="5667639"/>
            <a:ext cx="228600" cy="1588"/>
          </a:xfrm>
          <a:prstGeom prst="line">
            <a:avLst/>
          </a:prstGeom>
          <a:noFill/>
          <a:ln w="25400" cap="flat" cmpd="sng" algn="ctr">
            <a:solidFill>
              <a:schemeClr val="bg1"/>
            </a:solidFill>
            <a:prstDash val="solid"/>
            <a:round/>
            <a:headEnd type="none" w="med" len="med"/>
            <a:tailEnd type="none" w="med" len="med"/>
          </a:ln>
          <a:effectLst/>
        </p:spPr>
      </p:cxnSp>
      <p:grpSp>
        <p:nvGrpSpPr>
          <p:cNvPr id="3" name="Group 30"/>
          <p:cNvGrpSpPr/>
          <p:nvPr/>
        </p:nvGrpSpPr>
        <p:grpSpPr>
          <a:xfrm rot="5400000">
            <a:off x="4207934" y="5266267"/>
            <a:ext cx="702734" cy="228600"/>
            <a:chOff x="2650069" y="6316133"/>
            <a:chExt cx="702734" cy="228600"/>
          </a:xfrm>
        </p:grpSpPr>
        <p:cxnSp>
          <p:nvCxnSpPr>
            <p:cNvPr id="27" name="Straight Connector 26"/>
            <p:cNvCxnSpPr/>
            <p:nvPr/>
          </p:nvCxnSpPr>
          <p:spPr bwMode="auto">
            <a:xfrm rot="5400000">
              <a:off x="3000642"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rot="5400000">
              <a:off x="3237709"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rot="5400000">
              <a:off x="2536563" y="6429639"/>
              <a:ext cx="228600" cy="1588"/>
            </a:xfrm>
            <a:prstGeom prst="line">
              <a:avLst/>
            </a:prstGeom>
            <a:noFill/>
            <a:ln w="25400"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rot="5400000">
              <a:off x="2765163" y="6429639"/>
              <a:ext cx="228600" cy="1588"/>
            </a:xfrm>
            <a:prstGeom prst="line">
              <a:avLst/>
            </a:prstGeom>
            <a:noFill/>
            <a:ln w="25400" cap="flat" cmpd="sng" algn="ctr">
              <a:solidFill>
                <a:schemeClr val="bg1"/>
              </a:solidFill>
              <a:prstDash val="solid"/>
              <a:round/>
              <a:headEnd type="none" w="med" len="med"/>
              <a:tailEnd type="none" w="med" len="med"/>
            </a:ln>
            <a:effectLst/>
          </p:spPr>
        </p:cxnSp>
      </p:grpSp>
      <p:sp>
        <p:nvSpPr>
          <p:cNvPr id="32" name="TextBox 31"/>
          <p:cNvSpPr txBox="1"/>
          <p:nvPr/>
        </p:nvSpPr>
        <p:spPr>
          <a:xfrm>
            <a:off x="3756917" y="6324600"/>
            <a:ext cx="1627882" cy="369332"/>
          </a:xfrm>
          <a:prstGeom prst="rect">
            <a:avLst/>
          </a:prstGeom>
          <a:noFill/>
        </p:spPr>
        <p:txBody>
          <a:bodyPr wrap="none" rtlCol="0">
            <a:spAutoFit/>
          </a:bodyPr>
          <a:lstStyle/>
          <a:p>
            <a:r>
              <a:rPr lang="en-US" sz="1800" dirty="0">
                <a:solidFill>
                  <a:schemeClr val="tx1">
                    <a:lumMod val="65000"/>
                    <a:lumOff val="35000"/>
                  </a:schemeClr>
                </a:solidFill>
                <a:latin typeface="Calibri" pitchFamily="34" charset="0"/>
              </a:rPr>
              <a:t>Block size B x B</a:t>
            </a:r>
          </a:p>
        </p:txBody>
      </p:sp>
      <p:cxnSp>
        <p:nvCxnSpPr>
          <p:cNvPr id="34" name="Straight Arrow Connector 33"/>
          <p:cNvCxnSpPr>
            <a:stCxn id="32" idx="0"/>
            <a:endCxn id="20" idx="3"/>
          </p:cNvCxnSpPr>
          <p:nvPr/>
        </p:nvCxnSpPr>
        <p:spPr bwMode="auto">
          <a:xfrm rot="16200000" flipV="1">
            <a:off x="4378813" y="6132555"/>
            <a:ext cx="381000" cy="309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41529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8595</TotalTime>
  <Words>6993</Words>
  <Application>Microsoft Macintosh PowerPoint</Application>
  <PresentationFormat>On-screen Show (4:3)</PresentationFormat>
  <Paragraphs>1839</Paragraphs>
  <Slides>103</Slides>
  <Notes>73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103</vt:i4>
      </vt:variant>
    </vt:vector>
  </HeadingPairs>
  <TitlesOfParts>
    <vt:vector size="115" baseType="lpstr">
      <vt:lpstr>Arial</vt:lpstr>
      <vt:lpstr>Arial Narrow</vt:lpstr>
      <vt:lpstr>Calibri</vt:lpstr>
      <vt:lpstr>Calibri Light</vt:lpstr>
      <vt:lpstr>Consolas</vt:lpstr>
      <vt:lpstr>Courier New</vt:lpstr>
      <vt:lpstr>Helvetica</vt:lpstr>
      <vt:lpstr>Times</vt:lpstr>
      <vt:lpstr>Times New Roman</vt:lpstr>
      <vt:lpstr>Wingdings</vt:lpstr>
      <vt:lpstr>Wingdings 2</vt:lpstr>
      <vt:lpstr>Office Theme</vt:lpstr>
      <vt:lpstr>The Memory Hierarchy</vt:lpstr>
      <vt:lpstr>Today (and next week)</vt:lpstr>
      <vt:lpstr>Random-Access Memory (RAM)</vt:lpstr>
      <vt:lpstr>SRAM vs DRAM Summary</vt:lpstr>
      <vt:lpstr>Conventional DRAM Organization</vt:lpstr>
      <vt:lpstr>Reading DRAM Supercell (2,1)</vt:lpstr>
      <vt:lpstr>Reading DRAM Supercell (2,1)</vt:lpstr>
      <vt:lpstr>Memory Modules</vt:lpstr>
      <vt:lpstr>Enhanced DRAMs</vt:lpstr>
      <vt:lpstr>Nonvolatile Memories</vt:lpstr>
      <vt:lpstr>Traditional Bus Structure Connecting  CPU and Memory</vt:lpstr>
      <vt:lpstr>Memory Read Transaction (1)</vt:lpstr>
      <vt:lpstr>Memory Read Transaction (2)</vt:lpstr>
      <vt:lpstr>Memory Read Transaction (3)</vt:lpstr>
      <vt:lpstr>Memory Write Transaction (1)</vt:lpstr>
      <vt:lpstr>Memory Write Transaction (2)</vt:lpstr>
      <vt:lpstr>Memory Write Transaction (3)</vt:lpstr>
      <vt:lpstr>Logical Disk Blocks</vt:lpstr>
      <vt:lpstr>I/O Bus</vt:lpstr>
      <vt:lpstr>Reading a Disk Sector (1)</vt:lpstr>
      <vt:lpstr>Reading a Disk Sector (2)</vt:lpstr>
      <vt:lpstr>Reading a Disk Sector (3)</vt:lpstr>
      <vt:lpstr>Solid State Disks (SSDs)</vt:lpstr>
      <vt:lpstr>SSD Performance Characteristics </vt:lpstr>
      <vt:lpstr>SSD Tradeoffs vs Rotating Disks</vt:lpstr>
      <vt:lpstr>Storage Trends</vt:lpstr>
      <vt:lpstr>CPU Clock Rates</vt:lpstr>
      <vt:lpstr>The CPU-Memory Gap</vt:lpstr>
      <vt:lpstr>Locality to the Rescue! </vt:lpstr>
      <vt:lpstr>Today</vt:lpstr>
      <vt:lpstr>Locality</vt:lpstr>
      <vt:lpstr>Locality Example</vt:lpstr>
      <vt:lpstr>Qualitative Estimates of Locality</vt:lpstr>
      <vt:lpstr>Locality Example</vt:lpstr>
      <vt:lpstr>Locality Example</vt:lpstr>
      <vt:lpstr>Memory Hierarchies</vt:lpstr>
      <vt:lpstr>Today</vt:lpstr>
      <vt:lpstr>An Example Memory Hierarchy</vt:lpstr>
      <vt:lpstr>Caches</vt:lpstr>
      <vt:lpstr>For computers, memory accesses are like going to the library, </vt:lpstr>
      <vt:lpstr>Finding the necessary information in the page of a book, </vt:lpstr>
      <vt:lpstr>And going back home to do the work involving that information. </vt:lpstr>
      <vt:lpstr>While computers don‛t mind going back and forth like this for data, it usually means users have to do a lot of waiting. </vt:lpstr>
      <vt:lpstr>Fortunately for users, computers have caches, which is the equivalent of keeping copies of the books needed on a shelf near the workspace.  Through a number of mechanisms, caches give the illusion of being able to access memory very quickly!  </vt:lpstr>
      <vt:lpstr>General Cache Concepts</vt:lpstr>
      <vt:lpstr>General Cache Concepts: Hit</vt:lpstr>
      <vt:lpstr>General Cache Concepts: Miss</vt:lpstr>
      <vt:lpstr>Types of Cache Misses</vt:lpstr>
      <vt:lpstr>Types of Cache Misses</vt:lpstr>
      <vt:lpstr>Examples of Caching in the Hierarchy</vt:lpstr>
      <vt:lpstr>Cache Memories</vt:lpstr>
      <vt:lpstr>Today</vt:lpstr>
      <vt:lpstr>General Cache Organization (S, E, B)</vt:lpstr>
      <vt:lpstr>Cache Read</vt:lpstr>
      <vt:lpstr>Cache Associativity</vt:lpstr>
      <vt:lpstr>Cache Associativity</vt:lpstr>
      <vt:lpstr>Example: Direct Mapped Cache (E = 1)</vt:lpstr>
      <vt:lpstr>Example: Direct Mapped Cache (E = 1)</vt:lpstr>
      <vt:lpstr>Example: Direct Mapped Cache (E = 1)</vt:lpstr>
      <vt:lpstr>Direct-Mapped Cache Simulation</vt:lpstr>
      <vt:lpstr>A Higher Level Example</vt:lpstr>
      <vt:lpstr>E-way Set Associative Cache</vt:lpstr>
      <vt:lpstr>E-way Set Associative Cache</vt:lpstr>
      <vt:lpstr>E-way Set Associative Cache</vt:lpstr>
      <vt:lpstr>2-Way Set Associative Cache Simulation</vt:lpstr>
      <vt:lpstr>A Higher Level Example</vt:lpstr>
      <vt:lpstr>What about writes?</vt:lpstr>
      <vt:lpstr>Intel Core i7 Cache Hierarchy</vt:lpstr>
      <vt:lpstr>Cache Performance Metrics</vt:lpstr>
      <vt:lpstr>Lets think about those numbers</vt:lpstr>
      <vt:lpstr>Writing Cache Friendly Code</vt:lpstr>
      <vt:lpstr>Today</vt:lpstr>
      <vt:lpstr>The Memory Mountain</vt:lpstr>
      <vt:lpstr>Memory Mountain Test Function</vt:lpstr>
      <vt:lpstr>The Memory Mountain</vt:lpstr>
      <vt:lpstr>The Memory Mountain</vt:lpstr>
      <vt:lpstr>The Memory Mountain</vt:lpstr>
      <vt:lpstr>Memory Mountain (2009)</vt:lpstr>
      <vt:lpstr>Memory Mountain (2014)</vt:lpstr>
      <vt:lpstr>Today</vt:lpstr>
      <vt:lpstr>Miss Rate Analysis for Matrix Multiply</vt:lpstr>
      <vt:lpstr>Matrix Multiplication Example</vt:lpstr>
      <vt:lpstr>Layout of C Arrays in Memory</vt:lpstr>
      <vt:lpstr>Matrix Multiplication (i-j-k)</vt:lpstr>
      <vt:lpstr>Matrix Multiplication (j-i-k)</vt:lpstr>
      <vt:lpstr>Matrix Multiplication (k-i-j)</vt:lpstr>
      <vt:lpstr>Matrix Multiplication (i-k-j)</vt:lpstr>
      <vt:lpstr>Matrix Multiplication (j-k-i)</vt:lpstr>
      <vt:lpstr>Matrix Multiplication (k-j-i)</vt:lpstr>
      <vt:lpstr>Summary of Matrix Multiplication</vt:lpstr>
      <vt:lpstr>Core i7 Matrix Multiply Performance</vt:lpstr>
      <vt:lpstr>PowerPoint Presentation</vt:lpstr>
      <vt:lpstr>PowerPoint Presentation</vt:lpstr>
      <vt:lpstr>Core i7 5930K Timing</vt:lpstr>
      <vt:lpstr>Today</vt:lpstr>
      <vt:lpstr>Example: Matrix Multiplication</vt:lpstr>
      <vt:lpstr>Cache Miss Analysis</vt:lpstr>
      <vt:lpstr>Cache Miss Analysis</vt:lpstr>
      <vt:lpstr>Blocked Matrix Multiplication</vt:lpstr>
      <vt:lpstr>Cache Miss Analysis</vt:lpstr>
      <vt:lpstr>Cache Miss Analysis</vt:lpstr>
      <vt:lpstr>Summary</vt:lpstr>
      <vt:lpstr>Summary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William Killian</cp:lastModifiedBy>
  <cp:revision>474</cp:revision>
  <cp:lastPrinted>1999-09-20T15:19:18Z</cp:lastPrinted>
  <dcterms:created xsi:type="dcterms:W3CDTF">2011-01-05T22:48:58Z</dcterms:created>
  <dcterms:modified xsi:type="dcterms:W3CDTF">2019-10-30T21:49:35Z</dcterms:modified>
</cp:coreProperties>
</file>