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7"/>
  </p:notesMasterIdLst>
  <p:sldIdLst>
    <p:sldId id="302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418" r:id="rId26"/>
    <p:sldId id="399" r:id="rId27"/>
    <p:sldId id="400" r:id="rId28"/>
    <p:sldId id="401" r:id="rId29"/>
    <p:sldId id="402" r:id="rId30"/>
    <p:sldId id="403" r:id="rId31"/>
    <p:sldId id="404" r:id="rId32"/>
    <p:sldId id="405" r:id="rId33"/>
    <p:sldId id="406" r:id="rId34"/>
    <p:sldId id="407" r:id="rId35"/>
    <p:sldId id="408" r:id="rId36"/>
    <p:sldId id="409" r:id="rId37"/>
    <p:sldId id="410" r:id="rId38"/>
    <p:sldId id="411" r:id="rId39"/>
    <p:sldId id="412" r:id="rId40"/>
    <p:sldId id="413" r:id="rId41"/>
    <p:sldId id="414" r:id="rId42"/>
    <p:sldId id="415" r:id="rId43"/>
    <p:sldId id="416" r:id="rId44"/>
    <p:sldId id="417" r:id="rId45"/>
    <p:sldId id="419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2993" autoAdjust="0"/>
  </p:normalViewPr>
  <p:slideViewPr>
    <p:cSldViewPr snapToGrid="0" snapToObjects="1">
      <p:cViewPr varScale="1">
        <p:scale>
          <a:sx n="87" d="100"/>
          <a:sy n="87" d="100"/>
        </p:scale>
        <p:origin x="28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f1</c:v>
          </c:tx>
          <c:xVal>
            <c:numRef>
              <c:f>Sheet1!$A$1:$A$10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  <c:pt idx="0">
                  <c:v>450</c:v>
                </c:pt>
                <c:pt idx="1">
                  <c:v>800</c:v>
                </c:pt>
                <c:pt idx="2">
                  <c:v>1150</c:v>
                </c:pt>
                <c:pt idx="3">
                  <c:v>1500</c:v>
                </c:pt>
                <c:pt idx="4">
                  <c:v>1850</c:v>
                </c:pt>
                <c:pt idx="5">
                  <c:v>2200</c:v>
                </c:pt>
                <c:pt idx="6">
                  <c:v>2550</c:v>
                </c:pt>
                <c:pt idx="7">
                  <c:v>2900</c:v>
                </c:pt>
                <c:pt idx="8">
                  <c:v>3250</c:v>
                </c:pt>
                <c:pt idx="9">
                  <c:v>3600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785-431F-A9C1-8F71CB81D703}"/>
            </c:ext>
          </c:extLst>
        </c:ser>
        <c:ser>
          <c:idx val="1"/>
          <c:order val="1"/>
          <c:tx>
            <c:v>f2</c:v>
          </c:tx>
          <c:xVal>
            <c:numRef>
              <c:f>Sheet1!$A$1:$A$10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Sheet1!$C$1:$C$10</c:f>
              <c:numCache>
                <c:formatCode>General</c:formatCode>
                <c:ptCount val="10"/>
                <c:pt idx="0">
                  <c:v>700</c:v>
                </c:pt>
                <c:pt idx="1">
                  <c:v>1000</c:v>
                </c:pt>
                <c:pt idx="2">
                  <c:v>1300</c:v>
                </c:pt>
                <c:pt idx="3">
                  <c:v>1600</c:v>
                </c:pt>
                <c:pt idx="4">
                  <c:v>1900</c:v>
                </c:pt>
                <c:pt idx="5">
                  <c:v>2200</c:v>
                </c:pt>
                <c:pt idx="6">
                  <c:v>2500</c:v>
                </c:pt>
                <c:pt idx="7">
                  <c:v>2800</c:v>
                </c:pt>
                <c:pt idx="8">
                  <c:v>3100</c:v>
                </c:pt>
                <c:pt idx="9">
                  <c:v>3400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785-431F-A9C1-8F71CB81D703}"/>
            </c:ext>
          </c:extLst>
        </c:ser>
        <c:ser>
          <c:idx val="2"/>
          <c:order val="2"/>
          <c:tx>
            <c:v>f3</c:v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xVal>
            <c:numRef>
              <c:f>Sheet1!$A$1:$A$10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Sheet1!$D$1:$D$10</c:f>
              <c:numCache>
                <c:formatCode>General</c:formatCode>
                <c:ptCount val="10"/>
                <c:pt idx="0">
                  <c:v>1850</c:v>
                </c:pt>
                <c:pt idx="1">
                  <c:v>2100</c:v>
                </c:pt>
                <c:pt idx="2">
                  <c:v>2350</c:v>
                </c:pt>
                <c:pt idx="3">
                  <c:v>2600</c:v>
                </c:pt>
                <c:pt idx="4">
                  <c:v>2850</c:v>
                </c:pt>
                <c:pt idx="5">
                  <c:v>3100</c:v>
                </c:pt>
                <c:pt idx="6">
                  <c:v>3350</c:v>
                </c:pt>
                <c:pt idx="7">
                  <c:v>3600</c:v>
                </c:pt>
                <c:pt idx="8">
                  <c:v>3850</c:v>
                </c:pt>
                <c:pt idx="9">
                  <c:v>4100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785-431F-A9C1-8F71CB81D7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4082752"/>
        <c:axId val="-2104077696"/>
      </c:scatterChart>
      <c:valAx>
        <c:axId val="-2104082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Elements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04077696"/>
        <c:crosses val="autoZero"/>
        <c:crossBetween val="midCat"/>
      </c:valAx>
      <c:valAx>
        <c:axId val="-21040776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Cycles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04082752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 sz="3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A487E-6061-164C-8C69-4CDC5E241E2C}" type="datetimeFigureOut">
              <a:rPr lang="en-US" smtClean="0"/>
              <a:t>10/28/19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75ADB-EFB8-CB48-A16D-C16F75D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13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34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77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11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36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0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66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98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9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09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en-US" dirty="0" err="1"/>
              <a:t>i</a:t>
            </a:r>
            <a:r>
              <a:rPr lang="en-US" dirty="0"/>
              <a:t> = 4</a:t>
            </a:r>
          </a:p>
          <a:p>
            <a:pPr marL="228600" indent="-228600">
              <a:buAutoNum type="alphaLcParenR"/>
            </a:pPr>
            <a:r>
              <a:rPr lang="en-US" dirty="0"/>
              <a:t>I</a:t>
            </a:r>
            <a:r>
              <a:rPr lang="en-US" baseline="0" dirty="0"/>
              <a:t> = 5</a:t>
            </a:r>
          </a:p>
          <a:p>
            <a:pPr marL="228600" indent="-228600">
              <a:buAutoNum type="alphaLcParenR"/>
            </a:pPr>
            <a:r>
              <a:rPr lang="en-US" baseline="0" dirty="0"/>
              <a:t>unknown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DDA7-7CCF-864B-8F88-783B22FB2C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2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3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0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6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660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660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29540"/>
            <a:ext cx="8229600" cy="88683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5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7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9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7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7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4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0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2596-4909-634E-9277-8129B5C72CDC}" type="datetimeFigureOut">
              <a:rPr lang="en-US" smtClean="0"/>
              <a:pPr/>
              <a:t>10/28/19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8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he_Design_of_an_Optimizing_Compil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cc.gnu.org/projects/cxx0x.html" TargetMode="External"/><Relationship Id="rId7" Type="http://schemas.openxmlformats.org/officeDocument/2006/relationships/hyperlink" Target="http://www.gnu.org/philosophy/free-sw.html" TargetMode="External"/><Relationship Id="rId2" Type="http://schemas.openxmlformats.org/officeDocument/2006/relationships/hyperlink" Target="https://gcc.gnu.org/c99statu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nu.org/gnu/thegnuproject.html" TargetMode="External"/><Relationship Id="rId5" Type="http://schemas.openxmlformats.org/officeDocument/2006/relationships/hyperlink" Target="https://gcc.gnu.org/java/" TargetMode="External"/><Relationship Id="rId4" Type="http://schemas.openxmlformats.org/officeDocument/2006/relationships/hyperlink" Target="https://gcc.gnu.org/fortran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oBy7i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Code Optimization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CSCI 370: Computer Architecture</a:t>
            </a:r>
          </a:p>
        </p:txBody>
      </p:sp>
    </p:spTree>
    <p:extLst>
      <p:ext uri="{BB962C8B-B14F-4D97-AF65-F5344CB8AC3E}">
        <p14:creationId xmlns:p14="http://schemas.microsoft.com/office/powerpoint/2010/main" val="1425599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Compilers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6401"/>
            <a:ext cx="8229600" cy="4059199"/>
          </a:xfrm>
        </p:spPr>
        <p:txBody>
          <a:bodyPr/>
          <a:lstStyle/>
          <a:p>
            <a:r>
              <a:rPr lang="en-US" dirty="0"/>
              <a:t>Free / Open Source</a:t>
            </a:r>
          </a:p>
          <a:p>
            <a:pPr lvl="1"/>
            <a:r>
              <a:rPr lang="en-US" dirty="0"/>
              <a:t>GCC (GNU Compiler Collection)</a:t>
            </a:r>
          </a:p>
          <a:p>
            <a:pPr lvl="1"/>
            <a:r>
              <a:rPr lang="en-US" dirty="0"/>
              <a:t>Clang (C frontend of LLVM – UIUC ~2000)</a:t>
            </a:r>
          </a:p>
          <a:p>
            <a:r>
              <a:rPr lang="en-US" dirty="0"/>
              <a:t>Commercial</a:t>
            </a:r>
          </a:p>
          <a:p>
            <a:pPr lvl="1"/>
            <a:r>
              <a:rPr lang="en-US" dirty="0"/>
              <a:t>Intel Compiler</a:t>
            </a:r>
          </a:p>
          <a:p>
            <a:pPr lvl="1"/>
            <a:r>
              <a:rPr lang="en-US" dirty="0"/>
              <a:t>PGI Compiler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1037019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1975 – </a:t>
            </a:r>
            <a:r>
              <a:rPr lang="en-US" i="1" dirty="0">
                <a:hlinkClick r:id="rId2"/>
              </a:rPr>
              <a:t>The  Design of an Optimizing Compiler</a:t>
            </a:r>
            <a:endParaRPr lang="en-US" dirty="0"/>
          </a:p>
          <a:p>
            <a:r>
              <a:rPr lang="en-US" dirty="0"/>
              <a:t>1980s – Programming in assembly declined</a:t>
            </a:r>
          </a:p>
          <a:p>
            <a:r>
              <a:rPr lang="en-US" dirty="0"/>
              <a:t>2000s – Compilers did a better job than experts with performance sensitive code</a:t>
            </a:r>
          </a:p>
          <a:p>
            <a:r>
              <a:rPr lang="en-US" dirty="0"/>
              <a:t>Now – RISC-like architectures, speculative execution were designed to be targeted by optimizing compilers</a:t>
            </a:r>
          </a:p>
        </p:txBody>
      </p:sp>
    </p:spTree>
    <p:extLst>
      <p:ext uri="{BB962C8B-B14F-4D97-AF65-F5344CB8AC3E}">
        <p14:creationId xmlns:p14="http://schemas.microsoft.com/office/powerpoint/2010/main" val="210684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Code Analyses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/>
              <a:t>Alias Analysis</a:t>
            </a:r>
          </a:p>
          <a:p>
            <a:r>
              <a:rPr lang="en-US" dirty="0"/>
              <a:t>Pointer Analysis</a:t>
            </a:r>
          </a:p>
          <a:p>
            <a:r>
              <a:rPr lang="en-US" dirty="0"/>
              <a:t>Shape Analysis</a:t>
            </a:r>
          </a:p>
          <a:p>
            <a:r>
              <a:rPr lang="en-US" dirty="0"/>
              <a:t>Escape Analysis</a:t>
            </a:r>
          </a:p>
          <a:p>
            <a:r>
              <a:rPr lang="en-US" dirty="0"/>
              <a:t>Array Access Analysis</a:t>
            </a:r>
          </a:p>
          <a:p>
            <a:r>
              <a:rPr lang="en-US" dirty="0"/>
              <a:t>Dependence Analysis</a:t>
            </a:r>
          </a:p>
          <a:p>
            <a:r>
              <a:rPr lang="en-US" dirty="0"/>
              <a:t>Control Flow Analysis</a:t>
            </a:r>
          </a:p>
          <a:p>
            <a:r>
              <a:rPr lang="en-US" dirty="0"/>
              <a:t>Data Flow Analysis</a:t>
            </a:r>
          </a:p>
        </p:txBody>
      </p:sp>
    </p:spTree>
    <p:extLst>
      <p:ext uri="{BB962C8B-B14F-4D97-AF65-F5344CB8AC3E}">
        <p14:creationId xmlns:p14="http://schemas.microsoft.com/office/powerpoint/2010/main" val="1918971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6024"/>
            <a:ext cx="8229600" cy="4536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// p and q are of type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 {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 x;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 y; } *;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is an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endParaRPr 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p-&gt;x = 1;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q-&gt;x = 2;</a:t>
            </a:r>
          </a:p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= p-&gt;x + 3;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any p, q can we optimize?</a:t>
            </a:r>
          </a:p>
          <a:p>
            <a:pPr marL="857250" lvl="1" indent="-457200"/>
            <a:r>
              <a:rPr lang="en-US" dirty="0"/>
              <a:t>p and q cannot alias</a:t>
            </a:r>
          </a:p>
          <a:p>
            <a:pPr marL="857250" lvl="1" indent="-457200"/>
            <a:r>
              <a:rPr lang="en-US" dirty="0"/>
              <a:t>p and q must alias</a:t>
            </a:r>
          </a:p>
          <a:p>
            <a:pPr marL="857250" lvl="1" indent="-457200"/>
            <a:r>
              <a:rPr lang="en-US" dirty="0"/>
              <a:t>Cannot be determined</a:t>
            </a:r>
          </a:p>
        </p:txBody>
      </p:sp>
    </p:spTree>
    <p:extLst>
      <p:ext uri="{BB962C8B-B14F-4D97-AF65-F5344CB8AC3E}">
        <p14:creationId xmlns:p14="http://schemas.microsoft.com/office/powerpoint/2010/main" val="1243867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6401"/>
            <a:ext cx="8229600" cy="4041270"/>
          </a:xfrm>
        </p:spPr>
        <p:txBody>
          <a:bodyPr>
            <a:normAutofit/>
          </a:bodyPr>
          <a:lstStyle/>
          <a:p>
            <a:r>
              <a:rPr lang="en-US" dirty="0"/>
              <a:t>What pointers can point to which references?</a:t>
            </a:r>
          </a:p>
          <a:p>
            <a:r>
              <a:rPr lang="en-US" dirty="0"/>
              <a:t>Leaves room for potential optimization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b;</a:t>
            </a:r>
          </a:p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* p = foo() ? &amp;a : &amp;b;</a:t>
            </a:r>
          </a:p>
          <a:p>
            <a:pPr marL="0" indent="0"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// p’s points-to set is {a, b} – can potentially optimize</a:t>
            </a:r>
          </a:p>
        </p:txBody>
      </p:sp>
    </p:spTree>
    <p:extLst>
      <p:ext uri="{BB962C8B-B14F-4D97-AF65-F5344CB8AC3E}">
        <p14:creationId xmlns:p14="http://schemas.microsoft.com/office/powerpoint/2010/main" val="106423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Analyzes linked structures at compile time (e.g. linked lists)</a:t>
            </a:r>
          </a:p>
          <a:p>
            <a:pPr lvl="1"/>
            <a:r>
              <a:rPr lang="en-US" dirty="0"/>
              <a:t>Memory safety – detection of double-free, leaks</a:t>
            </a:r>
          </a:p>
          <a:p>
            <a:pPr lvl="1"/>
            <a:r>
              <a:rPr lang="en-US" dirty="0"/>
              <a:t>Array out of bounds</a:t>
            </a:r>
          </a:p>
        </p:txBody>
      </p:sp>
    </p:spTree>
    <p:extLst>
      <p:ext uri="{BB962C8B-B14F-4D97-AF65-F5344CB8AC3E}">
        <p14:creationId xmlns:p14="http://schemas.microsoft.com/office/powerpoint/2010/main" val="1758134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a pointer leave scope? (or “escape”)</a:t>
            </a:r>
          </a:p>
          <a:p>
            <a:r>
              <a:rPr lang="en-US" dirty="0"/>
              <a:t>Optimizations</a:t>
            </a:r>
          </a:p>
          <a:p>
            <a:pPr lvl="1"/>
            <a:r>
              <a:rPr lang="en-US" dirty="0"/>
              <a:t>heap to stack allocation</a:t>
            </a:r>
          </a:p>
          <a:p>
            <a:pPr lvl="1"/>
            <a:r>
              <a:rPr lang="en-US" dirty="0"/>
              <a:t>remove sync for multiple access</a:t>
            </a:r>
          </a:p>
          <a:p>
            <a:pPr lvl="1"/>
            <a:r>
              <a:rPr lang="en-US" dirty="0"/>
              <a:t>break up object into non-sequential parts ( so we can store in registers)</a:t>
            </a:r>
          </a:p>
        </p:txBody>
      </p:sp>
    </p:spTree>
    <p:extLst>
      <p:ext uri="{BB962C8B-B14F-4D97-AF65-F5344CB8AC3E}">
        <p14:creationId xmlns:p14="http://schemas.microsoft.com/office/powerpoint/2010/main" val="1742790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Access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Detect Access pattern of array at compile time</a:t>
            </a:r>
          </a:p>
          <a:p>
            <a:r>
              <a:rPr lang="en-US" dirty="0"/>
              <a:t>Why would we want to do this?</a:t>
            </a:r>
          </a:p>
          <a:p>
            <a:pPr lvl="1"/>
            <a:r>
              <a:rPr lang="en-US" dirty="0" err="1"/>
              <a:t>Autoparallelization</a:t>
            </a:r>
            <a:endParaRPr lang="en-US" dirty="0"/>
          </a:p>
          <a:p>
            <a:pPr lvl="1"/>
            <a:r>
              <a:rPr lang="en-US" dirty="0" err="1"/>
              <a:t>Autovectorization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8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common “data hazard dependence”</a:t>
            </a:r>
          </a:p>
          <a:p>
            <a:r>
              <a:rPr lang="en-US" dirty="0"/>
              <a:t>Statement X must be executed before Statement Y, so don’t reorder</a:t>
            </a:r>
          </a:p>
        </p:txBody>
      </p:sp>
    </p:spTree>
    <p:extLst>
      <p:ext uri="{BB962C8B-B14F-4D97-AF65-F5344CB8AC3E}">
        <p14:creationId xmlns:p14="http://schemas.microsoft.com/office/powerpoint/2010/main" val="1792484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branching (conditional and unconditional) at compile-time</a:t>
            </a:r>
          </a:p>
          <a:p>
            <a:pPr lvl="1"/>
            <a:r>
              <a:rPr lang="en-US" dirty="0"/>
              <a:t>Determine if branch is always taken</a:t>
            </a:r>
          </a:p>
          <a:p>
            <a:pPr lvl="1"/>
            <a:r>
              <a:rPr lang="en-US" dirty="0"/>
              <a:t>Apply potential optimizations?</a:t>
            </a:r>
          </a:p>
          <a:p>
            <a:r>
              <a:rPr lang="en-US" dirty="0"/>
              <a:t>Dead code elimination</a:t>
            </a:r>
          </a:p>
          <a:p>
            <a:r>
              <a:rPr lang="en-US" dirty="0"/>
              <a:t>Dead store elimination</a:t>
            </a:r>
          </a:p>
        </p:txBody>
      </p:sp>
    </p:spTree>
    <p:extLst>
      <p:ext uri="{BB962C8B-B14F-4D97-AF65-F5344CB8AC3E}">
        <p14:creationId xmlns:p14="http://schemas.microsoft.com/office/powerpoint/2010/main" val="138114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Optimization Blockers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en-US">
                <a:latin typeface="Calibri" charset="0"/>
              </a:rPr>
              <a:t>Memory aliasing makes optimization difficult because ...</a:t>
            </a:r>
          </a:p>
          <a:p>
            <a:pPr eaLnBrk="1" hangingPunct="1">
              <a:buFont typeface="Arial" charset="0"/>
              <a:buChar char="•"/>
            </a:pPr>
            <a:endParaRPr lang="en-US" altLang="en-US">
              <a:latin typeface="Calibri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A – there are only a limited number of registers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B – not all processors support register renaming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C – of side effects from global variables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D – two memory references could refer to the same address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E – no answer</a:t>
            </a:r>
          </a:p>
        </p:txBody>
      </p:sp>
    </p:spTree>
    <p:extLst>
      <p:ext uri="{BB962C8B-B14F-4D97-AF65-F5344CB8AC3E}">
        <p14:creationId xmlns:p14="http://schemas.microsoft.com/office/powerpoint/2010/main" val="1327533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data value propagation</a:t>
            </a:r>
          </a:p>
          <a:p>
            <a:r>
              <a:rPr lang="en-US" dirty="0"/>
              <a:t>Uses the control flow analysis to help with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972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GCC – The GNU Compiler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GNU Compiler Collection includes front ends for </a:t>
            </a:r>
            <a:r>
              <a:rPr lang="en-US" dirty="0">
                <a:hlinkClick r:id="rId2"/>
              </a:rPr>
              <a:t>C</a:t>
            </a:r>
            <a:r>
              <a:rPr lang="en-US" dirty="0"/>
              <a:t>, </a:t>
            </a:r>
            <a:r>
              <a:rPr lang="en-US" dirty="0">
                <a:hlinkClick r:id="rId3"/>
              </a:rPr>
              <a:t>C++</a:t>
            </a:r>
            <a:r>
              <a:rPr lang="en-US" dirty="0"/>
              <a:t>, Objective-C, </a:t>
            </a:r>
            <a:r>
              <a:rPr lang="en-US" dirty="0">
                <a:hlinkClick r:id="rId4"/>
              </a:rPr>
              <a:t>Fortran</a:t>
            </a:r>
            <a:r>
              <a:rPr lang="en-US" dirty="0"/>
              <a:t>, </a:t>
            </a:r>
            <a:r>
              <a:rPr lang="en-US" dirty="0">
                <a:hlinkClick r:id="rId5"/>
              </a:rPr>
              <a:t>Java</a:t>
            </a:r>
            <a:r>
              <a:rPr lang="en-US" dirty="0"/>
              <a:t>, Ada, and Go, as well as libraries</a:t>
            </a:r>
          </a:p>
          <a:p>
            <a:r>
              <a:rPr lang="en-US" dirty="0"/>
              <a:t>GCC was originally written as the compiler for the </a:t>
            </a:r>
            <a:r>
              <a:rPr lang="en-US" dirty="0">
                <a:hlinkClick r:id="rId6"/>
              </a:rPr>
              <a:t>GNU operating system</a:t>
            </a:r>
            <a:r>
              <a:rPr lang="en-US" dirty="0"/>
              <a:t>.</a:t>
            </a:r>
          </a:p>
          <a:p>
            <a:r>
              <a:rPr lang="en-US" dirty="0"/>
              <a:t>The GNU system was developed to be 100% free software, free in the sense that it </a:t>
            </a:r>
            <a:r>
              <a:rPr lang="en-US" dirty="0">
                <a:hlinkClick r:id="rId7"/>
              </a:rPr>
              <a:t>respects the user's freedom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5956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GCC 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main optimization levels:</a:t>
            </a:r>
          </a:p>
          <a:p>
            <a:pPr lvl="1"/>
            <a:r>
              <a:rPr lang="en-US" dirty="0"/>
              <a:t>-O1, -O2, -O3</a:t>
            </a:r>
          </a:p>
          <a:p>
            <a:r>
              <a:rPr lang="en-US" dirty="0"/>
              <a:t>Additionally able to optimize for code size: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Os</a:t>
            </a:r>
            <a:endParaRPr lang="en-US" dirty="0"/>
          </a:p>
          <a:p>
            <a:r>
              <a:rPr lang="en-US" dirty="0"/>
              <a:t>Many individual optimizations</a:t>
            </a:r>
          </a:p>
          <a:p>
            <a:r>
              <a:rPr lang="en-US" dirty="0"/>
              <a:t>What do you think is done by default?</a:t>
            </a:r>
          </a:p>
        </p:txBody>
      </p:sp>
    </p:spTree>
    <p:extLst>
      <p:ext uri="{BB962C8B-B14F-4D97-AF65-F5344CB8AC3E}">
        <p14:creationId xmlns:p14="http://schemas.microsoft.com/office/powerpoint/2010/main" val="637581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0420"/>
            <a:ext cx="8229600" cy="1261036"/>
          </a:xfrm>
        </p:spPr>
        <p:txBody>
          <a:bodyPr/>
          <a:lstStyle/>
          <a:p>
            <a:r>
              <a:rPr lang="en-US" dirty="0"/>
              <a:t>GCC Optimizations applied by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2682"/>
            <a:ext cx="8229600" cy="5737411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faggressive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-loop-optimizations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fassume-phsa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fasynchronous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-unwind-tables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fauto-inc-dec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fcommon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fdelete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-null-pointer-checks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-fdwarf2-cfi-asm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fearly-inlining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feliminate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-unused-debug-types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ffp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-int-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builtin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-inexact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ffunction-cse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fgcse-lm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fgnu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-runtime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fgnu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-unique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fident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finline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-atomics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-stack-alignment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fira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-hoist-pressure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fira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-share-save-slots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fira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-share-spill-slots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fivopts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fkeep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-static-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consts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fleading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-underscore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flifetime-dse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flto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odr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-type-merging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fmath-errno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fmerge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-debug-strings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fpeephole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fPIC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fPIE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fplt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fprefetch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-loop-arrays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freg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-struct-return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-critical-path-heuristic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-dep-count-heuristic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-group-heuristic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fsched-interblock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-last-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insn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-heuristic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-rank-heuristic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-spec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-spec-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insn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-heuristic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-stalled-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insns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-dep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fschedule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-fusion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fsemantic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-interposition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fshow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-column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fshrink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-wrap-separate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fsigned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-zeros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fsplit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ivs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-in-unroller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fssa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-backprop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fstack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-protector-strong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fstdarg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-opt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fstrict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-volatile-bitfields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fsync-libcalls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ftrapping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-math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ftree-cselim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ftree-forwprop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-loop-if-convert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-loop-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im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-loop-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ivcanon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-loop-optimize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-parallelize-loops=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ftree-phiprop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ftree-reassoc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ftree-scev-cprop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funit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-at-a-time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funwind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-tables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fverbose-asm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fzero</a:t>
            </a:r>
            <a:r>
              <a:rPr lang="en-US" sz="900" dirty="0">
                <a:latin typeface="Consolas" charset="0"/>
                <a:ea typeface="Consolas" charset="0"/>
                <a:cs typeface="Consolas" charset="0"/>
              </a:rPr>
              <a:t>-initialized-in-</a:t>
            </a:r>
            <a:r>
              <a:rPr lang="en-US" sz="900" dirty="0" err="1">
                <a:latin typeface="Consolas" charset="0"/>
                <a:ea typeface="Consolas" charset="0"/>
                <a:cs typeface="Consolas" charset="0"/>
              </a:rPr>
              <a:t>bss</a:t>
            </a:r>
            <a:endParaRPr lang="en-US" sz="9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646845-2606-B94F-9648-CB40508C129E}"/>
              </a:ext>
            </a:extLst>
          </p:cNvPr>
          <p:cNvSpPr txBox="1"/>
          <p:nvPr/>
        </p:nvSpPr>
        <p:spPr>
          <a:xfrm>
            <a:off x="1714781" y="5442729"/>
            <a:ext cx="2456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68 optimizations!!</a:t>
            </a:r>
          </a:p>
        </p:txBody>
      </p:sp>
    </p:spTree>
    <p:extLst>
      <p:ext uri="{BB962C8B-B14F-4D97-AF65-F5344CB8AC3E}">
        <p14:creationId xmlns:p14="http://schemas.microsoft.com/office/powerpoint/2010/main" val="203099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3" y="294030"/>
            <a:ext cx="9144000" cy="1261036"/>
          </a:xfrm>
        </p:spPr>
        <p:txBody>
          <a:bodyPr>
            <a:normAutofit/>
          </a:bodyPr>
          <a:lstStyle/>
          <a:p>
            <a:r>
              <a:rPr lang="en-US" dirty="0"/>
              <a:t>Additional Optimizations applied at –O1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58870"/>
          </a:xfrm>
        </p:spPr>
        <p:txBody>
          <a:bodyPr numCol="2"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fbranch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-count-reg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fcombine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-stack-adjustments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fcompare-elim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fcprop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-registers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fdefer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-pop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fforward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-propagate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fguess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-branch-probability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fif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-conversion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-fif-conversion2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finline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finline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-functions-called-once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-profile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-pure-const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-reference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-reference-addressable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fmerge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-constants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fmove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-loop-invariants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fomit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-frame-pointer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freorder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-blocks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fshrink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-wrap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fsplit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-wide-types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fssa-phiopt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ftoplevel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-reorder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-bit-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ccp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builtin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-call-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dce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ftree-ccp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ftree-ch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-coalesce-vars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-copy-prop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ftree-dce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-dominator-opts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ftree-dse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ftree-fre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ftree-pta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-sink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ftree-slsr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ftree-sra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ftree-ter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F358CA-A20F-2C4F-A945-D8D7C6D22F1A}"/>
              </a:ext>
            </a:extLst>
          </p:cNvPr>
          <p:cNvSpPr txBox="1"/>
          <p:nvPr/>
        </p:nvSpPr>
        <p:spPr>
          <a:xfrm>
            <a:off x="6278512" y="5333999"/>
            <a:ext cx="2408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+38 optimizations</a:t>
            </a:r>
          </a:p>
        </p:txBody>
      </p:sp>
    </p:spTree>
    <p:extLst>
      <p:ext uri="{BB962C8B-B14F-4D97-AF65-F5344CB8AC3E}">
        <p14:creationId xmlns:p14="http://schemas.microsoft.com/office/powerpoint/2010/main" val="66668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3" y="294030"/>
            <a:ext cx="9144000" cy="1261036"/>
          </a:xfrm>
        </p:spPr>
        <p:txBody>
          <a:bodyPr>
            <a:normAutofit/>
          </a:bodyPr>
          <a:lstStyle/>
          <a:p>
            <a:r>
              <a:rPr lang="en-US" dirty="0"/>
              <a:t>Additional Optimizations applied at –O2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58870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falign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-functions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falign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-jumps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falign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-labels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falign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-loops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fcaller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-saves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fcode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-hoisting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fcrossjumping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fcse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-follow-jumps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fdevirtualize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fdevirtualize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-speculatively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fexpensive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-optimizations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fgcse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fhoist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-adjacent-loads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findirect-inlining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finline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-small-functions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-bit-cp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-cp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fipa-icf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icf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-functions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icf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-variables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-ra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fipa-sra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fipa-vrp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fisolate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-erroneous-paths-dereference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flra-remat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foptimize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-sibling-calls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foptimize-strlen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fpartial-inlining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-fpeephole2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-free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freorder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-blocks-and-partition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freorder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-functions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frerun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-after-loop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-fschedule-insns2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fstore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-merging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fstrict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-aliasing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fthread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-jumps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-pre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-switch-conversion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-tail-merge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ftree-vrp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F358CA-A20F-2C4F-A945-D8D7C6D22F1A}"/>
              </a:ext>
            </a:extLst>
          </p:cNvPr>
          <p:cNvSpPr txBox="1"/>
          <p:nvPr/>
        </p:nvSpPr>
        <p:spPr>
          <a:xfrm>
            <a:off x="6287479" y="6097388"/>
            <a:ext cx="2408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+41 optimizations</a:t>
            </a:r>
          </a:p>
        </p:txBody>
      </p:sp>
    </p:spTree>
    <p:extLst>
      <p:ext uri="{BB962C8B-B14F-4D97-AF65-F5344CB8AC3E}">
        <p14:creationId xmlns:p14="http://schemas.microsoft.com/office/powerpoint/2010/main" val="388084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4589"/>
            <a:ext cx="9144000" cy="1261036"/>
          </a:xfrm>
        </p:spPr>
        <p:txBody>
          <a:bodyPr>
            <a:normAutofit/>
          </a:bodyPr>
          <a:lstStyle/>
          <a:p>
            <a:r>
              <a:rPr lang="en-US" dirty="0"/>
              <a:t>Additional Optimizations applied at –O3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fgcse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-after-reload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finline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-functions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fipa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-cp-clone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floop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-interchange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floop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-unroll-and-jam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fpeel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-loops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fpredictive-commoning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fsplit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-loops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fsplit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-paths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-loop-distribute-patterns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-loop-distribution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-loop-vectorize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-partial-pre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ftree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slp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-vectorize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funswitch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-loops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fversion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-loops-for-strides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093C2-140C-1F4F-AE3A-3D7BFBBEDDAC}"/>
              </a:ext>
            </a:extLst>
          </p:cNvPr>
          <p:cNvSpPr txBox="1"/>
          <p:nvPr/>
        </p:nvSpPr>
        <p:spPr>
          <a:xfrm>
            <a:off x="5200650" y="2967335"/>
            <a:ext cx="2408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+16 optimizations</a:t>
            </a:r>
          </a:p>
        </p:txBody>
      </p:sp>
    </p:spTree>
    <p:extLst>
      <p:ext uri="{BB962C8B-B14F-4D97-AF65-F5344CB8AC3E}">
        <p14:creationId xmlns:p14="http://schemas.microsoft.com/office/powerpoint/2010/main" val="166979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341" y="3055157"/>
            <a:ext cx="8229600" cy="1261036"/>
          </a:xfrm>
        </p:spPr>
        <p:txBody>
          <a:bodyPr/>
          <a:lstStyle/>
          <a:p>
            <a:r>
              <a:rPr lang="en-US" dirty="0"/>
              <a:t>But can we optimize further?</a:t>
            </a:r>
          </a:p>
        </p:txBody>
      </p:sp>
    </p:spTree>
    <p:extLst>
      <p:ext uri="{BB962C8B-B14F-4D97-AF65-F5344CB8AC3E}">
        <p14:creationId xmlns:p14="http://schemas.microsoft.com/office/powerpoint/2010/main" val="917744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1036"/>
          </a:xfrm>
        </p:spPr>
        <p:txBody>
          <a:bodyPr/>
          <a:lstStyle/>
          <a:p>
            <a:r>
              <a:rPr lang="en-US" dirty="0"/>
              <a:t>Optimizations not in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7181"/>
            <a:ext cx="9144000" cy="5706348"/>
          </a:xfrm>
        </p:spPr>
        <p:txBody>
          <a:bodyPr numCol="3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fassociative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-math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fbranch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-probabilities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fbranch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-target-load-optimize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-fbranch-target-load-optimize2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fbtr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-bb-exclusive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fconserve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-stack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fcx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fortran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-rules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fcx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-limited-range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fdelayed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-branch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fdelete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-dead-exceptions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fexceptions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ffinite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-math-only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ffloat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-store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fgcse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-las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fgcse-sm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fgraphite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fgraphite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-identity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fipa-pta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fira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-loop-pressure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fisolate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-erroneous-paths-attribute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fkeep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gc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-roots-live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flimit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-function-alignment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flive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-range-shrinkage</a:t>
            </a:r>
          </a:p>
          <a:p>
            <a:pPr marL="0" indent="0">
              <a:buNone/>
            </a:pP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floop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-nest-optimize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floop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-parallelize-all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fmodulo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-sched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fmodulo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-sched-allow-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regmoves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fnon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-call-exceptions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fnothrow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-opt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fopt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-info</a:t>
            </a:r>
          </a:p>
          <a:p>
            <a:pPr marL="0" indent="0">
              <a:buNone/>
            </a:pP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fpack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-struct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freciprocal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-math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freschedule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-modulo-scheduled-loops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frounding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-math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fsave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-optimization-record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-pressure</a:t>
            </a:r>
          </a:p>
          <a:p>
            <a:pPr marL="0" indent="0">
              <a:buNone/>
            </a:pP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-spec-load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-spec-load-dangerous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fsched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-stalled-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insns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-fsched2-use-superblocks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fschedule-insns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fsection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-anchors</a:t>
            </a:r>
          </a:p>
          <a:p>
            <a:pPr marL="0" indent="0">
              <a:buNone/>
            </a:pP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fsel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-sched-pipelining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fsel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-sched-pipelining-outer-loops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fsel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-sched-reschedule-pipelined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fselective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-scheduling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-fselective-scheduling2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fshort-wchar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fsignaling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-nans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fsingle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-precision-constant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fstack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-clash-protection</a:t>
            </a:r>
          </a:p>
          <a:p>
            <a:pPr marL="0" indent="0">
              <a:buNone/>
            </a:pP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fstack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-protector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fstack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-protector-all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fstack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-protector-explicit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fstack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-protector-strong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fstrict-enums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ftracer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ftrapv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ftree-lrs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funconstrained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-commons</a:t>
            </a:r>
          </a:p>
          <a:p>
            <a:pPr marL="0" indent="0">
              <a:buNone/>
            </a:pP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funroll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-all-loops</a:t>
            </a:r>
          </a:p>
          <a:p>
            <a:pPr marL="0" indent="0">
              <a:buNone/>
            </a:pP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funroll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-loops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funsafe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-math-optimizations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-tracking-assignments-toggle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-tracking-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uninit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fvariable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-expansion-in-unroller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fvpt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fwrapv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fwrapv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-pointer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3E35FC-7809-8E42-A091-F2D69F39CDC4}"/>
              </a:ext>
            </a:extLst>
          </p:cNvPr>
          <p:cNvSpPr txBox="1"/>
          <p:nvPr/>
        </p:nvSpPr>
        <p:spPr>
          <a:xfrm>
            <a:off x="6056056" y="6034999"/>
            <a:ext cx="2408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+69 optimizations</a:t>
            </a:r>
          </a:p>
        </p:txBody>
      </p:sp>
    </p:spTree>
    <p:extLst>
      <p:ext uri="{BB962C8B-B14F-4D97-AF65-F5344CB8AC3E}">
        <p14:creationId xmlns:p14="http://schemas.microsoft.com/office/powerpoint/2010/main" val="13096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those not keeping track</a:t>
            </a:r>
          </a:p>
        </p:txBody>
      </p:sp>
      <p:pic>
        <p:nvPicPr>
          <p:cNvPr id="6" name="Content Placeholder 5" descr="776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50" y="2731294"/>
            <a:ext cx="2540000" cy="2540000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177553" y="1766007"/>
            <a:ext cx="4966447" cy="45259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68 optimizations applied without specifying!</a:t>
            </a:r>
          </a:p>
          <a:p>
            <a:r>
              <a:rPr lang="en-US" dirty="0"/>
              <a:t>106 (38 new) applied at –O1</a:t>
            </a:r>
          </a:p>
          <a:p>
            <a:r>
              <a:rPr lang="en-US" dirty="0"/>
              <a:t>147 (41 new) applied at –O2</a:t>
            </a:r>
          </a:p>
          <a:p>
            <a:r>
              <a:rPr lang="en-US" dirty="0"/>
              <a:t>163 (16 new) applied at –O3</a:t>
            </a:r>
          </a:p>
          <a:p>
            <a:r>
              <a:rPr lang="en-US" dirty="0"/>
              <a:t>69 additional optimizations not specified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7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0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0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0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0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0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20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20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20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20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2000">
                <a:latin typeface="Calibri" charset="0"/>
              </a:rPr>
              <a:t>Which function is the most efficient?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000">
                <a:latin typeface="Calibri" charset="0"/>
              </a:rPr>
              <a:t>A – f1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000">
                <a:latin typeface="Calibri" charset="0"/>
              </a:rPr>
              <a:t>B – f2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000">
                <a:latin typeface="Calibri" charset="0"/>
              </a:rPr>
              <a:t>C – f3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000">
                <a:latin typeface="Calibri" charset="0"/>
              </a:rPr>
              <a:t>E – no answer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552267" y="1237534"/>
          <a:ext cx="6002829" cy="3082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3910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“High Performance” Opts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Loop unrolling</a:t>
            </a:r>
          </a:p>
          <a:p>
            <a:r>
              <a:rPr lang="en-US" dirty="0"/>
              <a:t>Loop interchange</a:t>
            </a:r>
          </a:p>
          <a:p>
            <a:r>
              <a:rPr lang="en-US" dirty="0"/>
              <a:t>Reordering</a:t>
            </a:r>
          </a:p>
          <a:p>
            <a:r>
              <a:rPr lang="en-US" dirty="0" err="1"/>
              <a:t>Autoparallelization</a:t>
            </a:r>
            <a:endParaRPr lang="en-US" dirty="0"/>
          </a:p>
          <a:p>
            <a:r>
              <a:rPr lang="en-US" dirty="0" err="1"/>
              <a:t>Autovectorization</a:t>
            </a:r>
            <a:endParaRPr lang="en-US" dirty="0"/>
          </a:p>
          <a:p>
            <a:r>
              <a:rPr lang="en-US" dirty="0"/>
              <a:t>Dead code elimination</a:t>
            </a:r>
          </a:p>
          <a:p>
            <a:r>
              <a:rPr lang="en-US" dirty="0"/>
              <a:t>Dead store elimination</a:t>
            </a:r>
          </a:p>
          <a:p>
            <a:r>
              <a:rPr lang="en-US" dirty="0"/>
              <a:t>Alignment improvements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9714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other thing about GCC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features are always being added</a:t>
            </a:r>
          </a:p>
          <a:p>
            <a:r>
              <a:rPr lang="en-US" dirty="0"/>
              <a:t>Existing optimizations are improved</a:t>
            </a:r>
          </a:p>
          <a:p>
            <a:r>
              <a:rPr lang="en-US" dirty="0"/>
              <a:t>You can try it out now (with patience)</a:t>
            </a:r>
          </a:p>
        </p:txBody>
      </p:sp>
    </p:spTree>
    <p:extLst>
      <p:ext uri="{BB962C8B-B14F-4D97-AF65-F5344CB8AC3E}">
        <p14:creationId xmlns:p14="http://schemas.microsoft.com/office/powerpoint/2010/main" val="1465362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the optimizations listed previously</a:t>
            </a:r>
          </a:p>
          <a:p>
            <a:r>
              <a:rPr lang="en-US" dirty="0"/>
              <a:t>But... What if the optimizations</a:t>
            </a:r>
          </a:p>
          <a:p>
            <a:pPr lvl="1"/>
            <a:r>
              <a:rPr lang="en-US" dirty="0"/>
              <a:t>Don’t consider my functional units</a:t>
            </a:r>
          </a:p>
          <a:p>
            <a:pPr lvl="1"/>
            <a:r>
              <a:rPr lang="en-US" dirty="0"/>
              <a:t>Don’t consider my load-store units</a:t>
            </a:r>
          </a:p>
          <a:p>
            <a:pPr lvl="1"/>
            <a:r>
              <a:rPr lang="en-US" dirty="0"/>
              <a:t>Don’t consider my vector size (SIMD)</a:t>
            </a:r>
          </a:p>
        </p:txBody>
      </p:sp>
    </p:spTree>
    <p:extLst>
      <p:ext uri="{BB962C8B-B14F-4D97-AF65-F5344CB8AC3E}">
        <p14:creationId xmlns:p14="http://schemas.microsoft.com/office/powerpoint/2010/main" val="10012921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Tuning for your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97747"/>
            <a:ext cx="8229600" cy="3985124"/>
          </a:xfrm>
        </p:spPr>
        <p:txBody>
          <a:bodyPr>
            <a:normAutofit/>
          </a:bodyPr>
          <a:lstStyle/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-march=&lt;arch&gt;</a:t>
            </a:r>
          </a:p>
          <a:p>
            <a:pPr lvl="1"/>
            <a:r>
              <a:rPr lang="en-US" dirty="0"/>
              <a:t>Target code for specified architecture</a:t>
            </a:r>
          </a:p>
          <a:p>
            <a:pPr lvl="1"/>
            <a:r>
              <a:rPr lang="en-US" dirty="0"/>
              <a:t>Will (most likely) not run on older architectures</a:t>
            </a:r>
          </a:p>
          <a:p>
            <a:pPr lvl="1"/>
            <a:r>
              <a:rPr lang="en-US" dirty="0"/>
              <a:t>Uses ISA, Considers execution ports, cache, </a:t>
            </a:r>
            <a:r>
              <a:rPr lang="en-US" dirty="0" err="1"/>
              <a:t>etc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mtune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=&lt;arch&gt;</a:t>
            </a:r>
          </a:p>
          <a:p>
            <a:pPr lvl="1"/>
            <a:r>
              <a:rPr lang="en-US" dirty="0"/>
              <a:t>Target code for specified architecture</a:t>
            </a:r>
          </a:p>
          <a:p>
            <a:pPr lvl="1"/>
            <a:r>
              <a:rPr lang="en-US" dirty="0"/>
              <a:t>Can run on older architectures, but will be “optimized”</a:t>
            </a:r>
          </a:p>
          <a:p>
            <a:pPr lvl="1"/>
            <a:r>
              <a:rPr lang="en-US" dirty="0"/>
              <a:t>Will not use updated ISA, considers architecture features</a:t>
            </a:r>
          </a:p>
        </p:txBody>
      </p:sp>
    </p:spTree>
    <p:extLst>
      <p:ext uri="{BB962C8B-B14F-4D97-AF65-F5344CB8AC3E}">
        <p14:creationId xmlns:p14="http://schemas.microsoft.com/office/powerpoint/2010/main" val="1034954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Normal workflow: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Source 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Compiler frontend will generate AST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Optimizations Applied to AST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Assembly generated from AST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r>
              <a:rPr lang="en-US" i="1" dirty="0"/>
              <a:t>AST – tree-based representation of your program</a:t>
            </a:r>
          </a:p>
        </p:txBody>
      </p:sp>
    </p:spTree>
    <p:extLst>
      <p:ext uri="{BB962C8B-B14F-4D97-AF65-F5344CB8AC3E}">
        <p14:creationId xmlns:p14="http://schemas.microsoft.com/office/powerpoint/2010/main" val="20053672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6401"/>
            <a:ext cx="8229600" cy="3915764"/>
          </a:xfrm>
        </p:spPr>
        <p:txBody>
          <a:bodyPr>
            <a:normAutofit/>
          </a:bodyPr>
          <a:lstStyle/>
          <a:p>
            <a:r>
              <a:rPr lang="en-US" dirty="0"/>
              <a:t>Enhanced workflow: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Source 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Compiler Frontend generates AST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AST is converted to an Intermediate Language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Optimizations can be applied to IL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IL can eventually be converted to Assembly</a:t>
            </a:r>
          </a:p>
          <a:p>
            <a:pPr marL="57150" indent="0">
              <a:buNone/>
            </a:pPr>
            <a:r>
              <a:rPr lang="en-US" i="1" dirty="0">
                <a:solidFill>
                  <a:srgbClr val="FF0000"/>
                </a:solidFill>
              </a:rPr>
              <a:t>What are some advantages of this?</a:t>
            </a:r>
          </a:p>
        </p:txBody>
      </p:sp>
    </p:spTree>
    <p:extLst>
      <p:ext uri="{BB962C8B-B14F-4D97-AF65-F5344CB8AC3E}">
        <p14:creationId xmlns:p14="http://schemas.microsoft.com/office/powerpoint/2010/main" val="1283366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LLVM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Calibri" charset="0"/>
              </a:rPr>
              <a:t>Low-level virtual machine</a:t>
            </a:r>
          </a:p>
          <a:p>
            <a:r>
              <a:rPr lang="en-US" altLang="en-US" dirty="0">
                <a:latin typeface="Calibri" charset="0"/>
              </a:rPr>
              <a:t>Developed in 2000 at University of Illinois at Urbana-Champaign</a:t>
            </a:r>
          </a:p>
          <a:p>
            <a:r>
              <a:rPr lang="en-US" altLang="en-US" dirty="0">
                <a:latin typeface="Calibri" charset="0"/>
              </a:rPr>
              <a:t>Currently supported mostly by Apple (creator works there, developed swift)</a:t>
            </a:r>
          </a:p>
          <a:p>
            <a:r>
              <a:rPr lang="en-US" altLang="en-US" dirty="0">
                <a:latin typeface="Calibri" charset="0"/>
              </a:rPr>
              <a:t>supports a language-independent instruction set and type system</a:t>
            </a:r>
          </a:p>
          <a:p>
            <a:pPr lvl="1"/>
            <a:r>
              <a:rPr lang="en-US" altLang="en-US" dirty="0">
                <a:latin typeface="Calibri" charset="0"/>
              </a:rPr>
              <a:t>has ability to accept the intermediate form from GCC</a:t>
            </a:r>
          </a:p>
          <a:p>
            <a:pPr lvl="1"/>
            <a:r>
              <a:rPr lang="en-US" altLang="en-US" dirty="0">
                <a:latin typeface="Calibri" charset="0"/>
              </a:rPr>
              <a:t>has its own compiler chains for various source languages such as C/C++</a:t>
            </a:r>
          </a:p>
          <a:p>
            <a:r>
              <a:rPr lang="en-US" altLang="en-US" dirty="0">
                <a:latin typeface="Calibri" charset="0"/>
              </a:rPr>
              <a:t>can perform both static and dynamic optimization</a:t>
            </a:r>
          </a:p>
          <a:p>
            <a:r>
              <a:rPr lang="en-US" altLang="en-US" dirty="0">
                <a:latin typeface="Calibri" charset="0"/>
              </a:rPr>
              <a:t>Performance is competitive with GCC</a:t>
            </a:r>
          </a:p>
        </p:txBody>
      </p:sp>
    </p:spTree>
    <p:extLst>
      <p:ext uri="{BB962C8B-B14F-4D97-AF65-F5344CB8AC3E}">
        <p14:creationId xmlns:p14="http://schemas.microsoft.com/office/powerpoint/2010/main" val="8802092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sum2(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a,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b)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return a + b;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sum3(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x,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y,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z)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partialSum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sum2(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partialSum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sum2(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partialSum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z);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return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partialSum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93865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06719"/>
            <a:ext cx="9144000" cy="1261036"/>
          </a:xfrm>
        </p:spPr>
        <p:txBody>
          <a:bodyPr>
            <a:normAutofit/>
          </a:bodyPr>
          <a:lstStyle/>
          <a:p>
            <a:r>
              <a:rPr lang="en-US" dirty="0"/>
              <a:t>What is Intermediate Representation (IR)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4527"/>
            <a:ext cx="8229600" cy="34797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600" dirty="0" err="1">
                <a:latin typeface="Consolas" charset="0"/>
                <a:ea typeface="Consolas" charset="0"/>
                <a:cs typeface="Consolas" charset="0"/>
              </a:rPr>
              <a:t>define</a:t>
            </a:r>
            <a:r>
              <a:rPr lang="it-IT" sz="1600" dirty="0">
                <a:latin typeface="Consolas" charset="0"/>
                <a:ea typeface="Consolas" charset="0"/>
                <a:cs typeface="Consolas" charset="0"/>
              </a:rPr>
              <a:t> i32 @sum2(i32 %a, i32 %b) #0 {</a:t>
            </a:r>
          </a:p>
          <a:p>
            <a:pPr marL="0" indent="0">
              <a:buNone/>
            </a:pPr>
            <a:r>
              <a:rPr lang="it-IT" sz="1600" dirty="0">
                <a:latin typeface="Consolas" charset="0"/>
                <a:ea typeface="Consolas" charset="0"/>
                <a:cs typeface="Consolas" charset="0"/>
              </a:rPr>
              <a:t>entry: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%add = add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nsw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i32 %b, %a</a:t>
            </a:r>
          </a:p>
          <a:p>
            <a:pPr marL="0" indent="0">
              <a:buNone/>
            </a:pPr>
            <a:r>
              <a:rPr lang="da-DK" sz="1600" dirty="0">
                <a:latin typeface="Consolas" charset="0"/>
                <a:ea typeface="Consolas" charset="0"/>
                <a:cs typeface="Consolas" charset="0"/>
              </a:rPr>
              <a:t>  ret i32 %</a:t>
            </a:r>
            <a:r>
              <a:rPr lang="da-DK" sz="1600" dirty="0" err="1">
                <a:latin typeface="Consolas" charset="0"/>
                <a:ea typeface="Consolas" charset="0"/>
                <a:cs typeface="Consolas" charset="0"/>
              </a:rPr>
              <a:t>add</a:t>
            </a:r>
            <a:endParaRPr lang="da-DK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da-DK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da-DK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it-IT" sz="1600" dirty="0" err="1">
                <a:latin typeface="Consolas" charset="0"/>
                <a:ea typeface="Consolas" charset="0"/>
                <a:cs typeface="Consolas" charset="0"/>
              </a:rPr>
              <a:t>define</a:t>
            </a:r>
            <a:r>
              <a:rPr lang="it-IT" sz="1600" dirty="0">
                <a:latin typeface="Consolas" charset="0"/>
                <a:ea typeface="Consolas" charset="0"/>
                <a:cs typeface="Consolas" charset="0"/>
              </a:rPr>
              <a:t> i32 @sum3(i32 %x, i32 %y, i32 %</a:t>
            </a:r>
            <a:r>
              <a:rPr lang="it-IT" sz="1600" dirty="0" err="1">
                <a:latin typeface="Consolas" charset="0"/>
                <a:ea typeface="Consolas" charset="0"/>
                <a:cs typeface="Consolas" charset="0"/>
              </a:rPr>
              <a:t>z</a:t>
            </a:r>
            <a:r>
              <a:rPr lang="it-IT" sz="1600" dirty="0">
                <a:latin typeface="Consolas" charset="0"/>
                <a:ea typeface="Consolas" charset="0"/>
                <a:cs typeface="Consolas" charset="0"/>
              </a:rPr>
              <a:t>) #0 {</a:t>
            </a:r>
          </a:p>
          <a:p>
            <a:pPr marL="0" indent="0">
              <a:buNone/>
            </a:pPr>
            <a:r>
              <a:rPr lang="it-IT" sz="1600" dirty="0">
                <a:latin typeface="Consolas" charset="0"/>
                <a:ea typeface="Consolas" charset="0"/>
                <a:cs typeface="Consolas" charset="0"/>
              </a:rPr>
              <a:t>entry:</a:t>
            </a:r>
          </a:p>
          <a:p>
            <a:pPr marL="0" indent="0">
              <a:buNone/>
            </a:pP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 %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add.i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add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nsw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i32 %y, %x</a:t>
            </a:r>
          </a:p>
          <a:p>
            <a:pPr marL="0" indent="0">
              <a:buNone/>
            </a:pP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 %add.i3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add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nsw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i32 %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add.i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%z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nb-NO" sz="1600" dirty="0" err="1">
                <a:latin typeface="Consolas" charset="0"/>
                <a:ea typeface="Consolas" charset="0"/>
                <a:cs typeface="Consolas" charset="0"/>
              </a:rPr>
              <a:t>ret</a:t>
            </a:r>
            <a:r>
              <a:rPr lang="nb-NO" sz="1600" dirty="0">
                <a:latin typeface="Consolas" charset="0"/>
                <a:ea typeface="Consolas" charset="0"/>
                <a:cs typeface="Consolas" charset="0"/>
              </a:rPr>
              <a:t> i32 %add.i3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Reference: http://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llvm.org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docs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LangRef.html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6292" y="3181360"/>
            <a:ext cx="373050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clang –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Os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–S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sum.c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–o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sum.ll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5564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687"/>
            <a:ext cx="8229600" cy="1261036"/>
          </a:xfrm>
        </p:spPr>
        <p:txBody>
          <a:bodyPr/>
          <a:lstStyle/>
          <a:p>
            <a:r>
              <a:rPr lang="en-US" dirty="0"/>
              <a:t>32-bit Intel Assembly Generated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0534"/>
            <a:ext cx="8229600" cy="47602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_sum2: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de-DE" sz="1800" dirty="0" err="1">
                <a:latin typeface="Consolas" charset="0"/>
                <a:ea typeface="Consolas" charset="0"/>
                <a:cs typeface="Consolas" charset="0"/>
              </a:rPr>
              <a:t>pushl</a:t>
            </a:r>
            <a:r>
              <a:rPr lang="de-DE" sz="1800" dirty="0">
                <a:latin typeface="Consolas" charset="0"/>
                <a:ea typeface="Consolas" charset="0"/>
                <a:cs typeface="Consolas" charset="0"/>
              </a:rPr>
              <a:t>   %</a:t>
            </a:r>
            <a:r>
              <a:rPr lang="de-DE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endParaRPr lang="de-DE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, 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endParaRPr lang="cs-CZ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12(%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), 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eax</a:t>
            </a:r>
            <a:endParaRPr lang="cs-CZ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addl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8(%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popl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tr-TR" sz="1800" dirty="0" err="1">
                <a:latin typeface="Consolas" charset="0"/>
                <a:ea typeface="Consolas" charset="0"/>
                <a:cs typeface="Consolas" charset="0"/>
              </a:rPr>
              <a:t>retl</a:t>
            </a:r>
            <a:endParaRPr lang="tr-TR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_sum3: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de-DE" sz="1800" dirty="0" err="1">
                <a:latin typeface="Consolas" charset="0"/>
                <a:ea typeface="Consolas" charset="0"/>
                <a:cs typeface="Consolas" charset="0"/>
              </a:rPr>
              <a:t>pushl</a:t>
            </a:r>
            <a:r>
              <a:rPr lang="de-DE" sz="1800" dirty="0">
                <a:latin typeface="Consolas" charset="0"/>
                <a:ea typeface="Consolas" charset="0"/>
                <a:cs typeface="Consolas" charset="0"/>
              </a:rPr>
              <a:t>   %</a:t>
            </a:r>
            <a:r>
              <a:rPr lang="de-DE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endParaRPr lang="de-DE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, 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endParaRPr lang="cs-CZ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12(%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), 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eax</a:t>
            </a:r>
            <a:endParaRPr lang="cs-CZ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addl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8(%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addl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16(%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popl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tr-TR" sz="1800" dirty="0" err="1">
                <a:latin typeface="Consolas" charset="0"/>
                <a:ea typeface="Consolas" charset="0"/>
                <a:cs typeface="Consolas" charset="0"/>
              </a:rPr>
              <a:t>retl</a:t>
            </a:r>
            <a:endParaRPr lang="tr-TR" sz="18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8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Instruction Fetch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en-US" dirty="0">
                <a:latin typeface="Calibri" charset="0"/>
              </a:rPr>
              <a:t>In modern processors (P6+), the Instruction Fetch stage involves specialized hardware that ...</a:t>
            </a:r>
          </a:p>
          <a:p>
            <a:pPr eaLnBrk="1" hangingPunct="1">
              <a:buFont typeface="Arial" charset="0"/>
              <a:buChar char="•"/>
            </a:pPr>
            <a:endParaRPr lang="en-US" altLang="en-US" dirty="0">
              <a:latin typeface="Calibri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 dirty="0">
                <a:latin typeface="Calibri" charset="0"/>
              </a:rPr>
              <a:t>A – Reorders instructions to prevent data dependencies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>
                <a:latin typeface="Calibri" charset="0"/>
              </a:rPr>
              <a:t>B – Contains multiple functional units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>
                <a:latin typeface="Calibri" charset="0"/>
              </a:rPr>
              <a:t>C – Converts register references into tags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>
                <a:latin typeface="Calibri" charset="0"/>
              </a:rPr>
              <a:t>D – Detects </a:t>
            </a:r>
            <a:r>
              <a:rPr lang="en-US" altLang="en-US" dirty="0" err="1">
                <a:latin typeface="Calibri" charset="0"/>
              </a:rPr>
              <a:t>mispredicted</a:t>
            </a:r>
            <a:r>
              <a:rPr lang="en-US" altLang="en-US" dirty="0">
                <a:latin typeface="Calibri" charset="0"/>
              </a:rPr>
              <a:t> branches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>
                <a:latin typeface="Calibri" charset="0"/>
              </a:rPr>
              <a:t>E – no answer</a:t>
            </a:r>
          </a:p>
        </p:txBody>
      </p:sp>
    </p:spTree>
    <p:extLst>
      <p:ext uri="{BB962C8B-B14F-4D97-AF65-F5344CB8AC3E}">
        <p14:creationId xmlns:p14="http://schemas.microsoft.com/office/powerpoint/2010/main" val="20331286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687"/>
            <a:ext cx="8229600" cy="1261036"/>
          </a:xfrm>
        </p:spPr>
        <p:txBody>
          <a:bodyPr/>
          <a:lstStyle/>
          <a:p>
            <a:r>
              <a:rPr lang="en-US" dirty="0"/>
              <a:t>64-bit Intel Assembly Generated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0534"/>
            <a:ext cx="8229600" cy="47602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_sum2: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pushq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rbp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movq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rbp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addl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esi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edi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edi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, 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eax</a:t>
            </a:r>
            <a:endParaRPr lang="cs-CZ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popq</a:t>
            </a: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rbp</a:t>
            </a:r>
            <a:endParaRPr lang="cs-CZ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cs-CZ" sz="1800" dirty="0" err="1">
                <a:latin typeface="Consolas" charset="0"/>
                <a:ea typeface="Consolas" charset="0"/>
                <a:cs typeface="Consolas" charset="0"/>
              </a:rPr>
              <a:t>retq</a:t>
            </a:r>
            <a:endParaRPr lang="cs-CZ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_sum3: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pushq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rbp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movq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rbp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addl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esi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edi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leal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(%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rdi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rdx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popq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%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rbp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retq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44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687"/>
            <a:ext cx="8229600" cy="1261036"/>
          </a:xfrm>
        </p:spPr>
        <p:txBody>
          <a:bodyPr/>
          <a:lstStyle/>
          <a:p>
            <a:r>
              <a:rPr lang="en-US" dirty="0"/>
              <a:t>ARM Assembly Generated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0534"/>
            <a:ext cx="8229600" cy="47602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_sum2: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add     r0, r1, r0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fr-FR" sz="1800" dirty="0" err="1">
                <a:latin typeface="Consolas" charset="0"/>
                <a:ea typeface="Consolas" charset="0"/>
                <a:cs typeface="Consolas" charset="0"/>
              </a:rPr>
              <a:t>bx</a:t>
            </a:r>
            <a:r>
              <a:rPr lang="fr-FR" sz="18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fr-FR" sz="1800" dirty="0" err="1">
                <a:latin typeface="Consolas" charset="0"/>
                <a:ea typeface="Consolas" charset="0"/>
                <a:cs typeface="Consolas" charset="0"/>
              </a:rPr>
              <a:t>lr</a:t>
            </a:r>
            <a:endParaRPr lang="fr-FR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_sum3: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add     r0, r1, r0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add     r0, r0, r2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fr-FR" sz="1800" dirty="0" err="1">
                <a:latin typeface="Consolas" charset="0"/>
                <a:ea typeface="Consolas" charset="0"/>
                <a:cs typeface="Consolas" charset="0"/>
              </a:rPr>
              <a:t>bx</a:t>
            </a:r>
            <a:r>
              <a:rPr lang="fr-FR" sz="18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fr-FR" sz="1800" dirty="0" err="1">
                <a:latin typeface="Consolas" charset="0"/>
                <a:ea typeface="Consolas" charset="0"/>
                <a:cs typeface="Consolas" charset="0"/>
              </a:rPr>
              <a:t>lr</a:t>
            </a:r>
            <a:endParaRPr lang="fr-FR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latin typeface="Consolas" charset="0"/>
                <a:ea typeface="Consolas" charset="0"/>
                <a:cs typeface="Consolas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43420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Profile-Guided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use execution information to drive what we optimize?</a:t>
            </a:r>
          </a:p>
          <a:p>
            <a:r>
              <a:rPr lang="en-US" dirty="0">
                <a:solidFill>
                  <a:srgbClr val="FF0000"/>
                </a:solidFill>
              </a:rPr>
              <a:t>Yes – we do this already!</a:t>
            </a:r>
          </a:p>
        </p:txBody>
      </p:sp>
    </p:spTree>
    <p:extLst>
      <p:ext uri="{BB962C8B-B14F-4D97-AF65-F5344CB8AC3E}">
        <p14:creationId xmlns:p14="http://schemas.microsoft.com/office/powerpoint/2010/main" val="138672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30213" y="967582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Profiling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944"/>
            <a:ext cx="8229600" cy="4708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2200" dirty="0">
                <a:latin typeface="Calibri" charset="0"/>
              </a:rPr>
              <a:t>Given the following profiling output: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2200" dirty="0">
                <a:latin typeface="Calibri" charset="0"/>
              </a:rPr>
              <a:t>Which function is responsible for the performance bottleneck?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200" dirty="0">
                <a:latin typeface="Calibri" charset="0"/>
              </a:rPr>
              <a:t>A – </a:t>
            </a:r>
            <a:r>
              <a:rPr lang="en-US" altLang="en-US" sz="2200" dirty="0" err="1">
                <a:latin typeface="Calibri" charset="0"/>
              </a:rPr>
              <a:t>sort_words</a:t>
            </a:r>
            <a:endParaRPr lang="en-US" altLang="en-US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200" dirty="0">
                <a:latin typeface="Calibri" charset="0"/>
              </a:rPr>
              <a:t>B – lower1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200" dirty="0">
                <a:latin typeface="Calibri" charset="0"/>
              </a:rPr>
              <a:t>C – </a:t>
            </a:r>
            <a:r>
              <a:rPr lang="en-US" altLang="en-US" sz="2200" dirty="0" err="1">
                <a:latin typeface="Calibri" charset="0"/>
              </a:rPr>
              <a:t>find_ele_rec</a:t>
            </a:r>
            <a:endParaRPr lang="en-US" altLang="en-US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200" dirty="0">
                <a:latin typeface="Calibri" charset="0"/>
              </a:rPr>
              <a:t>D – </a:t>
            </a:r>
            <a:r>
              <a:rPr lang="en-US" altLang="en-US" sz="2200" dirty="0" err="1">
                <a:latin typeface="Calibri" charset="0"/>
              </a:rPr>
              <a:t>h_add</a:t>
            </a:r>
            <a:endParaRPr lang="en-US" altLang="en-US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200" dirty="0">
                <a:latin typeface="Calibri" charset="0"/>
              </a:rPr>
              <a:t>E – no answer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30213" y="2471831"/>
            <a:ext cx="8256587" cy="15668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342" tIns="44379" rIns="90342" bIns="44379">
            <a:spAutoFit/>
          </a:bodyPr>
          <a:lstStyle>
            <a:lvl1pPr eaLnBrk="0" hangingPunct="0">
              <a:tabLst>
                <a:tab pos="912813" algn="l"/>
                <a:tab pos="22812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912813" algn="l"/>
                <a:tab pos="22812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912813" algn="l"/>
                <a:tab pos="22812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912813" algn="l"/>
                <a:tab pos="22812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912813" algn="l"/>
                <a:tab pos="22812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22812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22812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22812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22812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%   cumulative   self              self     total           </a:t>
            </a:r>
          </a:p>
          <a:p>
            <a:pPr eaLnBrk="1" hangingPunct="1"/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time   seconds   seconds    calls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ms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/call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ms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/call  name    </a:t>
            </a:r>
          </a:p>
          <a:p>
            <a:pPr eaLnBrk="1" hangingPunct="1"/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86.60      8.21     8.21        1  8210.00  8210.00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sort_words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/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5.80      8.76     0.55   946596     0.00     0.00  lower1</a:t>
            </a:r>
          </a:p>
          <a:p>
            <a:pPr eaLnBrk="1" hangingPunct="1"/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4.75      9.21     0.45   946596     0.00     0.00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find_ele_rec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/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1.27      9.33     0.12   946596     0.00     0.00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h_add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996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Profile-Guided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Run / Profile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performance bottlenecks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Tune “bottlenecked”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Some compilers do this! (PGI, Intel, LLVM)</a:t>
            </a:r>
          </a:p>
        </p:txBody>
      </p:sp>
    </p:spTree>
    <p:extLst>
      <p:ext uri="{BB962C8B-B14F-4D97-AF65-F5344CB8AC3E}">
        <p14:creationId xmlns:p14="http://schemas.microsoft.com/office/powerpoint/2010/main" val="3308524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202F8-92E7-0844-BFD8-E3C622E48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LLVM-MCA (Machine Code Analyzer)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9BCFD-35A7-9841-87D8-3DB322275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performance analysis tool</a:t>
            </a:r>
          </a:p>
          <a:p>
            <a:r>
              <a:rPr lang="en-US" dirty="0"/>
              <a:t>Currently works for processors with an out-of-order backend, for which there is a scheduling model available in LLVM.</a:t>
            </a:r>
          </a:p>
          <a:p>
            <a:r>
              <a:rPr lang="en-US" i="1" dirty="0"/>
              <a:t>The main goal of this tool is not just to </a:t>
            </a:r>
            <a:r>
              <a:rPr lang="en-US" b="1" i="1" dirty="0"/>
              <a:t>predict the performance </a:t>
            </a:r>
            <a:r>
              <a:rPr lang="en-US" i="1" dirty="0"/>
              <a:t>of the code when run on the target, but also help with </a:t>
            </a:r>
            <a:r>
              <a:rPr lang="en-US" b="1" i="1" dirty="0"/>
              <a:t>diagnosing potential performance issues</a:t>
            </a:r>
            <a:r>
              <a:rPr lang="en-US" i="1" dirty="0"/>
              <a:t>.</a:t>
            </a:r>
          </a:p>
          <a:p>
            <a:endParaRPr lang="en-US" b="1" i="1" dirty="0"/>
          </a:p>
          <a:p>
            <a:pPr marL="0" indent="0">
              <a:buNone/>
            </a:pPr>
            <a:r>
              <a:rPr lang="en-US" dirty="0"/>
              <a:t>Demo: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https://godbolt.org/z/oBy7iy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956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Instruction Execution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>
                <a:latin typeface="Calibri" charset="0"/>
              </a:rPr>
              <a:t>In modern processors (P6+), out-of-order processing means that ...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altLang="en-US">
              <a:latin typeface="Calibri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A – Instructions are re-ordered to prevent data dependencies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B – The program counter changes depending on what functional units are available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C – Instructions are flushed from the pipeline when they accidentally execute before they should have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D – A retirement unit tracks ongoing processing and commits results to the register file in order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E – no answer</a:t>
            </a:r>
          </a:p>
        </p:txBody>
      </p:sp>
    </p:spTree>
    <p:extLst>
      <p:ext uri="{BB962C8B-B14F-4D97-AF65-F5344CB8AC3E}">
        <p14:creationId xmlns:p14="http://schemas.microsoft.com/office/powerpoint/2010/main" val="107702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Instruction Decode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en-US">
                <a:latin typeface="Calibri" charset="0"/>
              </a:rPr>
              <a:t>In modern CISC processors, primitive operations (or micro-operations) ...</a:t>
            </a:r>
          </a:p>
          <a:p>
            <a:pPr eaLnBrk="1" hangingPunct="1">
              <a:buFont typeface="Arial" charset="0"/>
              <a:buChar char="•"/>
            </a:pPr>
            <a:endParaRPr lang="en-US" altLang="en-US">
              <a:latin typeface="Calibri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A – are legacy instructions that are no longer used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B – allow for RISC-like pipelining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C – only operate on 16-bits of data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D – reduce the overhead of function calls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E – no answer</a:t>
            </a:r>
          </a:p>
        </p:txBody>
      </p:sp>
    </p:spTree>
    <p:extLst>
      <p:ext uri="{BB962C8B-B14F-4D97-AF65-F5344CB8AC3E}">
        <p14:creationId xmlns:p14="http://schemas.microsoft.com/office/powerpoint/2010/main" val="140120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Computation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>
                <a:latin typeface="Calibri" charset="0"/>
              </a:rPr>
              <a:t>Which of the following is an example of a serial computation?</a:t>
            </a:r>
          </a:p>
          <a:p>
            <a:pPr eaLnBrk="1" hangingPunct="1"/>
            <a:endParaRPr lang="en-US" altLang="en-US">
              <a:latin typeface="Calibri" charset="0"/>
            </a:endParaRPr>
          </a:p>
          <a:p>
            <a:pPr eaLnBrk="1" hangingPunct="1"/>
            <a:r>
              <a:rPr lang="en-US" altLang="en-US">
                <a:latin typeface="Calibri" charset="0"/>
              </a:rPr>
              <a:t>A – ((((((1 * x0) * x1) * x2) * x3) * x4) * x5) </a:t>
            </a:r>
          </a:p>
          <a:p>
            <a:pPr eaLnBrk="1" hangingPunct="1"/>
            <a:r>
              <a:rPr lang="en-US" altLang="en-US">
                <a:latin typeface="Calibri" charset="0"/>
              </a:rPr>
              <a:t>B – (((1 * (x0 * x1)) * (x2 * x3)) * (x4 * x5))</a:t>
            </a:r>
          </a:p>
          <a:p>
            <a:pPr eaLnBrk="1" hangingPunct="1"/>
            <a:r>
              <a:rPr lang="en-US" altLang="en-US">
                <a:latin typeface="Calibri" charset="0"/>
              </a:rPr>
              <a:t>C – x0 * x1 * x2 * x3 * x4 * x5</a:t>
            </a:r>
          </a:p>
          <a:p>
            <a:pPr eaLnBrk="1" hangingPunct="1"/>
            <a:r>
              <a:rPr lang="en-US" altLang="en-US">
                <a:latin typeface="Calibri" charset="0"/>
              </a:rPr>
              <a:t>D – ((((1 * x0) * x1) * x2) * (((1 * x3) * x4) *x5)) </a:t>
            </a:r>
          </a:p>
          <a:p>
            <a:pPr eaLnBrk="1" hangingPunct="1"/>
            <a:r>
              <a:rPr lang="en-US" altLang="en-US">
                <a:latin typeface="Calibri" charset="0"/>
              </a:rPr>
              <a:t>E – no answer</a:t>
            </a:r>
          </a:p>
        </p:txBody>
      </p:sp>
    </p:spTree>
    <p:extLst>
      <p:ext uri="{BB962C8B-B14F-4D97-AF65-F5344CB8AC3E}">
        <p14:creationId xmlns:p14="http://schemas.microsoft.com/office/powerpoint/2010/main" val="783660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Loop Unrolling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en-US">
                <a:latin typeface="Calibri" charset="0"/>
              </a:rPr>
              <a:t>Which of the following is NOT an advantage of Loop Unrolling?</a:t>
            </a:r>
          </a:p>
          <a:p>
            <a:pPr eaLnBrk="1" hangingPunct="1">
              <a:buFont typeface="Arial" charset="0"/>
              <a:buChar char="•"/>
            </a:pPr>
            <a:endParaRPr lang="en-US" altLang="en-US">
              <a:latin typeface="Calibri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A – Amortizes loop overhead across multiple iterations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B – Enables additional out-of-order scheduling for non-dependant instructions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C – Enables pipelining of load instructions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D – Reduces the number of in-loop procedure calls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>
                <a:latin typeface="Calibri" charset="0"/>
              </a:rPr>
              <a:t>E – no answer</a:t>
            </a:r>
          </a:p>
        </p:txBody>
      </p:sp>
    </p:spTree>
    <p:extLst>
      <p:ext uri="{BB962C8B-B14F-4D97-AF65-F5344CB8AC3E}">
        <p14:creationId xmlns:p14="http://schemas.microsoft.com/office/powerpoint/2010/main" val="185412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78540"/>
            <a:ext cx="8534400" cy="573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1640540"/>
            <a:ext cx="8307387" cy="52197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dirty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/>
              <a:t>Must not cause any change in program behavior</a:t>
            </a:r>
          </a:p>
          <a:p>
            <a:pPr lvl="1" eaLnBrk="1" hangingPunct="1">
              <a:defRPr/>
            </a:pPr>
            <a:r>
              <a:rPr lang="en-US" sz="1800" dirty="0"/>
              <a:t>Often prevents it from making optimizations when would only affect behavior under pathological conditions.</a:t>
            </a:r>
          </a:p>
          <a:p>
            <a:pPr eaLnBrk="1" hangingPunct="1">
              <a:defRPr/>
            </a:pPr>
            <a:r>
              <a:rPr lang="en-US" sz="2000" dirty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/>
              <a:t>Whole-program analysis is too expensive in most cases</a:t>
            </a:r>
          </a:p>
          <a:p>
            <a:pPr eaLnBrk="1" hangingPunct="1">
              <a:defRPr/>
            </a:pPr>
            <a:r>
              <a:rPr lang="en-US" sz="2000" dirty="0"/>
              <a:t>Most analysis is based only on </a:t>
            </a:r>
            <a:r>
              <a:rPr lang="en-US" sz="2000" i="1" dirty="0"/>
              <a:t>static</a:t>
            </a:r>
            <a:r>
              <a:rPr lang="en-US" sz="2000" dirty="0"/>
              <a:t> information</a:t>
            </a:r>
          </a:p>
          <a:p>
            <a:pPr lvl="1" eaLnBrk="1" hangingPunct="1">
              <a:defRPr/>
            </a:pPr>
            <a:r>
              <a:rPr lang="en-US" sz="1800" dirty="0"/>
              <a:t>Compiler has difficulty anticipating run-time inputs</a:t>
            </a:r>
          </a:p>
          <a:p>
            <a:pPr eaLnBrk="1" hangingPunct="1"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  <p:extLst>
      <p:ext uri="{BB962C8B-B14F-4D97-AF65-F5344CB8AC3E}">
        <p14:creationId xmlns:p14="http://schemas.microsoft.com/office/powerpoint/2010/main" val="9494403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2424</Words>
  <Application>Microsoft Macintosh PowerPoint</Application>
  <PresentationFormat>On-screen Show (4:3)</PresentationFormat>
  <Paragraphs>600</Paragraphs>
  <Slides>45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Consolas</vt:lpstr>
      <vt:lpstr>Office Theme</vt:lpstr>
      <vt:lpstr>Code Optimization</vt:lpstr>
      <vt:lpstr>Optimization Blockers</vt:lpstr>
      <vt:lpstr>Optimization</vt:lpstr>
      <vt:lpstr>Instruction Fetch</vt:lpstr>
      <vt:lpstr>Instruction Execution </vt:lpstr>
      <vt:lpstr>Instruction Decode</vt:lpstr>
      <vt:lpstr>Computation</vt:lpstr>
      <vt:lpstr>Loop Unrolling</vt:lpstr>
      <vt:lpstr>Limitations of Optimizing Compilers</vt:lpstr>
      <vt:lpstr>Optimizing Compilers</vt:lpstr>
      <vt:lpstr>History</vt:lpstr>
      <vt:lpstr>Static Code Analyses</vt:lpstr>
      <vt:lpstr>Alias Analysis</vt:lpstr>
      <vt:lpstr>Pointer Analysis</vt:lpstr>
      <vt:lpstr>Shape Analysis</vt:lpstr>
      <vt:lpstr>Escape Analysis</vt:lpstr>
      <vt:lpstr>Array Access Analysis</vt:lpstr>
      <vt:lpstr>Dependence Analysis</vt:lpstr>
      <vt:lpstr>Control Flow Analysis</vt:lpstr>
      <vt:lpstr>Data flow analysis</vt:lpstr>
      <vt:lpstr>GCC – The GNU Compiler Collection</vt:lpstr>
      <vt:lpstr>GCC Optimizations</vt:lpstr>
      <vt:lpstr>GCC Optimizations applied by default</vt:lpstr>
      <vt:lpstr>Additional Optimizations applied at –O1</vt:lpstr>
      <vt:lpstr>Additional Optimizations applied at –O2</vt:lpstr>
      <vt:lpstr>Additional Optimizations applied at –O3</vt:lpstr>
      <vt:lpstr>But can we optimize further?</vt:lpstr>
      <vt:lpstr>Optimizations not in groups</vt:lpstr>
      <vt:lpstr>For those not keeping track</vt:lpstr>
      <vt:lpstr>Common “High Performance” Opts</vt:lpstr>
      <vt:lpstr>The other thing about GCC</vt:lpstr>
      <vt:lpstr>Optimization Targets</vt:lpstr>
      <vt:lpstr>Tuning for your Architecture</vt:lpstr>
      <vt:lpstr>Dynamic Optimization</vt:lpstr>
      <vt:lpstr>Dynamic Optimization</vt:lpstr>
      <vt:lpstr>Introducing LLVM</vt:lpstr>
      <vt:lpstr>An Example</vt:lpstr>
      <vt:lpstr>What is Intermediate Representation (IR)</vt:lpstr>
      <vt:lpstr>32-bit Intel Assembly Generated</vt:lpstr>
      <vt:lpstr>64-bit Intel Assembly Generated</vt:lpstr>
      <vt:lpstr>ARM Assembly Generated</vt:lpstr>
      <vt:lpstr>Profile-Guided Optimization</vt:lpstr>
      <vt:lpstr>Profiling</vt:lpstr>
      <vt:lpstr>Profile-Guided Optimization</vt:lpstr>
      <vt:lpstr>LLVM-MCA (Machine Code Analyzer)</vt:lpstr>
    </vt:vector>
  </TitlesOfParts>
  <Manager/>
  <Company>UD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CISC360 (Data Representation)</dc:title>
  <dc:subject/>
  <dc:creator>William Killian</dc:creator>
  <cp:keywords/>
  <dc:description/>
  <cp:lastModifiedBy>William Killian</cp:lastModifiedBy>
  <cp:revision>89</cp:revision>
  <dcterms:created xsi:type="dcterms:W3CDTF">2014-12-16T16:14:42Z</dcterms:created>
  <dcterms:modified xsi:type="dcterms:W3CDTF">2019-10-28T20:57:32Z</dcterms:modified>
  <cp:category/>
</cp:coreProperties>
</file>