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50"/>
  </p:notesMasterIdLst>
  <p:handoutMasterIdLst>
    <p:handoutMasterId r:id="rId51"/>
  </p:handoutMasterIdLst>
  <p:sldIdLst>
    <p:sldId id="256" r:id="rId2"/>
    <p:sldId id="325" r:id="rId3"/>
    <p:sldId id="326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77" r:id="rId15"/>
    <p:sldId id="347" r:id="rId16"/>
    <p:sldId id="341" r:id="rId17"/>
    <p:sldId id="378" r:id="rId18"/>
    <p:sldId id="351" r:id="rId19"/>
    <p:sldId id="352" r:id="rId20"/>
    <p:sldId id="353" r:id="rId21"/>
    <p:sldId id="354" r:id="rId22"/>
    <p:sldId id="355" r:id="rId23"/>
    <p:sldId id="356" r:id="rId24"/>
    <p:sldId id="348" r:id="rId25"/>
    <p:sldId id="376" r:id="rId26"/>
    <p:sldId id="359" r:id="rId27"/>
    <p:sldId id="386" r:id="rId28"/>
    <p:sldId id="360" r:id="rId29"/>
    <p:sldId id="361" r:id="rId30"/>
    <p:sldId id="362" r:id="rId31"/>
    <p:sldId id="387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80" r:id="rId46"/>
    <p:sldId id="381" r:id="rId47"/>
    <p:sldId id="382" r:id="rId48"/>
    <p:sldId id="383" r:id="rId49"/>
  </p:sldIdLst>
  <p:sldSz cx="9131300" cy="6845300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CC"/>
    <a:srgbClr val="FFFF99"/>
    <a:srgbClr val="FF3300"/>
    <a:srgbClr val="FFCCFF"/>
    <a:srgbClr val="FFCCCC"/>
    <a:srgbClr val="00CC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47" autoAdjust="0"/>
    <p:restoredTop sz="90965"/>
  </p:normalViewPr>
  <p:slideViewPr>
    <p:cSldViewPr showGuides="1">
      <p:cViewPr varScale="1">
        <p:scale>
          <a:sx n="65" d="100"/>
          <a:sy n="65" d="100"/>
        </p:scale>
        <p:origin x="216" y="1504"/>
      </p:cViewPr>
      <p:guideLst>
        <p:guide orient="horz" pos="1728"/>
        <p:guide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276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42129" y="400051"/>
            <a:ext cx="642982" cy="227496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lIns="60413" tIns="23494" rIns="60413" bIns="23494">
            <a:spAutoFit/>
          </a:bodyPr>
          <a:lstStyle/>
          <a:p>
            <a:pPr defTabSz="860890"/>
            <a:r>
              <a:rPr lang="en-US" sz="1300" dirty="0"/>
              <a:t>15-349</a:t>
            </a:r>
          </a:p>
        </p:txBody>
      </p:sp>
    </p:spTree>
    <p:extLst>
      <p:ext uri="{BB962C8B-B14F-4D97-AF65-F5344CB8AC3E}">
        <p14:creationId xmlns:p14="http://schemas.microsoft.com/office/powerpoint/2010/main" val="2333200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5875" y="723900"/>
            <a:ext cx="4757738" cy="356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59668" y="9229487"/>
            <a:ext cx="772826" cy="227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0413" tIns="23494" rIns="60413" bIns="23494">
            <a:spAutoFit/>
          </a:bodyPr>
          <a:lstStyle/>
          <a:p>
            <a:pPr defTabSz="860890"/>
            <a:r>
              <a:rPr lang="en-US" sz="1300" dirty="0"/>
              <a:t>Page </a:t>
            </a:r>
            <a:fld id="{FC8B7337-3863-48B7-9E63-6D5DE589382A}" type="slidenum">
              <a:rPr lang="en-US" sz="1300"/>
              <a:pPr defTabSz="860890"/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92038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19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9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1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38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53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47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90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04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87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22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1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9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81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44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48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23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24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67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57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117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38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6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904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71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7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60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613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2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4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6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7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22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0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8975"/>
            <a:ext cx="4530725" cy="3397250"/>
          </a:xfrm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2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2CED-9A9E-6542-AF2D-15DE10CDC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13" y="1120284"/>
            <a:ext cx="6848475" cy="2383179"/>
          </a:xfrm>
        </p:spPr>
        <p:txBody>
          <a:bodyPr anchor="b"/>
          <a:lstStyle>
            <a:lvl1pPr algn="ctr">
              <a:defRPr sz="44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CA352-7CBE-6048-BA49-B31AD134D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413" y="3595367"/>
            <a:ext cx="6848475" cy="1652696"/>
          </a:xfrm>
        </p:spPr>
        <p:txBody>
          <a:bodyPr/>
          <a:lstStyle>
            <a:lvl1pPr marL="0" indent="0" algn="ctr">
              <a:buNone/>
              <a:defRPr sz="1798"/>
            </a:lvl1pPr>
            <a:lvl2pPr marL="342443" indent="0" algn="ctr">
              <a:buNone/>
              <a:defRPr sz="1498"/>
            </a:lvl2pPr>
            <a:lvl3pPr marL="684886" indent="0" algn="ctr">
              <a:buNone/>
              <a:defRPr sz="1348"/>
            </a:lvl3pPr>
            <a:lvl4pPr marL="1027328" indent="0" algn="ctr">
              <a:buNone/>
              <a:defRPr sz="1198"/>
            </a:lvl4pPr>
            <a:lvl5pPr marL="1369771" indent="0" algn="ctr">
              <a:buNone/>
              <a:defRPr sz="1198"/>
            </a:lvl5pPr>
            <a:lvl6pPr marL="1712214" indent="0" algn="ctr">
              <a:buNone/>
              <a:defRPr sz="1198"/>
            </a:lvl6pPr>
            <a:lvl7pPr marL="2054657" indent="0" algn="ctr">
              <a:buNone/>
              <a:defRPr sz="1198"/>
            </a:lvl7pPr>
            <a:lvl8pPr marL="2397100" indent="0" algn="ctr">
              <a:buNone/>
              <a:defRPr sz="1198"/>
            </a:lvl8pPr>
            <a:lvl9pPr marL="2739542" indent="0" algn="ctr">
              <a:buNone/>
              <a:defRPr sz="119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0C38C-5FE1-2D48-8829-8F3C72CD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4309-2367-B34D-8E08-A25493B4E6FF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B976C-73A7-9543-A971-88650442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71C12-E119-E549-AAB7-23B4743C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0352-7130-E54F-9197-7FADA084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D233-477D-174A-9A4A-E6572FA9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2E9A5-CFFA-6443-AA17-A2D27F720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341F-B444-F84D-B209-AFBA9EC6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4309-2367-B34D-8E08-A25493B4E6FF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62EB-08AF-A742-A9C6-B7D28630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B77AB-AA26-ED4D-8AB4-1049AAC0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0352-7130-E54F-9197-7FADA084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9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79DC3E-968C-764B-A4BD-333A8170A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34586" y="364449"/>
            <a:ext cx="1968937" cy="5801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0C2B3-55A4-6044-BA7A-0DAFAE282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7777" y="364449"/>
            <a:ext cx="5792668" cy="5801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BADA-A2EC-D24A-80B2-79F10358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4309-2367-B34D-8E08-A25493B4E6FF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43752-8787-9440-A9F0-22A5410F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59C9D-BA1D-4349-B0B9-31AB9DCF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0352-7130-E54F-9197-7FADA084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9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51C75-C24A-9544-BDE5-14E388A0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67DD-F537-F743-82D7-DF52D8329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588E-CA63-D74D-9C60-A3326B26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4309-2367-B34D-8E08-A25493B4E6FF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A3B94-73A0-CD4B-BC4B-E7361014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E8C55-B5B3-0D4E-86D2-F7062A22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0352-7130-E54F-9197-7FADA084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7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4836-ECE0-EE40-B8F6-B5DFE1DF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1" y="1706572"/>
            <a:ext cx="7875746" cy="2847454"/>
          </a:xfrm>
        </p:spPr>
        <p:txBody>
          <a:bodyPr anchor="b"/>
          <a:lstStyle>
            <a:lvl1pPr>
              <a:defRPr sz="44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5F071-A05B-DF4D-91AD-0F83B7D4F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021" y="4580964"/>
            <a:ext cx="7875746" cy="1497409"/>
          </a:xfrm>
        </p:spPr>
        <p:txBody>
          <a:bodyPr/>
          <a:lstStyle>
            <a:lvl1pPr marL="0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1pPr>
            <a:lvl2pPr marL="342443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2pPr>
            <a:lvl3pPr marL="684886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3pPr>
            <a:lvl4pPr marL="1027328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4pPr>
            <a:lvl5pPr marL="1369771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5pPr>
            <a:lvl6pPr marL="1712214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6pPr>
            <a:lvl7pPr marL="2054657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7pPr>
            <a:lvl8pPr marL="2397100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8pPr>
            <a:lvl9pPr marL="2739542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3E24B-300C-F047-8A15-9C42FA92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4309-2367-B34D-8E08-A25493B4E6FF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92D8-1E25-9347-AEB2-7F5DC2D0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7E047-76DF-FD4F-ABFD-E47F2397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0352-7130-E54F-9197-7FADA084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0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CAA8-58E7-8848-97F3-34C1FE7D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B48C9-4C95-E04B-A7B4-DCCE2973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777" y="1822244"/>
            <a:ext cx="3880803" cy="4343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D447C-9EB3-AA45-96F4-F58176F45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720" y="1822244"/>
            <a:ext cx="3880803" cy="4343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FDD9D-C71C-7B48-AB0B-D19E9E62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4309-2367-B34D-8E08-A25493B4E6FF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D838C-6765-5243-B39F-6C40E9E0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7355F-EF20-8B4E-AB22-274FCD02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0352-7130-E54F-9197-7FADA084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1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31D4-2B7D-2E4A-BCDA-63E75EAC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66" y="364449"/>
            <a:ext cx="7875746" cy="1323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88819-0E61-D84B-B95B-0B632AE2D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966" y="1678050"/>
            <a:ext cx="3862968" cy="822386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443" indent="0">
              <a:buNone/>
              <a:defRPr sz="1498" b="1"/>
            </a:lvl2pPr>
            <a:lvl3pPr marL="684886" indent="0">
              <a:buNone/>
              <a:defRPr sz="1348" b="1"/>
            </a:lvl3pPr>
            <a:lvl4pPr marL="1027328" indent="0">
              <a:buNone/>
              <a:defRPr sz="1198" b="1"/>
            </a:lvl4pPr>
            <a:lvl5pPr marL="1369771" indent="0">
              <a:buNone/>
              <a:defRPr sz="1198" b="1"/>
            </a:lvl5pPr>
            <a:lvl6pPr marL="1712214" indent="0">
              <a:buNone/>
              <a:defRPr sz="1198" b="1"/>
            </a:lvl6pPr>
            <a:lvl7pPr marL="2054657" indent="0">
              <a:buNone/>
              <a:defRPr sz="1198" b="1"/>
            </a:lvl7pPr>
            <a:lvl8pPr marL="2397100" indent="0">
              <a:buNone/>
              <a:defRPr sz="1198" b="1"/>
            </a:lvl8pPr>
            <a:lvl9pPr marL="2739542" indent="0">
              <a:buNone/>
              <a:defRPr sz="1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C0362-3535-4B4D-81BD-FB06E5E97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6" y="2500436"/>
            <a:ext cx="3862968" cy="3677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AA963-E788-B14C-BAF9-FE8687ADC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2721" y="1678050"/>
            <a:ext cx="3881992" cy="822386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443" indent="0">
              <a:buNone/>
              <a:defRPr sz="1498" b="1"/>
            </a:lvl2pPr>
            <a:lvl3pPr marL="684886" indent="0">
              <a:buNone/>
              <a:defRPr sz="1348" b="1"/>
            </a:lvl3pPr>
            <a:lvl4pPr marL="1027328" indent="0">
              <a:buNone/>
              <a:defRPr sz="1198" b="1"/>
            </a:lvl4pPr>
            <a:lvl5pPr marL="1369771" indent="0">
              <a:buNone/>
              <a:defRPr sz="1198" b="1"/>
            </a:lvl5pPr>
            <a:lvl6pPr marL="1712214" indent="0">
              <a:buNone/>
              <a:defRPr sz="1198" b="1"/>
            </a:lvl6pPr>
            <a:lvl7pPr marL="2054657" indent="0">
              <a:buNone/>
              <a:defRPr sz="1198" b="1"/>
            </a:lvl7pPr>
            <a:lvl8pPr marL="2397100" indent="0">
              <a:buNone/>
              <a:defRPr sz="1198" b="1"/>
            </a:lvl8pPr>
            <a:lvl9pPr marL="2739542" indent="0">
              <a:buNone/>
              <a:defRPr sz="1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B14E2B-0899-F646-9BDE-30A7E397F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2721" y="2500436"/>
            <a:ext cx="3881992" cy="3677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0BBB6-9289-F243-95FC-EF497B98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4309-2367-B34D-8E08-A25493B4E6FF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541B2-7035-B94D-AB7B-2833222B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C1A98-AD4B-6B48-8445-50BAE488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0352-7130-E54F-9197-7FADA084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BBEB-11A6-6A40-936F-6522B19C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0DF2D-E7C0-5E4C-BFD1-F46910AC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4309-2367-B34D-8E08-A25493B4E6FF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70B85-B586-3442-A2F1-5CCC2BB1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373C6-F1F6-3748-807B-2321CF22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0352-7130-E54F-9197-7FADA084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A58EB-5678-0A46-A271-76E1CE46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4309-2367-B34D-8E08-A25493B4E6FF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7BDF55-E622-2248-BFD1-AA21D5BA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1D3DB-A085-1345-BA8A-8B1F7C3D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0352-7130-E54F-9197-7FADA084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2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6BFD-BA2C-7446-A994-F4934B57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66" y="456353"/>
            <a:ext cx="2945082" cy="1597237"/>
          </a:xfrm>
        </p:spPr>
        <p:txBody>
          <a:bodyPr anchor="b"/>
          <a:lstStyle>
            <a:lvl1pPr>
              <a:defRPr sz="239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9E324-81F0-E54F-A163-B23D3FE74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992" y="985597"/>
            <a:ext cx="4622721" cy="4864600"/>
          </a:xfrm>
        </p:spPr>
        <p:txBody>
          <a:bodyPr/>
          <a:lstStyle>
            <a:lvl1pPr>
              <a:defRPr sz="2397"/>
            </a:lvl1pPr>
            <a:lvl2pPr>
              <a:defRPr sz="2097"/>
            </a:lvl2pPr>
            <a:lvl3pPr>
              <a:defRPr sz="1798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7C8F3-79C8-7D4C-A771-393C013C5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966" y="2053590"/>
            <a:ext cx="2945082" cy="3804530"/>
          </a:xfrm>
        </p:spPr>
        <p:txBody>
          <a:bodyPr/>
          <a:lstStyle>
            <a:lvl1pPr marL="0" indent="0">
              <a:buNone/>
              <a:defRPr sz="1198"/>
            </a:lvl1pPr>
            <a:lvl2pPr marL="342443" indent="0">
              <a:buNone/>
              <a:defRPr sz="1049"/>
            </a:lvl2pPr>
            <a:lvl3pPr marL="684886" indent="0">
              <a:buNone/>
              <a:defRPr sz="899"/>
            </a:lvl3pPr>
            <a:lvl4pPr marL="1027328" indent="0">
              <a:buNone/>
              <a:defRPr sz="749"/>
            </a:lvl4pPr>
            <a:lvl5pPr marL="1369771" indent="0">
              <a:buNone/>
              <a:defRPr sz="749"/>
            </a:lvl5pPr>
            <a:lvl6pPr marL="1712214" indent="0">
              <a:buNone/>
              <a:defRPr sz="749"/>
            </a:lvl6pPr>
            <a:lvl7pPr marL="2054657" indent="0">
              <a:buNone/>
              <a:defRPr sz="749"/>
            </a:lvl7pPr>
            <a:lvl8pPr marL="2397100" indent="0">
              <a:buNone/>
              <a:defRPr sz="749"/>
            </a:lvl8pPr>
            <a:lvl9pPr marL="2739542" indent="0">
              <a:buNone/>
              <a:defRPr sz="7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D8A5C-82ED-CA40-BB42-7CE313FB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4309-2367-B34D-8E08-A25493B4E6FF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CEC95-EE2A-5D4A-99A6-25D8775B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139BF-3D21-8E41-948E-C449AAA8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0352-7130-E54F-9197-7FADA084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1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0AFC-37D8-034B-B38A-519C0FDDB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66" y="456353"/>
            <a:ext cx="2945082" cy="1597237"/>
          </a:xfrm>
        </p:spPr>
        <p:txBody>
          <a:bodyPr anchor="b"/>
          <a:lstStyle>
            <a:lvl1pPr>
              <a:defRPr sz="239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7E2C3-A349-EE42-A9E4-9911DFFF8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1992" y="985597"/>
            <a:ext cx="4622721" cy="4864600"/>
          </a:xfrm>
        </p:spPr>
        <p:txBody>
          <a:bodyPr/>
          <a:lstStyle>
            <a:lvl1pPr marL="0" indent="0">
              <a:buNone/>
              <a:defRPr sz="2397"/>
            </a:lvl1pPr>
            <a:lvl2pPr marL="342443" indent="0">
              <a:buNone/>
              <a:defRPr sz="2097"/>
            </a:lvl2pPr>
            <a:lvl3pPr marL="684886" indent="0">
              <a:buNone/>
              <a:defRPr sz="1798"/>
            </a:lvl3pPr>
            <a:lvl4pPr marL="1027328" indent="0">
              <a:buNone/>
              <a:defRPr sz="1498"/>
            </a:lvl4pPr>
            <a:lvl5pPr marL="1369771" indent="0">
              <a:buNone/>
              <a:defRPr sz="1498"/>
            </a:lvl5pPr>
            <a:lvl6pPr marL="1712214" indent="0">
              <a:buNone/>
              <a:defRPr sz="1498"/>
            </a:lvl6pPr>
            <a:lvl7pPr marL="2054657" indent="0">
              <a:buNone/>
              <a:defRPr sz="1498"/>
            </a:lvl7pPr>
            <a:lvl8pPr marL="2397100" indent="0">
              <a:buNone/>
              <a:defRPr sz="1498"/>
            </a:lvl8pPr>
            <a:lvl9pPr marL="2739542" indent="0">
              <a:buNone/>
              <a:defRPr sz="149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D4E8A-85D6-6348-B031-AABF5B6C9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966" y="2053590"/>
            <a:ext cx="2945082" cy="3804530"/>
          </a:xfrm>
        </p:spPr>
        <p:txBody>
          <a:bodyPr/>
          <a:lstStyle>
            <a:lvl1pPr marL="0" indent="0">
              <a:buNone/>
              <a:defRPr sz="1198"/>
            </a:lvl1pPr>
            <a:lvl2pPr marL="342443" indent="0">
              <a:buNone/>
              <a:defRPr sz="1049"/>
            </a:lvl2pPr>
            <a:lvl3pPr marL="684886" indent="0">
              <a:buNone/>
              <a:defRPr sz="899"/>
            </a:lvl3pPr>
            <a:lvl4pPr marL="1027328" indent="0">
              <a:buNone/>
              <a:defRPr sz="749"/>
            </a:lvl4pPr>
            <a:lvl5pPr marL="1369771" indent="0">
              <a:buNone/>
              <a:defRPr sz="749"/>
            </a:lvl5pPr>
            <a:lvl6pPr marL="1712214" indent="0">
              <a:buNone/>
              <a:defRPr sz="749"/>
            </a:lvl6pPr>
            <a:lvl7pPr marL="2054657" indent="0">
              <a:buNone/>
              <a:defRPr sz="749"/>
            </a:lvl7pPr>
            <a:lvl8pPr marL="2397100" indent="0">
              <a:buNone/>
              <a:defRPr sz="749"/>
            </a:lvl8pPr>
            <a:lvl9pPr marL="2739542" indent="0">
              <a:buNone/>
              <a:defRPr sz="7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9F9B2-95C1-434F-A382-2A8CFC78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4309-2367-B34D-8E08-A25493B4E6FF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B1181-C845-7545-938C-25EF8DA0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F1072-2CA0-FA4C-B5CC-7CFDCDF3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0352-7130-E54F-9197-7FADA084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5725A8-09D5-8246-8750-D4C2E1F7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77" y="364449"/>
            <a:ext cx="7875746" cy="132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FDBAD-442F-2E41-8ED6-74D4EB711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777" y="1822244"/>
            <a:ext cx="7875746" cy="4343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C039F-2D4D-9048-8BA1-401A64C83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77" y="6344579"/>
            <a:ext cx="2054543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4309-2367-B34D-8E08-A25493B4E6FF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4B390-3A90-C24A-9AFE-729F0F6BE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743" y="6344579"/>
            <a:ext cx="3081814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3A29-2683-1A4C-943D-B95E449ED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8980" y="6344579"/>
            <a:ext cx="2054543" cy="364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E0352-7130-E54F-9197-7FADA084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8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4886" rtl="0" eaLnBrk="1" latinLnBrk="0" hangingPunct="1">
        <a:lnSpc>
          <a:spcPct val="90000"/>
        </a:lnSpc>
        <a:spcBef>
          <a:spcPct val="0"/>
        </a:spcBef>
        <a:buNone/>
        <a:defRPr sz="3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21" indent="-171221" algn="l" defTabSz="684886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13664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856107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8" kern="1200">
          <a:solidFill>
            <a:schemeClr val="tx1"/>
          </a:solidFill>
          <a:latin typeface="+mn-lt"/>
          <a:ea typeface="+mn-ea"/>
          <a:cs typeface="+mn-cs"/>
        </a:defRPr>
      </a:lvl3pPr>
      <a:lvl4pPr marL="1198550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4pPr>
      <a:lvl5pPr marL="1540993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1883435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225878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568321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910764" indent="-171221" algn="l" defTabSz="6848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1pPr>
      <a:lvl2pPr marL="342443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2pPr>
      <a:lvl3pPr marL="684886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3pPr>
      <a:lvl4pPr marL="1027328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4pPr>
      <a:lvl5pPr marL="1369771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1712214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6pPr>
      <a:lvl7pPr marL="2054657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2397100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2739542" algn="l" defTabSz="684886" rtl="0" eaLnBrk="1" latinLnBrk="0" hangingPunct="1">
        <a:defRPr sz="13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4FFD-4EF1-854B-903F-3AF6E0580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12" y="2241650"/>
            <a:ext cx="6848475" cy="1561818"/>
          </a:xfrm>
        </p:spPr>
        <p:txBody>
          <a:bodyPr>
            <a:normAutofit/>
          </a:bodyPr>
          <a:lstStyle/>
          <a:p>
            <a:pPr algn="l"/>
            <a:r>
              <a:rPr lang="en-US" sz="4200"/>
              <a:t>Pipelined Implementation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FCD6BC3-DE0F-A34E-8A1E-A524F542B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412" y="3939740"/>
            <a:ext cx="6848475" cy="571523"/>
          </a:xfrm>
        </p:spPr>
        <p:txBody>
          <a:bodyPr>
            <a:normAutofit/>
          </a:bodyPr>
          <a:lstStyle/>
          <a:p>
            <a:pPr lvl="1" algn="l"/>
            <a:r>
              <a:rPr lang="en-US" sz="1300" dirty="0"/>
              <a:t>Part 2 of 2</a:t>
            </a:r>
          </a:p>
          <a:p>
            <a:pPr lvl="1" algn="l"/>
            <a:r>
              <a:rPr lang="en-US" sz="1300" dirty="0"/>
              <a:t>CSCI 370: Computer Architecture</a:t>
            </a:r>
          </a:p>
        </p:txBody>
      </p:sp>
      <p:sp>
        <p:nvSpPr>
          <p:cNvPr id="74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34296" cy="2127005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8069" y="0"/>
            <a:ext cx="5313230" cy="2127005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05884" y="4674247"/>
            <a:ext cx="3387386" cy="2171053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80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3579" y="4674247"/>
            <a:ext cx="4437721" cy="2171053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74247"/>
            <a:ext cx="5328490" cy="2171053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52950" y="1022350"/>
            <a:ext cx="25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147" y="3763809"/>
            <a:ext cx="3041051" cy="2471891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Stalling X3</a:t>
            </a:r>
          </a:p>
        </p:txBody>
      </p:sp>
      <p:sp>
        <p:nvSpPr>
          <p:cNvPr id="116739" name="Rectangle 61"/>
          <p:cNvSpPr>
            <a:spLocks noChangeArrowheads="1"/>
          </p:cNvSpPr>
          <p:nvPr/>
        </p:nvSpPr>
        <p:spPr bwMode="auto">
          <a:xfrm>
            <a:off x="1160845" y="1295401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0x000: irmovl $10,%edx</a:t>
            </a:r>
          </a:p>
        </p:txBody>
      </p:sp>
      <p:sp>
        <p:nvSpPr>
          <p:cNvPr id="116740" name="Rectangle 62"/>
          <p:cNvSpPr>
            <a:spLocks noChangeArrowheads="1"/>
          </p:cNvSpPr>
          <p:nvPr/>
        </p:nvSpPr>
        <p:spPr bwMode="auto">
          <a:xfrm>
            <a:off x="4055102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6741" name="Rectangle 63"/>
          <p:cNvSpPr>
            <a:spLocks noChangeArrowheads="1"/>
          </p:cNvSpPr>
          <p:nvPr/>
        </p:nvSpPr>
        <p:spPr bwMode="auto">
          <a:xfrm>
            <a:off x="4512090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6742" name="Rectangle 64"/>
          <p:cNvSpPr>
            <a:spLocks noChangeArrowheads="1"/>
          </p:cNvSpPr>
          <p:nvPr/>
        </p:nvSpPr>
        <p:spPr bwMode="auto">
          <a:xfrm>
            <a:off x="4969079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16743" name="Rectangle 65"/>
          <p:cNvSpPr>
            <a:spLocks noChangeArrowheads="1"/>
          </p:cNvSpPr>
          <p:nvPr/>
        </p:nvSpPr>
        <p:spPr bwMode="auto">
          <a:xfrm>
            <a:off x="5426067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16744" name="Rectangle 66"/>
          <p:cNvSpPr>
            <a:spLocks noChangeArrowheads="1"/>
          </p:cNvSpPr>
          <p:nvPr/>
        </p:nvSpPr>
        <p:spPr bwMode="auto">
          <a:xfrm>
            <a:off x="5883055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16745" name="Rectangle 67"/>
          <p:cNvSpPr>
            <a:spLocks noChangeArrowheads="1"/>
          </p:cNvSpPr>
          <p:nvPr/>
        </p:nvSpPr>
        <p:spPr bwMode="auto">
          <a:xfrm>
            <a:off x="6340042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16746" name="Rectangle 68"/>
          <p:cNvSpPr>
            <a:spLocks noChangeArrowheads="1"/>
          </p:cNvSpPr>
          <p:nvPr/>
        </p:nvSpPr>
        <p:spPr bwMode="auto">
          <a:xfrm>
            <a:off x="6797030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116747" name="Rectangle 69"/>
          <p:cNvSpPr>
            <a:spLocks noChangeArrowheads="1"/>
          </p:cNvSpPr>
          <p:nvPr/>
        </p:nvSpPr>
        <p:spPr bwMode="auto">
          <a:xfrm>
            <a:off x="7254018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16748" name="Rectangle 70"/>
          <p:cNvSpPr>
            <a:spLocks noChangeArrowheads="1"/>
          </p:cNvSpPr>
          <p:nvPr/>
        </p:nvSpPr>
        <p:spPr bwMode="auto">
          <a:xfrm>
            <a:off x="7711007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6749" name="Rectangle 71"/>
          <p:cNvSpPr>
            <a:spLocks noChangeArrowheads="1"/>
          </p:cNvSpPr>
          <p:nvPr/>
        </p:nvSpPr>
        <p:spPr bwMode="auto">
          <a:xfrm>
            <a:off x="4055102" y="12954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6750" name="Rectangle 72"/>
          <p:cNvSpPr>
            <a:spLocks noChangeArrowheads="1"/>
          </p:cNvSpPr>
          <p:nvPr/>
        </p:nvSpPr>
        <p:spPr bwMode="auto">
          <a:xfrm>
            <a:off x="4512090" y="12954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6751" name="Rectangle 73"/>
          <p:cNvSpPr>
            <a:spLocks noChangeArrowheads="1"/>
          </p:cNvSpPr>
          <p:nvPr/>
        </p:nvSpPr>
        <p:spPr bwMode="auto">
          <a:xfrm>
            <a:off x="4969079" y="12954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6752" name="Rectangle 74"/>
          <p:cNvSpPr>
            <a:spLocks noChangeArrowheads="1"/>
          </p:cNvSpPr>
          <p:nvPr/>
        </p:nvSpPr>
        <p:spPr bwMode="auto">
          <a:xfrm>
            <a:off x="5426067" y="12954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6753" name="Rectangle 75"/>
          <p:cNvSpPr>
            <a:spLocks noChangeArrowheads="1"/>
          </p:cNvSpPr>
          <p:nvPr/>
        </p:nvSpPr>
        <p:spPr bwMode="auto">
          <a:xfrm>
            <a:off x="5883055" y="12954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6754" name="Rectangle 76"/>
          <p:cNvSpPr>
            <a:spLocks noChangeArrowheads="1"/>
          </p:cNvSpPr>
          <p:nvPr/>
        </p:nvSpPr>
        <p:spPr bwMode="auto">
          <a:xfrm>
            <a:off x="1160845" y="1600200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0x006: irmovl  $3,%eax</a:t>
            </a:r>
          </a:p>
        </p:txBody>
      </p:sp>
      <p:sp>
        <p:nvSpPr>
          <p:cNvPr id="116755" name="Rectangle 77"/>
          <p:cNvSpPr>
            <a:spLocks noChangeArrowheads="1"/>
          </p:cNvSpPr>
          <p:nvPr/>
        </p:nvSpPr>
        <p:spPr bwMode="auto">
          <a:xfrm>
            <a:off x="4512090" y="16002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6756" name="Rectangle 78"/>
          <p:cNvSpPr>
            <a:spLocks noChangeArrowheads="1"/>
          </p:cNvSpPr>
          <p:nvPr/>
        </p:nvSpPr>
        <p:spPr bwMode="auto">
          <a:xfrm>
            <a:off x="4969079" y="16002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6757" name="Rectangle 79"/>
          <p:cNvSpPr>
            <a:spLocks noChangeArrowheads="1"/>
          </p:cNvSpPr>
          <p:nvPr/>
        </p:nvSpPr>
        <p:spPr bwMode="auto">
          <a:xfrm>
            <a:off x="5426067" y="16002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6758" name="Rectangle 80"/>
          <p:cNvSpPr>
            <a:spLocks noChangeArrowheads="1"/>
          </p:cNvSpPr>
          <p:nvPr/>
        </p:nvSpPr>
        <p:spPr bwMode="auto">
          <a:xfrm>
            <a:off x="5883055" y="16002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6759" name="Rectangle 81"/>
          <p:cNvSpPr>
            <a:spLocks noChangeArrowheads="1"/>
          </p:cNvSpPr>
          <p:nvPr/>
        </p:nvSpPr>
        <p:spPr bwMode="auto">
          <a:xfrm>
            <a:off x="6340042" y="16002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6760" name="Rectangle 82"/>
          <p:cNvSpPr>
            <a:spLocks noChangeArrowheads="1"/>
          </p:cNvSpPr>
          <p:nvPr/>
        </p:nvSpPr>
        <p:spPr bwMode="auto">
          <a:xfrm>
            <a:off x="1160845" y="1905001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       </a:t>
            </a:r>
            <a:r>
              <a:rPr lang="en-US" sz="1397" i="1">
                <a:latin typeface="Courier New" charset="0"/>
              </a:rPr>
              <a:t>bubble</a:t>
            </a:r>
          </a:p>
        </p:txBody>
      </p:sp>
      <p:sp>
        <p:nvSpPr>
          <p:cNvPr id="116761" name="Rectangle 83"/>
          <p:cNvSpPr>
            <a:spLocks noChangeArrowheads="1"/>
          </p:cNvSpPr>
          <p:nvPr/>
        </p:nvSpPr>
        <p:spPr bwMode="auto">
          <a:xfrm>
            <a:off x="4969079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6762" name="Rectangle 84"/>
          <p:cNvSpPr>
            <a:spLocks noChangeArrowheads="1"/>
          </p:cNvSpPr>
          <p:nvPr/>
        </p:nvSpPr>
        <p:spPr bwMode="auto">
          <a:xfrm>
            <a:off x="5883055" y="1905001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6763" name="Rectangle 85"/>
          <p:cNvSpPr>
            <a:spLocks noChangeArrowheads="1"/>
          </p:cNvSpPr>
          <p:nvPr/>
        </p:nvSpPr>
        <p:spPr bwMode="auto">
          <a:xfrm>
            <a:off x="6340042" y="1905001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6764" name="Rectangle 86"/>
          <p:cNvSpPr>
            <a:spLocks noChangeArrowheads="1"/>
          </p:cNvSpPr>
          <p:nvPr/>
        </p:nvSpPr>
        <p:spPr bwMode="auto">
          <a:xfrm>
            <a:off x="6797030" y="1905001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6765" name="Rectangle 87"/>
          <p:cNvSpPr>
            <a:spLocks noChangeArrowheads="1"/>
          </p:cNvSpPr>
          <p:nvPr/>
        </p:nvSpPr>
        <p:spPr bwMode="auto">
          <a:xfrm>
            <a:off x="1160845" y="2209800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       </a:t>
            </a:r>
            <a:r>
              <a:rPr lang="en-US" sz="1397" i="1">
                <a:latin typeface="Courier New" charset="0"/>
              </a:rPr>
              <a:t>bubble</a:t>
            </a:r>
          </a:p>
        </p:txBody>
      </p:sp>
      <p:sp>
        <p:nvSpPr>
          <p:cNvPr id="116766" name="Rectangle 88"/>
          <p:cNvSpPr>
            <a:spLocks noChangeArrowheads="1"/>
          </p:cNvSpPr>
          <p:nvPr/>
        </p:nvSpPr>
        <p:spPr bwMode="auto">
          <a:xfrm>
            <a:off x="5426067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6767" name="Rectangle 89"/>
          <p:cNvSpPr>
            <a:spLocks noChangeArrowheads="1"/>
          </p:cNvSpPr>
          <p:nvPr/>
        </p:nvSpPr>
        <p:spPr bwMode="auto">
          <a:xfrm>
            <a:off x="6340042" y="2209800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6768" name="Rectangle 90"/>
          <p:cNvSpPr>
            <a:spLocks noChangeArrowheads="1"/>
          </p:cNvSpPr>
          <p:nvPr/>
        </p:nvSpPr>
        <p:spPr bwMode="auto">
          <a:xfrm>
            <a:off x="6797030" y="2209800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6769" name="Rectangle 91"/>
          <p:cNvSpPr>
            <a:spLocks noChangeArrowheads="1"/>
          </p:cNvSpPr>
          <p:nvPr/>
        </p:nvSpPr>
        <p:spPr bwMode="auto">
          <a:xfrm>
            <a:off x="7254018" y="2209800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6770" name="Rectangle 92"/>
          <p:cNvSpPr>
            <a:spLocks noChangeArrowheads="1"/>
          </p:cNvSpPr>
          <p:nvPr/>
        </p:nvSpPr>
        <p:spPr bwMode="auto">
          <a:xfrm>
            <a:off x="1160845" y="2819400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0x00c: addl %edx,%eax</a:t>
            </a:r>
          </a:p>
        </p:txBody>
      </p:sp>
      <p:sp>
        <p:nvSpPr>
          <p:cNvPr id="116771" name="Rectangle 93"/>
          <p:cNvSpPr>
            <a:spLocks noChangeArrowheads="1"/>
          </p:cNvSpPr>
          <p:nvPr/>
        </p:nvSpPr>
        <p:spPr bwMode="auto">
          <a:xfrm>
            <a:off x="5883055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6772" name="Rectangle 94"/>
          <p:cNvSpPr>
            <a:spLocks noChangeArrowheads="1"/>
          </p:cNvSpPr>
          <p:nvPr/>
        </p:nvSpPr>
        <p:spPr bwMode="auto">
          <a:xfrm>
            <a:off x="6797030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6773" name="Rectangle 95"/>
          <p:cNvSpPr>
            <a:spLocks noChangeArrowheads="1"/>
          </p:cNvSpPr>
          <p:nvPr/>
        </p:nvSpPr>
        <p:spPr bwMode="auto">
          <a:xfrm>
            <a:off x="7254018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6774" name="Rectangle 96"/>
          <p:cNvSpPr>
            <a:spLocks noChangeArrowheads="1"/>
          </p:cNvSpPr>
          <p:nvPr/>
        </p:nvSpPr>
        <p:spPr bwMode="auto">
          <a:xfrm>
            <a:off x="7711007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6775" name="Rectangle 97"/>
          <p:cNvSpPr>
            <a:spLocks noChangeArrowheads="1"/>
          </p:cNvSpPr>
          <p:nvPr/>
        </p:nvSpPr>
        <p:spPr bwMode="auto">
          <a:xfrm>
            <a:off x="8167995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6776" name="Rectangle 98"/>
          <p:cNvSpPr>
            <a:spLocks noChangeArrowheads="1"/>
          </p:cNvSpPr>
          <p:nvPr/>
        </p:nvSpPr>
        <p:spPr bwMode="auto">
          <a:xfrm>
            <a:off x="1160845" y="3124201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0x00e: halt</a:t>
            </a:r>
          </a:p>
        </p:txBody>
      </p:sp>
      <p:sp>
        <p:nvSpPr>
          <p:cNvPr id="116777" name="Rectangle 99"/>
          <p:cNvSpPr>
            <a:spLocks noChangeArrowheads="1"/>
          </p:cNvSpPr>
          <p:nvPr/>
        </p:nvSpPr>
        <p:spPr bwMode="auto">
          <a:xfrm>
            <a:off x="6797030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6778" name="Rectangle 100"/>
          <p:cNvSpPr>
            <a:spLocks noChangeArrowheads="1"/>
          </p:cNvSpPr>
          <p:nvPr/>
        </p:nvSpPr>
        <p:spPr bwMode="auto">
          <a:xfrm>
            <a:off x="7254018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6779" name="Rectangle 101"/>
          <p:cNvSpPr>
            <a:spLocks noChangeArrowheads="1"/>
          </p:cNvSpPr>
          <p:nvPr/>
        </p:nvSpPr>
        <p:spPr bwMode="auto">
          <a:xfrm>
            <a:off x="7711007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6780" name="Rectangle 102"/>
          <p:cNvSpPr>
            <a:spLocks noChangeArrowheads="1"/>
          </p:cNvSpPr>
          <p:nvPr/>
        </p:nvSpPr>
        <p:spPr bwMode="auto">
          <a:xfrm>
            <a:off x="8167995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6781" name="Rectangle 103"/>
          <p:cNvSpPr>
            <a:spLocks noChangeArrowheads="1"/>
          </p:cNvSpPr>
          <p:nvPr/>
        </p:nvSpPr>
        <p:spPr bwMode="auto">
          <a:xfrm>
            <a:off x="8624983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6782" name="Rectangle 104"/>
          <p:cNvSpPr>
            <a:spLocks noChangeArrowheads="1"/>
          </p:cNvSpPr>
          <p:nvPr/>
        </p:nvSpPr>
        <p:spPr bwMode="auto">
          <a:xfrm>
            <a:off x="8167995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116783" name="Rectangle 105"/>
          <p:cNvSpPr>
            <a:spLocks noChangeArrowheads="1"/>
          </p:cNvSpPr>
          <p:nvPr/>
        </p:nvSpPr>
        <p:spPr bwMode="auto">
          <a:xfrm>
            <a:off x="1160845" y="990600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# demo-h0.ys</a:t>
            </a:r>
          </a:p>
        </p:txBody>
      </p:sp>
      <p:sp>
        <p:nvSpPr>
          <p:cNvPr id="116784" name="Freeform 106"/>
          <p:cNvSpPr>
            <a:spLocks/>
          </p:cNvSpPr>
          <p:nvPr/>
        </p:nvSpPr>
        <p:spPr bwMode="auto">
          <a:xfrm>
            <a:off x="5730726" y="2057400"/>
            <a:ext cx="152329" cy="762000"/>
          </a:xfrm>
          <a:custGeom>
            <a:avLst/>
            <a:gdLst>
              <a:gd name="T0" fmla="*/ 0 w 96"/>
              <a:gd name="T1" fmla="*/ 2147483647 h 240"/>
              <a:gd name="T2" fmla="*/ 0 w 96"/>
              <a:gd name="T3" fmla="*/ 0 h 240"/>
              <a:gd name="T4" fmla="*/ 2147483647 w 96"/>
              <a:gd name="T5" fmla="*/ 0 h 240"/>
              <a:gd name="T6" fmla="*/ 0 60000 65536"/>
              <a:gd name="T7" fmla="*/ 0 60000 65536"/>
              <a:gd name="T8" fmla="*/ 0 60000 65536"/>
              <a:gd name="T9" fmla="*/ 0 w 96"/>
              <a:gd name="T10" fmla="*/ 0 h 240"/>
              <a:gd name="T11" fmla="*/ 96 w 9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6785" name="Freeform 107"/>
          <p:cNvSpPr>
            <a:spLocks/>
          </p:cNvSpPr>
          <p:nvPr/>
        </p:nvSpPr>
        <p:spPr bwMode="auto">
          <a:xfrm>
            <a:off x="6187714" y="2362200"/>
            <a:ext cx="152329" cy="457200"/>
          </a:xfrm>
          <a:custGeom>
            <a:avLst/>
            <a:gdLst>
              <a:gd name="T0" fmla="*/ 0 w 96"/>
              <a:gd name="T1" fmla="*/ 2147483647 h 240"/>
              <a:gd name="T2" fmla="*/ 0 w 96"/>
              <a:gd name="T3" fmla="*/ 0 h 240"/>
              <a:gd name="T4" fmla="*/ 2147483647 w 96"/>
              <a:gd name="T5" fmla="*/ 0 h 240"/>
              <a:gd name="T6" fmla="*/ 0 60000 65536"/>
              <a:gd name="T7" fmla="*/ 0 60000 65536"/>
              <a:gd name="T8" fmla="*/ 0 60000 65536"/>
              <a:gd name="T9" fmla="*/ 0 w 96"/>
              <a:gd name="T10" fmla="*/ 0 h 240"/>
              <a:gd name="T11" fmla="*/ 96 w 9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6786" name="Rectangle 108"/>
          <p:cNvSpPr>
            <a:spLocks noChangeArrowheads="1"/>
          </p:cNvSpPr>
          <p:nvPr/>
        </p:nvSpPr>
        <p:spPr bwMode="auto">
          <a:xfrm>
            <a:off x="5426067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6787" name="Rectangle 109"/>
          <p:cNvSpPr>
            <a:spLocks noChangeArrowheads="1"/>
          </p:cNvSpPr>
          <p:nvPr/>
        </p:nvSpPr>
        <p:spPr bwMode="auto">
          <a:xfrm>
            <a:off x="5883055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6788" name="Rectangle 110"/>
          <p:cNvSpPr>
            <a:spLocks noChangeArrowheads="1"/>
          </p:cNvSpPr>
          <p:nvPr/>
        </p:nvSpPr>
        <p:spPr bwMode="auto">
          <a:xfrm>
            <a:off x="6340042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6789" name="Rectangle 111"/>
          <p:cNvSpPr>
            <a:spLocks noChangeArrowheads="1"/>
          </p:cNvSpPr>
          <p:nvPr/>
        </p:nvSpPr>
        <p:spPr bwMode="auto">
          <a:xfrm>
            <a:off x="6340042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6790" name="Rectangle 112"/>
          <p:cNvSpPr>
            <a:spLocks noChangeArrowheads="1"/>
          </p:cNvSpPr>
          <p:nvPr/>
        </p:nvSpPr>
        <p:spPr bwMode="auto">
          <a:xfrm>
            <a:off x="6797030" y="2514601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6791" name="Rectangle 113"/>
          <p:cNvSpPr>
            <a:spLocks noChangeArrowheads="1"/>
          </p:cNvSpPr>
          <p:nvPr/>
        </p:nvSpPr>
        <p:spPr bwMode="auto">
          <a:xfrm>
            <a:off x="7254018" y="2514601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6792" name="Rectangle 114"/>
          <p:cNvSpPr>
            <a:spLocks noChangeArrowheads="1"/>
          </p:cNvSpPr>
          <p:nvPr/>
        </p:nvSpPr>
        <p:spPr bwMode="auto">
          <a:xfrm>
            <a:off x="7711007" y="2514601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6793" name="Freeform 115"/>
          <p:cNvSpPr>
            <a:spLocks/>
          </p:cNvSpPr>
          <p:nvPr/>
        </p:nvSpPr>
        <p:spPr bwMode="auto">
          <a:xfrm>
            <a:off x="6644701" y="2667001"/>
            <a:ext cx="152329" cy="152400"/>
          </a:xfrm>
          <a:custGeom>
            <a:avLst/>
            <a:gdLst>
              <a:gd name="T0" fmla="*/ 0 w 96"/>
              <a:gd name="T1" fmla="*/ 2147483647 h 240"/>
              <a:gd name="T2" fmla="*/ 0 w 96"/>
              <a:gd name="T3" fmla="*/ 0 h 240"/>
              <a:gd name="T4" fmla="*/ 2147483647 w 96"/>
              <a:gd name="T5" fmla="*/ 0 h 240"/>
              <a:gd name="T6" fmla="*/ 0 60000 65536"/>
              <a:gd name="T7" fmla="*/ 0 60000 65536"/>
              <a:gd name="T8" fmla="*/ 0 60000 65536"/>
              <a:gd name="T9" fmla="*/ 0 w 96"/>
              <a:gd name="T10" fmla="*/ 0 h 240"/>
              <a:gd name="T11" fmla="*/ 96 w 9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6794" name="Rectangle 116"/>
          <p:cNvSpPr>
            <a:spLocks noChangeArrowheads="1"/>
          </p:cNvSpPr>
          <p:nvPr/>
        </p:nvSpPr>
        <p:spPr bwMode="auto">
          <a:xfrm>
            <a:off x="1160845" y="2514601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       </a:t>
            </a:r>
            <a:r>
              <a:rPr lang="en-US" sz="1397" i="1">
                <a:latin typeface="Courier New" charset="0"/>
              </a:rPr>
              <a:t>bubble</a:t>
            </a:r>
          </a:p>
        </p:txBody>
      </p:sp>
      <p:sp>
        <p:nvSpPr>
          <p:cNvPr id="116795" name="Rectangle 117"/>
          <p:cNvSpPr>
            <a:spLocks noChangeArrowheads="1"/>
          </p:cNvSpPr>
          <p:nvPr/>
        </p:nvSpPr>
        <p:spPr bwMode="auto">
          <a:xfrm>
            <a:off x="8624983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116796" name="Line 118"/>
          <p:cNvSpPr>
            <a:spLocks noChangeShapeType="1"/>
          </p:cNvSpPr>
          <p:nvPr/>
        </p:nvSpPr>
        <p:spPr bwMode="auto">
          <a:xfrm flipH="1">
            <a:off x="3445785" y="3429000"/>
            <a:ext cx="1980281" cy="191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6797" name="Line 119"/>
          <p:cNvSpPr>
            <a:spLocks noChangeShapeType="1"/>
          </p:cNvSpPr>
          <p:nvPr/>
        </p:nvSpPr>
        <p:spPr bwMode="auto">
          <a:xfrm flipH="1">
            <a:off x="4892914" y="3429001"/>
            <a:ext cx="990141" cy="130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6798" name="Rectangle 121"/>
          <p:cNvSpPr>
            <a:spLocks noChangeArrowheads="1"/>
          </p:cNvSpPr>
          <p:nvPr/>
        </p:nvSpPr>
        <p:spPr bwMode="auto">
          <a:xfrm>
            <a:off x="3445785" y="4953000"/>
            <a:ext cx="144712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Cycle 4</a:t>
            </a:r>
          </a:p>
        </p:txBody>
      </p:sp>
      <p:sp>
        <p:nvSpPr>
          <p:cNvPr id="116799" name="Rectangle 124"/>
          <p:cNvSpPr>
            <a:spLocks noChangeArrowheads="1"/>
          </p:cNvSpPr>
          <p:nvPr/>
        </p:nvSpPr>
        <p:spPr bwMode="auto">
          <a:xfrm>
            <a:off x="6873196" y="5105401"/>
            <a:ext cx="286602" cy="62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1597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597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597"/>
              <a:t>•</a:t>
            </a:r>
          </a:p>
        </p:txBody>
      </p:sp>
      <p:grpSp>
        <p:nvGrpSpPr>
          <p:cNvPr id="116800" name="Group 146"/>
          <p:cNvGrpSpPr>
            <a:grpSpLocks/>
          </p:cNvGrpSpPr>
          <p:nvPr/>
        </p:nvGrpSpPr>
        <p:grpSpPr bwMode="auto">
          <a:xfrm>
            <a:off x="6340042" y="4114800"/>
            <a:ext cx="1447129" cy="609600"/>
            <a:chOff x="1728" y="2736"/>
            <a:chExt cx="912" cy="384"/>
          </a:xfrm>
        </p:grpSpPr>
        <p:sp>
          <p:nvSpPr>
            <p:cNvPr id="116821" name="Rectangle 122"/>
            <p:cNvSpPr>
              <a:spLocks noChangeArrowheads="1"/>
            </p:cNvSpPr>
            <p:nvPr/>
          </p:nvSpPr>
          <p:spPr bwMode="auto">
            <a:xfrm>
              <a:off x="1728" y="2736"/>
              <a:ext cx="912" cy="38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W</a:t>
              </a:r>
            </a:p>
          </p:txBody>
        </p:sp>
        <p:sp>
          <p:nvSpPr>
            <p:cNvPr id="116822" name="Rectangle 125"/>
            <p:cNvSpPr>
              <a:spLocks noChangeArrowheads="1"/>
            </p:cNvSpPr>
            <p:nvPr/>
          </p:nvSpPr>
          <p:spPr bwMode="auto">
            <a:xfrm>
              <a:off x="1728" y="2920"/>
              <a:ext cx="912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W_dstE = </a:t>
              </a:r>
              <a:r>
                <a:rPr lang="en-US" sz="1397">
                  <a:solidFill>
                    <a:srgbClr val="FF3300"/>
                  </a:solidFill>
                  <a:latin typeface="Courier New" charset="0"/>
                </a:rPr>
                <a:t>%eax</a:t>
              </a:r>
            </a:p>
          </p:txBody>
        </p:sp>
      </p:grpSp>
      <p:grpSp>
        <p:nvGrpSpPr>
          <p:cNvPr id="116801" name="Group 128"/>
          <p:cNvGrpSpPr>
            <a:grpSpLocks/>
          </p:cNvGrpSpPr>
          <p:nvPr/>
        </p:nvGrpSpPr>
        <p:grpSpPr bwMode="auto">
          <a:xfrm>
            <a:off x="6340042" y="5943600"/>
            <a:ext cx="1447129" cy="838200"/>
            <a:chOff x="1728" y="3648"/>
            <a:chExt cx="912" cy="528"/>
          </a:xfrm>
        </p:grpSpPr>
        <p:sp>
          <p:nvSpPr>
            <p:cNvPr id="116819" name="Rectangle 123"/>
            <p:cNvSpPr>
              <a:spLocks noChangeArrowheads="1"/>
            </p:cNvSpPr>
            <p:nvPr/>
          </p:nvSpPr>
          <p:spPr bwMode="auto">
            <a:xfrm>
              <a:off x="1728" y="3648"/>
              <a:ext cx="912" cy="52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D</a:t>
              </a:r>
            </a:p>
          </p:txBody>
        </p:sp>
        <p:sp>
          <p:nvSpPr>
            <p:cNvPr id="116820" name="Rectangle 126"/>
            <p:cNvSpPr>
              <a:spLocks noChangeArrowheads="1"/>
            </p:cNvSpPr>
            <p:nvPr/>
          </p:nvSpPr>
          <p:spPr bwMode="auto">
            <a:xfrm>
              <a:off x="1728" y="383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srcA = </a:t>
              </a:r>
              <a:r>
                <a:rPr lang="en-US" sz="1397">
                  <a:latin typeface="Courier New" charset="0"/>
                </a:rPr>
                <a:t>%edx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srcB = </a:t>
              </a:r>
              <a:r>
                <a:rPr lang="en-US" sz="1397">
                  <a:solidFill>
                    <a:srgbClr val="008000"/>
                  </a:solidFill>
                  <a:latin typeface="Courier New" charset="0"/>
                </a:rPr>
                <a:t>%eax</a:t>
              </a:r>
            </a:p>
          </p:txBody>
        </p:sp>
      </p:grpSp>
      <p:sp>
        <p:nvSpPr>
          <p:cNvPr id="116802" name="Rectangle 130"/>
          <p:cNvSpPr>
            <a:spLocks noChangeArrowheads="1"/>
          </p:cNvSpPr>
          <p:nvPr/>
        </p:nvSpPr>
        <p:spPr bwMode="auto">
          <a:xfrm>
            <a:off x="5475258" y="5410201"/>
            <a:ext cx="286602" cy="62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1597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597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597"/>
              <a:t>•</a:t>
            </a:r>
          </a:p>
        </p:txBody>
      </p:sp>
      <p:grpSp>
        <p:nvGrpSpPr>
          <p:cNvPr id="116803" name="Group 145"/>
          <p:cNvGrpSpPr>
            <a:grpSpLocks/>
          </p:cNvGrpSpPr>
          <p:nvPr/>
        </p:nvGrpSpPr>
        <p:grpSpPr bwMode="auto">
          <a:xfrm>
            <a:off x="4892914" y="4724400"/>
            <a:ext cx="1447129" cy="609600"/>
            <a:chOff x="816" y="2736"/>
            <a:chExt cx="912" cy="384"/>
          </a:xfrm>
        </p:grpSpPr>
        <p:sp>
          <p:nvSpPr>
            <p:cNvPr id="116817" name="Rectangle 132"/>
            <p:cNvSpPr>
              <a:spLocks noChangeArrowheads="1"/>
            </p:cNvSpPr>
            <p:nvPr/>
          </p:nvSpPr>
          <p:spPr bwMode="auto">
            <a:xfrm>
              <a:off x="816" y="2736"/>
              <a:ext cx="912" cy="38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M</a:t>
              </a:r>
            </a:p>
          </p:txBody>
        </p:sp>
        <p:sp>
          <p:nvSpPr>
            <p:cNvPr id="116818" name="Rectangle 133"/>
            <p:cNvSpPr>
              <a:spLocks noChangeArrowheads="1"/>
            </p:cNvSpPr>
            <p:nvPr/>
          </p:nvSpPr>
          <p:spPr bwMode="auto">
            <a:xfrm>
              <a:off x="816" y="2920"/>
              <a:ext cx="912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 dirty="0" err="1"/>
                <a:t>M_dstE</a:t>
              </a:r>
              <a:r>
                <a:rPr lang="en-US" sz="1397" dirty="0"/>
                <a:t> = </a:t>
              </a:r>
              <a:r>
                <a:rPr lang="en-US" sz="1397" dirty="0">
                  <a:solidFill>
                    <a:srgbClr val="FF3300"/>
                  </a:solidFill>
                  <a:latin typeface="Courier New" charset="0"/>
                </a:rPr>
                <a:t>%</a:t>
              </a:r>
              <a:r>
                <a:rPr lang="en-US" sz="1397" dirty="0" err="1">
                  <a:solidFill>
                    <a:srgbClr val="FF3300"/>
                  </a:solidFill>
                  <a:latin typeface="Courier New" charset="0"/>
                </a:rPr>
                <a:t>eax</a:t>
              </a:r>
              <a:endParaRPr lang="en-US" sz="1397" dirty="0">
                <a:solidFill>
                  <a:srgbClr val="FF3300"/>
                </a:solidFill>
                <a:latin typeface="Courier New" charset="0"/>
              </a:endParaRPr>
            </a:p>
          </p:txBody>
        </p:sp>
      </p:grpSp>
      <p:grpSp>
        <p:nvGrpSpPr>
          <p:cNvPr id="116804" name="Group 134"/>
          <p:cNvGrpSpPr>
            <a:grpSpLocks/>
          </p:cNvGrpSpPr>
          <p:nvPr/>
        </p:nvGrpSpPr>
        <p:grpSpPr bwMode="auto">
          <a:xfrm>
            <a:off x="4892914" y="5943600"/>
            <a:ext cx="1447129" cy="838200"/>
            <a:chOff x="1728" y="3648"/>
            <a:chExt cx="912" cy="528"/>
          </a:xfrm>
        </p:grpSpPr>
        <p:sp>
          <p:nvSpPr>
            <p:cNvPr id="116815" name="Rectangle 135"/>
            <p:cNvSpPr>
              <a:spLocks noChangeArrowheads="1"/>
            </p:cNvSpPr>
            <p:nvPr/>
          </p:nvSpPr>
          <p:spPr bwMode="auto">
            <a:xfrm>
              <a:off x="1728" y="3648"/>
              <a:ext cx="912" cy="52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D</a:t>
              </a:r>
            </a:p>
          </p:txBody>
        </p:sp>
        <p:sp>
          <p:nvSpPr>
            <p:cNvPr id="116816" name="Rectangle 136"/>
            <p:cNvSpPr>
              <a:spLocks noChangeArrowheads="1"/>
            </p:cNvSpPr>
            <p:nvPr/>
          </p:nvSpPr>
          <p:spPr bwMode="auto">
            <a:xfrm>
              <a:off x="1728" y="383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srcA = </a:t>
              </a:r>
              <a:r>
                <a:rPr lang="en-US" sz="1397">
                  <a:latin typeface="Courier New" charset="0"/>
                </a:rPr>
                <a:t>%edx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srcB = </a:t>
              </a:r>
              <a:r>
                <a:rPr lang="en-US" sz="1397">
                  <a:solidFill>
                    <a:srgbClr val="008000"/>
                  </a:solidFill>
                  <a:latin typeface="Courier New" charset="0"/>
                </a:rPr>
                <a:t>%eax</a:t>
              </a:r>
            </a:p>
          </p:txBody>
        </p:sp>
      </p:grpSp>
      <p:grpSp>
        <p:nvGrpSpPr>
          <p:cNvPr id="116805" name="Group 144"/>
          <p:cNvGrpSpPr>
            <a:grpSpLocks/>
          </p:cNvGrpSpPr>
          <p:nvPr/>
        </p:nvGrpSpPr>
        <p:grpSpPr bwMode="auto">
          <a:xfrm>
            <a:off x="3445785" y="5334000"/>
            <a:ext cx="1447129" cy="609600"/>
            <a:chOff x="-96" y="2736"/>
            <a:chExt cx="912" cy="384"/>
          </a:xfrm>
        </p:grpSpPr>
        <p:sp>
          <p:nvSpPr>
            <p:cNvPr id="116813" name="Rectangle 139"/>
            <p:cNvSpPr>
              <a:spLocks noChangeArrowheads="1"/>
            </p:cNvSpPr>
            <p:nvPr/>
          </p:nvSpPr>
          <p:spPr bwMode="auto">
            <a:xfrm>
              <a:off x="-96" y="2736"/>
              <a:ext cx="912" cy="38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E</a:t>
              </a:r>
            </a:p>
          </p:txBody>
        </p:sp>
        <p:sp>
          <p:nvSpPr>
            <p:cNvPr id="116814" name="Rectangle 140"/>
            <p:cNvSpPr>
              <a:spLocks noChangeArrowheads="1"/>
            </p:cNvSpPr>
            <p:nvPr/>
          </p:nvSpPr>
          <p:spPr bwMode="auto">
            <a:xfrm>
              <a:off x="-96" y="2920"/>
              <a:ext cx="912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E_dstE = </a:t>
              </a:r>
              <a:r>
                <a:rPr lang="en-US" sz="1397">
                  <a:solidFill>
                    <a:srgbClr val="FF3300"/>
                  </a:solidFill>
                  <a:latin typeface="Courier New" charset="0"/>
                </a:rPr>
                <a:t>%eax</a:t>
              </a:r>
            </a:p>
          </p:txBody>
        </p:sp>
      </p:grpSp>
      <p:grpSp>
        <p:nvGrpSpPr>
          <p:cNvPr id="116806" name="Group 141"/>
          <p:cNvGrpSpPr>
            <a:grpSpLocks/>
          </p:cNvGrpSpPr>
          <p:nvPr/>
        </p:nvGrpSpPr>
        <p:grpSpPr bwMode="auto">
          <a:xfrm>
            <a:off x="3445785" y="5943600"/>
            <a:ext cx="1447129" cy="838200"/>
            <a:chOff x="1728" y="3648"/>
            <a:chExt cx="912" cy="528"/>
          </a:xfrm>
        </p:grpSpPr>
        <p:sp>
          <p:nvSpPr>
            <p:cNvPr id="116811" name="Rectangle 142"/>
            <p:cNvSpPr>
              <a:spLocks noChangeArrowheads="1"/>
            </p:cNvSpPr>
            <p:nvPr/>
          </p:nvSpPr>
          <p:spPr bwMode="auto">
            <a:xfrm>
              <a:off x="1728" y="3648"/>
              <a:ext cx="912" cy="52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D</a:t>
              </a:r>
            </a:p>
          </p:txBody>
        </p:sp>
        <p:sp>
          <p:nvSpPr>
            <p:cNvPr id="116812" name="Rectangle 143"/>
            <p:cNvSpPr>
              <a:spLocks noChangeArrowheads="1"/>
            </p:cNvSpPr>
            <p:nvPr/>
          </p:nvSpPr>
          <p:spPr bwMode="auto">
            <a:xfrm>
              <a:off x="1728" y="383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srcA = </a:t>
              </a:r>
              <a:r>
                <a:rPr lang="en-US" sz="1397">
                  <a:latin typeface="Courier New" charset="0"/>
                </a:rPr>
                <a:t>%edx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srcB = </a:t>
              </a:r>
              <a:r>
                <a:rPr lang="en-US" sz="1397">
                  <a:solidFill>
                    <a:srgbClr val="008000"/>
                  </a:solidFill>
                  <a:latin typeface="Courier New" charset="0"/>
                </a:rPr>
                <a:t>%eax</a:t>
              </a:r>
            </a:p>
          </p:txBody>
        </p:sp>
      </p:grpSp>
      <p:sp>
        <p:nvSpPr>
          <p:cNvPr id="116807" name="Rectangle 147"/>
          <p:cNvSpPr>
            <a:spLocks noChangeArrowheads="1"/>
          </p:cNvSpPr>
          <p:nvPr/>
        </p:nvSpPr>
        <p:spPr bwMode="auto">
          <a:xfrm>
            <a:off x="4892914" y="4343400"/>
            <a:ext cx="144712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Cycle 5</a:t>
            </a:r>
          </a:p>
        </p:txBody>
      </p:sp>
      <p:sp>
        <p:nvSpPr>
          <p:cNvPr id="116808" name="Rectangle 148"/>
          <p:cNvSpPr>
            <a:spLocks noChangeArrowheads="1"/>
          </p:cNvSpPr>
          <p:nvPr/>
        </p:nvSpPr>
        <p:spPr bwMode="auto">
          <a:xfrm>
            <a:off x="6340042" y="3733800"/>
            <a:ext cx="114247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Cycle 6</a:t>
            </a:r>
          </a:p>
        </p:txBody>
      </p:sp>
      <p:sp>
        <p:nvSpPr>
          <p:cNvPr id="116809" name="Line 149"/>
          <p:cNvSpPr>
            <a:spLocks noChangeShapeType="1"/>
          </p:cNvSpPr>
          <p:nvPr/>
        </p:nvSpPr>
        <p:spPr bwMode="auto">
          <a:xfrm>
            <a:off x="6340043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6810" name="Line 150"/>
          <p:cNvSpPr>
            <a:spLocks noChangeShapeType="1"/>
          </p:cNvSpPr>
          <p:nvPr/>
        </p:nvSpPr>
        <p:spPr bwMode="auto">
          <a:xfrm>
            <a:off x="6797030" y="3429000"/>
            <a:ext cx="990141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</p:spTree>
    <p:extLst>
      <p:ext uri="{BB962C8B-B14F-4D97-AF65-F5344CB8AC3E}">
        <p14:creationId xmlns:p14="http://schemas.microsoft.com/office/powerpoint/2010/main" val="207624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559949"/>
            <a:ext cx="8214360" cy="12587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What Happens When Stalling?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382940" y="3944643"/>
            <a:ext cx="8290842" cy="2590800"/>
          </a:xfrm>
        </p:spPr>
        <p:txBody>
          <a:bodyPr/>
          <a:lstStyle/>
          <a:p>
            <a:pPr lvl="1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Stalling instruction held back in decode stage</a:t>
            </a: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Following instruction stays in fetch stage</a:t>
            </a: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Bubbles injected into execute stage</a:t>
            </a:r>
          </a:p>
          <a:p>
            <a:pPr lvl="2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Like dynamically generated </a:t>
            </a:r>
            <a:r>
              <a:rPr lang="en-US" dirty="0" err="1">
                <a:latin typeface="Calibri"/>
                <a:ea typeface="ＭＳ Ｐゴシック" charset="0"/>
                <a:cs typeface="Calibri"/>
              </a:rPr>
              <a:t>nop</a:t>
            </a:r>
            <a:r>
              <a:rPr lang="ja-JP" altLang="en-US" dirty="0">
                <a:latin typeface="Calibri"/>
                <a:ea typeface="ＭＳ Ｐゴシック" charset="0"/>
                <a:cs typeface="Calibri"/>
              </a:rPr>
              <a:t>’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s</a:t>
            </a:r>
          </a:p>
          <a:p>
            <a:pPr lvl="2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Move through later stages</a:t>
            </a:r>
          </a:p>
        </p:txBody>
      </p:sp>
      <p:grpSp>
        <p:nvGrpSpPr>
          <p:cNvPr id="118788" name="Group 90"/>
          <p:cNvGrpSpPr>
            <a:grpSpLocks/>
          </p:cNvGrpSpPr>
          <p:nvPr/>
        </p:nvGrpSpPr>
        <p:grpSpPr bwMode="auto">
          <a:xfrm>
            <a:off x="5333644" y="1734843"/>
            <a:ext cx="2589599" cy="1828800"/>
            <a:chOff x="-1104" y="1680"/>
            <a:chExt cx="1632" cy="1152"/>
          </a:xfrm>
        </p:grpSpPr>
        <p:sp>
          <p:nvSpPr>
            <p:cNvPr id="118830" name="Rectangle 60"/>
            <p:cNvSpPr>
              <a:spLocks noChangeArrowheads="1"/>
            </p:cNvSpPr>
            <p:nvPr/>
          </p:nvSpPr>
          <p:spPr bwMode="auto">
            <a:xfrm>
              <a:off x="-1104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0x000: irmovl $10,%edx</a:t>
              </a:r>
            </a:p>
          </p:txBody>
        </p:sp>
        <p:sp>
          <p:nvSpPr>
            <p:cNvPr id="118831" name="Rectangle 61"/>
            <p:cNvSpPr>
              <a:spLocks noChangeArrowheads="1"/>
            </p:cNvSpPr>
            <p:nvPr/>
          </p:nvSpPr>
          <p:spPr bwMode="auto">
            <a:xfrm>
              <a:off x="-1104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0x006: irmovl  $3,%eax</a:t>
              </a:r>
            </a:p>
          </p:txBody>
        </p:sp>
        <p:sp>
          <p:nvSpPr>
            <p:cNvPr id="118832" name="Rectangle 64"/>
            <p:cNvSpPr>
              <a:spLocks noChangeArrowheads="1"/>
            </p:cNvSpPr>
            <p:nvPr/>
          </p:nvSpPr>
          <p:spPr bwMode="auto">
            <a:xfrm>
              <a:off x="-1104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0x00c: addl %edx,%eax</a:t>
              </a:r>
            </a:p>
          </p:txBody>
        </p:sp>
        <p:sp>
          <p:nvSpPr>
            <p:cNvPr id="118833" name="Rectangle 66"/>
            <p:cNvSpPr>
              <a:spLocks noChangeArrowheads="1"/>
            </p:cNvSpPr>
            <p:nvPr/>
          </p:nvSpPr>
          <p:spPr bwMode="auto">
            <a:xfrm>
              <a:off x="-1104" y="1680"/>
              <a:ext cx="16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797"/>
                <a:t>Cycle 4</a:t>
              </a:r>
            </a:p>
          </p:txBody>
        </p:sp>
        <p:sp>
          <p:nvSpPr>
            <p:cNvPr id="118834" name="Rectangle 79"/>
            <p:cNvSpPr>
              <a:spLocks noChangeArrowheads="1"/>
            </p:cNvSpPr>
            <p:nvPr/>
          </p:nvSpPr>
          <p:spPr bwMode="auto">
            <a:xfrm>
              <a:off x="-1104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0x00e: halt</a:t>
              </a:r>
            </a:p>
          </p:txBody>
        </p:sp>
      </p:grpSp>
      <p:grpSp>
        <p:nvGrpSpPr>
          <p:cNvPr id="118789" name="Group 81"/>
          <p:cNvGrpSpPr>
            <a:grpSpLocks/>
          </p:cNvGrpSpPr>
          <p:nvPr/>
        </p:nvGrpSpPr>
        <p:grpSpPr bwMode="auto">
          <a:xfrm>
            <a:off x="306776" y="1658644"/>
            <a:ext cx="2894257" cy="1524001"/>
            <a:chOff x="1968" y="864"/>
            <a:chExt cx="1824" cy="960"/>
          </a:xfrm>
        </p:grpSpPr>
        <p:sp>
          <p:nvSpPr>
            <p:cNvPr id="118824" name="Rectangle 24"/>
            <p:cNvSpPr>
              <a:spLocks noChangeArrowheads="1"/>
            </p:cNvSpPr>
            <p:nvPr/>
          </p:nvSpPr>
          <p:spPr bwMode="auto">
            <a:xfrm>
              <a:off x="1968" y="1204"/>
              <a:ext cx="1824" cy="23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</p:spPr>
          <p:txBody>
            <a:bodyPr lIns="45635" rIns="45635" anchor="ctr">
              <a:spAutoFit/>
            </a:bodyPr>
            <a:lstStyle/>
            <a:p>
              <a:endParaRPr lang="en-US" sz="1797"/>
            </a:p>
          </p:txBody>
        </p:sp>
        <p:sp>
          <p:nvSpPr>
            <p:cNvPr id="118825" name="Rectangle 17"/>
            <p:cNvSpPr>
              <a:spLocks noChangeArrowheads="1"/>
            </p:cNvSpPr>
            <p:nvPr/>
          </p:nvSpPr>
          <p:spPr bwMode="auto">
            <a:xfrm>
              <a:off x="2112" y="1056"/>
              <a:ext cx="16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0x000: irmovl $10,%edx</a:t>
              </a:r>
            </a:p>
          </p:txBody>
        </p:sp>
        <p:sp>
          <p:nvSpPr>
            <p:cNvPr id="118826" name="Rectangle 18"/>
            <p:cNvSpPr>
              <a:spLocks noChangeArrowheads="1"/>
            </p:cNvSpPr>
            <p:nvPr/>
          </p:nvSpPr>
          <p:spPr bwMode="auto">
            <a:xfrm>
              <a:off x="2112" y="1248"/>
              <a:ext cx="16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0x006: irmovl  $3,%eax</a:t>
              </a:r>
            </a:p>
          </p:txBody>
        </p:sp>
        <p:sp>
          <p:nvSpPr>
            <p:cNvPr id="118827" name="Rectangle 21"/>
            <p:cNvSpPr>
              <a:spLocks noChangeArrowheads="1"/>
            </p:cNvSpPr>
            <p:nvPr/>
          </p:nvSpPr>
          <p:spPr bwMode="auto">
            <a:xfrm>
              <a:off x="2112" y="1440"/>
              <a:ext cx="16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0x00c: addl %edx,%eax</a:t>
              </a:r>
            </a:p>
          </p:txBody>
        </p:sp>
        <p:sp>
          <p:nvSpPr>
            <p:cNvPr id="118828" name="Rectangle 23"/>
            <p:cNvSpPr>
              <a:spLocks noChangeArrowheads="1"/>
            </p:cNvSpPr>
            <p:nvPr/>
          </p:nvSpPr>
          <p:spPr bwMode="auto">
            <a:xfrm>
              <a:off x="2112" y="864"/>
              <a:ext cx="16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# demo-h0.ys</a:t>
              </a:r>
            </a:p>
          </p:txBody>
        </p:sp>
        <p:sp>
          <p:nvSpPr>
            <p:cNvPr id="118829" name="Rectangle 80"/>
            <p:cNvSpPr>
              <a:spLocks noChangeArrowheads="1"/>
            </p:cNvSpPr>
            <p:nvPr/>
          </p:nvSpPr>
          <p:spPr bwMode="auto">
            <a:xfrm>
              <a:off x="2112" y="1632"/>
              <a:ext cx="16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0x00e: halt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5333644" y="1734843"/>
            <a:ext cx="2589599" cy="1828800"/>
            <a:chOff x="528" y="1680"/>
            <a:chExt cx="1632" cy="1152"/>
          </a:xfrm>
        </p:grpSpPr>
        <p:sp>
          <p:nvSpPr>
            <p:cNvPr id="118818" name="Rectangle 52"/>
            <p:cNvSpPr>
              <a:spLocks noChangeArrowheads="1"/>
            </p:cNvSpPr>
            <p:nvPr/>
          </p:nvSpPr>
          <p:spPr bwMode="auto">
            <a:xfrm>
              <a:off x="528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0x000: irmovl $10,%edx</a:t>
              </a:r>
            </a:p>
          </p:txBody>
        </p:sp>
        <p:sp>
          <p:nvSpPr>
            <p:cNvPr id="118819" name="Rectangle 53"/>
            <p:cNvSpPr>
              <a:spLocks noChangeArrowheads="1"/>
            </p:cNvSpPr>
            <p:nvPr/>
          </p:nvSpPr>
          <p:spPr bwMode="auto">
            <a:xfrm>
              <a:off x="528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0x006: irmovl  $3,%eax</a:t>
              </a:r>
            </a:p>
          </p:txBody>
        </p:sp>
        <p:sp>
          <p:nvSpPr>
            <p:cNvPr id="118820" name="Rectangle 54"/>
            <p:cNvSpPr>
              <a:spLocks noChangeArrowheads="1"/>
            </p:cNvSpPr>
            <p:nvPr/>
          </p:nvSpPr>
          <p:spPr bwMode="auto">
            <a:xfrm>
              <a:off x="528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       </a:t>
              </a:r>
              <a:r>
                <a:rPr lang="en-US" sz="1397" i="1">
                  <a:latin typeface="Courier New" charset="0"/>
                </a:rPr>
                <a:t>bubble</a:t>
              </a:r>
            </a:p>
          </p:txBody>
        </p:sp>
        <p:sp>
          <p:nvSpPr>
            <p:cNvPr id="118821" name="Rectangle 56"/>
            <p:cNvSpPr>
              <a:spLocks noChangeArrowheads="1"/>
            </p:cNvSpPr>
            <p:nvPr/>
          </p:nvSpPr>
          <p:spPr bwMode="auto">
            <a:xfrm>
              <a:off x="528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0x00c: addl %edx,%eax</a:t>
              </a:r>
            </a:p>
          </p:txBody>
        </p:sp>
        <p:sp>
          <p:nvSpPr>
            <p:cNvPr id="118822" name="Rectangle 58"/>
            <p:cNvSpPr>
              <a:spLocks noChangeArrowheads="1"/>
            </p:cNvSpPr>
            <p:nvPr/>
          </p:nvSpPr>
          <p:spPr bwMode="auto">
            <a:xfrm>
              <a:off x="528" y="1680"/>
              <a:ext cx="16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797"/>
                <a:t>Cycle 5</a:t>
              </a:r>
            </a:p>
          </p:txBody>
        </p:sp>
        <p:sp>
          <p:nvSpPr>
            <p:cNvPr id="118823" name="Rectangle 82"/>
            <p:cNvSpPr>
              <a:spLocks noChangeArrowheads="1"/>
            </p:cNvSpPr>
            <p:nvPr/>
          </p:nvSpPr>
          <p:spPr bwMode="auto">
            <a:xfrm>
              <a:off x="528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0x00e: halt</a:t>
              </a:r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333644" y="1734843"/>
            <a:ext cx="2589599" cy="1828800"/>
            <a:chOff x="2160" y="1680"/>
            <a:chExt cx="1632" cy="1152"/>
          </a:xfrm>
        </p:grpSpPr>
        <p:sp>
          <p:nvSpPr>
            <p:cNvPr id="118812" name="Rectangle 45"/>
            <p:cNvSpPr>
              <a:spLocks noChangeArrowheads="1"/>
            </p:cNvSpPr>
            <p:nvPr/>
          </p:nvSpPr>
          <p:spPr bwMode="auto">
            <a:xfrm>
              <a:off x="2160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0x006: irmovl  $3,%eax</a:t>
              </a:r>
            </a:p>
          </p:txBody>
        </p:sp>
        <p:sp>
          <p:nvSpPr>
            <p:cNvPr id="118813" name="Rectangle 47"/>
            <p:cNvSpPr>
              <a:spLocks noChangeArrowheads="1"/>
            </p:cNvSpPr>
            <p:nvPr/>
          </p:nvSpPr>
          <p:spPr bwMode="auto">
            <a:xfrm>
              <a:off x="2160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       </a:t>
              </a:r>
              <a:r>
                <a:rPr lang="en-US" sz="1397" i="1">
                  <a:latin typeface="Courier New" charset="0"/>
                </a:rPr>
                <a:t>bubble</a:t>
              </a:r>
            </a:p>
          </p:txBody>
        </p:sp>
        <p:sp>
          <p:nvSpPr>
            <p:cNvPr id="118814" name="Rectangle 48"/>
            <p:cNvSpPr>
              <a:spLocks noChangeArrowheads="1"/>
            </p:cNvSpPr>
            <p:nvPr/>
          </p:nvSpPr>
          <p:spPr bwMode="auto">
            <a:xfrm>
              <a:off x="2160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0x00c: addl %edx,%eax</a:t>
              </a:r>
            </a:p>
          </p:txBody>
        </p:sp>
        <p:sp>
          <p:nvSpPr>
            <p:cNvPr id="118815" name="Rectangle 49"/>
            <p:cNvSpPr>
              <a:spLocks noChangeArrowheads="1"/>
            </p:cNvSpPr>
            <p:nvPr/>
          </p:nvSpPr>
          <p:spPr bwMode="auto">
            <a:xfrm>
              <a:off x="2160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       </a:t>
              </a:r>
              <a:r>
                <a:rPr lang="en-US" sz="1397" i="1">
                  <a:latin typeface="Courier New" charset="0"/>
                </a:rPr>
                <a:t>bubble</a:t>
              </a:r>
            </a:p>
          </p:txBody>
        </p:sp>
        <p:sp>
          <p:nvSpPr>
            <p:cNvPr id="118816" name="Rectangle 50"/>
            <p:cNvSpPr>
              <a:spLocks noChangeArrowheads="1"/>
            </p:cNvSpPr>
            <p:nvPr/>
          </p:nvSpPr>
          <p:spPr bwMode="auto">
            <a:xfrm>
              <a:off x="2160" y="1680"/>
              <a:ext cx="16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797"/>
                <a:t>Cycle 6</a:t>
              </a:r>
            </a:p>
          </p:txBody>
        </p:sp>
        <p:sp>
          <p:nvSpPr>
            <p:cNvPr id="118817" name="Rectangle 83"/>
            <p:cNvSpPr>
              <a:spLocks noChangeArrowheads="1"/>
            </p:cNvSpPr>
            <p:nvPr/>
          </p:nvSpPr>
          <p:spPr bwMode="auto">
            <a:xfrm>
              <a:off x="2160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0x00e: halt</a:t>
              </a:r>
            </a:p>
          </p:txBody>
        </p:sp>
      </p:grp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5333644" y="1734843"/>
            <a:ext cx="2589599" cy="1828800"/>
            <a:chOff x="3792" y="1680"/>
            <a:chExt cx="1632" cy="1152"/>
          </a:xfrm>
        </p:grpSpPr>
        <p:sp>
          <p:nvSpPr>
            <p:cNvPr id="118806" name="Rectangle 38"/>
            <p:cNvSpPr>
              <a:spLocks noChangeArrowheads="1"/>
            </p:cNvSpPr>
            <p:nvPr/>
          </p:nvSpPr>
          <p:spPr bwMode="auto">
            <a:xfrm>
              <a:off x="3792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       </a:t>
              </a:r>
              <a:r>
                <a:rPr lang="en-US" sz="1397" i="1">
                  <a:latin typeface="Courier New" charset="0"/>
                </a:rPr>
                <a:t>bubble</a:t>
              </a:r>
            </a:p>
          </p:txBody>
        </p:sp>
        <p:sp>
          <p:nvSpPr>
            <p:cNvPr id="118807" name="Rectangle 39"/>
            <p:cNvSpPr>
              <a:spLocks noChangeArrowheads="1"/>
            </p:cNvSpPr>
            <p:nvPr/>
          </p:nvSpPr>
          <p:spPr bwMode="auto">
            <a:xfrm>
              <a:off x="3792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       </a:t>
              </a:r>
              <a:r>
                <a:rPr lang="en-US" sz="1397" i="1">
                  <a:latin typeface="Courier New" charset="0"/>
                </a:rPr>
                <a:t>bubble</a:t>
              </a:r>
            </a:p>
          </p:txBody>
        </p:sp>
        <p:sp>
          <p:nvSpPr>
            <p:cNvPr id="118808" name="Rectangle 40"/>
            <p:cNvSpPr>
              <a:spLocks noChangeArrowheads="1"/>
            </p:cNvSpPr>
            <p:nvPr/>
          </p:nvSpPr>
          <p:spPr bwMode="auto">
            <a:xfrm>
              <a:off x="3792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0x00c: addl %edx,%eax</a:t>
              </a:r>
            </a:p>
          </p:txBody>
        </p:sp>
        <p:sp>
          <p:nvSpPr>
            <p:cNvPr id="118809" name="Rectangle 41"/>
            <p:cNvSpPr>
              <a:spLocks noChangeArrowheads="1"/>
            </p:cNvSpPr>
            <p:nvPr/>
          </p:nvSpPr>
          <p:spPr bwMode="auto">
            <a:xfrm>
              <a:off x="3792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       </a:t>
              </a:r>
              <a:r>
                <a:rPr lang="en-US" sz="1397" i="1">
                  <a:latin typeface="Courier New" charset="0"/>
                </a:rPr>
                <a:t>bubble</a:t>
              </a:r>
            </a:p>
          </p:txBody>
        </p:sp>
        <p:sp>
          <p:nvSpPr>
            <p:cNvPr id="118810" name="Rectangle 42"/>
            <p:cNvSpPr>
              <a:spLocks noChangeArrowheads="1"/>
            </p:cNvSpPr>
            <p:nvPr/>
          </p:nvSpPr>
          <p:spPr bwMode="auto">
            <a:xfrm>
              <a:off x="3792" y="1680"/>
              <a:ext cx="16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797"/>
                <a:t>Cycle 7</a:t>
              </a:r>
            </a:p>
          </p:txBody>
        </p:sp>
        <p:sp>
          <p:nvSpPr>
            <p:cNvPr id="118811" name="Rectangle 84"/>
            <p:cNvSpPr>
              <a:spLocks noChangeArrowheads="1"/>
            </p:cNvSpPr>
            <p:nvPr/>
          </p:nvSpPr>
          <p:spPr bwMode="auto">
            <a:xfrm>
              <a:off x="3792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0x00e: halt</a:t>
              </a:r>
            </a:p>
          </p:txBody>
        </p:sp>
      </p:grp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5333645" y="1734843"/>
            <a:ext cx="2665763" cy="1981200"/>
            <a:chOff x="5424" y="1680"/>
            <a:chExt cx="1680" cy="1248"/>
          </a:xfrm>
        </p:grpSpPr>
        <p:sp>
          <p:nvSpPr>
            <p:cNvPr id="118800" name="Rectangle 7"/>
            <p:cNvSpPr>
              <a:spLocks noChangeArrowheads="1"/>
            </p:cNvSpPr>
            <p:nvPr/>
          </p:nvSpPr>
          <p:spPr bwMode="auto">
            <a:xfrm>
              <a:off x="5424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       </a:t>
              </a:r>
              <a:r>
                <a:rPr lang="en-US" sz="1397" i="1">
                  <a:latin typeface="Courier New" charset="0"/>
                </a:rPr>
                <a:t>bubble</a:t>
              </a:r>
            </a:p>
          </p:txBody>
        </p:sp>
        <p:sp>
          <p:nvSpPr>
            <p:cNvPr id="118801" name="Rectangle 10"/>
            <p:cNvSpPr>
              <a:spLocks noChangeArrowheads="1"/>
            </p:cNvSpPr>
            <p:nvPr/>
          </p:nvSpPr>
          <p:spPr bwMode="auto">
            <a:xfrm>
              <a:off x="5424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       </a:t>
              </a:r>
              <a:r>
                <a:rPr lang="en-US" sz="1397" i="1">
                  <a:latin typeface="Courier New" charset="0"/>
                </a:rPr>
                <a:t>bubble</a:t>
              </a:r>
            </a:p>
          </p:txBody>
        </p:sp>
        <p:sp>
          <p:nvSpPr>
            <p:cNvPr id="118802" name="Rectangle 33"/>
            <p:cNvSpPr>
              <a:spLocks noChangeArrowheads="1"/>
            </p:cNvSpPr>
            <p:nvPr/>
          </p:nvSpPr>
          <p:spPr bwMode="auto">
            <a:xfrm>
              <a:off x="5424" y="1680"/>
              <a:ext cx="16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797"/>
                <a:t>Cycle 8</a:t>
              </a:r>
            </a:p>
          </p:txBody>
        </p:sp>
        <p:sp>
          <p:nvSpPr>
            <p:cNvPr id="118803" name="Rectangle 76"/>
            <p:cNvSpPr>
              <a:spLocks noChangeArrowheads="1"/>
            </p:cNvSpPr>
            <p:nvPr/>
          </p:nvSpPr>
          <p:spPr bwMode="auto">
            <a:xfrm>
              <a:off x="5424" y="2640"/>
              <a:ext cx="168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797"/>
            </a:p>
          </p:txBody>
        </p:sp>
        <p:sp>
          <p:nvSpPr>
            <p:cNvPr id="118804" name="Rectangle 8"/>
            <p:cNvSpPr>
              <a:spLocks noChangeArrowheads="1"/>
            </p:cNvSpPr>
            <p:nvPr/>
          </p:nvSpPr>
          <p:spPr bwMode="auto">
            <a:xfrm>
              <a:off x="5424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0x00c: addl %edx,%eax</a:t>
              </a:r>
            </a:p>
          </p:txBody>
        </p:sp>
        <p:sp>
          <p:nvSpPr>
            <p:cNvPr id="118805" name="Rectangle 85"/>
            <p:cNvSpPr>
              <a:spLocks noChangeArrowheads="1"/>
            </p:cNvSpPr>
            <p:nvPr/>
          </p:nvSpPr>
          <p:spPr bwMode="auto">
            <a:xfrm>
              <a:off x="5424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>
                  <a:latin typeface="Courier New" charset="0"/>
                </a:rPr>
                <a:t>0x00e: halt</a:t>
              </a:r>
            </a:p>
          </p:txBody>
        </p:sp>
      </p:grpSp>
      <p:grpSp>
        <p:nvGrpSpPr>
          <p:cNvPr id="118794" name="Group 32"/>
          <p:cNvGrpSpPr>
            <a:grpSpLocks/>
          </p:cNvGrpSpPr>
          <p:nvPr/>
        </p:nvGrpSpPr>
        <p:grpSpPr bwMode="auto">
          <a:xfrm>
            <a:off x="3810350" y="2039643"/>
            <a:ext cx="1523294" cy="1524000"/>
            <a:chOff x="-48" y="1344"/>
            <a:chExt cx="960" cy="960"/>
          </a:xfrm>
        </p:grpSpPr>
        <p:sp>
          <p:nvSpPr>
            <p:cNvPr id="118795" name="Rectangle 11"/>
            <p:cNvSpPr>
              <a:spLocks noChangeArrowheads="1"/>
            </p:cNvSpPr>
            <p:nvPr/>
          </p:nvSpPr>
          <p:spPr bwMode="auto">
            <a:xfrm>
              <a:off x="-48" y="1344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797"/>
                <a:t>Write Back</a:t>
              </a:r>
            </a:p>
          </p:txBody>
        </p:sp>
        <p:sp>
          <p:nvSpPr>
            <p:cNvPr id="118796" name="Rectangle 12"/>
            <p:cNvSpPr>
              <a:spLocks noChangeArrowheads="1"/>
            </p:cNvSpPr>
            <p:nvPr/>
          </p:nvSpPr>
          <p:spPr bwMode="auto">
            <a:xfrm>
              <a:off x="-48" y="1536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797"/>
                <a:t>Memory</a:t>
              </a:r>
            </a:p>
          </p:txBody>
        </p:sp>
        <p:sp>
          <p:nvSpPr>
            <p:cNvPr id="118797" name="Rectangle 13"/>
            <p:cNvSpPr>
              <a:spLocks noChangeArrowheads="1"/>
            </p:cNvSpPr>
            <p:nvPr/>
          </p:nvSpPr>
          <p:spPr bwMode="auto">
            <a:xfrm>
              <a:off x="-48" y="1728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797"/>
                <a:t>Execute</a:t>
              </a:r>
              <a:endParaRPr lang="en-US" sz="1797" i="1"/>
            </a:p>
          </p:txBody>
        </p:sp>
        <p:sp>
          <p:nvSpPr>
            <p:cNvPr id="118798" name="Rectangle 14"/>
            <p:cNvSpPr>
              <a:spLocks noChangeArrowheads="1"/>
            </p:cNvSpPr>
            <p:nvPr/>
          </p:nvSpPr>
          <p:spPr bwMode="auto">
            <a:xfrm>
              <a:off x="-48" y="1920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797"/>
                <a:t>Decode</a:t>
              </a:r>
              <a:endParaRPr lang="en-US" sz="1797" i="1"/>
            </a:p>
          </p:txBody>
        </p:sp>
        <p:sp>
          <p:nvSpPr>
            <p:cNvPr id="118799" name="Rectangle 16"/>
            <p:cNvSpPr>
              <a:spLocks noChangeArrowheads="1"/>
            </p:cNvSpPr>
            <p:nvPr/>
          </p:nvSpPr>
          <p:spPr bwMode="auto">
            <a:xfrm>
              <a:off x="-48" y="2112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797"/>
                <a:t>Fetch</a:t>
              </a:r>
              <a:endParaRPr lang="en-US" sz="1797" i="1"/>
            </a:p>
          </p:txBody>
        </p:sp>
      </p:grpSp>
    </p:spTree>
    <p:extLst>
      <p:ext uri="{BB962C8B-B14F-4D97-AF65-F5344CB8AC3E}">
        <p14:creationId xmlns:p14="http://schemas.microsoft.com/office/powerpoint/2010/main" val="37751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42" y="76201"/>
            <a:ext cx="8700227" cy="779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Implementing Stalling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382940" y="5238751"/>
            <a:ext cx="8290842" cy="1295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-107" charset="2"/>
              <a:buNone/>
              <a:defRPr/>
            </a:pPr>
            <a:r>
              <a:rPr lang="en-US">
                <a:ea typeface="+mn-ea"/>
                <a:cs typeface="+mn-cs"/>
              </a:rPr>
              <a:t>Pipeline Control</a:t>
            </a:r>
          </a:p>
          <a:p>
            <a:pPr lvl="1" eaLnBrk="1" hangingPunct="1">
              <a:buFont typeface="Wingdings" pitchFamily="-107" charset="2"/>
              <a:buChar char="n"/>
              <a:defRPr/>
            </a:pPr>
            <a:r>
              <a:rPr lang="en-US"/>
              <a:t>Combinational logic detects stall condition</a:t>
            </a:r>
          </a:p>
          <a:p>
            <a:pPr lvl="1" eaLnBrk="1" hangingPunct="1">
              <a:buFont typeface="Wingdings" pitchFamily="-107" charset="2"/>
              <a:buChar char="n"/>
              <a:defRPr/>
            </a:pPr>
            <a:r>
              <a:rPr lang="en-US"/>
              <a:t>Sets mode signals for how pipeline registers should update</a:t>
            </a:r>
          </a:p>
        </p:txBody>
      </p:sp>
      <p:pic>
        <p:nvPicPr>
          <p:cNvPr id="12083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9" y="835026"/>
            <a:ext cx="6294694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8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712064"/>
            <a:ext cx="8214360" cy="12587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Pipeline Register Modes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5070242" y="1961286"/>
            <a:ext cx="3408369" cy="1117600"/>
            <a:chOff x="3194" y="767"/>
            <a:chExt cx="2148" cy="704"/>
          </a:xfrm>
        </p:grpSpPr>
        <p:sp>
          <p:nvSpPr>
            <p:cNvPr id="123028" name="Freeform 12"/>
            <p:cNvSpPr>
              <a:spLocks/>
            </p:cNvSpPr>
            <p:nvPr/>
          </p:nvSpPr>
          <p:spPr bwMode="auto">
            <a:xfrm>
              <a:off x="3482" y="1112"/>
              <a:ext cx="346" cy="231"/>
            </a:xfrm>
            <a:custGeom>
              <a:avLst/>
              <a:gdLst>
                <a:gd name="T0" fmla="*/ 0 w 691"/>
                <a:gd name="T1" fmla="*/ 15 h 460"/>
                <a:gd name="T2" fmla="*/ 12 w 691"/>
                <a:gd name="T3" fmla="*/ 15 h 460"/>
                <a:gd name="T4" fmla="*/ 12 w 691"/>
                <a:gd name="T5" fmla="*/ 0 h 460"/>
                <a:gd name="T6" fmla="*/ 22 w 691"/>
                <a:gd name="T7" fmla="*/ 0 h 4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1"/>
                <a:gd name="T13" fmla="*/ 0 h 460"/>
                <a:gd name="T14" fmla="*/ 691 w 691"/>
                <a:gd name="T15" fmla="*/ 460 h 4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29" name="Rectangle 13"/>
            <p:cNvSpPr>
              <a:spLocks noChangeArrowheads="1"/>
            </p:cNvSpPr>
            <p:nvPr/>
          </p:nvSpPr>
          <p:spPr bwMode="auto">
            <a:xfrm>
              <a:off x="3328" y="767"/>
              <a:ext cx="692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30" name="Rectangle 14"/>
            <p:cNvSpPr>
              <a:spLocks noChangeArrowheads="1"/>
            </p:cNvSpPr>
            <p:nvPr/>
          </p:nvSpPr>
          <p:spPr bwMode="auto">
            <a:xfrm>
              <a:off x="3555" y="797"/>
              <a:ext cx="25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Rising</a:t>
              </a:r>
              <a:endParaRPr lang="en-US" sz="1797"/>
            </a:p>
          </p:txBody>
        </p:sp>
        <p:sp>
          <p:nvSpPr>
            <p:cNvPr id="123031" name="Rectangle 15"/>
            <p:cNvSpPr>
              <a:spLocks noChangeArrowheads="1"/>
            </p:cNvSpPr>
            <p:nvPr/>
          </p:nvSpPr>
          <p:spPr bwMode="auto">
            <a:xfrm>
              <a:off x="3580" y="920"/>
              <a:ext cx="21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clock</a:t>
              </a:r>
              <a:endParaRPr lang="en-US" sz="1797"/>
            </a:p>
          </p:txBody>
        </p:sp>
        <p:sp>
          <p:nvSpPr>
            <p:cNvPr id="123032" name="Freeform 16"/>
            <p:cNvSpPr>
              <a:spLocks/>
            </p:cNvSpPr>
            <p:nvPr/>
          </p:nvSpPr>
          <p:spPr bwMode="auto">
            <a:xfrm>
              <a:off x="3482" y="1112"/>
              <a:ext cx="346" cy="231"/>
            </a:xfrm>
            <a:custGeom>
              <a:avLst/>
              <a:gdLst>
                <a:gd name="T0" fmla="*/ 0 w 691"/>
                <a:gd name="T1" fmla="*/ 15 h 460"/>
                <a:gd name="T2" fmla="*/ 12 w 691"/>
                <a:gd name="T3" fmla="*/ 15 h 460"/>
                <a:gd name="T4" fmla="*/ 12 w 691"/>
                <a:gd name="T5" fmla="*/ 0 h 460"/>
                <a:gd name="T6" fmla="*/ 22 w 691"/>
                <a:gd name="T7" fmla="*/ 0 h 4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1"/>
                <a:gd name="T13" fmla="*/ 0 h 460"/>
                <a:gd name="T14" fmla="*/ 691 w 691"/>
                <a:gd name="T15" fmla="*/ 460 h 4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33" name="Rectangle 17"/>
            <p:cNvSpPr>
              <a:spLocks noChangeArrowheads="1"/>
            </p:cNvSpPr>
            <p:nvPr/>
          </p:nvSpPr>
          <p:spPr bwMode="auto">
            <a:xfrm>
              <a:off x="3328" y="767"/>
              <a:ext cx="692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34" name="Rectangle 18"/>
            <p:cNvSpPr>
              <a:spLocks noChangeArrowheads="1"/>
            </p:cNvSpPr>
            <p:nvPr/>
          </p:nvSpPr>
          <p:spPr bwMode="auto">
            <a:xfrm>
              <a:off x="3555" y="797"/>
              <a:ext cx="25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Rising</a:t>
              </a:r>
              <a:endParaRPr lang="en-US" sz="1797"/>
            </a:p>
          </p:txBody>
        </p:sp>
        <p:sp>
          <p:nvSpPr>
            <p:cNvPr id="123035" name="Rectangle 19"/>
            <p:cNvSpPr>
              <a:spLocks noChangeArrowheads="1"/>
            </p:cNvSpPr>
            <p:nvPr/>
          </p:nvSpPr>
          <p:spPr bwMode="auto">
            <a:xfrm>
              <a:off x="3580" y="920"/>
              <a:ext cx="21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clock</a:t>
              </a:r>
              <a:endParaRPr lang="en-US" sz="1797"/>
            </a:p>
          </p:txBody>
        </p:sp>
        <p:sp>
          <p:nvSpPr>
            <p:cNvPr id="123036" name="Rectangle 21"/>
            <p:cNvSpPr>
              <a:spLocks noChangeArrowheads="1"/>
            </p:cNvSpPr>
            <p:nvPr/>
          </p:nvSpPr>
          <p:spPr bwMode="auto">
            <a:xfrm>
              <a:off x="3194" y="902"/>
              <a:ext cx="22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94">
                  <a:solidFill>
                    <a:srgbClr val="000099"/>
                  </a:solidFill>
                  <a:latin typeface="Wingdings 3" charset="0"/>
                </a:rPr>
                <a:t>_</a:t>
              </a:r>
              <a:endParaRPr lang="en-US" sz="1797"/>
            </a:p>
          </p:txBody>
        </p:sp>
        <p:sp>
          <p:nvSpPr>
            <p:cNvPr id="123037" name="Rectangle 22"/>
            <p:cNvSpPr>
              <a:spLocks noChangeArrowheads="1"/>
            </p:cNvSpPr>
            <p:nvPr/>
          </p:nvSpPr>
          <p:spPr bwMode="auto">
            <a:xfrm>
              <a:off x="4017" y="866"/>
              <a:ext cx="310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38" name="Rectangle 23"/>
            <p:cNvSpPr>
              <a:spLocks noChangeArrowheads="1"/>
            </p:cNvSpPr>
            <p:nvPr/>
          </p:nvSpPr>
          <p:spPr bwMode="auto">
            <a:xfrm>
              <a:off x="4153" y="902"/>
              <a:ext cx="22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94">
                  <a:solidFill>
                    <a:srgbClr val="000099"/>
                  </a:solidFill>
                  <a:latin typeface="Wingdings 3" charset="0"/>
                </a:rPr>
                <a:t>_</a:t>
              </a:r>
              <a:endParaRPr lang="en-US" sz="1797"/>
            </a:p>
          </p:txBody>
        </p:sp>
        <p:sp>
          <p:nvSpPr>
            <p:cNvPr id="123039" name="Rectangle 30"/>
            <p:cNvSpPr>
              <a:spLocks noChangeArrowheads="1"/>
            </p:cNvSpPr>
            <p:nvPr/>
          </p:nvSpPr>
          <p:spPr bwMode="auto">
            <a:xfrm>
              <a:off x="4775" y="856"/>
              <a:ext cx="56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40" name="Rectangle 31"/>
            <p:cNvSpPr>
              <a:spLocks noChangeArrowheads="1"/>
            </p:cNvSpPr>
            <p:nvPr/>
          </p:nvSpPr>
          <p:spPr bwMode="auto">
            <a:xfrm>
              <a:off x="4842" y="886"/>
              <a:ext cx="45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Output = y</a:t>
              </a:r>
              <a:endParaRPr lang="en-US" sz="1797"/>
            </a:p>
          </p:txBody>
        </p:sp>
        <p:grpSp>
          <p:nvGrpSpPr>
            <p:cNvPr id="123041" name="Group 66"/>
            <p:cNvGrpSpPr>
              <a:grpSpLocks/>
            </p:cNvGrpSpPr>
            <p:nvPr/>
          </p:nvGrpSpPr>
          <p:grpSpPr bwMode="auto">
            <a:xfrm>
              <a:off x="4375" y="817"/>
              <a:ext cx="575" cy="654"/>
              <a:chOff x="4375" y="817"/>
              <a:chExt cx="575" cy="654"/>
            </a:xfrm>
          </p:grpSpPr>
          <p:sp>
            <p:nvSpPr>
              <p:cNvPr id="123042" name="Rectangle 58"/>
              <p:cNvSpPr>
                <a:spLocks noChangeArrowheads="1"/>
              </p:cNvSpPr>
              <p:nvPr/>
            </p:nvSpPr>
            <p:spPr bwMode="auto">
              <a:xfrm>
                <a:off x="4605" y="817"/>
                <a:ext cx="116" cy="654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3043" name="Rectangle 59"/>
              <p:cNvSpPr>
                <a:spLocks noChangeArrowheads="1"/>
              </p:cNvSpPr>
              <p:nvPr/>
            </p:nvSpPr>
            <p:spPr bwMode="auto">
              <a:xfrm>
                <a:off x="4660" y="1076"/>
                <a:ext cx="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97">
                    <a:solidFill>
                      <a:srgbClr val="000000"/>
                    </a:solidFill>
                  </a:rPr>
                  <a:t>y</a:t>
                </a:r>
                <a:endParaRPr lang="en-US" sz="1797"/>
              </a:p>
            </p:txBody>
          </p:sp>
          <p:sp>
            <p:nvSpPr>
              <p:cNvPr id="123044" name="Freeform 60"/>
              <p:cNvSpPr>
                <a:spLocks/>
              </p:cNvSpPr>
              <p:nvPr/>
            </p:nvSpPr>
            <p:spPr bwMode="auto">
              <a:xfrm>
                <a:off x="4375" y="1086"/>
                <a:ext cx="230" cy="115"/>
              </a:xfrm>
              <a:custGeom>
                <a:avLst/>
                <a:gdLst>
                  <a:gd name="T0" fmla="*/ 9 w 461"/>
                  <a:gd name="T1" fmla="*/ 0 h 230"/>
                  <a:gd name="T2" fmla="*/ 9 w 461"/>
                  <a:gd name="T3" fmla="*/ 3 h 230"/>
                  <a:gd name="T4" fmla="*/ 0 w 461"/>
                  <a:gd name="T5" fmla="*/ 3 h 230"/>
                  <a:gd name="T6" fmla="*/ 0 w 461"/>
                  <a:gd name="T7" fmla="*/ 5 h 230"/>
                  <a:gd name="T8" fmla="*/ 9 w 461"/>
                  <a:gd name="T9" fmla="*/ 5 h 230"/>
                  <a:gd name="T10" fmla="*/ 9 w 461"/>
                  <a:gd name="T11" fmla="*/ 8 h 230"/>
                  <a:gd name="T12" fmla="*/ 14 w 461"/>
                  <a:gd name="T13" fmla="*/ 4 h 230"/>
                  <a:gd name="T14" fmla="*/ 9 w 461"/>
                  <a:gd name="T15" fmla="*/ 0 h 2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1"/>
                  <a:gd name="T25" fmla="*/ 0 h 230"/>
                  <a:gd name="T26" fmla="*/ 461 w 461"/>
                  <a:gd name="T27" fmla="*/ 230 h 2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3045" name="Freeform 61"/>
              <p:cNvSpPr>
                <a:spLocks/>
              </p:cNvSpPr>
              <p:nvPr/>
            </p:nvSpPr>
            <p:spPr bwMode="auto">
              <a:xfrm>
                <a:off x="4720" y="1086"/>
                <a:ext cx="230" cy="115"/>
              </a:xfrm>
              <a:custGeom>
                <a:avLst/>
                <a:gdLst>
                  <a:gd name="T0" fmla="*/ 9 w 461"/>
                  <a:gd name="T1" fmla="*/ 0 h 230"/>
                  <a:gd name="T2" fmla="*/ 9 w 461"/>
                  <a:gd name="T3" fmla="*/ 3 h 230"/>
                  <a:gd name="T4" fmla="*/ 0 w 461"/>
                  <a:gd name="T5" fmla="*/ 3 h 230"/>
                  <a:gd name="T6" fmla="*/ 0 w 461"/>
                  <a:gd name="T7" fmla="*/ 5 h 230"/>
                  <a:gd name="T8" fmla="*/ 9 w 461"/>
                  <a:gd name="T9" fmla="*/ 5 h 230"/>
                  <a:gd name="T10" fmla="*/ 9 w 461"/>
                  <a:gd name="T11" fmla="*/ 8 h 230"/>
                  <a:gd name="T12" fmla="*/ 14 w 461"/>
                  <a:gd name="T13" fmla="*/ 4 h 230"/>
                  <a:gd name="T14" fmla="*/ 9 w 461"/>
                  <a:gd name="T15" fmla="*/ 0 h 2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1"/>
                  <a:gd name="T25" fmla="*/ 0 h 230"/>
                  <a:gd name="T26" fmla="*/ 461 w 461"/>
                  <a:gd name="T27" fmla="*/ 230 h 2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66CC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3046" name="Rectangle 62"/>
              <p:cNvSpPr>
                <a:spLocks noChangeArrowheads="1"/>
              </p:cNvSpPr>
              <p:nvPr/>
            </p:nvSpPr>
            <p:spPr bwMode="auto">
              <a:xfrm>
                <a:off x="4605" y="817"/>
                <a:ext cx="116" cy="654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3047" name="Rectangle 63"/>
              <p:cNvSpPr>
                <a:spLocks noChangeArrowheads="1"/>
              </p:cNvSpPr>
              <p:nvPr/>
            </p:nvSpPr>
            <p:spPr bwMode="auto">
              <a:xfrm>
                <a:off x="4660" y="1076"/>
                <a:ext cx="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97">
                    <a:solidFill>
                      <a:srgbClr val="000000"/>
                    </a:solidFill>
                  </a:rPr>
                  <a:t>y</a:t>
                </a:r>
                <a:endParaRPr lang="en-US" sz="1797"/>
              </a:p>
            </p:txBody>
          </p:sp>
          <p:sp>
            <p:nvSpPr>
              <p:cNvPr id="123048" name="Freeform 64"/>
              <p:cNvSpPr>
                <a:spLocks/>
              </p:cNvSpPr>
              <p:nvPr/>
            </p:nvSpPr>
            <p:spPr bwMode="auto">
              <a:xfrm>
                <a:off x="4375" y="1086"/>
                <a:ext cx="230" cy="115"/>
              </a:xfrm>
              <a:custGeom>
                <a:avLst/>
                <a:gdLst>
                  <a:gd name="T0" fmla="*/ 9 w 461"/>
                  <a:gd name="T1" fmla="*/ 0 h 230"/>
                  <a:gd name="T2" fmla="*/ 9 w 461"/>
                  <a:gd name="T3" fmla="*/ 3 h 230"/>
                  <a:gd name="T4" fmla="*/ 0 w 461"/>
                  <a:gd name="T5" fmla="*/ 3 h 230"/>
                  <a:gd name="T6" fmla="*/ 0 w 461"/>
                  <a:gd name="T7" fmla="*/ 5 h 230"/>
                  <a:gd name="T8" fmla="*/ 9 w 461"/>
                  <a:gd name="T9" fmla="*/ 5 h 230"/>
                  <a:gd name="T10" fmla="*/ 9 w 461"/>
                  <a:gd name="T11" fmla="*/ 8 h 230"/>
                  <a:gd name="T12" fmla="*/ 14 w 461"/>
                  <a:gd name="T13" fmla="*/ 4 h 230"/>
                  <a:gd name="T14" fmla="*/ 9 w 461"/>
                  <a:gd name="T15" fmla="*/ 0 h 2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1"/>
                  <a:gd name="T25" fmla="*/ 0 h 230"/>
                  <a:gd name="T26" fmla="*/ 461 w 461"/>
                  <a:gd name="T27" fmla="*/ 230 h 2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3049" name="Freeform 65"/>
              <p:cNvSpPr>
                <a:spLocks/>
              </p:cNvSpPr>
              <p:nvPr/>
            </p:nvSpPr>
            <p:spPr bwMode="auto">
              <a:xfrm>
                <a:off x="4720" y="1086"/>
                <a:ext cx="230" cy="115"/>
              </a:xfrm>
              <a:custGeom>
                <a:avLst/>
                <a:gdLst>
                  <a:gd name="T0" fmla="*/ 9 w 461"/>
                  <a:gd name="T1" fmla="*/ 0 h 230"/>
                  <a:gd name="T2" fmla="*/ 9 w 461"/>
                  <a:gd name="T3" fmla="*/ 3 h 230"/>
                  <a:gd name="T4" fmla="*/ 0 w 461"/>
                  <a:gd name="T5" fmla="*/ 3 h 230"/>
                  <a:gd name="T6" fmla="*/ 0 w 461"/>
                  <a:gd name="T7" fmla="*/ 5 h 230"/>
                  <a:gd name="T8" fmla="*/ 9 w 461"/>
                  <a:gd name="T9" fmla="*/ 5 h 230"/>
                  <a:gd name="T10" fmla="*/ 9 w 461"/>
                  <a:gd name="T11" fmla="*/ 8 h 230"/>
                  <a:gd name="T12" fmla="*/ 14 w 461"/>
                  <a:gd name="T13" fmla="*/ 4 h 230"/>
                  <a:gd name="T14" fmla="*/ 9 w 461"/>
                  <a:gd name="T15" fmla="*/ 0 h 2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1"/>
                  <a:gd name="T25" fmla="*/ 0 h 230"/>
                  <a:gd name="T26" fmla="*/ 461 w 461"/>
                  <a:gd name="T27" fmla="*/ 230 h 2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66CC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</p:grpSp>
      </p:grp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4833814" y="3644416"/>
            <a:ext cx="3628929" cy="1136650"/>
            <a:chOff x="3045" y="1955"/>
            <a:chExt cx="2287" cy="716"/>
          </a:xfrm>
        </p:grpSpPr>
        <p:sp>
          <p:nvSpPr>
            <p:cNvPr id="123005" name="Freeform 70"/>
            <p:cNvSpPr>
              <a:spLocks/>
            </p:cNvSpPr>
            <p:nvPr/>
          </p:nvSpPr>
          <p:spPr bwMode="auto">
            <a:xfrm>
              <a:off x="3470" y="2300"/>
              <a:ext cx="345" cy="231"/>
            </a:xfrm>
            <a:custGeom>
              <a:avLst/>
              <a:gdLst>
                <a:gd name="T0" fmla="*/ 0 w 691"/>
                <a:gd name="T1" fmla="*/ 15 h 460"/>
                <a:gd name="T2" fmla="*/ 12 w 691"/>
                <a:gd name="T3" fmla="*/ 15 h 460"/>
                <a:gd name="T4" fmla="*/ 12 w 691"/>
                <a:gd name="T5" fmla="*/ 0 h 460"/>
                <a:gd name="T6" fmla="*/ 21 w 691"/>
                <a:gd name="T7" fmla="*/ 0 h 4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1"/>
                <a:gd name="T13" fmla="*/ 0 h 460"/>
                <a:gd name="T14" fmla="*/ 691 w 691"/>
                <a:gd name="T15" fmla="*/ 460 h 4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06" name="Rectangle 71"/>
            <p:cNvSpPr>
              <a:spLocks noChangeArrowheads="1"/>
            </p:cNvSpPr>
            <p:nvPr/>
          </p:nvSpPr>
          <p:spPr bwMode="auto">
            <a:xfrm>
              <a:off x="3316" y="1955"/>
              <a:ext cx="692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07" name="Rectangle 72"/>
            <p:cNvSpPr>
              <a:spLocks noChangeArrowheads="1"/>
            </p:cNvSpPr>
            <p:nvPr/>
          </p:nvSpPr>
          <p:spPr bwMode="auto">
            <a:xfrm>
              <a:off x="3543" y="1985"/>
              <a:ext cx="25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Rising</a:t>
              </a:r>
              <a:endParaRPr lang="en-US" sz="1797"/>
            </a:p>
          </p:txBody>
        </p:sp>
        <p:sp>
          <p:nvSpPr>
            <p:cNvPr id="123008" name="Rectangle 73"/>
            <p:cNvSpPr>
              <a:spLocks noChangeArrowheads="1"/>
            </p:cNvSpPr>
            <p:nvPr/>
          </p:nvSpPr>
          <p:spPr bwMode="auto">
            <a:xfrm>
              <a:off x="3568" y="2108"/>
              <a:ext cx="21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clock</a:t>
              </a:r>
              <a:endParaRPr lang="en-US" sz="1797"/>
            </a:p>
          </p:txBody>
        </p:sp>
        <p:sp>
          <p:nvSpPr>
            <p:cNvPr id="123009" name="Freeform 74"/>
            <p:cNvSpPr>
              <a:spLocks/>
            </p:cNvSpPr>
            <p:nvPr/>
          </p:nvSpPr>
          <p:spPr bwMode="auto">
            <a:xfrm>
              <a:off x="3470" y="2300"/>
              <a:ext cx="345" cy="231"/>
            </a:xfrm>
            <a:custGeom>
              <a:avLst/>
              <a:gdLst>
                <a:gd name="T0" fmla="*/ 0 w 691"/>
                <a:gd name="T1" fmla="*/ 15 h 460"/>
                <a:gd name="T2" fmla="*/ 12 w 691"/>
                <a:gd name="T3" fmla="*/ 15 h 460"/>
                <a:gd name="T4" fmla="*/ 12 w 691"/>
                <a:gd name="T5" fmla="*/ 0 h 460"/>
                <a:gd name="T6" fmla="*/ 21 w 691"/>
                <a:gd name="T7" fmla="*/ 0 h 4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1"/>
                <a:gd name="T13" fmla="*/ 0 h 460"/>
                <a:gd name="T14" fmla="*/ 691 w 691"/>
                <a:gd name="T15" fmla="*/ 460 h 4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10" name="Rectangle 75"/>
            <p:cNvSpPr>
              <a:spLocks noChangeArrowheads="1"/>
            </p:cNvSpPr>
            <p:nvPr/>
          </p:nvSpPr>
          <p:spPr bwMode="auto">
            <a:xfrm>
              <a:off x="3316" y="1955"/>
              <a:ext cx="692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11" name="Rectangle 76"/>
            <p:cNvSpPr>
              <a:spLocks noChangeArrowheads="1"/>
            </p:cNvSpPr>
            <p:nvPr/>
          </p:nvSpPr>
          <p:spPr bwMode="auto">
            <a:xfrm>
              <a:off x="3543" y="1985"/>
              <a:ext cx="25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Rising</a:t>
              </a:r>
              <a:endParaRPr lang="en-US" sz="1797"/>
            </a:p>
          </p:txBody>
        </p:sp>
        <p:sp>
          <p:nvSpPr>
            <p:cNvPr id="123012" name="Rectangle 77"/>
            <p:cNvSpPr>
              <a:spLocks noChangeArrowheads="1"/>
            </p:cNvSpPr>
            <p:nvPr/>
          </p:nvSpPr>
          <p:spPr bwMode="auto">
            <a:xfrm>
              <a:off x="3568" y="2108"/>
              <a:ext cx="21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clock</a:t>
              </a:r>
              <a:endParaRPr lang="en-US" sz="1797"/>
            </a:p>
          </p:txBody>
        </p:sp>
        <p:sp>
          <p:nvSpPr>
            <p:cNvPr id="123013" name="Rectangle 78"/>
            <p:cNvSpPr>
              <a:spLocks noChangeArrowheads="1"/>
            </p:cNvSpPr>
            <p:nvPr/>
          </p:nvSpPr>
          <p:spPr bwMode="auto">
            <a:xfrm>
              <a:off x="3045" y="2054"/>
              <a:ext cx="310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14" name="Rectangle 79"/>
            <p:cNvSpPr>
              <a:spLocks noChangeArrowheads="1"/>
            </p:cNvSpPr>
            <p:nvPr/>
          </p:nvSpPr>
          <p:spPr bwMode="auto">
            <a:xfrm>
              <a:off x="3182" y="2090"/>
              <a:ext cx="22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94">
                  <a:solidFill>
                    <a:srgbClr val="000099"/>
                  </a:solidFill>
                  <a:latin typeface="Wingdings 3" charset="0"/>
                </a:rPr>
                <a:t>_</a:t>
              </a:r>
              <a:endParaRPr lang="en-US" sz="1797"/>
            </a:p>
          </p:txBody>
        </p:sp>
        <p:sp>
          <p:nvSpPr>
            <p:cNvPr id="123015" name="Rectangle 80"/>
            <p:cNvSpPr>
              <a:spLocks noChangeArrowheads="1"/>
            </p:cNvSpPr>
            <p:nvPr/>
          </p:nvSpPr>
          <p:spPr bwMode="auto">
            <a:xfrm>
              <a:off x="4005" y="2054"/>
              <a:ext cx="310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16" name="Rectangle 81"/>
            <p:cNvSpPr>
              <a:spLocks noChangeArrowheads="1"/>
            </p:cNvSpPr>
            <p:nvPr/>
          </p:nvSpPr>
          <p:spPr bwMode="auto">
            <a:xfrm>
              <a:off x="4141" y="2090"/>
              <a:ext cx="22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94">
                  <a:solidFill>
                    <a:srgbClr val="000099"/>
                  </a:solidFill>
                  <a:latin typeface="Wingdings 3" charset="0"/>
                </a:rPr>
                <a:t>_</a:t>
              </a:r>
              <a:endParaRPr lang="en-US" sz="1797"/>
            </a:p>
          </p:txBody>
        </p:sp>
        <p:sp>
          <p:nvSpPr>
            <p:cNvPr id="123017" name="Rectangle 88"/>
            <p:cNvSpPr>
              <a:spLocks noChangeArrowheads="1"/>
            </p:cNvSpPr>
            <p:nvPr/>
          </p:nvSpPr>
          <p:spPr bwMode="auto">
            <a:xfrm>
              <a:off x="4762" y="2044"/>
              <a:ext cx="57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18" name="Rectangle 89"/>
            <p:cNvSpPr>
              <a:spLocks noChangeArrowheads="1"/>
            </p:cNvSpPr>
            <p:nvPr/>
          </p:nvSpPr>
          <p:spPr bwMode="auto">
            <a:xfrm>
              <a:off x="4831" y="2074"/>
              <a:ext cx="45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Output = x</a:t>
              </a:r>
              <a:endParaRPr lang="en-US" sz="1797"/>
            </a:p>
          </p:txBody>
        </p:sp>
        <p:grpSp>
          <p:nvGrpSpPr>
            <p:cNvPr id="123019" name="Group 124"/>
            <p:cNvGrpSpPr>
              <a:grpSpLocks/>
            </p:cNvGrpSpPr>
            <p:nvPr/>
          </p:nvGrpSpPr>
          <p:grpSpPr bwMode="auto">
            <a:xfrm>
              <a:off x="4362" y="2017"/>
              <a:ext cx="576" cy="654"/>
              <a:chOff x="4362" y="2017"/>
              <a:chExt cx="576" cy="654"/>
            </a:xfrm>
          </p:grpSpPr>
          <p:sp>
            <p:nvSpPr>
              <p:cNvPr id="123020" name="Rectangle 116"/>
              <p:cNvSpPr>
                <a:spLocks noChangeArrowheads="1"/>
              </p:cNvSpPr>
              <p:nvPr/>
            </p:nvSpPr>
            <p:spPr bwMode="auto">
              <a:xfrm>
                <a:off x="4593" y="2017"/>
                <a:ext cx="116" cy="654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3021" name="Rectangle 117"/>
              <p:cNvSpPr>
                <a:spLocks noChangeArrowheads="1"/>
              </p:cNvSpPr>
              <p:nvPr/>
            </p:nvSpPr>
            <p:spPr bwMode="auto">
              <a:xfrm>
                <a:off x="4647" y="2276"/>
                <a:ext cx="5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97">
                    <a:solidFill>
                      <a:srgbClr val="000000"/>
                    </a:solidFill>
                  </a:rPr>
                  <a:t>x</a:t>
                </a:r>
                <a:endParaRPr lang="en-US" sz="1797"/>
              </a:p>
            </p:txBody>
          </p:sp>
          <p:sp>
            <p:nvSpPr>
              <p:cNvPr id="123022" name="Freeform 118"/>
              <p:cNvSpPr>
                <a:spLocks/>
              </p:cNvSpPr>
              <p:nvPr/>
            </p:nvSpPr>
            <p:spPr bwMode="auto">
              <a:xfrm>
                <a:off x="4362" y="2286"/>
                <a:ext cx="231" cy="115"/>
              </a:xfrm>
              <a:custGeom>
                <a:avLst/>
                <a:gdLst>
                  <a:gd name="T0" fmla="*/ 10 w 460"/>
                  <a:gd name="T1" fmla="*/ 0 h 230"/>
                  <a:gd name="T2" fmla="*/ 10 w 460"/>
                  <a:gd name="T3" fmla="*/ 3 h 230"/>
                  <a:gd name="T4" fmla="*/ 0 w 460"/>
                  <a:gd name="T5" fmla="*/ 3 h 230"/>
                  <a:gd name="T6" fmla="*/ 0 w 460"/>
                  <a:gd name="T7" fmla="*/ 5 h 230"/>
                  <a:gd name="T8" fmla="*/ 10 w 460"/>
                  <a:gd name="T9" fmla="*/ 5 h 230"/>
                  <a:gd name="T10" fmla="*/ 10 w 460"/>
                  <a:gd name="T11" fmla="*/ 8 h 230"/>
                  <a:gd name="T12" fmla="*/ 15 w 460"/>
                  <a:gd name="T13" fmla="*/ 4 h 230"/>
                  <a:gd name="T14" fmla="*/ 10 w 460"/>
                  <a:gd name="T15" fmla="*/ 0 h 2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0"/>
                  <a:gd name="T25" fmla="*/ 0 h 230"/>
                  <a:gd name="T26" fmla="*/ 460 w 460"/>
                  <a:gd name="T27" fmla="*/ 230 h 2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3023" name="Freeform 119"/>
              <p:cNvSpPr>
                <a:spLocks/>
              </p:cNvSpPr>
              <p:nvPr/>
            </p:nvSpPr>
            <p:spPr bwMode="auto">
              <a:xfrm>
                <a:off x="4708" y="2286"/>
                <a:ext cx="230" cy="115"/>
              </a:xfrm>
              <a:custGeom>
                <a:avLst/>
                <a:gdLst>
                  <a:gd name="T0" fmla="*/ 10 w 460"/>
                  <a:gd name="T1" fmla="*/ 0 h 230"/>
                  <a:gd name="T2" fmla="*/ 10 w 460"/>
                  <a:gd name="T3" fmla="*/ 3 h 230"/>
                  <a:gd name="T4" fmla="*/ 0 w 460"/>
                  <a:gd name="T5" fmla="*/ 3 h 230"/>
                  <a:gd name="T6" fmla="*/ 0 w 460"/>
                  <a:gd name="T7" fmla="*/ 5 h 230"/>
                  <a:gd name="T8" fmla="*/ 10 w 460"/>
                  <a:gd name="T9" fmla="*/ 5 h 230"/>
                  <a:gd name="T10" fmla="*/ 10 w 460"/>
                  <a:gd name="T11" fmla="*/ 8 h 230"/>
                  <a:gd name="T12" fmla="*/ 15 w 460"/>
                  <a:gd name="T13" fmla="*/ 4 h 230"/>
                  <a:gd name="T14" fmla="*/ 10 w 460"/>
                  <a:gd name="T15" fmla="*/ 0 h 2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0"/>
                  <a:gd name="T25" fmla="*/ 0 h 230"/>
                  <a:gd name="T26" fmla="*/ 460 w 460"/>
                  <a:gd name="T27" fmla="*/ 230 h 2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B2B2B2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3024" name="Rectangle 120"/>
              <p:cNvSpPr>
                <a:spLocks noChangeArrowheads="1"/>
              </p:cNvSpPr>
              <p:nvPr/>
            </p:nvSpPr>
            <p:spPr bwMode="auto">
              <a:xfrm>
                <a:off x="4593" y="2017"/>
                <a:ext cx="116" cy="654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3025" name="Rectangle 121"/>
              <p:cNvSpPr>
                <a:spLocks noChangeArrowheads="1"/>
              </p:cNvSpPr>
              <p:nvPr/>
            </p:nvSpPr>
            <p:spPr bwMode="auto">
              <a:xfrm>
                <a:off x="4647" y="2276"/>
                <a:ext cx="5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97">
                    <a:solidFill>
                      <a:srgbClr val="000000"/>
                    </a:solidFill>
                  </a:rPr>
                  <a:t>x</a:t>
                </a:r>
                <a:endParaRPr lang="en-US" sz="1797"/>
              </a:p>
            </p:txBody>
          </p:sp>
          <p:sp>
            <p:nvSpPr>
              <p:cNvPr id="123026" name="Freeform 122"/>
              <p:cNvSpPr>
                <a:spLocks/>
              </p:cNvSpPr>
              <p:nvPr/>
            </p:nvSpPr>
            <p:spPr bwMode="auto">
              <a:xfrm>
                <a:off x="4362" y="2286"/>
                <a:ext cx="231" cy="115"/>
              </a:xfrm>
              <a:custGeom>
                <a:avLst/>
                <a:gdLst>
                  <a:gd name="T0" fmla="*/ 10 w 460"/>
                  <a:gd name="T1" fmla="*/ 0 h 230"/>
                  <a:gd name="T2" fmla="*/ 10 w 460"/>
                  <a:gd name="T3" fmla="*/ 3 h 230"/>
                  <a:gd name="T4" fmla="*/ 0 w 460"/>
                  <a:gd name="T5" fmla="*/ 3 h 230"/>
                  <a:gd name="T6" fmla="*/ 0 w 460"/>
                  <a:gd name="T7" fmla="*/ 5 h 230"/>
                  <a:gd name="T8" fmla="*/ 10 w 460"/>
                  <a:gd name="T9" fmla="*/ 5 h 230"/>
                  <a:gd name="T10" fmla="*/ 10 w 460"/>
                  <a:gd name="T11" fmla="*/ 8 h 230"/>
                  <a:gd name="T12" fmla="*/ 15 w 460"/>
                  <a:gd name="T13" fmla="*/ 4 h 230"/>
                  <a:gd name="T14" fmla="*/ 10 w 460"/>
                  <a:gd name="T15" fmla="*/ 0 h 2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0"/>
                  <a:gd name="T25" fmla="*/ 0 h 230"/>
                  <a:gd name="T26" fmla="*/ 460 w 460"/>
                  <a:gd name="T27" fmla="*/ 230 h 2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3027" name="Freeform 123"/>
              <p:cNvSpPr>
                <a:spLocks/>
              </p:cNvSpPr>
              <p:nvPr/>
            </p:nvSpPr>
            <p:spPr bwMode="auto">
              <a:xfrm>
                <a:off x="4708" y="2286"/>
                <a:ext cx="230" cy="115"/>
              </a:xfrm>
              <a:custGeom>
                <a:avLst/>
                <a:gdLst>
                  <a:gd name="T0" fmla="*/ 10 w 460"/>
                  <a:gd name="T1" fmla="*/ 0 h 230"/>
                  <a:gd name="T2" fmla="*/ 10 w 460"/>
                  <a:gd name="T3" fmla="*/ 3 h 230"/>
                  <a:gd name="T4" fmla="*/ 0 w 460"/>
                  <a:gd name="T5" fmla="*/ 3 h 230"/>
                  <a:gd name="T6" fmla="*/ 0 w 460"/>
                  <a:gd name="T7" fmla="*/ 5 h 230"/>
                  <a:gd name="T8" fmla="*/ 10 w 460"/>
                  <a:gd name="T9" fmla="*/ 5 h 230"/>
                  <a:gd name="T10" fmla="*/ 10 w 460"/>
                  <a:gd name="T11" fmla="*/ 8 h 230"/>
                  <a:gd name="T12" fmla="*/ 15 w 460"/>
                  <a:gd name="T13" fmla="*/ 4 h 230"/>
                  <a:gd name="T14" fmla="*/ 10 w 460"/>
                  <a:gd name="T15" fmla="*/ 0 h 2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0"/>
                  <a:gd name="T25" fmla="*/ 0 h 230"/>
                  <a:gd name="T26" fmla="*/ 460 w 460"/>
                  <a:gd name="T27" fmla="*/ 230 h 2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B2B2B2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</p:grpSp>
      </p:grpSp>
      <p:sp>
        <p:nvSpPr>
          <p:cNvPr id="122885" name="Rectangle 155"/>
          <p:cNvSpPr>
            <a:spLocks noChangeArrowheads="1"/>
          </p:cNvSpPr>
          <p:nvPr/>
        </p:nvSpPr>
        <p:spPr bwMode="auto">
          <a:xfrm>
            <a:off x="3513626" y="5280016"/>
            <a:ext cx="184065" cy="1038225"/>
          </a:xfrm>
          <a:prstGeom prst="rect">
            <a:avLst/>
          </a:prstGeom>
          <a:solidFill>
            <a:srgbClr val="B2B2B2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2886" name="Rectangle 156"/>
          <p:cNvSpPr>
            <a:spLocks noChangeArrowheads="1"/>
          </p:cNvSpPr>
          <p:nvPr/>
        </p:nvSpPr>
        <p:spPr bwMode="auto">
          <a:xfrm>
            <a:off x="3599312" y="5691179"/>
            <a:ext cx="896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x</a:t>
            </a:r>
            <a:endParaRPr lang="en-US" sz="1797"/>
          </a:p>
        </p:txBody>
      </p:sp>
      <p:grpSp>
        <p:nvGrpSpPr>
          <p:cNvPr id="122887" name="Group 159"/>
          <p:cNvGrpSpPr>
            <a:grpSpLocks/>
          </p:cNvGrpSpPr>
          <p:nvPr/>
        </p:nvGrpSpPr>
        <p:grpSpPr bwMode="auto">
          <a:xfrm>
            <a:off x="3331148" y="6316653"/>
            <a:ext cx="252296" cy="182563"/>
            <a:chOff x="2098" y="3798"/>
            <a:chExt cx="159" cy="115"/>
          </a:xfrm>
        </p:grpSpPr>
        <p:sp>
          <p:nvSpPr>
            <p:cNvPr id="123003" name="Freeform 157"/>
            <p:cNvSpPr>
              <a:spLocks/>
            </p:cNvSpPr>
            <p:nvPr/>
          </p:nvSpPr>
          <p:spPr bwMode="auto">
            <a:xfrm>
              <a:off x="2098" y="3827"/>
              <a:ext cx="143" cy="86"/>
            </a:xfrm>
            <a:custGeom>
              <a:avLst/>
              <a:gdLst>
                <a:gd name="T0" fmla="*/ 9 w 286"/>
                <a:gd name="T1" fmla="*/ 0 h 173"/>
                <a:gd name="T2" fmla="*/ 8 w 286"/>
                <a:gd name="T3" fmla="*/ 5 h 173"/>
                <a:gd name="T4" fmla="*/ 0 w 286"/>
                <a:gd name="T5" fmla="*/ 5 h 173"/>
                <a:gd name="T6" fmla="*/ 0 60000 65536"/>
                <a:gd name="T7" fmla="*/ 0 60000 65536"/>
                <a:gd name="T8" fmla="*/ 0 60000 65536"/>
                <a:gd name="T9" fmla="*/ 0 w 286"/>
                <a:gd name="T10" fmla="*/ 0 h 173"/>
                <a:gd name="T11" fmla="*/ 286 w 286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" h="173">
                  <a:moveTo>
                    <a:pt x="286" y="0"/>
                  </a:moveTo>
                  <a:lnTo>
                    <a:pt x="230" y="173"/>
                  </a:lnTo>
                  <a:lnTo>
                    <a:pt x="0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04" name="Freeform 158"/>
            <p:cNvSpPr>
              <a:spLocks/>
            </p:cNvSpPr>
            <p:nvPr/>
          </p:nvSpPr>
          <p:spPr bwMode="auto">
            <a:xfrm>
              <a:off x="2225" y="3798"/>
              <a:ext cx="32" cy="36"/>
            </a:xfrm>
            <a:custGeom>
              <a:avLst/>
              <a:gdLst>
                <a:gd name="T0" fmla="*/ 3 w 62"/>
                <a:gd name="T1" fmla="*/ 2 h 74"/>
                <a:gd name="T2" fmla="*/ 2 w 62"/>
                <a:gd name="T3" fmla="*/ 0 h 74"/>
                <a:gd name="T4" fmla="*/ 0 w 62"/>
                <a:gd name="T5" fmla="*/ 1 h 74"/>
                <a:gd name="T6" fmla="*/ 3 w 62"/>
                <a:gd name="T7" fmla="*/ 2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74"/>
                <a:gd name="T14" fmla="*/ 62 w 62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74">
                  <a:moveTo>
                    <a:pt x="62" y="74"/>
                  </a:moveTo>
                  <a:lnTo>
                    <a:pt x="51" y="0"/>
                  </a:lnTo>
                  <a:lnTo>
                    <a:pt x="0" y="53"/>
                  </a:lnTo>
                  <a:lnTo>
                    <a:pt x="62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22888" name="Group 162"/>
          <p:cNvGrpSpPr>
            <a:grpSpLocks/>
          </p:cNvGrpSpPr>
          <p:nvPr/>
        </p:nvGrpSpPr>
        <p:grpSpPr bwMode="auto">
          <a:xfrm>
            <a:off x="3627874" y="6316653"/>
            <a:ext cx="250709" cy="182563"/>
            <a:chOff x="2285" y="3798"/>
            <a:chExt cx="158" cy="115"/>
          </a:xfrm>
        </p:grpSpPr>
        <p:sp>
          <p:nvSpPr>
            <p:cNvPr id="123001" name="Freeform 160"/>
            <p:cNvSpPr>
              <a:spLocks/>
            </p:cNvSpPr>
            <p:nvPr/>
          </p:nvSpPr>
          <p:spPr bwMode="auto">
            <a:xfrm>
              <a:off x="2300" y="3827"/>
              <a:ext cx="143" cy="86"/>
            </a:xfrm>
            <a:custGeom>
              <a:avLst/>
              <a:gdLst>
                <a:gd name="T0" fmla="*/ 0 w 286"/>
                <a:gd name="T1" fmla="*/ 0 h 173"/>
                <a:gd name="T2" fmla="*/ 2 w 286"/>
                <a:gd name="T3" fmla="*/ 5 h 173"/>
                <a:gd name="T4" fmla="*/ 9 w 286"/>
                <a:gd name="T5" fmla="*/ 5 h 173"/>
                <a:gd name="T6" fmla="*/ 0 60000 65536"/>
                <a:gd name="T7" fmla="*/ 0 60000 65536"/>
                <a:gd name="T8" fmla="*/ 0 60000 65536"/>
                <a:gd name="T9" fmla="*/ 0 w 286"/>
                <a:gd name="T10" fmla="*/ 0 h 173"/>
                <a:gd name="T11" fmla="*/ 286 w 286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" h="173">
                  <a:moveTo>
                    <a:pt x="0" y="0"/>
                  </a:moveTo>
                  <a:lnTo>
                    <a:pt x="56" y="173"/>
                  </a:lnTo>
                  <a:lnTo>
                    <a:pt x="286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02" name="Freeform 161"/>
            <p:cNvSpPr>
              <a:spLocks/>
            </p:cNvSpPr>
            <p:nvPr/>
          </p:nvSpPr>
          <p:spPr bwMode="auto">
            <a:xfrm>
              <a:off x="2285" y="3798"/>
              <a:ext cx="31" cy="36"/>
            </a:xfrm>
            <a:custGeom>
              <a:avLst/>
              <a:gdLst>
                <a:gd name="T0" fmla="*/ 1 w 63"/>
                <a:gd name="T1" fmla="*/ 1 h 74"/>
                <a:gd name="T2" fmla="*/ 0 w 63"/>
                <a:gd name="T3" fmla="*/ 0 h 74"/>
                <a:gd name="T4" fmla="*/ 0 w 63"/>
                <a:gd name="T5" fmla="*/ 2 h 74"/>
                <a:gd name="T6" fmla="*/ 1 w 63"/>
                <a:gd name="T7" fmla="*/ 1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74"/>
                <a:gd name="T14" fmla="*/ 63 w 63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74">
                  <a:moveTo>
                    <a:pt x="63" y="53"/>
                  </a:moveTo>
                  <a:lnTo>
                    <a:pt x="10" y="0"/>
                  </a:lnTo>
                  <a:lnTo>
                    <a:pt x="0" y="74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22889" name="Freeform 163"/>
          <p:cNvSpPr>
            <a:spLocks/>
          </p:cNvSpPr>
          <p:nvPr/>
        </p:nvSpPr>
        <p:spPr bwMode="auto">
          <a:xfrm>
            <a:off x="3147084" y="5707054"/>
            <a:ext cx="366543" cy="182563"/>
          </a:xfrm>
          <a:custGeom>
            <a:avLst/>
            <a:gdLst>
              <a:gd name="T0" fmla="*/ 2147483647 w 460"/>
              <a:gd name="T1" fmla="*/ 0 h 230"/>
              <a:gd name="T2" fmla="*/ 2147483647 w 460"/>
              <a:gd name="T3" fmla="*/ 2147483647 h 230"/>
              <a:gd name="T4" fmla="*/ 0 w 460"/>
              <a:gd name="T5" fmla="*/ 2147483647 h 230"/>
              <a:gd name="T6" fmla="*/ 0 w 460"/>
              <a:gd name="T7" fmla="*/ 2147483647 h 230"/>
              <a:gd name="T8" fmla="*/ 2147483647 w 460"/>
              <a:gd name="T9" fmla="*/ 2147483647 h 230"/>
              <a:gd name="T10" fmla="*/ 2147483647 w 460"/>
              <a:gd name="T11" fmla="*/ 2147483647 h 230"/>
              <a:gd name="T12" fmla="*/ 2147483647 w 460"/>
              <a:gd name="T13" fmla="*/ 2147483647 h 230"/>
              <a:gd name="T14" fmla="*/ 2147483647 w 460"/>
              <a:gd name="T15" fmla="*/ 0 h 2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0"/>
              <a:gd name="T25" fmla="*/ 0 h 230"/>
              <a:gd name="T26" fmla="*/ 460 w 460"/>
              <a:gd name="T27" fmla="*/ 230 h 2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66CCFF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2890" name="Freeform 164"/>
          <p:cNvSpPr>
            <a:spLocks/>
          </p:cNvSpPr>
          <p:nvPr/>
        </p:nvSpPr>
        <p:spPr bwMode="auto">
          <a:xfrm>
            <a:off x="3696104" y="5707054"/>
            <a:ext cx="364956" cy="182563"/>
          </a:xfrm>
          <a:custGeom>
            <a:avLst/>
            <a:gdLst>
              <a:gd name="T0" fmla="*/ 2147483647 w 460"/>
              <a:gd name="T1" fmla="*/ 0 h 230"/>
              <a:gd name="T2" fmla="*/ 2147483647 w 460"/>
              <a:gd name="T3" fmla="*/ 2147483647 h 230"/>
              <a:gd name="T4" fmla="*/ 0 w 460"/>
              <a:gd name="T5" fmla="*/ 2147483647 h 230"/>
              <a:gd name="T6" fmla="*/ 0 w 460"/>
              <a:gd name="T7" fmla="*/ 2147483647 h 230"/>
              <a:gd name="T8" fmla="*/ 2147483647 w 460"/>
              <a:gd name="T9" fmla="*/ 2147483647 h 230"/>
              <a:gd name="T10" fmla="*/ 2147483647 w 460"/>
              <a:gd name="T11" fmla="*/ 2147483647 h 230"/>
              <a:gd name="T12" fmla="*/ 2147483647 w 460"/>
              <a:gd name="T13" fmla="*/ 2147483647 h 230"/>
              <a:gd name="T14" fmla="*/ 2147483647 w 460"/>
              <a:gd name="T15" fmla="*/ 0 h 2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0"/>
              <a:gd name="T25" fmla="*/ 0 h 230"/>
              <a:gd name="T26" fmla="*/ 460 w 460"/>
              <a:gd name="T27" fmla="*/ 230 h 2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B2B2B2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2891" name="Rectangle 165"/>
          <p:cNvSpPr>
            <a:spLocks noChangeArrowheads="1"/>
          </p:cNvSpPr>
          <p:nvPr/>
        </p:nvSpPr>
        <p:spPr bwMode="auto">
          <a:xfrm>
            <a:off x="3513626" y="5280016"/>
            <a:ext cx="184065" cy="1038225"/>
          </a:xfrm>
          <a:prstGeom prst="rect">
            <a:avLst/>
          </a:prstGeom>
          <a:solidFill>
            <a:srgbClr val="B2B2B2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2892" name="Rectangle 166"/>
          <p:cNvSpPr>
            <a:spLocks noChangeArrowheads="1"/>
          </p:cNvSpPr>
          <p:nvPr/>
        </p:nvSpPr>
        <p:spPr bwMode="auto">
          <a:xfrm>
            <a:off x="3599312" y="5691179"/>
            <a:ext cx="896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x</a:t>
            </a:r>
            <a:endParaRPr lang="en-US" sz="1797"/>
          </a:p>
        </p:txBody>
      </p:sp>
      <p:grpSp>
        <p:nvGrpSpPr>
          <p:cNvPr id="122893" name="Group 169"/>
          <p:cNvGrpSpPr>
            <a:grpSpLocks/>
          </p:cNvGrpSpPr>
          <p:nvPr/>
        </p:nvGrpSpPr>
        <p:grpSpPr bwMode="auto">
          <a:xfrm>
            <a:off x="3331148" y="6316653"/>
            <a:ext cx="252296" cy="182563"/>
            <a:chOff x="2098" y="3798"/>
            <a:chExt cx="159" cy="115"/>
          </a:xfrm>
        </p:grpSpPr>
        <p:sp>
          <p:nvSpPr>
            <p:cNvPr id="122999" name="Freeform 167"/>
            <p:cNvSpPr>
              <a:spLocks/>
            </p:cNvSpPr>
            <p:nvPr/>
          </p:nvSpPr>
          <p:spPr bwMode="auto">
            <a:xfrm>
              <a:off x="2098" y="3827"/>
              <a:ext cx="143" cy="86"/>
            </a:xfrm>
            <a:custGeom>
              <a:avLst/>
              <a:gdLst>
                <a:gd name="T0" fmla="*/ 9 w 286"/>
                <a:gd name="T1" fmla="*/ 0 h 173"/>
                <a:gd name="T2" fmla="*/ 8 w 286"/>
                <a:gd name="T3" fmla="*/ 5 h 173"/>
                <a:gd name="T4" fmla="*/ 0 w 286"/>
                <a:gd name="T5" fmla="*/ 5 h 173"/>
                <a:gd name="T6" fmla="*/ 0 60000 65536"/>
                <a:gd name="T7" fmla="*/ 0 60000 65536"/>
                <a:gd name="T8" fmla="*/ 0 60000 65536"/>
                <a:gd name="T9" fmla="*/ 0 w 286"/>
                <a:gd name="T10" fmla="*/ 0 h 173"/>
                <a:gd name="T11" fmla="*/ 286 w 286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" h="173">
                  <a:moveTo>
                    <a:pt x="286" y="0"/>
                  </a:moveTo>
                  <a:lnTo>
                    <a:pt x="230" y="173"/>
                  </a:lnTo>
                  <a:lnTo>
                    <a:pt x="0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000" name="Freeform 168"/>
            <p:cNvSpPr>
              <a:spLocks/>
            </p:cNvSpPr>
            <p:nvPr/>
          </p:nvSpPr>
          <p:spPr bwMode="auto">
            <a:xfrm>
              <a:off x="2225" y="3798"/>
              <a:ext cx="32" cy="36"/>
            </a:xfrm>
            <a:custGeom>
              <a:avLst/>
              <a:gdLst>
                <a:gd name="T0" fmla="*/ 3 w 62"/>
                <a:gd name="T1" fmla="*/ 2 h 74"/>
                <a:gd name="T2" fmla="*/ 2 w 62"/>
                <a:gd name="T3" fmla="*/ 0 h 74"/>
                <a:gd name="T4" fmla="*/ 0 w 62"/>
                <a:gd name="T5" fmla="*/ 1 h 74"/>
                <a:gd name="T6" fmla="*/ 3 w 62"/>
                <a:gd name="T7" fmla="*/ 2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74"/>
                <a:gd name="T14" fmla="*/ 62 w 62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74">
                  <a:moveTo>
                    <a:pt x="62" y="74"/>
                  </a:moveTo>
                  <a:lnTo>
                    <a:pt x="51" y="0"/>
                  </a:lnTo>
                  <a:lnTo>
                    <a:pt x="0" y="53"/>
                  </a:lnTo>
                  <a:lnTo>
                    <a:pt x="62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22894" name="Group 172"/>
          <p:cNvGrpSpPr>
            <a:grpSpLocks/>
          </p:cNvGrpSpPr>
          <p:nvPr/>
        </p:nvGrpSpPr>
        <p:grpSpPr bwMode="auto">
          <a:xfrm>
            <a:off x="3627874" y="6316653"/>
            <a:ext cx="250709" cy="182563"/>
            <a:chOff x="2285" y="3798"/>
            <a:chExt cx="158" cy="115"/>
          </a:xfrm>
        </p:grpSpPr>
        <p:sp>
          <p:nvSpPr>
            <p:cNvPr id="122997" name="Freeform 170"/>
            <p:cNvSpPr>
              <a:spLocks/>
            </p:cNvSpPr>
            <p:nvPr/>
          </p:nvSpPr>
          <p:spPr bwMode="auto">
            <a:xfrm>
              <a:off x="2300" y="3827"/>
              <a:ext cx="143" cy="86"/>
            </a:xfrm>
            <a:custGeom>
              <a:avLst/>
              <a:gdLst>
                <a:gd name="T0" fmla="*/ 0 w 286"/>
                <a:gd name="T1" fmla="*/ 0 h 173"/>
                <a:gd name="T2" fmla="*/ 2 w 286"/>
                <a:gd name="T3" fmla="*/ 5 h 173"/>
                <a:gd name="T4" fmla="*/ 9 w 286"/>
                <a:gd name="T5" fmla="*/ 5 h 173"/>
                <a:gd name="T6" fmla="*/ 0 60000 65536"/>
                <a:gd name="T7" fmla="*/ 0 60000 65536"/>
                <a:gd name="T8" fmla="*/ 0 60000 65536"/>
                <a:gd name="T9" fmla="*/ 0 w 286"/>
                <a:gd name="T10" fmla="*/ 0 h 173"/>
                <a:gd name="T11" fmla="*/ 286 w 286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" h="173">
                  <a:moveTo>
                    <a:pt x="0" y="0"/>
                  </a:moveTo>
                  <a:lnTo>
                    <a:pt x="56" y="173"/>
                  </a:lnTo>
                  <a:lnTo>
                    <a:pt x="286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98" name="Freeform 171"/>
            <p:cNvSpPr>
              <a:spLocks/>
            </p:cNvSpPr>
            <p:nvPr/>
          </p:nvSpPr>
          <p:spPr bwMode="auto">
            <a:xfrm>
              <a:off x="2285" y="3798"/>
              <a:ext cx="31" cy="36"/>
            </a:xfrm>
            <a:custGeom>
              <a:avLst/>
              <a:gdLst>
                <a:gd name="T0" fmla="*/ 1 w 63"/>
                <a:gd name="T1" fmla="*/ 1 h 74"/>
                <a:gd name="T2" fmla="*/ 0 w 63"/>
                <a:gd name="T3" fmla="*/ 0 h 74"/>
                <a:gd name="T4" fmla="*/ 0 w 63"/>
                <a:gd name="T5" fmla="*/ 2 h 74"/>
                <a:gd name="T6" fmla="*/ 1 w 63"/>
                <a:gd name="T7" fmla="*/ 1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74"/>
                <a:gd name="T14" fmla="*/ 63 w 63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74">
                  <a:moveTo>
                    <a:pt x="63" y="53"/>
                  </a:moveTo>
                  <a:lnTo>
                    <a:pt x="10" y="0"/>
                  </a:lnTo>
                  <a:lnTo>
                    <a:pt x="0" y="74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22895" name="Freeform 173"/>
          <p:cNvSpPr>
            <a:spLocks/>
          </p:cNvSpPr>
          <p:nvPr/>
        </p:nvSpPr>
        <p:spPr bwMode="auto">
          <a:xfrm>
            <a:off x="3147084" y="5707054"/>
            <a:ext cx="366543" cy="182563"/>
          </a:xfrm>
          <a:custGeom>
            <a:avLst/>
            <a:gdLst>
              <a:gd name="T0" fmla="*/ 2147483647 w 460"/>
              <a:gd name="T1" fmla="*/ 0 h 230"/>
              <a:gd name="T2" fmla="*/ 2147483647 w 460"/>
              <a:gd name="T3" fmla="*/ 2147483647 h 230"/>
              <a:gd name="T4" fmla="*/ 0 w 460"/>
              <a:gd name="T5" fmla="*/ 2147483647 h 230"/>
              <a:gd name="T6" fmla="*/ 0 w 460"/>
              <a:gd name="T7" fmla="*/ 2147483647 h 230"/>
              <a:gd name="T8" fmla="*/ 2147483647 w 460"/>
              <a:gd name="T9" fmla="*/ 2147483647 h 230"/>
              <a:gd name="T10" fmla="*/ 2147483647 w 460"/>
              <a:gd name="T11" fmla="*/ 2147483647 h 230"/>
              <a:gd name="T12" fmla="*/ 2147483647 w 460"/>
              <a:gd name="T13" fmla="*/ 2147483647 h 230"/>
              <a:gd name="T14" fmla="*/ 2147483647 w 460"/>
              <a:gd name="T15" fmla="*/ 0 h 2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0"/>
              <a:gd name="T25" fmla="*/ 0 h 230"/>
              <a:gd name="T26" fmla="*/ 460 w 460"/>
              <a:gd name="T27" fmla="*/ 230 h 2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66CCFF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2896" name="Freeform 174"/>
          <p:cNvSpPr>
            <a:spLocks/>
          </p:cNvSpPr>
          <p:nvPr/>
        </p:nvSpPr>
        <p:spPr bwMode="auto">
          <a:xfrm>
            <a:off x="3696104" y="5707054"/>
            <a:ext cx="364956" cy="182563"/>
          </a:xfrm>
          <a:custGeom>
            <a:avLst/>
            <a:gdLst>
              <a:gd name="T0" fmla="*/ 2147483647 w 460"/>
              <a:gd name="T1" fmla="*/ 0 h 230"/>
              <a:gd name="T2" fmla="*/ 2147483647 w 460"/>
              <a:gd name="T3" fmla="*/ 2147483647 h 230"/>
              <a:gd name="T4" fmla="*/ 0 w 460"/>
              <a:gd name="T5" fmla="*/ 2147483647 h 230"/>
              <a:gd name="T6" fmla="*/ 0 w 460"/>
              <a:gd name="T7" fmla="*/ 2147483647 h 230"/>
              <a:gd name="T8" fmla="*/ 2147483647 w 460"/>
              <a:gd name="T9" fmla="*/ 2147483647 h 230"/>
              <a:gd name="T10" fmla="*/ 2147483647 w 460"/>
              <a:gd name="T11" fmla="*/ 2147483647 h 230"/>
              <a:gd name="T12" fmla="*/ 2147483647 w 460"/>
              <a:gd name="T13" fmla="*/ 2147483647 h 230"/>
              <a:gd name="T14" fmla="*/ 2147483647 w 460"/>
              <a:gd name="T15" fmla="*/ 0 h 2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0"/>
              <a:gd name="T25" fmla="*/ 0 h 230"/>
              <a:gd name="T26" fmla="*/ 460 w 460"/>
              <a:gd name="T27" fmla="*/ 230 h 2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B2B2B2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grpSp>
        <p:nvGrpSpPr>
          <p:cNvPr id="10" name="Group 184"/>
          <p:cNvGrpSpPr>
            <a:grpSpLocks/>
          </p:cNvGrpSpPr>
          <p:nvPr/>
        </p:nvGrpSpPr>
        <p:grpSpPr bwMode="auto">
          <a:xfrm>
            <a:off x="4833814" y="5151428"/>
            <a:ext cx="3841555" cy="1155700"/>
            <a:chOff x="3045" y="3064"/>
            <a:chExt cx="2421" cy="728"/>
          </a:xfrm>
        </p:grpSpPr>
        <p:grpSp>
          <p:nvGrpSpPr>
            <p:cNvPr id="122975" name="Group 183"/>
            <p:cNvGrpSpPr>
              <a:grpSpLocks/>
            </p:cNvGrpSpPr>
            <p:nvPr/>
          </p:nvGrpSpPr>
          <p:grpSpPr bwMode="auto">
            <a:xfrm>
              <a:off x="3045" y="3064"/>
              <a:ext cx="2421" cy="728"/>
              <a:chOff x="3045" y="3071"/>
              <a:chExt cx="2421" cy="728"/>
            </a:xfrm>
          </p:grpSpPr>
          <p:sp>
            <p:nvSpPr>
              <p:cNvPr id="122978" name="Rectangle 138"/>
              <p:cNvSpPr>
                <a:spLocks noChangeArrowheads="1"/>
              </p:cNvSpPr>
              <p:nvPr/>
            </p:nvSpPr>
            <p:spPr bwMode="auto">
              <a:xfrm>
                <a:off x="3045" y="3170"/>
                <a:ext cx="311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79" name="Rectangle 126"/>
              <p:cNvSpPr>
                <a:spLocks noChangeArrowheads="1"/>
              </p:cNvSpPr>
              <p:nvPr/>
            </p:nvSpPr>
            <p:spPr bwMode="auto">
              <a:xfrm>
                <a:off x="4593" y="3145"/>
                <a:ext cx="116" cy="654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80" name="Rectangle 127"/>
              <p:cNvSpPr>
                <a:spLocks noChangeArrowheads="1"/>
              </p:cNvSpPr>
              <p:nvPr/>
            </p:nvSpPr>
            <p:spPr bwMode="auto">
              <a:xfrm>
                <a:off x="4638" y="3273"/>
                <a:ext cx="6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Courier New" charset="0"/>
                  </a:rPr>
                  <a:t>n</a:t>
                </a:r>
                <a:endParaRPr lang="en-US" sz="1797"/>
              </a:p>
            </p:txBody>
          </p:sp>
          <p:sp>
            <p:nvSpPr>
              <p:cNvPr id="122981" name="Rectangle 128"/>
              <p:cNvSpPr>
                <a:spLocks noChangeArrowheads="1"/>
              </p:cNvSpPr>
              <p:nvPr/>
            </p:nvSpPr>
            <p:spPr bwMode="auto">
              <a:xfrm>
                <a:off x="4638" y="3412"/>
                <a:ext cx="6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Courier New" charset="0"/>
                  </a:rPr>
                  <a:t>o</a:t>
                </a:r>
                <a:endParaRPr lang="en-US" sz="1797"/>
              </a:p>
            </p:txBody>
          </p:sp>
          <p:sp>
            <p:nvSpPr>
              <p:cNvPr id="122982" name="Rectangle 129"/>
              <p:cNvSpPr>
                <a:spLocks noChangeArrowheads="1"/>
              </p:cNvSpPr>
              <p:nvPr/>
            </p:nvSpPr>
            <p:spPr bwMode="auto">
              <a:xfrm>
                <a:off x="4638" y="3550"/>
                <a:ext cx="6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Courier New" charset="0"/>
                  </a:rPr>
                  <a:t>p</a:t>
                </a:r>
                <a:endParaRPr lang="en-US" sz="1797"/>
              </a:p>
            </p:txBody>
          </p:sp>
          <p:sp>
            <p:nvSpPr>
              <p:cNvPr id="122983" name="Freeform 130"/>
              <p:cNvSpPr>
                <a:spLocks/>
              </p:cNvSpPr>
              <p:nvPr/>
            </p:nvSpPr>
            <p:spPr bwMode="auto">
              <a:xfrm>
                <a:off x="3470" y="3416"/>
                <a:ext cx="346" cy="231"/>
              </a:xfrm>
              <a:custGeom>
                <a:avLst/>
                <a:gdLst>
                  <a:gd name="T0" fmla="*/ 0 w 691"/>
                  <a:gd name="T1" fmla="*/ 15 h 460"/>
                  <a:gd name="T2" fmla="*/ 12 w 691"/>
                  <a:gd name="T3" fmla="*/ 15 h 460"/>
                  <a:gd name="T4" fmla="*/ 12 w 691"/>
                  <a:gd name="T5" fmla="*/ 0 h 460"/>
                  <a:gd name="T6" fmla="*/ 22 w 691"/>
                  <a:gd name="T7" fmla="*/ 0 h 4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1"/>
                  <a:gd name="T13" fmla="*/ 0 h 460"/>
                  <a:gd name="T14" fmla="*/ 691 w 691"/>
                  <a:gd name="T15" fmla="*/ 460 h 4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1" h="460">
                    <a:moveTo>
                      <a:pt x="0" y="460"/>
                    </a:moveTo>
                    <a:lnTo>
                      <a:pt x="384" y="460"/>
                    </a:lnTo>
                    <a:lnTo>
                      <a:pt x="384" y="0"/>
                    </a:lnTo>
                    <a:lnTo>
                      <a:pt x="69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84" name="Rectangle 131"/>
              <p:cNvSpPr>
                <a:spLocks noChangeArrowheads="1"/>
              </p:cNvSpPr>
              <p:nvPr/>
            </p:nvSpPr>
            <p:spPr bwMode="auto">
              <a:xfrm>
                <a:off x="3316" y="3071"/>
                <a:ext cx="692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85" name="Rectangle 132"/>
              <p:cNvSpPr>
                <a:spLocks noChangeArrowheads="1"/>
              </p:cNvSpPr>
              <p:nvPr/>
            </p:nvSpPr>
            <p:spPr bwMode="auto">
              <a:xfrm>
                <a:off x="3542" y="3101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Rising</a:t>
                </a:r>
                <a:endParaRPr lang="en-US" sz="1797"/>
              </a:p>
            </p:txBody>
          </p:sp>
          <p:sp>
            <p:nvSpPr>
              <p:cNvPr id="122986" name="Rectangle 133"/>
              <p:cNvSpPr>
                <a:spLocks noChangeArrowheads="1"/>
              </p:cNvSpPr>
              <p:nvPr/>
            </p:nvSpPr>
            <p:spPr bwMode="auto">
              <a:xfrm>
                <a:off x="3567" y="3224"/>
                <a:ext cx="21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clock</a:t>
                </a:r>
                <a:endParaRPr lang="en-US" sz="1797"/>
              </a:p>
            </p:txBody>
          </p:sp>
          <p:sp>
            <p:nvSpPr>
              <p:cNvPr id="122987" name="Freeform 134"/>
              <p:cNvSpPr>
                <a:spLocks/>
              </p:cNvSpPr>
              <p:nvPr/>
            </p:nvSpPr>
            <p:spPr bwMode="auto">
              <a:xfrm>
                <a:off x="3470" y="3416"/>
                <a:ext cx="346" cy="231"/>
              </a:xfrm>
              <a:custGeom>
                <a:avLst/>
                <a:gdLst>
                  <a:gd name="T0" fmla="*/ 0 w 691"/>
                  <a:gd name="T1" fmla="*/ 15 h 460"/>
                  <a:gd name="T2" fmla="*/ 12 w 691"/>
                  <a:gd name="T3" fmla="*/ 15 h 460"/>
                  <a:gd name="T4" fmla="*/ 12 w 691"/>
                  <a:gd name="T5" fmla="*/ 0 h 460"/>
                  <a:gd name="T6" fmla="*/ 22 w 691"/>
                  <a:gd name="T7" fmla="*/ 0 h 4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1"/>
                  <a:gd name="T13" fmla="*/ 0 h 460"/>
                  <a:gd name="T14" fmla="*/ 691 w 691"/>
                  <a:gd name="T15" fmla="*/ 460 h 4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1" h="460">
                    <a:moveTo>
                      <a:pt x="0" y="460"/>
                    </a:moveTo>
                    <a:lnTo>
                      <a:pt x="384" y="460"/>
                    </a:lnTo>
                    <a:lnTo>
                      <a:pt x="384" y="0"/>
                    </a:lnTo>
                    <a:lnTo>
                      <a:pt x="69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88" name="Rectangle 135"/>
              <p:cNvSpPr>
                <a:spLocks noChangeArrowheads="1"/>
              </p:cNvSpPr>
              <p:nvPr/>
            </p:nvSpPr>
            <p:spPr bwMode="auto">
              <a:xfrm>
                <a:off x="3316" y="3071"/>
                <a:ext cx="692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89" name="Rectangle 136"/>
              <p:cNvSpPr>
                <a:spLocks noChangeArrowheads="1"/>
              </p:cNvSpPr>
              <p:nvPr/>
            </p:nvSpPr>
            <p:spPr bwMode="auto">
              <a:xfrm>
                <a:off x="3542" y="3101"/>
                <a:ext cx="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Rising</a:t>
                </a:r>
                <a:endParaRPr lang="en-US" sz="1797"/>
              </a:p>
            </p:txBody>
          </p:sp>
          <p:sp>
            <p:nvSpPr>
              <p:cNvPr id="122990" name="Rectangle 137"/>
              <p:cNvSpPr>
                <a:spLocks noChangeArrowheads="1"/>
              </p:cNvSpPr>
              <p:nvPr/>
            </p:nvSpPr>
            <p:spPr bwMode="auto">
              <a:xfrm>
                <a:off x="3567" y="3224"/>
                <a:ext cx="21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clock</a:t>
                </a:r>
                <a:endParaRPr lang="en-US" sz="1797"/>
              </a:p>
            </p:txBody>
          </p:sp>
          <p:sp>
            <p:nvSpPr>
              <p:cNvPr id="122991" name="Rectangle 139"/>
              <p:cNvSpPr>
                <a:spLocks noChangeArrowheads="1"/>
              </p:cNvSpPr>
              <p:nvPr/>
            </p:nvSpPr>
            <p:spPr bwMode="auto">
              <a:xfrm>
                <a:off x="3181" y="3206"/>
                <a:ext cx="22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94">
                    <a:solidFill>
                      <a:srgbClr val="000099"/>
                    </a:solidFill>
                    <a:latin typeface="Wingdings 3" charset="0"/>
                  </a:rPr>
                  <a:t>_</a:t>
                </a:r>
                <a:endParaRPr lang="en-US" sz="1797"/>
              </a:p>
            </p:txBody>
          </p:sp>
          <p:sp>
            <p:nvSpPr>
              <p:cNvPr id="122992" name="Rectangle 140"/>
              <p:cNvSpPr>
                <a:spLocks noChangeArrowheads="1"/>
              </p:cNvSpPr>
              <p:nvPr/>
            </p:nvSpPr>
            <p:spPr bwMode="auto">
              <a:xfrm>
                <a:off x="4005" y="3170"/>
                <a:ext cx="31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93" name="Rectangle 141"/>
              <p:cNvSpPr>
                <a:spLocks noChangeArrowheads="1"/>
              </p:cNvSpPr>
              <p:nvPr/>
            </p:nvSpPr>
            <p:spPr bwMode="auto">
              <a:xfrm>
                <a:off x="4141" y="3206"/>
                <a:ext cx="22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94">
                    <a:solidFill>
                      <a:srgbClr val="000099"/>
                    </a:solidFill>
                    <a:latin typeface="Wingdings 3" charset="0"/>
                  </a:rPr>
                  <a:t>_</a:t>
                </a:r>
                <a:endParaRPr lang="en-US" sz="1797"/>
              </a:p>
            </p:txBody>
          </p:sp>
          <p:sp>
            <p:nvSpPr>
              <p:cNvPr id="122994" name="Rectangle 146"/>
              <p:cNvSpPr>
                <a:spLocks noChangeArrowheads="1"/>
              </p:cNvSpPr>
              <p:nvPr/>
            </p:nvSpPr>
            <p:spPr bwMode="auto">
              <a:xfrm>
                <a:off x="4763" y="3166"/>
                <a:ext cx="703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95" name="Rectangle 147"/>
              <p:cNvSpPr>
                <a:spLocks noChangeArrowheads="1"/>
              </p:cNvSpPr>
              <p:nvPr/>
            </p:nvSpPr>
            <p:spPr bwMode="auto">
              <a:xfrm>
                <a:off x="4831" y="3190"/>
                <a:ext cx="405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Output = </a:t>
                </a:r>
                <a:endParaRPr lang="en-US" sz="1797"/>
              </a:p>
            </p:txBody>
          </p:sp>
          <p:sp>
            <p:nvSpPr>
              <p:cNvPr id="122996" name="Rectangle 148"/>
              <p:cNvSpPr>
                <a:spLocks noChangeArrowheads="1"/>
              </p:cNvSpPr>
              <p:nvPr/>
            </p:nvSpPr>
            <p:spPr bwMode="auto">
              <a:xfrm>
                <a:off x="5266" y="3200"/>
                <a:ext cx="189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  <a:latin typeface="Courier New" charset="0"/>
                  </a:rPr>
                  <a:t>nop</a:t>
                </a:r>
                <a:endParaRPr lang="en-US" sz="1797"/>
              </a:p>
            </p:txBody>
          </p:sp>
        </p:grpSp>
        <p:sp>
          <p:nvSpPr>
            <p:cNvPr id="122976" name="Freeform 175"/>
            <p:cNvSpPr>
              <a:spLocks/>
            </p:cNvSpPr>
            <p:nvPr/>
          </p:nvSpPr>
          <p:spPr bwMode="auto">
            <a:xfrm>
              <a:off x="4363" y="3414"/>
              <a:ext cx="230" cy="115"/>
            </a:xfrm>
            <a:custGeom>
              <a:avLst/>
              <a:gdLst>
                <a:gd name="T0" fmla="*/ 9 w 461"/>
                <a:gd name="T1" fmla="*/ 0 h 230"/>
                <a:gd name="T2" fmla="*/ 9 w 461"/>
                <a:gd name="T3" fmla="*/ 3 h 230"/>
                <a:gd name="T4" fmla="*/ 0 w 461"/>
                <a:gd name="T5" fmla="*/ 3 h 230"/>
                <a:gd name="T6" fmla="*/ 0 w 461"/>
                <a:gd name="T7" fmla="*/ 5 h 230"/>
                <a:gd name="T8" fmla="*/ 9 w 461"/>
                <a:gd name="T9" fmla="*/ 5 h 230"/>
                <a:gd name="T10" fmla="*/ 9 w 461"/>
                <a:gd name="T11" fmla="*/ 8 h 230"/>
                <a:gd name="T12" fmla="*/ 14 w 461"/>
                <a:gd name="T13" fmla="*/ 4 h 230"/>
                <a:gd name="T14" fmla="*/ 9 w 461"/>
                <a:gd name="T15" fmla="*/ 0 h 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1"/>
                <a:gd name="T25" fmla="*/ 0 h 230"/>
                <a:gd name="T26" fmla="*/ 461 w 461"/>
                <a:gd name="T27" fmla="*/ 230 h 2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1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1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77" name="Freeform 176"/>
            <p:cNvSpPr>
              <a:spLocks/>
            </p:cNvSpPr>
            <p:nvPr/>
          </p:nvSpPr>
          <p:spPr bwMode="auto">
            <a:xfrm>
              <a:off x="4708" y="3414"/>
              <a:ext cx="231" cy="115"/>
            </a:xfrm>
            <a:custGeom>
              <a:avLst/>
              <a:gdLst>
                <a:gd name="T0" fmla="*/ 10 w 461"/>
                <a:gd name="T1" fmla="*/ 0 h 230"/>
                <a:gd name="T2" fmla="*/ 10 w 461"/>
                <a:gd name="T3" fmla="*/ 3 h 230"/>
                <a:gd name="T4" fmla="*/ 0 w 461"/>
                <a:gd name="T5" fmla="*/ 3 h 230"/>
                <a:gd name="T6" fmla="*/ 0 w 461"/>
                <a:gd name="T7" fmla="*/ 5 h 230"/>
                <a:gd name="T8" fmla="*/ 10 w 461"/>
                <a:gd name="T9" fmla="*/ 5 h 230"/>
                <a:gd name="T10" fmla="*/ 10 w 461"/>
                <a:gd name="T11" fmla="*/ 8 h 230"/>
                <a:gd name="T12" fmla="*/ 15 w 461"/>
                <a:gd name="T13" fmla="*/ 4 h 230"/>
                <a:gd name="T14" fmla="*/ 10 w 461"/>
                <a:gd name="T15" fmla="*/ 0 h 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1"/>
                <a:gd name="T25" fmla="*/ 0 h 230"/>
                <a:gd name="T26" fmla="*/ 461 w 461"/>
                <a:gd name="T27" fmla="*/ 230 h 2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1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1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22898" name="Group 179"/>
          <p:cNvGrpSpPr>
            <a:grpSpLocks/>
          </p:cNvGrpSpPr>
          <p:nvPr/>
        </p:nvGrpSpPr>
        <p:grpSpPr bwMode="auto">
          <a:xfrm>
            <a:off x="611434" y="2040661"/>
            <a:ext cx="4734903" cy="1360487"/>
            <a:chOff x="384" y="817"/>
            <a:chExt cx="2984" cy="857"/>
          </a:xfrm>
        </p:grpSpPr>
        <p:sp>
          <p:nvSpPr>
            <p:cNvPr id="122943" name="Rectangle 20"/>
            <p:cNvSpPr>
              <a:spLocks noChangeArrowheads="1"/>
            </p:cNvSpPr>
            <p:nvPr/>
          </p:nvSpPr>
          <p:spPr bwMode="auto">
            <a:xfrm>
              <a:off x="3057" y="866"/>
              <a:ext cx="311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44" name="Rectangle 24"/>
            <p:cNvSpPr>
              <a:spLocks noChangeArrowheads="1"/>
            </p:cNvSpPr>
            <p:nvPr/>
          </p:nvSpPr>
          <p:spPr bwMode="auto">
            <a:xfrm>
              <a:off x="2356" y="856"/>
              <a:ext cx="57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45" name="Rectangle 25"/>
            <p:cNvSpPr>
              <a:spLocks noChangeArrowheads="1"/>
            </p:cNvSpPr>
            <p:nvPr/>
          </p:nvSpPr>
          <p:spPr bwMode="auto">
            <a:xfrm>
              <a:off x="2424" y="886"/>
              <a:ext cx="45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Output = x</a:t>
              </a:r>
              <a:endParaRPr lang="en-US" sz="1797"/>
            </a:p>
          </p:txBody>
        </p:sp>
        <p:sp>
          <p:nvSpPr>
            <p:cNvPr id="122946" name="Rectangle 26"/>
            <p:cNvSpPr>
              <a:spLocks noChangeArrowheads="1"/>
            </p:cNvSpPr>
            <p:nvPr/>
          </p:nvSpPr>
          <p:spPr bwMode="auto">
            <a:xfrm>
              <a:off x="1728" y="856"/>
              <a:ext cx="48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47" name="Rectangle 27"/>
            <p:cNvSpPr>
              <a:spLocks noChangeArrowheads="1"/>
            </p:cNvSpPr>
            <p:nvPr/>
          </p:nvSpPr>
          <p:spPr bwMode="auto">
            <a:xfrm>
              <a:off x="1796" y="886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Input = y</a:t>
              </a:r>
              <a:endParaRPr lang="en-US" sz="1797"/>
            </a:p>
          </p:txBody>
        </p:sp>
        <p:sp>
          <p:nvSpPr>
            <p:cNvPr id="122948" name="Rectangle 32"/>
            <p:cNvSpPr>
              <a:spLocks noChangeArrowheads="1"/>
            </p:cNvSpPr>
            <p:nvPr/>
          </p:nvSpPr>
          <p:spPr bwMode="auto">
            <a:xfrm>
              <a:off x="1831" y="1381"/>
              <a:ext cx="375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49" name="Rectangle 33"/>
            <p:cNvSpPr>
              <a:spLocks noChangeArrowheads="1"/>
            </p:cNvSpPr>
            <p:nvPr/>
          </p:nvSpPr>
          <p:spPr bwMode="auto">
            <a:xfrm>
              <a:off x="1901" y="1411"/>
              <a:ext cx="19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stall </a:t>
              </a:r>
              <a:endParaRPr lang="en-US" sz="1797"/>
            </a:p>
          </p:txBody>
        </p:sp>
        <p:sp>
          <p:nvSpPr>
            <p:cNvPr id="122950" name="Rectangle 34"/>
            <p:cNvSpPr>
              <a:spLocks noChangeArrowheads="1"/>
            </p:cNvSpPr>
            <p:nvPr/>
          </p:nvSpPr>
          <p:spPr bwMode="auto">
            <a:xfrm>
              <a:off x="1901" y="1534"/>
              <a:ext cx="1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= 0</a:t>
              </a:r>
              <a:endParaRPr lang="en-US" sz="1797"/>
            </a:p>
          </p:txBody>
        </p:sp>
        <p:sp>
          <p:nvSpPr>
            <p:cNvPr id="122951" name="Rectangle 35"/>
            <p:cNvSpPr>
              <a:spLocks noChangeArrowheads="1"/>
            </p:cNvSpPr>
            <p:nvPr/>
          </p:nvSpPr>
          <p:spPr bwMode="auto">
            <a:xfrm>
              <a:off x="2330" y="1381"/>
              <a:ext cx="423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52" name="Rectangle 36"/>
            <p:cNvSpPr>
              <a:spLocks noChangeArrowheads="1"/>
            </p:cNvSpPr>
            <p:nvPr/>
          </p:nvSpPr>
          <p:spPr bwMode="auto">
            <a:xfrm>
              <a:off x="2400" y="1411"/>
              <a:ext cx="29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bubble</a:t>
              </a:r>
              <a:endParaRPr lang="en-US" sz="1797"/>
            </a:p>
          </p:txBody>
        </p:sp>
        <p:sp>
          <p:nvSpPr>
            <p:cNvPr id="122953" name="Rectangle 37"/>
            <p:cNvSpPr>
              <a:spLocks noChangeArrowheads="1"/>
            </p:cNvSpPr>
            <p:nvPr/>
          </p:nvSpPr>
          <p:spPr bwMode="auto">
            <a:xfrm>
              <a:off x="2584" y="1534"/>
              <a:ext cx="1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= 0</a:t>
              </a:r>
              <a:endParaRPr lang="en-US" sz="1797"/>
            </a:p>
          </p:txBody>
        </p:sp>
        <p:sp>
          <p:nvSpPr>
            <p:cNvPr id="122954" name="Rectangle 38"/>
            <p:cNvSpPr>
              <a:spLocks noChangeArrowheads="1"/>
            </p:cNvSpPr>
            <p:nvPr/>
          </p:nvSpPr>
          <p:spPr bwMode="auto">
            <a:xfrm>
              <a:off x="2225" y="8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55" name="Rectangle 39"/>
            <p:cNvSpPr>
              <a:spLocks noChangeArrowheads="1"/>
            </p:cNvSpPr>
            <p:nvPr/>
          </p:nvSpPr>
          <p:spPr bwMode="auto">
            <a:xfrm>
              <a:off x="2279" y="1076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x</a:t>
              </a:r>
              <a:endParaRPr lang="en-US" sz="1797"/>
            </a:p>
          </p:txBody>
        </p:sp>
        <p:grpSp>
          <p:nvGrpSpPr>
            <p:cNvPr id="122956" name="Group 42"/>
            <p:cNvGrpSpPr>
              <a:grpSpLocks/>
            </p:cNvGrpSpPr>
            <p:nvPr/>
          </p:nvGrpSpPr>
          <p:grpSpPr bwMode="auto">
            <a:xfrm>
              <a:off x="2110" y="1470"/>
              <a:ext cx="159" cy="115"/>
              <a:chOff x="2110" y="1470"/>
              <a:chExt cx="159" cy="115"/>
            </a:xfrm>
          </p:grpSpPr>
          <p:sp>
            <p:nvSpPr>
              <p:cNvPr id="122973" name="Freeform 40"/>
              <p:cNvSpPr>
                <a:spLocks/>
              </p:cNvSpPr>
              <p:nvPr/>
            </p:nvSpPr>
            <p:spPr bwMode="auto">
              <a:xfrm>
                <a:off x="2110" y="1498"/>
                <a:ext cx="143" cy="87"/>
              </a:xfrm>
              <a:custGeom>
                <a:avLst/>
                <a:gdLst>
                  <a:gd name="T0" fmla="*/ 9 w 286"/>
                  <a:gd name="T1" fmla="*/ 0 h 173"/>
                  <a:gd name="T2" fmla="*/ 8 w 286"/>
                  <a:gd name="T3" fmla="*/ 6 h 173"/>
                  <a:gd name="T4" fmla="*/ 0 w 286"/>
                  <a:gd name="T5" fmla="*/ 6 h 173"/>
                  <a:gd name="T6" fmla="*/ 0 60000 65536"/>
                  <a:gd name="T7" fmla="*/ 0 60000 65536"/>
                  <a:gd name="T8" fmla="*/ 0 60000 65536"/>
                  <a:gd name="T9" fmla="*/ 0 w 286"/>
                  <a:gd name="T10" fmla="*/ 0 h 173"/>
                  <a:gd name="T11" fmla="*/ 286 w 286"/>
                  <a:gd name="T12" fmla="*/ 173 h 1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74" name="Freeform 41"/>
              <p:cNvSpPr>
                <a:spLocks/>
              </p:cNvSpPr>
              <p:nvPr/>
            </p:nvSpPr>
            <p:spPr bwMode="auto">
              <a:xfrm>
                <a:off x="2237" y="1470"/>
                <a:ext cx="32" cy="36"/>
              </a:xfrm>
              <a:custGeom>
                <a:avLst/>
                <a:gdLst>
                  <a:gd name="T0" fmla="*/ 3 w 62"/>
                  <a:gd name="T1" fmla="*/ 2 h 74"/>
                  <a:gd name="T2" fmla="*/ 2 w 62"/>
                  <a:gd name="T3" fmla="*/ 0 h 74"/>
                  <a:gd name="T4" fmla="*/ 0 w 62"/>
                  <a:gd name="T5" fmla="*/ 1 h 74"/>
                  <a:gd name="T6" fmla="*/ 3 w 62"/>
                  <a:gd name="T7" fmla="*/ 2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4"/>
                  <a:gd name="T14" fmla="*/ 62 w 6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grpSp>
          <p:nvGrpSpPr>
            <p:cNvPr id="122957" name="Group 45"/>
            <p:cNvGrpSpPr>
              <a:grpSpLocks/>
            </p:cNvGrpSpPr>
            <p:nvPr/>
          </p:nvGrpSpPr>
          <p:grpSpPr bwMode="auto">
            <a:xfrm>
              <a:off x="2297" y="1470"/>
              <a:ext cx="158" cy="115"/>
              <a:chOff x="2297" y="1470"/>
              <a:chExt cx="158" cy="115"/>
            </a:xfrm>
          </p:grpSpPr>
          <p:sp>
            <p:nvSpPr>
              <p:cNvPr id="122971" name="Freeform 43"/>
              <p:cNvSpPr>
                <a:spLocks/>
              </p:cNvSpPr>
              <p:nvPr/>
            </p:nvSpPr>
            <p:spPr bwMode="auto">
              <a:xfrm>
                <a:off x="2312" y="1498"/>
                <a:ext cx="143" cy="87"/>
              </a:xfrm>
              <a:custGeom>
                <a:avLst/>
                <a:gdLst>
                  <a:gd name="T0" fmla="*/ 0 w 286"/>
                  <a:gd name="T1" fmla="*/ 0 h 173"/>
                  <a:gd name="T2" fmla="*/ 2 w 286"/>
                  <a:gd name="T3" fmla="*/ 6 h 173"/>
                  <a:gd name="T4" fmla="*/ 9 w 286"/>
                  <a:gd name="T5" fmla="*/ 6 h 173"/>
                  <a:gd name="T6" fmla="*/ 0 60000 65536"/>
                  <a:gd name="T7" fmla="*/ 0 60000 65536"/>
                  <a:gd name="T8" fmla="*/ 0 60000 65536"/>
                  <a:gd name="T9" fmla="*/ 0 w 286"/>
                  <a:gd name="T10" fmla="*/ 0 h 173"/>
                  <a:gd name="T11" fmla="*/ 286 w 286"/>
                  <a:gd name="T12" fmla="*/ 173 h 1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72" name="Freeform 44"/>
              <p:cNvSpPr>
                <a:spLocks/>
              </p:cNvSpPr>
              <p:nvPr/>
            </p:nvSpPr>
            <p:spPr bwMode="auto">
              <a:xfrm>
                <a:off x="2297" y="1470"/>
                <a:ext cx="31" cy="36"/>
              </a:xfrm>
              <a:custGeom>
                <a:avLst/>
                <a:gdLst>
                  <a:gd name="T0" fmla="*/ 1 w 63"/>
                  <a:gd name="T1" fmla="*/ 1 h 74"/>
                  <a:gd name="T2" fmla="*/ 0 w 63"/>
                  <a:gd name="T3" fmla="*/ 0 h 74"/>
                  <a:gd name="T4" fmla="*/ 0 w 63"/>
                  <a:gd name="T5" fmla="*/ 2 h 74"/>
                  <a:gd name="T6" fmla="*/ 1 w 63"/>
                  <a:gd name="T7" fmla="*/ 1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74"/>
                  <a:gd name="T14" fmla="*/ 63 w 6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sp>
          <p:nvSpPr>
            <p:cNvPr id="122958" name="Freeform 46"/>
            <p:cNvSpPr>
              <a:spLocks/>
            </p:cNvSpPr>
            <p:nvPr/>
          </p:nvSpPr>
          <p:spPr bwMode="auto">
            <a:xfrm>
              <a:off x="1994" y="1086"/>
              <a:ext cx="231" cy="115"/>
            </a:xfrm>
            <a:custGeom>
              <a:avLst/>
              <a:gdLst>
                <a:gd name="T0" fmla="*/ 10 w 460"/>
                <a:gd name="T1" fmla="*/ 0 h 230"/>
                <a:gd name="T2" fmla="*/ 10 w 460"/>
                <a:gd name="T3" fmla="*/ 3 h 230"/>
                <a:gd name="T4" fmla="*/ 0 w 460"/>
                <a:gd name="T5" fmla="*/ 3 h 230"/>
                <a:gd name="T6" fmla="*/ 0 w 460"/>
                <a:gd name="T7" fmla="*/ 5 h 230"/>
                <a:gd name="T8" fmla="*/ 10 w 460"/>
                <a:gd name="T9" fmla="*/ 5 h 230"/>
                <a:gd name="T10" fmla="*/ 10 w 460"/>
                <a:gd name="T11" fmla="*/ 8 h 230"/>
                <a:gd name="T12" fmla="*/ 15 w 460"/>
                <a:gd name="T13" fmla="*/ 4 h 230"/>
                <a:gd name="T14" fmla="*/ 10 w 460"/>
                <a:gd name="T15" fmla="*/ 0 h 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0"/>
                <a:gd name="T25" fmla="*/ 0 h 230"/>
                <a:gd name="T26" fmla="*/ 460 w 460"/>
                <a:gd name="T27" fmla="*/ 230 h 2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59" name="Freeform 47"/>
            <p:cNvSpPr>
              <a:spLocks/>
            </p:cNvSpPr>
            <p:nvPr/>
          </p:nvSpPr>
          <p:spPr bwMode="auto">
            <a:xfrm>
              <a:off x="2340" y="1086"/>
              <a:ext cx="230" cy="115"/>
            </a:xfrm>
            <a:custGeom>
              <a:avLst/>
              <a:gdLst>
                <a:gd name="T0" fmla="*/ 10 w 460"/>
                <a:gd name="T1" fmla="*/ 0 h 230"/>
                <a:gd name="T2" fmla="*/ 10 w 460"/>
                <a:gd name="T3" fmla="*/ 3 h 230"/>
                <a:gd name="T4" fmla="*/ 0 w 460"/>
                <a:gd name="T5" fmla="*/ 3 h 230"/>
                <a:gd name="T6" fmla="*/ 0 w 460"/>
                <a:gd name="T7" fmla="*/ 5 h 230"/>
                <a:gd name="T8" fmla="*/ 10 w 460"/>
                <a:gd name="T9" fmla="*/ 5 h 230"/>
                <a:gd name="T10" fmla="*/ 10 w 460"/>
                <a:gd name="T11" fmla="*/ 8 h 230"/>
                <a:gd name="T12" fmla="*/ 15 w 460"/>
                <a:gd name="T13" fmla="*/ 4 h 230"/>
                <a:gd name="T14" fmla="*/ 10 w 460"/>
                <a:gd name="T15" fmla="*/ 0 h 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0"/>
                <a:gd name="T25" fmla="*/ 0 h 230"/>
                <a:gd name="T26" fmla="*/ 460 w 460"/>
                <a:gd name="T27" fmla="*/ 230 h 2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60" name="Rectangle 48"/>
            <p:cNvSpPr>
              <a:spLocks noChangeArrowheads="1"/>
            </p:cNvSpPr>
            <p:nvPr/>
          </p:nvSpPr>
          <p:spPr bwMode="auto">
            <a:xfrm>
              <a:off x="2225" y="8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61" name="Rectangle 49"/>
            <p:cNvSpPr>
              <a:spLocks noChangeArrowheads="1"/>
            </p:cNvSpPr>
            <p:nvPr/>
          </p:nvSpPr>
          <p:spPr bwMode="auto">
            <a:xfrm>
              <a:off x="2279" y="1076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x</a:t>
              </a:r>
              <a:endParaRPr lang="en-US" sz="1797"/>
            </a:p>
          </p:txBody>
        </p:sp>
        <p:grpSp>
          <p:nvGrpSpPr>
            <p:cNvPr id="122962" name="Group 52"/>
            <p:cNvGrpSpPr>
              <a:grpSpLocks/>
            </p:cNvGrpSpPr>
            <p:nvPr/>
          </p:nvGrpSpPr>
          <p:grpSpPr bwMode="auto">
            <a:xfrm>
              <a:off x="2110" y="1470"/>
              <a:ext cx="159" cy="115"/>
              <a:chOff x="2110" y="1470"/>
              <a:chExt cx="159" cy="115"/>
            </a:xfrm>
          </p:grpSpPr>
          <p:sp>
            <p:nvSpPr>
              <p:cNvPr id="122969" name="Freeform 50"/>
              <p:cNvSpPr>
                <a:spLocks/>
              </p:cNvSpPr>
              <p:nvPr/>
            </p:nvSpPr>
            <p:spPr bwMode="auto">
              <a:xfrm>
                <a:off x="2110" y="1498"/>
                <a:ext cx="143" cy="87"/>
              </a:xfrm>
              <a:custGeom>
                <a:avLst/>
                <a:gdLst>
                  <a:gd name="T0" fmla="*/ 9 w 286"/>
                  <a:gd name="T1" fmla="*/ 0 h 173"/>
                  <a:gd name="T2" fmla="*/ 8 w 286"/>
                  <a:gd name="T3" fmla="*/ 6 h 173"/>
                  <a:gd name="T4" fmla="*/ 0 w 286"/>
                  <a:gd name="T5" fmla="*/ 6 h 173"/>
                  <a:gd name="T6" fmla="*/ 0 60000 65536"/>
                  <a:gd name="T7" fmla="*/ 0 60000 65536"/>
                  <a:gd name="T8" fmla="*/ 0 60000 65536"/>
                  <a:gd name="T9" fmla="*/ 0 w 286"/>
                  <a:gd name="T10" fmla="*/ 0 h 173"/>
                  <a:gd name="T11" fmla="*/ 286 w 286"/>
                  <a:gd name="T12" fmla="*/ 173 h 1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70" name="Freeform 51"/>
              <p:cNvSpPr>
                <a:spLocks/>
              </p:cNvSpPr>
              <p:nvPr/>
            </p:nvSpPr>
            <p:spPr bwMode="auto">
              <a:xfrm>
                <a:off x="2237" y="1470"/>
                <a:ext cx="32" cy="36"/>
              </a:xfrm>
              <a:custGeom>
                <a:avLst/>
                <a:gdLst>
                  <a:gd name="T0" fmla="*/ 3 w 62"/>
                  <a:gd name="T1" fmla="*/ 2 h 74"/>
                  <a:gd name="T2" fmla="*/ 2 w 62"/>
                  <a:gd name="T3" fmla="*/ 0 h 74"/>
                  <a:gd name="T4" fmla="*/ 0 w 62"/>
                  <a:gd name="T5" fmla="*/ 1 h 74"/>
                  <a:gd name="T6" fmla="*/ 3 w 62"/>
                  <a:gd name="T7" fmla="*/ 2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4"/>
                  <a:gd name="T14" fmla="*/ 62 w 6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grpSp>
          <p:nvGrpSpPr>
            <p:cNvPr id="122963" name="Group 55"/>
            <p:cNvGrpSpPr>
              <a:grpSpLocks/>
            </p:cNvGrpSpPr>
            <p:nvPr/>
          </p:nvGrpSpPr>
          <p:grpSpPr bwMode="auto">
            <a:xfrm>
              <a:off x="2297" y="1470"/>
              <a:ext cx="158" cy="115"/>
              <a:chOff x="2297" y="1470"/>
              <a:chExt cx="158" cy="115"/>
            </a:xfrm>
          </p:grpSpPr>
          <p:sp>
            <p:nvSpPr>
              <p:cNvPr id="122967" name="Freeform 53"/>
              <p:cNvSpPr>
                <a:spLocks/>
              </p:cNvSpPr>
              <p:nvPr/>
            </p:nvSpPr>
            <p:spPr bwMode="auto">
              <a:xfrm>
                <a:off x="2312" y="1498"/>
                <a:ext cx="143" cy="87"/>
              </a:xfrm>
              <a:custGeom>
                <a:avLst/>
                <a:gdLst>
                  <a:gd name="T0" fmla="*/ 0 w 286"/>
                  <a:gd name="T1" fmla="*/ 0 h 173"/>
                  <a:gd name="T2" fmla="*/ 2 w 286"/>
                  <a:gd name="T3" fmla="*/ 6 h 173"/>
                  <a:gd name="T4" fmla="*/ 9 w 286"/>
                  <a:gd name="T5" fmla="*/ 6 h 173"/>
                  <a:gd name="T6" fmla="*/ 0 60000 65536"/>
                  <a:gd name="T7" fmla="*/ 0 60000 65536"/>
                  <a:gd name="T8" fmla="*/ 0 60000 65536"/>
                  <a:gd name="T9" fmla="*/ 0 w 286"/>
                  <a:gd name="T10" fmla="*/ 0 h 173"/>
                  <a:gd name="T11" fmla="*/ 286 w 286"/>
                  <a:gd name="T12" fmla="*/ 173 h 1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68" name="Freeform 54"/>
              <p:cNvSpPr>
                <a:spLocks/>
              </p:cNvSpPr>
              <p:nvPr/>
            </p:nvSpPr>
            <p:spPr bwMode="auto">
              <a:xfrm>
                <a:off x="2297" y="1470"/>
                <a:ext cx="31" cy="36"/>
              </a:xfrm>
              <a:custGeom>
                <a:avLst/>
                <a:gdLst>
                  <a:gd name="T0" fmla="*/ 1 w 63"/>
                  <a:gd name="T1" fmla="*/ 1 h 74"/>
                  <a:gd name="T2" fmla="*/ 0 w 63"/>
                  <a:gd name="T3" fmla="*/ 0 h 74"/>
                  <a:gd name="T4" fmla="*/ 0 w 63"/>
                  <a:gd name="T5" fmla="*/ 2 h 74"/>
                  <a:gd name="T6" fmla="*/ 1 w 63"/>
                  <a:gd name="T7" fmla="*/ 1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74"/>
                  <a:gd name="T14" fmla="*/ 63 w 6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sp>
          <p:nvSpPr>
            <p:cNvPr id="122964" name="Freeform 56"/>
            <p:cNvSpPr>
              <a:spLocks/>
            </p:cNvSpPr>
            <p:nvPr/>
          </p:nvSpPr>
          <p:spPr bwMode="auto">
            <a:xfrm>
              <a:off x="1994" y="1086"/>
              <a:ext cx="231" cy="115"/>
            </a:xfrm>
            <a:custGeom>
              <a:avLst/>
              <a:gdLst>
                <a:gd name="T0" fmla="*/ 10 w 460"/>
                <a:gd name="T1" fmla="*/ 0 h 230"/>
                <a:gd name="T2" fmla="*/ 10 w 460"/>
                <a:gd name="T3" fmla="*/ 3 h 230"/>
                <a:gd name="T4" fmla="*/ 0 w 460"/>
                <a:gd name="T5" fmla="*/ 3 h 230"/>
                <a:gd name="T6" fmla="*/ 0 w 460"/>
                <a:gd name="T7" fmla="*/ 5 h 230"/>
                <a:gd name="T8" fmla="*/ 10 w 460"/>
                <a:gd name="T9" fmla="*/ 5 h 230"/>
                <a:gd name="T10" fmla="*/ 10 w 460"/>
                <a:gd name="T11" fmla="*/ 8 h 230"/>
                <a:gd name="T12" fmla="*/ 15 w 460"/>
                <a:gd name="T13" fmla="*/ 4 h 230"/>
                <a:gd name="T14" fmla="*/ 10 w 460"/>
                <a:gd name="T15" fmla="*/ 0 h 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0"/>
                <a:gd name="T25" fmla="*/ 0 h 230"/>
                <a:gd name="T26" fmla="*/ 460 w 460"/>
                <a:gd name="T27" fmla="*/ 230 h 2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65" name="Freeform 57"/>
            <p:cNvSpPr>
              <a:spLocks/>
            </p:cNvSpPr>
            <p:nvPr/>
          </p:nvSpPr>
          <p:spPr bwMode="auto">
            <a:xfrm>
              <a:off x="2340" y="1086"/>
              <a:ext cx="230" cy="115"/>
            </a:xfrm>
            <a:custGeom>
              <a:avLst/>
              <a:gdLst>
                <a:gd name="T0" fmla="*/ 10 w 460"/>
                <a:gd name="T1" fmla="*/ 0 h 230"/>
                <a:gd name="T2" fmla="*/ 10 w 460"/>
                <a:gd name="T3" fmla="*/ 3 h 230"/>
                <a:gd name="T4" fmla="*/ 0 w 460"/>
                <a:gd name="T5" fmla="*/ 3 h 230"/>
                <a:gd name="T6" fmla="*/ 0 w 460"/>
                <a:gd name="T7" fmla="*/ 5 h 230"/>
                <a:gd name="T8" fmla="*/ 10 w 460"/>
                <a:gd name="T9" fmla="*/ 5 h 230"/>
                <a:gd name="T10" fmla="*/ 10 w 460"/>
                <a:gd name="T11" fmla="*/ 8 h 230"/>
                <a:gd name="T12" fmla="*/ 15 w 460"/>
                <a:gd name="T13" fmla="*/ 4 h 230"/>
                <a:gd name="T14" fmla="*/ 10 w 460"/>
                <a:gd name="T15" fmla="*/ 0 h 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0"/>
                <a:gd name="T25" fmla="*/ 0 h 230"/>
                <a:gd name="T26" fmla="*/ 460 w 460"/>
                <a:gd name="T27" fmla="*/ 230 h 2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66" name="Text Box 7"/>
            <p:cNvSpPr txBox="1">
              <a:spLocks noChangeArrowheads="1"/>
            </p:cNvSpPr>
            <p:nvPr/>
          </p:nvSpPr>
          <p:spPr bwMode="auto">
            <a:xfrm>
              <a:off x="384" y="1046"/>
              <a:ext cx="997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45635" rIns="45635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797"/>
                <a:t>Normal</a:t>
              </a:r>
            </a:p>
          </p:txBody>
        </p:sp>
      </p:grpSp>
      <p:grpSp>
        <p:nvGrpSpPr>
          <p:cNvPr id="122899" name="Group 180"/>
          <p:cNvGrpSpPr>
            <a:grpSpLocks/>
          </p:cNvGrpSpPr>
          <p:nvPr/>
        </p:nvGrpSpPr>
        <p:grpSpPr bwMode="auto">
          <a:xfrm>
            <a:off x="611435" y="3742841"/>
            <a:ext cx="4014513" cy="1341437"/>
            <a:chOff x="384" y="2017"/>
            <a:chExt cx="2530" cy="845"/>
          </a:xfrm>
        </p:grpSpPr>
        <p:sp>
          <p:nvSpPr>
            <p:cNvPr id="122912" name="Rectangle 82"/>
            <p:cNvSpPr>
              <a:spLocks noChangeArrowheads="1"/>
            </p:cNvSpPr>
            <p:nvPr/>
          </p:nvSpPr>
          <p:spPr bwMode="auto">
            <a:xfrm>
              <a:off x="2344" y="2044"/>
              <a:ext cx="57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13" name="Rectangle 83"/>
            <p:cNvSpPr>
              <a:spLocks noChangeArrowheads="1"/>
            </p:cNvSpPr>
            <p:nvPr/>
          </p:nvSpPr>
          <p:spPr bwMode="auto">
            <a:xfrm>
              <a:off x="2412" y="2074"/>
              <a:ext cx="45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Output = x</a:t>
              </a:r>
              <a:endParaRPr lang="en-US" sz="1797"/>
            </a:p>
          </p:txBody>
        </p:sp>
        <p:sp>
          <p:nvSpPr>
            <p:cNvPr id="122914" name="Rectangle 84"/>
            <p:cNvSpPr>
              <a:spLocks noChangeArrowheads="1"/>
            </p:cNvSpPr>
            <p:nvPr/>
          </p:nvSpPr>
          <p:spPr bwMode="auto">
            <a:xfrm>
              <a:off x="1716" y="2044"/>
              <a:ext cx="48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15" name="Rectangle 85"/>
            <p:cNvSpPr>
              <a:spLocks noChangeArrowheads="1"/>
            </p:cNvSpPr>
            <p:nvPr/>
          </p:nvSpPr>
          <p:spPr bwMode="auto">
            <a:xfrm>
              <a:off x="1784" y="2074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Input = y</a:t>
              </a:r>
              <a:endParaRPr lang="en-US" sz="1797"/>
            </a:p>
          </p:txBody>
        </p:sp>
        <p:sp>
          <p:nvSpPr>
            <p:cNvPr id="122916" name="Rectangle 90"/>
            <p:cNvSpPr>
              <a:spLocks noChangeArrowheads="1"/>
            </p:cNvSpPr>
            <p:nvPr/>
          </p:nvSpPr>
          <p:spPr bwMode="auto">
            <a:xfrm>
              <a:off x="1819" y="2569"/>
              <a:ext cx="375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17" name="Rectangle 91"/>
            <p:cNvSpPr>
              <a:spLocks noChangeArrowheads="1"/>
            </p:cNvSpPr>
            <p:nvPr/>
          </p:nvSpPr>
          <p:spPr bwMode="auto">
            <a:xfrm>
              <a:off x="1877" y="2599"/>
              <a:ext cx="19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FF3300"/>
                  </a:solidFill>
                </a:rPr>
                <a:t>stall </a:t>
              </a:r>
            </a:p>
          </p:txBody>
        </p:sp>
        <p:sp>
          <p:nvSpPr>
            <p:cNvPr id="122918" name="Rectangle 92"/>
            <p:cNvSpPr>
              <a:spLocks noChangeArrowheads="1"/>
            </p:cNvSpPr>
            <p:nvPr/>
          </p:nvSpPr>
          <p:spPr bwMode="auto">
            <a:xfrm>
              <a:off x="1889" y="2722"/>
              <a:ext cx="1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FF3300"/>
                  </a:solidFill>
                </a:rPr>
                <a:t>= 1</a:t>
              </a:r>
              <a:endParaRPr lang="en-US" sz="1797">
                <a:solidFill>
                  <a:srgbClr val="FF3300"/>
                </a:solidFill>
              </a:endParaRPr>
            </a:p>
          </p:txBody>
        </p:sp>
        <p:sp>
          <p:nvSpPr>
            <p:cNvPr id="122919" name="Rectangle 93"/>
            <p:cNvSpPr>
              <a:spLocks noChangeArrowheads="1"/>
            </p:cNvSpPr>
            <p:nvPr/>
          </p:nvSpPr>
          <p:spPr bwMode="auto">
            <a:xfrm>
              <a:off x="2318" y="2569"/>
              <a:ext cx="423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20" name="Rectangle 94"/>
            <p:cNvSpPr>
              <a:spLocks noChangeArrowheads="1"/>
            </p:cNvSpPr>
            <p:nvPr/>
          </p:nvSpPr>
          <p:spPr bwMode="auto">
            <a:xfrm>
              <a:off x="2388" y="2599"/>
              <a:ext cx="29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bubble</a:t>
              </a:r>
              <a:endParaRPr lang="en-US" sz="1797"/>
            </a:p>
          </p:txBody>
        </p:sp>
        <p:sp>
          <p:nvSpPr>
            <p:cNvPr id="122921" name="Rectangle 95"/>
            <p:cNvSpPr>
              <a:spLocks noChangeArrowheads="1"/>
            </p:cNvSpPr>
            <p:nvPr/>
          </p:nvSpPr>
          <p:spPr bwMode="auto">
            <a:xfrm>
              <a:off x="2572" y="2722"/>
              <a:ext cx="1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= 0</a:t>
              </a:r>
              <a:endParaRPr lang="en-US" sz="1797"/>
            </a:p>
          </p:txBody>
        </p:sp>
        <p:sp>
          <p:nvSpPr>
            <p:cNvPr id="122922" name="Rectangle 96"/>
            <p:cNvSpPr>
              <a:spLocks noChangeArrowheads="1"/>
            </p:cNvSpPr>
            <p:nvPr/>
          </p:nvSpPr>
          <p:spPr bwMode="auto">
            <a:xfrm>
              <a:off x="2213" y="20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23" name="Rectangle 97"/>
            <p:cNvSpPr>
              <a:spLocks noChangeArrowheads="1"/>
            </p:cNvSpPr>
            <p:nvPr/>
          </p:nvSpPr>
          <p:spPr bwMode="auto">
            <a:xfrm>
              <a:off x="2267" y="2276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x</a:t>
              </a:r>
              <a:endParaRPr lang="en-US" sz="1797"/>
            </a:p>
          </p:txBody>
        </p:sp>
        <p:grpSp>
          <p:nvGrpSpPr>
            <p:cNvPr id="122924" name="Group 100"/>
            <p:cNvGrpSpPr>
              <a:grpSpLocks/>
            </p:cNvGrpSpPr>
            <p:nvPr/>
          </p:nvGrpSpPr>
          <p:grpSpPr bwMode="auto">
            <a:xfrm>
              <a:off x="2097" y="2670"/>
              <a:ext cx="160" cy="115"/>
              <a:chOff x="2097" y="2670"/>
              <a:chExt cx="160" cy="115"/>
            </a:xfrm>
          </p:grpSpPr>
          <p:sp>
            <p:nvSpPr>
              <p:cNvPr id="122941" name="Freeform 98"/>
              <p:cNvSpPr>
                <a:spLocks/>
              </p:cNvSpPr>
              <p:nvPr/>
            </p:nvSpPr>
            <p:spPr bwMode="auto">
              <a:xfrm>
                <a:off x="2097" y="2698"/>
                <a:ext cx="144" cy="87"/>
              </a:xfrm>
              <a:custGeom>
                <a:avLst/>
                <a:gdLst>
                  <a:gd name="T0" fmla="*/ 10 w 286"/>
                  <a:gd name="T1" fmla="*/ 0 h 173"/>
                  <a:gd name="T2" fmla="*/ 8 w 286"/>
                  <a:gd name="T3" fmla="*/ 6 h 173"/>
                  <a:gd name="T4" fmla="*/ 0 w 286"/>
                  <a:gd name="T5" fmla="*/ 6 h 173"/>
                  <a:gd name="T6" fmla="*/ 0 60000 65536"/>
                  <a:gd name="T7" fmla="*/ 0 60000 65536"/>
                  <a:gd name="T8" fmla="*/ 0 60000 65536"/>
                  <a:gd name="T9" fmla="*/ 0 w 286"/>
                  <a:gd name="T10" fmla="*/ 0 h 173"/>
                  <a:gd name="T11" fmla="*/ 286 w 286"/>
                  <a:gd name="T12" fmla="*/ 173 h 1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42" name="Freeform 99"/>
              <p:cNvSpPr>
                <a:spLocks/>
              </p:cNvSpPr>
              <p:nvPr/>
            </p:nvSpPr>
            <p:spPr bwMode="auto">
              <a:xfrm>
                <a:off x="2225" y="2670"/>
                <a:ext cx="32" cy="36"/>
              </a:xfrm>
              <a:custGeom>
                <a:avLst/>
                <a:gdLst>
                  <a:gd name="T0" fmla="*/ 3 w 62"/>
                  <a:gd name="T1" fmla="*/ 2 h 74"/>
                  <a:gd name="T2" fmla="*/ 2 w 62"/>
                  <a:gd name="T3" fmla="*/ 0 h 74"/>
                  <a:gd name="T4" fmla="*/ 0 w 62"/>
                  <a:gd name="T5" fmla="*/ 1 h 74"/>
                  <a:gd name="T6" fmla="*/ 3 w 62"/>
                  <a:gd name="T7" fmla="*/ 2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4"/>
                  <a:gd name="T14" fmla="*/ 62 w 6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grpSp>
          <p:nvGrpSpPr>
            <p:cNvPr id="122925" name="Group 103"/>
            <p:cNvGrpSpPr>
              <a:grpSpLocks/>
            </p:cNvGrpSpPr>
            <p:nvPr/>
          </p:nvGrpSpPr>
          <p:grpSpPr bwMode="auto">
            <a:xfrm>
              <a:off x="2285" y="2670"/>
              <a:ext cx="158" cy="115"/>
              <a:chOff x="2285" y="2670"/>
              <a:chExt cx="158" cy="115"/>
            </a:xfrm>
          </p:grpSpPr>
          <p:sp>
            <p:nvSpPr>
              <p:cNvPr id="122939" name="Freeform 101"/>
              <p:cNvSpPr>
                <a:spLocks/>
              </p:cNvSpPr>
              <p:nvPr/>
            </p:nvSpPr>
            <p:spPr bwMode="auto">
              <a:xfrm>
                <a:off x="2300" y="2698"/>
                <a:ext cx="143" cy="87"/>
              </a:xfrm>
              <a:custGeom>
                <a:avLst/>
                <a:gdLst>
                  <a:gd name="T0" fmla="*/ 0 w 286"/>
                  <a:gd name="T1" fmla="*/ 0 h 173"/>
                  <a:gd name="T2" fmla="*/ 2 w 286"/>
                  <a:gd name="T3" fmla="*/ 6 h 173"/>
                  <a:gd name="T4" fmla="*/ 9 w 286"/>
                  <a:gd name="T5" fmla="*/ 6 h 173"/>
                  <a:gd name="T6" fmla="*/ 0 60000 65536"/>
                  <a:gd name="T7" fmla="*/ 0 60000 65536"/>
                  <a:gd name="T8" fmla="*/ 0 60000 65536"/>
                  <a:gd name="T9" fmla="*/ 0 w 286"/>
                  <a:gd name="T10" fmla="*/ 0 h 173"/>
                  <a:gd name="T11" fmla="*/ 286 w 286"/>
                  <a:gd name="T12" fmla="*/ 173 h 1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40" name="Freeform 102"/>
              <p:cNvSpPr>
                <a:spLocks/>
              </p:cNvSpPr>
              <p:nvPr/>
            </p:nvSpPr>
            <p:spPr bwMode="auto">
              <a:xfrm>
                <a:off x="2285" y="2670"/>
                <a:ext cx="31" cy="36"/>
              </a:xfrm>
              <a:custGeom>
                <a:avLst/>
                <a:gdLst>
                  <a:gd name="T0" fmla="*/ 1 w 63"/>
                  <a:gd name="T1" fmla="*/ 1 h 74"/>
                  <a:gd name="T2" fmla="*/ 0 w 63"/>
                  <a:gd name="T3" fmla="*/ 0 h 74"/>
                  <a:gd name="T4" fmla="*/ 0 w 63"/>
                  <a:gd name="T5" fmla="*/ 2 h 74"/>
                  <a:gd name="T6" fmla="*/ 1 w 63"/>
                  <a:gd name="T7" fmla="*/ 1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74"/>
                  <a:gd name="T14" fmla="*/ 63 w 6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sp>
          <p:nvSpPr>
            <p:cNvPr id="122926" name="Freeform 104"/>
            <p:cNvSpPr>
              <a:spLocks/>
            </p:cNvSpPr>
            <p:nvPr/>
          </p:nvSpPr>
          <p:spPr bwMode="auto">
            <a:xfrm>
              <a:off x="1982" y="2286"/>
              <a:ext cx="231" cy="115"/>
            </a:xfrm>
            <a:custGeom>
              <a:avLst/>
              <a:gdLst>
                <a:gd name="T0" fmla="*/ 10 w 460"/>
                <a:gd name="T1" fmla="*/ 0 h 230"/>
                <a:gd name="T2" fmla="*/ 10 w 460"/>
                <a:gd name="T3" fmla="*/ 3 h 230"/>
                <a:gd name="T4" fmla="*/ 0 w 460"/>
                <a:gd name="T5" fmla="*/ 3 h 230"/>
                <a:gd name="T6" fmla="*/ 0 w 460"/>
                <a:gd name="T7" fmla="*/ 5 h 230"/>
                <a:gd name="T8" fmla="*/ 10 w 460"/>
                <a:gd name="T9" fmla="*/ 5 h 230"/>
                <a:gd name="T10" fmla="*/ 10 w 460"/>
                <a:gd name="T11" fmla="*/ 8 h 230"/>
                <a:gd name="T12" fmla="*/ 15 w 460"/>
                <a:gd name="T13" fmla="*/ 4 h 230"/>
                <a:gd name="T14" fmla="*/ 10 w 460"/>
                <a:gd name="T15" fmla="*/ 0 h 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0"/>
                <a:gd name="T25" fmla="*/ 0 h 230"/>
                <a:gd name="T26" fmla="*/ 460 w 460"/>
                <a:gd name="T27" fmla="*/ 230 h 2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27" name="Freeform 105"/>
            <p:cNvSpPr>
              <a:spLocks/>
            </p:cNvSpPr>
            <p:nvPr/>
          </p:nvSpPr>
          <p:spPr bwMode="auto">
            <a:xfrm>
              <a:off x="2328" y="2286"/>
              <a:ext cx="230" cy="115"/>
            </a:xfrm>
            <a:custGeom>
              <a:avLst/>
              <a:gdLst>
                <a:gd name="T0" fmla="*/ 10 w 460"/>
                <a:gd name="T1" fmla="*/ 0 h 230"/>
                <a:gd name="T2" fmla="*/ 10 w 460"/>
                <a:gd name="T3" fmla="*/ 3 h 230"/>
                <a:gd name="T4" fmla="*/ 0 w 460"/>
                <a:gd name="T5" fmla="*/ 3 h 230"/>
                <a:gd name="T6" fmla="*/ 0 w 460"/>
                <a:gd name="T7" fmla="*/ 5 h 230"/>
                <a:gd name="T8" fmla="*/ 10 w 460"/>
                <a:gd name="T9" fmla="*/ 5 h 230"/>
                <a:gd name="T10" fmla="*/ 10 w 460"/>
                <a:gd name="T11" fmla="*/ 8 h 230"/>
                <a:gd name="T12" fmla="*/ 15 w 460"/>
                <a:gd name="T13" fmla="*/ 4 h 230"/>
                <a:gd name="T14" fmla="*/ 10 w 460"/>
                <a:gd name="T15" fmla="*/ 0 h 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0"/>
                <a:gd name="T25" fmla="*/ 0 h 230"/>
                <a:gd name="T26" fmla="*/ 460 w 460"/>
                <a:gd name="T27" fmla="*/ 230 h 2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28" name="Rectangle 106"/>
            <p:cNvSpPr>
              <a:spLocks noChangeArrowheads="1"/>
            </p:cNvSpPr>
            <p:nvPr/>
          </p:nvSpPr>
          <p:spPr bwMode="auto">
            <a:xfrm>
              <a:off x="2213" y="20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29" name="Rectangle 107"/>
            <p:cNvSpPr>
              <a:spLocks noChangeArrowheads="1"/>
            </p:cNvSpPr>
            <p:nvPr/>
          </p:nvSpPr>
          <p:spPr bwMode="auto">
            <a:xfrm>
              <a:off x="2267" y="2276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x</a:t>
              </a:r>
              <a:endParaRPr lang="en-US" sz="1797"/>
            </a:p>
          </p:txBody>
        </p:sp>
        <p:grpSp>
          <p:nvGrpSpPr>
            <p:cNvPr id="122930" name="Group 110"/>
            <p:cNvGrpSpPr>
              <a:grpSpLocks/>
            </p:cNvGrpSpPr>
            <p:nvPr/>
          </p:nvGrpSpPr>
          <p:grpSpPr bwMode="auto">
            <a:xfrm>
              <a:off x="2097" y="2670"/>
              <a:ext cx="160" cy="115"/>
              <a:chOff x="2097" y="2670"/>
              <a:chExt cx="160" cy="115"/>
            </a:xfrm>
          </p:grpSpPr>
          <p:sp>
            <p:nvSpPr>
              <p:cNvPr id="122937" name="Freeform 108"/>
              <p:cNvSpPr>
                <a:spLocks/>
              </p:cNvSpPr>
              <p:nvPr/>
            </p:nvSpPr>
            <p:spPr bwMode="auto">
              <a:xfrm>
                <a:off x="2097" y="2698"/>
                <a:ext cx="144" cy="87"/>
              </a:xfrm>
              <a:custGeom>
                <a:avLst/>
                <a:gdLst>
                  <a:gd name="T0" fmla="*/ 10 w 286"/>
                  <a:gd name="T1" fmla="*/ 0 h 173"/>
                  <a:gd name="T2" fmla="*/ 8 w 286"/>
                  <a:gd name="T3" fmla="*/ 6 h 173"/>
                  <a:gd name="T4" fmla="*/ 0 w 286"/>
                  <a:gd name="T5" fmla="*/ 6 h 173"/>
                  <a:gd name="T6" fmla="*/ 0 60000 65536"/>
                  <a:gd name="T7" fmla="*/ 0 60000 65536"/>
                  <a:gd name="T8" fmla="*/ 0 60000 65536"/>
                  <a:gd name="T9" fmla="*/ 0 w 286"/>
                  <a:gd name="T10" fmla="*/ 0 h 173"/>
                  <a:gd name="T11" fmla="*/ 286 w 286"/>
                  <a:gd name="T12" fmla="*/ 173 h 1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38" name="Freeform 109"/>
              <p:cNvSpPr>
                <a:spLocks/>
              </p:cNvSpPr>
              <p:nvPr/>
            </p:nvSpPr>
            <p:spPr bwMode="auto">
              <a:xfrm>
                <a:off x="2225" y="2670"/>
                <a:ext cx="32" cy="36"/>
              </a:xfrm>
              <a:custGeom>
                <a:avLst/>
                <a:gdLst>
                  <a:gd name="T0" fmla="*/ 3 w 62"/>
                  <a:gd name="T1" fmla="*/ 2 h 74"/>
                  <a:gd name="T2" fmla="*/ 2 w 62"/>
                  <a:gd name="T3" fmla="*/ 0 h 74"/>
                  <a:gd name="T4" fmla="*/ 0 w 62"/>
                  <a:gd name="T5" fmla="*/ 1 h 74"/>
                  <a:gd name="T6" fmla="*/ 3 w 62"/>
                  <a:gd name="T7" fmla="*/ 2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4"/>
                  <a:gd name="T14" fmla="*/ 62 w 6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grpSp>
          <p:nvGrpSpPr>
            <p:cNvPr id="122931" name="Group 113"/>
            <p:cNvGrpSpPr>
              <a:grpSpLocks/>
            </p:cNvGrpSpPr>
            <p:nvPr/>
          </p:nvGrpSpPr>
          <p:grpSpPr bwMode="auto">
            <a:xfrm>
              <a:off x="2285" y="2670"/>
              <a:ext cx="158" cy="115"/>
              <a:chOff x="2285" y="2670"/>
              <a:chExt cx="158" cy="115"/>
            </a:xfrm>
          </p:grpSpPr>
          <p:sp>
            <p:nvSpPr>
              <p:cNvPr id="122935" name="Freeform 111"/>
              <p:cNvSpPr>
                <a:spLocks/>
              </p:cNvSpPr>
              <p:nvPr/>
            </p:nvSpPr>
            <p:spPr bwMode="auto">
              <a:xfrm>
                <a:off x="2300" y="2698"/>
                <a:ext cx="143" cy="87"/>
              </a:xfrm>
              <a:custGeom>
                <a:avLst/>
                <a:gdLst>
                  <a:gd name="T0" fmla="*/ 0 w 286"/>
                  <a:gd name="T1" fmla="*/ 0 h 173"/>
                  <a:gd name="T2" fmla="*/ 2 w 286"/>
                  <a:gd name="T3" fmla="*/ 6 h 173"/>
                  <a:gd name="T4" fmla="*/ 9 w 286"/>
                  <a:gd name="T5" fmla="*/ 6 h 173"/>
                  <a:gd name="T6" fmla="*/ 0 60000 65536"/>
                  <a:gd name="T7" fmla="*/ 0 60000 65536"/>
                  <a:gd name="T8" fmla="*/ 0 60000 65536"/>
                  <a:gd name="T9" fmla="*/ 0 w 286"/>
                  <a:gd name="T10" fmla="*/ 0 h 173"/>
                  <a:gd name="T11" fmla="*/ 286 w 286"/>
                  <a:gd name="T12" fmla="*/ 173 h 1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2936" name="Freeform 112"/>
              <p:cNvSpPr>
                <a:spLocks/>
              </p:cNvSpPr>
              <p:nvPr/>
            </p:nvSpPr>
            <p:spPr bwMode="auto">
              <a:xfrm>
                <a:off x="2285" y="2670"/>
                <a:ext cx="31" cy="36"/>
              </a:xfrm>
              <a:custGeom>
                <a:avLst/>
                <a:gdLst>
                  <a:gd name="T0" fmla="*/ 1 w 63"/>
                  <a:gd name="T1" fmla="*/ 1 h 74"/>
                  <a:gd name="T2" fmla="*/ 0 w 63"/>
                  <a:gd name="T3" fmla="*/ 0 h 74"/>
                  <a:gd name="T4" fmla="*/ 0 w 63"/>
                  <a:gd name="T5" fmla="*/ 2 h 74"/>
                  <a:gd name="T6" fmla="*/ 1 w 63"/>
                  <a:gd name="T7" fmla="*/ 1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74"/>
                  <a:gd name="T14" fmla="*/ 63 w 63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sp>
          <p:nvSpPr>
            <p:cNvPr id="122932" name="Freeform 114"/>
            <p:cNvSpPr>
              <a:spLocks/>
            </p:cNvSpPr>
            <p:nvPr/>
          </p:nvSpPr>
          <p:spPr bwMode="auto">
            <a:xfrm>
              <a:off x="1982" y="2286"/>
              <a:ext cx="231" cy="115"/>
            </a:xfrm>
            <a:custGeom>
              <a:avLst/>
              <a:gdLst>
                <a:gd name="T0" fmla="*/ 10 w 460"/>
                <a:gd name="T1" fmla="*/ 0 h 230"/>
                <a:gd name="T2" fmla="*/ 10 w 460"/>
                <a:gd name="T3" fmla="*/ 3 h 230"/>
                <a:gd name="T4" fmla="*/ 0 w 460"/>
                <a:gd name="T5" fmla="*/ 3 h 230"/>
                <a:gd name="T6" fmla="*/ 0 w 460"/>
                <a:gd name="T7" fmla="*/ 5 h 230"/>
                <a:gd name="T8" fmla="*/ 10 w 460"/>
                <a:gd name="T9" fmla="*/ 5 h 230"/>
                <a:gd name="T10" fmla="*/ 10 w 460"/>
                <a:gd name="T11" fmla="*/ 8 h 230"/>
                <a:gd name="T12" fmla="*/ 15 w 460"/>
                <a:gd name="T13" fmla="*/ 4 h 230"/>
                <a:gd name="T14" fmla="*/ 10 w 460"/>
                <a:gd name="T15" fmla="*/ 0 h 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0"/>
                <a:gd name="T25" fmla="*/ 0 h 230"/>
                <a:gd name="T26" fmla="*/ 460 w 460"/>
                <a:gd name="T27" fmla="*/ 230 h 2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33" name="Freeform 115"/>
            <p:cNvSpPr>
              <a:spLocks/>
            </p:cNvSpPr>
            <p:nvPr/>
          </p:nvSpPr>
          <p:spPr bwMode="auto">
            <a:xfrm>
              <a:off x="2328" y="2286"/>
              <a:ext cx="230" cy="115"/>
            </a:xfrm>
            <a:custGeom>
              <a:avLst/>
              <a:gdLst>
                <a:gd name="T0" fmla="*/ 10 w 460"/>
                <a:gd name="T1" fmla="*/ 0 h 230"/>
                <a:gd name="T2" fmla="*/ 10 w 460"/>
                <a:gd name="T3" fmla="*/ 3 h 230"/>
                <a:gd name="T4" fmla="*/ 0 w 460"/>
                <a:gd name="T5" fmla="*/ 3 h 230"/>
                <a:gd name="T6" fmla="*/ 0 w 460"/>
                <a:gd name="T7" fmla="*/ 5 h 230"/>
                <a:gd name="T8" fmla="*/ 10 w 460"/>
                <a:gd name="T9" fmla="*/ 5 h 230"/>
                <a:gd name="T10" fmla="*/ 10 w 460"/>
                <a:gd name="T11" fmla="*/ 8 h 230"/>
                <a:gd name="T12" fmla="*/ 15 w 460"/>
                <a:gd name="T13" fmla="*/ 4 h 230"/>
                <a:gd name="T14" fmla="*/ 10 w 460"/>
                <a:gd name="T15" fmla="*/ 0 h 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0"/>
                <a:gd name="T25" fmla="*/ 0 h 230"/>
                <a:gd name="T26" fmla="*/ 460 w 460"/>
                <a:gd name="T27" fmla="*/ 230 h 2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34" name="Text Box 8"/>
            <p:cNvSpPr txBox="1">
              <a:spLocks noChangeArrowheads="1"/>
            </p:cNvSpPr>
            <p:nvPr/>
          </p:nvSpPr>
          <p:spPr bwMode="auto">
            <a:xfrm>
              <a:off x="384" y="2234"/>
              <a:ext cx="997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45635" rIns="45635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797"/>
                <a:t>Stall</a:t>
              </a:r>
            </a:p>
          </p:txBody>
        </p:sp>
      </p:grpSp>
      <p:grpSp>
        <p:nvGrpSpPr>
          <p:cNvPr id="122900" name="Group 182"/>
          <p:cNvGrpSpPr>
            <a:grpSpLocks/>
          </p:cNvGrpSpPr>
          <p:nvPr/>
        </p:nvGrpSpPr>
        <p:grpSpPr bwMode="auto">
          <a:xfrm>
            <a:off x="611435" y="5303829"/>
            <a:ext cx="4014513" cy="1298575"/>
            <a:chOff x="384" y="3160"/>
            <a:chExt cx="2530" cy="818"/>
          </a:xfrm>
        </p:grpSpPr>
        <p:sp>
          <p:nvSpPr>
            <p:cNvPr id="122901" name="Rectangle 142"/>
            <p:cNvSpPr>
              <a:spLocks noChangeArrowheads="1"/>
            </p:cNvSpPr>
            <p:nvPr/>
          </p:nvSpPr>
          <p:spPr bwMode="auto">
            <a:xfrm>
              <a:off x="2344" y="3160"/>
              <a:ext cx="57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02" name="Rectangle 143"/>
            <p:cNvSpPr>
              <a:spLocks noChangeArrowheads="1"/>
            </p:cNvSpPr>
            <p:nvPr/>
          </p:nvSpPr>
          <p:spPr bwMode="auto">
            <a:xfrm>
              <a:off x="2412" y="3190"/>
              <a:ext cx="45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Output = x</a:t>
              </a:r>
              <a:endParaRPr lang="en-US" sz="1797"/>
            </a:p>
          </p:txBody>
        </p:sp>
        <p:sp>
          <p:nvSpPr>
            <p:cNvPr id="122903" name="Rectangle 144"/>
            <p:cNvSpPr>
              <a:spLocks noChangeArrowheads="1"/>
            </p:cNvSpPr>
            <p:nvPr/>
          </p:nvSpPr>
          <p:spPr bwMode="auto">
            <a:xfrm>
              <a:off x="1716" y="3160"/>
              <a:ext cx="48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04" name="Rectangle 145"/>
            <p:cNvSpPr>
              <a:spLocks noChangeArrowheads="1"/>
            </p:cNvSpPr>
            <p:nvPr/>
          </p:nvSpPr>
          <p:spPr bwMode="auto">
            <a:xfrm>
              <a:off x="1784" y="3190"/>
              <a:ext cx="37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Input = y</a:t>
              </a:r>
              <a:endParaRPr lang="en-US" sz="1797"/>
            </a:p>
          </p:txBody>
        </p:sp>
        <p:sp>
          <p:nvSpPr>
            <p:cNvPr id="122905" name="Rectangle 149"/>
            <p:cNvSpPr>
              <a:spLocks noChangeArrowheads="1"/>
            </p:cNvSpPr>
            <p:nvPr/>
          </p:nvSpPr>
          <p:spPr bwMode="auto">
            <a:xfrm>
              <a:off x="1819" y="3685"/>
              <a:ext cx="375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06" name="Rectangle 150"/>
            <p:cNvSpPr>
              <a:spLocks noChangeArrowheads="1"/>
            </p:cNvSpPr>
            <p:nvPr/>
          </p:nvSpPr>
          <p:spPr bwMode="auto">
            <a:xfrm>
              <a:off x="1889" y="3715"/>
              <a:ext cx="19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stall </a:t>
              </a:r>
              <a:endParaRPr lang="en-US" sz="1797"/>
            </a:p>
          </p:txBody>
        </p:sp>
        <p:sp>
          <p:nvSpPr>
            <p:cNvPr id="122907" name="Rectangle 151"/>
            <p:cNvSpPr>
              <a:spLocks noChangeArrowheads="1"/>
            </p:cNvSpPr>
            <p:nvPr/>
          </p:nvSpPr>
          <p:spPr bwMode="auto">
            <a:xfrm>
              <a:off x="1889" y="3838"/>
              <a:ext cx="1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= 0</a:t>
              </a:r>
              <a:endParaRPr lang="en-US" sz="1797"/>
            </a:p>
          </p:txBody>
        </p:sp>
        <p:sp>
          <p:nvSpPr>
            <p:cNvPr id="122908" name="Rectangle 152"/>
            <p:cNvSpPr>
              <a:spLocks noChangeArrowheads="1"/>
            </p:cNvSpPr>
            <p:nvPr/>
          </p:nvSpPr>
          <p:spPr bwMode="auto">
            <a:xfrm>
              <a:off x="2318" y="3685"/>
              <a:ext cx="423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2909" name="Rectangle 153"/>
            <p:cNvSpPr>
              <a:spLocks noChangeArrowheads="1"/>
            </p:cNvSpPr>
            <p:nvPr/>
          </p:nvSpPr>
          <p:spPr bwMode="auto">
            <a:xfrm>
              <a:off x="2373" y="3715"/>
              <a:ext cx="29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FF3300"/>
                  </a:solidFill>
                </a:rPr>
                <a:t>bubble</a:t>
              </a:r>
            </a:p>
          </p:txBody>
        </p:sp>
        <p:sp>
          <p:nvSpPr>
            <p:cNvPr id="122910" name="Rectangle 154"/>
            <p:cNvSpPr>
              <a:spLocks noChangeArrowheads="1"/>
            </p:cNvSpPr>
            <p:nvPr/>
          </p:nvSpPr>
          <p:spPr bwMode="auto">
            <a:xfrm>
              <a:off x="2572" y="3838"/>
              <a:ext cx="1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FF3300"/>
                  </a:solidFill>
                </a:rPr>
                <a:t>= 1</a:t>
              </a:r>
            </a:p>
          </p:txBody>
        </p:sp>
        <p:sp>
          <p:nvSpPr>
            <p:cNvPr id="122911" name="Text Box 9"/>
            <p:cNvSpPr txBox="1">
              <a:spLocks noChangeArrowheads="1"/>
            </p:cNvSpPr>
            <p:nvPr/>
          </p:nvSpPr>
          <p:spPr bwMode="auto">
            <a:xfrm>
              <a:off x="384" y="3360"/>
              <a:ext cx="997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45635" rIns="45635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797"/>
                <a:t>Bubble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20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</a:t>
            </a:r>
            <a:r>
              <a:rPr lang="en-US" dirty="0" err="1"/>
              <a:t>Misprediction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6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78" y="917476"/>
            <a:ext cx="8281328" cy="9715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Recovering from PC </a:t>
            </a:r>
            <a:r>
              <a:rPr lang="en-US" dirty="0" err="1">
                <a:ea typeface="+mj-ea"/>
                <a:cs typeface="+mj-cs"/>
              </a:rPr>
              <a:t>Misprediction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88679" y="1922829"/>
            <a:ext cx="3603681" cy="429310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libri"/>
                <a:ea typeface="ＭＳ Ｐゴシック" charset="0"/>
                <a:cs typeface="Calibri"/>
              </a:rPr>
              <a:t>Mispredicted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 Jump</a:t>
            </a:r>
          </a:p>
          <a:p>
            <a:pPr lvl="1"/>
            <a:r>
              <a:rPr lang="en-US" dirty="0">
                <a:latin typeface="Calibri"/>
                <a:ea typeface="ＭＳ Ｐゴシック" charset="0"/>
                <a:cs typeface="Calibri"/>
              </a:rPr>
              <a:t>Will see branch flag once instruction reaches memory stage</a:t>
            </a:r>
          </a:p>
          <a:p>
            <a:pPr lvl="1"/>
            <a:r>
              <a:rPr lang="en-US" dirty="0">
                <a:latin typeface="Calibri"/>
                <a:ea typeface="ＭＳ Ｐゴシック" charset="0"/>
                <a:cs typeface="Calibri"/>
              </a:rPr>
              <a:t>Can get fall-through PC from </a:t>
            </a:r>
            <a:r>
              <a:rPr lang="en-US" dirty="0" err="1">
                <a:latin typeface="Calibri"/>
                <a:ea typeface="ＭＳ Ｐゴシック" charset="0"/>
                <a:cs typeface="Calibri"/>
              </a:rPr>
              <a:t>valA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Return Instruction</a:t>
            </a:r>
          </a:p>
          <a:p>
            <a:pPr lvl="1"/>
            <a:r>
              <a:rPr lang="en-US" dirty="0">
                <a:latin typeface="Calibri"/>
                <a:ea typeface="ＭＳ Ｐゴシック" charset="0"/>
                <a:cs typeface="Calibri"/>
              </a:rPr>
              <a:t>Will get return PC when </a:t>
            </a:r>
            <a:r>
              <a:rPr lang="en-US" dirty="0">
                <a:latin typeface="Consolas"/>
                <a:ea typeface="ＭＳ Ｐゴシック" charset="0"/>
                <a:cs typeface="Consolas"/>
              </a:rPr>
              <a:t>ret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 reaches write-back stage</a:t>
            </a:r>
          </a:p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Pipeline control will replace instructions currently in the pipeline with bubble/</a:t>
            </a:r>
            <a:r>
              <a:rPr lang="en-US" dirty="0" err="1">
                <a:latin typeface="Calibri"/>
                <a:ea typeface="ＭＳ Ｐゴシック" charset="0"/>
                <a:cs typeface="Calibri"/>
              </a:rPr>
              <a:t>nop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56" y="1889026"/>
            <a:ext cx="5044323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7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964" y="3136901"/>
            <a:ext cx="3133365" cy="32766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Can we improve this?</a:t>
            </a:r>
          </a:p>
        </p:txBody>
      </p:sp>
      <p:sp>
        <p:nvSpPr>
          <p:cNvPr id="124931" name="Rectangle 61"/>
          <p:cNvSpPr>
            <a:spLocks noChangeArrowheads="1"/>
          </p:cNvSpPr>
          <p:nvPr/>
        </p:nvSpPr>
        <p:spPr bwMode="auto">
          <a:xfrm>
            <a:off x="687599" y="1295401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0x000: irmovl $10,%edx</a:t>
            </a:r>
          </a:p>
        </p:txBody>
      </p:sp>
      <p:sp>
        <p:nvSpPr>
          <p:cNvPr id="124932" name="Rectangle 62"/>
          <p:cNvSpPr>
            <a:spLocks noChangeArrowheads="1"/>
          </p:cNvSpPr>
          <p:nvPr/>
        </p:nvSpPr>
        <p:spPr bwMode="auto">
          <a:xfrm>
            <a:off x="3581856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4933" name="Rectangle 63"/>
          <p:cNvSpPr>
            <a:spLocks noChangeArrowheads="1"/>
          </p:cNvSpPr>
          <p:nvPr/>
        </p:nvSpPr>
        <p:spPr bwMode="auto">
          <a:xfrm>
            <a:off x="4038844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24934" name="Rectangle 64"/>
          <p:cNvSpPr>
            <a:spLocks noChangeArrowheads="1"/>
          </p:cNvSpPr>
          <p:nvPr/>
        </p:nvSpPr>
        <p:spPr bwMode="auto">
          <a:xfrm>
            <a:off x="4495833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24935" name="Rectangle 65"/>
          <p:cNvSpPr>
            <a:spLocks noChangeArrowheads="1"/>
          </p:cNvSpPr>
          <p:nvPr/>
        </p:nvSpPr>
        <p:spPr bwMode="auto">
          <a:xfrm>
            <a:off x="4952821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24936" name="Rectangle 66"/>
          <p:cNvSpPr>
            <a:spLocks noChangeArrowheads="1"/>
          </p:cNvSpPr>
          <p:nvPr/>
        </p:nvSpPr>
        <p:spPr bwMode="auto">
          <a:xfrm>
            <a:off x="5409809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24937" name="Rectangle 67"/>
          <p:cNvSpPr>
            <a:spLocks noChangeArrowheads="1"/>
          </p:cNvSpPr>
          <p:nvPr/>
        </p:nvSpPr>
        <p:spPr bwMode="auto">
          <a:xfrm>
            <a:off x="5866796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24938" name="Rectangle 68"/>
          <p:cNvSpPr>
            <a:spLocks noChangeArrowheads="1"/>
          </p:cNvSpPr>
          <p:nvPr/>
        </p:nvSpPr>
        <p:spPr bwMode="auto">
          <a:xfrm>
            <a:off x="6323784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124939" name="Rectangle 69"/>
          <p:cNvSpPr>
            <a:spLocks noChangeArrowheads="1"/>
          </p:cNvSpPr>
          <p:nvPr/>
        </p:nvSpPr>
        <p:spPr bwMode="auto">
          <a:xfrm>
            <a:off x="6780772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24940" name="Rectangle 70"/>
          <p:cNvSpPr>
            <a:spLocks noChangeArrowheads="1"/>
          </p:cNvSpPr>
          <p:nvPr/>
        </p:nvSpPr>
        <p:spPr bwMode="auto">
          <a:xfrm>
            <a:off x="7237761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4941" name="Rectangle 71"/>
          <p:cNvSpPr>
            <a:spLocks noChangeArrowheads="1"/>
          </p:cNvSpPr>
          <p:nvPr/>
        </p:nvSpPr>
        <p:spPr bwMode="auto">
          <a:xfrm>
            <a:off x="3581856" y="12954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24942" name="Rectangle 72"/>
          <p:cNvSpPr>
            <a:spLocks noChangeArrowheads="1"/>
          </p:cNvSpPr>
          <p:nvPr/>
        </p:nvSpPr>
        <p:spPr bwMode="auto">
          <a:xfrm>
            <a:off x="4038844" y="12954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24943" name="Rectangle 73"/>
          <p:cNvSpPr>
            <a:spLocks noChangeArrowheads="1"/>
          </p:cNvSpPr>
          <p:nvPr/>
        </p:nvSpPr>
        <p:spPr bwMode="auto">
          <a:xfrm>
            <a:off x="4495833" y="12954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24944" name="Rectangle 74"/>
          <p:cNvSpPr>
            <a:spLocks noChangeArrowheads="1"/>
          </p:cNvSpPr>
          <p:nvPr/>
        </p:nvSpPr>
        <p:spPr bwMode="auto">
          <a:xfrm>
            <a:off x="4952821" y="12954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24945" name="Rectangle 75"/>
          <p:cNvSpPr>
            <a:spLocks noChangeArrowheads="1"/>
          </p:cNvSpPr>
          <p:nvPr/>
        </p:nvSpPr>
        <p:spPr bwMode="auto">
          <a:xfrm>
            <a:off x="5409809" y="12954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24946" name="Rectangle 76"/>
          <p:cNvSpPr>
            <a:spLocks noChangeArrowheads="1"/>
          </p:cNvSpPr>
          <p:nvPr/>
        </p:nvSpPr>
        <p:spPr bwMode="auto">
          <a:xfrm>
            <a:off x="687599" y="1600200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0x006: irmovl  $3,%eax</a:t>
            </a:r>
          </a:p>
        </p:txBody>
      </p:sp>
      <p:sp>
        <p:nvSpPr>
          <p:cNvPr id="124947" name="Rectangle 77"/>
          <p:cNvSpPr>
            <a:spLocks noChangeArrowheads="1"/>
          </p:cNvSpPr>
          <p:nvPr/>
        </p:nvSpPr>
        <p:spPr bwMode="auto">
          <a:xfrm>
            <a:off x="4038844" y="16002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24948" name="Rectangle 78"/>
          <p:cNvSpPr>
            <a:spLocks noChangeArrowheads="1"/>
          </p:cNvSpPr>
          <p:nvPr/>
        </p:nvSpPr>
        <p:spPr bwMode="auto">
          <a:xfrm>
            <a:off x="4495833" y="16002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24949" name="Rectangle 79"/>
          <p:cNvSpPr>
            <a:spLocks noChangeArrowheads="1"/>
          </p:cNvSpPr>
          <p:nvPr/>
        </p:nvSpPr>
        <p:spPr bwMode="auto">
          <a:xfrm>
            <a:off x="4952821" y="16002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24950" name="Rectangle 80"/>
          <p:cNvSpPr>
            <a:spLocks noChangeArrowheads="1"/>
          </p:cNvSpPr>
          <p:nvPr/>
        </p:nvSpPr>
        <p:spPr bwMode="auto">
          <a:xfrm>
            <a:off x="5409809" y="16002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24951" name="Rectangle 81"/>
          <p:cNvSpPr>
            <a:spLocks noChangeArrowheads="1"/>
          </p:cNvSpPr>
          <p:nvPr/>
        </p:nvSpPr>
        <p:spPr bwMode="auto">
          <a:xfrm>
            <a:off x="5866796" y="16002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24952" name="Rectangle 82"/>
          <p:cNvSpPr>
            <a:spLocks noChangeArrowheads="1"/>
          </p:cNvSpPr>
          <p:nvPr/>
        </p:nvSpPr>
        <p:spPr bwMode="auto">
          <a:xfrm>
            <a:off x="687599" y="1905001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       </a:t>
            </a:r>
            <a:r>
              <a:rPr lang="en-US" sz="1397" i="1">
                <a:latin typeface="Courier New" charset="0"/>
              </a:rPr>
              <a:t>bubble</a:t>
            </a:r>
          </a:p>
        </p:txBody>
      </p:sp>
      <p:sp>
        <p:nvSpPr>
          <p:cNvPr id="124953" name="Rectangle 83"/>
          <p:cNvSpPr>
            <a:spLocks noChangeArrowheads="1"/>
          </p:cNvSpPr>
          <p:nvPr/>
        </p:nvSpPr>
        <p:spPr bwMode="auto">
          <a:xfrm>
            <a:off x="4495833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24954" name="Rectangle 84"/>
          <p:cNvSpPr>
            <a:spLocks noChangeArrowheads="1"/>
          </p:cNvSpPr>
          <p:nvPr/>
        </p:nvSpPr>
        <p:spPr bwMode="auto">
          <a:xfrm>
            <a:off x="5409809" y="1905001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24955" name="Rectangle 85"/>
          <p:cNvSpPr>
            <a:spLocks noChangeArrowheads="1"/>
          </p:cNvSpPr>
          <p:nvPr/>
        </p:nvSpPr>
        <p:spPr bwMode="auto">
          <a:xfrm>
            <a:off x="5866796" y="1905001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24956" name="Rectangle 86"/>
          <p:cNvSpPr>
            <a:spLocks noChangeArrowheads="1"/>
          </p:cNvSpPr>
          <p:nvPr/>
        </p:nvSpPr>
        <p:spPr bwMode="auto">
          <a:xfrm>
            <a:off x="6323784" y="1905001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24957" name="Rectangle 87"/>
          <p:cNvSpPr>
            <a:spLocks noChangeArrowheads="1"/>
          </p:cNvSpPr>
          <p:nvPr/>
        </p:nvSpPr>
        <p:spPr bwMode="auto">
          <a:xfrm>
            <a:off x="687599" y="2209800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       </a:t>
            </a:r>
            <a:r>
              <a:rPr lang="en-US" sz="1397" i="1">
                <a:latin typeface="Courier New" charset="0"/>
              </a:rPr>
              <a:t>bubble</a:t>
            </a:r>
          </a:p>
        </p:txBody>
      </p:sp>
      <p:sp>
        <p:nvSpPr>
          <p:cNvPr id="124958" name="Rectangle 88"/>
          <p:cNvSpPr>
            <a:spLocks noChangeArrowheads="1"/>
          </p:cNvSpPr>
          <p:nvPr/>
        </p:nvSpPr>
        <p:spPr bwMode="auto">
          <a:xfrm>
            <a:off x="4952821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24959" name="Rectangle 89"/>
          <p:cNvSpPr>
            <a:spLocks noChangeArrowheads="1"/>
          </p:cNvSpPr>
          <p:nvPr/>
        </p:nvSpPr>
        <p:spPr bwMode="auto">
          <a:xfrm>
            <a:off x="5866796" y="2209800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24960" name="Rectangle 90"/>
          <p:cNvSpPr>
            <a:spLocks noChangeArrowheads="1"/>
          </p:cNvSpPr>
          <p:nvPr/>
        </p:nvSpPr>
        <p:spPr bwMode="auto">
          <a:xfrm>
            <a:off x="6323784" y="2209800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24961" name="Rectangle 91"/>
          <p:cNvSpPr>
            <a:spLocks noChangeArrowheads="1"/>
          </p:cNvSpPr>
          <p:nvPr/>
        </p:nvSpPr>
        <p:spPr bwMode="auto">
          <a:xfrm>
            <a:off x="6780772" y="2209800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24962" name="Rectangle 92"/>
          <p:cNvSpPr>
            <a:spLocks noChangeArrowheads="1"/>
          </p:cNvSpPr>
          <p:nvPr/>
        </p:nvSpPr>
        <p:spPr bwMode="auto">
          <a:xfrm>
            <a:off x="687599" y="2819400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0x00c: addl %edx,%eax</a:t>
            </a:r>
          </a:p>
        </p:txBody>
      </p:sp>
      <p:sp>
        <p:nvSpPr>
          <p:cNvPr id="124963" name="Rectangle 93"/>
          <p:cNvSpPr>
            <a:spLocks noChangeArrowheads="1"/>
          </p:cNvSpPr>
          <p:nvPr/>
        </p:nvSpPr>
        <p:spPr bwMode="auto">
          <a:xfrm>
            <a:off x="5409809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24964" name="Rectangle 94"/>
          <p:cNvSpPr>
            <a:spLocks noChangeArrowheads="1"/>
          </p:cNvSpPr>
          <p:nvPr/>
        </p:nvSpPr>
        <p:spPr bwMode="auto">
          <a:xfrm>
            <a:off x="6323784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24965" name="Rectangle 95"/>
          <p:cNvSpPr>
            <a:spLocks noChangeArrowheads="1"/>
          </p:cNvSpPr>
          <p:nvPr/>
        </p:nvSpPr>
        <p:spPr bwMode="auto">
          <a:xfrm>
            <a:off x="6780772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24966" name="Rectangle 96"/>
          <p:cNvSpPr>
            <a:spLocks noChangeArrowheads="1"/>
          </p:cNvSpPr>
          <p:nvPr/>
        </p:nvSpPr>
        <p:spPr bwMode="auto">
          <a:xfrm>
            <a:off x="7237761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24967" name="Rectangle 97"/>
          <p:cNvSpPr>
            <a:spLocks noChangeArrowheads="1"/>
          </p:cNvSpPr>
          <p:nvPr/>
        </p:nvSpPr>
        <p:spPr bwMode="auto">
          <a:xfrm>
            <a:off x="7694749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24968" name="Rectangle 98"/>
          <p:cNvSpPr>
            <a:spLocks noChangeArrowheads="1"/>
          </p:cNvSpPr>
          <p:nvPr/>
        </p:nvSpPr>
        <p:spPr bwMode="auto">
          <a:xfrm>
            <a:off x="687599" y="3124201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0x00e: halt</a:t>
            </a:r>
          </a:p>
        </p:txBody>
      </p:sp>
      <p:sp>
        <p:nvSpPr>
          <p:cNvPr id="124969" name="Rectangle 99"/>
          <p:cNvSpPr>
            <a:spLocks noChangeArrowheads="1"/>
          </p:cNvSpPr>
          <p:nvPr/>
        </p:nvSpPr>
        <p:spPr bwMode="auto">
          <a:xfrm>
            <a:off x="6323784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24970" name="Rectangle 100"/>
          <p:cNvSpPr>
            <a:spLocks noChangeArrowheads="1"/>
          </p:cNvSpPr>
          <p:nvPr/>
        </p:nvSpPr>
        <p:spPr bwMode="auto">
          <a:xfrm>
            <a:off x="6780772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24971" name="Rectangle 101"/>
          <p:cNvSpPr>
            <a:spLocks noChangeArrowheads="1"/>
          </p:cNvSpPr>
          <p:nvPr/>
        </p:nvSpPr>
        <p:spPr bwMode="auto">
          <a:xfrm>
            <a:off x="7237761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24972" name="Rectangle 102"/>
          <p:cNvSpPr>
            <a:spLocks noChangeArrowheads="1"/>
          </p:cNvSpPr>
          <p:nvPr/>
        </p:nvSpPr>
        <p:spPr bwMode="auto">
          <a:xfrm>
            <a:off x="7694749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24973" name="Rectangle 103"/>
          <p:cNvSpPr>
            <a:spLocks noChangeArrowheads="1"/>
          </p:cNvSpPr>
          <p:nvPr/>
        </p:nvSpPr>
        <p:spPr bwMode="auto">
          <a:xfrm>
            <a:off x="8151737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24974" name="Rectangle 104"/>
          <p:cNvSpPr>
            <a:spLocks noChangeArrowheads="1"/>
          </p:cNvSpPr>
          <p:nvPr/>
        </p:nvSpPr>
        <p:spPr bwMode="auto">
          <a:xfrm>
            <a:off x="7694749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124975" name="Rectangle 105"/>
          <p:cNvSpPr>
            <a:spLocks noChangeArrowheads="1"/>
          </p:cNvSpPr>
          <p:nvPr/>
        </p:nvSpPr>
        <p:spPr bwMode="auto">
          <a:xfrm>
            <a:off x="687599" y="990600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# demo-h0.ys</a:t>
            </a:r>
          </a:p>
        </p:txBody>
      </p:sp>
      <p:sp>
        <p:nvSpPr>
          <p:cNvPr id="124976" name="Freeform 106"/>
          <p:cNvSpPr>
            <a:spLocks/>
          </p:cNvSpPr>
          <p:nvPr/>
        </p:nvSpPr>
        <p:spPr bwMode="auto">
          <a:xfrm>
            <a:off x="5257480" y="2057400"/>
            <a:ext cx="152329" cy="762000"/>
          </a:xfrm>
          <a:custGeom>
            <a:avLst/>
            <a:gdLst>
              <a:gd name="T0" fmla="*/ 0 w 96"/>
              <a:gd name="T1" fmla="*/ 2147483647 h 240"/>
              <a:gd name="T2" fmla="*/ 0 w 96"/>
              <a:gd name="T3" fmla="*/ 0 h 240"/>
              <a:gd name="T4" fmla="*/ 2147483647 w 96"/>
              <a:gd name="T5" fmla="*/ 0 h 240"/>
              <a:gd name="T6" fmla="*/ 0 60000 65536"/>
              <a:gd name="T7" fmla="*/ 0 60000 65536"/>
              <a:gd name="T8" fmla="*/ 0 60000 65536"/>
              <a:gd name="T9" fmla="*/ 0 w 96"/>
              <a:gd name="T10" fmla="*/ 0 h 240"/>
              <a:gd name="T11" fmla="*/ 96 w 9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4977" name="Freeform 107"/>
          <p:cNvSpPr>
            <a:spLocks/>
          </p:cNvSpPr>
          <p:nvPr/>
        </p:nvSpPr>
        <p:spPr bwMode="auto">
          <a:xfrm>
            <a:off x="5714468" y="2362200"/>
            <a:ext cx="152329" cy="457200"/>
          </a:xfrm>
          <a:custGeom>
            <a:avLst/>
            <a:gdLst>
              <a:gd name="T0" fmla="*/ 0 w 96"/>
              <a:gd name="T1" fmla="*/ 2147483647 h 240"/>
              <a:gd name="T2" fmla="*/ 0 w 96"/>
              <a:gd name="T3" fmla="*/ 0 h 240"/>
              <a:gd name="T4" fmla="*/ 2147483647 w 96"/>
              <a:gd name="T5" fmla="*/ 0 h 240"/>
              <a:gd name="T6" fmla="*/ 0 60000 65536"/>
              <a:gd name="T7" fmla="*/ 0 60000 65536"/>
              <a:gd name="T8" fmla="*/ 0 60000 65536"/>
              <a:gd name="T9" fmla="*/ 0 w 96"/>
              <a:gd name="T10" fmla="*/ 0 h 240"/>
              <a:gd name="T11" fmla="*/ 96 w 9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4978" name="Rectangle 108"/>
          <p:cNvSpPr>
            <a:spLocks noChangeArrowheads="1"/>
          </p:cNvSpPr>
          <p:nvPr/>
        </p:nvSpPr>
        <p:spPr bwMode="auto">
          <a:xfrm>
            <a:off x="4952821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24979" name="Rectangle 109"/>
          <p:cNvSpPr>
            <a:spLocks noChangeArrowheads="1"/>
          </p:cNvSpPr>
          <p:nvPr/>
        </p:nvSpPr>
        <p:spPr bwMode="auto">
          <a:xfrm>
            <a:off x="5409809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24980" name="Rectangle 110"/>
          <p:cNvSpPr>
            <a:spLocks noChangeArrowheads="1"/>
          </p:cNvSpPr>
          <p:nvPr/>
        </p:nvSpPr>
        <p:spPr bwMode="auto">
          <a:xfrm>
            <a:off x="5866796" y="2819400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24981" name="Rectangle 111"/>
          <p:cNvSpPr>
            <a:spLocks noChangeArrowheads="1"/>
          </p:cNvSpPr>
          <p:nvPr/>
        </p:nvSpPr>
        <p:spPr bwMode="auto">
          <a:xfrm>
            <a:off x="5866796" y="3124201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24982" name="Rectangle 112"/>
          <p:cNvSpPr>
            <a:spLocks noChangeArrowheads="1"/>
          </p:cNvSpPr>
          <p:nvPr/>
        </p:nvSpPr>
        <p:spPr bwMode="auto">
          <a:xfrm>
            <a:off x="6323784" y="2514601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24983" name="Rectangle 113"/>
          <p:cNvSpPr>
            <a:spLocks noChangeArrowheads="1"/>
          </p:cNvSpPr>
          <p:nvPr/>
        </p:nvSpPr>
        <p:spPr bwMode="auto">
          <a:xfrm>
            <a:off x="6780772" y="2514601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24984" name="Rectangle 114"/>
          <p:cNvSpPr>
            <a:spLocks noChangeArrowheads="1"/>
          </p:cNvSpPr>
          <p:nvPr/>
        </p:nvSpPr>
        <p:spPr bwMode="auto">
          <a:xfrm>
            <a:off x="7237761" y="2514601"/>
            <a:ext cx="4569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24985" name="Freeform 115"/>
          <p:cNvSpPr>
            <a:spLocks/>
          </p:cNvSpPr>
          <p:nvPr/>
        </p:nvSpPr>
        <p:spPr bwMode="auto">
          <a:xfrm>
            <a:off x="6171455" y="2667001"/>
            <a:ext cx="152329" cy="152400"/>
          </a:xfrm>
          <a:custGeom>
            <a:avLst/>
            <a:gdLst>
              <a:gd name="T0" fmla="*/ 0 w 96"/>
              <a:gd name="T1" fmla="*/ 2147483647 h 240"/>
              <a:gd name="T2" fmla="*/ 0 w 96"/>
              <a:gd name="T3" fmla="*/ 0 h 240"/>
              <a:gd name="T4" fmla="*/ 2147483647 w 96"/>
              <a:gd name="T5" fmla="*/ 0 h 240"/>
              <a:gd name="T6" fmla="*/ 0 60000 65536"/>
              <a:gd name="T7" fmla="*/ 0 60000 65536"/>
              <a:gd name="T8" fmla="*/ 0 60000 65536"/>
              <a:gd name="T9" fmla="*/ 0 w 96"/>
              <a:gd name="T10" fmla="*/ 0 h 240"/>
              <a:gd name="T11" fmla="*/ 96 w 9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4986" name="Rectangle 116"/>
          <p:cNvSpPr>
            <a:spLocks noChangeArrowheads="1"/>
          </p:cNvSpPr>
          <p:nvPr/>
        </p:nvSpPr>
        <p:spPr bwMode="auto">
          <a:xfrm>
            <a:off x="687599" y="2514601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       </a:t>
            </a:r>
            <a:r>
              <a:rPr lang="en-US" sz="1397" i="1">
                <a:latin typeface="Courier New" charset="0"/>
              </a:rPr>
              <a:t>bubble</a:t>
            </a:r>
          </a:p>
        </p:txBody>
      </p:sp>
      <p:sp>
        <p:nvSpPr>
          <p:cNvPr id="124987" name="Rectangle 117"/>
          <p:cNvSpPr>
            <a:spLocks noChangeArrowheads="1"/>
          </p:cNvSpPr>
          <p:nvPr/>
        </p:nvSpPr>
        <p:spPr bwMode="auto">
          <a:xfrm>
            <a:off x="8151737" y="914401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124988" name="Line 118"/>
          <p:cNvSpPr>
            <a:spLocks noChangeShapeType="1"/>
          </p:cNvSpPr>
          <p:nvPr/>
        </p:nvSpPr>
        <p:spPr bwMode="auto">
          <a:xfrm flipH="1">
            <a:off x="2972539" y="3429000"/>
            <a:ext cx="1980281" cy="191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4989" name="Line 119"/>
          <p:cNvSpPr>
            <a:spLocks noChangeShapeType="1"/>
          </p:cNvSpPr>
          <p:nvPr/>
        </p:nvSpPr>
        <p:spPr bwMode="auto">
          <a:xfrm flipH="1">
            <a:off x="4419668" y="3429001"/>
            <a:ext cx="990141" cy="130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4990" name="Rectangle 121"/>
          <p:cNvSpPr>
            <a:spLocks noChangeArrowheads="1"/>
          </p:cNvSpPr>
          <p:nvPr/>
        </p:nvSpPr>
        <p:spPr bwMode="auto">
          <a:xfrm>
            <a:off x="2972539" y="4953000"/>
            <a:ext cx="144712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Cycle 4</a:t>
            </a:r>
          </a:p>
        </p:txBody>
      </p:sp>
      <p:sp>
        <p:nvSpPr>
          <p:cNvPr id="124991" name="Rectangle 124"/>
          <p:cNvSpPr>
            <a:spLocks noChangeArrowheads="1"/>
          </p:cNvSpPr>
          <p:nvPr/>
        </p:nvSpPr>
        <p:spPr bwMode="auto">
          <a:xfrm>
            <a:off x="6399950" y="5105401"/>
            <a:ext cx="286602" cy="62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1597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597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597"/>
              <a:t>•</a:t>
            </a:r>
          </a:p>
        </p:txBody>
      </p:sp>
      <p:grpSp>
        <p:nvGrpSpPr>
          <p:cNvPr id="124992" name="Group 146"/>
          <p:cNvGrpSpPr>
            <a:grpSpLocks/>
          </p:cNvGrpSpPr>
          <p:nvPr/>
        </p:nvGrpSpPr>
        <p:grpSpPr bwMode="auto">
          <a:xfrm>
            <a:off x="5866796" y="4114800"/>
            <a:ext cx="1447129" cy="609600"/>
            <a:chOff x="1728" y="2736"/>
            <a:chExt cx="912" cy="384"/>
          </a:xfrm>
        </p:grpSpPr>
        <p:sp>
          <p:nvSpPr>
            <p:cNvPr id="125013" name="Rectangle 122"/>
            <p:cNvSpPr>
              <a:spLocks noChangeArrowheads="1"/>
            </p:cNvSpPr>
            <p:nvPr/>
          </p:nvSpPr>
          <p:spPr bwMode="auto">
            <a:xfrm>
              <a:off x="1728" y="2736"/>
              <a:ext cx="912" cy="38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W</a:t>
              </a:r>
            </a:p>
          </p:txBody>
        </p:sp>
        <p:sp>
          <p:nvSpPr>
            <p:cNvPr id="125014" name="Rectangle 125"/>
            <p:cNvSpPr>
              <a:spLocks noChangeArrowheads="1"/>
            </p:cNvSpPr>
            <p:nvPr/>
          </p:nvSpPr>
          <p:spPr bwMode="auto">
            <a:xfrm>
              <a:off x="1728" y="2920"/>
              <a:ext cx="912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W_dstE = </a:t>
              </a:r>
              <a:r>
                <a:rPr lang="en-US" sz="1397">
                  <a:solidFill>
                    <a:srgbClr val="FF3300"/>
                  </a:solidFill>
                  <a:latin typeface="Courier New" charset="0"/>
                </a:rPr>
                <a:t>%eax</a:t>
              </a:r>
            </a:p>
          </p:txBody>
        </p:sp>
      </p:grpSp>
      <p:grpSp>
        <p:nvGrpSpPr>
          <p:cNvPr id="124993" name="Group 128"/>
          <p:cNvGrpSpPr>
            <a:grpSpLocks/>
          </p:cNvGrpSpPr>
          <p:nvPr/>
        </p:nvGrpSpPr>
        <p:grpSpPr bwMode="auto">
          <a:xfrm>
            <a:off x="5866796" y="5943600"/>
            <a:ext cx="1447129" cy="838200"/>
            <a:chOff x="1728" y="3648"/>
            <a:chExt cx="912" cy="528"/>
          </a:xfrm>
        </p:grpSpPr>
        <p:sp>
          <p:nvSpPr>
            <p:cNvPr id="125011" name="Rectangle 123"/>
            <p:cNvSpPr>
              <a:spLocks noChangeArrowheads="1"/>
            </p:cNvSpPr>
            <p:nvPr/>
          </p:nvSpPr>
          <p:spPr bwMode="auto">
            <a:xfrm>
              <a:off x="1728" y="3648"/>
              <a:ext cx="912" cy="52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D</a:t>
              </a:r>
            </a:p>
          </p:txBody>
        </p:sp>
        <p:sp>
          <p:nvSpPr>
            <p:cNvPr id="125012" name="Rectangle 126"/>
            <p:cNvSpPr>
              <a:spLocks noChangeArrowheads="1"/>
            </p:cNvSpPr>
            <p:nvPr/>
          </p:nvSpPr>
          <p:spPr bwMode="auto">
            <a:xfrm>
              <a:off x="1728" y="383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srcA = </a:t>
              </a:r>
              <a:r>
                <a:rPr lang="en-US" sz="1397">
                  <a:latin typeface="Courier New" charset="0"/>
                </a:rPr>
                <a:t>%edx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srcB = </a:t>
              </a:r>
              <a:r>
                <a:rPr lang="en-US" sz="1397">
                  <a:solidFill>
                    <a:srgbClr val="008000"/>
                  </a:solidFill>
                  <a:latin typeface="Courier New" charset="0"/>
                </a:rPr>
                <a:t>%eax</a:t>
              </a:r>
            </a:p>
          </p:txBody>
        </p:sp>
      </p:grpSp>
      <p:sp>
        <p:nvSpPr>
          <p:cNvPr id="124994" name="Rectangle 130"/>
          <p:cNvSpPr>
            <a:spLocks noChangeArrowheads="1"/>
          </p:cNvSpPr>
          <p:nvPr/>
        </p:nvSpPr>
        <p:spPr bwMode="auto">
          <a:xfrm>
            <a:off x="5002012" y="5410201"/>
            <a:ext cx="286602" cy="62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1597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597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597"/>
              <a:t>•</a:t>
            </a:r>
          </a:p>
        </p:txBody>
      </p:sp>
      <p:grpSp>
        <p:nvGrpSpPr>
          <p:cNvPr id="124995" name="Group 145"/>
          <p:cNvGrpSpPr>
            <a:grpSpLocks/>
          </p:cNvGrpSpPr>
          <p:nvPr/>
        </p:nvGrpSpPr>
        <p:grpSpPr bwMode="auto">
          <a:xfrm>
            <a:off x="4419668" y="4724400"/>
            <a:ext cx="1447129" cy="609600"/>
            <a:chOff x="816" y="2736"/>
            <a:chExt cx="912" cy="384"/>
          </a:xfrm>
        </p:grpSpPr>
        <p:sp>
          <p:nvSpPr>
            <p:cNvPr id="125009" name="Rectangle 132"/>
            <p:cNvSpPr>
              <a:spLocks noChangeArrowheads="1"/>
            </p:cNvSpPr>
            <p:nvPr/>
          </p:nvSpPr>
          <p:spPr bwMode="auto">
            <a:xfrm>
              <a:off x="816" y="2736"/>
              <a:ext cx="912" cy="38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M</a:t>
              </a:r>
            </a:p>
          </p:txBody>
        </p:sp>
        <p:sp>
          <p:nvSpPr>
            <p:cNvPr id="125010" name="Rectangle 133"/>
            <p:cNvSpPr>
              <a:spLocks noChangeArrowheads="1"/>
            </p:cNvSpPr>
            <p:nvPr/>
          </p:nvSpPr>
          <p:spPr bwMode="auto">
            <a:xfrm>
              <a:off x="816" y="2920"/>
              <a:ext cx="912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M_dstE = </a:t>
              </a:r>
              <a:r>
                <a:rPr lang="en-US" sz="1397">
                  <a:solidFill>
                    <a:srgbClr val="FF3300"/>
                  </a:solidFill>
                  <a:latin typeface="Courier New" charset="0"/>
                </a:rPr>
                <a:t>%eax</a:t>
              </a:r>
            </a:p>
          </p:txBody>
        </p:sp>
      </p:grpSp>
      <p:grpSp>
        <p:nvGrpSpPr>
          <p:cNvPr id="124996" name="Group 134"/>
          <p:cNvGrpSpPr>
            <a:grpSpLocks/>
          </p:cNvGrpSpPr>
          <p:nvPr/>
        </p:nvGrpSpPr>
        <p:grpSpPr bwMode="auto">
          <a:xfrm>
            <a:off x="4419668" y="5943600"/>
            <a:ext cx="1447129" cy="838200"/>
            <a:chOff x="1728" y="3648"/>
            <a:chExt cx="912" cy="528"/>
          </a:xfrm>
        </p:grpSpPr>
        <p:sp>
          <p:nvSpPr>
            <p:cNvPr id="125007" name="Rectangle 135"/>
            <p:cNvSpPr>
              <a:spLocks noChangeArrowheads="1"/>
            </p:cNvSpPr>
            <p:nvPr/>
          </p:nvSpPr>
          <p:spPr bwMode="auto">
            <a:xfrm>
              <a:off x="1728" y="3648"/>
              <a:ext cx="912" cy="52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D</a:t>
              </a:r>
            </a:p>
          </p:txBody>
        </p:sp>
        <p:sp>
          <p:nvSpPr>
            <p:cNvPr id="125008" name="Rectangle 136"/>
            <p:cNvSpPr>
              <a:spLocks noChangeArrowheads="1"/>
            </p:cNvSpPr>
            <p:nvPr/>
          </p:nvSpPr>
          <p:spPr bwMode="auto">
            <a:xfrm>
              <a:off x="1728" y="383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srcA = </a:t>
              </a:r>
              <a:r>
                <a:rPr lang="en-US" sz="1397">
                  <a:latin typeface="Courier New" charset="0"/>
                </a:rPr>
                <a:t>%edx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srcB = </a:t>
              </a:r>
              <a:r>
                <a:rPr lang="en-US" sz="1397">
                  <a:solidFill>
                    <a:srgbClr val="008000"/>
                  </a:solidFill>
                  <a:latin typeface="Courier New" charset="0"/>
                </a:rPr>
                <a:t>%eax</a:t>
              </a:r>
            </a:p>
          </p:txBody>
        </p:sp>
      </p:grpSp>
      <p:grpSp>
        <p:nvGrpSpPr>
          <p:cNvPr id="124997" name="Group 144"/>
          <p:cNvGrpSpPr>
            <a:grpSpLocks/>
          </p:cNvGrpSpPr>
          <p:nvPr/>
        </p:nvGrpSpPr>
        <p:grpSpPr bwMode="auto">
          <a:xfrm>
            <a:off x="2972539" y="5334000"/>
            <a:ext cx="1447129" cy="609600"/>
            <a:chOff x="-96" y="2736"/>
            <a:chExt cx="912" cy="384"/>
          </a:xfrm>
        </p:grpSpPr>
        <p:sp>
          <p:nvSpPr>
            <p:cNvPr id="125005" name="Rectangle 139"/>
            <p:cNvSpPr>
              <a:spLocks noChangeArrowheads="1"/>
            </p:cNvSpPr>
            <p:nvPr/>
          </p:nvSpPr>
          <p:spPr bwMode="auto">
            <a:xfrm>
              <a:off x="-96" y="2736"/>
              <a:ext cx="912" cy="38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E</a:t>
              </a:r>
            </a:p>
          </p:txBody>
        </p:sp>
        <p:sp>
          <p:nvSpPr>
            <p:cNvPr id="125006" name="Rectangle 140"/>
            <p:cNvSpPr>
              <a:spLocks noChangeArrowheads="1"/>
            </p:cNvSpPr>
            <p:nvPr/>
          </p:nvSpPr>
          <p:spPr bwMode="auto">
            <a:xfrm>
              <a:off x="-96" y="2920"/>
              <a:ext cx="912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E_dstE = </a:t>
              </a:r>
              <a:r>
                <a:rPr lang="en-US" sz="1397">
                  <a:solidFill>
                    <a:srgbClr val="FF3300"/>
                  </a:solidFill>
                  <a:latin typeface="Courier New" charset="0"/>
                </a:rPr>
                <a:t>%eax</a:t>
              </a:r>
            </a:p>
          </p:txBody>
        </p:sp>
      </p:grpSp>
      <p:grpSp>
        <p:nvGrpSpPr>
          <p:cNvPr id="124998" name="Group 141"/>
          <p:cNvGrpSpPr>
            <a:grpSpLocks/>
          </p:cNvGrpSpPr>
          <p:nvPr/>
        </p:nvGrpSpPr>
        <p:grpSpPr bwMode="auto">
          <a:xfrm>
            <a:off x="2972539" y="5943600"/>
            <a:ext cx="1447129" cy="838200"/>
            <a:chOff x="1728" y="3648"/>
            <a:chExt cx="912" cy="528"/>
          </a:xfrm>
        </p:grpSpPr>
        <p:sp>
          <p:nvSpPr>
            <p:cNvPr id="125003" name="Rectangle 142"/>
            <p:cNvSpPr>
              <a:spLocks noChangeArrowheads="1"/>
            </p:cNvSpPr>
            <p:nvPr/>
          </p:nvSpPr>
          <p:spPr bwMode="auto">
            <a:xfrm>
              <a:off x="1728" y="3648"/>
              <a:ext cx="912" cy="52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D</a:t>
              </a:r>
            </a:p>
          </p:txBody>
        </p:sp>
        <p:sp>
          <p:nvSpPr>
            <p:cNvPr id="125004" name="Rectangle 143"/>
            <p:cNvSpPr>
              <a:spLocks noChangeArrowheads="1"/>
            </p:cNvSpPr>
            <p:nvPr/>
          </p:nvSpPr>
          <p:spPr bwMode="auto">
            <a:xfrm>
              <a:off x="1728" y="383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srcA = </a:t>
              </a:r>
              <a:r>
                <a:rPr lang="en-US" sz="1397">
                  <a:latin typeface="Courier New" charset="0"/>
                </a:rPr>
                <a:t>%edx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srcB = </a:t>
              </a:r>
              <a:r>
                <a:rPr lang="en-US" sz="1397">
                  <a:solidFill>
                    <a:srgbClr val="008000"/>
                  </a:solidFill>
                  <a:latin typeface="Courier New" charset="0"/>
                </a:rPr>
                <a:t>%eax</a:t>
              </a:r>
            </a:p>
          </p:txBody>
        </p:sp>
      </p:grpSp>
      <p:sp>
        <p:nvSpPr>
          <p:cNvPr id="124999" name="Rectangle 147"/>
          <p:cNvSpPr>
            <a:spLocks noChangeArrowheads="1"/>
          </p:cNvSpPr>
          <p:nvPr/>
        </p:nvSpPr>
        <p:spPr bwMode="auto">
          <a:xfrm>
            <a:off x="4419668" y="4343400"/>
            <a:ext cx="144712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Cycle 5</a:t>
            </a:r>
          </a:p>
        </p:txBody>
      </p:sp>
      <p:sp>
        <p:nvSpPr>
          <p:cNvPr id="125000" name="Rectangle 148"/>
          <p:cNvSpPr>
            <a:spLocks noChangeArrowheads="1"/>
          </p:cNvSpPr>
          <p:nvPr/>
        </p:nvSpPr>
        <p:spPr bwMode="auto">
          <a:xfrm>
            <a:off x="5866796" y="3733800"/>
            <a:ext cx="114247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Cycle 6</a:t>
            </a:r>
          </a:p>
        </p:txBody>
      </p:sp>
      <p:sp>
        <p:nvSpPr>
          <p:cNvPr id="125001" name="Line 149"/>
          <p:cNvSpPr>
            <a:spLocks noChangeShapeType="1"/>
          </p:cNvSpPr>
          <p:nvPr/>
        </p:nvSpPr>
        <p:spPr bwMode="auto">
          <a:xfrm>
            <a:off x="5866797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002" name="Line 150"/>
          <p:cNvSpPr>
            <a:spLocks noChangeShapeType="1"/>
          </p:cNvSpPr>
          <p:nvPr/>
        </p:nvSpPr>
        <p:spPr bwMode="auto">
          <a:xfrm>
            <a:off x="6323784" y="3429000"/>
            <a:ext cx="990141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</p:spTree>
    <p:extLst>
      <p:ext uri="{BB962C8B-B14F-4D97-AF65-F5344CB8AC3E}">
        <p14:creationId xmlns:p14="http://schemas.microsoft.com/office/powerpoint/2010/main" val="4134065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Forwarding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Data Forwarding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Naïve Pipeline</a:t>
            </a: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Register </a:t>
            </a:r>
            <a:r>
              <a:rPr lang="en-US" dirty="0" err="1">
                <a:latin typeface="Calibri"/>
                <a:ea typeface="ＭＳ Ｐゴシック" charset="0"/>
                <a:cs typeface="Calibri"/>
              </a:rPr>
              <a:t>isn</a:t>
            </a:r>
            <a:r>
              <a:rPr lang="ja-JP" altLang="en-US" dirty="0">
                <a:latin typeface="Calibri"/>
                <a:ea typeface="ＭＳ Ｐゴシック" charset="0"/>
                <a:cs typeface="Calibri"/>
              </a:rPr>
              <a:t>’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t written until completion of write-back stage</a:t>
            </a: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Source operands read from register file in decode stage</a:t>
            </a:r>
          </a:p>
          <a:p>
            <a:pPr lvl="2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Needs to be in register file at start of stage</a:t>
            </a:r>
          </a:p>
          <a:p>
            <a:pPr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Observation</a:t>
            </a: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Value generated in execute or memory stage</a:t>
            </a:r>
          </a:p>
          <a:p>
            <a:pPr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Trick</a:t>
            </a: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Pass value directly from generating instruction to decode stage</a:t>
            </a: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Needs to be available at end of decode stage</a:t>
            </a:r>
          </a:p>
          <a:p>
            <a:pPr lvl="1" eaLnBrk="1" hangingPunct="1"/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685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0699" y="946298"/>
            <a:ext cx="7105369" cy="12587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Data Forwarding Example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-163858" y="3402151"/>
            <a:ext cx="3441691" cy="338455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US" dirty="0" err="1">
                <a:latin typeface="Consolas"/>
                <a:ea typeface="ＭＳ Ｐゴシック" charset="0"/>
                <a:cs typeface="Consolas"/>
              </a:rPr>
              <a:t>irmovl</a:t>
            </a:r>
            <a:r>
              <a:rPr lang="en-US" dirty="0">
                <a:latin typeface="Helvetica" charset="0"/>
                <a:ea typeface="ＭＳ Ｐゴシック" charset="0"/>
              </a:rPr>
              <a:t> in write-back stage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Destination value in W pipeline register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Forward as </a:t>
            </a:r>
            <a:r>
              <a:rPr lang="en-US" dirty="0" err="1">
                <a:latin typeface="Helvetica" charset="0"/>
                <a:ea typeface="ＭＳ Ｐゴシック" charset="0"/>
              </a:rPr>
              <a:t>valB</a:t>
            </a:r>
            <a:r>
              <a:rPr lang="en-US" dirty="0">
                <a:latin typeface="Helvetica" charset="0"/>
                <a:ea typeface="ＭＳ Ｐゴシック" charset="0"/>
              </a:rPr>
              <a:t> for decode stage</a:t>
            </a:r>
          </a:p>
        </p:txBody>
      </p:sp>
      <p:grpSp>
        <p:nvGrpSpPr>
          <p:cNvPr id="84996" name="Group 454"/>
          <p:cNvGrpSpPr>
            <a:grpSpLocks/>
          </p:cNvGrpSpPr>
          <p:nvPr/>
        </p:nvGrpSpPr>
        <p:grpSpPr bwMode="auto">
          <a:xfrm>
            <a:off x="2978093" y="2134395"/>
            <a:ext cx="5970993" cy="4449763"/>
            <a:chOff x="1584" y="576"/>
            <a:chExt cx="3763" cy="2803"/>
          </a:xfrm>
        </p:grpSpPr>
        <p:sp>
          <p:nvSpPr>
            <p:cNvPr id="84997" name="Rectangle 230"/>
            <p:cNvSpPr>
              <a:spLocks noChangeArrowheads="1"/>
            </p:cNvSpPr>
            <p:nvPr/>
          </p:nvSpPr>
          <p:spPr bwMode="auto">
            <a:xfrm>
              <a:off x="1584" y="768"/>
              <a:ext cx="1305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4998" name="Rectangle 231"/>
            <p:cNvSpPr>
              <a:spLocks noChangeArrowheads="1"/>
            </p:cNvSpPr>
            <p:nvPr/>
          </p:nvSpPr>
          <p:spPr bwMode="auto">
            <a:xfrm>
              <a:off x="1676" y="799"/>
              <a:ext cx="37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0x000: </a:t>
              </a:r>
              <a:endParaRPr lang="en-US" sz="1797"/>
            </a:p>
          </p:txBody>
        </p:sp>
        <p:sp>
          <p:nvSpPr>
            <p:cNvPr id="84999" name="Rectangle 232"/>
            <p:cNvSpPr>
              <a:spLocks noChangeArrowheads="1"/>
            </p:cNvSpPr>
            <p:nvPr/>
          </p:nvSpPr>
          <p:spPr bwMode="auto">
            <a:xfrm>
              <a:off x="2052" y="799"/>
              <a:ext cx="37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irmovl </a:t>
              </a:r>
              <a:endParaRPr lang="en-US" sz="1797"/>
            </a:p>
          </p:txBody>
        </p:sp>
        <p:sp>
          <p:nvSpPr>
            <p:cNvPr id="85000" name="Rectangle 233"/>
            <p:cNvSpPr>
              <a:spLocks noChangeArrowheads="1"/>
            </p:cNvSpPr>
            <p:nvPr/>
          </p:nvSpPr>
          <p:spPr bwMode="auto">
            <a:xfrm>
              <a:off x="2422" y="799"/>
              <a:ext cx="26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$10,%</a:t>
              </a:r>
              <a:endParaRPr lang="en-US" sz="1797"/>
            </a:p>
          </p:txBody>
        </p:sp>
        <p:sp>
          <p:nvSpPr>
            <p:cNvPr id="85001" name="Rectangle 234"/>
            <p:cNvSpPr>
              <a:spLocks noChangeArrowheads="1"/>
            </p:cNvSpPr>
            <p:nvPr/>
          </p:nvSpPr>
          <p:spPr bwMode="auto">
            <a:xfrm>
              <a:off x="2685" y="799"/>
              <a:ext cx="16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edx</a:t>
              </a:r>
              <a:endParaRPr lang="en-US" sz="1797"/>
            </a:p>
          </p:txBody>
        </p:sp>
        <p:sp>
          <p:nvSpPr>
            <p:cNvPr id="85002" name="Rectangle 235"/>
            <p:cNvSpPr>
              <a:spLocks noChangeArrowheads="1"/>
            </p:cNvSpPr>
            <p:nvPr/>
          </p:nvSpPr>
          <p:spPr bwMode="auto">
            <a:xfrm>
              <a:off x="3043" y="576"/>
              <a:ext cx="230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03" name="Rectangle 236"/>
            <p:cNvSpPr>
              <a:spLocks noChangeArrowheads="1"/>
            </p:cNvSpPr>
            <p:nvPr/>
          </p:nvSpPr>
          <p:spPr bwMode="auto">
            <a:xfrm>
              <a:off x="3154" y="611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1</a:t>
              </a:r>
              <a:endParaRPr lang="en-US" sz="1797"/>
            </a:p>
          </p:txBody>
        </p:sp>
        <p:sp>
          <p:nvSpPr>
            <p:cNvPr id="85004" name="Rectangle 237"/>
            <p:cNvSpPr>
              <a:spLocks noChangeArrowheads="1"/>
            </p:cNvSpPr>
            <p:nvPr/>
          </p:nvSpPr>
          <p:spPr bwMode="auto">
            <a:xfrm>
              <a:off x="3273" y="576"/>
              <a:ext cx="231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05" name="Rectangle 238"/>
            <p:cNvSpPr>
              <a:spLocks noChangeArrowheads="1"/>
            </p:cNvSpPr>
            <p:nvPr/>
          </p:nvSpPr>
          <p:spPr bwMode="auto">
            <a:xfrm>
              <a:off x="3385" y="611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2</a:t>
              </a:r>
              <a:endParaRPr lang="en-US" sz="1797"/>
            </a:p>
          </p:txBody>
        </p:sp>
        <p:sp>
          <p:nvSpPr>
            <p:cNvPr id="85006" name="Rectangle 239"/>
            <p:cNvSpPr>
              <a:spLocks noChangeArrowheads="1"/>
            </p:cNvSpPr>
            <p:nvPr/>
          </p:nvSpPr>
          <p:spPr bwMode="auto">
            <a:xfrm>
              <a:off x="3504" y="576"/>
              <a:ext cx="230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07" name="Rectangle 240"/>
            <p:cNvSpPr>
              <a:spLocks noChangeArrowheads="1"/>
            </p:cNvSpPr>
            <p:nvPr/>
          </p:nvSpPr>
          <p:spPr bwMode="auto">
            <a:xfrm>
              <a:off x="3615" y="611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3</a:t>
              </a:r>
              <a:endParaRPr lang="en-US" sz="1797"/>
            </a:p>
          </p:txBody>
        </p:sp>
        <p:sp>
          <p:nvSpPr>
            <p:cNvPr id="85008" name="Rectangle 241"/>
            <p:cNvSpPr>
              <a:spLocks noChangeArrowheads="1"/>
            </p:cNvSpPr>
            <p:nvPr/>
          </p:nvSpPr>
          <p:spPr bwMode="auto">
            <a:xfrm>
              <a:off x="3734" y="576"/>
              <a:ext cx="230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09" name="Rectangle 242"/>
            <p:cNvSpPr>
              <a:spLocks noChangeArrowheads="1"/>
            </p:cNvSpPr>
            <p:nvPr/>
          </p:nvSpPr>
          <p:spPr bwMode="auto">
            <a:xfrm>
              <a:off x="3846" y="611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4</a:t>
              </a:r>
              <a:endParaRPr lang="en-US" sz="1797"/>
            </a:p>
          </p:txBody>
        </p:sp>
        <p:sp>
          <p:nvSpPr>
            <p:cNvPr id="85010" name="Rectangle 243"/>
            <p:cNvSpPr>
              <a:spLocks noChangeArrowheads="1"/>
            </p:cNvSpPr>
            <p:nvPr/>
          </p:nvSpPr>
          <p:spPr bwMode="auto">
            <a:xfrm>
              <a:off x="3964" y="576"/>
              <a:ext cx="231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11" name="Rectangle 244"/>
            <p:cNvSpPr>
              <a:spLocks noChangeArrowheads="1"/>
            </p:cNvSpPr>
            <p:nvPr/>
          </p:nvSpPr>
          <p:spPr bwMode="auto">
            <a:xfrm>
              <a:off x="4076" y="611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5</a:t>
              </a:r>
              <a:endParaRPr lang="en-US" sz="1797"/>
            </a:p>
          </p:txBody>
        </p:sp>
        <p:sp>
          <p:nvSpPr>
            <p:cNvPr id="85012" name="Rectangle 245"/>
            <p:cNvSpPr>
              <a:spLocks noChangeArrowheads="1"/>
            </p:cNvSpPr>
            <p:nvPr/>
          </p:nvSpPr>
          <p:spPr bwMode="auto">
            <a:xfrm>
              <a:off x="4195" y="576"/>
              <a:ext cx="230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13" name="Rectangle 246"/>
            <p:cNvSpPr>
              <a:spLocks noChangeArrowheads="1"/>
            </p:cNvSpPr>
            <p:nvPr/>
          </p:nvSpPr>
          <p:spPr bwMode="auto">
            <a:xfrm>
              <a:off x="4306" y="611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6</a:t>
              </a:r>
              <a:endParaRPr lang="en-US" sz="1797"/>
            </a:p>
          </p:txBody>
        </p:sp>
        <p:sp>
          <p:nvSpPr>
            <p:cNvPr id="85014" name="Rectangle 247"/>
            <p:cNvSpPr>
              <a:spLocks noChangeArrowheads="1"/>
            </p:cNvSpPr>
            <p:nvPr/>
          </p:nvSpPr>
          <p:spPr bwMode="auto">
            <a:xfrm>
              <a:off x="4425" y="576"/>
              <a:ext cx="230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15" name="Rectangle 248"/>
            <p:cNvSpPr>
              <a:spLocks noChangeArrowheads="1"/>
            </p:cNvSpPr>
            <p:nvPr/>
          </p:nvSpPr>
          <p:spPr bwMode="auto">
            <a:xfrm>
              <a:off x="4537" y="611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7</a:t>
              </a:r>
              <a:endParaRPr lang="en-US" sz="1797"/>
            </a:p>
          </p:txBody>
        </p:sp>
        <p:sp>
          <p:nvSpPr>
            <p:cNvPr id="85016" name="Rectangle 249"/>
            <p:cNvSpPr>
              <a:spLocks noChangeArrowheads="1"/>
            </p:cNvSpPr>
            <p:nvPr/>
          </p:nvSpPr>
          <p:spPr bwMode="auto">
            <a:xfrm>
              <a:off x="4655" y="576"/>
              <a:ext cx="231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17" name="Rectangle 250"/>
            <p:cNvSpPr>
              <a:spLocks noChangeArrowheads="1"/>
            </p:cNvSpPr>
            <p:nvPr/>
          </p:nvSpPr>
          <p:spPr bwMode="auto">
            <a:xfrm>
              <a:off x="4767" y="611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8</a:t>
              </a:r>
              <a:endParaRPr lang="en-US" sz="1797"/>
            </a:p>
          </p:txBody>
        </p:sp>
        <p:sp>
          <p:nvSpPr>
            <p:cNvPr id="85018" name="Rectangle 251"/>
            <p:cNvSpPr>
              <a:spLocks noChangeArrowheads="1"/>
            </p:cNvSpPr>
            <p:nvPr/>
          </p:nvSpPr>
          <p:spPr bwMode="auto">
            <a:xfrm>
              <a:off x="4886" y="576"/>
              <a:ext cx="230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19" name="Rectangle 252"/>
            <p:cNvSpPr>
              <a:spLocks noChangeArrowheads="1"/>
            </p:cNvSpPr>
            <p:nvPr/>
          </p:nvSpPr>
          <p:spPr bwMode="auto">
            <a:xfrm>
              <a:off x="4997" y="611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9</a:t>
              </a:r>
              <a:endParaRPr lang="en-US" sz="1797"/>
            </a:p>
          </p:txBody>
        </p:sp>
        <p:sp>
          <p:nvSpPr>
            <p:cNvPr id="85020" name="Rectangle 253"/>
            <p:cNvSpPr>
              <a:spLocks noChangeArrowheads="1"/>
            </p:cNvSpPr>
            <p:nvPr/>
          </p:nvSpPr>
          <p:spPr bwMode="auto">
            <a:xfrm>
              <a:off x="304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21" name="Rectangle 254"/>
            <p:cNvSpPr>
              <a:spLocks noChangeArrowheads="1"/>
            </p:cNvSpPr>
            <p:nvPr/>
          </p:nvSpPr>
          <p:spPr bwMode="auto">
            <a:xfrm>
              <a:off x="3150" y="790"/>
              <a:ext cx="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85022" name="Rectangle 255"/>
            <p:cNvSpPr>
              <a:spLocks noChangeArrowheads="1"/>
            </p:cNvSpPr>
            <p:nvPr/>
          </p:nvSpPr>
          <p:spPr bwMode="auto">
            <a:xfrm>
              <a:off x="327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23" name="Rectangle 256"/>
            <p:cNvSpPr>
              <a:spLocks noChangeArrowheads="1"/>
            </p:cNvSpPr>
            <p:nvPr/>
          </p:nvSpPr>
          <p:spPr bwMode="auto">
            <a:xfrm>
              <a:off x="3375" y="790"/>
              <a:ext cx="6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85024" name="Rectangle 257"/>
            <p:cNvSpPr>
              <a:spLocks noChangeArrowheads="1"/>
            </p:cNvSpPr>
            <p:nvPr/>
          </p:nvSpPr>
          <p:spPr bwMode="auto">
            <a:xfrm>
              <a:off x="350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25" name="Rectangle 258"/>
            <p:cNvSpPr>
              <a:spLocks noChangeArrowheads="1"/>
            </p:cNvSpPr>
            <p:nvPr/>
          </p:nvSpPr>
          <p:spPr bwMode="auto">
            <a:xfrm>
              <a:off x="3607" y="790"/>
              <a:ext cx="5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85026" name="Rectangle 259"/>
            <p:cNvSpPr>
              <a:spLocks noChangeArrowheads="1"/>
            </p:cNvSpPr>
            <p:nvPr/>
          </p:nvSpPr>
          <p:spPr bwMode="auto">
            <a:xfrm>
              <a:off x="373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27" name="Rectangle 260"/>
            <p:cNvSpPr>
              <a:spLocks noChangeArrowheads="1"/>
            </p:cNvSpPr>
            <p:nvPr/>
          </p:nvSpPr>
          <p:spPr bwMode="auto">
            <a:xfrm>
              <a:off x="3829" y="790"/>
              <a:ext cx="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85028" name="Rectangle 261"/>
            <p:cNvSpPr>
              <a:spLocks noChangeArrowheads="1"/>
            </p:cNvSpPr>
            <p:nvPr/>
          </p:nvSpPr>
          <p:spPr bwMode="auto">
            <a:xfrm>
              <a:off x="396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29" name="Rectangle 262"/>
            <p:cNvSpPr>
              <a:spLocks noChangeArrowheads="1"/>
            </p:cNvSpPr>
            <p:nvPr/>
          </p:nvSpPr>
          <p:spPr bwMode="auto">
            <a:xfrm>
              <a:off x="4053" y="790"/>
              <a:ext cx="9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85030" name="Rectangle 263"/>
            <p:cNvSpPr>
              <a:spLocks noChangeArrowheads="1"/>
            </p:cNvSpPr>
            <p:nvPr/>
          </p:nvSpPr>
          <p:spPr bwMode="auto">
            <a:xfrm>
              <a:off x="304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31" name="Rectangle 264"/>
            <p:cNvSpPr>
              <a:spLocks noChangeArrowheads="1"/>
            </p:cNvSpPr>
            <p:nvPr/>
          </p:nvSpPr>
          <p:spPr bwMode="auto">
            <a:xfrm>
              <a:off x="3150" y="790"/>
              <a:ext cx="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85032" name="Rectangle 265"/>
            <p:cNvSpPr>
              <a:spLocks noChangeArrowheads="1"/>
            </p:cNvSpPr>
            <p:nvPr/>
          </p:nvSpPr>
          <p:spPr bwMode="auto">
            <a:xfrm>
              <a:off x="327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33" name="Rectangle 266"/>
            <p:cNvSpPr>
              <a:spLocks noChangeArrowheads="1"/>
            </p:cNvSpPr>
            <p:nvPr/>
          </p:nvSpPr>
          <p:spPr bwMode="auto">
            <a:xfrm>
              <a:off x="3375" y="790"/>
              <a:ext cx="6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85034" name="Rectangle 267"/>
            <p:cNvSpPr>
              <a:spLocks noChangeArrowheads="1"/>
            </p:cNvSpPr>
            <p:nvPr/>
          </p:nvSpPr>
          <p:spPr bwMode="auto">
            <a:xfrm>
              <a:off x="350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35" name="Rectangle 268"/>
            <p:cNvSpPr>
              <a:spLocks noChangeArrowheads="1"/>
            </p:cNvSpPr>
            <p:nvPr/>
          </p:nvSpPr>
          <p:spPr bwMode="auto">
            <a:xfrm>
              <a:off x="3607" y="790"/>
              <a:ext cx="5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85036" name="Rectangle 269"/>
            <p:cNvSpPr>
              <a:spLocks noChangeArrowheads="1"/>
            </p:cNvSpPr>
            <p:nvPr/>
          </p:nvSpPr>
          <p:spPr bwMode="auto">
            <a:xfrm>
              <a:off x="373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37" name="Rectangle 270"/>
            <p:cNvSpPr>
              <a:spLocks noChangeArrowheads="1"/>
            </p:cNvSpPr>
            <p:nvPr/>
          </p:nvSpPr>
          <p:spPr bwMode="auto">
            <a:xfrm>
              <a:off x="3829" y="790"/>
              <a:ext cx="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85038" name="Rectangle 271"/>
            <p:cNvSpPr>
              <a:spLocks noChangeArrowheads="1"/>
            </p:cNvSpPr>
            <p:nvPr/>
          </p:nvSpPr>
          <p:spPr bwMode="auto">
            <a:xfrm>
              <a:off x="396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39" name="Rectangle 272"/>
            <p:cNvSpPr>
              <a:spLocks noChangeArrowheads="1"/>
            </p:cNvSpPr>
            <p:nvPr/>
          </p:nvSpPr>
          <p:spPr bwMode="auto">
            <a:xfrm>
              <a:off x="4053" y="790"/>
              <a:ext cx="9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85040" name="Rectangle 273"/>
            <p:cNvSpPr>
              <a:spLocks noChangeArrowheads="1"/>
            </p:cNvSpPr>
            <p:nvPr/>
          </p:nvSpPr>
          <p:spPr bwMode="auto">
            <a:xfrm>
              <a:off x="1584" y="921"/>
              <a:ext cx="1305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41" name="Rectangle 274"/>
            <p:cNvSpPr>
              <a:spLocks noChangeArrowheads="1"/>
            </p:cNvSpPr>
            <p:nvPr/>
          </p:nvSpPr>
          <p:spPr bwMode="auto">
            <a:xfrm>
              <a:off x="1676" y="953"/>
              <a:ext cx="37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0x006: </a:t>
              </a:r>
              <a:endParaRPr lang="en-US" sz="1797"/>
            </a:p>
          </p:txBody>
        </p:sp>
        <p:sp>
          <p:nvSpPr>
            <p:cNvPr id="85042" name="Rectangle 275"/>
            <p:cNvSpPr>
              <a:spLocks noChangeArrowheads="1"/>
            </p:cNvSpPr>
            <p:nvPr/>
          </p:nvSpPr>
          <p:spPr bwMode="auto">
            <a:xfrm>
              <a:off x="2052" y="953"/>
              <a:ext cx="37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irmovl </a:t>
              </a:r>
              <a:endParaRPr lang="en-US" sz="1797"/>
            </a:p>
          </p:txBody>
        </p:sp>
        <p:sp>
          <p:nvSpPr>
            <p:cNvPr id="85043" name="Rectangle 276"/>
            <p:cNvSpPr>
              <a:spLocks noChangeArrowheads="1"/>
            </p:cNvSpPr>
            <p:nvPr/>
          </p:nvSpPr>
          <p:spPr bwMode="auto">
            <a:xfrm>
              <a:off x="2473" y="953"/>
              <a:ext cx="21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$3,%</a:t>
              </a:r>
              <a:endParaRPr lang="en-US" sz="1797"/>
            </a:p>
          </p:txBody>
        </p:sp>
        <p:sp>
          <p:nvSpPr>
            <p:cNvPr id="85044" name="Rectangle 277"/>
            <p:cNvSpPr>
              <a:spLocks noChangeArrowheads="1"/>
            </p:cNvSpPr>
            <p:nvPr/>
          </p:nvSpPr>
          <p:spPr bwMode="auto">
            <a:xfrm>
              <a:off x="2685" y="953"/>
              <a:ext cx="16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eax</a:t>
              </a:r>
              <a:endParaRPr lang="en-US" sz="1797"/>
            </a:p>
          </p:txBody>
        </p:sp>
        <p:sp>
          <p:nvSpPr>
            <p:cNvPr id="85045" name="Rectangle 278"/>
            <p:cNvSpPr>
              <a:spLocks noChangeArrowheads="1"/>
            </p:cNvSpPr>
            <p:nvPr/>
          </p:nvSpPr>
          <p:spPr bwMode="auto">
            <a:xfrm>
              <a:off x="3273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46" name="Rectangle 279"/>
            <p:cNvSpPr>
              <a:spLocks noChangeArrowheads="1"/>
            </p:cNvSpPr>
            <p:nvPr/>
          </p:nvSpPr>
          <p:spPr bwMode="auto">
            <a:xfrm>
              <a:off x="3380" y="944"/>
              <a:ext cx="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85047" name="Rectangle 280"/>
            <p:cNvSpPr>
              <a:spLocks noChangeArrowheads="1"/>
            </p:cNvSpPr>
            <p:nvPr/>
          </p:nvSpPr>
          <p:spPr bwMode="auto">
            <a:xfrm>
              <a:off x="350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48" name="Rectangle 281"/>
            <p:cNvSpPr>
              <a:spLocks noChangeArrowheads="1"/>
            </p:cNvSpPr>
            <p:nvPr/>
          </p:nvSpPr>
          <p:spPr bwMode="auto">
            <a:xfrm>
              <a:off x="3605" y="944"/>
              <a:ext cx="6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85049" name="Rectangle 282"/>
            <p:cNvSpPr>
              <a:spLocks noChangeArrowheads="1"/>
            </p:cNvSpPr>
            <p:nvPr/>
          </p:nvSpPr>
          <p:spPr bwMode="auto">
            <a:xfrm>
              <a:off x="373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50" name="Rectangle 283"/>
            <p:cNvSpPr>
              <a:spLocks noChangeArrowheads="1"/>
            </p:cNvSpPr>
            <p:nvPr/>
          </p:nvSpPr>
          <p:spPr bwMode="auto">
            <a:xfrm>
              <a:off x="3838" y="944"/>
              <a:ext cx="5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85051" name="Rectangle 284"/>
            <p:cNvSpPr>
              <a:spLocks noChangeArrowheads="1"/>
            </p:cNvSpPr>
            <p:nvPr/>
          </p:nvSpPr>
          <p:spPr bwMode="auto">
            <a:xfrm>
              <a:off x="396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52" name="Rectangle 285"/>
            <p:cNvSpPr>
              <a:spLocks noChangeArrowheads="1"/>
            </p:cNvSpPr>
            <p:nvPr/>
          </p:nvSpPr>
          <p:spPr bwMode="auto">
            <a:xfrm>
              <a:off x="4059" y="944"/>
              <a:ext cx="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85053" name="Rectangle 286"/>
            <p:cNvSpPr>
              <a:spLocks noChangeArrowheads="1"/>
            </p:cNvSpPr>
            <p:nvPr/>
          </p:nvSpPr>
          <p:spPr bwMode="auto">
            <a:xfrm>
              <a:off x="4195" y="921"/>
              <a:ext cx="231" cy="15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54" name="Rectangle 287"/>
            <p:cNvSpPr>
              <a:spLocks noChangeArrowheads="1"/>
            </p:cNvSpPr>
            <p:nvPr/>
          </p:nvSpPr>
          <p:spPr bwMode="auto">
            <a:xfrm>
              <a:off x="4283" y="944"/>
              <a:ext cx="9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85055" name="Rectangle 288"/>
            <p:cNvSpPr>
              <a:spLocks noChangeArrowheads="1"/>
            </p:cNvSpPr>
            <p:nvPr/>
          </p:nvSpPr>
          <p:spPr bwMode="auto">
            <a:xfrm>
              <a:off x="3273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56" name="Rectangle 289"/>
            <p:cNvSpPr>
              <a:spLocks noChangeArrowheads="1"/>
            </p:cNvSpPr>
            <p:nvPr/>
          </p:nvSpPr>
          <p:spPr bwMode="auto">
            <a:xfrm>
              <a:off x="3380" y="944"/>
              <a:ext cx="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85057" name="Rectangle 290"/>
            <p:cNvSpPr>
              <a:spLocks noChangeArrowheads="1"/>
            </p:cNvSpPr>
            <p:nvPr/>
          </p:nvSpPr>
          <p:spPr bwMode="auto">
            <a:xfrm>
              <a:off x="350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58" name="Rectangle 291"/>
            <p:cNvSpPr>
              <a:spLocks noChangeArrowheads="1"/>
            </p:cNvSpPr>
            <p:nvPr/>
          </p:nvSpPr>
          <p:spPr bwMode="auto">
            <a:xfrm>
              <a:off x="3605" y="944"/>
              <a:ext cx="6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85059" name="Rectangle 292"/>
            <p:cNvSpPr>
              <a:spLocks noChangeArrowheads="1"/>
            </p:cNvSpPr>
            <p:nvPr/>
          </p:nvSpPr>
          <p:spPr bwMode="auto">
            <a:xfrm>
              <a:off x="373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60" name="Rectangle 293"/>
            <p:cNvSpPr>
              <a:spLocks noChangeArrowheads="1"/>
            </p:cNvSpPr>
            <p:nvPr/>
          </p:nvSpPr>
          <p:spPr bwMode="auto">
            <a:xfrm>
              <a:off x="3838" y="944"/>
              <a:ext cx="5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85061" name="Rectangle 294"/>
            <p:cNvSpPr>
              <a:spLocks noChangeArrowheads="1"/>
            </p:cNvSpPr>
            <p:nvPr/>
          </p:nvSpPr>
          <p:spPr bwMode="auto">
            <a:xfrm>
              <a:off x="396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62" name="Rectangle 295"/>
            <p:cNvSpPr>
              <a:spLocks noChangeArrowheads="1"/>
            </p:cNvSpPr>
            <p:nvPr/>
          </p:nvSpPr>
          <p:spPr bwMode="auto">
            <a:xfrm>
              <a:off x="4059" y="944"/>
              <a:ext cx="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85063" name="Rectangle 296"/>
            <p:cNvSpPr>
              <a:spLocks noChangeArrowheads="1"/>
            </p:cNvSpPr>
            <p:nvPr/>
          </p:nvSpPr>
          <p:spPr bwMode="auto">
            <a:xfrm>
              <a:off x="4195" y="921"/>
              <a:ext cx="231" cy="15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64" name="Rectangle 297"/>
            <p:cNvSpPr>
              <a:spLocks noChangeArrowheads="1"/>
            </p:cNvSpPr>
            <p:nvPr/>
          </p:nvSpPr>
          <p:spPr bwMode="auto">
            <a:xfrm>
              <a:off x="4283" y="944"/>
              <a:ext cx="9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85065" name="Rectangle 298"/>
            <p:cNvSpPr>
              <a:spLocks noChangeArrowheads="1"/>
            </p:cNvSpPr>
            <p:nvPr/>
          </p:nvSpPr>
          <p:spPr bwMode="auto">
            <a:xfrm>
              <a:off x="1584" y="1075"/>
              <a:ext cx="1305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66" name="Rectangle 299"/>
            <p:cNvSpPr>
              <a:spLocks noChangeArrowheads="1"/>
            </p:cNvSpPr>
            <p:nvPr/>
          </p:nvSpPr>
          <p:spPr bwMode="auto">
            <a:xfrm>
              <a:off x="1676" y="1107"/>
              <a:ext cx="37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0x00c: </a:t>
              </a:r>
              <a:endParaRPr lang="en-US" sz="1797"/>
            </a:p>
          </p:txBody>
        </p:sp>
        <p:sp>
          <p:nvSpPr>
            <p:cNvPr id="85067" name="Rectangle 300"/>
            <p:cNvSpPr>
              <a:spLocks noChangeArrowheads="1"/>
            </p:cNvSpPr>
            <p:nvPr/>
          </p:nvSpPr>
          <p:spPr bwMode="auto">
            <a:xfrm>
              <a:off x="2042" y="1107"/>
              <a:ext cx="16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nop</a:t>
              </a:r>
              <a:endParaRPr lang="en-US" sz="1797"/>
            </a:p>
          </p:txBody>
        </p:sp>
        <p:sp>
          <p:nvSpPr>
            <p:cNvPr id="85068" name="Rectangle 301"/>
            <p:cNvSpPr>
              <a:spLocks noChangeArrowheads="1"/>
            </p:cNvSpPr>
            <p:nvPr/>
          </p:nvSpPr>
          <p:spPr bwMode="auto">
            <a:xfrm>
              <a:off x="350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69" name="Rectangle 302"/>
            <p:cNvSpPr>
              <a:spLocks noChangeArrowheads="1"/>
            </p:cNvSpPr>
            <p:nvPr/>
          </p:nvSpPr>
          <p:spPr bwMode="auto">
            <a:xfrm>
              <a:off x="3611" y="1097"/>
              <a:ext cx="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85070" name="Rectangle 303"/>
            <p:cNvSpPr>
              <a:spLocks noChangeArrowheads="1"/>
            </p:cNvSpPr>
            <p:nvPr/>
          </p:nvSpPr>
          <p:spPr bwMode="auto">
            <a:xfrm>
              <a:off x="373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71" name="Rectangle 304"/>
            <p:cNvSpPr>
              <a:spLocks noChangeArrowheads="1"/>
            </p:cNvSpPr>
            <p:nvPr/>
          </p:nvSpPr>
          <p:spPr bwMode="auto">
            <a:xfrm>
              <a:off x="3835" y="1097"/>
              <a:ext cx="6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85072" name="Rectangle 305"/>
            <p:cNvSpPr>
              <a:spLocks noChangeArrowheads="1"/>
            </p:cNvSpPr>
            <p:nvPr/>
          </p:nvSpPr>
          <p:spPr bwMode="auto">
            <a:xfrm>
              <a:off x="396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73" name="Rectangle 306"/>
            <p:cNvSpPr>
              <a:spLocks noChangeArrowheads="1"/>
            </p:cNvSpPr>
            <p:nvPr/>
          </p:nvSpPr>
          <p:spPr bwMode="auto">
            <a:xfrm>
              <a:off x="4068" y="1097"/>
              <a:ext cx="5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85074" name="Rectangle 307"/>
            <p:cNvSpPr>
              <a:spLocks noChangeArrowheads="1"/>
            </p:cNvSpPr>
            <p:nvPr/>
          </p:nvSpPr>
          <p:spPr bwMode="auto">
            <a:xfrm>
              <a:off x="4195" y="1075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75" name="Rectangle 308"/>
            <p:cNvSpPr>
              <a:spLocks noChangeArrowheads="1"/>
            </p:cNvSpPr>
            <p:nvPr/>
          </p:nvSpPr>
          <p:spPr bwMode="auto">
            <a:xfrm>
              <a:off x="4290" y="1097"/>
              <a:ext cx="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85076" name="Rectangle 309"/>
            <p:cNvSpPr>
              <a:spLocks noChangeArrowheads="1"/>
            </p:cNvSpPr>
            <p:nvPr/>
          </p:nvSpPr>
          <p:spPr bwMode="auto">
            <a:xfrm>
              <a:off x="4425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77" name="Rectangle 310"/>
            <p:cNvSpPr>
              <a:spLocks noChangeArrowheads="1"/>
            </p:cNvSpPr>
            <p:nvPr/>
          </p:nvSpPr>
          <p:spPr bwMode="auto">
            <a:xfrm>
              <a:off x="4514" y="1097"/>
              <a:ext cx="9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85078" name="Rectangle 311"/>
            <p:cNvSpPr>
              <a:spLocks noChangeArrowheads="1"/>
            </p:cNvSpPr>
            <p:nvPr/>
          </p:nvSpPr>
          <p:spPr bwMode="auto">
            <a:xfrm>
              <a:off x="350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79" name="Rectangle 312"/>
            <p:cNvSpPr>
              <a:spLocks noChangeArrowheads="1"/>
            </p:cNvSpPr>
            <p:nvPr/>
          </p:nvSpPr>
          <p:spPr bwMode="auto">
            <a:xfrm>
              <a:off x="3611" y="1097"/>
              <a:ext cx="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85080" name="Rectangle 313"/>
            <p:cNvSpPr>
              <a:spLocks noChangeArrowheads="1"/>
            </p:cNvSpPr>
            <p:nvPr/>
          </p:nvSpPr>
          <p:spPr bwMode="auto">
            <a:xfrm>
              <a:off x="373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81" name="Rectangle 314"/>
            <p:cNvSpPr>
              <a:spLocks noChangeArrowheads="1"/>
            </p:cNvSpPr>
            <p:nvPr/>
          </p:nvSpPr>
          <p:spPr bwMode="auto">
            <a:xfrm>
              <a:off x="3835" y="1097"/>
              <a:ext cx="6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85082" name="Rectangle 315"/>
            <p:cNvSpPr>
              <a:spLocks noChangeArrowheads="1"/>
            </p:cNvSpPr>
            <p:nvPr/>
          </p:nvSpPr>
          <p:spPr bwMode="auto">
            <a:xfrm>
              <a:off x="396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83" name="Rectangle 316"/>
            <p:cNvSpPr>
              <a:spLocks noChangeArrowheads="1"/>
            </p:cNvSpPr>
            <p:nvPr/>
          </p:nvSpPr>
          <p:spPr bwMode="auto">
            <a:xfrm>
              <a:off x="4068" y="1097"/>
              <a:ext cx="5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85084" name="Rectangle 317"/>
            <p:cNvSpPr>
              <a:spLocks noChangeArrowheads="1"/>
            </p:cNvSpPr>
            <p:nvPr/>
          </p:nvSpPr>
          <p:spPr bwMode="auto">
            <a:xfrm>
              <a:off x="4195" y="1075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85" name="Rectangle 318"/>
            <p:cNvSpPr>
              <a:spLocks noChangeArrowheads="1"/>
            </p:cNvSpPr>
            <p:nvPr/>
          </p:nvSpPr>
          <p:spPr bwMode="auto">
            <a:xfrm>
              <a:off x="4290" y="1097"/>
              <a:ext cx="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85086" name="Rectangle 319"/>
            <p:cNvSpPr>
              <a:spLocks noChangeArrowheads="1"/>
            </p:cNvSpPr>
            <p:nvPr/>
          </p:nvSpPr>
          <p:spPr bwMode="auto">
            <a:xfrm>
              <a:off x="4425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87" name="Rectangle 320"/>
            <p:cNvSpPr>
              <a:spLocks noChangeArrowheads="1"/>
            </p:cNvSpPr>
            <p:nvPr/>
          </p:nvSpPr>
          <p:spPr bwMode="auto">
            <a:xfrm>
              <a:off x="4514" y="1097"/>
              <a:ext cx="9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85088" name="Rectangle 321"/>
            <p:cNvSpPr>
              <a:spLocks noChangeArrowheads="1"/>
            </p:cNvSpPr>
            <p:nvPr/>
          </p:nvSpPr>
          <p:spPr bwMode="auto">
            <a:xfrm>
              <a:off x="1584" y="1229"/>
              <a:ext cx="1305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89" name="Rectangle 322"/>
            <p:cNvSpPr>
              <a:spLocks noChangeArrowheads="1"/>
            </p:cNvSpPr>
            <p:nvPr/>
          </p:nvSpPr>
          <p:spPr bwMode="auto">
            <a:xfrm>
              <a:off x="1676" y="1260"/>
              <a:ext cx="37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0x00d: </a:t>
              </a:r>
              <a:endParaRPr lang="en-US" sz="1797"/>
            </a:p>
          </p:txBody>
        </p:sp>
        <p:sp>
          <p:nvSpPr>
            <p:cNvPr id="85090" name="Rectangle 323"/>
            <p:cNvSpPr>
              <a:spLocks noChangeArrowheads="1"/>
            </p:cNvSpPr>
            <p:nvPr/>
          </p:nvSpPr>
          <p:spPr bwMode="auto">
            <a:xfrm>
              <a:off x="2042" y="1260"/>
              <a:ext cx="16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nop</a:t>
              </a:r>
              <a:endParaRPr lang="en-US" sz="1797"/>
            </a:p>
          </p:txBody>
        </p:sp>
        <p:sp>
          <p:nvSpPr>
            <p:cNvPr id="85091" name="Rectangle 324"/>
            <p:cNvSpPr>
              <a:spLocks noChangeArrowheads="1"/>
            </p:cNvSpPr>
            <p:nvPr/>
          </p:nvSpPr>
          <p:spPr bwMode="auto">
            <a:xfrm>
              <a:off x="373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92" name="Rectangle 325"/>
            <p:cNvSpPr>
              <a:spLocks noChangeArrowheads="1"/>
            </p:cNvSpPr>
            <p:nvPr/>
          </p:nvSpPr>
          <p:spPr bwMode="auto">
            <a:xfrm>
              <a:off x="3841" y="1251"/>
              <a:ext cx="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85093" name="Rectangle 326"/>
            <p:cNvSpPr>
              <a:spLocks noChangeArrowheads="1"/>
            </p:cNvSpPr>
            <p:nvPr/>
          </p:nvSpPr>
          <p:spPr bwMode="auto">
            <a:xfrm>
              <a:off x="396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94" name="Rectangle 327"/>
            <p:cNvSpPr>
              <a:spLocks noChangeArrowheads="1"/>
            </p:cNvSpPr>
            <p:nvPr/>
          </p:nvSpPr>
          <p:spPr bwMode="auto">
            <a:xfrm>
              <a:off x="4066" y="1251"/>
              <a:ext cx="6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85095" name="Rectangle 328"/>
            <p:cNvSpPr>
              <a:spLocks noChangeArrowheads="1"/>
            </p:cNvSpPr>
            <p:nvPr/>
          </p:nvSpPr>
          <p:spPr bwMode="auto">
            <a:xfrm>
              <a:off x="4195" y="1229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96" name="Rectangle 329"/>
            <p:cNvSpPr>
              <a:spLocks noChangeArrowheads="1"/>
            </p:cNvSpPr>
            <p:nvPr/>
          </p:nvSpPr>
          <p:spPr bwMode="auto">
            <a:xfrm>
              <a:off x="4298" y="1251"/>
              <a:ext cx="5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85097" name="Rectangle 330"/>
            <p:cNvSpPr>
              <a:spLocks noChangeArrowheads="1"/>
            </p:cNvSpPr>
            <p:nvPr/>
          </p:nvSpPr>
          <p:spPr bwMode="auto">
            <a:xfrm>
              <a:off x="442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098" name="Rectangle 331"/>
            <p:cNvSpPr>
              <a:spLocks noChangeArrowheads="1"/>
            </p:cNvSpPr>
            <p:nvPr/>
          </p:nvSpPr>
          <p:spPr bwMode="auto">
            <a:xfrm>
              <a:off x="4520" y="1251"/>
              <a:ext cx="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85099" name="Rectangle 332"/>
            <p:cNvSpPr>
              <a:spLocks noChangeArrowheads="1"/>
            </p:cNvSpPr>
            <p:nvPr/>
          </p:nvSpPr>
          <p:spPr bwMode="auto">
            <a:xfrm>
              <a:off x="465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00" name="Rectangle 333"/>
            <p:cNvSpPr>
              <a:spLocks noChangeArrowheads="1"/>
            </p:cNvSpPr>
            <p:nvPr/>
          </p:nvSpPr>
          <p:spPr bwMode="auto">
            <a:xfrm>
              <a:off x="4744" y="1251"/>
              <a:ext cx="9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85101" name="Rectangle 334"/>
            <p:cNvSpPr>
              <a:spLocks noChangeArrowheads="1"/>
            </p:cNvSpPr>
            <p:nvPr/>
          </p:nvSpPr>
          <p:spPr bwMode="auto">
            <a:xfrm>
              <a:off x="373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02" name="Rectangle 335"/>
            <p:cNvSpPr>
              <a:spLocks noChangeArrowheads="1"/>
            </p:cNvSpPr>
            <p:nvPr/>
          </p:nvSpPr>
          <p:spPr bwMode="auto">
            <a:xfrm>
              <a:off x="3841" y="1251"/>
              <a:ext cx="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85103" name="Rectangle 336"/>
            <p:cNvSpPr>
              <a:spLocks noChangeArrowheads="1"/>
            </p:cNvSpPr>
            <p:nvPr/>
          </p:nvSpPr>
          <p:spPr bwMode="auto">
            <a:xfrm>
              <a:off x="396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04" name="Rectangle 337"/>
            <p:cNvSpPr>
              <a:spLocks noChangeArrowheads="1"/>
            </p:cNvSpPr>
            <p:nvPr/>
          </p:nvSpPr>
          <p:spPr bwMode="auto">
            <a:xfrm>
              <a:off x="4066" y="1251"/>
              <a:ext cx="6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85105" name="Rectangle 338"/>
            <p:cNvSpPr>
              <a:spLocks noChangeArrowheads="1"/>
            </p:cNvSpPr>
            <p:nvPr/>
          </p:nvSpPr>
          <p:spPr bwMode="auto">
            <a:xfrm>
              <a:off x="4195" y="1229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06" name="Rectangle 339"/>
            <p:cNvSpPr>
              <a:spLocks noChangeArrowheads="1"/>
            </p:cNvSpPr>
            <p:nvPr/>
          </p:nvSpPr>
          <p:spPr bwMode="auto">
            <a:xfrm>
              <a:off x="4298" y="1251"/>
              <a:ext cx="5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85107" name="Rectangle 340"/>
            <p:cNvSpPr>
              <a:spLocks noChangeArrowheads="1"/>
            </p:cNvSpPr>
            <p:nvPr/>
          </p:nvSpPr>
          <p:spPr bwMode="auto">
            <a:xfrm>
              <a:off x="442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08" name="Rectangle 341"/>
            <p:cNvSpPr>
              <a:spLocks noChangeArrowheads="1"/>
            </p:cNvSpPr>
            <p:nvPr/>
          </p:nvSpPr>
          <p:spPr bwMode="auto">
            <a:xfrm>
              <a:off x="4520" y="1251"/>
              <a:ext cx="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85109" name="Rectangle 342"/>
            <p:cNvSpPr>
              <a:spLocks noChangeArrowheads="1"/>
            </p:cNvSpPr>
            <p:nvPr/>
          </p:nvSpPr>
          <p:spPr bwMode="auto">
            <a:xfrm>
              <a:off x="465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10" name="Rectangle 343"/>
            <p:cNvSpPr>
              <a:spLocks noChangeArrowheads="1"/>
            </p:cNvSpPr>
            <p:nvPr/>
          </p:nvSpPr>
          <p:spPr bwMode="auto">
            <a:xfrm>
              <a:off x="4744" y="1251"/>
              <a:ext cx="9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85111" name="Rectangle 344"/>
            <p:cNvSpPr>
              <a:spLocks noChangeArrowheads="1"/>
            </p:cNvSpPr>
            <p:nvPr/>
          </p:nvSpPr>
          <p:spPr bwMode="auto">
            <a:xfrm>
              <a:off x="1584" y="1382"/>
              <a:ext cx="1305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12" name="Rectangle 345"/>
            <p:cNvSpPr>
              <a:spLocks noChangeArrowheads="1"/>
            </p:cNvSpPr>
            <p:nvPr/>
          </p:nvSpPr>
          <p:spPr bwMode="auto">
            <a:xfrm>
              <a:off x="1676" y="1414"/>
              <a:ext cx="37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0x00e: </a:t>
              </a:r>
              <a:endParaRPr lang="en-US" sz="1797"/>
            </a:p>
          </p:txBody>
        </p:sp>
        <p:sp>
          <p:nvSpPr>
            <p:cNvPr id="85113" name="Rectangle 346"/>
            <p:cNvSpPr>
              <a:spLocks noChangeArrowheads="1"/>
            </p:cNvSpPr>
            <p:nvPr/>
          </p:nvSpPr>
          <p:spPr bwMode="auto">
            <a:xfrm>
              <a:off x="2045" y="1414"/>
              <a:ext cx="21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addl</a:t>
              </a:r>
              <a:endParaRPr lang="en-US" sz="1797"/>
            </a:p>
          </p:txBody>
        </p:sp>
        <p:sp>
          <p:nvSpPr>
            <p:cNvPr id="85114" name="Rectangle 347"/>
            <p:cNvSpPr>
              <a:spLocks noChangeArrowheads="1"/>
            </p:cNvSpPr>
            <p:nvPr/>
          </p:nvSpPr>
          <p:spPr bwMode="auto">
            <a:xfrm>
              <a:off x="2304" y="1414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%</a:t>
              </a:r>
              <a:endParaRPr lang="en-US" sz="1797"/>
            </a:p>
          </p:txBody>
        </p:sp>
        <p:sp>
          <p:nvSpPr>
            <p:cNvPr id="85115" name="Rectangle 348"/>
            <p:cNvSpPr>
              <a:spLocks noChangeArrowheads="1"/>
            </p:cNvSpPr>
            <p:nvPr/>
          </p:nvSpPr>
          <p:spPr bwMode="auto">
            <a:xfrm>
              <a:off x="2363" y="1414"/>
              <a:ext cx="16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 dirty="0" err="1">
                  <a:solidFill>
                    <a:srgbClr val="000000"/>
                  </a:solidFill>
                  <a:latin typeface="Courier New" charset="0"/>
                </a:rPr>
                <a:t>edx</a:t>
              </a:r>
              <a:endParaRPr lang="en-US" sz="1797" dirty="0"/>
            </a:p>
          </p:txBody>
        </p:sp>
        <p:sp>
          <p:nvSpPr>
            <p:cNvPr id="85116" name="Rectangle 349"/>
            <p:cNvSpPr>
              <a:spLocks noChangeArrowheads="1"/>
            </p:cNvSpPr>
            <p:nvPr/>
          </p:nvSpPr>
          <p:spPr bwMode="auto">
            <a:xfrm>
              <a:off x="2522" y="1414"/>
              <a:ext cx="10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,%</a:t>
              </a:r>
              <a:endParaRPr lang="en-US" sz="1797"/>
            </a:p>
          </p:txBody>
        </p:sp>
        <p:sp>
          <p:nvSpPr>
            <p:cNvPr id="85117" name="Rectangle 350"/>
            <p:cNvSpPr>
              <a:spLocks noChangeArrowheads="1"/>
            </p:cNvSpPr>
            <p:nvPr/>
          </p:nvSpPr>
          <p:spPr bwMode="auto">
            <a:xfrm>
              <a:off x="2631" y="1414"/>
              <a:ext cx="16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eax</a:t>
              </a:r>
              <a:endParaRPr lang="en-US" sz="1797"/>
            </a:p>
          </p:txBody>
        </p:sp>
        <p:sp>
          <p:nvSpPr>
            <p:cNvPr id="85118" name="Rectangle 351"/>
            <p:cNvSpPr>
              <a:spLocks noChangeArrowheads="1"/>
            </p:cNvSpPr>
            <p:nvPr/>
          </p:nvSpPr>
          <p:spPr bwMode="auto">
            <a:xfrm>
              <a:off x="3964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19" name="Rectangle 352"/>
            <p:cNvSpPr>
              <a:spLocks noChangeArrowheads="1"/>
            </p:cNvSpPr>
            <p:nvPr/>
          </p:nvSpPr>
          <p:spPr bwMode="auto">
            <a:xfrm>
              <a:off x="4071" y="1404"/>
              <a:ext cx="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85120" name="Rectangle 353"/>
            <p:cNvSpPr>
              <a:spLocks noChangeArrowheads="1"/>
            </p:cNvSpPr>
            <p:nvPr/>
          </p:nvSpPr>
          <p:spPr bwMode="auto">
            <a:xfrm>
              <a:off x="4195" y="1382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21" name="Rectangle 354"/>
            <p:cNvSpPr>
              <a:spLocks noChangeArrowheads="1"/>
            </p:cNvSpPr>
            <p:nvPr/>
          </p:nvSpPr>
          <p:spPr bwMode="auto">
            <a:xfrm>
              <a:off x="4296" y="1404"/>
              <a:ext cx="6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85122" name="Rectangle 355"/>
            <p:cNvSpPr>
              <a:spLocks noChangeArrowheads="1"/>
            </p:cNvSpPr>
            <p:nvPr/>
          </p:nvSpPr>
          <p:spPr bwMode="auto">
            <a:xfrm>
              <a:off x="442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23" name="Rectangle 356"/>
            <p:cNvSpPr>
              <a:spLocks noChangeArrowheads="1"/>
            </p:cNvSpPr>
            <p:nvPr/>
          </p:nvSpPr>
          <p:spPr bwMode="auto">
            <a:xfrm>
              <a:off x="4529" y="1404"/>
              <a:ext cx="5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85124" name="Rectangle 357"/>
            <p:cNvSpPr>
              <a:spLocks noChangeArrowheads="1"/>
            </p:cNvSpPr>
            <p:nvPr/>
          </p:nvSpPr>
          <p:spPr bwMode="auto">
            <a:xfrm>
              <a:off x="465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25" name="Rectangle 358"/>
            <p:cNvSpPr>
              <a:spLocks noChangeArrowheads="1"/>
            </p:cNvSpPr>
            <p:nvPr/>
          </p:nvSpPr>
          <p:spPr bwMode="auto">
            <a:xfrm>
              <a:off x="4750" y="1404"/>
              <a:ext cx="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85126" name="Rectangle 359"/>
            <p:cNvSpPr>
              <a:spLocks noChangeArrowheads="1"/>
            </p:cNvSpPr>
            <p:nvPr/>
          </p:nvSpPr>
          <p:spPr bwMode="auto">
            <a:xfrm>
              <a:off x="4886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27" name="Rectangle 360"/>
            <p:cNvSpPr>
              <a:spLocks noChangeArrowheads="1"/>
            </p:cNvSpPr>
            <p:nvPr/>
          </p:nvSpPr>
          <p:spPr bwMode="auto">
            <a:xfrm>
              <a:off x="4974" y="1404"/>
              <a:ext cx="9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85128" name="Rectangle 361"/>
            <p:cNvSpPr>
              <a:spLocks noChangeArrowheads="1"/>
            </p:cNvSpPr>
            <p:nvPr/>
          </p:nvSpPr>
          <p:spPr bwMode="auto">
            <a:xfrm>
              <a:off x="3964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29" name="Rectangle 362"/>
            <p:cNvSpPr>
              <a:spLocks noChangeArrowheads="1"/>
            </p:cNvSpPr>
            <p:nvPr/>
          </p:nvSpPr>
          <p:spPr bwMode="auto">
            <a:xfrm>
              <a:off x="4071" y="1404"/>
              <a:ext cx="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85130" name="Rectangle 363"/>
            <p:cNvSpPr>
              <a:spLocks noChangeArrowheads="1"/>
            </p:cNvSpPr>
            <p:nvPr/>
          </p:nvSpPr>
          <p:spPr bwMode="auto">
            <a:xfrm>
              <a:off x="4195" y="1382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31" name="Rectangle 364"/>
            <p:cNvSpPr>
              <a:spLocks noChangeArrowheads="1"/>
            </p:cNvSpPr>
            <p:nvPr/>
          </p:nvSpPr>
          <p:spPr bwMode="auto">
            <a:xfrm>
              <a:off x="4296" y="1404"/>
              <a:ext cx="6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85132" name="Rectangle 365"/>
            <p:cNvSpPr>
              <a:spLocks noChangeArrowheads="1"/>
            </p:cNvSpPr>
            <p:nvPr/>
          </p:nvSpPr>
          <p:spPr bwMode="auto">
            <a:xfrm>
              <a:off x="442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33" name="Rectangle 366"/>
            <p:cNvSpPr>
              <a:spLocks noChangeArrowheads="1"/>
            </p:cNvSpPr>
            <p:nvPr/>
          </p:nvSpPr>
          <p:spPr bwMode="auto">
            <a:xfrm>
              <a:off x="4529" y="1404"/>
              <a:ext cx="5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85134" name="Rectangle 367"/>
            <p:cNvSpPr>
              <a:spLocks noChangeArrowheads="1"/>
            </p:cNvSpPr>
            <p:nvPr/>
          </p:nvSpPr>
          <p:spPr bwMode="auto">
            <a:xfrm>
              <a:off x="465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35" name="Rectangle 368"/>
            <p:cNvSpPr>
              <a:spLocks noChangeArrowheads="1"/>
            </p:cNvSpPr>
            <p:nvPr/>
          </p:nvSpPr>
          <p:spPr bwMode="auto">
            <a:xfrm>
              <a:off x="4750" y="1404"/>
              <a:ext cx="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85136" name="Rectangle 369"/>
            <p:cNvSpPr>
              <a:spLocks noChangeArrowheads="1"/>
            </p:cNvSpPr>
            <p:nvPr/>
          </p:nvSpPr>
          <p:spPr bwMode="auto">
            <a:xfrm>
              <a:off x="4886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37" name="Rectangle 370"/>
            <p:cNvSpPr>
              <a:spLocks noChangeArrowheads="1"/>
            </p:cNvSpPr>
            <p:nvPr/>
          </p:nvSpPr>
          <p:spPr bwMode="auto">
            <a:xfrm>
              <a:off x="4974" y="1404"/>
              <a:ext cx="9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98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85138" name="Rectangle 371"/>
            <p:cNvSpPr>
              <a:spLocks noChangeArrowheads="1"/>
            </p:cNvSpPr>
            <p:nvPr/>
          </p:nvSpPr>
          <p:spPr bwMode="auto">
            <a:xfrm>
              <a:off x="1584" y="1536"/>
              <a:ext cx="1305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5139" name="Rectangle 372"/>
            <p:cNvSpPr>
              <a:spLocks noChangeArrowheads="1"/>
            </p:cNvSpPr>
            <p:nvPr/>
          </p:nvSpPr>
          <p:spPr bwMode="auto">
            <a:xfrm>
              <a:off x="1685" y="1567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98">
                  <a:solidFill>
                    <a:srgbClr val="000000"/>
                  </a:solidFill>
                  <a:latin typeface="Courier New" charset="0"/>
                </a:rPr>
                <a:t>0x010: halt</a:t>
              </a:r>
              <a:endParaRPr lang="en-US" sz="1797"/>
            </a:p>
          </p:txBody>
        </p:sp>
        <p:grpSp>
          <p:nvGrpSpPr>
            <p:cNvPr id="85140" name="Group 453"/>
            <p:cNvGrpSpPr>
              <a:grpSpLocks/>
            </p:cNvGrpSpPr>
            <p:nvPr/>
          </p:nvGrpSpPr>
          <p:grpSpPr bwMode="auto">
            <a:xfrm>
              <a:off x="1584" y="576"/>
              <a:ext cx="3763" cy="2803"/>
              <a:chOff x="1584" y="576"/>
              <a:chExt cx="3763" cy="2803"/>
            </a:xfrm>
          </p:grpSpPr>
          <p:sp>
            <p:nvSpPr>
              <p:cNvPr id="85141" name="Rectangle 373"/>
              <p:cNvSpPr>
                <a:spLocks noChangeArrowheads="1"/>
              </p:cNvSpPr>
              <p:nvPr/>
            </p:nvSpPr>
            <p:spPr bwMode="auto">
              <a:xfrm>
                <a:off x="4195" y="1536"/>
                <a:ext cx="231" cy="15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42" name="Rectangle 374"/>
              <p:cNvSpPr>
                <a:spLocks noChangeArrowheads="1"/>
              </p:cNvSpPr>
              <p:nvPr/>
            </p:nvSpPr>
            <p:spPr bwMode="auto">
              <a:xfrm>
                <a:off x="4301" y="1558"/>
                <a:ext cx="4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F</a:t>
                </a:r>
                <a:endParaRPr lang="en-US" sz="1797"/>
              </a:p>
            </p:txBody>
          </p:sp>
          <p:sp>
            <p:nvSpPr>
              <p:cNvPr id="85143" name="Rectangle 375"/>
              <p:cNvSpPr>
                <a:spLocks noChangeArrowheads="1"/>
              </p:cNvSpPr>
              <p:nvPr/>
            </p:nvSpPr>
            <p:spPr bwMode="auto">
              <a:xfrm>
                <a:off x="442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44" name="Rectangle 376"/>
              <p:cNvSpPr>
                <a:spLocks noChangeArrowheads="1"/>
              </p:cNvSpPr>
              <p:nvPr/>
            </p:nvSpPr>
            <p:spPr bwMode="auto">
              <a:xfrm>
                <a:off x="4526" y="1558"/>
                <a:ext cx="65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D</a:t>
                </a:r>
                <a:endParaRPr lang="en-US" sz="1797"/>
              </a:p>
            </p:txBody>
          </p:sp>
          <p:sp>
            <p:nvSpPr>
              <p:cNvPr id="85145" name="Rectangle 377"/>
              <p:cNvSpPr>
                <a:spLocks noChangeArrowheads="1"/>
              </p:cNvSpPr>
              <p:nvPr/>
            </p:nvSpPr>
            <p:spPr bwMode="auto">
              <a:xfrm>
                <a:off x="465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46" name="Rectangle 378"/>
              <p:cNvSpPr>
                <a:spLocks noChangeArrowheads="1"/>
              </p:cNvSpPr>
              <p:nvPr/>
            </p:nvSpPr>
            <p:spPr bwMode="auto">
              <a:xfrm>
                <a:off x="4759" y="1558"/>
                <a:ext cx="5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E</a:t>
                </a:r>
                <a:endParaRPr lang="en-US" sz="1797"/>
              </a:p>
            </p:txBody>
          </p:sp>
          <p:sp>
            <p:nvSpPr>
              <p:cNvPr id="85147" name="Rectangle 379"/>
              <p:cNvSpPr>
                <a:spLocks noChangeArrowheads="1"/>
              </p:cNvSpPr>
              <p:nvPr/>
            </p:nvSpPr>
            <p:spPr bwMode="auto">
              <a:xfrm>
                <a:off x="488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48" name="Rectangle 380"/>
              <p:cNvSpPr>
                <a:spLocks noChangeArrowheads="1"/>
              </p:cNvSpPr>
              <p:nvPr/>
            </p:nvSpPr>
            <p:spPr bwMode="auto">
              <a:xfrm>
                <a:off x="4980" y="1558"/>
                <a:ext cx="9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M</a:t>
                </a:r>
                <a:endParaRPr lang="en-US" sz="1797"/>
              </a:p>
            </p:txBody>
          </p:sp>
          <p:sp>
            <p:nvSpPr>
              <p:cNvPr id="85149" name="Rectangle 381"/>
              <p:cNvSpPr>
                <a:spLocks noChangeArrowheads="1"/>
              </p:cNvSpPr>
              <p:nvPr/>
            </p:nvSpPr>
            <p:spPr bwMode="auto">
              <a:xfrm>
                <a:off x="511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50" name="Rectangle 382"/>
              <p:cNvSpPr>
                <a:spLocks noChangeArrowheads="1"/>
              </p:cNvSpPr>
              <p:nvPr/>
            </p:nvSpPr>
            <p:spPr bwMode="auto">
              <a:xfrm>
                <a:off x="5205" y="1558"/>
                <a:ext cx="9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W</a:t>
                </a:r>
                <a:endParaRPr lang="en-US" sz="1797"/>
              </a:p>
            </p:txBody>
          </p:sp>
          <p:sp>
            <p:nvSpPr>
              <p:cNvPr id="85151" name="Rectangle 383"/>
              <p:cNvSpPr>
                <a:spLocks noChangeArrowheads="1"/>
              </p:cNvSpPr>
              <p:nvPr/>
            </p:nvSpPr>
            <p:spPr bwMode="auto">
              <a:xfrm>
                <a:off x="4195" y="1536"/>
                <a:ext cx="231" cy="15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52" name="Rectangle 384"/>
              <p:cNvSpPr>
                <a:spLocks noChangeArrowheads="1"/>
              </p:cNvSpPr>
              <p:nvPr/>
            </p:nvSpPr>
            <p:spPr bwMode="auto">
              <a:xfrm>
                <a:off x="4301" y="1558"/>
                <a:ext cx="4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F</a:t>
                </a:r>
                <a:endParaRPr lang="en-US" sz="1797"/>
              </a:p>
            </p:txBody>
          </p:sp>
          <p:sp>
            <p:nvSpPr>
              <p:cNvPr id="85153" name="Rectangle 385"/>
              <p:cNvSpPr>
                <a:spLocks noChangeArrowheads="1"/>
              </p:cNvSpPr>
              <p:nvPr/>
            </p:nvSpPr>
            <p:spPr bwMode="auto">
              <a:xfrm>
                <a:off x="442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54" name="Rectangle 386"/>
              <p:cNvSpPr>
                <a:spLocks noChangeArrowheads="1"/>
              </p:cNvSpPr>
              <p:nvPr/>
            </p:nvSpPr>
            <p:spPr bwMode="auto">
              <a:xfrm>
                <a:off x="4526" y="1558"/>
                <a:ext cx="65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D</a:t>
                </a:r>
                <a:endParaRPr lang="en-US" sz="1797"/>
              </a:p>
            </p:txBody>
          </p:sp>
          <p:sp>
            <p:nvSpPr>
              <p:cNvPr id="85155" name="Rectangle 387"/>
              <p:cNvSpPr>
                <a:spLocks noChangeArrowheads="1"/>
              </p:cNvSpPr>
              <p:nvPr/>
            </p:nvSpPr>
            <p:spPr bwMode="auto">
              <a:xfrm>
                <a:off x="465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56" name="Rectangle 388"/>
              <p:cNvSpPr>
                <a:spLocks noChangeArrowheads="1"/>
              </p:cNvSpPr>
              <p:nvPr/>
            </p:nvSpPr>
            <p:spPr bwMode="auto">
              <a:xfrm>
                <a:off x="4759" y="1558"/>
                <a:ext cx="5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E</a:t>
                </a:r>
                <a:endParaRPr lang="en-US" sz="1797"/>
              </a:p>
            </p:txBody>
          </p:sp>
          <p:sp>
            <p:nvSpPr>
              <p:cNvPr id="85157" name="Rectangle 389"/>
              <p:cNvSpPr>
                <a:spLocks noChangeArrowheads="1"/>
              </p:cNvSpPr>
              <p:nvPr/>
            </p:nvSpPr>
            <p:spPr bwMode="auto">
              <a:xfrm>
                <a:off x="488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58" name="Rectangle 390"/>
              <p:cNvSpPr>
                <a:spLocks noChangeArrowheads="1"/>
              </p:cNvSpPr>
              <p:nvPr/>
            </p:nvSpPr>
            <p:spPr bwMode="auto">
              <a:xfrm>
                <a:off x="4980" y="1558"/>
                <a:ext cx="9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M</a:t>
                </a:r>
                <a:endParaRPr lang="en-US" sz="1797"/>
              </a:p>
            </p:txBody>
          </p:sp>
          <p:sp>
            <p:nvSpPr>
              <p:cNvPr id="85159" name="Rectangle 391"/>
              <p:cNvSpPr>
                <a:spLocks noChangeArrowheads="1"/>
              </p:cNvSpPr>
              <p:nvPr/>
            </p:nvSpPr>
            <p:spPr bwMode="auto">
              <a:xfrm>
                <a:off x="511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60" name="Rectangle 392"/>
              <p:cNvSpPr>
                <a:spLocks noChangeArrowheads="1"/>
              </p:cNvSpPr>
              <p:nvPr/>
            </p:nvSpPr>
            <p:spPr bwMode="auto">
              <a:xfrm>
                <a:off x="5205" y="1558"/>
                <a:ext cx="9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W</a:t>
                </a:r>
                <a:endParaRPr lang="en-US" sz="1797"/>
              </a:p>
            </p:txBody>
          </p:sp>
          <p:sp>
            <p:nvSpPr>
              <p:cNvPr id="85161" name="Line 393"/>
              <p:cNvSpPr>
                <a:spLocks noChangeShapeType="1"/>
              </p:cNvSpPr>
              <p:nvPr/>
            </p:nvSpPr>
            <p:spPr bwMode="auto">
              <a:xfrm flipH="1">
                <a:off x="3542" y="1689"/>
                <a:ext cx="653" cy="38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62" name="Line 394"/>
              <p:cNvSpPr>
                <a:spLocks noChangeShapeType="1"/>
              </p:cNvSpPr>
              <p:nvPr/>
            </p:nvSpPr>
            <p:spPr bwMode="auto">
              <a:xfrm>
                <a:off x="4425" y="1689"/>
                <a:ext cx="653" cy="38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63" name="Rectangle 395"/>
              <p:cNvSpPr>
                <a:spLocks noChangeArrowheads="1"/>
              </p:cNvSpPr>
              <p:nvPr/>
            </p:nvSpPr>
            <p:spPr bwMode="auto">
              <a:xfrm>
                <a:off x="5116" y="576"/>
                <a:ext cx="230" cy="1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64" name="Rectangle 396"/>
              <p:cNvSpPr>
                <a:spLocks noChangeArrowheads="1"/>
              </p:cNvSpPr>
              <p:nvPr/>
            </p:nvSpPr>
            <p:spPr bwMode="auto">
              <a:xfrm>
                <a:off x="5207" y="611"/>
                <a:ext cx="8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98">
                    <a:solidFill>
                      <a:srgbClr val="3333CC"/>
                    </a:solidFill>
                  </a:rPr>
                  <a:t>10</a:t>
                </a:r>
                <a:endParaRPr lang="en-US" sz="1797"/>
              </a:p>
            </p:txBody>
          </p:sp>
          <p:sp>
            <p:nvSpPr>
              <p:cNvPr id="85165" name="Rectangle 397"/>
              <p:cNvSpPr>
                <a:spLocks noChangeArrowheads="1"/>
              </p:cNvSpPr>
              <p:nvPr/>
            </p:nvSpPr>
            <p:spPr bwMode="auto">
              <a:xfrm>
                <a:off x="1584" y="614"/>
                <a:ext cx="1305" cy="1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66" name="Rectangle 398"/>
              <p:cNvSpPr>
                <a:spLocks noChangeArrowheads="1"/>
              </p:cNvSpPr>
              <p:nvPr/>
            </p:nvSpPr>
            <p:spPr bwMode="auto">
              <a:xfrm>
                <a:off x="1675" y="642"/>
                <a:ext cx="63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98">
                    <a:solidFill>
                      <a:srgbClr val="000000"/>
                    </a:solidFill>
                    <a:latin typeface="Courier New" charset="0"/>
                  </a:rPr>
                  <a:t># demo-h2.ys</a:t>
                </a:r>
                <a:endParaRPr lang="en-US" sz="1797"/>
              </a:p>
            </p:txBody>
          </p:sp>
          <p:sp>
            <p:nvSpPr>
              <p:cNvPr id="85167" name="Rectangle 399"/>
              <p:cNvSpPr>
                <a:spLocks noChangeArrowheads="1"/>
              </p:cNvSpPr>
              <p:nvPr/>
            </p:nvSpPr>
            <p:spPr bwMode="auto">
              <a:xfrm>
                <a:off x="3811" y="1881"/>
                <a:ext cx="96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68" name="Rectangle 400"/>
              <p:cNvSpPr>
                <a:spLocks noChangeArrowheads="1"/>
              </p:cNvSpPr>
              <p:nvPr/>
            </p:nvSpPr>
            <p:spPr bwMode="auto">
              <a:xfrm>
                <a:off x="4143" y="1911"/>
                <a:ext cx="30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Cycle 6</a:t>
                </a:r>
                <a:endParaRPr lang="en-US" sz="1797"/>
              </a:p>
            </p:txBody>
          </p:sp>
          <p:sp>
            <p:nvSpPr>
              <p:cNvPr id="85169" name="Rectangle 401"/>
              <p:cNvSpPr>
                <a:spLocks noChangeArrowheads="1"/>
              </p:cNvSpPr>
              <p:nvPr/>
            </p:nvSpPr>
            <p:spPr bwMode="auto">
              <a:xfrm>
                <a:off x="3542" y="2073"/>
                <a:ext cx="1536" cy="500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70" name="Rectangle 402"/>
              <p:cNvSpPr>
                <a:spLocks noChangeArrowheads="1"/>
              </p:cNvSpPr>
              <p:nvPr/>
            </p:nvSpPr>
            <p:spPr bwMode="auto">
              <a:xfrm>
                <a:off x="4283" y="2106"/>
                <a:ext cx="9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W</a:t>
                </a:r>
                <a:endParaRPr lang="en-US" sz="1797"/>
              </a:p>
            </p:txBody>
          </p:sp>
          <p:sp>
            <p:nvSpPr>
              <p:cNvPr id="85171" name="Rectangle 403"/>
              <p:cNvSpPr>
                <a:spLocks noChangeArrowheads="1"/>
              </p:cNvSpPr>
              <p:nvPr/>
            </p:nvSpPr>
            <p:spPr bwMode="auto">
              <a:xfrm>
                <a:off x="4463" y="2265"/>
                <a:ext cx="615" cy="1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72" name="Rectangle 404"/>
              <p:cNvSpPr>
                <a:spLocks noChangeArrowheads="1"/>
              </p:cNvSpPr>
              <p:nvPr/>
            </p:nvSpPr>
            <p:spPr bwMode="auto">
              <a:xfrm>
                <a:off x="4538" y="2289"/>
                <a:ext cx="7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R[</a:t>
                </a:r>
                <a:endParaRPr lang="en-US" sz="1797"/>
              </a:p>
            </p:txBody>
          </p:sp>
          <p:sp>
            <p:nvSpPr>
              <p:cNvPr id="85173" name="Rectangle 405"/>
              <p:cNvSpPr>
                <a:spLocks noChangeArrowheads="1"/>
              </p:cNvSpPr>
              <p:nvPr/>
            </p:nvSpPr>
            <p:spPr bwMode="auto">
              <a:xfrm>
                <a:off x="4634" y="2299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  <a:latin typeface="Courier New" charset="0"/>
                  </a:rPr>
                  <a:t>%</a:t>
                </a:r>
                <a:endParaRPr lang="en-US" sz="1797"/>
              </a:p>
            </p:txBody>
          </p:sp>
          <p:sp>
            <p:nvSpPr>
              <p:cNvPr id="85174" name="Rectangle 406"/>
              <p:cNvSpPr>
                <a:spLocks noChangeArrowheads="1"/>
              </p:cNvSpPr>
              <p:nvPr/>
            </p:nvSpPr>
            <p:spPr bwMode="auto">
              <a:xfrm>
                <a:off x="4692" y="2299"/>
                <a:ext cx="16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  <a:latin typeface="Courier New" charset="0"/>
                  </a:rPr>
                  <a:t>eax</a:t>
                </a:r>
                <a:endParaRPr lang="en-US" sz="1797"/>
              </a:p>
            </p:txBody>
          </p:sp>
          <p:sp>
            <p:nvSpPr>
              <p:cNvPr id="85175" name="Rectangle 407"/>
              <p:cNvSpPr>
                <a:spLocks noChangeArrowheads="1"/>
              </p:cNvSpPr>
              <p:nvPr/>
            </p:nvSpPr>
            <p:spPr bwMode="auto">
              <a:xfrm>
                <a:off x="4840" y="2289"/>
                <a:ext cx="4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] </a:t>
                </a:r>
                <a:endParaRPr lang="en-US" sz="1797"/>
              </a:p>
            </p:txBody>
          </p:sp>
          <p:sp>
            <p:nvSpPr>
              <p:cNvPr id="85176" name="Rectangle 408"/>
              <p:cNvSpPr>
                <a:spLocks noChangeArrowheads="1"/>
              </p:cNvSpPr>
              <p:nvPr/>
            </p:nvSpPr>
            <p:spPr bwMode="auto">
              <a:xfrm>
                <a:off x="4908" y="2286"/>
                <a:ext cx="7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  <a:latin typeface="Wingdings 3" charset="0"/>
                  </a:rPr>
                  <a:t>f</a:t>
                </a:r>
                <a:endParaRPr lang="en-US" sz="1797"/>
              </a:p>
            </p:txBody>
          </p:sp>
          <p:sp>
            <p:nvSpPr>
              <p:cNvPr id="85177" name="Rectangle 409"/>
              <p:cNvSpPr>
                <a:spLocks noChangeArrowheads="1"/>
              </p:cNvSpPr>
              <p:nvPr/>
            </p:nvSpPr>
            <p:spPr bwMode="auto">
              <a:xfrm>
                <a:off x="4994" y="2289"/>
                <a:ext cx="4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3</a:t>
                </a:r>
                <a:endParaRPr lang="en-US" sz="1797"/>
              </a:p>
            </p:txBody>
          </p:sp>
          <p:sp>
            <p:nvSpPr>
              <p:cNvPr id="85178" name="Rectangle 410"/>
              <p:cNvSpPr>
                <a:spLocks noChangeArrowheads="1"/>
              </p:cNvSpPr>
              <p:nvPr/>
            </p:nvSpPr>
            <p:spPr bwMode="auto">
              <a:xfrm>
                <a:off x="3542" y="2879"/>
                <a:ext cx="1536" cy="500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79" name="Rectangle 411"/>
              <p:cNvSpPr>
                <a:spLocks noChangeArrowheads="1"/>
              </p:cNvSpPr>
              <p:nvPr/>
            </p:nvSpPr>
            <p:spPr bwMode="auto">
              <a:xfrm>
                <a:off x="4296" y="2912"/>
                <a:ext cx="65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D</a:t>
                </a:r>
                <a:endParaRPr lang="en-US" sz="1797"/>
              </a:p>
            </p:txBody>
          </p:sp>
          <p:sp>
            <p:nvSpPr>
              <p:cNvPr id="85180" name="Rectangle 412"/>
              <p:cNvSpPr>
                <a:spLocks noChangeArrowheads="1"/>
              </p:cNvSpPr>
              <p:nvPr/>
            </p:nvSpPr>
            <p:spPr bwMode="auto">
              <a:xfrm>
                <a:off x="4156" y="3071"/>
                <a:ext cx="922" cy="2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81" name="Rectangle 413"/>
              <p:cNvSpPr>
                <a:spLocks noChangeArrowheads="1"/>
              </p:cNvSpPr>
              <p:nvPr/>
            </p:nvSpPr>
            <p:spPr bwMode="auto">
              <a:xfrm>
                <a:off x="4235" y="3097"/>
                <a:ext cx="1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valA</a:t>
                </a:r>
                <a:endParaRPr lang="en-US" sz="1797"/>
              </a:p>
            </p:txBody>
          </p:sp>
          <p:sp>
            <p:nvSpPr>
              <p:cNvPr id="85182" name="Rectangle 414"/>
              <p:cNvSpPr>
                <a:spLocks noChangeArrowheads="1"/>
              </p:cNvSpPr>
              <p:nvPr/>
            </p:nvSpPr>
            <p:spPr bwMode="auto">
              <a:xfrm>
                <a:off x="4445" y="3094"/>
                <a:ext cx="7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  <a:latin typeface="Wingdings 3" charset="0"/>
                  </a:rPr>
                  <a:t>f</a:t>
                </a:r>
                <a:endParaRPr lang="en-US" sz="1797"/>
              </a:p>
            </p:txBody>
          </p:sp>
          <p:sp>
            <p:nvSpPr>
              <p:cNvPr id="85183" name="Rectangle 415"/>
              <p:cNvSpPr>
                <a:spLocks noChangeArrowheads="1"/>
              </p:cNvSpPr>
              <p:nvPr/>
            </p:nvSpPr>
            <p:spPr bwMode="auto">
              <a:xfrm>
                <a:off x="4534" y="3097"/>
                <a:ext cx="7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R[</a:t>
                </a:r>
                <a:endParaRPr lang="en-US" sz="1797"/>
              </a:p>
            </p:txBody>
          </p:sp>
          <p:sp>
            <p:nvSpPr>
              <p:cNvPr id="85184" name="Rectangle 416"/>
              <p:cNvSpPr>
                <a:spLocks noChangeArrowheads="1"/>
              </p:cNvSpPr>
              <p:nvPr/>
            </p:nvSpPr>
            <p:spPr bwMode="auto">
              <a:xfrm>
                <a:off x="4630" y="3107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  <a:latin typeface="Courier New" charset="0"/>
                  </a:rPr>
                  <a:t>%</a:t>
                </a:r>
                <a:endParaRPr lang="en-US" sz="1797"/>
              </a:p>
            </p:txBody>
          </p:sp>
          <p:sp>
            <p:nvSpPr>
              <p:cNvPr id="85185" name="Rectangle 417"/>
              <p:cNvSpPr>
                <a:spLocks noChangeArrowheads="1"/>
              </p:cNvSpPr>
              <p:nvPr/>
            </p:nvSpPr>
            <p:spPr bwMode="auto">
              <a:xfrm>
                <a:off x="4688" y="3107"/>
                <a:ext cx="16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  <a:latin typeface="Courier New" charset="0"/>
                  </a:rPr>
                  <a:t>edx</a:t>
                </a:r>
                <a:endParaRPr lang="en-US" sz="1797"/>
              </a:p>
            </p:txBody>
          </p:sp>
          <p:sp>
            <p:nvSpPr>
              <p:cNvPr id="85186" name="Rectangle 418"/>
              <p:cNvSpPr>
                <a:spLocks noChangeArrowheads="1"/>
              </p:cNvSpPr>
              <p:nvPr/>
            </p:nvSpPr>
            <p:spPr bwMode="auto">
              <a:xfrm>
                <a:off x="4836" y="3097"/>
                <a:ext cx="4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] </a:t>
                </a:r>
                <a:endParaRPr lang="en-US" sz="1797"/>
              </a:p>
            </p:txBody>
          </p:sp>
          <p:sp>
            <p:nvSpPr>
              <p:cNvPr id="85187" name="Rectangle 419"/>
              <p:cNvSpPr>
                <a:spLocks noChangeArrowheads="1"/>
              </p:cNvSpPr>
              <p:nvPr/>
            </p:nvSpPr>
            <p:spPr bwMode="auto">
              <a:xfrm>
                <a:off x="4888" y="3097"/>
                <a:ext cx="6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= </a:t>
                </a:r>
                <a:endParaRPr lang="en-US" sz="1797"/>
              </a:p>
            </p:txBody>
          </p:sp>
          <p:sp>
            <p:nvSpPr>
              <p:cNvPr id="85188" name="Rectangle 420"/>
              <p:cNvSpPr>
                <a:spLocks noChangeArrowheads="1"/>
              </p:cNvSpPr>
              <p:nvPr/>
            </p:nvSpPr>
            <p:spPr bwMode="auto">
              <a:xfrm>
                <a:off x="4965" y="3097"/>
                <a:ext cx="9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10</a:t>
                </a:r>
                <a:endParaRPr lang="en-US" sz="1797"/>
              </a:p>
            </p:txBody>
          </p:sp>
          <p:sp>
            <p:nvSpPr>
              <p:cNvPr id="85189" name="Rectangle 421"/>
              <p:cNvSpPr>
                <a:spLocks noChangeArrowheads="1"/>
              </p:cNvSpPr>
              <p:nvPr/>
            </p:nvSpPr>
            <p:spPr bwMode="auto">
              <a:xfrm>
                <a:off x="4235" y="3221"/>
                <a:ext cx="15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valB</a:t>
                </a:r>
                <a:endParaRPr lang="en-US" sz="1797"/>
              </a:p>
            </p:txBody>
          </p:sp>
          <p:sp>
            <p:nvSpPr>
              <p:cNvPr id="85190" name="Rectangle 422"/>
              <p:cNvSpPr>
                <a:spLocks noChangeArrowheads="1"/>
              </p:cNvSpPr>
              <p:nvPr/>
            </p:nvSpPr>
            <p:spPr bwMode="auto">
              <a:xfrm>
                <a:off x="4445" y="3218"/>
                <a:ext cx="7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  <a:latin typeface="Wingdings 3" charset="0"/>
                  </a:rPr>
                  <a:t>f</a:t>
                </a:r>
                <a:endParaRPr lang="en-US" sz="1797"/>
              </a:p>
            </p:txBody>
          </p:sp>
          <p:sp>
            <p:nvSpPr>
              <p:cNvPr id="85191" name="Rectangle 423"/>
              <p:cNvSpPr>
                <a:spLocks noChangeArrowheads="1"/>
              </p:cNvSpPr>
              <p:nvPr/>
            </p:nvSpPr>
            <p:spPr bwMode="auto">
              <a:xfrm>
                <a:off x="4537" y="3221"/>
                <a:ext cx="12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W_</a:t>
                </a:r>
                <a:endParaRPr lang="en-US" sz="1797"/>
              </a:p>
            </p:txBody>
          </p:sp>
          <p:sp>
            <p:nvSpPr>
              <p:cNvPr id="85192" name="Rectangle 424"/>
              <p:cNvSpPr>
                <a:spLocks noChangeArrowheads="1"/>
              </p:cNvSpPr>
              <p:nvPr/>
            </p:nvSpPr>
            <p:spPr bwMode="auto">
              <a:xfrm>
                <a:off x="4674" y="3221"/>
                <a:ext cx="14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valE</a:t>
                </a:r>
                <a:endParaRPr lang="en-US" sz="1797"/>
              </a:p>
            </p:txBody>
          </p:sp>
          <p:sp>
            <p:nvSpPr>
              <p:cNvPr id="85193" name="Rectangle 425"/>
              <p:cNvSpPr>
                <a:spLocks noChangeArrowheads="1"/>
              </p:cNvSpPr>
              <p:nvPr/>
            </p:nvSpPr>
            <p:spPr bwMode="auto">
              <a:xfrm>
                <a:off x="4868" y="3221"/>
                <a:ext cx="6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= </a:t>
                </a:r>
                <a:endParaRPr lang="en-US" sz="1797"/>
              </a:p>
            </p:txBody>
          </p:sp>
          <p:sp>
            <p:nvSpPr>
              <p:cNvPr id="85194" name="Rectangle 426"/>
              <p:cNvSpPr>
                <a:spLocks noChangeArrowheads="1"/>
              </p:cNvSpPr>
              <p:nvPr/>
            </p:nvSpPr>
            <p:spPr bwMode="auto">
              <a:xfrm>
                <a:off x="4943" y="3221"/>
                <a:ext cx="4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3</a:t>
                </a:r>
                <a:endParaRPr lang="en-US" sz="1797"/>
              </a:p>
            </p:txBody>
          </p:sp>
          <p:sp>
            <p:nvSpPr>
              <p:cNvPr id="85195" name="Rectangle 427"/>
              <p:cNvSpPr>
                <a:spLocks noChangeArrowheads="1"/>
              </p:cNvSpPr>
              <p:nvPr/>
            </p:nvSpPr>
            <p:spPr bwMode="auto">
              <a:xfrm>
                <a:off x="4233" y="2572"/>
                <a:ext cx="130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196" name="Rectangle 428"/>
              <p:cNvSpPr>
                <a:spLocks noChangeArrowheads="1"/>
              </p:cNvSpPr>
              <p:nvPr/>
            </p:nvSpPr>
            <p:spPr bwMode="auto">
              <a:xfrm>
                <a:off x="4302" y="2573"/>
                <a:ext cx="5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•</a:t>
                </a:r>
                <a:endParaRPr lang="en-US" sz="1797"/>
              </a:p>
            </p:txBody>
          </p:sp>
          <p:sp>
            <p:nvSpPr>
              <p:cNvPr id="85197" name="Rectangle 429"/>
              <p:cNvSpPr>
                <a:spLocks noChangeArrowheads="1"/>
              </p:cNvSpPr>
              <p:nvPr/>
            </p:nvSpPr>
            <p:spPr bwMode="auto">
              <a:xfrm>
                <a:off x="4302" y="2659"/>
                <a:ext cx="5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•</a:t>
                </a:r>
                <a:endParaRPr lang="en-US" sz="1797"/>
              </a:p>
            </p:txBody>
          </p:sp>
          <p:sp>
            <p:nvSpPr>
              <p:cNvPr id="85198" name="Rectangle 430"/>
              <p:cNvSpPr>
                <a:spLocks noChangeArrowheads="1"/>
              </p:cNvSpPr>
              <p:nvPr/>
            </p:nvSpPr>
            <p:spPr bwMode="auto">
              <a:xfrm>
                <a:off x="4302" y="2746"/>
                <a:ext cx="5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98">
                    <a:solidFill>
                      <a:srgbClr val="000000"/>
                    </a:solidFill>
                  </a:rPr>
                  <a:t>•</a:t>
                </a:r>
                <a:endParaRPr lang="en-US" sz="1797"/>
              </a:p>
            </p:txBody>
          </p:sp>
          <p:sp>
            <p:nvSpPr>
              <p:cNvPr id="85199" name="Rectangle 431"/>
              <p:cNvSpPr>
                <a:spLocks noChangeArrowheads="1"/>
              </p:cNvSpPr>
              <p:nvPr/>
            </p:nvSpPr>
            <p:spPr bwMode="auto">
              <a:xfrm>
                <a:off x="3542" y="2265"/>
                <a:ext cx="922" cy="2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200" name="Rectangle 432"/>
              <p:cNvSpPr>
                <a:spLocks noChangeArrowheads="1"/>
              </p:cNvSpPr>
              <p:nvPr/>
            </p:nvSpPr>
            <p:spPr bwMode="auto">
              <a:xfrm>
                <a:off x="3620" y="2292"/>
                <a:ext cx="12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W_</a:t>
                </a:r>
                <a:endParaRPr lang="en-US" sz="1797"/>
              </a:p>
            </p:txBody>
          </p:sp>
          <p:sp>
            <p:nvSpPr>
              <p:cNvPr id="85201" name="Rectangle 433"/>
              <p:cNvSpPr>
                <a:spLocks noChangeArrowheads="1"/>
              </p:cNvSpPr>
              <p:nvPr/>
            </p:nvSpPr>
            <p:spPr bwMode="auto">
              <a:xfrm>
                <a:off x="3757" y="2292"/>
                <a:ext cx="1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dstE</a:t>
                </a:r>
                <a:endParaRPr lang="en-US" sz="1797"/>
              </a:p>
            </p:txBody>
          </p:sp>
          <p:sp>
            <p:nvSpPr>
              <p:cNvPr id="85202" name="Rectangle 434"/>
              <p:cNvSpPr>
                <a:spLocks noChangeArrowheads="1"/>
              </p:cNvSpPr>
              <p:nvPr/>
            </p:nvSpPr>
            <p:spPr bwMode="auto">
              <a:xfrm>
                <a:off x="3957" y="2292"/>
                <a:ext cx="6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= </a:t>
                </a:r>
                <a:endParaRPr lang="en-US" sz="1797"/>
              </a:p>
            </p:txBody>
          </p:sp>
          <p:sp>
            <p:nvSpPr>
              <p:cNvPr id="85203" name="Rectangle 435"/>
              <p:cNvSpPr>
                <a:spLocks noChangeArrowheads="1"/>
              </p:cNvSpPr>
              <p:nvPr/>
            </p:nvSpPr>
            <p:spPr bwMode="auto">
              <a:xfrm>
                <a:off x="4039" y="2298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  <a:latin typeface="Courier New" charset="0"/>
                  </a:rPr>
                  <a:t>%</a:t>
                </a:r>
                <a:endParaRPr lang="en-US" sz="1797"/>
              </a:p>
            </p:txBody>
          </p:sp>
          <p:sp>
            <p:nvSpPr>
              <p:cNvPr id="85204" name="Rectangle 436"/>
              <p:cNvSpPr>
                <a:spLocks noChangeArrowheads="1"/>
              </p:cNvSpPr>
              <p:nvPr/>
            </p:nvSpPr>
            <p:spPr bwMode="auto">
              <a:xfrm>
                <a:off x="4098" y="2298"/>
                <a:ext cx="16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  <a:latin typeface="Courier New" charset="0"/>
                  </a:rPr>
                  <a:t>eax</a:t>
                </a:r>
                <a:endParaRPr lang="en-US" sz="1797"/>
              </a:p>
            </p:txBody>
          </p:sp>
          <p:sp>
            <p:nvSpPr>
              <p:cNvPr id="85205" name="Rectangle 437"/>
              <p:cNvSpPr>
                <a:spLocks noChangeArrowheads="1"/>
              </p:cNvSpPr>
              <p:nvPr/>
            </p:nvSpPr>
            <p:spPr bwMode="auto">
              <a:xfrm>
                <a:off x="3620" y="2405"/>
                <a:ext cx="12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W_</a:t>
                </a:r>
                <a:endParaRPr lang="en-US" sz="1797"/>
              </a:p>
            </p:txBody>
          </p:sp>
          <p:sp>
            <p:nvSpPr>
              <p:cNvPr id="85206" name="Rectangle 438"/>
              <p:cNvSpPr>
                <a:spLocks noChangeArrowheads="1"/>
              </p:cNvSpPr>
              <p:nvPr/>
            </p:nvSpPr>
            <p:spPr bwMode="auto">
              <a:xfrm>
                <a:off x="3758" y="2405"/>
                <a:ext cx="16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valE </a:t>
                </a:r>
                <a:endParaRPr lang="en-US" sz="1797"/>
              </a:p>
            </p:txBody>
          </p:sp>
          <p:sp>
            <p:nvSpPr>
              <p:cNvPr id="85207" name="Rectangle 439"/>
              <p:cNvSpPr>
                <a:spLocks noChangeArrowheads="1"/>
              </p:cNvSpPr>
              <p:nvPr/>
            </p:nvSpPr>
            <p:spPr bwMode="auto">
              <a:xfrm>
                <a:off x="3953" y="2405"/>
                <a:ext cx="11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= 3</a:t>
                </a:r>
                <a:endParaRPr lang="en-US" sz="1797"/>
              </a:p>
            </p:txBody>
          </p:sp>
          <p:sp>
            <p:nvSpPr>
              <p:cNvPr id="85208" name="Rectangle 440"/>
              <p:cNvSpPr>
                <a:spLocks noChangeArrowheads="1"/>
              </p:cNvSpPr>
              <p:nvPr/>
            </p:nvSpPr>
            <p:spPr bwMode="auto">
              <a:xfrm>
                <a:off x="3542" y="3071"/>
                <a:ext cx="615" cy="2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5209" name="Rectangle 441"/>
              <p:cNvSpPr>
                <a:spLocks noChangeArrowheads="1"/>
              </p:cNvSpPr>
              <p:nvPr/>
            </p:nvSpPr>
            <p:spPr bwMode="auto">
              <a:xfrm>
                <a:off x="3621" y="3098"/>
                <a:ext cx="1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srcA</a:t>
                </a:r>
                <a:endParaRPr lang="en-US" sz="1797"/>
              </a:p>
            </p:txBody>
          </p:sp>
          <p:sp>
            <p:nvSpPr>
              <p:cNvPr id="85210" name="Rectangle 442"/>
              <p:cNvSpPr>
                <a:spLocks noChangeArrowheads="1"/>
              </p:cNvSpPr>
              <p:nvPr/>
            </p:nvSpPr>
            <p:spPr bwMode="auto">
              <a:xfrm>
                <a:off x="3821" y="3098"/>
                <a:ext cx="6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= </a:t>
                </a:r>
                <a:endParaRPr lang="en-US" sz="1797"/>
              </a:p>
            </p:txBody>
          </p:sp>
          <p:sp>
            <p:nvSpPr>
              <p:cNvPr id="85211" name="Rectangle 443"/>
              <p:cNvSpPr>
                <a:spLocks noChangeArrowheads="1"/>
              </p:cNvSpPr>
              <p:nvPr/>
            </p:nvSpPr>
            <p:spPr bwMode="auto">
              <a:xfrm>
                <a:off x="3903" y="3108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  <a:latin typeface="Courier New" charset="0"/>
                  </a:rPr>
                  <a:t>%</a:t>
                </a:r>
                <a:endParaRPr lang="en-US" sz="1797"/>
              </a:p>
            </p:txBody>
          </p:sp>
          <p:sp>
            <p:nvSpPr>
              <p:cNvPr id="85212" name="Rectangle 444"/>
              <p:cNvSpPr>
                <a:spLocks noChangeArrowheads="1"/>
              </p:cNvSpPr>
              <p:nvPr/>
            </p:nvSpPr>
            <p:spPr bwMode="auto">
              <a:xfrm>
                <a:off x="3962" y="3108"/>
                <a:ext cx="16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  <a:latin typeface="Courier New" charset="0"/>
                  </a:rPr>
                  <a:t>edx</a:t>
                </a:r>
                <a:endParaRPr lang="en-US" sz="1797"/>
              </a:p>
            </p:txBody>
          </p:sp>
          <p:sp>
            <p:nvSpPr>
              <p:cNvPr id="85213" name="Rectangle 445"/>
              <p:cNvSpPr>
                <a:spLocks noChangeArrowheads="1"/>
              </p:cNvSpPr>
              <p:nvPr/>
            </p:nvSpPr>
            <p:spPr bwMode="auto">
              <a:xfrm>
                <a:off x="3621" y="3205"/>
                <a:ext cx="15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srcB</a:t>
                </a:r>
                <a:endParaRPr lang="en-US" sz="1797"/>
              </a:p>
            </p:txBody>
          </p:sp>
          <p:sp>
            <p:nvSpPr>
              <p:cNvPr id="85214" name="Rectangle 446"/>
              <p:cNvSpPr>
                <a:spLocks noChangeArrowheads="1"/>
              </p:cNvSpPr>
              <p:nvPr/>
            </p:nvSpPr>
            <p:spPr bwMode="auto">
              <a:xfrm>
                <a:off x="3821" y="3205"/>
                <a:ext cx="6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</a:rPr>
                  <a:t>= </a:t>
                </a:r>
                <a:endParaRPr lang="en-US" sz="1797"/>
              </a:p>
            </p:txBody>
          </p:sp>
          <p:sp>
            <p:nvSpPr>
              <p:cNvPr id="85215" name="Rectangle 447"/>
              <p:cNvSpPr>
                <a:spLocks noChangeArrowheads="1"/>
              </p:cNvSpPr>
              <p:nvPr/>
            </p:nvSpPr>
            <p:spPr bwMode="auto">
              <a:xfrm>
                <a:off x="3903" y="3211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  <a:latin typeface="Courier New" charset="0"/>
                  </a:rPr>
                  <a:t>%</a:t>
                </a:r>
                <a:endParaRPr lang="en-US" sz="1797"/>
              </a:p>
            </p:txBody>
          </p:sp>
          <p:sp>
            <p:nvSpPr>
              <p:cNvPr id="85216" name="Rectangle 448"/>
              <p:cNvSpPr>
                <a:spLocks noChangeArrowheads="1"/>
              </p:cNvSpPr>
              <p:nvPr/>
            </p:nvSpPr>
            <p:spPr bwMode="auto">
              <a:xfrm>
                <a:off x="3962" y="3211"/>
                <a:ext cx="16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98">
                    <a:solidFill>
                      <a:srgbClr val="000000"/>
                    </a:solidFill>
                    <a:latin typeface="Courier New" charset="0"/>
                  </a:rPr>
                  <a:t>eax</a:t>
                </a:r>
                <a:endParaRPr lang="en-US" sz="1797"/>
              </a:p>
            </p:txBody>
          </p:sp>
          <p:grpSp>
            <p:nvGrpSpPr>
              <p:cNvPr id="85217" name="Group 451"/>
              <p:cNvGrpSpPr>
                <a:grpSpLocks/>
              </p:cNvGrpSpPr>
              <p:nvPr/>
            </p:nvGrpSpPr>
            <p:grpSpPr bwMode="auto">
              <a:xfrm>
                <a:off x="4463" y="2488"/>
                <a:ext cx="537" cy="583"/>
                <a:chOff x="4463" y="2488"/>
                <a:chExt cx="537" cy="583"/>
              </a:xfrm>
            </p:grpSpPr>
            <p:sp>
              <p:nvSpPr>
                <p:cNvPr id="85218" name="Freeform 449"/>
                <p:cNvSpPr>
                  <a:spLocks/>
                </p:cNvSpPr>
                <p:nvPr/>
              </p:nvSpPr>
              <p:spPr bwMode="auto">
                <a:xfrm>
                  <a:off x="4463" y="2488"/>
                  <a:ext cx="507" cy="511"/>
                </a:xfrm>
                <a:custGeom>
                  <a:avLst/>
                  <a:gdLst>
                    <a:gd name="T0" fmla="*/ 0 w 1012"/>
                    <a:gd name="T1" fmla="*/ 0 h 1022"/>
                    <a:gd name="T2" fmla="*/ 0 w 1012"/>
                    <a:gd name="T3" fmla="*/ 2 h 1022"/>
                    <a:gd name="T4" fmla="*/ 63 w 1012"/>
                    <a:gd name="T5" fmla="*/ 2 h 1022"/>
                    <a:gd name="T6" fmla="*/ 63 w 1012"/>
                    <a:gd name="T7" fmla="*/ 1 h 1022"/>
                    <a:gd name="T8" fmla="*/ 62 w 1012"/>
                    <a:gd name="T9" fmla="*/ 1 h 1022"/>
                    <a:gd name="T10" fmla="*/ 62 w 1012"/>
                    <a:gd name="T11" fmla="*/ 2 h 1022"/>
                    <a:gd name="T12" fmla="*/ 62 w 1012"/>
                    <a:gd name="T13" fmla="*/ 2 h 1022"/>
                    <a:gd name="T14" fmla="*/ 63 w 1012"/>
                    <a:gd name="T15" fmla="*/ 2 h 1022"/>
                    <a:gd name="T16" fmla="*/ 62 w 1012"/>
                    <a:gd name="T17" fmla="*/ 1 h 1022"/>
                    <a:gd name="T18" fmla="*/ 62 w 1012"/>
                    <a:gd name="T19" fmla="*/ 64 h 1022"/>
                    <a:gd name="T20" fmla="*/ 64 w 1012"/>
                    <a:gd name="T21" fmla="*/ 64 h 1022"/>
                    <a:gd name="T22" fmla="*/ 64 w 1012"/>
                    <a:gd name="T23" fmla="*/ 1 h 1022"/>
                    <a:gd name="T24" fmla="*/ 64 w 1012"/>
                    <a:gd name="T25" fmla="*/ 1 h 1022"/>
                    <a:gd name="T26" fmla="*/ 64 w 1012"/>
                    <a:gd name="T27" fmla="*/ 1 h 1022"/>
                    <a:gd name="T28" fmla="*/ 64 w 1012"/>
                    <a:gd name="T29" fmla="*/ 1 h 1022"/>
                    <a:gd name="T30" fmla="*/ 63 w 1012"/>
                    <a:gd name="T31" fmla="*/ 1 h 1022"/>
                    <a:gd name="T32" fmla="*/ 63 w 1012"/>
                    <a:gd name="T33" fmla="*/ 0 h 1022"/>
                    <a:gd name="T34" fmla="*/ 0 w 1012"/>
                    <a:gd name="T35" fmla="*/ 0 h 10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12"/>
                    <a:gd name="T55" fmla="*/ 0 h 1022"/>
                    <a:gd name="T56" fmla="*/ 1012 w 1012"/>
                    <a:gd name="T57" fmla="*/ 1022 h 102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12" h="1022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998" y="29"/>
                      </a:lnTo>
                      <a:lnTo>
                        <a:pt x="998" y="15"/>
                      </a:lnTo>
                      <a:lnTo>
                        <a:pt x="984" y="15"/>
                      </a:lnTo>
                      <a:lnTo>
                        <a:pt x="985" y="19"/>
                      </a:lnTo>
                      <a:lnTo>
                        <a:pt x="988" y="24"/>
                      </a:lnTo>
                      <a:lnTo>
                        <a:pt x="993" y="27"/>
                      </a:lnTo>
                      <a:lnTo>
                        <a:pt x="984" y="15"/>
                      </a:lnTo>
                      <a:lnTo>
                        <a:pt x="984" y="1022"/>
                      </a:lnTo>
                      <a:lnTo>
                        <a:pt x="1012" y="1022"/>
                      </a:lnTo>
                      <a:lnTo>
                        <a:pt x="1012" y="15"/>
                      </a:lnTo>
                      <a:lnTo>
                        <a:pt x="1011" y="10"/>
                      </a:lnTo>
                      <a:lnTo>
                        <a:pt x="1008" y="5"/>
                      </a:lnTo>
                      <a:lnTo>
                        <a:pt x="1003" y="2"/>
                      </a:lnTo>
                      <a:lnTo>
                        <a:pt x="99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85219" name="Freeform 450"/>
                <p:cNvSpPr>
                  <a:spLocks/>
                </p:cNvSpPr>
                <p:nvPr/>
              </p:nvSpPr>
              <p:spPr bwMode="auto">
                <a:xfrm>
                  <a:off x="4926" y="2998"/>
                  <a:ext cx="74" cy="73"/>
                </a:xfrm>
                <a:custGeom>
                  <a:avLst/>
                  <a:gdLst>
                    <a:gd name="T0" fmla="*/ 0 w 149"/>
                    <a:gd name="T1" fmla="*/ 0 h 147"/>
                    <a:gd name="T2" fmla="*/ 4 w 149"/>
                    <a:gd name="T3" fmla="*/ 9 h 147"/>
                    <a:gd name="T4" fmla="*/ 9 w 149"/>
                    <a:gd name="T5" fmla="*/ 0 h 147"/>
                    <a:gd name="T6" fmla="*/ 0 w 149"/>
                    <a:gd name="T7" fmla="*/ 0 h 1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9"/>
                    <a:gd name="T13" fmla="*/ 0 h 147"/>
                    <a:gd name="T14" fmla="*/ 149 w 149"/>
                    <a:gd name="T15" fmla="*/ 147 h 1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9" h="147">
                      <a:moveTo>
                        <a:pt x="0" y="0"/>
                      </a:moveTo>
                      <a:lnTo>
                        <a:pt x="74" y="147"/>
                      </a:lnTo>
                      <a:lnTo>
                        <a:pt x="14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8253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Problems with our Strategy?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charset="2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HAZARDS</a:t>
            </a:r>
          </a:p>
        </p:txBody>
      </p:sp>
    </p:spTree>
    <p:extLst>
      <p:ext uri="{BB962C8B-B14F-4D97-AF65-F5344CB8AC3E}">
        <p14:creationId xmlns:p14="http://schemas.microsoft.com/office/powerpoint/2010/main" val="28372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472" y="-40579"/>
            <a:ext cx="4773120" cy="12587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Bypass Paths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292494" y="1066800"/>
            <a:ext cx="4838098" cy="53657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ea typeface="+mn-ea"/>
                <a:cs typeface="+mn-cs"/>
              </a:rPr>
              <a:t>Decode Stage</a:t>
            </a:r>
          </a:p>
          <a:p>
            <a:pPr>
              <a:defRPr/>
            </a:pPr>
            <a:r>
              <a:rPr lang="en-US" dirty="0"/>
              <a:t>Forwarding logic selects </a:t>
            </a:r>
            <a:r>
              <a:rPr lang="en-US" dirty="0" err="1"/>
              <a:t>valA</a:t>
            </a:r>
            <a:r>
              <a:rPr lang="en-US" dirty="0"/>
              <a:t> and </a:t>
            </a:r>
            <a:r>
              <a:rPr lang="en-US" dirty="0" err="1"/>
              <a:t>valB</a:t>
            </a:r>
            <a:endParaRPr lang="en-US" dirty="0"/>
          </a:p>
          <a:p>
            <a:pPr>
              <a:defRPr/>
            </a:pPr>
            <a:r>
              <a:rPr lang="en-US" dirty="0"/>
              <a:t>Normally from register file</a:t>
            </a:r>
          </a:p>
          <a:p>
            <a:pPr>
              <a:defRPr/>
            </a:pPr>
            <a:r>
              <a:rPr lang="en-US" dirty="0"/>
              <a:t>Forwarding: get </a:t>
            </a:r>
            <a:r>
              <a:rPr lang="en-US" dirty="0" err="1"/>
              <a:t>valA</a:t>
            </a:r>
            <a:r>
              <a:rPr lang="en-US" dirty="0"/>
              <a:t> or </a:t>
            </a:r>
            <a:r>
              <a:rPr lang="en-US" dirty="0" err="1"/>
              <a:t>valB</a:t>
            </a:r>
            <a:r>
              <a:rPr lang="en-US" dirty="0"/>
              <a:t> from later pipeline stage</a:t>
            </a:r>
          </a:p>
          <a:p>
            <a:pPr marL="0" indent="0">
              <a:buNone/>
              <a:defRPr/>
            </a:pPr>
            <a:r>
              <a:rPr lang="en-US" dirty="0">
                <a:ea typeface="+mn-ea"/>
                <a:cs typeface="+mn-cs"/>
              </a:rPr>
              <a:t>Forwarding Sources</a:t>
            </a:r>
          </a:p>
          <a:p>
            <a:pPr>
              <a:defRPr/>
            </a:pPr>
            <a:r>
              <a:rPr lang="en-US" dirty="0"/>
              <a:t>Execute: </a:t>
            </a:r>
            <a:r>
              <a:rPr lang="en-US" dirty="0" err="1"/>
              <a:t>valE</a:t>
            </a:r>
            <a:endParaRPr lang="en-US" dirty="0"/>
          </a:p>
          <a:p>
            <a:pPr>
              <a:defRPr/>
            </a:pPr>
            <a:r>
              <a:rPr lang="en-US" dirty="0"/>
              <a:t>Memory: </a:t>
            </a:r>
            <a:r>
              <a:rPr lang="en-US" dirty="0" err="1"/>
              <a:t>valE</a:t>
            </a:r>
            <a:r>
              <a:rPr lang="en-US" dirty="0"/>
              <a:t>, </a:t>
            </a:r>
            <a:r>
              <a:rPr lang="en-US" dirty="0" err="1"/>
              <a:t>valM</a:t>
            </a:r>
            <a:endParaRPr lang="en-US" dirty="0"/>
          </a:p>
          <a:p>
            <a:pPr>
              <a:defRPr/>
            </a:pPr>
            <a:r>
              <a:rPr lang="en-US" dirty="0"/>
              <a:t>Write back: </a:t>
            </a:r>
            <a:r>
              <a:rPr lang="en-US" dirty="0" err="1"/>
              <a:t>valE</a:t>
            </a:r>
            <a:r>
              <a:rPr lang="en-US" dirty="0"/>
              <a:t>, </a:t>
            </a:r>
            <a:r>
              <a:rPr lang="en-US" dirty="0" err="1"/>
              <a:t>valM</a:t>
            </a:r>
            <a:endParaRPr lang="en-US" dirty="0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2" b="28349"/>
          <a:stretch>
            <a:fillRect/>
          </a:stretch>
        </p:blipFill>
        <p:spPr bwMode="auto">
          <a:xfrm>
            <a:off x="5231591" y="296207"/>
            <a:ext cx="3882812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6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6775" y="2957845"/>
            <a:ext cx="4867346" cy="145356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Data Forwarding Example #2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306775" y="4411415"/>
            <a:ext cx="4867346" cy="2269944"/>
          </a:xfrm>
        </p:spPr>
        <p:txBody>
          <a:bodyPr/>
          <a:lstStyle/>
          <a:p>
            <a:pPr eaLnBrk="1" hangingPunct="1">
              <a:buFont typeface="Wingdings" pitchFamily="-107" charset="2"/>
              <a:buNone/>
              <a:defRPr/>
            </a:pPr>
            <a:r>
              <a:rPr lang="en-US" sz="1996" dirty="0"/>
              <a:t>Register </a:t>
            </a:r>
            <a:r>
              <a:rPr lang="en-US" sz="1996" dirty="0">
                <a:latin typeface="Courier New" pitchFamily="-107" charset="0"/>
              </a:rPr>
              <a:t>%</a:t>
            </a:r>
            <a:r>
              <a:rPr lang="en-US" sz="1996" dirty="0" err="1">
                <a:latin typeface="Courier New" pitchFamily="-107" charset="0"/>
              </a:rPr>
              <a:t>edx</a:t>
            </a:r>
            <a:endParaRPr lang="en-US" sz="1996" dirty="0">
              <a:latin typeface="Courier New" pitchFamily="-107" charset="0"/>
            </a:endParaRPr>
          </a:p>
          <a:p>
            <a:pPr lvl="1" eaLnBrk="1" hangingPunct="1">
              <a:buFont typeface="Wingdings" pitchFamily="-107" charset="2"/>
              <a:buChar char="n"/>
              <a:defRPr/>
            </a:pPr>
            <a:r>
              <a:rPr lang="en-US" sz="1797" dirty="0"/>
              <a:t>Generated by ALU during previous cycle</a:t>
            </a:r>
          </a:p>
          <a:p>
            <a:pPr lvl="1" eaLnBrk="1" hangingPunct="1">
              <a:buFont typeface="Wingdings" pitchFamily="-107" charset="2"/>
              <a:buChar char="n"/>
              <a:defRPr/>
            </a:pPr>
            <a:r>
              <a:rPr lang="en-US" sz="1797" dirty="0"/>
              <a:t>Forward from memory as </a:t>
            </a:r>
            <a:r>
              <a:rPr lang="en-US" sz="1797" dirty="0" err="1"/>
              <a:t>valA</a:t>
            </a:r>
            <a:endParaRPr lang="en-US" sz="1797" dirty="0"/>
          </a:p>
          <a:p>
            <a:pPr eaLnBrk="1" hangingPunct="1">
              <a:buFont typeface="Wingdings" pitchFamily="-107" charset="2"/>
              <a:buNone/>
              <a:defRPr/>
            </a:pPr>
            <a:r>
              <a:rPr lang="en-US" sz="1996" dirty="0"/>
              <a:t>Register </a:t>
            </a:r>
            <a:r>
              <a:rPr lang="en-US" sz="1996" dirty="0">
                <a:latin typeface="Courier New" pitchFamily="-107" charset="0"/>
              </a:rPr>
              <a:t>%</a:t>
            </a:r>
            <a:r>
              <a:rPr lang="en-US" sz="1996" dirty="0" err="1">
                <a:latin typeface="Courier New" pitchFamily="-107" charset="0"/>
              </a:rPr>
              <a:t>eax</a:t>
            </a:r>
            <a:endParaRPr lang="en-US" sz="1996" dirty="0">
              <a:latin typeface="Courier New" pitchFamily="-107" charset="0"/>
            </a:endParaRPr>
          </a:p>
          <a:p>
            <a:pPr lvl="1" eaLnBrk="1" hangingPunct="1">
              <a:buFont typeface="Wingdings" pitchFamily="-107" charset="2"/>
              <a:buChar char="n"/>
              <a:defRPr/>
            </a:pPr>
            <a:r>
              <a:rPr lang="en-US" sz="1797" dirty="0"/>
              <a:t>Value just generated by ALU</a:t>
            </a:r>
          </a:p>
          <a:p>
            <a:pPr lvl="1" eaLnBrk="1" hangingPunct="1">
              <a:buFont typeface="Wingdings" pitchFamily="-107" charset="2"/>
              <a:buChar char="n"/>
              <a:defRPr/>
            </a:pPr>
            <a:r>
              <a:rPr lang="en-US" sz="1797" dirty="0"/>
              <a:t>Forward from execute as </a:t>
            </a:r>
            <a:r>
              <a:rPr lang="en-US" sz="1797" dirty="0" err="1"/>
              <a:t>valB</a:t>
            </a:r>
            <a:endParaRPr lang="en-US" sz="1797" dirty="0"/>
          </a:p>
        </p:txBody>
      </p:sp>
      <p:pic>
        <p:nvPicPr>
          <p:cNvPr id="89092" name="Picture 2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69" y="1294836"/>
            <a:ext cx="6569203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07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645" y="381001"/>
            <a:ext cx="3620995" cy="112395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dirty="0">
                <a:ea typeface="+mj-ea"/>
                <a:cs typeface="+mj-cs"/>
              </a:rPr>
              <a:t>Implementing Forwarding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028986" y="1667243"/>
            <a:ext cx="4100198" cy="5137150"/>
          </a:xfrm>
        </p:spPr>
        <p:txBody>
          <a:bodyPr/>
          <a:lstStyle/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Add additional feedback paths from E, M, and W pipeline registers into decode stage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Create logic blocks to select from multiple sources for </a:t>
            </a:r>
            <a:r>
              <a:rPr lang="en-US" dirty="0" err="1">
                <a:latin typeface="Helvetica" charset="0"/>
                <a:ea typeface="ＭＳ Ｐゴシック" charset="0"/>
              </a:rPr>
              <a:t>valA</a:t>
            </a:r>
            <a:r>
              <a:rPr lang="en-US" dirty="0">
                <a:latin typeface="Helvetica" charset="0"/>
                <a:ea typeface="ＭＳ Ｐゴシック" charset="0"/>
              </a:rPr>
              <a:t> and </a:t>
            </a:r>
            <a:r>
              <a:rPr lang="en-US" dirty="0" err="1">
                <a:latin typeface="Helvetica" charset="0"/>
                <a:ea typeface="ＭＳ Ｐゴシック" charset="0"/>
              </a:rPr>
              <a:t>valB</a:t>
            </a:r>
            <a:r>
              <a:rPr lang="en-US" dirty="0">
                <a:latin typeface="Helvetica" charset="0"/>
                <a:ea typeface="ＭＳ Ｐゴシック" charset="0"/>
              </a:rPr>
              <a:t> in decode stage</a:t>
            </a: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1"/>
          <a:stretch>
            <a:fillRect/>
          </a:stretch>
        </p:blipFill>
        <p:spPr bwMode="auto">
          <a:xfrm>
            <a:off x="78282" y="381001"/>
            <a:ext cx="5290271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277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50" name="Rectangle 6"/>
          <p:cNvSpPr>
            <a:spLocks noGrp="1" noChangeArrowheads="1"/>
          </p:cNvSpPr>
          <p:nvPr>
            <p:ph type="title"/>
          </p:nvPr>
        </p:nvSpPr>
        <p:spPr>
          <a:xfrm>
            <a:off x="3534628" y="882569"/>
            <a:ext cx="5656849" cy="7794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Implementing Forwarding</a:t>
            </a:r>
          </a:p>
        </p:txBody>
      </p:sp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2" b="27243"/>
          <a:stretch>
            <a:fillRect/>
          </a:stretch>
        </p:blipFill>
        <p:spPr bwMode="auto">
          <a:xfrm>
            <a:off x="382941" y="838200"/>
            <a:ext cx="3233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3864301" y="2152649"/>
            <a:ext cx="524266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04" tIns="45704" rIns="45704" bIns="45704">
            <a:spAutoFit/>
          </a:bodyPr>
          <a:lstStyle>
            <a:lvl1pPr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## What should be the A value?</a:t>
            </a:r>
          </a:p>
          <a:p>
            <a:pPr algn="l">
              <a:lnSpc>
                <a:spcPct val="100000"/>
              </a:lnSpc>
            </a:pPr>
            <a:r>
              <a:rPr lang="en-US" sz="1597" dirty="0" err="1">
                <a:latin typeface="Consolas"/>
                <a:cs typeface="Consolas"/>
              </a:rPr>
              <a:t>int</a:t>
            </a:r>
            <a:r>
              <a:rPr lang="en-US" sz="1597" dirty="0">
                <a:latin typeface="Consolas"/>
                <a:cs typeface="Consolas"/>
              </a:rPr>
              <a:t> </a:t>
            </a:r>
            <a:r>
              <a:rPr lang="en-US" sz="1597" dirty="0" err="1">
                <a:latin typeface="Consolas"/>
                <a:cs typeface="Consolas"/>
              </a:rPr>
              <a:t>new_E_valA</a:t>
            </a:r>
            <a:r>
              <a:rPr lang="en-US" sz="1597" dirty="0">
                <a:latin typeface="Consolas"/>
                <a:cs typeface="Consolas"/>
              </a:rPr>
              <a:t> = [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  # Use incremented PC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 err="1">
                <a:latin typeface="Consolas"/>
                <a:cs typeface="Consolas"/>
              </a:rPr>
              <a:t>D_icode</a:t>
            </a:r>
            <a:r>
              <a:rPr lang="en-US" sz="1597" dirty="0">
                <a:latin typeface="Consolas"/>
                <a:cs typeface="Consolas"/>
              </a:rPr>
              <a:t> in { ICALL, IJXX } : </a:t>
            </a:r>
            <a:r>
              <a:rPr lang="en-US" sz="1597" dirty="0" err="1">
                <a:latin typeface="Consolas"/>
                <a:cs typeface="Consolas"/>
              </a:rPr>
              <a:t>D_valP</a:t>
            </a:r>
            <a:r>
              <a:rPr lang="en-US" sz="1597" dirty="0">
                <a:latin typeface="Consolas"/>
                <a:cs typeface="Consolas"/>
              </a:rPr>
              <a:t>; 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  # Forward </a:t>
            </a:r>
            <a:r>
              <a:rPr lang="en-US" sz="1597" dirty="0" err="1">
                <a:latin typeface="Consolas"/>
                <a:cs typeface="Consolas"/>
              </a:rPr>
              <a:t>valE</a:t>
            </a:r>
            <a:r>
              <a:rPr lang="en-US" sz="1597" dirty="0">
                <a:latin typeface="Consolas"/>
                <a:cs typeface="Consolas"/>
              </a:rPr>
              <a:t> from execute 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 err="1">
                <a:latin typeface="Consolas"/>
                <a:cs typeface="Consolas"/>
              </a:rPr>
              <a:t>d_srcA</a:t>
            </a:r>
            <a:r>
              <a:rPr lang="en-US" sz="1597" dirty="0">
                <a:latin typeface="Consolas"/>
                <a:cs typeface="Consolas"/>
              </a:rPr>
              <a:t> == </a:t>
            </a:r>
            <a:r>
              <a:rPr lang="en-US" sz="1597" dirty="0" err="1">
                <a:latin typeface="Consolas"/>
                <a:cs typeface="Consolas"/>
              </a:rPr>
              <a:t>E_dstE</a:t>
            </a:r>
            <a:r>
              <a:rPr lang="en-US" sz="1597" dirty="0">
                <a:latin typeface="Consolas"/>
                <a:cs typeface="Consolas"/>
              </a:rPr>
              <a:t> : </a:t>
            </a:r>
            <a:r>
              <a:rPr lang="en-US" sz="1597" dirty="0" err="1">
                <a:latin typeface="Consolas"/>
                <a:cs typeface="Consolas"/>
              </a:rPr>
              <a:t>e_valE</a:t>
            </a:r>
            <a:r>
              <a:rPr lang="en-US" sz="1597" dirty="0">
                <a:latin typeface="Consolas"/>
                <a:cs typeface="Consolas"/>
              </a:rPr>
              <a:t>;    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  # Forward </a:t>
            </a:r>
            <a:r>
              <a:rPr lang="en-US" sz="1597" dirty="0" err="1">
                <a:latin typeface="Consolas"/>
                <a:cs typeface="Consolas"/>
              </a:rPr>
              <a:t>valM</a:t>
            </a:r>
            <a:r>
              <a:rPr lang="en-US" sz="1597" dirty="0">
                <a:latin typeface="Consolas"/>
                <a:cs typeface="Consolas"/>
              </a:rPr>
              <a:t> from memory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 err="1">
                <a:latin typeface="Consolas"/>
                <a:cs typeface="Consolas"/>
              </a:rPr>
              <a:t>d_srcA</a:t>
            </a:r>
            <a:r>
              <a:rPr lang="en-US" sz="1597" dirty="0">
                <a:latin typeface="Consolas"/>
                <a:cs typeface="Consolas"/>
              </a:rPr>
              <a:t> == </a:t>
            </a:r>
            <a:r>
              <a:rPr lang="en-US" sz="1597" dirty="0" err="1">
                <a:latin typeface="Consolas"/>
                <a:cs typeface="Consolas"/>
              </a:rPr>
              <a:t>M_dstM</a:t>
            </a:r>
            <a:r>
              <a:rPr lang="en-US" sz="1597" dirty="0">
                <a:latin typeface="Consolas"/>
                <a:cs typeface="Consolas"/>
              </a:rPr>
              <a:t> : </a:t>
            </a:r>
            <a:r>
              <a:rPr lang="en-US" sz="1597" dirty="0" err="1">
                <a:latin typeface="Consolas"/>
                <a:cs typeface="Consolas"/>
              </a:rPr>
              <a:t>m_valM</a:t>
            </a:r>
            <a:r>
              <a:rPr lang="en-US" sz="1597" dirty="0">
                <a:latin typeface="Consolas"/>
                <a:cs typeface="Consolas"/>
              </a:rPr>
              <a:t>; 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  # Forward </a:t>
            </a:r>
            <a:r>
              <a:rPr lang="en-US" sz="1597" dirty="0" err="1">
                <a:latin typeface="Consolas"/>
                <a:cs typeface="Consolas"/>
              </a:rPr>
              <a:t>valE</a:t>
            </a:r>
            <a:r>
              <a:rPr lang="en-US" sz="1597" dirty="0">
                <a:latin typeface="Consolas"/>
                <a:cs typeface="Consolas"/>
              </a:rPr>
              <a:t> from memory 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 err="1">
                <a:latin typeface="Consolas"/>
                <a:cs typeface="Consolas"/>
              </a:rPr>
              <a:t>d_srcA</a:t>
            </a:r>
            <a:r>
              <a:rPr lang="en-US" sz="1597" dirty="0">
                <a:latin typeface="Consolas"/>
                <a:cs typeface="Consolas"/>
              </a:rPr>
              <a:t> == </a:t>
            </a:r>
            <a:r>
              <a:rPr lang="en-US" sz="1597" dirty="0" err="1">
                <a:latin typeface="Consolas"/>
                <a:cs typeface="Consolas"/>
              </a:rPr>
              <a:t>M_dstE</a:t>
            </a:r>
            <a:r>
              <a:rPr lang="en-US" sz="1597" dirty="0">
                <a:latin typeface="Consolas"/>
                <a:cs typeface="Consolas"/>
              </a:rPr>
              <a:t> : </a:t>
            </a:r>
            <a:r>
              <a:rPr lang="en-US" sz="1597" dirty="0" err="1">
                <a:latin typeface="Consolas"/>
                <a:cs typeface="Consolas"/>
              </a:rPr>
              <a:t>M_valE</a:t>
            </a:r>
            <a:r>
              <a:rPr lang="en-US" sz="1597" dirty="0">
                <a:latin typeface="Consolas"/>
                <a:cs typeface="Consolas"/>
              </a:rPr>
              <a:t>;    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  # Forward </a:t>
            </a:r>
            <a:r>
              <a:rPr lang="en-US" sz="1597" dirty="0" err="1">
                <a:latin typeface="Consolas"/>
                <a:cs typeface="Consolas"/>
              </a:rPr>
              <a:t>valM</a:t>
            </a:r>
            <a:r>
              <a:rPr lang="en-US" sz="1597" dirty="0">
                <a:latin typeface="Consolas"/>
                <a:cs typeface="Consolas"/>
              </a:rPr>
              <a:t> from write back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 	</a:t>
            </a:r>
            <a:r>
              <a:rPr lang="en-US" sz="1597" dirty="0" err="1">
                <a:latin typeface="Consolas"/>
                <a:cs typeface="Consolas"/>
              </a:rPr>
              <a:t>d_srcA</a:t>
            </a:r>
            <a:r>
              <a:rPr lang="en-US" sz="1597" dirty="0">
                <a:latin typeface="Consolas"/>
                <a:cs typeface="Consolas"/>
              </a:rPr>
              <a:t> == </a:t>
            </a:r>
            <a:r>
              <a:rPr lang="en-US" sz="1597" dirty="0" err="1">
                <a:latin typeface="Consolas"/>
                <a:cs typeface="Consolas"/>
              </a:rPr>
              <a:t>W_dstM</a:t>
            </a:r>
            <a:r>
              <a:rPr lang="en-US" sz="1597" dirty="0">
                <a:latin typeface="Consolas"/>
                <a:cs typeface="Consolas"/>
              </a:rPr>
              <a:t> : </a:t>
            </a:r>
            <a:r>
              <a:rPr lang="en-US" sz="1597" dirty="0" err="1">
                <a:latin typeface="Consolas"/>
                <a:cs typeface="Consolas"/>
              </a:rPr>
              <a:t>W_valM</a:t>
            </a:r>
            <a:r>
              <a:rPr lang="en-US" sz="1597" dirty="0">
                <a:latin typeface="Consolas"/>
                <a:cs typeface="Consolas"/>
              </a:rPr>
              <a:t>;    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  # Forward </a:t>
            </a:r>
            <a:r>
              <a:rPr lang="en-US" sz="1597" dirty="0" err="1">
                <a:latin typeface="Consolas"/>
                <a:cs typeface="Consolas"/>
              </a:rPr>
              <a:t>valE</a:t>
            </a:r>
            <a:r>
              <a:rPr lang="en-US" sz="1597" dirty="0">
                <a:latin typeface="Consolas"/>
                <a:cs typeface="Consolas"/>
              </a:rPr>
              <a:t> from write back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 err="1">
                <a:latin typeface="Consolas"/>
                <a:cs typeface="Consolas"/>
              </a:rPr>
              <a:t>d_srcA</a:t>
            </a:r>
            <a:r>
              <a:rPr lang="en-US" sz="1597" dirty="0">
                <a:latin typeface="Consolas"/>
                <a:cs typeface="Consolas"/>
              </a:rPr>
              <a:t> == </a:t>
            </a:r>
            <a:r>
              <a:rPr lang="en-US" sz="1597" dirty="0" err="1">
                <a:latin typeface="Consolas"/>
                <a:cs typeface="Consolas"/>
              </a:rPr>
              <a:t>W_dstE</a:t>
            </a:r>
            <a:r>
              <a:rPr lang="en-US" sz="1597" dirty="0">
                <a:latin typeface="Consolas"/>
                <a:cs typeface="Consolas"/>
              </a:rPr>
              <a:t> : </a:t>
            </a:r>
            <a:r>
              <a:rPr lang="en-US" sz="1597" dirty="0" err="1">
                <a:latin typeface="Consolas"/>
                <a:cs typeface="Consolas"/>
              </a:rPr>
              <a:t>W_valE</a:t>
            </a:r>
            <a:r>
              <a:rPr lang="en-US" sz="1597" dirty="0">
                <a:latin typeface="Consolas"/>
                <a:cs typeface="Consolas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  # Use value read from register file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 	1 : </a:t>
            </a:r>
            <a:r>
              <a:rPr lang="en-US" sz="1597" dirty="0" err="1">
                <a:latin typeface="Consolas"/>
                <a:cs typeface="Consolas"/>
              </a:rPr>
              <a:t>d_rvalA</a:t>
            </a:r>
            <a:r>
              <a:rPr lang="en-US" sz="1597" dirty="0">
                <a:latin typeface="Consolas"/>
                <a:cs typeface="Consolas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];</a:t>
            </a:r>
          </a:p>
        </p:txBody>
      </p:sp>
    </p:spTree>
    <p:extLst>
      <p:ext uri="{BB962C8B-B14F-4D97-AF65-F5344CB8AC3E}">
        <p14:creationId xmlns:p14="http://schemas.microsoft.com/office/powerpoint/2010/main" val="32365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 (No Forwarding)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6625" y="2732686"/>
          <a:ext cx="8904924" cy="2591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153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11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13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14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onsolas"/>
                          <a:cs typeface="Consolas"/>
                        </a:rPr>
                        <a:t>mrmovl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 4(%</a:t>
                      </a:r>
                      <a:r>
                        <a:rPr lang="en-US" sz="1300" dirty="0" err="1">
                          <a:latin typeface="Consolas"/>
                          <a:cs typeface="Consolas"/>
                        </a:rPr>
                        <a:t>ecx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), %</a:t>
                      </a:r>
                      <a:r>
                        <a:rPr lang="en-US" sz="1300" dirty="0" err="1">
                          <a:latin typeface="Consolas"/>
                          <a:cs typeface="Consolas"/>
                        </a:rPr>
                        <a:t>edx</a:t>
                      </a:r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onsolas"/>
                          <a:cs typeface="Consolas"/>
                        </a:rPr>
                        <a:t>irmovl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 $8, %</a:t>
                      </a:r>
                      <a:r>
                        <a:rPr lang="en-US" sz="1300" dirty="0" err="1">
                          <a:latin typeface="Consolas"/>
                          <a:cs typeface="Consolas"/>
                        </a:rPr>
                        <a:t>ebx</a:t>
                      </a:r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onsolas"/>
                          <a:cs typeface="Consolas"/>
                        </a:rPr>
                        <a:t>addl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 %</a:t>
                      </a:r>
                      <a:r>
                        <a:rPr lang="en-US" sz="1300" dirty="0" err="1">
                          <a:latin typeface="Consolas"/>
                          <a:cs typeface="Consolas"/>
                        </a:rPr>
                        <a:t>ebx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, %</a:t>
                      </a:r>
                      <a:r>
                        <a:rPr lang="en-US" sz="1300" dirty="0" err="1">
                          <a:latin typeface="Consolas"/>
                          <a:cs typeface="Consolas"/>
                        </a:rPr>
                        <a:t>edx</a:t>
                      </a:r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onsolas"/>
                          <a:cs typeface="Consolas"/>
                        </a:rPr>
                        <a:t>rmmovl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 %</a:t>
                      </a:r>
                      <a:r>
                        <a:rPr lang="en-US" sz="1300" dirty="0" err="1">
                          <a:latin typeface="Consolas"/>
                          <a:cs typeface="Consolas"/>
                        </a:rPr>
                        <a:t>edx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, 8(%</a:t>
                      </a:r>
                      <a:r>
                        <a:rPr lang="en-US" sz="1300" dirty="0" err="1">
                          <a:latin typeface="Consolas"/>
                          <a:cs typeface="Consolas"/>
                        </a:rPr>
                        <a:t>ecx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)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onsolas"/>
                          <a:cs typeface="Consolas"/>
                        </a:rPr>
                        <a:t>halt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250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 (now with Forwarding)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6625" y="2732686"/>
          <a:ext cx="8904924" cy="2591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999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153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Instruction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11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13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14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onsolas"/>
                          <a:cs typeface="Consolas"/>
                        </a:rPr>
                        <a:t>mrmovl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 4(%</a:t>
                      </a:r>
                      <a:r>
                        <a:rPr lang="en-US" sz="1300" dirty="0" err="1">
                          <a:latin typeface="Consolas"/>
                          <a:cs typeface="Consolas"/>
                        </a:rPr>
                        <a:t>ecx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), %</a:t>
                      </a:r>
                      <a:r>
                        <a:rPr lang="en-US" sz="1300" dirty="0" err="1">
                          <a:latin typeface="Consolas"/>
                          <a:cs typeface="Consolas"/>
                        </a:rPr>
                        <a:t>edx</a:t>
                      </a:r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onsolas"/>
                          <a:cs typeface="Consolas"/>
                        </a:rPr>
                        <a:t>irmovl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 $8, %</a:t>
                      </a:r>
                      <a:r>
                        <a:rPr lang="en-US" sz="1300" dirty="0" err="1">
                          <a:latin typeface="Consolas"/>
                          <a:cs typeface="Consolas"/>
                        </a:rPr>
                        <a:t>ebx</a:t>
                      </a:r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onsolas"/>
                          <a:cs typeface="Consolas"/>
                        </a:rPr>
                        <a:t>addl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 %</a:t>
                      </a:r>
                      <a:r>
                        <a:rPr lang="en-US" sz="1300" dirty="0" err="1">
                          <a:latin typeface="Consolas"/>
                          <a:cs typeface="Consolas"/>
                        </a:rPr>
                        <a:t>ebx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, %</a:t>
                      </a:r>
                      <a:r>
                        <a:rPr lang="en-US" sz="1300" dirty="0" err="1">
                          <a:latin typeface="Consolas"/>
                          <a:cs typeface="Consolas"/>
                        </a:rPr>
                        <a:t>edx</a:t>
                      </a:r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onsolas"/>
                          <a:cs typeface="Consolas"/>
                        </a:rPr>
                        <a:t>rmmovl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 %</a:t>
                      </a:r>
                      <a:r>
                        <a:rPr lang="en-US" sz="1300" dirty="0" err="1">
                          <a:latin typeface="Consolas"/>
                          <a:cs typeface="Consolas"/>
                        </a:rPr>
                        <a:t>edx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, 8(%</a:t>
                      </a:r>
                      <a:r>
                        <a:rPr lang="en-US" sz="1300" dirty="0" err="1">
                          <a:latin typeface="Consolas"/>
                          <a:cs typeface="Consolas"/>
                        </a:rPr>
                        <a:t>ecx</a:t>
                      </a:r>
                      <a:r>
                        <a:rPr lang="en-US" sz="1300" dirty="0">
                          <a:latin typeface="Consolas"/>
                          <a:cs typeface="Consolas"/>
                        </a:rPr>
                        <a:t>)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onsolas"/>
                          <a:cs typeface="Consolas"/>
                        </a:rPr>
                        <a:t>halt</a:t>
                      </a: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onsolas"/>
                        <a:cs typeface="Consolas"/>
                      </a:endParaRPr>
                    </a:p>
                  </a:txBody>
                  <a:tcPr marL="91271" marR="91271" marT="45635" marB="4563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082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81" y="3456594"/>
            <a:ext cx="4830920" cy="7794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Limitation of Forwarding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>
          <a:xfrm>
            <a:off x="292495" y="4495926"/>
            <a:ext cx="4661901" cy="23383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395" dirty="0">
                <a:latin typeface="Calibri"/>
                <a:ea typeface="ＭＳ Ｐゴシック" charset="0"/>
                <a:cs typeface="Calibri"/>
              </a:rPr>
              <a:t>Load-use dependency</a:t>
            </a:r>
          </a:p>
          <a:p>
            <a:pPr lvl="1" eaLnBrk="1" hangingPunct="1"/>
            <a:r>
              <a:rPr lang="en-US" sz="1996" dirty="0">
                <a:latin typeface="Calibri"/>
                <a:ea typeface="ＭＳ Ｐゴシック" charset="0"/>
                <a:cs typeface="Calibri"/>
              </a:rPr>
              <a:t>Value needed by end of decode stage in cycle 7</a:t>
            </a:r>
          </a:p>
          <a:p>
            <a:pPr lvl="1" eaLnBrk="1" hangingPunct="1"/>
            <a:r>
              <a:rPr lang="en-US" sz="1996" dirty="0">
                <a:latin typeface="Calibri"/>
                <a:ea typeface="ＭＳ Ｐゴシック" charset="0"/>
                <a:cs typeface="Calibri"/>
              </a:rPr>
              <a:t>Value read from memory in memory stage of cycle 8</a:t>
            </a:r>
          </a:p>
          <a:p>
            <a:pPr lvl="1" eaLnBrk="1" hangingPunct="1"/>
            <a:endParaRPr lang="en-US" sz="1996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97284" name="Picture 2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21" y="1024122"/>
            <a:ext cx="7346718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53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Control Part 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Load-Use Hazard</a:t>
            </a:r>
          </a:p>
        </p:txBody>
      </p:sp>
    </p:spTree>
    <p:extLst>
      <p:ext uri="{BB962C8B-B14F-4D97-AF65-F5344CB8AC3E}">
        <p14:creationId xmlns:p14="http://schemas.microsoft.com/office/powerpoint/2010/main" val="1690661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" y="2721218"/>
            <a:ext cx="6469165" cy="24676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Avoiding Load/Use Hazard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2117" y="4495921"/>
            <a:ext cx="6469165" cy="219015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Stall using instruction for one cycle</a:t>
            </a:r>
          </a:p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Can then pick up loaded value by forwarding from memory stage</a:t>
            </a:r>
          </a:p>
        </p:txBody>
      </p:sp>
      <p:pic>
        <p:nvPicPr>
          <p:cNvPr id="993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88" y="533683"/>
            <a:ext cx="7337196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146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468" name="Rectangle 788"/>
          <p:cNvSpPr>
            <a:spLocks noGrp="1" noChangeArrowheads="1"/>
          </p:cNvSpPr>
          <p:nvPr>
            <p:ph type="title"/>
          </p:nvPr>
        </p:nvSpPr>
        <p:spPr>
          <a:xfrm>
            <a:off x="428957" y="676352"/>
            <a:ext cx="8700227" cy="779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Detecting Load/Use Hazard</a:t>
            </a:r>
          </a:p>
        </p:txBody>
      </p:sp>
      <p:pic>
        <p:nvPicPr>
          <p:cNvPr id="101379" name="Picture 7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6" b="23164"/>
          <a:stretch>
            <a:fillRect/>
          </a:stretch>
        </p:blipFill>
        <p:spPr bwMode="auto">
          <a:xfrm>
            <a:off x="1855313" y="1472725"/>
            <a:ext cx="5790104" cy="39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graphicFrame>
        <p:nvGraphicFramePr>
          <p:cNvPr id="456488" name="Group 808"/>
          <p:cNvGraphicFramePr>
            <a:graphicFrameLocks noGrp="1"/>
          </p:cNvGraphicFramePr>
          <p:nvPr/>
        </p:nvGraphicFramePr>
        <p:xfrm>
          <a:off x="1287930" y="5578646"/>
          <a:ext cx="6627914" cy="108413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36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Condition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Trigger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Load/Use Hazard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E_icode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 in { IMRMOVL, IPOPL } &amp;&amp; </a:t>
                      </a: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E_dstM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 in { </a:t>
                      </a: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d_srcA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, </a:t>
                      </a: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d_srcB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 }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83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Two basic kinds of Hazards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Data Hazards</a:t>
            </a:r>
          </a:p>
          <a:p>
            <a:pPr lvl="1">
              <a:defRPr/>
            </a:pPr>
            <a:r>
              <a:rPr lang="en-US" dirty="0"/>
              <a:t>Instruction having register R as source follows shortly after instruction having register R as destination</a:t>
            </a:r>
          </a:p>
          <a:p>
            <a:pPr marL="0" indent="0">
              <a:buNone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Control Hazards</a:t>
            </a:r>
          </a:p>
          <a:p>
            <a:pPr lvl="1">
              <a:defRPr/>
            </a:pPr>
            <a:r>
              <a:rPr lang="en-US" dirty="0" err="1"/>
              <a:t>Mispredict</a:t>
            </a:r>
            <a:r>
              <a:rPr lang="en-US" dirty="0"/>
              <a:t> conditional branch</a:t>
            </a:r>
          </a:p>
          <a:p>
            <a:pPr lvl="1">
              <a:defRPr/>
            </a:pPr>
            <a:r>
              <a:rPr lang="en-US" dirty="0"/>
              <a:t>Getting return address for </a:t>
            </a:r>
            <a:r>
              <a:rPr lang="en-US" dirty="0">
                <a:latin typeface="Courier New" charset="0"/>
              </a:rPr>
              <a:t>ret</a:t>
            </a:r>
            <a:r>
              <a:rPr lang="en-US" dirty="0"/>
              <a:t> instruction</a:t>
            </a:r>
          </a:p>
        </p:txBody>
      </p:sp>
    </p:spTree>
    <p:extLst>
      <p:ext uri="{BB962C8B-B14F-4D97-AF65-F5344CB8AC3E}">
        <p14:creationId xmlns:p14="http://schemas.microsoft.com/office/powerpoint/2010/main" val="2589406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595" y="745661"/>
            <a:ext cx="8700227" cy="779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Control for Load/Use Hazard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292495" y="4219226"/>
            <a:ext cx="8126805" cy="1818311"/>
          </a:xfrm>
        </p:spPr>
        <p:txBody>
          <a:bodyPr>
            <a:normAutofit/>
          </a:bodyPr>
          <a:lstStyle/>
          <a:p>
            <a:r>
              <a:rPr lang="en-US" sz="2395" dirty="0">
                <a:latin typeface="Calibri"/>
                <a:ea typeface="ＭＳ Ｐゴシック" charset="0"/>
                <a:cs typeface="Calibri"/>
              </a:rPr>
              <a:t>Stall instructions in fetch and decode stages</a:t>
            </a:r>
          </a:p>
          <a:p>
            <a:r>
              <a:rPr lang="en-US" sz="2395" dirty="0">
                <a:latin typeface="Calibri"/>
                <a:ea typeface="ＭＳ Ｐゴシック" charset="0"/>
                <a:cs typeface="Calibri"/>
              </a:rPr>
              <a:t>Inject bubble into execute stage</a:t>
            </a:r>
          </a:p>
          <a:p>
            <a:endParaRPr lang="en-US" sz="2395" dirty="0">
              <a:latin typeface="Calibri"/>
              <a:ea typeface="ＭＳ Ｐゴシック" charset="0"/>
              <a:cs typeface="Calibri"/>
            </a:endParaRPr>
          </a:p>
        </p:txBody>
      </p:sp>
      <p:grpSp>
        <p:nvGrpSpPr>
          <p:cNvPr id="103428" name="Group 344"/>
          <p:cNvGrpSpPr>
            <a:grpSpLocks/>
          </p:cNvGrpSpPr>
          <p:nvPr/>
        </p:nvGrpSpPr>
        <p:grpSpPr bwMode="auto">
          <a:xfrm>
            <a:off x="797782" y="1507850"/>
            <a:ext cx="7322917" cy="2400300"/>
            <a:chOff x="576" y="432"/>
            <a:chExt cx="4615" cy="1512"/>
          </a:xfrm>
        </p:grpSpPr>
        <p:sp>
          <p:nvSpPr>
            <p:cNvPr id="103452" name="Rectangle 28"/>
            <p:cNvSpPr>
              <a:spLocks noChangeArrowheads="1"/>
            </p:cNvSpPr>
            <p:nvPr/>
          </p:nvSpPr>
          <p:spPr bwMode="auto">
            <a:xfrm>
              <a:off x="576" y="636"/>
              <a:ext cx="1388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53" name="Rectangle 29"/>
            <p:cNvSpPr>
              <a:spLocks noChangeArrowheads="1"/>
            </p:cNvSpPr>
            <p:nvPr/>
          </p:nvSpPr>
          <p:spPr bwMode="auto">
            <a:xfrm>
              <a:off x="659" y="661"/>
              <a:ext cx="4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0x000: </a:t>
              </a:r>
              <a:endParaRPr lang="en-US" sz="1797"/>
            </a:p>
          </p:txBody>
        </p:sp>
        <p:sp>
          <p:nvSpPr>
            <p:cNvPr id="103454" name="Rectangle 30"/>
            <p:cNvSpPr>
              <a:spLocks noChangeArrowheads="1"/>
            </p:cNvSpPr>
            <p:nvPr/>
          </p:nvSpPr>
          <p:spPr bwMode="auto">
            <a:xfrm>
              <a:off x="1118" y="661"/>
              <a:ext cx="4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0000"/>
                  </a:solidFill>
                  <a:latin typeface="Courier New" charset="0"/>
                </a:rPr>
                <a:t>irmovq</a:t>
              </a:r>
              <a:r>
                <a:rPr lang="en-US" sz="1397" dirty="0">
                  <a:solidFill>
                    <a:srgbClr val="000000"/>
                  </a:solidFill>
                  <a:latin typeface="Courier New" charset="0"/>
                </a:rPr>
                <a:t> </a:t>
              </a:r>
              <a:endParaRPr lang="en-US" sz="1797" dirty="0"/>
            </a:p>
          </p:txBody>
        </p:sp>
        <p:sp>
          <p:nvSpPr>
            <p:cNvPr id="103455" name="Rectangle 31"/>
            <p:cNvSpPr>
              <a:spLocks noChangeArrowheads="1"/>
            </p:cNvSpPr>
            <p:nvPr/>
          </p:nvSpPr>
          <p:spPr bwMode="auto">
            <a:xfrm>
              <a:off x="1576" y="661"/>
              <a:ext cx="40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>
                  <a:solidFill>
                    <a:srgbClr val="000000"/>
                  </a:solidFill>
                  <a:latin typeface="Courier New" charset="0"/>
                </a:rPr>
                <a:t>$128,%</a:t>
              </a:r>
              <a:endParaRPr lang="en-US" sz="1797" dirty="0"/>
            </a:p>
          </p:txBody>
        </p:sp>
        <p:sp>
          <p:nvSpPr>
            <p:cNvPr id="103456" name="Rectangle 32"/>
            <p:cNvSpPr>
              <a:spLocks noChangeArrowheads="1"/>
            </p:cNvSpPr>
            <p:nvPr/>
          </p:nvSpPr>
          <p:spPr bwMode="auto">
            <a:xfrm>
              <a:off x="1969" y="661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0000"/>
                  </a:solidFill>
                  <a:latin typeface="Courier New" charset="0"/>
                </a:rPr>
                <a:t>rdx</a:t>
              </a:r>
              <a:endParaRPr lang="en-US" sz="1797" dirty="0"/>
            </a:p>
          </p:txBody>
        </p:sp>
        <p:sp>
          <p:nvSpPr>
            <p:cNvPr id="103457" name="Rectangle 33"/>
            <p:cNvSpPr>
              <a:spLocks noChangeArrowheads="1"/>
            </p:cNvSpPr>
            <p:nvPr/>
          </p:nvSpPr>
          <p:spPr bwMode="auto">
            <a:xfrm>
              <a:off x="2250" y="432"/>
              <a:ext cx="24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58" name="Rectangle 34"/>
            <p:cNvSpPr>
              <a:spLocks noChangeArrowheads="1"/>
            </p:cNvSpPr>
            <p:nvPr/>
          </p:nvSpPr>
          <p:spPr bwMode="auto">
            <a:xfrm>
              <a:off x="2371" y="470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1</a:t>
              </a:r>
              <a:endParaRPr lang="en-US" sz="1797"/>
            </a:p>
          </p:txBody>
        </p:sp>
        <p:sp>
          <p:nvSpPr>
            <p:cNvPr id="103459" name="Rectangle 35"/>
            <p:cNvSpPr>
              <a:spLocks noChangeArrowheads="1"/>
            </p:cNvSpPr>
            <p:nvPr/>
          </p:nvSpPr>
          <p:spPr bwMode="auto">
            <a:xfrm>
              <a:off x="2495" y="432"/>
              <a:ext cx="24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60" name="Rectangle 36"/>
            <p:cNvSpPr>
              <a:spLocks noChangeArrowheads="1"/>
            </p:cNvSpPr>
            <p:nvPr/>
          </p:nvSpPr>
          <p:spPr bwMode="auto">
            <a:xfrm>
              <a:off x="2616" y="470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2</a:t>
              </a:r>
              <a:endParaRPr lang="en-US" sz="1797"/>
            </a:p>
          </p:txBody>
        </p:sp>
        <p:sp>
          <p:nvSpPr>
            <p:cNvPr id="103461" name="Rectangle 37"/>
            <p:cNvSpPr>
              <a:spLocks noChangeArrowheads="1"/>
            </p:cNvSpPr>
            <p:nvPr/>
          </p:nvSpPr>
          <p:spPr bwMode="auto">
            <a:xfrm>
              <a:off x="2740" y="432"/>
              <a:ext cx="24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62" name="Rectangle 38"/>
            <p:cNvSpPr>
              <a:spLocks noChangeArrowheads="1"/>
            </p:cNvSpPr>
            <p:nvPr/>
          </p:nvSpPr>
          <p:spPr bwMode="auto">
            <a:xfrm>
              <a:off x="2861" y="470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3</a:t>
              </a:r>
              <a:endParaRPr lang="en-US" sz="1797"/>
            </a:p>
          </p:txBody>
        </p:sp>
        <p:sp>
          <p:nvSpPr>
            <p:cNvPr id="103463" name="Rectangle 39"/>
            <p:cNvSpPr>
              <a:spLocks noChangeArrowheads="1"/>
            </p:cNvSpPr>
            <p:nvPr/>
          </p:nvSpPr>
          <p:spPr bwMode="auto">
            <a:xfrm>
              <a:off x="2985" y="432"/>
              <a:ext cx="24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64" name="Rectangle 40"/>
            <p:cNvSpPr>
              <a:spLocks noChangeArrowheads="1"/>
            </p:cNvSpPr>
            <p:nvPr/>
          </p:nvSpPr>
          <p:spPr bwMode="auto">
            <a:xfrm>
              <a:off x="3105" y="470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4</a:t>
              </a:r>
              <a:endParaRPr lang="en-US" sz="1797"/>
            </a:p>
          </p:txBody>
        </p:sp>
        <p:sp>
          <p:nvSpPr>
            <p:cNvPr id="103465" name="Rectangle 41"/>
            <p:cNvSpPr>
              <a:spLocks noChangeArrowheads="1"/>
            </p:cNvSpPr>
            <p:nvPr/>
          </p:nvSpPr>
          <p:spPr bwMode="auto">
            <a:xfrm>
              <a:off x="3230" y="432"/>
              <a:ext cx="24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66" name="Rectangle 42"/>
            <p:cNvSpPr>
              <a:spLocks noChangeArrowheads="1"/>
            </p:cNvSpPr>
            <p:nvPr/>
          </p:nvSpPr>
          <p:spPr bwMode="auto">
            <a:xfrm>
              <a:off x="3350" y="470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5</a:t>
              </a:r>
              <a:endParaRPr lang="en-US" sz="1797"/>
            </a:p>
          </p:txBody>
        </p:sp>
        <p:sp>
          <p:nvSpPr>
            <p:cNvPr id="103467" name="Rectangle 43"/>
            <p:cNvSpPr>
              <a:spLocks noChangeArrowheads="1"/>
            </p:cNvSpPr>
            <p:nvPr/>
          </p:nvSpPr>
          <p:spPr bwMode="auto">
            <a:xfrm>
              <a:off x="3475" y="432"/>
              <a:ext cx="24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68" name="Rectangle 44"/>
            <p:cNvSpPr>
              <a:spLocks noChangeArrowheads="1"/>
            </p:cNvSpPr>
            <p:nvPr/>
          </p:nvSpPr>
          <p:spPr bwMode="auto">
            <a:xfrm>
              <a:off x="3595" y="470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6</a:t>
              </a:r>
              <a:endParaRPr lang="en-US" sz="1797"/>
            </a:p>
          </p:txBody>
        </p:sp>
        <p:sp>
          <p:nvSpPr>
            <p:cNvPr id="103469" name="Rectangle 45"/>
            <p:cNvSpPr>
              <a:spLocks noChangeArrowheads="1"/>
            </p:cNvSpPr>
            <p:nvPr/>
          </p:nvSpPr>
          <p:spPr bwMode="auto">
            <a:xfrm>
              <a:off x="3720" y="432"/>
              <a:ext cx="24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70" name="Rectangle 46"/>
            <p:cNvSpPr>
              <a:spLocks noChangeArrowheads="1"/>
            </p:cNvSpPr>
            <p:nvPr/>
          </p:nvSpPr>
          <p:spPr bwMode="auto">
            <a:xfrm>
              <a:off x="3840" y="470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7</a:t>
              </a:r>
              <a:endParaRPr lang="en-US" sz="1797"/>
            </a:p>
          </p:txBody>
        </p:sp>
        <p:sp>
          <p:nvSpPr>
            <p:cNvPr id="103471" name="Rectangle 47"/>
            <p:cNvSpPr>
              <a:spLocks noChangeArrowheads="1"/>
            </p:cNvSpPr>
            <p:nvPr/>
          </p:nvSpPr>
          <p:spPr bwMode="auto">
            <a:xfrm>
              <a:off x="3965" y="432"/>
              <a:ext cx="24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72" name="Rectangle 48"/>
            <p:cNvSpPr>
              <a:spLocks noChangeArrowheads="1"/>
            </p:cNvSpPr>
            <p:nvPr/>
          </p:nvSpPr>
          <p:spPr bwMode="auto">
            <a:xfrm>
              <a:off x="4085" y="470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8</a:t>
              </a:r>
              <a:endParaRPr lang="en-US" sz="1797"/>
            </a:p>
          </p:txBody>
        </p:sp>
        <p:sp>
          <p:nvSpPr>
            <p:cNvPr id="103473" name="Rectangle 49"/>
            <p:cNvSpPr>
              <a:spLocks noChangeArrowheads="1"/>
            </p:cNvSpPr>
            <p:nvPr/>
          </p:nvSpPr>
          <p:spPr bwMode="auto">
            <a:xfrm>
              <a:off x="4210" y="432"/>
              <a:ext cx="24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74" name="Rectangle 50"/>
            <p:cNvSpPr>
              <a:spLocks noChangeArrowheads="1"/>
            </p:cNvSpPr>
            <p:nvPr/>
          </p:nvSpPr>
          <p:spPr bwMode="auto">
            <a:xfrm>
              <a:off x="4330" y="470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9</a:t>
              </a:r>
              <a:endParaRPr lang="en-US" sz="1797"/>
            </a:p>
          </p:txBody>
        </p:sp>
        <p:sp>
          <p:nvSpPr>
            <p:cNvPr id="103475" name="Rectangle 51"/>
            <p:cNvSpPr>
              <a:spLocks noChangeArrowheads="1"/>
            </p:cNvSpPr>
            <p:nvPr/>
          </p:nvSpPr>
          <p:spPr bwMode="auto">
            <a:xfrm>
              <a:off x="225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76" name="Rectangle 52"/>
            <p:cNvSpPr>
              <a:spLocks noChangeArrowheads="1"/>
            </p:cNvSpPr>
            <p:nvPr/>
          </p:nvSpPr>
          <p:spPr bwMode="auto">
            <a:xfrm>
              <a:off x="2364" y="660"/>
              <a:ext cx="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3477" name="Rectangle 53"/>
            <p:cNvSpPr>
              <a:spLocks noChangeArrowheads="1"/>
            </p:cNvSpPr>
            <p:nvPr/>
          </p:nvSpPr>
          <p:spPr bwMode="auto">
            <a:xfrm>
              <a:off x="249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78" name="Rectangle 54"/>
            <p:cNvSpPr>
              <a:spLocks noChangeArrowheads="1"/>
            </p:cNvSpPr>
            <p:nvPr/>
          </p:nvSpPr>
          <p:spPr bwMode="auto">
            <a:xfrm>
              <a:off x="2602" y="660"/>
              <a:ext cx="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3479" name="Rectangle 55"/>
            <p:cNvSpPr>
              <a:spLocks noChangeArrowheads="1"/>
            </p:cNvSpPr>
            <p:nvPr/>
          </p:nvSpPr>
          <p:spPr bwMode="auto">
            <a:xfrm>
              <a:off x="274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80" name="Rectangle 56"/>
            <p:cNvSpPr>
              <a:spLocks noChangeArrowheads="1"/>
            </p:cNvSpPr>
            <p:nvPr/>
          </p:nvSpPr>
          <p:spPr bwMode="auto">
            <a:xfrm>
              <a:off x="2850" y="660"/>
              <a:ext cx="5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3481" name="Rectangle 57"/>
            <p:cNvSpPr>
              <a:spLocks noChangeArrowheads="1"/>
            </p:cNvSpPr>
            <p:nvPr/>
          </p:nvSpPr>
          <p:spPr bwMode="auto">
            <a:xfrm>
              <a:off x="298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82" name="Rectangle 58"/>
            <p:cNvSpPr>
              <a:spLocks noChangeArrowheads="1"/>
            </p:cNvSpPr>
            <p:nvPr/>
          </p:nvSpPr>
          <p:spPr bwMode="auto">
            <a:xfrm>
              <a:off x="3087" y="660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3483" name="Rectangle 59"/>
            <p:cNvSpPr>
              <a:spLocks noChangeArrowheads="1"/>
            </p:cNvSpPr>
            <p:nvPr/>
          </p:nvSpPr>
          <p:spPr bwMode="auto">
            <a:xfrm>
              <a:off x="347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84" name="Rectangle 60"/>
            <p:cNvSpPr>
              <a:spLocks noChangeArrowheads="1"/>
            </p:cNvSpPr>
            <p:nvPr/>
          </p:nvSpPr>
          <p:spPr bwMode="auto">
            <a:xfrm>
              <a:off x="3570" y="823"/>
              <a:ext cx="1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3485" name="Rectangle 61"/>
            <p:cNvSpPr>
              <a:spLocks noChangeArrowheads="1"/>
            </p:cNvSpPr>
            <p:nvPr/>
          </p:nvSpPr>
          <p:spPr bwMode="auto">
            <a:xfrm>
              <a:off x="225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86" name="Rectangle 62"/>
            <p:cNvSpPr>
              <a:spLocks noChangeArrowheads="1"/>
            </p:cNvSpPr>
            <p:nvPr/>
          </p:nvSpPr>
          <p:spPr bwMode="auto">
            <a:xfrm>
              <a:off x="2364" y="660"/>
              <a:ext cx="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3487" name="Rectangle 63"/>
            <p:cNvSpPr>
              <a:spLocks noChangeArrowheads="1"/>
            </p:cNvSpPr>
            <p:nvPr/>
          </p:nvSpPr>
          <p:spPr bwMode="auto">
            <a:xfrm>
              <a:off x="249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88" name="Rectangle 64"/>
            <p:cNvSpPr>
              <a:spLocks noChangeArrowheads="1"/>
            </p:cNvSpPr>
            <p:nvPr/>
          </p:nvSpPr>
          <p:spPr bwMode="auto">
            <a:xfrm>
              <a:off x="2602" y="660"/>
              <a:ext cx="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3489" name="Rectangle 65"/>
            <p:cNvSpPr>
              <a:spLocks noChangeArrowheads="1"/>
            </p:cNvSpPr>
            <p:nvPr/>
          </p:nvSpPr>
          <p:spPr bwMode="auto">
            <a:xfrm>
              <a:off x="274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90" name="Rectangle 66"/>
            <p:cNvSpPr>
              <a:spLocks noChangeArrowheads="1"/>
            </p:cNvSpPr>
            <p:nvPr/>
          </p:nvSpPr>
          <p:spPr bwMode="auto">
            <a:xfrm>
              <a:off x="2850" y="660"/>
              <a:ext cx="5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3491" name="Rectangle 67"/>
            <p:cNvSpPr>
              <a:spLocks noChangeArrowheads="1"/>
            </p:cNvSpPr>
            <p:nvPr/>
          </p:nvSpPr>
          <p:spPr bwMode="auto">
            <a:xfrm>
              <a:off x="298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92" name="Rectangle 68"/>
            <p:cNvSpPr>
              <a:spLocks noChangeArrowheads="1"/>
            </p:cNvSpPr>
            <p:nvPr/>
          </p:nvSpPr>
          <p:spPr bwMode="auto">
            <a:xfrm>
              <a:off x="3087" y="660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3493" name="Rectangle 69"/>
            <p:cNvSpPr>
              <a:spLocks noChangeArrowheads="1"/>
            </p:cNvSpPr>
            <p:nvPr/>
          </p:nvSpPr>
          <p:spPr bwMode="auto">
            <a:xfrm>
              <a:off x="347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94" name="Rectangle 70"/>
            <p:cNvSpPr>
              <a:spLocks noChangeArrowheads="1"/>
            </p:cNvSpPr>
            <p:nvPr/>
          </p:nvSpPr>
          <p:spPr bwMode="auto">
            <a:xfrm>
              <a:off x="3570" y="823"/>
              <a:ext cx="1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3495" name="Rectangle 71"/>
            <p:cNvSpPr>
              <a:spLocks noChangeArrowheads="1"/>
            </p:cNvSpPr>
            <p:nvPr/>
          </p:nvSpPr>
          <p:spPr bwMode="auto">
            <a:xfrm>
              <a:off x="576" y="800"/>
              <a:ext cx="1388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496" name="Rectangle 72"/>
            <p:cNvSpPr>
              <a:spLocks noChangeArrowheads="1"/>
            </p:cNvSpPr>
            <p:nvPr/>
          </p:nvSpPr>
          <p:spPr bwMode="auto">
            <a:xfrm>
              <a:off x="659" y="825"/>
              <a:ext cx="4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0x006: </a:t>
              </a:r>
              <a:endParaRPr lang="en-US" sz="1797"/>
            </a:p>
          </p:txBody>
        </p:sp>
        <p:sp>
          <p:nvSpPr>
            <p:cNvPr id="103497" name="Rectangle 73"/>
            <p:cNvSpPr>
              <a:spLocks noChangeArrowheads="1"/>
            </p:cNvSpPr>
            <p:nvPr/>
          </p:nvSpPr>
          <p:spPr bwMode="auto">
            <a:xfrm>
              <a:off x="1118" y="825"/>
              <a:ext cx="4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0000"/>
                  </a:solidFill>
                  <a:latin typeface="Courier New" charset="0"/>
                </a:rPr>
                <a:t>irmovq</a:t>
              </a:r>
              <a:r>
                <a:rPr lang="en-US" sz="1397" dirty="0">
                  <a:solidFill>
                    <a:srgbClr val="000000"/>
                  </a:solidFill>
                  <a:latin typeface="Courier New" charset="0"/>
                </a:rPr>
                <a:t> </a:t>
              </a:r>
              <a:endParaRPr lang="en-US" sz="1797" dirty="0"/>
            </a:p>
          </p:txBody>
        </p:sp>
        <p:sp>
          <p:nvSpPr>
            <p:cNvPr id="103498" name="Rectangle 74"/>
            <p:cNvSpPr>
              <a:spLocks noChangeArrowheads="1"/>
            </p:cNvSpPr>
            <p:nvPr/>
          </p:nvSpPr>
          <p:spPr bwMode="auto">
            <a:xfrm>
              <a:off x="1642" y="825"/>
              <a:ext cx="27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$3,%</a:t>
              </a:r>
              <a:endParaRPr lang="en-US" sz="1797"/>
            </a:p>
          </p:txBody>
        </p:sp>
        <p:sp>
          <p:nvSpPr>
            <p:cNvPr id="103499" name="Rectangle 75"/>
            <p:cNvSpPr>
              <a:spLocks noChangeArrowheads="1"/>
            </p:cNvSpPr>
            <p:nvPr/>
          </p:nvSpPr>
          <p:spPr bwMode="auto">
            <a:xfrm>
              <a:off x="1904" y="825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0000"/>
                  </a:solidFill>
                  <a:latin typeface="Courier New" charset="0"/>
                </a:rPr>
                <a:t>rcx</a:t>
              </a:r>
              <a:endParaRPr lang="en-US" sz="1797" dirty="0"/>
            </a:p>
          </p:txBody>
        </p:sp>
        <p:sp>
          <p:nvSpPr>
            <p:cNvPr id="103500" name="Rectangle 76"/>
            <p:cNvSpPr>
              <a:spLocks noChangeArrowheads="1"/>
            </p:cNvSpPr>
            <p:nvPr/>
          </p:nvSpPr>
          <p:spPr bwMode="auto">
            <a:xfrm>
              <a:off x="249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01" name="Rectangle 77"/>
            <p:cNvSpPr>
              <a:spLocks noChangeArrowheads="1"/>
            </p:cNvSpPr>
            <p:nvPr/>
          </p:nvSpPr>
          <p:spPr bwMode="auto">
            <a:xfrm>
              <a:off x="2609" y="823"/>
              <a:ext cx="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3502" name="Rectangle 78"/>
            <p:cNvSpPr>
              <a:spLocks noChangeArrowheads="1"/>
            </p:cNvSpPr>
            <p:nvPr/>
          </p:nvSpPr>
          <p:spPr bwMode="auto">
            <a:xfrm>
              <a:off x="274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03" name="Rectangle 79"/>
            <p:cNvSpPr>
              <a:spLocks noChangeArrowheads="1"/>
            </p:cNvSpPr>
            <p:nvPr/>
          </p:nvSpPr>
          <p:spPr bwMode="auto">
            <a:xfrm>
              <a:off x="2847" y="823"/>
              <a:ext cx="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3504" name="Rectangle 80"/>
            <p:cNvSpPr>
              <a:spLocks noChangeArrowheads="1"/>
            </p:cNvSpPr>
            <p:nvPr/>
          </p:nvSpPr>
          <p:spPr bwMode="auto">
            <a:xfrm>
              <a:off x="298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05" name="Rectangle 81"/>
            <p:cNvSpPr>
              <a:spLocks noChangeArrowheads="1"/>
            </p:cNvSpPr>
            <p:nvPr/>
          </p:nvSpPr>
          <p:spPr bwMode="auto">
            <a:xfrm>
              <a:off x="3095" y="823"/>
              <a:ext cx="5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3506" name="Rectangle 82"/>
            <p:cNvSpPr>
              <a:spLocks noChangeArrowheads="1"/>
            </p:cNvSpPr>
            <p:nvPr/>
          </p:nvSpPr>
          <p:spPr bwMode="auto">
            <a:xfrm>
              <a:off x="323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07" name="Rectangle 83"/>
            <p:cNvSpPr>
              <a:spLocks noChangeArrowheads="1"/>
            </p:cNvSpPr>
            <p:nvPr/>
          </p:nvSpPr>
          <p:spPr bwMode="auto">
            <a:xfrm>
              <a:off x="3332" y="823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3508" name="Rectangle 84"/>
            <p:cNvSpPr>
              <a:spLocks noChangeArrowheads="1"/>
            </p:cNvSpPr>
            <p:nvPr/>
          </p:nvSpPr>
          <p:spPr bwMode="auto">
            <a:xfrm>
              <a:off x="323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09" name="Rectangle 85"/>
            <p:cNvSpPr>
              <a:spLocks noChangeArrowheads="1"/>
            </p:cNvSpPr>
            <p:nvPr/>
          </p:nvSpPr>
          <p:spPr bwMode="auto">
            <a:xfrm>
              <a:off x="3325" y="660"/>
              <a:ext cx="1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3510" name="Rectangle 86"/>
            <p:cNvSpPr>
              <a:spLocks noChangeArrowheads="1"/>
            </p:cNvSpPr>
            <p:nvPr/>
          </p:nvSpPr>
          <p:spPr bwMode="auto">
            <a:xfrm>
              <a:off x="249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11" name="Rectangle 87"/>
            <p:cNvSpPr>
              <a:spLocks noChangeArrowheads="1"/>
            </p:cNvSpPr>
            <p:nvPr/>
          </p:nvSpPr>
          <p:spPr bwMode="auto">
            <a:xfrm>
              <a:off x="2609" y="823"/>
              <a:ext cx="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3512" name="Rectangle 88"/>
            <p:cNvSpPr>
              <a:spLocks noChangeArrowheads="1"/>
            </p:cNvSpPr>
            <p:nvPr/>
          </p:nvSpPr>
          <p:spPr bwMode="auto">
            <a:xfrm>
              <a:off x="274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13" name="Rectangle 89"/>
            <p:cNvSpPr>
              <a:spLocks noChangeArrowheads="1"/>
            </p:cNvSpPr>
            <p:nvPr/>
          </p:nvSpPr>
          <p:spPr bwMode="auto">
            <a:xfrm>
              <a:off x="2847" y="823"/>
              <a:ext cx="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3514" name="Rectangle 90"/>
            <p:cNvSpPr>
              <a:spLocks noChangeArrowheads="1"/>
            </p:cNvSpPr>
            <p:nvPr/>
          </p:nvSpPr>
          <p:spPr bwMode="auto">
            <a:xfrm>
              <a:off x="298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15" name="Rectangle 91"/>
            <p:cNvSpPr>
              <a:spLocks noChangeArrowheads="1"/>
            </p:cNvSpPr>
            <p:nvPr/>
          </p:nvSpPr>
          <p:spPr bwMode="auto">
            <a:xfrm>
              <a:off x="3095" y="823"/>
              <a:ext cx="5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3516" name="Rectangle 92"/>
            <p:cNvSpPr>
              <a:spLocks noChangeArrowheads="1"/>
            </p:cNvSpPr>
            <p:nvPr/>
          </p:nvSpPr>
          <p:spPr bwMode="auto">
            <a:xfrm>
              <a:off x="323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17" name="Rectangle 93"/>
            <p:cNvSpPr>
              <a:spLocks noChangeArrowheads="1"/>
            </p:cNvSpPr>
            <p:nvPr/>
          </p:nvSpPr>
          <p:spPr bwMode="auto">
            <a:xfrm>
              <a:off x="3332" y="823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3518" name="Rectangle 94"/>
            <p:cNvSpPr>
              <a:spLocks noChangeArrowheads="1"/>
            </p:cNvSpPr>
            <p:nvPr/>
          </p:nvSpPr>
          <p:spPr bwMode="auto">
            <a:xfrm>
              <a:off x="323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19" name="Rectangle 95"/>
            <p:cNvSpPr>
              <a:spLocks noChangeArrowheads="1"/>
            </p:cNvSpPr>
            <p:nvPr/>
          </p:nvSpPr>
          <p:spPr bwMode="auto">
            <a:xfrm>
              <a:off x="3325" y="660"/>
              <a:ext cx="1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3520" name="Rectangle 96"/>
            <p:cNvSpPr>
              <a:spLocks noChangeArrowheads="1"/>
            </p:cNvSpPr>
            <p:nvPr/>
          </p:nvSpPr>
          <p:spPr bwMode="auto">
            <a:xfrm>
              <a:off x="576" y="963"/>
              <a:ext cx="1388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21" name="Rectangle 97"/>
            <p:cNvSpPr>
              <a:spLocks noChangeArrowheads="1"/>
            </p:cNvSpPr>
            <p:nvPr/>
          </p:nvSpPr>
          <p:spPr bwMode="auto">
            <a:xfrm>
              <a:off x="659" y="988"/>
              <a:ext cx="4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0x00c: </a:t>
              </a:r>
              <a:endParaRPr lang="en-US" sz="1797"/>
            </a:p>
          </p:txBody>
        </p:sp>
        <p:sp>
          <p:nvSpPr>
            <p:cNvPr id="103522" name="Rectangle 98"/>
            <p:cNvSpPr>
              <a:spLocks noChangeArrowheads="1"/>
            </p:cNvSpPr>
            <p:nvPr/>
          </p:nvSpPr>
          <p:spPr bwMode="auto">
            <a:xfrm>
              <a:off x="1118" y="988"/>
              <a:ext cx="54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0000"/>
                  </a:solidFill>
                  <a:latin typeface="Courier New" charset="0"/>
                </a:rPr>
                <a:t>rmmovql</a:t>
              </a:r>
              <a:r>
                <a:rPr lang="en-US" sz="1397" dirty="0">
                  <a:solidFill>
                    <a:srgbClr val="000000"/>
                  </a:solidFill>
                  <a:latin typeface="Courier New" charset="0"/>
                </a:rPr>
                <a:t> </a:t>
              </a:r>
              <a:endParaRPr lang="en-US" sz="1797" dirty="0"/>
            </a:p>
          </p:txBody>
        </p:sp>
        <p:sp>
          <p:nvSpPr>
            <p:cNvPr id="103523" name="Rectangle 99"/>
            <p:cNvSpPr>
              <a:spLocks noChangeArrowheads="1"/>
            </p:cNvSpPr>
            <p:nvPr/>
          </p:nvSpPr>
          <p:spPr bwMode="auto">
            <a:xfrm>
              <a:off x="1575" y="988"/>
              <a:ext cx="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%</a:t>
              </a:r>
              <a:endParaRPr lang="en-US" sz="1797"/>
            </a:p>
          </p:txBody>
        </p:sp>
        <p:sp>
          <p:nvSpPr>
            <p:cNvPr id="103524" name="Rectangle 100"/>
            <p:cNvSpPr>
              <a:spLocks noChangeArrowheads="1"/>
            </p:cNvSpPr>
            <p:nvPr/>
          </p:nvSpPr>
          <p:spPr bwMode="auto">
            <a:xfrm>
              <a:off x="1642" y="988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0000"/>
                  </a:solidFill>
                  <a:latin typeface="Courier New" charset="0"/>
                </a:rPr>
                <a:t>rcx</a:t>
              </a:r>
              <a:endParaRPr lang="en-US" sz="1797" dirty="0"/>
            </a:p>
          </p:txBody>
        </p:sp>
        <p:sp>
          <p:nvSpPr>
            <p:cNvPr id="103525" name="Rectangle 101"/>
            <p:cNvSpPr>
              <a:spLocks noChangeArrowheads="1"/>
            </p:cNvSpPr>
            <p:nvPr/>
          </p:nvSpPr>
          <p:spPr bwMode="auto">
            <a:xfrm>
              <a:off x="1838" y="988"/>
              <a:ext cx="33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, 0(%</a:t>
              </a:r>
              <a:endParaRPr lang="en-US" sz="1797"/>
            </a:p>
          </p:txBody>
        </p:sp>
        <p:sp>
          <p:nvSpPr>
            <p:cNvPr id="103526" name="Rectangle 102"/>
            <p:cNvSpPr>
              <a:spLocks noChangeArrowheads="1"/>
            </p:cNvSpPr>
            <p:nvPr/>
          </p:nvSpPr>
          <p:spPr bwMode="auto">
            <a:xfrm>
              <a:off x="2166" y="988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0000"/>
                  </a:solidFill>
                  <a:latin typeface="Courier New" charset="0"/>
                </a:rPr>
                <a:t>rdx</a:t>
              </a:r>
              <a:endParaRPr lang="en-US" sz="1797" dirty="0"/>
            </a:p>
          </p:txBody>
        </p:sp>
        <p:sp>
          <p:nvSpPr>
            <p:cNvPr id="103527" name="Rectangle 103"/>
            <p:cNvSpPr>
              <a:spLocks noChangeArrowheads="1"/>
            </p:cNvSpPr>
            <p:nvPr/>
          </p:nvSpPr>
          <p:spPr bwMode="auto">
            <a:xfrm>
              <a:off x="2361" y="988"/>
              <a:ext cx="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)</a:t>
              </a:r>
              <a:endParaRPr lang="en-US" sz="1797"/>
            </a:p>
          </p:txBody>
        </p:sp>
        <p:sp>
          <p:nvSpPr>
            <p:cNvPr id="103528" name="Rectangle 104"/>
            <p:cNvSpPr>
              <a:spLocks noChangeArrowheads="1"/>
            </p:cNvSpPr>
            <p:nvPr/>
          </p:nvSpPr>
          <p:spPr bwMode="auto">
            <a:xfrm>
              <a:off x="274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29" name="Rectangle 105"/>
            <p:cNvSpPr>
              <a:spLocks noChangeArrowheads="1"/>
            </p:cNvSpPr>
            <p:nvPr/>
          </p:nvSpPr>
          <p:spPr bwMode="auto">
            <a:xfrm>
              <a:off x="2854" y="987"/>
              <a:ext cx="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3530" name="Rectangle 106"/>
            <p:cNvSpPr>
              <a:spLocks noChangeArrowheads="1"/>
            </p:cNvSpPr>
            <p:nvPr/>
          </p:nvSpPr>
          <p:spPr bwMode="auto">
            <a:xfrm>
              <a:off x="298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31" name="Rectangle 107"/>
            <p:cNvSpPr>
              <a:spLocks noChangeArrowheads="1"/>
            </p:cNvSpPr>
            <p:nvPr/>
          </p:nvSpPr>
          <p:spPr bwMode="auto">
            <a:xfrm>
              <a:off x="3092" y="987"/>
              <a:ext cx="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3532" name="Rectangle 108"/>
            <p:cNvSpPr>
              <a:spLocks noChangeArrowheads="1"/>
            </p:cNvSpPr>
            <p:nvPr/>
          </p:nvSpPr>
          <p:spPr bwMode="auto">
            <a:xfrm>
              <a:off x="323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33" name="Rectangle 109"/>
            <p:cNvSpPr>
              <a:spLocks noChangeArrowheads="1"/>
            </p:cNvSpPr>
            <p:nvPr/>
          </p:nvSpPr>
          <p:spPr bwMode="auto">
            <a:xfrm>
              <a:off x="3340" y="987"/>
              <a:ext cx="5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3534" name="Rectangle 110"/>
            <p:cNvSpPr>
              <a:spLocks noChangeArrowheads="1"/>
            </p:cNvSpPr>
            <p:nvPr/>
          </p:nvSpPr>
          <p:spPr bwMode="auto">
            <a:xfrm>
              <a:off x="347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35" name="Rectangle 111"/>
            <p:cNvSpPr>
              <a:spLocks noChangeArrowheads="1"/>
            </p:cNvSpPr>
            <p:nvPr/>
          </p:nvSpPr>
          <p:spPr bwMode="auto">
            <a:xfrm>
              <a:off x="3576" y="987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3536" name="Rectangle 112"/>
            <p:cNvSpPr>
              <a:spLocks noChangeArrowheads="1"/>
            </p:cNvSpPr>
            <p:nvPr/>
          </p:nvSpPr>
          <p:spPr bwMode="auto">
            <a:xfrm>
              <a:off x="372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37" name="Rectangle 113"/>
            <p:cNvSpPr>
              <a:spLocks noChangeArrowheads="1"/>
            </p:cNvSpPr>
            <p:nvPr/>
          </p:nvSpPr>
          <p:spPr bwMode="auto">
            <a:xfrm>
              <a:off x="3815" y="987"/>
              <a:ext cx="1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3538" name="Rectangle 114"/>
            <p:cNvSpPr>
              <a:spLocks noChangeArrowheads="1"/>
            </p:cNvSpPr>
            <p:nvPr/>
          </p:nvSpPr>
          <p:spPr bwMode="auto">
            <a:xfrm>
              <a:off x="274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39" name="Rectangle 115"/>
            <p:cNvSpPr>
              <a:spLocks noChangeArrowheads="1"/>
            </p:cNvSpPr>
            <p:nvPr/>
          </p:nvSpPr>
          <p:spPr bwMode="auto">
            <a:xfrm>
              <a:off x="2854" y="987"/>
              <a:ext cx="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3540" name="Rectangle 116"/>
            <p:cNvSpPr>
              <a:spLocks noChangeArrowheads="1"/>
            </p:cNvSpPr>
            <p:nvPr/>
          </p:nvSpPr>
          <p:spPr bwMode="auto">
            <a:xfrm>
              <a:off x="298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41" name="Rectangle 117"/>
            <p:cNvSpPr>
              <a:spLocks noChangeArrowheads="1"/>
            </p:cNvSpPr>
            <p:nvPr/>
          </p:nvSpPr>
          <p:spPr bwMode="auto">
            <a:xfrm>
              <a:off x="3092" y="987"/>
              <a:ext cx="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3542" name="Rectangle 118"/>
            <p:cNvSpPr>
              <a:spLocks noChangeArrowheads="1"/>
            </p:cNvSpPr>
            <p:nvPr/>
          </p:nvSpPr>
          <p:spPr bwMode="auto">
            <a:xfrm>
              <a:off x="323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43" name="Rectangle 119"/>
            <p:cNvSpPr>
              <a:spLocks noChangeArrowheads="1"/>
            </p:cNvSpPr>
            <p:nvPr/>
          </p:nvSpPr>
          <p:spPr bwMode="auto">
            <a:xfrm>
              <a:off x="3340" y="987"/>
              <a:ext cx="5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3544" name="Rectangle 120"/>
            <p:cNvSpPr>
              <a:spLocks noChangeArrowheads="1"/>
            </p:cNvSpPr>
            <p:nvPr/>
          </p:nvSpPr>
          <p:spPr bwMode="auto">
            <a:xfrm>
              <a:off x="347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45" name="Rectangle 121"/>
            <p:cNvSpPr>
              <a:spLocks noChangeArrowheads="1"/>
            </p:cNvSpPr>
            <p:nvPr/>
          </p:nvSpPr>
          <p:spPr bwMode="auto">
            <a:xfrm>
              <a:off x="3576" y="987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3546" name="Rectangle 122"/>
            <p:cNvSpPr>
              <a:spLocks noChangeArrowheads="1"/>
            </p:cNvSpPr>
            <p:nvPr/>
          </p:nvSpPr>
          <p:spPr bwMode="auto">
            <a:xfrm>
              <a:off x="372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47" name="Rectangle 123"/>
            <p:cNvSpPr>
              <a:spLocks noChangeArrowheads="1"/>
            </p:cNvSpPr>
            <p:nvPr/>
          </p:nvSpPr>
          <p:spPr bwMode="auto">
            <a:xfrm>
              <a:off x="3815" y="987"/>
              <a:ext cx="1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3548" name="Rectangle 124"/>
            <p:cNvSpPr>
              <a:spLocks noChangeArrowheads="1"/>
            </p:cNvSpPr>
            <p:nvPr/>
          </p:nvSpPr>
          <p:spPr bwMode="auto">
            <a:xfrm>
              <a:off x="576" y="1126"/>
              <a:ext cx="1388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49" name="Rectangle 125"/>
            <p:cNvSpPr>
              <a:spLocks noChangeArrowheads="1"/>
            </p:cNvSpPr>
            <p:nvPr/>
          </p:nvSpPr>
          <p:spPr bwMode="auto">
            <a:xfrm>
              <a:off x="659" y="1151"/>
              <a:ext cx="4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0x012: </a:t>
              </a:r>
              <a:endParaRPr lang="en-US" sz="1797"/>
            </a:p>
          </p:txBody>
        </p:sp>
        <p:sp>
          <p:nvSpPr>
            <p:cNvPr id="103550" name="Rectangle 126"/>
            <p:cNvSpPr>
              <a:spLocks noChangeArrowheads="1"/>
            </p:cNvSpPr>
            <p:nvPr/>
          </p:nvSpPr>
          <p:spPr bwMode="auto">
            <a:xfrm>
              <a:off x="1118" y="1151"/>
              <a:ext cx="4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0000"/>
                  </a:solidFill>
                  <a:latin typeface="Courier New" charset="0"/>
                </a:rPr>
                <a:t>irmovq</a:t>
              </a:r>
              <a:r>
                <a:rPr lang="en-US" sz="1397" dirty="0">
                  <a:solidFill>
                    <a:srgbClr val="000000"/>
                  </a:solidFill>
                  <a:latin typeface="Courier New" charset="0"/>
                </a:rPr>
                <a:t> </a:t>
              </a:r>
              <a:endParaRPr lang="en-US" sz="1797" dirty="0"/>
            </a:p>
          </p:txBody>
        </p:sp>
        <p:sp>
          <p:nvSpPr>
            <p:cNvPr id="103551" name="Rectangle 127"/>
            <p:cNvSpPr>
              <a:spLocks noChangeArrowheads="1"/>
            </p:cNvSpPr>
            <p:nvPr/>
          </p:nvSpPr>
          <p:spPr bwMode="auto">
            <a:xfrm>
              <a:off x="1576" y="1151"/>
              <a:ext cx="33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>
                  <a:solidFill>
                    <a:srgbClr val="000000"/>
                  </a:solidFill>
                  <a:latin typeface="Courier New" charset="0"/>
                </a:rPr>
                <a:t>$10,%</a:t>
              </a:r>
              <a:endParaRPr lang="en-US" sz="1797" dirty="0"/>
            </a:p>
          </p:txBody>
        </p:sp>
        <p:sp>
          <p:nvSpPr>
            <p:cNvPr id="103552" name="Rectangle 128"/>
            <p:cNvSpPr>
              <a:spLocks noChangeArrowheads="1"/>
            </p:cNvSpPr>
            <p:nvPr/>
          </p:nvSpPr>
          <p:spPr bwMode="auto">
            <a:xfrm>
              <a:off x="1904" y="1151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0000"/>
                  </a:solidFill>
                  <a:latin typeface="Courier New" charset="0"/>
                </a:rPr>
                <a:t>rbx</a:t>
              </a:r>
              <a:endParaRPr lang="en-US" sz="1797" dirty="0"/>
            </a:p>
          </p:txBody>
        </p:sp>
        <p:sp>
          <p:nvSpPr>
            <p:cNvPr id="103553" name="Rectangle 129"/>
            <p:cNvSpPr>
              <a:spLocks noChangeArrowheads="1"/>
            </p:cNvSpPr>
            <p:nvPr/>
          </p:nvSpPr>
          <p:spPr bwMode="auto">
            <a:xfrm>
              <a:off x="298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54" name="Rectangle 130"/>
            <p:cNvSpPr>
              <a:spLocks noChangeArrowheads="1"/>
            </p:cNvSpPr>
            <p:nvPr/>
          </p:nvSpPr>
          <p:spPr bwMode="auto">
            <a:xfrm>
              <a:off x="3099" y="1150"/>
              <a:ext cx="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3555" name="Rectangle 131"/>
            <p:cNvSpPr>
              <a:spLocks noChangeArrowheads="1"/>
            </p:cNvSpPr>
            <p:nvPr/>
          </p:nvSpPr>
          <p:spPr bwMode="auto">
            <a:xfrm>
              <a:off x="323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56" name="Rectangle 132"/>
            <p:cNvSpPr>
              <a:spLocks noChangeArrowheads="1"/>
            </p:cNvSpPr>
            <p:nvPr/>
          </p:nvSpPr>
          <p:spPr bwMode="auto">
            <a:xfrm>
              <a:off x="3337" y="1150"/>
              <a:ext cx="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3557" name="Rectangle 133"/>
            <p:cNvSpPr>
              <a:spLocks noChangeArrowheads="1"/>
            </p:cNvSpPr>
            <p:nvPr/>
          </p:nvSpPr>
          <p:spPr bwMode="auto">
            <a:xfrm>
              <a:off x="347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58" name="Rectangle 134"/>
            <p:cNvSpPr>
              <a:spLocks noChangeArrowheads="1"/>
            </p:cNvSpPr>
            <p:nvPr/>
          </p:nvSpPr>
          <p:spPr bwMode="auto">
            <a:xfrm>
              <a:off x="3585" y="1150"/>
              <a:ext cx="5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3559" name="Rectangle 135"/>
            <p:cNvSpPr>
              <a:spLocks noChangeArrowheads="1"/>
            </p:cNvSpPr>
            <p:nvPr/>
          </p:nvSpPr>
          <p:spPr bwMode="auto">
            <a:xfrm>
              <a:off x="372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60" name="Rectangle 136"/>
            <p:cNvSpPr>
              <a:spLocks noChangeArrowheads="1"/>
            </p:cNvSpPr>
            <p:nvPr/>
          </p:nvSpPr>
          <p:spPr bwMode="auto">
            <a:xfrm>
              <a:off x="3821" y="1150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3561" name="Rectangle 137"/>
            <p:cNvSpPr>
              <a:spLocks noChangeArrowheads="1"/>
            </p:cNvSpPr>
            <p:nvPr/>
          </p:nvSpPr>
          <p:spPr bwMode="auto">
            <a:xfrm>
              <a:off x="3965" y="1126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62" name="Rectangle 138"/>
            <p:cNvSpPr>
              <a:spLocks noChangeArrowheads="1"/>
            </p:cNvSpPr>
            <p:nvPr/>
          </p:nvSpPr>
          <p:spPr bwMode="auto">
            <a:xfrm>
              <a:off x="4060" y="1150"/>
              <a:ext cx="1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3563" name="Rectangle 139"/>
            <p:cNvSpPr>
              <a:spLocks noChangeArrowheads="1"/>
            </p:cNvSpPr>
            <p:nvPr/>
          </p:nvSpPr>
          <p:spPr bwMode="auto">
            <a:xfrm>
              <a:off x="298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64" name="Rectangle 140"/>
            <p:cNvSpPr>
              <a:spLocks noChangeArrowheads="1"/>
            </p:cNvSpPr>
            <p:nvPr/>
          </p:nvSpPr>
          <p:spPr bwMode="auto">
            <a:xfrm>
              <a:off x="3099" y="1150"/>
              <a:ext cx="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3565" name="Rectangle 141"/>
            <p:cNvSpPr>
              <a:spLocks noChangeArrowheads="1"/>
            </p:cNvSpPr>
            <p:nvPr/>
          </p:nvSpPr>
          <p:spPr bwMode="auto">
            <a:xfrm>
              <a:off x="323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66" name="Rectangle 142"/>
            <p:cNvSpPr>
              <a:spLocks noChangeArrowheads="1"/>
            </p:cNvSpPr>
            <p:nvPr/>
          </p:nvSpPr>
          <p:spPr bwMode="auto">
            <a:xfrm>
              <a:off x="3337" y="1150"/>
              <a:ext cx="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3567" name="Rectangle 143"/>
            <p:cNvSpPr>
              <a:spLocks noChangeArrowheads="1"/>
            </p:cNvSpPr>
            <p:nvPr/>
          </p:nvSpPr>
          <p:spPr bwMode="auto">
            <a:xfrm>
              <a:off x="347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68" name="Rectangle 144"/>
            <p:cNvSpPr>
              <a:spLocks noChangeArrowheads="1"/>
            </p:cNvSpPr>
            <p:nvPr/>
          </p:nvSpPr>
          <p:spPr bwMode="auto">
            <a:xfrm>
              <a:off x="3585" y="1150"/>
              <a:ext cx="5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3569" name="Rectangle 145"/>
            <p:cNvSpPr>
              <a:spLocks noChangeArrowheads="1"/>
            </p:cNvSpPr>
            <p:nvPr/>
          </p:nvSpPr>
          <p:spPr bwMode="auto">
            <a:xfrm>
              <a:off x="372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70" name="Rectangle 146"/>
            <p:cNvSpPr>
              <a:spLocks noChangeArrowheads="1"/>
            </p:cNvSpPr>
            <p:nvPr/>
          </p:nvSpPr>
          <p:spPr bwMode="auto">
            <a:xfrm>
              <a:off x="3821" y="1150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3571" name="Rectangle 147"/>
            <p:cNvSpPr>
              <a:spLocks noChangeArrowheads="1"/>
            </p:cNvSpPr>
            <p:nvPr/>
          </p:nvSpPr>
          <p:spPr bwMode="auto">
            <a:xfrm>
              <a:off x="3965" y="1126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72" name="Rectangle 148"/>
            <p:cNvSpPr>
              <a:spLocks noChangeArrowheads="1"/>
            </p:cNvSpPr>
            <p:nvPr/>
          </p:nvSpPr>
          <p:spPr bwMode="auto">
            <a:xfrm>
              <a:off x="4060" y="1150"/>
              <a:ext cx="1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3573" name="Rectangle 149"/>
            <p:cNvSpPr>
              <a:spLocks noChangeArrowheads="1"/>
            </p:cNvSpPr>
            <p:nvPr/>
          </p:nvSpPr>
          <p:spPr bwMode="auto">
            <a:xfrm>
              <a:off x="576" y="1290"/>
              <a:ext cx="1388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74" name="Rectangle 150"/>
            <p:cNvSpPr>
              <a:spLocks noChangeArrowheads="1"/>
            </p:cNvSpPr>
            <p:nvPr/>
          </p:nvSpPr>
          <p:spPr bwMode="auto">
            <a:xfrm>
              <a:off x="659" y="1315"/>
              <a:ext cx="4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0x018: </a:t>
              </a:r>
              <a:endParaRPr lang="en-US" sz="1797"/>
            </a:p>
          </p:txBody>
        </p:sp>
        <p:sp>
          <p:nvSpPr>
            <p:cNvPr id="103575" name="Rectangle 151"/>
            <p:cNvSpPr>
              <a:spLocks noChangeArrowheads="1"/>
            </p:cNvSpPr>
            <p:nvPr/>
          </p:nvSpPr>
          <p:spPr bwMode="auto">
            <a:xfrm>
              <a:off x="1118" y="1315"/>
              <a:ext cx="4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0000"/>
                  </a:solidFill>
                  <a:latin typeface="Courier New" charset="0"/>
                </a:rPr>
                <a:t>mrmovq</a:t>
              </a:r>
              <a:r>
                <a:rPr lang="en-US" sz="1397" dirty="0">
                  <a:solidFill>
                    <a:srgbClr val="000000"/>
                  </a:solidFill>
                  <a:latin typeface="Courier New" charset="0"/>
                </a:rPr>
                <a:t> </a:t>
              </a:r>
              <a:endParaRPr lang="en-US" sz="1797" dirty="0"/>
            </a:p>
          </p:txBody>
        </p:sp>
        <p:sp>
          <p:nvSpPr>
            <p:cNvPr id="103576" name="Rectangle 152"/>
            <p:cNvSpPr>
              <a:spLocks noChangeArrowheads="1"/>
            </p:cNvSpPr>
            <p:nvPr/>
          </p:nvSpPr>
          <p:spPr bwMode="auto">
            <a:xfrm>
              <a:off x="1576" y="1315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0(%</a:t>
              </a:r>
              <a:endParaRPr lang="en-US" sz="1797"/>
            </a:p>
          </p:txBody>
        </p:sp>
        <p:sp>
          <p:nvSpPr>
            <p:cNvPr id="103577" name="Rectangle 153"/>
            <p:cNvSpPr>
              <a:spLocks noChangeArrowheads="1"/>
            </p:cNvSpPr>
            <p:nvPr/>
          </p:nvSpPr>
          <p:spPr bwMode="auto">
            <a:xfrm>
              <a:off x="1773" y="1315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0000"/>
                  </a:solidFill>
                  <a:latin typeface="Courier New" charset="0"/>
                </a:rPr>
                <a:t>rdx</a:t>
              </a:r>
              <a:endParaRPr lang="en-US" sz="1797" dirty="0"/>
            </a:p>
          </p:txBody>
        </p:sp>
        <p:sp>
          <p:nvSpPr>
            <p:cNvPr id="103578" name="Rectangle 154"/>
            <p:cNvSpPr>
              <a:spLocks noChangeArrowheads="1"/>
            </p:cNvSpPr>
            <p:nvPr/>
          </p:nvSpPr>
          <p:spPr bwMode="auto">
            <a:xfrm>
              <a:off x="1969" y="1315"/>
              <a:ext cx="13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),</a:t>
              </a:r>
              <a:endParaRPr lang="en-US" sz="1797"/>
            </a:p>
          </p:txBody>
        </p:sp>
        <p:sp>
          <p:nvSpPr>
            <p:cNvPr id="103579" name="Rectangle 155"/>
            <p:cNvSpPr>
              <a:spLocks noChangeArrowheads="1"/>
            </p:cNvSpPr>
            <p:nvPr/>
          </p:nvSpPr>
          <p:spPr bwMode="auto">
            <a:xfrm>
              <a:off x="2099" y="1312"/>
              <a:ext cx="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CC00"/>
                  </a:solidFill>
                  <a:latin typeface="Courier New" charset="0"/>
                </a:rPr>
                <a:t>%</a:t>
              </a:r>
              <a:endParaRPr lang="en-US" sz="1797"/>
            </a:p>
          </p:txBody>
        </p:sp>
        <p:sp>
          <p:nvSpPr>
            <p:cNvPr id="103580" name="Rectangle 156"/>
            <p:cNvSpPr>
              <a:spLocks noChangeArrowheads="1"/>
            </p:cNvSpPr>
            <p:nvPr/>
          </p:nvSpPr>
          <p:spPr bwMode="auto">
            <a:xfrm>
              <a:off x="2166" y="1312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CC00"/>
                  </a:solidFill>
                  <a:latin typeface="Courier New" charset="0"/>
                </a:rPr>
                <a:t>rax</a:t>
              </a:r>
              <a:endParaRPr lang="en-US" sz="1797" dirty="0"/>
            </a:p>
          </p:txBody>
        </p:sp>
        <p:sp>
          <p:nvSpPr>
            <p:cNvPr id="103581" name="Rectangle 157"/>
            <p:cNvSpPr>
              <a:spLocks noChangeArrowheads="1"/>
            </p:cNvSpPr>
            <p:nvPr/>
          </p:nvSpPr>
          <p:spPr bwMode="auto">
            <a:xfrm>
              <a:off x="2427" y="1312"/>
              <a:ext cx="54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# Load %</a:t>
              </a:r>
              <a:endParaRPr lang="en-US" sz="1797"/>
            </a:p>
          </p:txBody>
        </p:sp>
        <p:sp>
          <p:nvSpPr>
            <p:cNvPr id="103582" name="Rectangle 158"/>
            <p:cNvSpPr>
              <a:spLocks noChangeArrowheads="1"/>
            </p:cNvSpPr>
            <p:nvPr/>
          </p:nvSpPr>
          <p:spPr bwMode="auto">
            <a:xfrm>
              <a:off x="2952" y="1312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0000"/>
                  </a:solidFill>
                  <a:latin typeface="Courier New" charset="0"/>
                </a:rPr>
                <a:t>rax</a:t>
              </a:r>
              <a:endParaRPr lang="en-US" sz="1797" dirty="0"/>
            </a:p>
          </p:txBody>
        </p:sp>
        <p:sp>
          <p:nvSpPr>
            <p:cNvPr id="103583" name="Rectangle 159"/>
            <p:cNvSpPr>
              <a:spLocks noChangeArrowheads="1"/>
            </p:cNvSpPr>
            <p:nvPr/>
          </p:nvSpPr>
          <p:spPr bwMode="auto">
            <a:xfrm>
              <a:off x="323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84" name="Rectangle 160"/>
            <p:cNvSpPr>
              <a:spLocks noChangeArrowheads="1"/>
            </p:cNvSpPr>
            <p:nvPr/>
          </p:nvSpPr>
          <p:spPr bwMode="auto">
            <a:xfrm>
              <a:off x="3344" y="1313"/>
              <a:ext cx="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3585" name="Rectangle 161"/>
            <p:cNvSpPr>
              <a:spLocks noChangeArrowheads="1"/>
            </p:cNvSpPr>
            <p:nvPr/>
          </p:nvSpPr>
          <p:spPr bwMode="auto">
            <a:xfrm>
              <a:off x="3475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86" name="Rectangle 162"/>
            <p:cNvSpPr>
              <a:spLocks noChangeArrowheads="1"/>
            </p:cNvSpPr>
            <p:nvPr/>
          </p:nvSpPr>
          <p:spPr bwMode="auto">
            <a:xfrm>
              <a:off x="3582" y="1313"/>
              <a:ext cx="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3587" name="Rectangle 163"/>
            <p:cNvSpPr>
              <a:spLocks noChangeArrowheads="1"/>
            </p:cNvSpPr>
            <p:nvPr/>
          </p:nvSpPr>
          <p:spPr bwMode="auto">
            <a:xfrm>
              <a:off x="372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88" name="Rectangle 164"/>
            <p:cNvSpPr>
              <a:spLocks noChangeArrowheads="1"/>
            </p:cNvSpPr>
            <p:nvPr/>
          </p:nvSpPr>
          <p:spPr bwMode="auto">
            <a:xfrm>
              <a:off x="3830" y="1313"/>
              <a:ext cx="5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3589" name="Rectangle 165"/>
            <p:cNvSpPr>
              <a:spLocks noChangeArrowheads="1"/>
            </p:cNvSpPr>
            <p:nvPr/>
          </p:nvSpPr>
          <p:spPr bwMode="auto">
            <a:xfrm>
              <a:off x="3965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90" name="Rectangle 166"/>
            <p:cNvSpPr>
              <a:spLocks noChangeArrowheads="1"/>
            </p:cNvSpPr>
            <p:nvPr/>
          </p:nvSpPr>
          <p:spPr bwMode="auto">
            <a:xfrm>
              <a:off x="4066" y="1313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3591" name="Rectangle 167"/>
            <p:cNvSpPr>
              <a:spLocks noChangeArrowheads="1"/>
            </p:cNvSpPr>
            <p:nvPr/>
          </p:nvSpPr>
          <p:spPr bwMode="auto">
            <a:xfrm>
              <a:off x="4210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92" name="Rectangle 168"/>
            <p:cNvSpPr>
              <a:spLocks noChangeArrowheads="1"/>
            </p:cNvSpPr>
            <p:nvPr/>
          </p:nvSpPr>
          <p:spPr bwMode="auto">
            <a:xfrm>
              <a:off x="4305" y="1313"/>
              <a:ext cx="1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3593" name="Rectangle 169"/>
            <p:cNvSpPr>
              <a:spLocks noChangeArrowheads="1"/>
            </p:cNvSpPr>
            <p:nvPr/>
          </p:nvSpPr>
          <p:spPr bwMode="auto">
            <a:xfrm>
              <a:off x="323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94" name="Rectangle 170"/>
            <p:cNvSpPr>
              <a:spLocks noChangeArrowheads="1"/>
            </p:cNvSpPr>
            <p:nvPr/>
          </p:nvSpPr>
          <p:spPr bwMode="auto">
            <a:xfrm>
              <a:off x="3344" y="1313"/>
              <a:ext cx="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3595" name="Rectangle 171"/>
            <p:cNvSpPr>
              <a:spLocks noChangeArrowheads="1"/>
            </p:cNvSpPr>
            <p:nvPr/>
          </p:nvSpPr>
          <p:spPr bwMode="auto">
            <a:xfrm>
              <a:off x="3475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96" name="Rectangle 172"/>
            <p:cNvSpPr>
              <a:spLocks noChangeArrowheads="1"/>
            </p:cNvSpPr>
            <p:nvPr/>
          </p:nvSpPr>
          <p:spPr bwMode="auto">
            <a:xfrm>
              <a:off x="3582" y="1313"/>
              <a:ext cx="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3597" name="Rectangle 173"/>
            <p:cNvSpPr>
              <a:spLocks noChangeArrowheads="1"/>
            </p:cNvSpPr>
            <p:nvPr/>
          </p:nvSpPr>
          <p:spPr bwMode="auto">
            <a:xfrm>
              <a:off x="372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598" name="Rectangle 174"/>
            <p:cNvSpPr>
              <a:spLocks noChangeArrowheads="1"/>
            </p:cNvSpPr>
            <p:nvPr/>
          </p:nvSpPr>
          <p:spPr bwMode="auto">
            <a:xfrm>
              <a:off x="3830" y="1313"/>
              <a:ext cx="5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3599" name="Rectangle 175"/>
            <p:cNvSpPr>
              <a:spLocks noChangeArrowheads="1"/>
            </p:cNvSpPr>
            <p:nvPr/>
          </p:nvSpPr>
          <p:spPr bwMode="auto">
            <a:xfrm>
              <a:off x="3965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00" name="Rectangle 176"/>
            <p:cNvSpPr>
              <a:spLocks noChangeArrowheads="1"/>
            </p:cNvSpPr>
            <p:nvPr/>
          </p:nvSpPr>
          <p:spPr bwMode="auto">
            <a:xfrm>
              <a:off x="4066" y="1313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3601" name="Rectangle 177"/>
            <p:cNvSpPr>
              <a:spLocks noChangeArrowheads="1"/>
            </p:cNvSpPr>
            <p:nvPr/>
          </p:nvSpPr>
          <p:spPr bwMode="auto">
            <a:xfrm>
              <a:off x="4210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02" name="Rectangle 178"/>
            <p:cNvSpPr>
              <a:spLocks noChangeArrowheads="1"/>
            </p:cNvSpPr>
            <p:nvPr/>
          </p:nvSpPr>
          <p:spPr bwMode="auto">
            <a:xfrm>
              <a:off x="4305" y="1313"/>
              <a:ext cx="1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3603" name="Rectangle 179"/>
            <p:cNvSpPr>
              <a:spLocks noChangeArrowheads="1"/>
            </p:cNvSpPr>
            <p:nvPr/>
          </p:nvSpPr>
          <p:spPr bwMode="auto">
            <a:xfrm>
              <a:off x="576" y="432"/>
              <a:ext cx="1388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04" name="Rectangle 180"/>
            <p:cNvSpPr>
              <a:spLocks noChangeArrowheads="1"/>
            </p:cNvSpPr>
            <p:nvPr/>
          </p:nvSpPr>
          <p:spPr bwMode="auto">
            <a:xfrm>
              <a:off x="659" y="454"/>
              <a:ext cx="40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# demo</a:t>
              </a:r>
              <a:endParaRPr lang="en-US" sz="1797"/>
            </a:p>
          </p:txBody>
        </p:sp>
        <p:sp>
          <p:nvSpPr>
            <p:cNvPr id="103605" name="Rectangle 181"/>
            <p:cNvSpPr>
              <a:spLocks noChangeArrowheads="1"/>
            </p:cNvSpPr>
            <p:nvPr/>
          </p:nvSpPr>
          <p:spPr bwMode="auto">
            <a:xfrm>
              <a:off x="1051" y="454"/>
              <a:ext cx="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-</a:t>
              </a:r>
              <a:endParaRPr lang="en-US" sz="1797"/>
            </a:p>
          </p:txBody>
        </p:sp>
        <p:sp>
          <p:nvSpPr>
            <p:cNvPr id="103606" name="Rectangle 182"/>
            <p:cNvSpPr>
              <a:spLocks noChangeArrowheads="1"/>
            </p:cNvSpPr>
            <p:nvPr/>
          </p:nvSpPr>
          <p:spPr bwMode="auto">
            <a:xfrm>
              <a:off x="1118" y="454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luh</a:t>
              </a:r>
              <a:endParaRPr lang="en-US" sz="1797"/>
            </a:p>
          </p:txBody>
        </p:sp>
        <p:sp>
          <p:nvSpPr>
            <p:cNvPr id="103607" name="Rectangle 183"/>
            <p:cNvSpPr>
              <a:spLocks noChangeArrowheads="1"/>
            </p:cNvSpPr>
            <p:nvPr/>
          </p:nvSpPr>
          <p:spPr bwMode="auto">
            <a:xfrm>
              <a:off x="1313" y="454"/>
              <a:ext cx="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.</a:t>
              </a:r>
              <a:endParaRPr lang="en-US" sz="1797"/>
            </a:p>
          </p:txBody>
        </p:sp>
        <p:sp>
          <p:nvSpPr>
            <p:cNvPr id="103608" name="Rectangle 184"/>
            <p:cNvSpPr>
              <a:spLocks noChangeArrowheads="1"/>
            </p:cNvSpPr>
            <p:nvPr/>
          </p:nvSpPr>
          <p:spPr bwMode="auto">
            <a:xfrm>
              <a:off x="1380" y="454"/>
              <a:ext cx="13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ys</a:t>
              </a:r>
              <a:endParaRPr lang="en-US" sz="1797"/>
            </a:p>
          </p:txBody>
        </p:sp>
        <p:sp>
          <p:nvSpPr>
            <p:cNvPr id="103609" name="Rectangle 185"/>
            <p:cNvSpPr>
              <a:spLocks noChangeArrowheads="1"/>
            </p:cNvSpPr>
            <p:nvPr/>
          </p:nvSpPr>
          <p:spPr bwMode="auto">
            <a:xfrm>
              <a:off x="576" y="1616"/>
              <a:ext cx="1388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10" name="Rectangle 186"/>
            <p:cNvSpPr>
              <a:spLocks noChangeArrowheads="1"/>
            </p:cNvSpPr>
            <p:nvPr/>
          </p:nvSpPr>
          <p:spPr bwMode="auto">
            <a:xfrm>
              <a:off x="659" y="1641"/>
              <a:ext cx="40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0x01e:</a:t>
              </a:r>
              <a:endParaRPr lang="en-US" sz="1797"/>
            </a:p>
          </p:txBody>
        </p:sp>
        <p:sp>
          <p:nvSpPr>
            <p:cNvPr id="103611" name="Rectangle 187"/>
            <p:cNvSpPr>
              <a:spLocks noChangeArrowheads="1"/>
            </p:cNvSpPr>
            <p:nvPr/>
          </p:nvSpPr>
          <p:spPr bwMode="auto">
            <a:xfrm>
              <a:off x="1118" y="1641"/>
              <a:ext cx="2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0000"/>
                  </a:solidFill>
                  <a:latin typeface="Courier New" charset="0"/>
                </a:rPr>
                <a:t>addq</a:t>
              </a:r>
              <a:endParaRPr lang="en-US" sz="1797" dirty="0"/>
            </a:p>
          </p:txBody>
        </p:sp>
        <p:sp>
          <p:nvSpPr>
            <p:cNvPr id="103612" name="Rectangle 188"/>
            <p:cNvSpPr>
              <a:spLocks noChangeArrowheads="1"/>
            </p:cNvSpPr>
            <p:nvPr/>
          </p:nvSpPr>
          <p:spPr bwMode="auto">
            <a:xfrm>
              <a:off x="1444" y="1641"/>
              <a:ext cx="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%</a:t>
              </a:r>
              <a:endParaRPr lang="en-US" sz="1797"/>
            </a:p>
          </p:txBody>
        </p:sp>
        <p:sp>
          <p:nvSpPr>
            <p:cNvPr id="103613" name="Rectangle 189"/>
            <p:cNvSpPr>
              <a:spLocks noChangeArrowheads="1"/>
            </p:cNvSpPr>
            <p:nvPr/>
          </p:nvSpPr>
          <p:spPr bwMode="auto">
            <a:xfrm>
              <a:off x="1511" y="1641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0000"/>
                  </a:solidFill>
                  <a:latin typeface="Courier New" charset="0"/>
                </a:rPr>
                <a:t>rbx</a:t>
              </a:r>
              <a:endParaRPr lang="en-US" sz="1797" dirty="0"/>
            </a:p>
          </p:txBody>
        </p:sp>
        <p:sp>
          <p:nvSpPr>
            <p:cNvPr id="103614" name="Rectangle 190"/>
            <p:cNvSpPr>
              <a:spLocks noChangeArrowheads="1"/>
            </p:cNvSpPr>
            <p:nvPr/>
          </p:nvSpPr>
          <p:spPr bwMode="auto">
            <a:xfrm>
              <a:off x="1706" y="1641"/>
              <a:ext cx="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,</a:t>
              </a:r>
              <a:endParaRPr lang="en-US" sz="1797"/>
            </a:p>
          </p:txBody>
        </p:sp>
        <p:sp>
          <p:nvSpPr>
            <p:cNvPr id="103615" name="Rectangle 191"/>
            <p:cNvSpPr>
              <a:spLocks noChangeArrowheads="1"/>
            </p:cNvSpPr>
            <p:nvPr/>
          </p:nvSpPr>
          <p:spPr bwMode="auto">
            <a:xfrm>
              <a:off x="1772" y="1638"/>
              <a:ext cx="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>
                  <a:solidFill>
                    <a:srgbClr val="CC3300"/>
                  </a:solidFill>
                  <a:latin typeface="Courier New" charset="0"/>
                </a:rPr>
                <a:t>%</a:t>
              </a:r>
              <a:endParaRPr lang="en-US" sz="1797" dirty="0"/>
            </a:p>
          </p:txBody>
        </p:sp>
        <p:sp>
          <p:nvSpPr>
            <p:cNvPr id="103616" name="Rectangle 192"/>
            <p:cNvSpPr>
              <a:spLocks noChangeArrowheads="1"/>
            </p:cNvSpPr>
            <p:nvPr/>
          </p:nvSpPr>
          <p:spPr bwMode="auto">
            <a:xfrm>
              <a:off x="1838" y="1638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CC3300"/>
                  </a:solidFill>
                  <a:latin typeface="Courier New" charset="0"/>
                </a:rPr>
                <a:t>rax</a:t>
              </a:r>
              <a:endParaRPr lang="en-US" sz="1797" dirty="0"/>
            </a:p>
          </p:txBody>
        </p:sp>
        <p:sp>
          <p:nvSpPr>
            <p:cNvPr id="103617" name="Rectangle 193"/>
            <p:cNvSpPr>
              <a:spLocks noChangeArrowheads="1"/>
            </p:cNvSpPr>
            <p:nvPr/>
          </p:nvSpPr>
          <p:spPr bwMode="auto">
            <a:xfrm>
              <a:off x="2100" y="1638"/>
              <a:ext cx="47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# Use %</a:t>
              </a:r>
              <a:endParaRPr lang="en-US" sz="1797"/>
            </a:p>
          </p:txBody>
        </p:sp>
        <p:sp>
          <p:nvSpPr>
            <p:cNvPr id="103618" name="Rectangle 194"/>
            <p:cNvSpPr>
              <a:spLocks noChangeArrowheads="1"/>
            </p:cNvSpPr>
            <p:nvPr/>
          </p:nvSpPr>
          <p:spPr bwMode="auto">
            <a:xfrm>
              <a:off x="2559" y="1638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dirty="0" err="1">
                  <a:solidFill>
                    <a:srgbClr val="000000"/>
                  </a:solidFill>
                  <a:latin typeface="Courier New" charset="0"/>
                </a:rPr>
                <a:t>rax</a:t>
              </a:r>
              <a:endParaRPr lang="en-US" sz="1797" dirty="0"/>
            </a:p>
          </p:txBody>
        </p:sp>
        <p:sp>
          <p:nvSpPr>
            <p:cNvPr id="103619" name="Rectangle 195"/>
            <p:cNvSpPr>
              <a:spLocks noChangeArrowheads="1"/>
            </p:cNvSpPr>
            <p:nvPr/>
          </p:nvSpPr>
          <p:spPr bwMode="auto">
            <a:xfrm>
              <a:off x="576" y="1780"/>
              <a:ext cx="1388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20" name="Rectangle 196"/>
            <p:cNvSpPr>
              <a:spLocks noChangeArrowheads="1"/>
            </p:cNvSpPr>
            <p:nvPr/>
          </p:nvSpPr>
          <p:spPr bwMode="auto">
            <a:xfrm>
              <a:off x="658" y="1805"/>
              <a:ext cx="74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0x020: halt</a:t>
              </a:r>
              <a:endParaRPr lang="en-US" sz="1797"/>
            </a:p>
          </p:txBody>
        </p:sp>
        <p:sp>
          <p:nvSpPr>
            <p:cNvPr id="103621" name="Rectangle 197"/>
            <p:cNvSpPr>
              <a:spLocks noChangeArrowheads="1"/>
            </p:cNvSpPr>
            <p:nvPr/>
          </p:nvSpPr>
          <p:spPr bwMode="auto">
            <a:xfrm>
              <a:off x="323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22" name="Rectangle 198"/>
            <p:cNvSpPr>
              <a:spLocks noChangeArrowheads="1"/>
            </p:cNvSpPr>
            <p:nvPr/>
          </p:nvSpPr>
          <p:spPr bwMode="auto">
            <a:xfrm>
              <a:off x="3344" y="1313"/>
              <a:ext cx="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3623" name="Rectangle 199"/>
            <p:cNvSpPr>
              <a:spLocks noChangeArrowheads="1"/>
            </p:cNvSpPr>
            <p:nvPr/>
          </p:nvSpPr>
          <p:spPr bwMode="auto">
            <a:xfrm>
              <a:off x="3475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24" name="Rectangle 200"/>
            <p:cNvSpPr>
              <a:spLocks noChangeArrowheads="1"/>
            </p:cNvSpPr>
            <p:nvPr/>
          </p:nvSpPr>
          <p:spPr bwMode="auto">
            <a:xfrm>
              <a:off x="3582" y="1313"/>
              <a:ext cx="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3625" name="Rectangle 201"/>
            <p:cNvSpPr>
              <a:spLocks noChangeArrowheads="1"/>
            </p:cNvSpPr>
            <p:nvPr/>
          </p:nvSpPr>
          <p:spPr bwMode="auto">
            <a:xfrm>
              <a:off x="372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26" name="Rectangle 202"/>
            <p:cNvSpPr>
              <a:spLocks noChangeArrowheads="1"/>
            </p:cNvSpPr>
            <p:nvPr/>
          </p:nvSpPr>
          <p:spPr bwMode="auto">
            <a:xfrm>
              <a:off x="3830" y="1313"/>
              <a:ext cx="5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3627" name="Rectangle 203"/>
            <p:cNvSpPr>
              <a:spLocks noChangeArrowheads="1"/>
            </p:cNvSpPr>
            <p:nvPr/>
          </p:nvSpPr>
          <p:spPr bwMode="auto">
            <a:xfrm>
              <a:off x="3965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28" name="Rectangle 204"/>
            <p:cNvSpPr>
              <a:spLocks noChangeArrowheads="1"/>
            </p:cNvSpPr>
            <p:nvPr/>
          </p:nvSpPr>
          <p:spPr bwMode="auto">
            <a:xfrm>
              <a:off x="4066" y="1313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3629" name="Rectangle 205"/>
            <p:cNvSpPr>
              <a:spLocks noChangeArrowheads="1"/>
            </p:cNvSpPr>
            <p:nvPr/>
          </p:nvSpPr>
          <p:spPr bwMode="auto">
            <a:xfrm>
              <a:off x="421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30" name="Rectangle 206"/>
            <p:cNvSpPr>
              <a:spLocks noChangeArrowheads="1"/>
            </p:cNvSpPr>
            <p:nvPr/>
          </p:nvSpPr>
          <p:spPr bwMode="auto">
            <a:xfrm>
              <a:off x="4305" y="1313"/>
              <a:ext cx="1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3631" name="Rectangle 207"/>
            <p:cNvSpPr>
              <a:spLocks noChangeArrowheads="1"/>
            </p:cNvSpPr>
            <p:nvPr/>
          </p:nvSpPr>
          <p:spPr bwMode="auto">
            <a:xfrm>
              <a:off x="3965" y="1453"/>
              <a:ext cx="246" cy="16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32" name="Rectangle 208"/>
            <p:cNvSpPr>
              <a:spLocks noChangeArrowheads="1"/>
            </p:cNvSpPr>
            <p:nvPr/>
          </p:nvSpPr>
          <p:spPr bwMode="auto">
            <a:xfrm>
              <a:off x="4075" y="1477"/>
              <a:ext cx="5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3633" name="Rectangle 209"/>
            <p:cNvSpPr>
              <a:spLocks noChangeArrowheads="1"/>
            </p:cNvSpPr>
            <p:nvPr/>
          </p:nvSpPr>
          <p:spPr bwMode="auto">
            <a:xfrm>
              <a:off x="4210" y="1453"/>
              <a:ext cx="246" cy="16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34" name="Rectangle 210"/>
            <p:cNvSpPr>
              <a:spLocks noChangeArrowheads="1"/>
            </p:cNvSpPr>
            <p:nvPr/>
          </p:nvSpPr>
          <p:spPr bwMode="auto">
            <a:xfrm>
              <a:off x="4311" y="1477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3635" name="Rectangle 211"/>
            <p:cNvSpPr>
              <a:spLocks noChangeArrowheads="1"/>
            </p:cNvSpPr>
            <p:nvPr/>
          </p:nvSpPr>
          <p:spPr bwMode="auto">
            <a:xfrm>
              <a:off x="4455" y="1453"/>
              <a:ext cx="246" cy="16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36" name="Rectangle 212"/>
            <p:cNvSpPr>
              <a:spLocks noChangeArrowheads="1"/>
            </p:cNvSpPr>
            <p:nvPr/>
          </p:nvSpPr>
          <p:spPr bwMode="auto">
            <a:xfrm>
              <a:off x="4550" y="1477"/>
              <a:ext cx="1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3637" name="Rectangle 213"/>
            <p:cNvSpPr>
              <a:spLocks noChangeArrowheads="1"/>
            </p:cNvSpPr>
            <p:nvPr/>
          </p:nvSpPr>
          <p:spPr bwMode="auto">
            <a:xfrm>
              <a:off x="4455" y="432"/>
              <a:ext cx="24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38" name="Rectangle 214"/>
            <p:cNvSpPr>
              <a:spLocks noChangeArrowheads="1"/>
            </p:cNvSpPr>
            <p:nvPr/>
          </p:nvSpPr>
          <p:spPr bwMode="auto">
            <a:xfrm>
              <a:off x="4555" y="470"/>
              <a:ext cx="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10</a:t>
              </a:r>
              <a:endParaRPr lang="en-US" sz="1797"/>
            </a:p>
          </p:txBody>
        </p:sp>
        <p:sp>
          <p:nvSpPr>
            <p:cNvPr id="103639" name="Rectangle 215"/>
            <p:cNvSpPr>
              <a:spLocks noChangeArrowheads="1"/>
            </p:cNvSpPr>
            <p:nvPr/>
          </p:nvSpPr>
          <p:spPr bwMode="auto">
            <a:xfrm>
              <a:off x="3720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40" name="Rectangle 216"/>
            <p:cNvSpPr>
              <a:spLocks noChangeArrowheads="1"/>
            </p:cNvSpPr>
            <p:nvPr/>
          </p:nvSpPr>
          <p:spPr bwMode="auto">
            <a:xfrm>
              <a:off x="3827" y="1640"/>
              <a:ext cx="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3641" name="Rectangle 217"/>
            <p:cNvSpPr>
              <a:spLocks noChangeArrowheads="1"/>
            </p:cNvSpPr>
            <p:nvPr/>
          </p:nvSpPr>
          <p:spPr bwMode="auto">
            <a:xfrm>
              <a:off x="3965" y="1616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42" name="Rectangle 218"/>
            <p:cNvSpPr>
              <a:spLocks noChangeArrowheads="1"/>
            </p:cNvSpPr>
            <p:nvPr/>
          </p:nvSpPr>
          <p:spPr bwMode="auto">
            <a:xfrm>
              <a:off x="4072" y="1640"/>
              <a:ext cx="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3643" name="Rectangle 219"/>
            <p:cNvSpPr>
              <a:spLocks noChangeArrowheads="1"/>
            </p:cNvSpPr>
            <p:nvPr/>
          </p:nvSpPr>
          <p:spPr bwMode="auto">
            <a:xfrm>
              <a:off x="4210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44" name="Rectangle 220"/>
            <p:cNvSpPr>
              <a:spLocks noChangeArrowheads="1"/>
            </p:cNvSpPr>
            <p:nvPr/>
          </p:nvSpPr>
          <p:spPr bwMode="auto">
            <a:xfrm>
              <a:off x="4320" y="1640"/>
              <a:ext cx="5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3645" name="Rectangle 221"/>
            <p:cNvSpPr>
              <a:spLocks noChangeArrowheads="1"/>
            </p:cNvSpPr>
            <p:nvPr/>
          </p:nvSpPr>
          <p:spPr bwMode="auto">
            <a:xfrm>
              <a:off x="4455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46" name="Rectangle 222"/>
            <p:cNvSpPr>
              <a:spLocks noChangeArrowheads="1"/>
            </p:cNvSpPr>
            <p:nvPr/>
          </p:nvSpPr>
          <p:spPr bwMode="auto">
            <a:xfrm>
              <a:off x="4556" y="1640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3647" name="Rectangle 223"/>
            <p:cNvSpPr>
              <a:spLocks noChangeArrowheads="1"/>
            </p:cNvSpPr>
            <p:nvPr/>
          </p:nvSpPr>
          <p:spPr bwMode="auto">
            <a:xfrm>
              <a:off x="4700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48" name="Rectangle 224"/>
            <p:cNvSpPr>
              <a:spLocks noChangeArrowheads="1"/>
            </p:cNvSpPr>
            <p:nvPr/>
          </p:nvSpPr>
          <p:spPr bwMode="auto">
            <a:xfrm>
              <a:off x="4795" y="1640"/>
              <a:ext cx="1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3649" name="Rectangle 225"/>
            <p:cNvSpPr>
              <a:spLocks noChangeArrowheads="1"/>
            </p:cNvSpPr>
            <p:nvPr/>
          </p:nvSpPr>
          <p:spPr bwMode="auto">
            <a:xfrm>
              <a:off x="4700" y="432"/>
              <a:ext cx="24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50" name="Rectangle 226"/>
            <p:cNvSpPr>
              <a:spLocks noChangeArrowheads="1"/>
            </p:cNvSpPr>
            <p:nvPr/>
          </p:nvSpPr>
          <p:spPr bwMode="auto">
            <a:xfrm>
              <a:off x="4800" y="470"/>
              <a:ext cx="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11</a:t>
              </a:r>
              <a:endParaRPr lang="en-US" sz="1797"/>
            </a:p>
          </p:txBody>
        </p:sp>
        <p:sp>
          <p:nvSpPr>
            <p:cNvPr id="103651" name="Rectangle 227"/>
            <p:cNvSpPr>
              <a:spLocks noChangeArrowheads="1"/>
            </p:cNvSpPr>
            <p:nvPr/>
          </p:nvSpPr>
          <p:spPr bwMode="auto">
            <a:xfrm>
              <a:off x="576" y="1453"/>
              <a:ext cx="1266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52" name="Rectangle 228"/>
            <p:cNvSpPr>
              <a:spLocks noChangeArrowheads="1"/>
            </p:cNvSpPr>
            <p:nvPr/>
          </p:nvSpPr>
          <p:spPr bwMode="auto">
            <a:xfrm>
              <a:off x="1118" y="1474"/>
              <a:ext cx="41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 i="1">
                  <a:solidFill>
                    <a:srgbClr val="000000"/>
                  </a:solidFill>
                  <a:latin typeface="Courier New" charset="0"/>
                </a:rPr>
                <a:t>bubble</a:t>
              </a:r>
              <a:endParaRPr lang="en-US" sz="1797"/>
            </a:p>
          </p:txBody>
        </p:sp>
        <p:sp>
          <p:nvSpPr>
            <p:cNvPr id="103653" name="Rectangle 229"/>
            <p:cNvSpPr>
              <a:spLocks noChangeArrowheads="1"/>
            </p:cNvSpPr>
            <p:nvPr/>
          </p:nvSpPr>
          <p:spPr bwMode="auto">
            <a:xfrm>
              <a:off x="3965" y="178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54" name="Rectangle 230"/>
            <p:cNvSpPr>
              <a:spLocks noChangeArrowheads="1"/>
            </p:cNvSpPr>
            <p:nvPr/>
          </p:nvSpPr>
          <p:spPr bwMode="auto">
            <a:xfrm>
              <a:off x="4079" y="1803"/>
              <a:ext cx="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3655" name="Rectangle 231"/>
            <p:cNvSpPr>
              <a:spLocks noChangeArrowheads="1"/>
            </p:cNvSpPr>
            <p:nvPr/>
          </p:nvSpPr>
          <p:spPr bwMode="auto">
            <a:xfrm>
              <a:off x="4210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56" name="Rectangle 232"/>
            <p:cNvSpPr>
              <a:spLocks noChangeArrowheads="1"/>
            </p:cNvSpPr>
            <p:nvPr/>
          </p:nvSpPr>
          <p:spPr bwMode="auto">
            <a:xfrm>
              <a:off x="4317" y="1803"/>
              <a:ext cx="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3657" name="Rectangle 233"/>
            <p:cNvSpPr>
              <a:spLocks noChangeArrowheads="1"/>
            </p:cNvSpPr>
            <p:nvPr/>
          </p:nvSpPr>
          <p:spPr bwMode="auto">
            <a:xfrm>
              <a:off x="4455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58" name="Rectangle 234"/>
            <p:cNvSpPr>
              <a:spLocks noChangeArrowheads="1"/>
            </p:cNvSpPr>
            <p:nvPr/>
          </p:nvSpPr>
          <p:spPr bwMode="auto">
            <a:xfrm>
              <a:off x="4565" y="1803"/>
              <a:ext cx="5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3659" name="Rectangle 235"/>
            <p:cNvSpPr>
              <a:spLocks noChangeArrowheads="1"/>
            </p:cNvSpPr>
            <p:nvPr/>
          </p:nvSpPr>
          <p:spPr bwMode="auto">
            <a:xfrm>
              <a:off x="4700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60" name="Rectangle 236"/>
            <p:cNvSpPr>
              <a:spLocks noChangeArrowheads="1"/>
            </p:cNvSpPr>
            <p:nvPr/>
          </p:nvSpPr>
          <p:spPr bwMode="auto">
            <a:xfrm>
              <a:off x="4801" y="1803"/>
              <a:ext cx="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3661" name="Rectangle 237"/>
            <p:cNvSpPr>
              <a:spLocks noChangeArrowheads="1"/>
            </p:cNvSpPr>
            <p:nvPr/>
          </p:nvSpPr>
          <p:spPr bwMode="auto">
            <a:xfrm>
              <a:off x="4945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62" name="Rectangle 238"/>
            <p:cNvSpPr>
              <a:spLocks noChangeArrowheads="1"/>
            </p:cNvSpPr>
            <p:nvPr/>
          </p:nvSpPr>
          <p:spPr bwMode="auto">
            <a:xfrm>
              <a:off x="5040" y="1803"/>
              <a:ext cx="1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3663" name="Rectangle 239"/>
            <p:cNvSpPr>
              <a:spLocks noChangeArrowheads="1"/>
            </p:cNvSpPr>
            <p:nvPr/>
          </p:nvSpPr>
          <p:spPr bwMode="auto">
            <a:xfrm>
              <a:off x="3475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64" name="Rectangle 240"/>
            <p:cNvSpPr>
              <a:spLocks noChangeArrowheads="1"/>
            </p:cNvSpPr>
            <p:nvPr/>
          </p:nvSpPr>
          <p:spPr bwMode="auto">
            <a:xfrm>
              <a:off x="3589" y="1640"/>
              <a:ext cx="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3665" name="Rectangle 241"/>
            <p:cNvSpPr>
              <a:spLocks noChangeArrowheads="1"/>
            </p:cNvSpPr>
            <p:nvPr/>
          </p:nvSpPr>
          <p:spPr bwMode="auto">
            <a:xfrm>
              <a:off x="3720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66" name="Rectangle 242"/>
            <p:cNvSpPr>
              <a:spLocks noChangeArrowheads="1"/>
            </p:cNvSpPr>
            <p:nvPr/>
          </p:nvSpPr>
          <p:spPr bwMode="auto">
            <a:xfrm>
              <a:off x="3834" y="1803"/>
              <a:ext cx="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grpSp>
          <p:nvGrpSpPr>
            <p:cNvPr id="103667" name="Group 246"/>
            <p:cNvGrpSpPr>
              <a:grpSpLocks/>
            </p:cNvGrpSpPr>
            <p:nvPr/>
          </p:nvGrpSpPr>
          <p:grpSpPr bwMode="auto">
            <a:xfrm>
              <a:off x="3876" y="1510"/>
              <a:ext cx="89" cy="106"/>
              <a:chOff x="3876" y="1510"/>
              <a:chExt cx="89" cy="106"/>
            </a:xfrm>
          </p:grpSpPr>
          <p:sp>
            <p:nvSpPr>
              <p:cNvPr id="103670" name="Freeform 243"/>
              <p:cNvSpPr>
                <a:spLocks/>
              </p:cNvSpPr>
              <p:nvPr/>
            </p:nvSpPr>
            <p:spPr bwMode="auto">
              <a:xfrm>
                <a:off x="3883" y="1535"/>
                <a:ext cx="34" cy="81"/>
              </a:xfrm>
              <a:custGeom>
                <a:avLst/>
                <a:gdLst>
                  <a:gd name="T0" fmla="*/ 0 w 69"/>
                  <a:gd name="T1" fmla="*/ 10 h 164"/>
                  <a:gd name="T2" fmla="*/ 0 w 69"/>
                  <a:gd name="T3" fmla="*/ 0 h 164"/>
                  <a:gd name="T4" fmla="*/ 4 w 69"/>
                  <a:gd name="T5" fmla="*/ 0 h 164"/>
                  <a:gd name="T6" fmla="*/ 0 w 69"/>
                  <a:gd name="T7" fmla="*/ 10 h 1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164"/>
                  <a:gd name="T14" fmla="*/ 69 w 69"/>
                  <a:gd name="T15" fmla="*/ 164 h 1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164">
                    <a:moveTo>
                      <a:pt x="0" y="164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03671" name="Freeform 244"/>
              <p:cNvSpPr>
                <a:spLocks/>
              </p:cNvSpPr>
              <p:nvPr/>
            </p:nvSpPr>
            <p:spPr bwMode="auto">
              <a:xfrm>
                <a:off x="3876" y="1527"/>
                <a:ext cx="41" cy="89"/>
              </a:xfrm>
              <a:custGeom>
                <a:avLst/>
                <a:gdLst>
                  <a:gd name="T0" fmla="*/ 0 w 84"/>
                  <a:gd name="T1" fmla="*/ 11 h 179"/>
                  <a:gd name="T2" fmla="*/ 1 w 84"/>
                  <a:gd name="T3" fmla="*/ 11 h 179"/>
                  <a:gd name="T4" fmla="*/ 1 w 84"/>
                  <a:gd name="T5" fmla="*/ 0 h 179"/>
                  <a:gd name="T6" fmla="*/ 0 w 84"/>
                  <a:gd name="T7" fmla="*/ 0 h 179"/>
                  <a:gd name="T8" fmla="*/ 0 w 84"/>
                  <a:gd name="T9" fmla="*/ 1 h 179"/>
                  <a:gd name="T10" fmla="*/ 1 w 84"/>
                  <a:gd name="T11" fmla="*/ 1 h 179"/>
                  <a:gd name="T12" fmla="*/ 1 w 84"/>
                  <a:gd name="T13" fmla="*/ 1 h 179"/>
                  <a:gd name="T14" fmla="*/ 1 w 84"/>
                  <a:gd name="T15" fmla="*/ 1 h 179"/>
                  <a:gd name="T16" fmla="*/ 0 w 84"/>
                  <a:gd name="T17" fmla="*/ 1 h 179"/>
                  <a:gd name="T18" fmla="*/ 5 w 84"/>
                  <a:gd name="T19" fmla="*/ 1 h 179"/>
                  <a:gd name="T20" fmla="*/ 5 w 84"/>
                  <a:gd name="T21" fmla="*/ 0 h 179"/>
                  <a:gd name="T22" fmla="*/ 0 w 84"/>
                  <a:gd name="T23" fmla="*/ 0 h 179"/>
                  <a:gd name="T24" fmla="*/ 0 w 84"/>
                  <a:gd name="T25" fmla="*/ 0 h 179"/>
                  <a:gd name="T26" fmla="*/ 0 w 84"/>
                  <a:gd name="T27" fmla="*/ 0 h 179"/>
                  <a:gd name="T28" fmla="*/ 0 w 84"/>
                  <a:gd name="T29" fmla="*/ 0 h 179"/>
                  <a:gd name="T30" fmla="*/ 0 w 84"/>
                  <a:gd name="T31" fmla="*/ 0 h 179"/>
                  <a:gd name="T32" fmla="*/ 0 w 84"/>
                  <a:gd name="T33" fmla="*/ 0 h 179"/>
                  <a:gd name="T34" fmla="*/ 0 w 84"/>
                  <a:gd name="T35" fmla="*/ 0 h 179"/>
                  <a:gd name="T36" fmla="*/ 0 w 84"/>
                  <a:gd name="T37" fmla="*/ 11 h 1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4"/>
                  <a:gd name="T58" fmla="*/ 0 h 179"/>
                  <a:gd name="T59" fmla="*/ 84 w 84"/>
                  <a:gd name="T60" fmla="*/ 179 h 1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4" h="179">
                    <a:moveTo>
                      <a:pt x="0" y="179"/>
                    </a:moveTo>
                    <a:lnTo>
                      <a:pt x="31" y="179"/>
                    </a:lnTo>
                    <a:lnTo>
                      <a:pt x="31" y="15"/>
                    </a:lnTo>
                    <a:lnTo>
                      <a:pt x="15" y="15"/>
                    </a:lnTo>
                    <a:lnTo>
                      <a:pt x="15" y="30"/>
                    </a:lnTo>
                    <a:lnTo>
                      <a:pt x="21" y="29"/>
                    </a:lnTo>
                    <a:lnTo>
                      <a:pt x="26" y="25"/>
                    </a:lnTo>
                    <a:lnTo>
                      <a:pt x="29" y="20"/>
                    </a:lnTo>
                    <a:lnTo>
                      <a:pt x="15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03672" name="Freeform 245"/>
              <p:cNvSpPr>
                <a:spLocks/>
              </p:cNvSpPr>
              <p:nvPr/>
            </p:nvSpPr>
            <p:spPr bwMode="auto">
              <a:xfrm>
                <a:off x="3916" y="1510"/>
                <a:ext cx="49" cy="50"/>
              </a:xfrm>
              <a:custGeom>
                <a:avLst/>
                <a:gdLst>
                  <a:gd name="T0" fmla="*/ 0 w 99"/>
                  <a:gd name="T1" fmla="*/ 7 h 100"/>
                  <a:gd name="T2" fmla="*/ 6 w 99"/>
                  <a:gd name="T3" fmla="*/ 4 h 100"/>
                  <a:gd name="T4" fmla="*/ 0 w 99"/>
                  <a:gd name="T5" fmla="*/ 0 h 100"/>
                  <a:gd name="T6" fmla="*/ 0 w 99"/>
                  <a:gd name="T7" fmla="*/ 7 h 1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100"/>
                  <a:gd name="T14" fmla="*/ 99 w 99"/>
                  <a:gd name="T15" fmla="*/ 100 h 1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100">
                    <a:moveTo>
                      <a:pt x="0" y="100"/>
                    </a:moveTo>
                    <a:lnTo>
                      <a:pt x="99" y="49"/>
                    </a:lnTo>
                    <a:lnTo>
                      <a:pt x="0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sp>
          <p:nvSpPr>
            <p:cNvPr id="103668" name="Rectangle 247"/>
            <p:cNvSpPr>
              <a:spLocks noChangeArrowheads="1"/>
            </p:cNvSpPr>
            <p:nvPr/>
          </p:nvSpPr>
          <p:spPr bwMode="auto">
            <a:xfrm>
              <a:off x="4904" y="432"/>
              <a:ext cx="24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3669" name="Rectangle 248"/>
            <p:cNvSpPr>
              <a:spLocks noChangeArrowheads="1"/>
            </p:cNvSpPr>
            <p:nvPr/>
          </p:nvSpPr>
          <p:spPr bwMode="auto">
            <a:xfrm>
              <a:off x="5004" y="470"/>
              <a:ext cx="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98">
                  <a:solidFill>
                    <a:srgbClr val="3333CC"/>
                  </a:solidFill>
                </a:rPr>
                <a:t>12</a:t>
              </a:r>
              <a:endParaRPr lang="en-US" sz="1797"/>
            </a:p>
          </p:txBody>
        </p:sp>
      </p:grpSp>
      <p:graphicFrame>
        <p:nvGraphicFramePr>
          <p:cNvPr id="462853" name="Group 5"/>
          <p:cNvGraphicFramePr>
            <a:graphicFrameLocks noGrp="1"/>
          </p:cNvGraphicFramePr>
          <p:nvPr/>
        </p:nvGraphicFramePr>
        <p:xfrm>
          <a:off x="541616" y="5566048"/>
          <a:ext cx="7686288" cy="942977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36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Condition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Load/Use Hazard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266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Control Part II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Control</a:t>
            </a:r>
          </a:p>
        </p:txBody>
      </p:sp>
    </p:spTree>
    <p:extLst>
      <p:ext uri="{BB962C8B-B14F-4D97-AF65-F5344CB8AC3E}">
        <p14:creationId xmlns:p14="http://schemas.microsoft.com/office/powerpoint/2010/main" val="250943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4"/>
          <p:cNvSpPr txBox="1">
            <a:spLocks noChangeArrowheads="1"/>
          </p:cNvSpPr>
          <p:nvPr/>
        </p:nvSpPr>
        <p:spPr bwMode="auto">
          <a:xfrm>
            <a:off x="230611" y="2115273"/>
            <a:ext cx="860660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04" tIns="45704" rIns="45704" bIns="4570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797">
                <a:latin typeface="Courier New" charset="0"/>
              </a:rPr>
              <a:t>  0x000:    irmovl Stack,%esp  # Initialize stack pointer</a:t>
            </a:r>
          </a:p>
          <a:p>
            <a:pPr algn="l">
              <a:lnSpc>
                <a:spcPct val="100000"/>
              </a:lnSpc>
            </a:pPr>
            <a:r>
              <a:rPr lang="en-US" sz="1797">
                <a:latin typeface="Courier New" charset="0"/>
              </a:rPr>
              <a:t>  0x006:    call p             # Procedure call</a:t>
            </a:r>
          </a:p>
          <a:p>
            <a:pPr algn="l">
              <a:lnSpc>
                <a:spcPct val="100000"/>
              </a:lnSpc>
            </a:pPr>
            <a:r>
              <a:rPr lang="en-US" sz="1797">
                <a:latin typeface="Courier New" charset="0"/>
              </a:rPr>
              <a:t>  0x00b:    irmovl $5,%esi     # Return point</a:t>
            </a:r>
          </a:p>
          <a:p>
            <a:pPr algn="l">
              <a:lnSpc>
                <a:spcPct val="100000"/>
              </a:lnSpc>
            </a:pPr>
            <a:r>
              <a:rPr lang="en-US" sz="1797">
                <a:latin typeface="Courier New" charset="0"/>
              </a:rPr>
              <a:t>  0x011:    halt</a:t>
            </a:r>
          </a:p>
          <a:p>
            <a:pPr algn="l">
              <a:lnSpc>
                <a:spcPct val="100000"/>
              </a:lnSpc>
            </a:pPr>
            <a:r>
              <a:rPr lang="en-US" sz="1797">
                <a:latin typeface="Courier New" charset="0"/>
              </a:rPr>
              <a:t>  0x020: .pos 0x20</a:t>
            </a:r>
          </a:p>
          <a:p>
            <a:pPr algn="l">
              <a:lnSpc>
                <a:spcPct val="100000"/>
              </a:lnSpc>
            </a:pPr>
            <a:r>
              <a:rPr lang="en-US" sz="1797">
                <a:latin typeface="Courier New" charset="0"/>
              </a:rPr>
              <a:t>  0x020: p: irmovl $-1,%edi    # procedure</a:t>
            </a:r>
          </a:p>
          <a:p>
            <a:pPr algn="l">
              <a:lnSpc>
                <a:spcPct val="100000"/>
              </a:lnSpc>
            </a:pPr>
            <a:r>
              <a:rPr lang="en-US" sz="1797">
                <a:latin typeface="Courier New" charset="0"/>
              </a:rPr>
              <a:t>  0x026:    ret</a:t>
            </a:r>
          </a:p>
          <a:p>
            <a:pPr algn="l">
              <a:lnSpc>
                <a:spcPct val="100000"/>
              </a:lnSpc>
            </a:pPr>
            <a:r>
              <a:rPr lang="en-US" sz="1797">
                <a:latin typeface="Courier New" charset="0"/>
              </a:rPr>
              <a:t>  </a:t>
            </a:r>
            <a:r>
              <a:rPr lang="en-US" sz="1797" i="1">
                <a:latin typeface="Courier New" charset="0"/>
              </a:rPr>
              <a:t>0x027:    irmovl $1,%eax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 sz="1797" i="1">
                <a:latin typeface="Courier New" charset="0"/>
              </a:rPr>
              <a:t>  0x02d:    irmovl $2,%ecx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 sz="1797" i="1">
                <a:latin typeface="Courier New" charset="0"/>
              </a:rPr>
              <a:t>  0x033:    irmovl $3,%edx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 sz="1797">
                <a:latin typeface="Courier New" charset="0"/>
              </a:rPr>
              <a:t>  0x039:    irmovl $4,%ebx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 sz="1797">
                <a:latin typeface="Courier New" charset="0"/>
              </a:rPr>
              <a:t>  0x100: .pos 0x100</a:t>
            </a:r>
          </a:p>
          <a:p>
            <a:pPr algn="l">
              <a:lnSpc>
                <a:spcPct val="100000"/>
              </a:lnSpc>
            </a:pPr>
            <a:r>
              <a:rPr lang="en-US" sz="1797">
                <a:latin typeface="Courier New" charset="0"/>
              </a:rPr>
              <a:t>  0x100: Stack:                # Stack: Stack pointer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856572"/>
            <a:ext cx="8214360" cy="12587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Return Example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idx="1"/>
          </p:nvPr>
        </p:nvSpPr>
        <p:spPr>
          <a:xfrm>
            <a:off x="306775" y="6077673"/>
            <a:ext cx="8290842" cy="48895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Previously executed three additional instructions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085733" y="1572449"/>
            <a:ext cx="1751486" cy="3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04" tIns="45704" rIns="45704" bIns="4570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797" dirty="0">
                <a:latin typeface="Courier New" charset="0"/>
              </a:rPr>
              <a:t>demo-</a:t>
            </a:r>
            <a:r>
              <a:rPr lang="en-US" sz="1797" dirty="0" err="1">
                <a:latin typeface="Courier New" charset="0"/>
              </a:rPr>
              <a:t>retb.ys</a:t>
            </a:r>
            <a:endParaRPr lang="en-US" sz="1797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9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ChangeArrowheads="1"/>
          </p:cNvSpPr>
          <p:nvPr/>
        </p:nvSpPr>
        <p:spPr bwMode="auto">
          <a:xfrm>
            <a:off x="1178176" y="1835683"/>
            <a:ext cx="2589599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23" name="Rectangle 7"/>
          <p:cNvSpPr>
            <a:spLocks noChangeArrowheads="1"/>
          </p:cNvSpPr>
          <p:nvPr/>
        </p:nvSpPr>
        <p:spPr bwMode="auto">
          <a:xfrm>
            <a:off x="1320985" y="1897595"/>
            <a:ext cx="1398017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0x026:    ret</a:t>
            </a:r>
            <a:endParaRPr lang="en-US" sz="1797"/>
          </a:p>
        </p:txBody>
      </p:sp>
      <p:sp>
        <p:nvSpPr>
          <p:cNvPr id="107524" name="Rectangle 8"/>
          <p:cNvSpPr>
            <a:spLocks noChangeArrowheads="1"/>
          </p:cNvSpPr>
          <p:nvPr/>
        </p:nvSpPr>
        <p:spPr bwMode="auto">
          <a:xfrm>
            <a:off x="4224763" y="1835682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25" name="Rectangle 9"/>
          <p:cNvSpPr>
            <a:spLocks noChangeArrowheads="1"/>
          </p:cNvSpPr>
          <p:nvPr/>
        </p:nvSpPr>
        <p:spPr bwMode="auto">
          <a:xfrm>
            <a:off x="4437390" y="1880133"/>
            <a:ext cx="941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F</a:t>
            </a:r>
            <a:endParaRPr lang="en-US" sz="1797"/>
          </a:p>
        </p:txBody>
      </p:sp>
      <p:sp>
        <p:nvSpPr>
          <p:cNvPr id="107526" name="Rectangle 10"/>
          <p:cNvSpPr>
            <a:spLocks noChangeArrowheads="1"/>
          </p:cNvSpPr>
          <p:nvPr/>
        </p:nvSpPr>
        <p:spPr bwMode="auto">
          <a:xfrm>
            <a:off x="4681751" y="1835682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27" name="Rectangle 11"/>
          <p:cNvSpPr>
            <a:spLocks noChangeArrowheads="1"/>
          </p:cNvSpPr>
          <p:nvPr/>
        </p:nvSpPr>
        <p:spPr bwMode="auto">
          <a:xfrm>
            <a:off x="4883270" y="1880133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07528" name="Rectangle 12"/>
          <p:cNvSpPr>
            <a:spLocks noChangeArrowheads="1"/>
          </p:cNvSpPr>
          <p:nvPr/>
        </p:nvSpPr>
        <p:spPr bwMode="auto">
          <a:xfrm>
            <a:off x="5138739" y="1835682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29" name="Rectangle 13"/>
          <p:cNvSpPr>
            <a:spLocks noChangeArrowheads="1"/>
          </p:cNvSpPr>
          <p:nvPr/>
        </p:nvSpPr>
        <p:spPr bwMode="auto">
          <a:xfrm>
            <a:off x="5345018" y="1880133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07530" name="Rectangle 14"/>
          <p:cNvSpPr>
            <a:spLocks noChangeArrowheads="1"/>
          </p:cNvSpPr>
          <p:nvPr/>
        </p:nvSpPr>
        <p:spPr bwMode="auto">
          <a:xfrm>
            <a:off x="5595727" y="1835682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31" name="Rectangle 15"/>
          <p:cNvSpPr>
            <a:spLocks noChangeArrowheads="1"/>
          </p:cNvSpPr>
          <p:nvPr/>
        </p:nvSpPr>
        <p:spPr bwMode="auto">
          <a:xfrm>
            <a:off x="5784552" y="1880133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07532" name="Rectangle 16"/>
          <p:cNvSpPr>
            <a:spLocks noChangeArrowheads="1"/>
          </p:cNvSpPr>
          <p:nvPr/>
        </p:nvSpPr>
        <p:spPr bwMode="auto">
          <a:xfrm>
            <a:off x="6509702" y="2140483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33" name="Rectangle 17"/>
          <p:cNvSpPr>
            <a:spLocks noChangeArrowheads="1"/>
          </p:cNvSpPr>
          <p:nvPr/>
        </p:nvSpPr>
        <p:spPr bwMode="auto">
          <a:xfrm>
            <a:off x="6687420" y="2184934"/>
            <a:ext cx="1822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W</a:t>
            </a:r>
            <a:endParaRPr lang="en-US" sz="1797"/>
          </a:p>
        </p:txBody>
      </p:sp>
      <p:sp>
        <p:nvSpPr>
          <p:cNvPr id="107534" name="Rectangle 18"/>
          <p:cNvSpPr>
            <a:spLocks noChangeArrowheads="1"/>
          </p:cNvSpPr>
          <p:nvPr/>
        </p:nvSpPr>
        <p:spPr bwMode="auto">
          <a:xfrm>
            <a:off x="1178176" y="2140483"/>
            <a:ext cx="2589599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35" name="Rectangle 19"/>
          <p:cNvSpPr>
            <a:spLocks noChangeArrowheads="1"/>
          </p:cNvSpPr>
          <p:nvPr/>
        </p:nvSpPr>
        <p:spPr bwMode="auto">
          <a:xfrm>
            <a:off x="2385704" y="2192871"/>
            <a:ext cx="656100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 i="1">
                <a:solidFill>
                  <a:srgbClr val="000000"/>
                </a:solidFill>
                <a:latin typeface="Courier New" charset="0"/>
              </a:rPr>
              <a:t>bubble</a:t>
            </a:r>
            <a:endParaRPr lang="en-US" sz="1797"/>
          </a:p>
        </p:txBody>
      </p:sp>
      <p:sp>
        <p:nvSpPr>
          <p:cNvPr id="107536" name="Rectangle 20"/>
          <p:cNvSpPr>
            <a:spLocks noChangeArrowheads="1"/>
          </p:cNvSpPr>
          <p:nvPr/>
        </p:nvSpPr>
        <p:spPr bwMode="auto">
          <a:xfrm>
            <a:off x="4681751" y="2140483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37" name="Rectangle 21"/>
          <p:cNvSpPr>
            <a:spLocks noChangeArrowheads="1"/>
          </p:cNvSpPr>
          <p:nvPr/>
        </p:nvSpPr>
        <p:spPr bwMode="auto">
          <a:xfrm>
            <a:off x="4894378" y="2184934"/>
            <a:ext cx="941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F</a:t>
            </a:r>
            <a:endParaRPr lang="en-US" sz="1797"/>
          </a:p>
        </p:txBody>
      </p:sp>
      <p:sp>
        <p:nvSpPr>
          <p:cNvPr id="107538" name="Rectangle 22"/>
          <p:cNvSpPr>
            <a:spLocks noChangeArrowheads="1"/>
          </p:cNvSpPr>
          <p:nvPr/>
        </p:nvSpPr>
        <p:spPr bwMode="auto">
          <a:xfrm>
            <a:off x="5138739" y="2140483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39" name="Rectangle 23"/>
          <p:cNvSpPr>
            <a:spLocks noChangeArrowheads="1"/>
          </p:cNvSpPr>
          <p:nvPr/>
        </p:nvSpPr>
        <p:spPr bwMode="auto">
          <a:xfrm>
            <a:off x="5340258" y="2184934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07540" name="Rectangle 24"/>
          <p:cNvSpPr>
            <a:spLocks noChangeArrowheads="1"/>
          </p:cNvSpPr>
          <p:nvPr/>
        </p:nvSpPr>
        <p:spPr bwMode="auto">
          <a:xfrm>
            <a:off x="5595727" y="2140483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41" name="Rectangle 25"/>
          <p:cNvSpPr>
            <a:spLocks noChangeArrowheads="1"/>
          </p:cNvSpPr>
          <p:nvPr/>
        </p:nvSpPr>
        <p:spPr bwMode="auto">
          <a:xfrm>
            <a:off x="5802005" y="2184934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07542" name="Rectangle 26"/>
          <p:cNvSpPr>
            <a:spLocks noChangeArrowheads="1"/>
          </p:cNvSpPr>
          <p:nvPr/>
        </p:nvSpPr>
        <p:spPr bwMode="auto">
          <a:xfrm>
            <a:off x="6052715" y="2140483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43" name="Rectangle 27"/>
          <p:cNvSpPr>
            <a:spLocks noChangeArrowheads="1"/>
          </p:cNvSpPr>
          <p:nvPr/>
        </p:nvSpPr>
        <p:spPr bwMode="auto">
          <a:xfrm>
            <a:off x="6241540" y="2184934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07544" name="Rectangle 28"/>
          <p:cNvSpPr>
            <a:spLocks noChangeArrowheads="1"/>
          </p:cNvSpPr>
          <p:nvPr/>
        </p:nvSpPr>
        <p:spPr bwMode="auto">
          <a:xfrm>
            <a:off x="6052715" y="1835682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45" name="Rectangle 29"/>
          <p:cNvSpPr>
            <a:spLocks noChangeArrowheads="1"/>
          </p:cNvSpPr>
          <p:nvPr/>
        </p:nvSpPr>
        <p:spPr bwMode="auto">
          <a:xfrm>
            <a:off x="6230432" y="1880133"/>
            <a:ext cx="1822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W</a:t>
            </a:r>
            <a:endParaRPr lang="en-US" sz="1797"/>
          </a:p>
        </p:txBody>
      </p:sp>
      <p:sp>
        <p:nvSpPr>
          <p:cNvPr id="107546" name="Rectangle 30"/>
          <p:cNvSpPr>
            <a:spLocks noChangeArrowheads="1"/>
          </p:cNvSpPr>
          <p:nvPr/>
        </p:nvSpPr>
        <p:spPr bwMode="auto">
          <a:xfrm>
            <a:off x="1178176" y="2445283"/>
            <a:ext cx="2589599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47" name="Rectangle 31"/>
          <p:cNvSpPr>
            <a:spLocks noChangeArrowheads="1"/>
          </p:cNvSpPr>
          <p:nvPr/>
        </p:nvSpPr>
        <p:spPr bwMode="auto">
          <a:xfrm>
            <a:off x="2385704" y="2497671"/>
            <a:ext cx="656100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 i="1">
                <a:solidFill>
                  <a:srgbClr val="000000"/>
                </a:solidFill>
                <a:latin typeface="Courier New" charset="0"/>
              </a:rPr>
              <a:t>bubble</a:t>
            </a:r>
            <a:endParaRPr lang="en-US" sz="1797"/>
          </a:p>
        </p:txBody>
      </p:sp>
      <p:sp>
        <p:nvSpPr>
          <p:cNvPr id="107548" name="Rectangle 32"/>
          <p:cNvSpPr>
            <a:spLocks noChangeArrowheads="1"/>
          </p:cNvSpPr>
          <p:nvPr/>
        </p:nvSpPr>
        <p:spPr bwMode="auto">
          <a:xfrm>
            <a:off x="5138739" y="2445282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49" name="Rectangle 33"/>
          <p:cNvSpPr>
            <a:spLocks noChangeArrowheads="1"/>
          </p:cNvSpPr>
          <p:nvPr/>
        </p:nvSpPr>
        <p:spPr bwMode="auto">
          <a:xfrm>
            <a:off x="5351366" y="2489733"/>
            <a:ext cx="941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F</a:t>
            </a:r>
            <a:endParaRPr lang="en-US" sz="1797"/>
          </a:p>
        </p:txBody>
      </p:sp>
      <p:sp>
        <p:nvSpPr>
          <p:cNvPr id="107550" name="Rectangle 34"/>
          <p:cNvSpPr>
            <a:spLocks noChangeArrowheads="1"/>
          </p:cNvSpPr>
          <p:nvPr/>
        </p:nvSpPr>
        <p:spPr bwMode="auto">
          <a:xfrm>
            <a:off x="5595727" y="2445282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51" name="Rectangle 35"/>
          <p:cNvSpPr>
            <a:spLocks noChangeArrowheads="1"/>
          </p:cNvSpPr>
          <p:nvPr/>
        </p:nvSpPr>
        <p:spPr bwMode="auto">
          <a:xfrm>
            <a:off x="5797246" y="2489733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07552" name="Rectangle 36"/>
          <p:cNvSpPr>
            <a:spLocks noChangeArrowheads="1"/>
          </p:cNvSpPr>
          <p:nvPr/>
        </p:nvSpPr>
        <p:spPr bwMode="auto">
          <a:xfrm>
            <a:off x="6052715" y="2445282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53" name="Rectangle 37"/>
          <p:cNvSpPr>
            <a:spLocks noChangeArrowheads="1"/>
          </p:cNvSpPr>
          <p:nvPr/>
        </p:nvSpPr>
        <p:spPr bwMode="auto">
          <a:xfrm>
            <a:off x="6258994" y="2489733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07554" name="Rectangle 38"/>
          <p:cNvSpPr>
            <a:spLocks noChangeArrowheads="1"/>
          </p:cNvSpPr>
          <p:nvPr/>
        </p:nvSpPr>
        <p:spPr bwMode="auto">
          <a:xfrm>
            <a:off x="6509702" y="2445282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55" name="Rectangle 39"/>
          <p:cNvSpPr>
            <a:spLocks noChangeArrowheads="1"/>
          </p:cNvSpPr>
          <p:nvPr/>
        </p:nvSpPr>
        <p:spPr bwMode="auto">
          <a:xfrm>
            <a:off x="6698528" y="2489733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07556" name="Rectangle 40"/>
          <p:cNvSpPr>
            <a:spLocks noChangeArrowheads="1"/>
          </p:cNvSpPr>
          <p:nvPr/>
        </p:nvSpPr>
        <p:spPr bwMode="auto">
          <a:xfrm>
            <a:off x="6966690" y="2445282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57" name="Rectangle 41"/>
          <p:cNvSpPr>
            <a:spLocks noChangeArrowheads="1"/>
          </p:cNvSpPr>
          <p:nvPr/>
        </p:nvSpPr>
        <p:spPr bwMode="auto">
          <a:xfrm>
            <a:off x="7144409" y="2489733"/>
            <a:ext cx="1822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W</a:t>
            </a:r>
            <a:endParaRPr lang="en-US" sz="1797"/>
          </a:p>
        </p:txBody>
      </p:sp>
      <p:sp>
        <p:nvSpPr>
          <p:cNvPr id="107558" name="Rectangle 42"/>
          <p:cNvSpPr>
            <a:spLocks noChangeArrowheads="1"/>
          </p:cNvSpPr>
          <p:nvPr/>
        </p:nvSpPr>
        <p:spPr bwMode="auto">
          <a:xfrm>
            <a:off x="1178176" y="2750083"/>
            <a:ext cx="2589599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59" name="Rectangle 43"/>
          <p:cNvSpPr>
            <a:spLocks noChangeArrowheads="1"/>
          </p:cNvSpPr>
          <p:nvPr/>
        </p:nvSpPr>
        <p:spPr bwMode="auto">
          <a:xfrm>
            <a:off x="2385704" y="2802471"/>
            <a:ext cx="656100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 i="1">
                <a:solidFill>
                  <a:srgbClr val="000000"/>
                </a:solidFill>
                <a:latin typeface="Courier New" charset="0"/>
              </a:rPr>
              <a:t>bubble</a:t>
            </a:r>
            <a:endParaRPr lang="en-US" sz="1797"/>
          </a:p>
        </p:txBody>
      </p:sp>
      <p:sp>
        <p:nvSpPr>
          <p:cNvPr id="107560" name="Rectangle 44"/>
          <p:cNvSpPr>
            <a:spLocks noChangeArrowheads="1"/>
          </p:cNvSpPr>
          <p:nvPr/>
        </p:nvSpPr>
        <p:spPr bwMode="auto">
          <a:xfrm>
            <a:off x="5595727" y="2750083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61" name="Rectangle 45"/>
          <p:cNvSpPr>
            <a:spLocks noChangeArrowheads="1"/>
          </p:cNvSpPr>
          <p:nvPr/>
        </p:nvSpPr>
        <p:spPr bwMode="auto">
          <a:xfrm>
            <a:off x="5808354" y="2794533"/>
            <a:ext cx="941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F</a:t>
            </a:r>
            <a:endParaRPr lang="en-US" sz="1797"/>
          </a:p>
        </p:txBody>
      </p:sp>
      <p:sp>
        <p:nvSpPr>
          <p:cNvPr id="107562" name="Rectangle 46"/>
          <p:cNvSpPr>
            <a:spLocks noChangeArrowheads="1"/>
          </p:cNvSpPr>
          <p:nvPr/>
        </p:nvSpPr>
        <p:spPr bwMode="auto">
          <a:xfrm>
            <a:off x="6052715" y="2750083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63" name="Rectangle 47"/>
          <p:cNvSpPr>
            <a:spLocks noChangeArrowheads="1"/>
          </p:cNvSpPr>
          <p:nvPr/>
        </p:nvSpPr>
        <p:spPr bwMode="auto">
          <a:xfrm>
            <a:off x="6254234" y="2794533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07564" name="Rectangle 48"/>
          <p:cNvSpPr>
            <a:spLocks noChangeArrowheads="1"/>
          </p:cNvSpPr>
          <p:nvPr/>
        </p:nvSpPr>
        <p:spPr bwMode="auto">
          <a:xfrm>
            <a:off x="6509702" y="2750083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65" name="Rectangle 49"/>
          <p:cNvSpPr>
            <a:spLocks noChangeArrowheads="1"/>
          </p:cNvSpPr>
          <p:nvPr/>
        </p:nvSpPr>
        <p:spPr bwMode="auto">
          <a:xfrm>
            <a:off x="6715982" y="2794533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07566" name="Rectangle 50"/>
          <p:cNvSpPr>
            <a:spLocks noChangeArrowheads="1"/>
          </p:cNvSpPr>
          <p:nvPr/>
        </p:nvSpPr>
        <p:spPr bwMode="auto">
          <a:xfrm>
            <a:off x="6966690" y="2750083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67" name="Rectangle 51"/>
          <p:cNvSpPr>
            <a:spLocks noChangeArrowheads="1"/>
          </p:cNvSpPr>
          <p:nvPr/>
        </p:nvSpPr>
        <p:spPr bwMode="auto">
          <a:xfrm>
            <a:off x="7155517" y="2794533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07568" name="Rectangle 52"/>
          <p:cNvSpPr>
            <a:spLocks noChangeArrowheads="1"/>
          </p:cNvSpPr>
          <p:nvPr/>
        </p:nvSpPr>
        <p:spPr bwMode="auto">
          <a:xfrm>
            <a:off x="7423679" y="2750083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69" name="Rectangle 53"/>
          <p:cNvSpPr>
            <a:spLocks noChangeArrowheads="1"/>
          </p:cNvSpPr>
          <p:nvPr/>
        </p:nvSpPr>
        <p:spPr bwMode="auto">
          <a:xfrm>
            <a:off x="7601397" y="2794533"/>
            <a:ext cx="1822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W</a:t>
            </a:r>
            <a:endParaRPr lang="en-US" sz="1797"/>
          </a:p>
        </p:txBody>
      </p:sp>
      <p:sp>
        <p:nvSpPr>
          <p:cNvPr id="107570" name="Rectangle 54"/>
          <p:cNvSpPr>
            <a:spLocks noChangeArrowheads="1"/>
          </p:cNvSpPr>
          <p:nvPr/>
        </p:nvSpPr>
        <p:spPr bwMode="auto">
          <a:xfrm>
            <a:off x="1178176" y="3054883"/>
            <a:ext cx="2589599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71" name="Rectangle 55"/>
          <p:cNvSpPr>
            <a:spLocks noChangeArrowheads="1"/>
          </p:cNvSpPr>
          <p:nvPr/>
        </p:nvSpPr>
        <p:spPr bwMode="auto">
          <a:xfrm>
            <a:off x="1322572" y="3116796"/>
            <a:ext cx="1072023" cy="21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0x00b:    </a:t>
            </a:r>
            <a:endParaRPr lang="en-US" sz="1797"/>
          </a:p>
        </p:txBody>
      </p:sp>
      <p:sp>
        <p:nvSpPr>
          <p:cNvPr id="107572" name="Rectangle 56"/>
          <p:cNvSpPr>
            <a:spLocks noChangeArrowheads="1"/>
          </p:cNvSpPr>
          <p:nvPr/>
        </p:nvSpPr>
        <p:spPr bwMode="auto">
          <a:xfrm>
            <a:off x="2385704" y="3116795"/>
            <a:ext cx="750417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 dirty="0" err="1">
                <a:solidFill>
                  <a:srgbClr val="000000"/>
                </a:solidFill>
                <a:latin typeface="Courier New" charset="0"/>
              </a:rPr>
              <a:t>irmovq</a:t>
            </a:r>
            <a:r>
              <a:rPr lang="en-US" sz="1397" dirty="0">
                <a:solidFill>
                  <a:srgbClr val="000000"/>
                </a:solidFill>
                <a:latin typeface="Courier New" charset="0"/>
              </a:rPr>
              <a:t> </a:t>
            </a:r>
            <a:endParaRPr lang="en-US" sz="1797" dirty="0"/>
          </a:p>
        </p:txBody>
      </p:sp>
      <p:sp>
        <p:nvSpPr>
          <p:cNvPr id="107573" name="Rectangle 57"/>
          <p:cNvSpPr>
            <a:spLocks noChangeArrowheads="1"/>
          </p:cNvSpPr>
          <p:nvPr/>
        </p:nvSpPr>
        <p:spPr bwMode="auto">
          <a:xfrm>
            <a:off x="3129895" y="3116795"/>
            <a:ext cx="430159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$5,%</a:t>
            </a:r>
            <a:endParaRPr lang="en-US" sz="1797"/>
          </a:p>
        </p:txBody>
      </p:sp>
      <p:sp>
        <p:nvSpPr>
          <p:cNvPr id="107574" name="Rectangle 58"/>
          <p:cNvSpPr>
            <a:spLocks noChangeArrowheads="1"/>
          </p:cNvSpPr>
          <p:nvPr/>
        </p:nvSpPr>
        <p:spPr bwMode="auto">
          <a:xfrm>
            <a:off x="3555149" y="3116795"/>
            <a:ext cx="321607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 dirty="0" err="1">
                <a:solidFill>
                  <a:srgbClr val="000000"/>
                </a:solidFill>
                <a:latin typeface="Courier New" charset="0"/>
              </a:rPr>
              <a:t>rsi</a:t>
            </a:r>
            <a:endParaRPr lang="en-US" sz="1797" dirty="0"/>
          </a:p>
        </p:txBody>
      </p:sp>
      <p:sp>
        <p:nvSpPr>
          <p:cNvPr id="107575" name="Rectangle 59"/>
          <p:cNvSpPr>
            <a:spLocks noChangeArrowheads="1"/>
          </p:cNvSpPr>
          <p:nvPr/>
        </p:nvSpPr>
        <p:spPr bwMode="auto">
          <a:xfrm>
            <a:off x="3980401" y="3116796"/>
            <a:ext cx="964821" cy="21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# Return </a:t>
            </a:r>
            <a:endParaRPr lang="en-US" sz="1797"/>
          </a:p>
        </p:txBody>
      </p:sp>
      <p:sp>
        <p:nvSpPr>
          <p:cNvPr id="107576" name="Rectangle 60"/>
          <p:cNvSpPr>
            <a:spLocks noChangeArrowheads="1"/>
          </p:cNvSpPr>
          <p:nvPr/>
        </p:nvSpPr>
        <p:spPr bwMode="auto">
          <a:xfrm>
            <a:off x="6052715" y="3054882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77" name="Rectangle 61"/>
          <p:cNvSpPr>
            <a:spLocks noChangeArrowheads="1"/>
          </p:cNvSpPr>
          <p:nvPr/>
        </p:nvSpPr>
        <p:spPr bwMode="auto">
          <a:xfrm>
            <a:off x="6265342" y="3099333"/>
            <a:ext cx="941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F</a:t>
            </a:r>
            <a:endParaRPr lang="en-US" sz="1797"/>
          </a:p>
        </p:txBody>
      </p:sp>
      <p:sp>
        <p:nvSpPr>
          <p:cNvPr id="107578" name="Rectangle 62"/>
          <p:cNvSpPr>
            <a:spLocks noChangeArrowheads="1"/>
          </p:cNvSpPr>
          <p:nvPr/>
        </p:nvSpPr>
        <p:spPr bwMode="auto">
          <a:xfrm>
            <a:off x="6509702" y="3054882"/>
            <a:ext cx="458575" cy="306388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79" name="Rectangle 63"/>
          <p:cNvSpPr>
            <a:spLocks noChangeArrowheads="1"/>
          </p:cNvSpPr>
          <p:nvPr/>
        </p:nvSpPr>
        <p:spPr bwMode="auto">
          <a:xfrm>
            <a:off x="6711222" y="3099333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07580" name="Rectangle 64"/>
          <p:cNvSpPr>
            <a:spLocks noChangeArrowheads="1"/>
          </p:cNvSpPr>
          <p:nvPr/>
        </p:nvSpPr>
        <p:spPr bwMode="auto">
          <a:xfrm>
            <a:off x="6966690" y="3054882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81" name="Rectangle 65"/>
          <p:cNvSpPr>
            <a:spLocks noChangeArrowheads="1"/>
          </p:cNvSpPr>
          <p:nvPr/>
        </p:nvSpPr>
        <p:spPr bwMode="auto">
          <a:xfrm>
            <a:off x="7172970" y="3099333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07582" name="Rectangle 66"/>
          <p:cNvSpPr>
            <a:spLocks noChangeArrowheads="1"/>
          </p:cNvSpPr>
          <p:nvPr/>
        </p:nvSpPr>
        <p:spPr bwMode="auto">
          <a:xfrm>
            <a:off x="7423679" y="3054882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83" name="Rectangle 67"/>
          <p:cNvSpPr>
            <a:spLocks noChangeArrowheads="1"/>
          </p:cNvSpPr>
          <p:nvPr/>
        </p:nvSpPr>
        <p:spPr bwMode="auto">
          <a:xfrm>
            <a:off x="7612505" y="3099333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07584" name="Rectangle 68"/>
          <p:cNvSpPr>
            <a:spLocks noChangeArrowheads="1"/>
          </p:cNvSpPr>
          <p:nvPr/>
        </p:nvSpPr>
        <p:spPr bwMode="auto">
          <a:xfrm>
            <a:off x="7880667" y="3054882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85" name="Rectangle 69"/>
          <p:cNvSpPr>
            <a:spLocks noChangeArrowheads="1"/>
          </p:cNvSpPr>
          <p:nvPr/>
        </p:nvSpPr>
        <p:spPr bwMode="auto">
          <a:xfrm>
            <a:off x="8058384" y="3099333"/>
            <a:ext cx="1822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W</a:t>
            </a:r>
            <a:endParaRPr lang="en-US" sz="1797"/>
          </a:p>
        </p:txBody>
      </p:sp>
      <p:sp>
        <p:nvSpPr>
          <p:cNvPr id="107586" name="Rectangle 70"/>
          <p:cNvSpPr>
            <a:spLocks noChangeArrowheads="1"/>
          </p:cNvSpPr>
          <p:nvPr/>
        </p:nvSpPr>
        <p:spPr bwMode="auto">
          <a:xfrm>
            <a:off x="1178176" y="1530883"/>
            <a:ext cx="2589599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87" name="Rectangle 71"/>
          <p:cNvSpPr>
            <a:spLocks noChangeArrowheads="1"/>
          </p:cNvSpPr>
          <p:nvPr/>
        </p:nvSpPr>
        <p:spPr bwMode="auto">
          <a:xfrm>
            <a:off x="1322572" y="1584858"/>
            <a:ext cx="645239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# demo</a:t>
            </a:r>
            <a:endParaRPr lang="en-US" sz="1797"/>
          </a:p>
        </p:txBody>
      </p:sp>
      <p:sp>
        <p:nvSpPr>
          <p:cNvPr id="107588" name="Rectangle 72"/>
          <p:cNvSpPr>
            <a:spLocks noChangeArrowheads="1"/>
          </p:cNvSpPr>
          <p:nvPr/>
        </p:nvSpPr>
        <p:spPr bwMode="auto">
          <a:xfrm>
            <a:off x="1962038" y="1584858"/>
            <a:ext cx="107539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-</a:t>
            </a:r>
            <a:endParaRPr lang="en-US" sz="1797"/>
          </a:p>
        </p:txBody>
      </p:sp>
      <p:sp>
        <p:nvSpPr>
          <p:cNvPr id="107589" name="Rectangle 73"/>
          <p:cNvSpPr>
            <a:spLocks noChangeArrowheads="1"/>
          </p:cNvSpPr>
          <p:nvPr/>
        </p:nvSpPr>
        <p:spPr bwMode="auto">
          <a:xfrm>
            <a:off x="2066764" y="1584858"/>
            <a:ext cx="430159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97">
                <a:solidFill>
                  <a:srgbClr val="000000"/>
                </a:solidFill>
                <a:latin typeface="Courier New" charset="0"/>
              </a:rPr>
              <a:t>retb</a:t>
            </a:r>
            <a:endParaRPr lang="en-US" sz="1797"/>
          </a:p>
        </p:txBody>
      </p:sp>
      <p:sp>
        <p:nvSpPr>
          <p:cNvPr id="107590" name="Rectangle 74"/>
          <p:cNvSpPr>
            <a:spLocks noChangeArrowheads="1"/>
          </p:cNvSpPr>
          <p:nvPr/>
        </p:nvSpPr>
        <p:spPr bwMode="auto">
          <a:xfrm>
            <a:off x="6052715" y="3054882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91" name="Rectangle 75"/>
          <p:cNvSpPr>
            <a:spLocks noChangeArrowheads="1"/>
          </p:cNvSpPr>
          <p:nvPr/>
        </p:nvSpPr>
        <p:spPr bwMode="auto">
          <a:xfrm>
            <a:off x="6265342" y="3099333"/>
            <a:ext cx="941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F</a:t>
            </a:r>
            <a:endParaRPr lang="en-US" sz="1797"/>
          </a:p>
        </p:txBody>
      </p:sp>
      <p:sp>
        <p:nvSpPr>
          <p:cNvPr id="107592" name="Rectangle 76"/>
          <p:cNvSpPr>
            <a:spLocks noChangeArrowheads="1"/>
          </p:cNvSpPr>
          <p:nvPr/>
        </p:nvSpPr>
        <p:spPr bwMode="auto">
          <a:xfrm>
            <a:off x="6509702" y="3054882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93" name="Rectangle 77"/>
          <p:cNvSpPr>
            <a:spLocks noChangeArrowheads="1"/>
          </p:cNvSpPr>
          <p:nvPr/>
        </p:nvSpPr>
        <p:spPr bwMode="auto">
          <a:xfrm>
            <a:off x="6711222" y="3099333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07594" name="Rectangle 78"/>
          <p:cNvSpPr>
            <a:spLocks noChangeArrowheads="1"/>
          </p:cNvSpPr>
          <p:nvPr/>
        </p:nvSpPr>
        <p:spPr bwMode="auto">
          <a:xfrm>
            <a:off x="6966690" y="3054882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95" name="Rectangle 79"/>
          <p:cNvSpPr>
            <a:spLocks noChangeArrowheads="1"/>
          </p:cNvSpPr>
          <p:nvPr/>
        </p:nvSpPr>
        <p:spPr bwMode="auto">
          <a:xfrm>
            <a:off x="7172970" y="3099333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07596" name="Rectangle 80"/>
          <p:cNvSpPr>
            <a:spLocks noChangeArrowheads="1"/>
          </p:cNvSpPr>
          <p:nvPr/>
        </p:nvSpPr>
        <p:spPr bwMode="auto">
          <a:xfrm>
            <a:off x="7423679" y="3054882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97" name="Rectangle 81"/>
          <p:cNvSpPr>
            <a:spLocks noChangeArrowheads="1"/>
          </p:cNvSpPr>
          <p:nvPr/>
        </p:nvSpPr>
        <p:spPr bwMode="auto">
          <a:xfrm>
            <a:off x="7612505" y="3099333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07598" name="Rectangle 82"/>
          <p:cNvSpPr>
            <a:spLocks noChangeArrowheads="1"/>
          </p:cNvSpPr>
          <p:nvPr/>
        </p:nvSpPr>
        <p:spPr bwMode="auto">
          <a:xfrm>
            <a:off x="7880667" y="3054882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599" name="Rectangle 83"/>
          <p:cNvSpPr>
            <a:spLocks noChangeArrowheads="1"/>
          </p:cNvSpPr>
          <p:nvPr/>
        </p:nvSpPr>
        <p:spPr bwMode="auto">
          <a:xfrm>
            <a:off x="8058384" y="3099333"/>
            <a:ext cx="1822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W</a:t>
            </a:r>
            <a:endParaRPr lang="en-US" sz="1797"/>
          </a:p>
        </p:txBody>
      </p:sp>
      <p:sp>
        <p:nvSpPr>
          <p:cNvPr id="107600" name="Rectangle 84"/>
          <p:cNvSpPr>
            <a:spLocks noChangeArrowheads="1"/>
          </p:cNvSpPr>
          <p:nvPr/>
        </p:nvSpPr>
        <p:spPr bwMode="auto">
          <a:xfrm>
            <a:off x="5367233" y="5798083"/>
            <a:ext cx="1905704" cy="763588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601" name="Rectangle 85"/>
          <p:cNvSpPr>
            <a:spLocks noChangeArrowheads="1"/>
          </p:cNvSpPr>
          <p:nvPr/>
        </p:nvSpPr>
        <p:spPr bwMode="auto">
          <a:xfrm>
            <a:off x="6303425" y="5863171"/>
            <a:ext cx="941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F</a:t>
            </a:r>
            <a:endParaRPr lang="en-US" sz="1797"/>
          </a:p>
        </p:txBody>
      </p:sp>
      <p:sp>
        <p:nvSpPr>
          <p:cNvPr id="107602" name="Rectangle 86"/>
          <p:cNvSpPr>
            <a:spLocks noChangeArrowheads="1"/>
          </p:cNvSpPr>
          <p:nvPr/>
        </p:nvSpPr>
        <p:spPr bwMode="auto">
          <a:xfrm>
            <a:off x="5367233" y="6102883"/>
            <a:ext cx="1905704" cy="493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603" name="Rectangle 87"/>
          <p:cNvSpPr>
            <a:spLocks noChangeArrowheads="1"/>
          </p:cNvSpPr>
          <p:nvPr/>
        </p:nvSpPr>
        <p:spPr bwMode="auto">
          <a:xfrm>
            <a:off x="5503694" y="6145746"/>
            <a:ext cx="303457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</a:rPr>
              <a:t>valC</a:t>
            </a:r>
            <a:endParaRPr lang="en-US" sz="1797"/>
          </a:p>
        </p:txBody>
      </p:sp>
      <p:sp>
        <p:nvSpPr>
          <p:cNvPr id="107604" name="Rectangle 88"/>
          <p:cNvSpPr>
            <a:spLocks noChangeArrowheads="1"/>
          </p:cNvSpPr>
          <p:nvPr/>
        </p:nvSpPr>
        <p:spPr bwMode="auto">
          <a:xfrm>
            <a:off x="5938467" y="6139396"/>
            <a:ext cx="159691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Wingdings 3" charset="0"/>
              </a:rPr>
              <a:t>f</a:t>
            </a:r>
            <a:endParaRPr lang="en-US" sz="1797"/>
          </a:p>
        </p:txBody>
      </p:sp>
      <p:sp>
        <p:nvSpPr>
          <p:cNvPr id="107605" name="Rectangle 89"/>
          <p:cNvSpPr>
            <a:spLocks noChangeArrowheads="1"/>
          </p:cNvSpPr>
          <p:nvPr/>
        </p:nvSpPr>
        <p:spPr bwMode="auto">
          <a:xfrm>
            <a:off x="6116186" y="6145746"/>
            <a:ext cx="90826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</a:rPr>
              <a:t>5</a:t>
            </a:r>
            <a:endParaRPr lang="en-US" sz="1797"/>
          </a:p>
        </p:txBody>
      </p:sp>
      <p:sp>
        <p:nvSpPr>
          <p:cNvPr id="107606" name="Rectangle 90"/>
          <p:cNvSpPr>
            <a:spLocks noChangeArrowheads="1"/>
          </p:cNvSpPr>
          <p:nvPr/>
        </p:nvSpPr>
        <p:spPr bwMode="auto">
          <a:xfrm>
            <a:off x="5503695" y="6366407"/>
            <a:ext cx="159953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</a:rPr>
              <a:t>rB</a:t>
            </a:r>
            <a:endParaRPr lang="en-US" sz="1797"/>
          </a:p>
        </p:txBody>
      </p:sp>
      <p:sp>
        <p:nvSpPr>
          <p:cNvPr id="107607" name="Rectangle 91"/>
          <p:cNvSpPr>
            <a:spLocks noChangeArrowheads="1"/>
          </p:cNvSpPr>
          <p:nvPr/>
        </p:nvSpPr>
        <p:spPr bwMode="auto">
          <a:xfrm>
            <a:off x="5762337" y="6360057"/>
            <a:ext cx="159691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Wingdings 3" charset="0"/>
              </a:rPr>
              <a:t>f</a:t>
            </a:r>
            <a:endParaRPr lang="en-US" sz="1797"/>
          </a:p>
        </p:txBody>
      </p:sp>
      <p:sp>
        <p:nvSpPr>
          <p:cNvPr id="107608" name="Rectangle 92"/>
          <p:cNvSpPr>
            <a:spLocks noChangeArrowheads="1"/>
          </p:cNvSpPr>
          <p:nvPr/>
        </p:nvSpPr>
        <p:spPr bwMode="auto">
          <a:xfrm>
            <a:off x="5954336" y="6385457"/>
            <a:ext cx="107539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%</a:t>
            </a:r>
            <a:endParaRPr lang="en-US" sz="1797"/>
          </a:p>
        </p:txBody>
      </p:sp>
      <p:sp>
        <p:nvSpPr>
          <p:cNvPr id="107609" name="Rectangle 93"/>
          <p:cNvSpPr>
            <a:spLocks noChangeArrowheads="1"/>
          </p:cNvSpPr>
          <p:nvPr/>
        </p:nvSpPr>
        <p:spPr bwMode="auto">
          <a:xfrm>
            <a:off x="6059063" y="6385457"/>
            <a:ext cx="322619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esi</a:t>
            </a:r>
            <a:endParaRPr lang="en-US" sz="1797"/>
          </a:p>
        </p:txBody>
      </p:sp>
      <p:sp>
        <p:nvSpPr>
          <p:cNvPr id="107610" name="Rectangle 94"/>
          <p:cNvSpPr>
            <a:spLocks noChangeArrowheads="1"/>
          </p:cNvSpPr>
          <p:nvPr/>
        </p:nvSpPr>
        <p:spPr bwMode="auto">
          <a:xfrm>
            <a:off x="5367233" y="5798083"/>
            <a:ext cx="1905704" cy="763588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611" name="Rectangle 95"/>
          <p:cNvSpPr>
            <a:spLocks noChangeArrowheads="1"/>
          </p:cNvSpPr>
          <p:nvPr/>
        </p:nvSpPr>
        <p:spPr bwMode="auto">
          <a:xfrm>
            <a:off x="6303425" y="5863171"/>
            <a:ext cx="941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F</a:t>
            </a:r>
            <a:endParaRPr lang="en-US" sz="1797"/>
          </a:p>
        </p:txBody>
      </p:sp>
      <p:sp>
        <p:nvSpPr>
          <p:cNvPr id="107612" name="Rectangle 96"/>
          <p:cNvSpPr>
            <a:spLocks noChangeArrowheads="1"/>
          </p:cNvSpPr>
          <p:nvPr/>
        </p:nvSpPr>
        <p:spPr bwMode="auto">
          <a:xfrm>
            <a:off x="5367233" y="6102883"/>
            <a:ext cx="1905704" cy="493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613" name="Rectangle 97"/>
          <p:cNvSpPr>
            <a:spLocks noChangeArrowheads="1"/>
          </p:cNvSpPr>
          <p:nvPr/>
        </p:nvSpPr>
        <p:spPr bwMode="auto">
          <a:xfrm>
            <a:off x="5503694" y="6145746"/>
            <a:ext cx="303457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</a:rPr>
              <a:t>valC</a:t>
            </a:r>
            <a:endParaRPr lang="en-US" sz="1797"/>
          </a:p>
        </p:txBody>
      </p:sp>
      <p:sp>
        <p:nvSpPr>
          <p:cNvPr id="107614" name="Rectangle 98"/>
          <p:cNvSpPr>
            <a:spLocks noChangeArrowheads="1"/>
          </p:cNvSpPr>
          <p:nvPr/>
        </p:nvSpPr>
        <p:spPr bwMode="auto">
          <a:xfrm>
            <a:off x="5938467" y="6139396"/>
            <a:ext cx="159691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Wingdings 3" charset="0"/>
              </a:rPr>
              <a:t>f</a:t>
            </a:r>
            <a:endParaRPr lang="en-US" sz="1797"/>
          </a:p>
        </p:txBody>
      </p:sp>
      <p:sp>
        <p:nvSpPr>
          <p:cNvPr id="107615" name="Rectangle 99"/>
          <p:cNvSpPr>
            <a:spLocks noChangeArrowheads="1"/>
          </p:cNvSpPr>
          <p:nvPr/>
        </p:nvSpPr>
        <p:spPr bwMode="auto">
          <a:xfrm>
            <a:off x="6116186" y="6145746"/>
            <a:ext cx="90826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</a:rPr>
              <a:t>5</a:t>
            </a:r>
            <a:endParaRPr lang="en-US" sz="1797"/>
          </a:p>
        </p:txBody>
      </p:sp>
      <p:sp>
        <p:nvSpPr>
          <p:cNvPr id="107616" name="Rectangle 100"/>
          <p:cNvSpPr>
            <a:spLocks noChangeArrowheads="1"/>
          </p:cNvSpPr>
          <p:nvPr/>
        </p:nvSpPr>
        <p:spPr bwMode="auto">
          <a:xfrm>
            <a:off x="5503695" y="6366407"/>
            <a:ext cx="159953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</a:rPr>
              <a:t>rB</a:t>
            </a:r>
            <a:endParaRPr lang="en-US" sz="1797"/>
          </a:p>
        </p:txBody>
      </p:sp>
      <p:sp>
        <p:nvSpPr>
          <p:cNvPr id="107617" name="Rectangle 101"/>
          <p:cNvSpPr>
            <a:spLocks noChangeArrowheads="1"/>
          </p:cNvSpPr>
          <p:nvPr/>
        </p:nvSpPr>
        <p:spPr bwMode="auto">
          <a:xfrm>
            <a:off x="5762337" y="6360057"/>
            <a:ext cx="159691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Wingdings 3" charset="0"/>
              </a:rPr>
              <a:t>f</a:t>
            </a:r>
            <a:endParaRPr lang="en-US" sz="1797"/>
          </a:p>
        </p:txBody>
      </p:sp>
      <p:sp>
        <p:nvSpPr>
          <p:cNvPr id="107618" name="Rectangle 102"/>
          <p:cNvSpPr>
            <a:spLocks noChangeArrowheads="1"/>
          </p:cNvSpPr>
          <p:nvPr/>
        </p:nvSpPr>
        <p:spPr bwMode="auto">
          <a:xfrm>
            <a:off x="5954336" y="6385457"/>
            <a:ext cx="107539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%</a:t>
            </a:r>
            <a:endParaRPr lang="en-US" sz="1797"/>
          </a:p>
        </p:txBody>
      </p:sp>
      <p:sp>
        <p:nvSpPr>
          <p:cNvPr id="107619" name="Rectangle 103"/>
          <p:cNvSpPr>
            <a:spLocks noChangeArrowheads="1"/>
          </p:cNvSpPr>
          <p:nvPr/>
        </p:nvSpPr>
        <p:spPr bwMode="auto">
          <a:xfrm>
            <a:off x="6059062" y="6385457"/>
            <a:ext cx="321607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 dirty="0" err="1">
                <a:solidFill>
                  <a:srgbClr val="000000"/>
                </a:solidFill>
                <a:latin typeface="Courier New" charset="0"/>
              </a:rPr>
              <a:t>rsi</a:t>
            </a:r>
            <a:endParaRPr lang="en-US" sz="1797" dirty="0"/>
          </a:p>
        </p:txBody>
      </p:sp>
      <p:sp>
        <p:nvSpPr>
          <p:cNvPr id="107620" name="Line 104"/>
          <p:cNvSpPr>
            <a:spLocks noChangeShapeType="1"/>
          </p:cNvSpPr>
          <p:nvPr/>
        </p:nvSpPr>
        <p:spPr bwMode="auto">
          <a:xfrm flipH="1">
            <a:off x="5367233" y="3359682"/>
            <a:ext cx="685482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07621" name="Line 105"/>
          <p:cNvSpPr>
            <a:spLocks noChangeShapeType="1"/>
          </p:cNvSpPr>
          <p:nvPr/>
        </p:nvSpPr>
        <p:spPr bwMode="auto">
          <a:xfrm>
            <a:off x="6509702" y="3359682"/>
            <a:ext cx="761647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grpSp>
        <p:nvGrpSpPr>
          <p:cNvPr id="107622" name="Group 122"/>
          <p:cNvGrpSpPr>
            <a:grpSpLocks/>
          </p:cNvGrpSpPr>
          <p:nvPr/>
        </p:nvGrpSpPr>
        <p:grpSpPr bwMode="auto">
          <a:xfrm>
            <a:off x="5367233" y="4045483"/>
            <a:ext cx="1905704" cy="1598613"/>
            <a:chOff x="3264" y="2016"/>
            <a:chExt cx="1201" cy="1007"/>
          </a:xfrm>
        </p:grpSpPr>
        <p:sp>
          <p:nvSpPr>
            <p:cNvPr id="107625" name="Rectangle 106"/>
            <p:cNvSpPr>
              <a:spLocks noChangeArrowheads="1"/>
            </p:cNvSpPr>
            <p:nvPr/>
          </p:nvSpPr>
          <p:spPr bwMode="auto">
            <a:xfrm>
              <a:off x="3264" y="2016"/>
              <a:ext cx="1201" cy="52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7626" name="Rectangle 107"/>
            <p:cNvSpPr>
              <a:spLocks noChangeArrowheads="1"/>
            </p:cNvSpPr>
            <p:nvPr/>
          </p:nvSpPr>
          <p:spPr bwMode="auto">
            <a:xfrm>
              <a:off x="3832" y="2057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7627" name="Rectangle 108"/>
            <p:cNvSpPr>
              <a:spLocks noChangeArrowheads="1"/>
            </p:cNvSpPr>
            <p:nvPr/>
          </p:nvSpPr>
          <p:spPr bwMode="auto">
            <a:xfrm>
              <a:off x="3264" y="2208"/>
              <a:ext cx="1201" cy="3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7628" name="Rectangle 109"/>
            <p:cNvSpPr>
              <a:spLocks noChangeArrowheads="1"/>
            </p:cNvSpPr>
            <p:nvPr/>
          </p:nvSpPr>
          <p:spPr bwMode="auto">
            <a:xfrm>
              <a:off x="3350" y="2312"/>
              <a:ext cx="22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valM</a:t>
              </a:r>
              <a:endParaRPr lang="en-US" sz="1797"/>
            </a:p>
          </p:txBody>
        </p:sp>
        <p:sp>
          <p:nvSpPr>
            <p:cNvPr id="107629" name="Rectangle 110"/>
            <p:cNvSpPr>
              <a:spLocks noChangeArrowheads="1"/>
            </p:cNvSpPr>
            <p:nvPr/>
          </p:nvSpPr>
          <p:spPr bwMode="auto">
            <a:xfrm>
              <a:off x="3616" y="2312"/>
              <a:ext cx="8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= </a:t>
              </a:r>
              <a:endParaRPr lang="en-US" sz="1797"/>
            </a:p>
          </p:txBody>
        </p:sp>
        <p:sp>
          <p:nvSpPr>
            <p:cNvPr id="107630" name="Rectangle 111"/>
            <p:cNvSpPr>
              <a:spLocks noChangeArrowheads="1"/>
            </p:cNvSpPr>
            <p:nvPr/>
          </p:nvSpPr>
          <p:spPr bwMode="auto">
            <a:xfrm>
              <a:off x="3721" y="2324"/>
              <a:ext cx="27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0x0b</a:t>
              </a:r>
              <a:endParaRPr lang="en-US" sz="1797"/>
            </a:p>
          </p:txBody>
        </p:sp>
        <p:sp>
          <p:nvSpPr>
            <p:cNvPr id="107631" name="Rectangle 112"/>
            <p:cNvSpPr>
              <a:spLocks noChangeArrowheads="1"/>
            </p:cNvSpPr>
            <p:nvPr/>
          </p:nvSpPr>
          <p:spPr bwMode="auto">
            <a:xfrm>
              <a:off x="3264" y="2016"/>
              <a:ext cx="1201" cy="52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7632" name="Rectangle 113"/>
            <p:cNvSpPr>
              <a:spLocks noChangeArrowheads="1"/>
            </p:cNvSpPr>
            <p:nvPr/>
          </p:nvSpPr>
          <p:spPr bwMode="auto">
            <a:xfrm>
              <a:off x="3832" y="2057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7633" name="Rectangle 114"/>
            <p:cNvSpPr>
              <a:spLocks noChangeArrowheads="1"/>
            </p:cNvSpPr>
            <p:nvPr/>
          </p:nvSpPr>
          <p:spPr bwMode="auto">
            <a:xfrm>
              <a:off x="3264" y="2208"/>
              <a:ext cx="1201" cy="3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7634" name="Rectangle 115"/>
            <p:cNvSpPr>
              <a:spLocks noChangeArrowheads="1"/>
            </p:cNvSpPr>
            <p:nvPr/>
          </p:nvSpPr>
          <p:spPr bwMode="auto">
            <a:xfrm>
              <a:off x="3350" y="2312"/>
              <a:ext cx="22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valM</a:t>
              </a:r>
              <a:endParaRPr lang="en-US" sz="1797"/>
            </a:p>
          </p:txBody>
        </p:sp>
        <p:sp>
          <p:nvSpPr>
            <p:cNvPr id="107635" name="Rectangle 116"/>
            <p:cNvSpPr>
              <a:spLocks noChangeArrowheads="1"/>
            </p:cNvSpPr>
            <p:nvPr/>
          </p:nvSpPr>
          <p:spPr bwMode="auto">
            <a:xfrm>
              <a:off x="3616" y="2312"/>
              <a:ext cx="8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</a:rPr>
                <a:t>= </a:t>
              </a:r>
              <a:endParaRPr lang="en-US" sz="1797"/>
            </a:p>
          </p:txBody>
        </p:sp>
        <p:sp>
          <p:nvSpPr>
            <p:cNvPr id="107636" name="Rectangle 117"/>
            <p:cNvSpPr>
              <a:spLocks noChangeArrowheads="1"/>
            </p:cNvSpPr>
            <p:nvPr/>
          </p:nvSpPr>
          <p:spPr bwMode="auto">
            <a:xfrm>
              <a:off x="3721" y="2324"/>
              <a:ext cx="27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0x0b</a:t>
              </a:r>
              <a:endParaRPr lang="en-US" sz="1797"/>
            </a:p>
          </p:txBody>
        </p:sp>
        <p:sp>
          <p:nvSpPr>
            <p:cNvPr id="107637" name="Rectangle 118"/>
            <p:cNvSpPr>
              <a:spLocks noChangeArrowheads="1"/>
            </p:cNvSpPr>
            <p:nvPr/>
          </p:nvSpPr>
          <p:spPr bwMode="auto">
            <a:xfrm>
              <a:off x="3744" y="2640"/>
              <a:ext cx="16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7638" name="Rectangle 119"/>
            <p:cNvSpPr>
              <a:spLocks noChangeArrowheads="1"/>
            </p:cNvSpPr>
            <p:nvPr/>
          </p:nvSpPr>
          <p:spPr bwMode="auto">
            <a:xfrm>
              <a:off x="3831" y="2641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•</a:t>
              </a:r>
              <a:endParaRPr lang="en-US" sz="1797"/>
            </a:p>
          </p:txBody>
        </p:sp>
        <p:sp>
          <p:nvSpPr>
            <p:cNvPr id="107639" name="Rectangle 120"/>
            <p:cNvSpPr>
              <a:spLocks noChangeArrowheads="1"/>
            </p:cNvSpPr>
            <p:nvPr/>
          </p:nvSpPr>
          <p:spPr bwMode="auto">
            <a:xfrm>
              <a:off x="3831" y="2749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•</a:t>
              </a:r>
              <a:endParaRPr lang="en-US" sz="1797"/>
            </a:p>
          </p:txBody>
        </p:sp>
        <p:sp>
          <p:nvSpPr>
            <p:cNvPr id="107640" name="Rectangle 121"/>
            <p:cNvSpPr>
              <a:spLocks noChangeArrowheads="1"/>
            </p:cNvSpPr>
            <p:nvPr/>
          </p:nvSpPr>
          <p:spPr bwMode="auto">
            <a:xfrm>
              <a:off x="3831" y="2857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•</a:t>
              </a:r>
              <a:endParaRPr lang="en-US" sz="1797"/>
            </a:p>
          </p:txBody>
        </p:sp>
      </p:grp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957" y="815241"/>
            <a:ext cx="8700227" cy="779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Correct Return Example</a:t>
            </a:r>
          </a:p>
        </p:txBody>
      </p:sp>
      <p:sp>
        <p:nvSpPr>
          <p:cNvPr id="107624" name="Rectangle 4"/>
          <p:cNvSpPr>
            <a:spLocks noChangeArrowheads="1"/>
          </p:cNvSpPr>
          <p:nvPr/>
        </p:nvSpPr>
        <p:spPr bwMode="auto">
          <a:xfrm>
            <a:off x="568859" y="4045482"/>
            <a:ext cx="464604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1" tIns="44364" rIns="90311" bIns="44364"/>
          <a:lstStyle/>
          <a:p>
            <a:pPr marL="742650" lvl="1" indent="-244377" defTabSz="912445">
              <a:spcBef>
                <a:spcPct val="25000"/>
              </a:spcBef>
              <a:buClr>
                <a:schemeClr val="hlink"/>
              </a:buClr>
              <a:buSzPct val="75000"/>
              <a:buFont typeface="Wingdings" charset="0"/>
              <a:buChar char="n"/>
            </a:pPr>
            <a:r>
              <a:rPr lang="en-US" sz="1996"/>
              <a:t>As </a:t>
            </a:r>
            <a:r>
              <a:rPr lang="en-US" sz="1996">
                <a:latin typeface="Courier New" charset="0"/>
              </a:rPr>
              <a:t>ret</a:t>
            </a:r>
            <a:r>
              <a:rPr lang="en-US" sz="1996"/>
              <a:t> passes through pipeline, stall at fetch stage</a:t>
            </a:r>
          </a:p>
          <a:p>
            <a:pPr marL="1144127" lvl="2" indent="-238029" defTabSz="912445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charset="0"/>
              <a:buChar char="l"/>
            </a:pPr>
            <a:r>
              <a:rPr lang="en-US" sz="1797">
                <a:solidFill>
                  <a:schemeClr val="folHlink"/>
                </a:solidFill>
              </a:rPr>
              <a:t>While in decode, execute, and memory stage</a:t>
            </a:r>
          </a:p>
          <a:p>
            <a:pPr marL="742650" lvl="1" indent="-244377" defTabSz="912445">
              <a:spcBef>
                <a:spcPct val="25000"/>
              </a:spcBef>
              <a:buClr>
                <a:schemeClr val="hlink"/>
              </a:buClr>
              <a:buSzPct val="75000"/>
              <a:buFont typeface="Wingdings" charset="0"/>
              <a:buChar char="n"/>
            </a:pPr>
            <a:r>
              <a:rPr lang="en-US" sz="1996"/>
              <a:t>Inject bubble into decode stage</a:t>
            </a:r>
          </a:p>
          <a:p>
            <a:pPr marL="742650" lvl="1" indent="-244377" defTabSz="912445">
              <a:spcBef>
                <a:spcPct val="25000"/>
              </a:spcBef>
              <a:buClr>
                <a:schemeClr val="hlink"/>
              </a:buClr>
              <a:buSzPct val="75000"/>
              <a:buFont typeface="Wingdings" charset="0"/>
              <a:buChar char="n"/>
            </a:pPr>
            <a:r>
              <a:rPr lang="en-US" sz="1996"/>
              <a:t>Release stall when reach write-back stage</a:t>
            </a:r>
          </a:p>
          <a:p>
            <a:pPr marL="742650" lvl="1" indent="-244377" defTabSz="912445">
              <a:spcBef>
                <a:spcPct val="25000"/>
              </a:spcBef>
              <a:buClr>
                <a:schemeClr val="hlink"/>
              </a:buClr>
              <a:buSzPct val="75000"/>
              <a:buFont typeface="Wingdings" charset="0"/>
              <a:buChar char="n"/>
            </a:pPr>
            <a:endParaRPr lang="en-US" sz="1996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65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543047"/>
            <a:ext cx="8214360" cy="12587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Detecting Return</a:t>
            </a:r>
          </a:p>
        </p:txBody>
      </p:sp>
      <p:graphicFrame>
        <p:nvGraphicFramePr>
          <p:cNvPr id="459808" name="Group 32"/>
          <p:cNvGraphicFramePr>
            <a:graphicFrameLocks noGrp="1"/>
          </p:cNvGraphicFramePr>
          <p:nvPr/>
        </p:nvGraphicFramePr>
        <p:xfrm>
          <a:off x="1373081" y="5652294"/>
          <a:ext cx="6627914" cy="941388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36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Condition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Trigger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Processing ret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IRET in {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D_icode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E_icode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M_icode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 }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958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6"/>
          <a:stretch>
            <a:fillRect/>
          </a:stretch>
        </p:blipFill>
        <p:spPr bwMode="auto">
          <a:xfrm>
            <a:off x="2210893" y="1658357"/>
            <a:ext cx="4750772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505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ChangeArrowheads="1"/>
          </p:cNvSpPr>
          <p:nvPr/>
        </p:nvSpPr>
        <p:spPr bwMode="auto">
          <a:xfrm>
            <a:off x="992258" y="3082418"/>
            <a:ext cx="2589599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19" name="Rectangle 6"/>
          <p:cNvSpPr>
            <a:spLocks noChangeArrowheads="1"/>
          </p:cNvSpPr>
          <p:nvPr/>
        </p:nvSpPr>
        <p:spPr bwMode="auto">
          <a:xfrm>
            <a:off x="1135067" y="3144331"/>
            <a:ext cx="1398017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0x026:    ret</a:t>
            </a:r>
            <a:endParaRPr lang="en-US" sz="1797"/>
          </a:p>
        </p:txBody>
      </p:sp>
      <p:sp>
        <p:nvSpPr>
          <p:cNvPr id="111620" name="Rectangle 7"/>
          <p:cNvSpPr>
            <a:spLocks noChangeArrowheads="1"/>
          </p:cNvSpPr>
          <p:nvPr/>
        </p:nvSpPr>
        <p:spPr bwMode="auto">
          <a:xfrm>
            <a:off x="4038844" y="3082418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21" name="Rectangle 8"/>
          <p:cNvSpPr>
            <a:spLocks noChangeArrowheads="1"/>
          </p:cNvSpPr>
          <p:nvPr/>
        </p:nvSpPr>
        <p:spPr bwMode="auto">
          <a:xfrm>
            <a:off x="4249886" y="3126869"/>
            <a:ext cx="941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F</a:t>
            </a:r>
            <a:endParaRPr lang="en-US" sz="1797"/>
          </a:p>
        </p:txBody>
      </p:sp>
      <p:sp>
        <p:nvSpPr>
          <p:cNvPr id="111622" name="Rectangle 9"/>
          <p:cNvSpPr>
            <a:spLocks noChangeArrowheads="1"/>
          </p:cNvSpPr>
          <p:nvPr/>
        </p:nvSpPr>
        <p:spPr bwMode="auto">
          <a:xfrm>
            <a:off x="4495833" y="3082418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23" name="Rectangle 10"/>
          <p:cNvSpPr>
            <a:spLocks noChangeArrowheads="1"/>
          </p:cNvSpPr>
          <p:nvPr/>
        </p:nvSpPr>
        <p:spPr bwMode="auto">
          <a:xfrm>
            <a:off x="4695765" y="3126869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11624" name="Rectangle 11"/>
          <p:cNvSpPr>
            <a:spLocks noChangeArrowheads="1"/>
          </p:cNvSpPr>
          <p:nvPr/>
        </p:nvSpPr>
        <p:spPr bwMode="auto">
          <a:xfrm>
            <a:off x="4952821" y="3082418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25" name="Rectangle 12"/>
          <p:cNvSpPr>
            <a:spLocks noChangeArrowheads="1"/>
          </p:cNvSpPr>
          <p:nvPr/>
        </p:nvSpPr>
        <p:spPr bwMode="auto">
          <a:xfrm>
            <a:off x="5157514" y="3126869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11626" name="Rectangle 13"/>
          <p:cNvSpPr>
            <a:spLocks noChangeArrowheads="1"/>
          </p:cNvSpPr>
          <p:nvPr/>
        </p:nvSpPr>
        <p:spPr bwMode="auto">
          <a:xfrm>
            <a:off x="5409809" y="3082418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27" name="Rectangle 14"/>
          <p:cNvSpPr>
            <a:spLocks noChangeArrowheads="1"/>
          </p:cNvSpPr>
          <p:nvPr/>
        </p:nvSpPr>
        <p:spPr bwMode="auto">
          <a:xfrm>
            <a:off x="5597048" y="3126869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11628" name="Rectangle 15"/>
          <p:cNvSpPr>
            <a:spLocks noChangeArrowheads="1"/>
          </p:cNvSpPr>
          <p:nvPr/>
        </p:nvSpPr>
        <p:spPr bwMode="auto">
          <a:xfrm>
            <a:off x="6323784" y="3387218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29" name="Rectangle 16"/>
          <p:cNvSpPr>
            <a:spLocks noChangeArrowheads="1"/>
          </p:cNvSpPr>
          <p:nvPr/>
        </p:nvSpPr>
        <p:spPr bwMode="auto">
          <a:xfrm>
            <a:off x="6499916" y="3431669"/>
            <a:ext cx="1822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W</a:t>
            </a:r>
            <a:endParaRPr lang="en-US" sz="1797"/>
          </a:p>
        </p:txBody>
      </p:sp>
      <p:sp>
        <p:nvSpPr>
          <p:cNvPr id="111630" name="Rectangle 17"/>
          <p:cNvSpPr>
            <a:spLocks noChangeArrowheads="1"/>
          </p:cNvSpPr>
          <p:nvPr/>
        </p:nvSpPr>
        <p:spPr bwMode="auto">
          <a:xfrm>
            <a:off x="992258" y="3387218"/>
            <a:ext cx="2589599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31" name="Rectangle 18"/>
          <p:cNvSpPr>
            <a:spLocks noChangeArrowheads="1"/>
          </p:cNvSpPr>
          <p:nvPr/>
        </p:nvSpPr>
        <p:spPr bwMode="auto">
          <a:xfrm>
            <a:off x="2199786" y="3439607"/>
            <a:ext cx="656100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 i="1">
                <a:solidFill>
                  <a:srgbClr val="000000"/>
                </a:solidFill>
                <a:latin typeface="Courier New" charset="0"/>
              </a:rPr>
              <a:t>bubble</a:t>
            </a:r>
            <a:endParaRPr lang="en-US" sz="1797"/>
          </a:p>
        </p:txBody>
      </p:sp>
      <p:sp>
        <p:nvSpPr>
          <p:cNvPr id="111632" name="Rectangle 19"/>
          <p:cNvSpPr>
            <a:spLocks noChangeArrowheads="1"/>
          </p:cNvSpPr>
          <p:nvPr/>
        </p:nvSpPr>
        <p:spPr bwMode="auto">
          <a:xfrm>
            <a:off x="4495833" y="3387218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33" name="Rectangle 20"/>
          <p:cNvSpPr>
            <a:spLocks noChangeArrowheads="1"/>
          </p:cNvSpPr>
          <p:nvPr/>
        </p:nvSpPr>
        <p:spPr bwMode="auto">
          <a:xfrm>
            <a:off x="4706874" y="3431669"/>
            <a:ext cx="941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F</a:t>
            </a:r>
            <a:endParaRPr lang="en-US" sz="1797"/>
          </a:p>
        </p:txBody>
      </p:sp>
      <p:sp>
        <p:nvSpPr>
          <p:cNvPr id="111634" name="Rectangle 21"/>
          <p:cNvSpPr>
            <a:spLocks noChangeArrowheads="1"/>
          </p:cNvSpPr>
          <p:nvPr/>
        </p:nvSpPr>
        <p:spPr bwMode="auto">
          <a:xfrm>
            <a:off x="4952821" y="3387218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35" name="Rectangle 22"/>
          <p:cNvSpPr>
            <a:spLocks noChangeArrowheads="1"/>
          </p:cNvSpPr>
          <p:nvPr/>
        </p:nvSpPr>
        <p:spPr bwMode="auto">
          <a:xfrm>
            <a:off x="5152753" y="3431669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11636" name="Rectangle 23"/>
          <p:cNvSpPr>
            <a:spLocks noChangeArrowheads="1"/>
          </p:cNvSpPr>
          <p:nvPr/>
        </p:nvSpPr>
        <p:spPr bwMode="auto">
          <a:xfrm>
            <a:off x="5409809" y="3387218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37" name="Rectangle 24"/>
          <p:cNvSpPr>
            <a:spLocks noChangeArrowheads="1"/>
          </p:cNvSpPr>
          <p:nvPr/>
        </p:nvSpPr>
        <p:spPr bwMode="auto">
          <a:xfrm>
            <a:off x="5614502" y="3431669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11638" name="Rectangle 25"/>
          <p:cNvSpPr>
            <a:spLocks noChangeArrowheads="1"/>
          </p:cNvSpPr>
          <p:nvPr/>
        </p:nvSpPr>
        <p:spPr bwMode="auto">
          <a:xfrm>
            <a:off x="5866797" y="3387218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39" name="Rectangle 26"/>
          <p:cNvSpPr>
            <a:spLocks noChangeArrowheads="1"/>
          </p:cNvSpPr>
          <p:nvPr/>
        </p:nvSpPr>
        <p:spPr bwMode="auto">
          <a:xfrm>
            <a:off x="6054036" y="3431669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11640" name="Rectangle 27"/>
          <p:cNvSpPr>
            <a:spLocks noChangeArrowheads="1"/>
          </p:cNvSpPr>
          <p:nvPr/>
        </p:nvSpPr>
        <p:spPr bwMode="auto">
          <a:xfrm>
            <a:off x="5866797" y="3082418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41" name="Rectangle 28"/>
          <p:cNvSpPr>
            <a:spLocks noChangeArrowheads="1"/>
          </p:cNvSpPr>
          <p:nvPr/>
        </p:nvSpPr>
        <p:spPr bwMode="auto">
          <a:xfrm>
            <a:off x="6042928" y="3126869"/>
            <a:ext cx="1822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W</a:t>
            </a:r>
            <a:endParaRPr lang="en-US" sz="1797"/>
          </a:p>
        </p:txBody>
      </p:sp>
      <p:sp>
        <p:nvSpPr>
          <p:cNvPr id="111642" name="Rectangle 29"/>
          <p:cNvSpPr>
            <a:spLocks noChangeArrowheads="1"/>
          </p:cNvSpPr>
          <p:nvPr/>
        </p:nvSpPr>
        <p:spPr bwMode="auto">
          <a:xfrm>
            <a:off x="992258" y="3692018"/>
            <a:ext cx="2589599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43" name="Rectangle 30"/>
          <p:cNvSpPr>
            <a:spLocks noChangeArrowheads="1"/>
          </p:cNvSpPr>
          <p:nvPr/>
        </p:nvSpPr>
        <p:spPr bwMode="auto">
          <a:xfrm>
            <a:off x="2199786" y="3744406"/>
            <a:ext cx="656100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 i="1">
                <a:solidFill>
                  <a:srgbClr val="000000"/>
                </a:solidFill>
                <a:latin typeface="Courier New" charset="0"/>
              </a:rPr>
              <a:t>bubble</a:t>
            </a:r>
            <a:endParaRPr lang="en-US" sz="1797"/>
          </a:p>
        </p:txBody>
      </p:sp>
      <p:sp>
        <p:nvSpPr>
          <p:cNvPr id="111644" name="Rectangle 31"/>
          <p:cNvSpPr>
            <a:spLocks noChangeArrowheads="1"/>
          </p:cNvSpPr>
          <p:nvPr/>
        </p:nvSpPr>
        <p:spPr bwMode="auto">
          <a:xfrm>
            <a:off x="4952821" y="3692018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45" name="Rectangle 32"/>
          <p:cNvSpPr>
            <a:spLocks noChangeArrowheads="1"/>
          </p:cNvSpPr>
          <p:nvPr/>
        </p:nvSpPr>
        <p:spPr bwMode="auto">
          <a:xfrm>
            <a:off x="5163862" y="3736469"/>
            <a:ext cx="941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F</a:t>
            </a:r>
            <a:endParaRPr lang="en-US" sz="1797"/>
          </a:p>
        </p:txBody>
      </p:sp>
      <p:sp>
        <p:nvSpPr>
          <p:cNvPr id="111646" name="Rectangle 33"/>
          <p:cNvSpPr>
            <a:spLocks noChangeArrowheads="1"/>
          </p:cNvSpPr>
          <p:nvPr/>
        </p:nvSpPr>
        <p:spPr bwMode="auto">
          <a:xfrm>
            <a:off x="5409809" y="3692018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47" name="Rectangle 34"/>
          <p:cNvSpPr>
            <a:spLocks noChangeArrowheads="1"/>
          </p:cNvSpPr>
          <p:nvPr/>
        </p:nvSpPr>
        <p:spPr bwMode="auto">
          <a:xfrm>
            <a:off x="5609741" y="3736469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11648" name="Rectangle 35"/>
          <p:cNvSpPr>
            <a:spLocks noChangeArrowheads="1"/>
          </p:cNvSpPr>
          <p:nvPr/>
        </p:nvSpPr>
        <p:spPr bwMode="auto">
          <a:xfrm>
            <a:off x="5866797" y="3692018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49" name="Rectangle 36"/>
          <p:cNvSpPr>
            <a:spLocks noChangeArrowheads="1"/>
          </p:cNvSpPr>
          <p:nvPr/>
        </p:nvSpPr>
        <p:spPr bwMode="auto">
          <a:xfrm>
            <a:off x="6071490" y="3736469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11650" name="Rectangle 37"/>
          <p:cNvSpPr>
            <a:spLocks noChangeArrowheads="1"/>
          </p:cNvSpPr>
          <p:nvPr/>
        </p:nvSpPr>
        <p:spPr bwMode="auto">
          <a:xfrm>
            <a:off x="6323784" y="3692018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51" name="Rectangle 38"/>
          <p:cNvSpPr>
            <a:spLocks noChangeArrowheads="1"/>
          </p:cNvSpPr>
          <p:nvPr/>
        </p:nvSpPr>
        <p:spPr bwMode="auto">
          <a:xfrm>
            <a:off x="6511024" y="3736469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11652" name="Rectangle 39"/>
          <p:cNvSpPr>
            <a:spLocks noChangeArrowheads="1"/>
          </p:cNvSpPr>
          <p:nvPr/>
        </p:nvSpPr>
        <p:spPr bwMode="auto">
          <a:xfrm>
            <a:off x="6780772" y="3692018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53" name="Rectangle 40"/>
          <p:cNvSpPr>
            <a:spLocks noChangeArrowheads="1"/>
          </p:cNvSpPr>
          <p:nvPr/>
        </p:nvSpPr>
        <p:spPr bwMode="auto">
          <a:xfrm>
            <a:off x="6956905" y="3736469"/>
            <a:ext cx="1822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W</a:t>
            </a:r>
            <a:endParaRPr lang="en-US" sz="1797"/>
          </a:p>
        </p:txBody>
      </p:sp>
      <p:sp>
        <p:nvSpPr>
          <p:cNvPr id="111654" name="Rectangle 41"/>
          <p:cNvSpPr>
            <a:spLocks noChangeArrowheads="1"/>
          </p:cNvSpPr>
          <p:nvPr/>
        </p:nvSpPr>
        <p:spPr bwMode="auto">
          <a:xfrm>
            <a:off x="992258" y="3996818"/>
            <a:ext cx="2589599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55" name="Rectangle 42"/>
          <p:cNvSpPr>
            <a:spLocks noChangeArrowheads="1"/>
          </p:cNvSpPr>
          <p:nvPr/>
        </p:nvSpPr>
        <p:spPr bwMode="auto">
          <a:xfrm>
            <a:off x="2199786" y="4049207"/>
            <a:ext cx="656100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 i="1">
                <a:solidFill>
                  <a:srgbClr val="000000"/>
                </a:solidFill>
                <a:latin typeface="Courier New" charset="0"/>
              </a:rPr>
              <a:t>bubble</a:t>
            </a:r>
            <a:endParaRPr lang="en-US" sz="1797"/>
          </a:p>
        </p:txBody>
      </p:sp>
      <p:sp>
        <p:nvSpPr>
          <p:cNvPr id="111656" name="Rectangle 43"/>
          <p:cNvSpPr>
            <a:spLocks noChangeArrowheads="1"/>
          </p:cNvSpPr>
          <p:nvPr/>
        </p:nvSpPr>
        <p:spPr bwMode="auto">
          <a:xfrm>
            <a:off x="5409809" y="3996818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57" name="Rectangle 44"/>
          <p:cNvSpPr>
            <a:spLocks noChangeArrowheads="1"/>
          </p:cNvSpPr>
          <p:nvPr/>
        </p:nvSpPr>
        <p:spPr bwMode="auto">
          <a:xfrm>
            <a:off x="5620850" y="4041269"/>
            <a:ext cx="941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F</a:t>
            </a:r>
            <a:endParaRPr lang="en-US" sz="1797"/>
          </a:p>
        </p:txBody>
      </p:sp>
      <p:sp>
        <p:nvSpPr>
          <p:cNvPr id="111658" name="Rectangle 45"/>
          <p:cNvSpPr>
            <a:spLocks noChangeArrowheads="1"/>
          </p:cNvSpPr>
          <p:nvPr/>
        </p:nvSpPr>
        <p:spPr bwMode="auto">
          <a:xfrm>
            <a:off x="5866797" y="3996818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59" name="Rectangle 46"/>
          <p:cNvSpPr>
            <a:spLocks noChangeArrowheads="1"/>
          </p:cNvSpPr>
          <p:nvPr/>
        </p:nvSpPr>
        <p:spPr bwMode="auto">
          <a:xfrm>
            <a:off x="6066729" y="4041269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11660" name="Rectangle 47"/>
          <p:cNvSpPr>
            <a:spLocks noChangeArrowheads="1"/>
          </p:cNvSpPr>
          <p:nvPr/>
        </p:nvSpPr>
        <p:spPr bwMode="auto">
          <a:xfrm>
            <a:off x="6323784" y="3996818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61" name="Rectangle 48"/>
          <p:cNvSpPr>
            <a:spLocks noChangeArrowheads="1"/>
          </p:cNvSpPr>
          <p:nvPr/>
        </p:nvSpPr>
        <p:spPr bwMode="auto">
          <a:xfrm>
            <a:off x="6528479" y="4041269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11662" name="Rectangle 49"/>
          <p:cNvSpPr>
            <a:spLocks noChangeArrowheads="1"/>
          </p:cNvSpPr>
          <p:nvPr/>
        </p:nvSpPr>
        <p:spPr bwMode="auto">
          <a:xfrm>
            <a:off x="6780772" y="3996818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63" name="Rectangle 50"/>
          <p:cNvSpPr>
            <a:spLocks noChangeArrowheads="1"/>
          </p:cNvSpPr>
          <p:nvPr/>
        </p:nvSpPr>
        <p:spPr bwMode="auto">
          <a:xfrm>
            <a:off x="6968011" y="4041269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11664" name="Rectangle 51"/>
          <p:cNvSpPr>
            <a:spLocks noChangeArrowheads="1"/>
          </p:cNvSpPr>
          <p:nvPr/>
        </p:nvSpPr>
        <p:spPr bwMode="auto">
          <a:xfrm>
            <a:off x="7237761" y="3996818"/>
            <a:ext cx="458575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65" name="Rectangle 52"/>
          <p:cNvSpPr>
            <a:spLocks noChangeArrowheads="1"/>
          </p:cNvSpPr>
          <p:nvPr/>
        </p:nvSpPr>
        <p:spPr bwMode="auto">
          <a:xfrm>
            <a:off x="7413893" y="4041269"/>
            <a:ext cx="1822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W</a:t>
            </a:r>
            <a:endParaRPr lang="en-US" sz="1797"/>
          </a:p>
        </p:txBody>
      </p:sp>
      <p:sp>
        <p:nvSpPr>
          <p:cNvPr id="111666" name="Rectangle 53"/>
          <p:cNvSpPr>
            <a:spLocks noChangeArrowheads="1"/>
          </p:cNvSpPr>
          <p:nvPr/>
        </p:nvSpPr>
        <p:spPr bwMode="auto">
          <a:xfrm>
            <a:off x="992258" y="4301619"/>
            <a:ext cx="2589599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67" name="Rectangle 54"/>
          <p:cNvSpPr>
            <a:spLocks noChangeArrowheads="1"/>
          </p:cNvSpPr>
          <p:nvPr/>
        </p:nvSpPr>
        <p:spPr bwMode="auto">
          <a:xfrm>
            <a:off x="1135066" y="4363532"/>
            <a:ext cx="1072023" cy="21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0x00b:    </a:t>
            </a:r>
            <a:endParaRPr lang="en-US" sz="1797"/>
          </a:p>
        </p:txBody>
      </p:sp>
      <p:sp>
        <p:nvSpPr>
          <p:cNvPr id="111668" name="Rectangle 55"/>
          <p:cNvSpPr>
            <a:spLocks noChangeArrowheads="1"/>
          </p:cNvSpPr>
          <p:nvPr/>
        </p:nvSpPr>
        <p:spPr bwMode="auto">
          <a:xfrm>
            <a:off x="2199786" y="4363532"/>
            <a:ext cx="750417" cy="21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irmovl </a:t>
            </a:r>
            <a:endParaRPr lang="en-US" sz="1797"/>
          </a:p>
        </p:txBody>
      </p:sp>
      <p:sp>
        <p:nvSpPr>
          <p:cNvPr id="111669" name="Rectangle 56"/>
          <p:cNvSpPr>
            <a:spLocks noChangeArrowheads="1"/>
          </p:cNvSpPr>
          <p:nvPr/>
        </p:nvSpPr>
        <p:spPr bwMode="auto">
          <a:xfrm>
            <a:off x="2943977" y="4363531"/>
            <a:ext cx="430159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$5,%</a:t>
            </a:r>
            <a:endParaRPr lang="en-US" sz="1797"/>
          </a:p>
        </p:txBody>
      </p:sp>
      <p:sp>
        <p:nvSpPr>
          <p:cNvPr id="111670" name="Rectangle 57"/>
          <p:cNvSpPr>
            <a:spLocks noChangeArrowheads="1"/>
          </p:cNvSpPr>
          <p:nvPr/>
        </p:nvSpPr>
        <p:spPr bwMode="auto">
          <a:xfrm>
            <a:off x="3369231" y="4363531"/>
            <a:ext cx="322619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esi</a:t>
            </a:r>
            <a:endParaRPr lang="en-US" sz="1797"/>
          </a:p>
        </p:txBody>
      </p:sp>
      <p:sp>
        <p:nvSpPr>
          <p:cNvPr id="111671" name="Rectangle 58"/>
          <p:cNvSpPr>
            <a:spLocks noChangeArrowheads="1"/>
          </p:cNvSpPr>
          <p:nvPr/>
        </p:nvSpPr>
        <p:spPr bwMode="auto">
          <a:xfrm>
            <a:off x="3792897" y="4363532"/>
            <a:ext cx="964821" cy="21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# Return </a:t>
            </a:r>
            <a:endParaRPr lang="en-US" sz="1797"/>
          </a:p>
        </p:txBody>
      </p:sp>
      <p:sp>
        <p:nvSpPr>
          <p:cNvPr id="111672" name="Rectangle 59"/>
          <p:cNvSpPr>
            <a:spLocks noChangeArrowheads="1"/>
          </p:cNvSpPr>
          <p:nvPr/>
        </p:nvSpPr>
        <p:spPr bwMode="auto">
          <a:xfrm>
            <a:off x="5866797" y="4301618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73" name="Rectangle 60"/>
          <p:cNvSpPr>
            <a:spLocks noChangeArrowheads="1"/>
          </p:cNvSpPr>
          <p:nvPr/>
        </p:nvSpPr>
        <p:spPr bwMode="auto">
          <a:xfrm>
            <a:off x="6077838" y="4346069"/>
            <a:ext cx="941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F</a:t>
            </a:r>
            <a:endParaRPr lang="en-US" sz="1797"/>
          </a:p>
        </p:txBody>
      </p:sp>
      <p:sp>
        <p:nvSpPr>
          <p:cNvPr id="111674" name="Rectangle 61"/>
          <p:cNvSpPr>
            <a:spLocks noChangeArrowheads="1"/>
          </p:cNvSpPr>
          <p:nvPr/>
        </p:nvSpPr>
        <p:spPr bwMode="auto">
          <a:xfrm>
            <a:off x="6323784" y="4301618"/>
            <a:ext cx="458575" cy="306388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75" name="Rectangle 62"/>
          <p:cNvSpPr>
            <a:spLocks noChangeArrowheads="1"/>
          </p:cNvSpPr>
          <p:nvPr/>
        </p:nvSpPr>
        <p:spPr bwMode="auto">
          <a:xfrm>
            <a:off x="6523717" y="4346069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11676" name="Rectangle 63"/>
          <p:cNvSpPr>
            <a:spLocks noChangeArrowheads="1"/>
          </p:cNvSpPr>
          <p:nvPr/>
        </p:nvSpPr>
        <p:spPr bwMode="auto">
          <a:xfrm>
            <a:off x="6780772" y="4301618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77" name="Rectangle 64"/>
          <p:cNvSpPr>
            <a:spLocks noChangeArrowheads="1"/>
          </p:cNvSpPr>
          <p:nvPr/>
        </p:nvSpPr>
        <p:spPr bwMode="auto">
          <a:xfrm>
            <a:off x="6985466" y="4346069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11678" name="Rectangle 65"/>
          <p:cNvSpPr>
            <a:spLocks noChangeArrowheads="1"/>
          </p:cNvSpPr>
          <p:nvPr/>
        </p:nvSpPr>
        <p:spPr bwMode="auto">
          <a:xfrm>
            <a:off x="7237761" y="4301618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79" name="Rectangle 66"/>
          <p:cNvSpPr>
            <a:spLocks noChangeArrowheads="1"/>
          </p:cNvSpPr>
          <p:nvPr/>
        </p:nvSpPr>
        <p:spPr bwMode="auto">
          <a:xfrm>
            <a:off x="7425000" y="4346069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11680" name="Rectangle 67"/>
          <p:cNvSpPr>
            <a:spLocks noChangeArrowheads="1"/>
          </p:cNvSpPr>
          <p:nvPr/>
        </p:nvSpPr>
        <p:spPr bwMode="auto">
          <a:xfrm>
            <a:off x="7694749" y="4301618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81" name="Rectangle 68"/>
          <p:cNvSpPr>
            <a:spLocks noChangeArrowheads="1"/>
          </p:cNvSpPr>
          <p:nvPr/>
        </p:nvSpPr>
        <p:spPr bwMode="auto">
          <a:xfrm>
            <a:off x="7870881" y="4346069"/>
            <a:ext cx="1822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W</a:t>
            </a:r>
            <a:endParaRPr lang="en-US" sz="1797"/>
          </a:p>
        </p:txBody>
      </p:sp>
      <p:sp>
        <p:nvSpPr>
          <p:cNvPr id="111682" name="Rectangle 69"/>
          <p:cNvSpPr>
            <a:spLocks noChangeArrowheads="1"/>
          </p:cNvSpPr>
          <p:nvPr/>
        </p:nvSpPr>
        <p:spPr bwMode="auto">
          <a:xfrm>
            <a:off x="992258" y="2777618"/>
            <a:ext cx="2589599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83" name="Rectangle 70"/>
          <p:cNvSpPr>
            <a:spLocks noChangeArrowheads="1"/>
          </p:cNvSpPr>
          <p:nvPr/>
        </p:nvSpPr>
        <p:spPr bwMode="auto">
          <a:xfrm>
            <a:off x="1136654" y="2831593"/>
            <a:ext cx="645239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# demo</a:t>
            </a:r>
            <a:endParaRPr lang="en-US" sz="1797"/>
          </a:p>
        </p:txBody>
      </p:sp>
      <p:sp>
        <p:nvSpPr>
          <p:cNvPr id="111684" name="Rectangle 71"/>
          <p:cNvSpPr>
            <a:spLocks noChangeArrowheads="1"/>
          </p:cNvSpPr>
          <p:nvPr/>
        </p:nvSpPr>
        <p:spPr bwMode="auto">
          <a:xfrm>
            <a:off x="1774533" y="2831593"/>
            <a:ext cx="107539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97">
                <a:solidFill>
                  <a:srgbClr val="000000"/>
                </a:solidFill>
                <a:latin typeface="Courier New" charset="0"/>
              </a:rPr>
              <a:t>-</a:t>
            </a:r>
            <a:endParaRPr lang="en-US" sz="1797"/>
          </a:p>
        </p:txBody>
      </p:sp>
      <p:sp>
        <p:nvSpPr>
          <p:cNvPr id="111685" name="Rectangle 72"/>
          <p:cNvSpPr>
            <a:spLocks noChangeArrowheads="1"/>
          </p:cNvSpPr>
          <p:nvPr/>
        </p:nvSpPr>
        <p:spPr bwMode="auto">
          <a:xfrm>
            <a:off x="1880846" y="2831593"/>
            <a:ext cx="430159" cy="21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97">
                <a:solidFill>
                  <a:srgbClr val="000000"/>
                </a:solidFill>
                <a:latin typeface="Courier New" charset="0"/>
              </a:rPr>
              <a:t>retb</a:t>
            </a:r>
            <a:endParaRPr lang="en-US" sz="1797"/>
          </a:p>
        </p:txBody>
      </p:sp>
      <p:sp>
        <p:nvSpPr>
          <p:cNvPr id="111686" name="Rectangle 73"/>
          <p:cNvSpPr>
            <a:spLocks noChangeArrowheads="1"/>
          </p:cNvSpPr>
          <p:nvPr/>
        </p:nvSpPr>
        <p:spPr bwMode="auto">
          <a:xfrm>
            <a:off x="5866797" y="4301618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87" name="Rectangle 74"/>
          <p:cNvSpPr>
            <a:spLocks noChangeArrowheads="1"/>
          </p:cNvSpPr>
          <p:nvPr/>
        </p:nvSpPr>
        <p:spPr bwMode="auto">
          <a:xfrm>
            <a:off x="6077838" y="4346069"/>
            <a:ext cx="941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F</a:t>
            </a:r>
            <a:endParaRPr lang="en-US" sz="1797"/>
          </a:p>
        </p:txBody>
      </p:sp>
      <p:sp>
        <p:nvSpPr>
          <p:cNvPr id="111688" name="Rectangle 75"/>
          <p:cNvSpPr>
            <a:spLocks noChangeArrowheads="1"/>
          </p:cNvSpPr>
          <p:nvPr/>
        </p:nvSpPr>
        <p:spPr bwMode="auto">
          <a:xfrm>
            <a:off x="6323784" y="4301618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89" name="Rectangle 76"/>
          <p:cNvSpPr>
            <a:spLocks noChangeArrowheads="1"/>
          </p:cNvSpPr>
          <p:nvPr/>
        </p:nvSpPr>
        <p:spPr bwMode="auto">
          <a:xfrm>
            <a:off x="6523717" y="4346069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11690" name="Rectangle 77"/>
          <p:cNvSpPr>
            <a:spLocks noChangeArrowheads="1"/>
          </p:cNvSpPr>
          <p:nvPr/>
        </p:nvSpPr>
        <p:spPr bwMode="auto">
          <a:xfrm>
            <a:off x="6780772" y="4301618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91" name="Rectangle 78"/>
          <p:cNvSpPr>
            <a:spLocks noChangeArrowheads="1"/>
          </p:cNvSpPr>
          <p:nvPr/>
        </p:nvSpPr>
        <p:spPr bwMode="auto">
          <a:xfrm>
            <a:off x="6985466" y="4346069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11692" name="Rectangle 79"/>
          <p:cNvSpPr>
            <a:spLocks noChangeArrowheads="1"/>
          </p:cNvSpPr>
          <p:nvPr/>
        </p:nvSpPr>
        <p:spPr bwMode="auto">
          <a:xfrm>
            <a:off x="7237761" y="4301618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93" name="Rectangle 80"/>
          <p:cNvSpPr>
            <a:spLocks noChangeArrowheads="1"/>
          </p:cNvSpPr>
          <p:nvPr/>
        </p:nvSpPr>
        <p:spPr bwMode="auto">
          <a:xfrm>
            <a:off x="7425000" y="4346069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11694" name="Rectangle 81"/>
          <p:cNvSpPr>
            <a:spLocks noChangeArrowheads="1"/>
          </p:cNvSpPr>
          <p:nvPr/>
        </p:nvSpPr>
        <p:spPr bwMode="auto">
          <a:xfrm>
            <a:off x="7694749" y="4301618"/>
            <a:ext cx="458575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1695" name="Rectangle 82"/>
          <p:cNvSpPr>
            <a:spLocks noChangeArrowheads="1"/>
          </p:cNvSpPr>
          <p:nvPr/>
        </p:nvSpPr>
        <p:spPr bwMode="auto">
          <a:xfrm>
            <a:off x="7870881" y="4346069"/>
            <a:ext cx="1822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W</a:t>
            </a:r>
            <a:endParaRPr lang="en-US" sz="1797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Control for Return</a:t>
            </a:r>
          </a:p>
        </p:txBody>
      </p:sp>
      <p:sp>
        <p:nvSpPr>
          <p:cNvPr id="111697" name="Rectangle 4"/>
          <p:cNvSpPr>
            <a:spLocks noChangeArrowheads="1"/>
          </p:cNvSpPr>
          <p:nvPr/>
        </p:nvSpPr>
        <p:spPr bwMode="auto">
          <a:xfrm>
            <a:off x="382940" y="3200401"/>
            <a:ext cx="822578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1" tIns="44364" rIns="90311" bIns="44364"/>
          <a:lstStyle/>
          <a:p>
            <a:pPr marL="742650" lvl="1" indent="-244377" defTabSz="912445">
              <a:spcBef>
                <a:spcPct val="25000"/>
              </a:spcBef>
              <a:buClr>
                <a:schemeClr val="hlink"/>
              </a:buClr>
              <a:buSzPct val="75000"/>
              <a:buFont typeface="Wingdings" charset="0"/>
              <a:buChar char="n"/>
            </a:pPr>
            <a:endParaRPr lang="en-US" sz="1996">
              <a:latin typeface="Courier New" charset="0"/>
            </a:endParaRPr>
          </a:p>
        </p:txBody>
      </p:sp>
      <p:graphicFrame>
        <p:nvGraphicFramePr>
          <p:cNvPr id="465057" name="Group 161"/>
          <p:cNvGraphicFramePr>
            <a:graphicFrameLocks noGrp="1"/>
          </p:cNvGraphicFramePr>
          <p:nvPr/>
        </p:nvGraphicFramePr>
        <p:xfrm>
          <a:off x="687599" y="4987419"/>
          <a:ext cx="7686288" cy="9144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6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Condition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Processing ret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670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42" y="-103909"/>
            <a:ext cx="7872095" cy="1323108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Special Control Cases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idx="1"/>
          </p:nvPr>
        </p:nvSpPr>
        <p:spPr>
          <a:xfrm>
            <a:off x="292496" y="914400"/>
            <a:ext cx="8290841" cy="551815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Detection</a:t>
            </a:r>
          </a:p>
          <a:p>
            <a:pPr eaLnBrk="1" hangingPunct="1"/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Action (on next cycle)</a:t>
            </a:r>
          </a:p>
        </p:txBody>
      </p:sp>
      <p:graphicFrame>
        <p:nvGraphicFramePr>
          <p:cNvPr id="454717" name="Group 61"/>
          <p:cNvGraphicFramePr>
            <a:graphicFrameLocks noGrp="1"/>
          </p:cNvGraphicFramePr>
          <p:nvPr/>
        </p:nvGraphicFramePr>
        <p:xfrm>
          <a:off x="1144587" y="1388786"/>
          <a:ext cx="6627914" cy="2023937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36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Condition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Trigger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Processing ret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IRET in { D_icode, E_icode, M_icode }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Load/Use Hazard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E_icode in { IMRMOVL, IPOPL } &amp;&amp; E_dstM in { d_srcA, d_srcB }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Mispredicted Branch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E_icode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 = IJXX &amp; !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e_Bch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4784" name="Group 128"/>
          <p:cNvGraphicFramePr>
            <a:graphicFrameLocks noGrp="1"/>
          </p:cNvGraphicFramePr>
          <p:nvPr/>
        </p:nvGraphicFramePr>
        <p:xfrm>
          <a:off x="679465" y="4225090"/>
          <a:ext cx="7686288" cy="185579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36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Condition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Processing ret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Load/Use Hazard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Mispredicted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 Branch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436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424736"/>
            <a:ext cx="8214360" cy="1258701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Implementing Pipeline Control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377005" y="6073775"/>
            <a:ext cx="8290841" cy="71755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Combinational logic generates pipeline control signals</a:t>
            </a:r>
          </a:p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Action occurs at start of following cycle</a:t>
            </a:r>
          </a:p>
        </p:txBody>
      </p:sp>
      <p:pic>
        <p:nvPicPr>
          <p:cNvPr id="115716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8" y="1413142"/>
            <a:ext cx="7081728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10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610654"/>
            <a:ext cx="8214360" cy="12587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Initial Version of Pipeline Control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82940" y="1578830"/>
            <a:ext cx="8530444" cy="525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04" tIns="45704" rIns="45704" bIns="45704">
            <a:spAutoFit/>
          </a:bodyPr>
          <a:lstStyle>
            <a:lvl1pPr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597" dirty="0" err="1">
                <a:latin typeface="Consolas"/>
                <a:cs typeface="Consolas"/>
              </a:rPr>
              <a:t>bool</a:t>
            </a:r>
            <a:r>
              <a:rPr lang="en-US" sz="1597" dirty="0">
                <a:latin typeface="Consolas"/>
                <a:cs typeface="Consolas"/>
              </a:rPr>
              <a:t> </a:t>
            </a:r>
            <a:r>
              <a:rPr lang="en-US" sz="1597" dirty="0" err="1">
                <a:latin typeface="Consolas"/>
                <a:cs typeface="Consolas"/>
              </a:rPr>
              <a:t>F_stall</a:t>
            </a:r>
            <a:r>
              <a:rPr lang="en-US" sz="1597" dirty="0">
                <a:latin typeface="Consolas"/>
                <a:cs typeface="Consolas"/>
              </a:rPr>
              <a:t> =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>
                <a:solidFill>
                  <a:schemeClr val="hlink"/>
                </a:solidFill>
                <a:latin typeface="Consolas"/>
                <a:cs typeface="Consolas"/>
              </a:rPr>
              <a:t># Conditions for a load/use hazard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 err="1">
                <a:latin typeface="Consolas"/>
                <a:cs typeface="Consolas"/>
              </a:rPr>
              <a:t>E_icode</a:t>
            </a:r>
            <a:r>
              <a:rPr lang="en-US" sz="1597" dirty="0">
                <a:latin typeface="Consolas"/>
                <a:cs typeface="Consolas"/>
              </a:rPr>
              <a:t> in { IMRMOVL, IPOPL } &amp;&amp; </a:t>
            </a:r>
            <a:r>
              <a:rPr lang="en-US" sz="1597" dirty="0" err="1">
                <a:latin typeface="Consolas"/>
                <a:cs typeface="Consolas"/>
              </a:rPr>
              <a:t>E_dstM</a:t>
            </a:r>
            <a:r>
              <a:rPr lang="en-US" sz="1597" dirty="0">
                <a:latin typeface="Consolas"/>
                <a:cs typeface="Consolas"/>
              </a:rPr>
              <a:t> in { </a:t>
            </a:r>
            <a:r>
              <a:rPr lang="en-US" sz="1597" dirty="0" err="1">
                <a:latin typeface="Consolas"/>
                <a:cs typeface="Consolas"/>
              </a:rPr>
              <a:t>d_srcA</a:t>
            </a:r>
            <a:r>
              <a:rPr lang="en-US" sz="1597" dirty="0">
                <a:latin typeface="Consolas"/>
                <a:cs typeface="Consolas"/>
              </a:rPr>
              <a:t>, </a:t>
            </a:r>
            <a:r>
              <a:rPr lang="en-US" sz="1597" dirty="0" err="1">
                <a:latin typeface="Consolas"/>
                <a:cs typeface="Consolas"/>
              </a:rPr>
              <a:t>d_srcB</a:t>
            </a:r>
            <a:r>
              <a:rPr lang="en-US" sz="1597" dirty="0">
                <a:latin typeface="Consolas"/>
                <a:cs typeface="Consolas"/>
              </a:rPr>
              <a:t> } ||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>
                <a:solidFill>
                  <a:schemeClr val="hlink"/>
                </a:solidFill>
                <a:latin typeface="Consolas"/>
                <a:cs typeface="Consolas"/>
              </a:rPr>
              <a:t># Stalling at fetch while ret passes through pipeline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IRET in { </a:t>
            </a:r>
            <a:r>
              <a:rPr lang="en-US" sz="1597" dirty="0" err="1">
                <a:latin typeface="Consolas"/>
                <a:cs typeface="Consolas"/>
              </a:rPr>
              <a:t>D_icode</a:t>
            </a:r>
            <a:r>
              <a:rPr lang="en-US" sz="1597" dirty="0">
                <a:latin typeface="Consolas"/>
                <a:cs typeface="Consolas"/>
              </a:rPr>
              <a:t>, </a:t>
            </a:r>
            <a:r>
              <a:rPr lang="en-US" sz="1597" dirty="0" err="1">
                <a:latin typeface="Consolas"/>
                <a:cs typeface="Consolas"/>
              </a:rPr>
              <a:t>E_icode</a:t>
            </a:r>
            <a:r>
              <a:rPr lang="en-US" sz="1597" dirty="0">
                <a:latin typeface="Consolas"/>
                <a:cs typeface="Consolas"/>
              </a:rPr>
              <a:t>, </a:t>
            </a:r>
            <a:r>
              <a:rPr lang="en-US" sz="1597" dirty="0" err="1">
                <a:latin typeface="Consolas"/>
                <a:cs typeface="Consolas"/>
              </a:rPr>
              <a:t>M_icode</a:t>
            </a:r>
            <a:r>
              <a:rPr lang="en-US" sz="1597" dirty="0">
                <a:latin typeface="Consolas"/>
                <a:cs typeface="Consolas"/>
              </a:rPr>
              <a:t> };</a:t>
            </a:r>
          </a:p>
          <a:p>
            <a:pPr algn="l">
              <a:lnSpc>
                <a:spcPct val="100000"/>
              </a:lnSpc>
            </a:pPr>
            <a:endParaRPr lang="en-US" sz="1597" dirty="0">
              <a:latin typeface="Consolas"/>
              <a:cs typeface="Consolas"/>
            </a:endParaRPr>
          </a:p>
          <a:p>
            <a:pPr algn="l">
              <a:lnSpc>
                <a:spcPct val="100000"/>
              </a:lnSpc>
            </a:pPr>
            <a:r>
              <a:rPr lang="en-US" sz="1597" dirty="0" err="1">
                <a:latin typeface="Consolas"/>
                <a:cs typeface="Consolas"/>
              </a:rPr>
              <a:t>bool</a:t>
            </a:r>
            <a:r>
              <a:rPr lang="en-US" sz="1597" dirty="0">
                <a:latin typeface="Consolas"/>
                <a:cs typeface="Consolas"/>
              </a:rPr>
              <a:t> </a:t>
            </a:r>
            <a:r>
              <a:rPr lang="en-US" sz="1597" dirty="0" err="1">
                <a:latin typeface="Consolas"/>
                <a:cs typeface="Consolas"/>
              </a:rPr>
              <a:t>D_stall</a:t>
            </a:r>
            <a:r>
              <a:rPr lang="en-US" sz="1597" dirty="0">
                <a:latin typeface="Consolas"/>
                <a:cs typeface="Consolas"/>
              </a:rPr>
              <a:t> = 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>
                <a:solidFill>
                  <a:schemeClr val="hlink"/>
                </a:solidFill>
                <a:latin typeface="Consolas"/>
                <a:cs typeface="Consolas"/>
              </a:rPr>
              <a:t># Conditions for a load/use hazard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 err="1">
                <a:latin typeface="Consolas"/>
                <a:cs typeface="Consolas"/>
              </a:rPr>
              <a:t>E_icode</a:t>
            </a:r>
            <a:r>
              <a:rPr lang="en-US" sz="1597" dirty="0">
                <a:latin typeface="Consolas"/>
                <a:cs typeface="Consolas"/>
              </a:rPr>
              <a:t> in { IMRMOVL, IPOPL } &amp;&amp; </a:t>
            </a:r>
            <a:r>
              <a:rPr lang="en-US" sz="1597" dirty="0" err="1">
                <a:latin typeface="Consolas"/>
                <a:cs typeface="Consolas"/>
              </a:rPr>
              <a:t>E_dstM</a:t>
            </a:r>
            <a:r>
              <a:rPr lang="en-US" sz="1597" dirty="0">
                <a:latin typeface="Consolas"/>
                <a:cs typeface="Consolas"/>
              </a:rPr>
              <a:t> in { </a:t>
            </a:r>
            <a:r>
              <a:rPr lang="en-US" sz="1597" dirty="0" err="1">
                <a:latin typeface="Consolas"/>
                <a:cs typeface="Consolas"/>
              </a:rPr>
              <a:t>d_srcA</a:t>
            </a:r>
            <a:r>
              <a:rPr lang="en-US" sz="1597" dirty="0">
                <a:latin typeface="Consolas"/>
                <a:cs typeface="Consolas"/>
              </a:rPr>
              <a:t>, </a:t>
            </a:r>
            <a:r>
              <a:rPr lang="en-US" sz="1597" dirty="0" err="1">
                <a:latin typeface="Consolas"/>
                <a:cs typeface="Consolas"/>
              </a:rPr>
              <a:t>d_srcB</a:t>
            </a:r>
            <a:r>
              <a:rPr lang="en-US" sz="1597" dirty="0">
                <a:latin typeface="Consolas"/>
                <a:cs typeface="Consolas"/>
              </a:rPr>
              <a:t> };</a:t>
            </a:r>
          </a:p>
          <a:p>
            <a:pPr algn="l">
              <a:lnSpc>
                <a:spcPct val="100000"/>
              </a:lnSpc>
            </a:pPr>
            <a:endParaRPr lang="en-US" sz="1597" dirty="0">
              <a:latin typeface="Consolas"/>
              <a:cs typeface="Consolas"/>
            </a:endParaRPr>
          </a:p>
          <a:p>
            <a:pPr algn="l">
              <a:lnSpc>
                <a:spcPct val="100000"/>
              </a:lnSpc>
            </a:pPr>
            <a:r>
              <a:rPr lang="en-US" sz="1597" dirty="0" err="1">
                <a:latin typeface="Consolas"/>
                <a:cs typeface="Consolas"/>
              </a:rPr>
              <a:t>bool</a:t>
            </a:r>
            <a:r>
              <a:rPr lang="en-US" sz="1597" dirty="0">
                <a:latin typeface="Consolas"/>
                <a:cs typeface="Consolas"/>
              </a:rPr>
              <a:t> </a:t>
            </a:r>
            <a:r>
              <a:rPr lang="en-US" sz="1597" dirty="0" err="1">
                <a:latin typeface="Consolas"/>
                <a:cs typeface="Consolas"/>
              </a:rPr>
              <a:t>D_bubble</a:t>
            </a:r>
            <a:r>
              <a:rPr lang="en-US" sz="1597" dirty="0">
                <a:latin typeface="Consolas"/>
                <a:cs typeface="Consolas"/>
              </a:rPr>
              <a:t> =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>
                <a:solidFill>
                  <a:schemeClr val="hlink"/>
                </a:solidFill>
                <a:latin typeface="Consolas"/>
                <a:cs typeface="Consolas"/>
              </a:rPr>
              <a:t># </a:t>
            </a:r>
            <a:r>
              <a:rPr lang="en-US" sz="1597" dirty="0" err="1">
                <a:solidFill>
                  <a:schemeClr val="hlink"/>
                </a:solidFill>
                <a:latin typeface="Consolas"/>
                <a:cs typeface="Consolas"/>
              </a:rPr>
              <a:t>Mispredicted</a:t>
            </a:r>
            <a:r>
              <a:rPr lang="en-US" sz="1597" dirty="0">
                <a:solidFill>
                  <a:schemeClr val="hlink"/>
                </a:solidFill>
                <a:latin typeface="Consolas"/>
                <a:cs typeface="Consolas"/>
              </a:rPr>
              <a:t> branch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(</a:t>
            </a:r>
            <a:r>
              <a:rPr lang="en-US" sz="1597" dirty="0" err="1">
                <a:latin typeface="Consolas"/>
                <a:cs typeface="Consolas"/>
              </a:rPr>
              <a:t>E_icode</a:t>
            </a:r>
            <a:r>
              <a:rPr lang="en-US" sz="1597" dirty="0">
                <a:latin typeface="Consolas"/>
                <a:cs typeface="Consolas"/>
              </a:rPr>
              <a:t> == IJXX &amp;&amp; !</a:t>
            </a:r>
            <a:r>
              <a:rPr lang="en-US" sz="1597" dirty="0" err="1">
                <a:latin typeface="Consolas"/>
                <a:cs typeface="Consolas"/>
              </a:rPr>
              <a:t>e_Bch</a:t>
            </a:r>
            <a:r>
              <a:rPr lang="en-US" sz="1597" dirty="0">
                <a:latin typeface="Consolas"/>
                <a:cs typeface="Consolas"/>
              </a:rPr>
              <a:t>) ||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>
                <a:solidFill>
                  <a:schemeClr val="hlink"/>
                </a:solidFill>
                <a:latin typeface="Consolas"/>
                <a:cs typeface="Consolas"/>
              </a:rPr>
              <a:t># Stalling at fetch while ret passes through pipeline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 IRET in { </a:t>
            </a:r>
            <a:r>
              <a:rPr lang="en-US" sz="1597" dirty="0" err="1">
                <a:latin typeface="Consolas"/>
                <a:cs typeface="Consolas"/>
              </a:rPr>
              <a:t>D_icode</a:t>
            </a:r>
            <a:r>
              <a:rPr lang="en-US" sz="1597" dirty="0">
                <a:latin typeface="Consolas"/>
                <a:cs typeface="Consolas"/>
              </a:rPr>
              <a:t>, </a:t>
            </a:r>
            <a:r>
              <a:rPr lang="en-US" sz="1597" dirty="0" err="1">
                <a:latin typeface="Consolas"/>
                <a:cs typeface="Consolas"/>
              </a:rPr>
              <a:t>E_icode</a:t>
            </a:r>
            <a:r>
              <a:rPr lang="en-US" sz="1597" dirty="0">
                <a:latin typeface="Consolas"/>
                <a:cs typeface="Consolas"/>
              </a:rPr>
              <a:t>, </a:t>
            </a:r>
            <a:r>
              <a:rPr lang="en-US" sz="1597" dirty="0" err="1">
                <a:latin typeface="Consolas"/>
                <a:cs typeface="Consolas"/>
              </a:rPr>
              <a:t>M_icode</a:t>
            </a:r>
            <a:r>
              <a:rPr lang="en-US" sz="1597" dirty="0">
                <a:latin typeface="Consolas"/>
                <a:cs typeface="Consolas"/>
              </a:rPr>
              <a:t> };</a:t>
            </a:r>
          </a:p>
          <a:p>
            <a:pPr algn="l">
              <a:lnSpc>
                <a:spcPct val="100000"/>
              </a:lnSpc>
            </a:pPr>
            <a:endParaRPr lang="en-US" sz="1597" dirty="0">
              <a:latin typeface="Consolas"/>
              <a:cs typeface="Consolas"/>
            </a:endParaRPr>
          </a:p>
          <a:p>
            <a:pPr algn="l">
              <a:lnSpc>
                <a:spcPct val="100000"/>
              </a:lnSpc>
            </a:pPr>
            <a:r>
              <a:rPr lang="en-US" sz="1597" dirty="0" err="1">
                <a:latin typeface="Consolas"/>
                <a:cs typeface="Consolas"/>
              </a:rPr>
              <a:t>bool</a:t>
            </a:r>
            <a:r>
              <a:rPr lang="en-US" sz="1597" dirty="0">
                <a:latin typeface="Consolas"/>
                <a:cs typeface="Consolas"/>
              </a:rPr>
              <a:t> </a:t>
            </a:r>
            <a:r>
              <a:rPr lang="en-US" sz="1597" dirty="0" err="1">
                <a:latin typeface="Consolas"/>
                <a:cs typeface="Consolas"/>
              </a:rPr>
              <a:t>E_bubble</a:t>
            </a:r>
            <a:r>
              <a:rPr lang="en-US" sz="1597" dirty="0">
                <a:latin typeface="Consolas"/>
                <a:cs typeface="Consolas"/>
              </a:rPr>
              <a:t> =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>
                <a:solidFill>
                  <a:schemeClr val="hlink"/>
                </a:solidFill>
                <a:latin typeface="Consolas"/>
                <a:cs typeface="Consolas"/>
              </a:rPr>
              <a:t># </a:t>
            </a:r>
            <a:r>
              <a:rPr lang="en-US" sz="1597" dirty="0" err="1">
                <a:solidFill>
                  <a:schemeClr val="hlink"/>
                </a:solidFill>
                <a:latin typeface="Consolas"/>
                <a:cs typeface="Consolas"/>
              </a:rPr>
              <a:t>Mispredicted</a:t>
            </a:r>
            <a:r>
              <a:rPr lang="en-US" sz="1597" dirty="0">
                <a:solidFill>
                  <a:schemeClr val="hlink"/>
                </a:solidFill>
                <a:latin typeface="Consolas"/>
                <a:cs typeface="Consolas"/>
              </a:rPr>
              <a:t> branch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(</a:t>
            </a:r>
            <a:r>
              <a:rPr lang="en-US" sz="1597" dirty="0" err="1">
                <a:latin typeface="Consolas"/>
                <a:cs typeface="Consolas"/>
              </a:rPr>
              <a:t>E_icode</a:t>
            </a:r>
            <a:r>
              <a:rPr lang="en-US" sz="1597" dirty="0">
                <a:latin typeface="Consolas"/>
                <a:cs typeface="Consolas"/>
              </a:rPr>
              <a:t> == IJXX &amp;&amp; !</a:t>
            </a:r>
            <a:r>
              <a:rPr lang="en-US" sz="1597" dirty="0" err="1">
                <a:latin typeface="Consolas"/>
                <a:cs typeface="Consolas"/>
              </a:rPr>
              <a:t>e_Bch</a:t>
            </a:r>
            <a:r>
              <a:rPr lang="en-US" sz="1597" dirty="0">
                <a:latin typeface="Consolas"/>
                <a:cs typeface="Consolas"/>
              </a:rPr>
              <a:t>) ||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>
                <a:solidFill>
                  <a:schemeClr val="hlink"/>
                </a:solidFill>
                <a:latin typeface="Consolas"/>
                <a:cs typeface="Consolas"/>
              </a:rPr>
              <a:t># Load/use hazard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 err="1">
                <a:latin typeface="Consolas"/>
                <a:cs typeface="Consolas"/>
              </a:rPr>
              <a:t>E_icode</a:t>
            </a:r>
            <a:r>
              <a:rPr lang="en-US" sz="1597" dirty="0">
                <a:latin typeface="Consolas"/>
                <a:cs typeface="Consolas"/>
              </a:rPr>
              <a:t> in { IMRMOVL, IPOPL } &amp;&amp; </a:t>
            </a:r>
            <a:r>
              <a:rPr lang="en-US" sz="1597" dirty="0" err="1">
                <a:latin typeface="Consolas"/>
                <a:cs typeface="Consolas"/>
              </a:rPr>
              <a:t>E_dstM</a:t>
            </a:r>
            <a:r>
              <a:rPr lang="en-US" sz="1597" dirty="0">
                <a:latin typeface="Consolas"/>
                <a:cs typeface="Consolas"/>
              </a:rPr>
              <a:t> in { </a:t>
            </a:r>
            <a:r>
              <a:rPr lang="en-US" sz="1597" dirty="0" err="1">
                <a:latin typeface="Consolas"/>
                <a:cs typeface="Consolas"/>
              </a:rPr>
              <a:t>d_srcA</a:t>
            </a:r>
            <a:r>
              <a:rPr lang="en-US" sz="1597" dirty="0">
                <a:latin typeface="Consolas"/>
                <a:cs typeface="Consolas"/>
              </a:rPr>
              <a:t>, </a:t>
            </a:r>
            <a:r>
              <a:rPr lang="en-US" sz="1597" dirty="0" err="1">
                <a:latin typeface="Consolas"/>
                <a:cs typeface="Consolas"/>
              </a:rPr>
              <a:t>d_srcB</a:t>
            </a:r>
            <a:r>
              <a:rPr lang="en-US" sz="1597" dirty="0">
                <a:latin typeface="Consolas"/>
                <a:cs typeface="Consolas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627741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475441"/>
            <a:ext cx="8214360" cy="12587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Pipeline Summary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458470" y="1571889"/>
            <a:ext cx="8214360" cy="5036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795" dirty="0">
                <a:ea typeface="ＭＳ Ｐゴシック" charset="-128"/>
                <a:cs typeface="ＭＳ Ｐゴシック" charset="-128"/>
              </a:rPr>
              <a:t>Data Hazards</a:t>
            </a:r>
          </a:p>
          <a:p>
            <a:pPr lvl="1">
              <a:defRPr/>
            </a:pPr>
            <a:r>
              <a:rPr lang="en-US" sz="1996" dirty="0"/>
              <a:t>Most handled by forwarding</a:t>
            </a:r>
          </a:p>
          <a:p>
            <a:pPr lvl="2">
              <a:defRPr/>
            </a:pPr>
            <a:r>
              <a:rPr lang="en-US" sz="1797" dirty="0">
                <a:ea typeface="ＭＳ Ｐゴシック" charset="-128"/>
              </a:rPr>
              <a:t>No performance penalty</a:t>
            </a:r>
          </a:p>
          <a:p>
            <a:pPr lvl="1">
              <a:defRPr/>
            </a:pPr>
            <a:r>
              <a:rPr lang="en-US" sz="1996" dirty="0"/>
              <a:t>Load/use hazard requires one cycle stall</a:t>
            </a:r>
          </a:p>
          <a:p>
            <a:pPr>
              <a:defRPr/>
            </a:pPr>
            <a:r>
              <a:rPr lang="en-US" sz="2795" dirty="0">
                <a:ea typeface="ＭＳ Ｐゴシック" charset="-128"/>
                <a:cs typeface="ＭＳ Ｐゴシック" charset="-128"/>
              </a:rPr>
              <a:t>Control Hazards</a:t>
            </a:r>
          </a:p>
          <a:p>
            <a:pPr lvl="1">
              <a:defRPr/>
            </a:pPr>
            <a:r>
              <a:rPr lang="en-US" sz="1996" dirty="0"/>
              <a:t>Cancel instructions when detect </a:t>
            </a:r>
            <a:r>
              <a:rPr lang="en-US" sz="1996" dirty="0" err="1"/>
              <a:t>mispredicted</a:t>
            </a:r>
            <a:r>
              <a:rPr lang="en-US" sz="1996" dirty="0"/>
              <a:t> branch</a:t>
            </a:r>
          </a:p>
          <a:p>
            <a:pPr lvl="2">
              <a:defRPr/>
            </a:pPr>
            <a:r>
              <a:rPr lang="en-US" sz="1797" dirty="0">
                <a:ea typeface="ＭＳ Ｐゴシック" charset="-128"/>
              </a:rPr>
              <a:t>Two clock cycles wasted</a:t>
            </a:r>
          </a:p>
          <a:p>
            <a:pPr lvl="1">
              <a:defRPr/>
            </a:pPr>
            <a:r>
              <a:rPr lang="en-US" sz="1996" dirty="0"/>
              <a:t>Stall fetch stage while </a:t>
            </a:r>
            <a:r>
              <a:rPr lang="en-US" sz="1996" dirty="0">
                <a:latin typeface="Courier New" charset="0"/>
              </a:rPr>
              <a:t>ret</a:t>
            </a:r>
            <a:r>
              <a:rPr lang="en-US" sz="1996" dirty="0"/>
              <a:t> passes through pipeline</a:t>
            </a:r>
          </a:p>
          <a:p>
            <a:pPr lvl="2">
              <a:defRPr/>
            </a:pPr>
            <a:r>
              <a:rPr lang="en-US" sz="1797" dirty="0">
                <a:ea typeface="ＭＳ Ｐゴシック" charset="-128"/>
              </a:rPr>
              <a:t>Three clock cycles wasted</a:t>
            </a:r>
          </a:p>
          <a:p>
            <a:pPr>
              <a:defRPr/>
            </a:pPr>
            <a:r>
              <a:rPr lang="en-US" sz="2795" dirty="0">
                <a:ea typeface="ＭＳ Ｐゴシック" charset="-128"/>
                <a:cs typeface="ＭＳ Ｐゴシック" charset="-128"/>
              </a:rPr>
              <a:t>Control Combinations</a:t>
            </a:r>
          </a:p>
          <a:p>
            <a:pPr lvl="1">
              <a:defRPr/>
            </a:pPr>
            <a:r>
              <a:rPr lang="en-US" sz="1996" dirty="0"/>
              <a:t>Must analyze carefully</a:t>
            </a:r>
          </a:p>
          <a:p>
            <a:pPr lvl="1">
              <a:defRPr/>
            </a:pPr>
            <a:r>
              <a:rPr lang="en-US" sz="1996" dirty="0"/>
              <a:t>Our initial version has a subtle bug</a:t>
            </a:r>
          </a:p>
          <a:p>
            <a:pPr lvl="2">
              <a:defRPr/>
            </a:pPr>
            <a:r>
              <a:rPr lang="en-US" sz="1797" dirty="0">
                <a:ea typeface="ＭＳ Ｐゴシック" charset="-128"/>
              </a:rPr>
              <a:t>Only arises with unusual instruction combination</a:t>
            </a:r>
          </a:p>
        </p:txBody>
      </p:sp>
    </p:spTree>
    <p:extLst>
      <p:ext uri="{BB962C8B-B14F-4D97-AF65-F5344CB8AC3E}">
        <p14:creationId xmlns:p14="http://schemas.microsoft.com/office/powerpoint/2010/main" val="50304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92" y="2810167"/>
            <a:ext cx="8186366" cy="1359553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Helvetica" charset="0"/>
                <a:ea typeface="ＭＳ Ｐゴシック" charset="0"/>
                <a:cs typeface="ＭＳ Ｐゴシック" charset="0"/>
              </a:rPr>
              <a:t>Solutions to any of these?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04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644457"/>
            <a:ext cx="8214360" cy="1258701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Control Combinations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>
          <a:xfrm>
            <a:off x="292495" y="3800836"/>
            <a:ext cx="8392395" cy="300355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Special cases that can arise on same clock cycle</a:t>
            </a:r>
          </a:p>
          <a:p>
            <a:pPr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Combination A</a:t>
            </a: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Not-taken branch</a:t>
            </a: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 ret instruction at branch target</a:t>
            </a:r>
          </a:p>
          <a:p>
            <a:pPr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Combination B</a:t>
            </a: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Instruction that reads from memory to %</a:t>
            </a:r>
            <a:r>
              <a:rPr lang="en-US" dirty="0" err="1">
                <a:latin typeface="Calibri"/>
                <a:ea typeface="ＭＳ Ｐゴシック" charset="0"/>
                <a:cs typeface="Calibri"/>
              </a:rPr>
              <a:t>esp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r>
              <a:rPr lang="en-US" dirty="0">
                <a:latin typeface="Calibri"/>
                <a:ea typeface="ＭＳ Ｐゴシック" charset="0"/>
                <a:cs typeface="Calibri"/>
              </a:rPr>
              <a:t>Followed by ret instruction</a:t>
            </a:r>
          </a:p>
          <a:p>
            <a:pPr lvl="1" eaLnBrk="1" hangingPunct="1"/>
            <a:endParaRPr lang="en-US" dirty="0"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2" y="1717371"/>
            <a:ext cx="7176934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725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756111"/>
            <a:ext cx="8214360" cy="12587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Control Combination A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459105" y="5493142"/>
            <a:ext cx="8392396" cy="135215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Should handle as </a:t>
            </a:r>
            <a:r>
              <a:rPr lang="en-US" dirty="0" err="1">
                <a:latin typeface="Calibri"/>
                <a:ea typeface="ＭＳ Ｐゴシック" charset="0"/>
                <a:cs typeface="Calibri"/>
              </a:rPr>
              <a:t>mispredicted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 branch</a:t>
            </a:r>
          </a:p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Stalls F pipeline register</a:t>
            </a:r>
          </a:p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But PC selection logic will be using </a:t>
            </a:r>
            <a:r>
              <a:rPr lang="en-US" dirty="0" err="1">
                <a:latin typeface="Calibri"/>
                <a:ea typeface="ＭＳ Ｐゴシック" charset="0"/>
                <a:cs typeface="Calibri"/>
              </a:rPr>
              <a:t>M_valM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 anyhow</a:t>
            </a:r>
          </a:p>
        </p:txBody>
      </p:sp>
      <p:sp>
        <p:nvSpPr>
          <p:cNvPr id="123908" name="Rectangle 175"/>
          <p:cNvSpPr>
            <a:spLocks noChangeArrowheads="1"/>
          </p:cNvSpPr>
          <p:nvPr/>
        </p:nvSpPr>
        <p:spPr bwMode="auto">
          <a:xfrm>
            <a:off x="1906234" y="2667000"/>
            <a:ext cx="327666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grpSp>
        <p:nvGrpSpPr>
          <p:cNvPr id="123909" name="Group 248"/>
          <p:cNvGrpSpPr>
            <a:grpSpLocks/>
          </p:cNvGrpSpPr>
          <p:nvPr/>
        </p:nvGrpSpPr>
        <p:grpSpPr bwMode="auto">
          <a:xfrm>
            <a:off x="535270" y="1937093"/>
            <a:ext cx="3048174" cy="1633538"/>
            <a:chOff x="1584" y="624"/>
            <a:chExt cx="1921" cy="1029"/>
          </a:xfrm>
        </p:grpSpPr>
        <p:sp>
          <p:nvSpPr>
            <p:cNvPr id="123948" name="Rectangle 18"/>
            <p:cNvSpPr>
              <a:spLocks noChangeArrowheads="1"/>
            </p:cNvSpPr>
            <p:nvPr/>
          </p:nvSpPr>
          <p:spPr bwMode="auto">
            <a:xfrm>
              <a:off x="1872" y="1056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49" name="Rectangle 19"/>
            <p:cNvSpPr>
              <a:spLocks noChangeArrowheads="1"/>
            </p:cNvSpPr>
            <p:nvPr/>
          </p:nvSpPr>
          <p:spPr bwMode="auto">
            <a:xfrm>
              <a:off x="2083" y="1086"/>
              <a:ext cx="2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  <a:latin typeface="Courier New" charset="0"/>
                </a:rPr>
                <a:t>JXX</a:t>
              </a:r>
              <a:endParaRPr lang="en-US" sz="1797"/>
            </a:p>
          </p:txBody>
        </p:sp>
        <p:sp>
          <p:nvSpPr>
            <p:cNvPr id="123950" name="Rectangle 20"/>
            <p:cNvSpPr>
              <a:spLocks noChangeArrowheads="1"/>
            </p:cNvSpPr>
            <p:nvPr/>
          </p:nvSpPr>
          <p:spPr bwMode="auto">
            <a:xfrm>
              <a:off x="1584" y="1056"/>
              <a:ext cx="2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51" name="Rectangle 21"/>
            <p:cNvSpPr>
              <a:spLocks noChangeArrowheads="1"/>
            </p:cNvSpPr>
            <p:nvPr/>
          </p:nvSpPr>
          <p:spPr bwMode="auto">
            <a:xfrm>
              <a:off x="1757" y="1094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23952" name="Rectangle 22"/>
            <p:cNvSpPr>
              <a:spLocks noChangeArrowheads="1"/>
            </p:cNvSpPr>
            <p:nvPr/>
          </p:nvSpPr>
          <p:spPr bwMode="auto">
            <a:xfrm>
              <a:off x="1872" y="1248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53" name="Rectangle 23"/>
            <p:cNvSpPr>
              <a:spLocks noChangeArrowheads="1"/>
            </p:cNvSpPr>
            <p:nvPr/>
          </p:nvSpPr>
          <p:spPr bwMode="auto">
            <a:xfrm>
              <a:off x="1584" y="1248"/>
              <a:ext cx="2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54" name="Rectangle 24"/>
            <p:cNvSpPr>
              <a:spLocks noChangeArrowheads="1"/>
            </p:cNvSpPr>
            <p:nvPr/>
          </p:nvSpPr>
          <p:spPr bwMode="auto">
            <a:xfrm>
              <a:off x="1750" y="1286"/>
              <a:ext cx="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23955" name="Rectangle 25"/>
            <p:cNvSpPr>
              <a:spLocks noChangeArrowheads="1"/>
            </p:cNvSpPr>
            <p:nvPr/>
          </p:nvSpPr>
          <p:spPr bwMode="auto">
            <a:xfrm>
              <a:off x="1872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56" name="Rectangle 26"/>
            <p:cNvSpPr>
              <a:spLocks noChangeArrowheads="1"/>
            </p:cNvSpPr>
            <p:nvPr/>
          </p:nvSpPr>
          <p:spPr bwMode="auto">
            <a:xfrm>
              <a:off x="1584" y="864"/>
              <a:ext cx="2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57" name="Rectangle 27"/>
            <p:cNvSpPr>
              <a:spLocks noChangeArrowheads="1"/>
            </p:cNvSpPr>
            <p:nvPr/>
          </p:nvSpPr>
          <p:spPr bwMode="auto">
            <a:xfrm>
              <a:off x="1735" y="902"/>
              <a:ext cx="1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23958" name="Rectangle 28"/>
            <p:cNvSpPr>
              <a:spLocks noChangeArrowheads="1"/>
            </p:cNvSpPr>
            <p:nvPr/>
          </p:nvSpPr>
          <p:spPr bwMode="auto">
            <a:xfrm>
              <a:off x="1680" y="624"/>
              <a:ext cx="7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59" name="Rectangle 29"/>
            <p:cNvSpPr>
              <a:spLocks noChangeArrowheads="1"/>
            </p:cNvSpPr>
            <p:nvPr/>
          </p:nvSpPr>
          <p:spPr bwMode="auto">
            <a:xfrm>
              <a:off x="1800" y="662"/>
              <a:ext cx="5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Mispredict</a:t>
              </a:r>
              <a:endParaRPr lang="en-US" sz="1797"/>
            </a:p>
          </p:txBody>
        </p:sp>
        <p:sp>
          <p:nvSpPr>
            <p:cNvPr id="123960" name="Rectangle 30"/>
            <p:cNvSpPr>
              <a:spLocks noChangeArrowheads="1"/>
            </p:cNvSpPr>
            <p:nvPr/>
          </p:nvSpPr>
          <p:spPr bwMode="auto">
            <a:xfrm>
              <a:off x="1872" y="1056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61" name="Rectangle 31"/>
            <p:cNvSpPr>
              <a:spLocks noChangeArrowheads="1"/>
            </p:cNvSpPr>
            <p:nvPr/>
          </p:nvSpPr>
          <p:spPr bwMode="auto">
            <a:xfrm>
              <a:off x="2083" y="1086"/>
              <a:ext cx="2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  <a:latin typeface="Courier New" charset="0"/>
                </a:rPr>
                <a:t>JXX</a:t>
              </a:r>
              <a:endParaRPr lang="en-US" sz="1797"/>
            </a:p>
          </p:txBody>
        </p:sp>
        <p:sp>
          <p:nvSpPr>
            <p:cNvPr id="123962" name="Rectangle 32"/>
            <p:cNvSpPr>
              <a:spLocks noChangeArrowheads="1"/>
            </p:cNvSpPr>
            <p:nvPr/>
          </p:nvSpPr>
          <p:spPr bwMode="auto">
            <a:xfrm>
              <a:off x="1584" y="1056"/>
              <a:ext cx="2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63" name="Rectangle 33"/>
            <p:cNvSpPr>
              <a:spLocks noChangeArrowheads="1"/>
            </p:cNvSpPr>
            <p:nvPr/>
          </p:nvSpPr>
          <p:spPr bwMode="auto">
            <a:xfrm>
              <a:off x="1757" y="1094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23964" name="Rectangle 34"/>
            <p:cNvSpPr>
              <a:spLocks noChangeArrowheads="1"/>
            </p:cNvSpPr>
            <p:nvPr/>
          </p:nvSpPr>
          <p:spPr bwMode="auto">
            <a:xfrm>
              <a:off x="1872" y="1248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65" name="Rectangle 35"/>
            <p:cNvSpPr>
              <a:spLocks noChangeArrowheads="1"/>
            </p:cNvSpPr>
            <p:nvPr/>
          </p:nvSpPr>
          <p:spPr bwMode="auto">
            <a:xfrm>
              <a:off x="1584" y="1248"/>
              <a:ext cx="2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66" name="Rectangle 36"/>
            <p:cNvSpPr>
              <a:spLocks noChangeArrowheads="1"/>
            </p:cNvSpPr>
            <p:nvPr/>
          </p:nvSpPr>
          <p:spPr bwMode="auto">
            <a:xfrm>
              <a:off x="1750" y="1286"/>
              <a:ext cx="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23967" name="Rectangle 37"/>
            <p:cNvSpPr>
              <a:spLocks noChangeArrowheads="1"/>
            </p:cNvSpPr>
            <p:nvPr/>
          </p:nvSpPr>
          <p:spPr bwMode="auto">
            <a:xfrm>
              <a:off x="1872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68" name="Rectangle 38"/>
            <p:cNvSpPr>
              <a:spLocks noChangeArrowheads="1"/>
            </p:cNvSpPr>
            <p:nvPr/>
          </p:nvSpPr>
          <p:spPr bwMode="auto">
            <a:xfrm>
              <a:off x="1584" y="864"/>
              <a:ext cx="2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69" name="Rectangle 39"/>
            <p:cNvSpPr>
              <a:spLocks noChangeArrowheads="1"/>
            </p:cNvSpPr>
            <p:nvPr/>
          </p:nvSpPr>
          <p:spPr bwMode="auto">
            <a:xfrm>
              <a:off x="1735" y="902"/>
              <a:ext cx="1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23970" name="Rectangle 40"/>
            <p:cNvSpPr>
              <a:spLocks noChangeArrowheads="1"/>
            </p:cNvSpPr>
            <p:nvPr/>
          </p:nvSpPr>
          <p:spPr bwMode="auto">
            <a:xfrm>
              <a:off x="1680" y="624"/>
              <a:ext cx="7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71" name="Rectangle 41"/>
            <p:cNvSpPr>
              <a:spLocks noChangeArrowheads="1"/>
            </p:cNvSpPr>
            <p:nvPr/>
          </p:nvSpPr>
          <p:spPr bwMode="auto">
            <a:xfrm>
              <a:off x="1800" y="662"/>
              <a:ext cx="5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Mispredict</a:t>
              </a:r>
              <a:endParaRPr lang="en-US" sz="1797"/>
            </a:p>
          </p:txBody>
        </p:sp>
        <p:grpSp>
          <p:nvGrpSpPr>
            <p:cNvPr id="123972" name="Group 55"/>
            <p:cNvGrpSpPr>
              <a:grpSpLocks/>
            </p:cNvGrpSpPr>
            <p:nvPr/>
          </p:nvGrpSpPr>
          <p:grpSpPr bwMode="auto">
            <a:xfrm>
              <a:off x="2640" y="624"/>
              <a:ext cx="865" cy="837"/>
              <a:chOff x="2640" y="624"/>
              <a:chExt cx="865" cy="837"/>
            </a:xfrm>
          </p:grpSpPr>
          <p:sp>
            <p:nvSpPr>
              <p:cNvPr id="124005" name="Rectangle 42"/>
              <p:cNvSpPr>
                <a:spLocks noChangeArrowheads="1"/>
              </p:cNvSpPr>
              <p:nvPr/>
            </p:nvSpPr>
            <p:spPr bwMode="auto">
              <a:xfrm>
                <a:off x="2928" y="1056"/>
                <a:ext cx="577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4006" name="Rectangle 43"/>
              <p:cNvSpPr>
                <a:spLocks noChangeArrowheads="1"/>
              </p:cNvSpPr>
              <p:nvPr/>
            </p:nvSpPr>
            <p:spPr bwMode="auto">
              <a:xfrm>
                <a:off x="2640" y="1056"/>
                <a:ext cx="2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4007" name="Rectangle 44"/>
              <p:cNvSpPr>
                <a:spLocks noChangeArrowheads="1"/>
              </p:cNvSpPr>
              <p:nvPr/>
            </p:nvSpPr>
            <p:spPr bwMode="auto">
              <a:xfrm>
                <a:off x="2813" y="1094"/>
                <a:ext cx="6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97">
                    <a:solidFill>
                      <a:srgbClr val="000000"/>
                    </a:solidFill>
                  </a:rPr>
                  <a:t>E</a:t>
                </a:r>
                <a:endParaRPr lang="en-US" sz="1797"/>
              </a:p>
            </p:txBody>
          </p:sp>
          <p:sp>
            <p:nvSpPr>
              <p:cNvPr id="124008" name="Rectangle 45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577" cy="193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4009" name="Rectangle 46"/>
              <p:cNvSpPr>
                <a:spLocks noChangeArrowheads="1"/>
              </p:cNvSpPr>
              <p:nvPr/>
            </p:nvSpPr>
            <p:spPr bwMode="auto">
              <a:xfrm>
                <a:off x="3139" y="1278"/>
                <a:ext cx="2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97">
                    <a:solidFill>
                      <a:srgbClr val="000000"/>
                    </a:solidFill>
                    <a:latin typeface="Courier New" charset="0"/>
                  </a:rPr>
                  <a:t>ret</a:t>
                </a:r>
                <a:endParaRPr lang="en-US" sz="1797"/>
              </a:p>
            </p:txBody>
          </p:sp>
          <p:sp>
            <p:nvSpPr>
              <p:cNvPr id="124010" name="Rectangle 47"/>
              <p:cNvSpPr>
                <a:spLocks noChangeArrowheads="1"/>
              </p:cNvSpPr>
              <p:nvPr/>
            </p:nvSpPr>
            <p:spPr bwMode="auto">
              <a:xfrm>
                <a:off x="2640" y="1248"/>
                <a:ext cx="2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4011" name="Rectangle 48"/>
              <p:cNvSpPr>
                <a:spLocks noChangeArrowheads="1"/>
              </p:cNvSpPr>
              <p:nvPr/>
            </p:nvSpPr>
            <p:spPr bwMode="auto">
              <a:xfrm>
                <a:off x="2806" y="1286"/>
                <a:ext cx="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97">
                    <a:solidFill>
                      <a:srgbClr val="000000"/>
                    </a:solidFill>
                  </a:rPr>
                  <a:t>D</a:t>
                </a:r>
                <a:endParaRPr lang="en-US" sz="1797"/>
              </a:p>
            </p:txBody>
          </p:sp>
          <p:sp>
            <p:nvSpPr>
              <p:cNvPr id="124012" name="Rectangle 49"/>
              <p:cNvSpPr>
                <a:spLocks noChangeArrowheads="1"/>
              </p:cNvSpPr>
              <p:nvPr/>
            </p:nvSpPr>
            <p:spPr bwMode="auto">
              <a:xfrm>
                <a:off x="2928" y="864"/>
                <a:ext cx="577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4013" name="Rectangle 50"/>
              <p:cNvSpPr>
                <a:spLocks noChangeArrowheads="1"/>
              </p:cNvSpPr>
              <p:nvPr/>
            </p:nvSpPr>
            <p:spPr bwMode="auto">
              <a:xfrm>
                <a:off x="2640" y="864"/>
                <a:ext cx="2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4014" name="Rectangle 51"/>
              <p:cNvSpPr>
                <a:spLocks noChangeArrowheads="1"/>
              </p:cNvSpPr>
              <p:nvPr/>
            </p:nvSpPr>
            <p:spPr bwMode="auto">
              <a:xfrm>
                <a:off x="2791" y="902"/>
                <a:ext cx="11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97">
                    <a:solidFill>
                      <a:srgbClr val="000000"/>
                    </a:solidFill>
                  </a:rPr>
                  <a:t>M</a:t>
                </a:r>
                <a:endParaRPr lang="en-US" sz="1797"/>
              </a:p>
            </p:txBody>
          </p:sp>
          <p:sp>
            <p:nvSpPr>
              <p:cNvPr id="124015" name="Rectangle 52"/>
              <p:cNvSpPr>
                <a:spLocks noChangeArrowheads="1"/>
              </p:cNvSpPr>
              <p:nvPr/>
            </p:nvSpPr>
            <p:spPr bwMode="auto">
              <a:xfrm>
                <a:off x="2736" y="624"/>
                <a:ext cx="76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4016" name="Rectangle 53"/>
              <p:cNvSpPr>
                <a:spLocks noChangeArrowheads="1"/>
              </p:cNvSpPr>
              <p:nvPr/>
            </p:nvSpPr>
            <p:spPr bwMode="auto">
              <a:xfrm>
                <a:off x="2990" y="666"/>
                <a:ext cx="2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97">
                    <a:solidFill>
                      <a:srgbClr val="000000"/>
                    </a:solidFill>
                    <a:latin typeface="Courier New" charset="0"/>
                  </a:rPr>
                  <a:t>ret</a:t>
                </a:r>
                <a:endParaRPr lang="en-US" sz="1797"/>
              </a:p>
            </p:txBody>
          </p:sp>
          <p:sp>
            <p:nvSpPr>
              <p:cNvPr id="124017" name="Rectangle 54"/>
              <p:cNvSpPr>
                <a:spLocks noChangeArrowheads="1"/>
              </p:cNvSpPr>
              <p:nvPr/>
            </p:nvSpPr>
            <p:spPr bwMode="auto">
              <a:xfrm>
                <a:off x="3246" y="654"/>
                <a:ext cx="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97">
                    <a:solidFill>
                      <a:srgbClr val="000000"/>
                    </a:solidFill>
                  </a:rPr>
                  <a:t>1</a:t>
                </a:r>
                <a:endParaRPr lang="en-US" sz="1797"/>
              </a:p>
            </p:txBody>
          </p:sp>
        </p:grpSp>
        <p:sp>
          <p:nvSpPr>
            <p:cNvPr id="123973" name="Rectangle 87"/>
            <p:cNvSpPr>
              <a:spLocks noChangeArrowheads="1"/>
            </p:cNvSpPr>
            <p:nvPr/>
          </p:nvSpPr>
          <p:spPr bwMode="auto">
            <a:xfrm>
              <a:off x="2928" y="1056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74" name="Rectangle 88"/>
            <p:cNvSpPr>
              <a:spLocks noChangeArrowheads="1"/>
            </p:cNvSpPr>
            <p:nvPr/>
          </p:nvSpPr>
          <p:spPr bwMode="auto">
            <a:xfrm>
              <a:off x="2640" y="1056"/>
              <a:ext cx="2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75" name="Rectangle 89"/>
            <p:cNvSpPr>
              <a:spLocks noChangeArrowheads="1"/>
            </p:cNvSpPr>
            <p:nvPr/>
          </p:nvSpPr>
          <p:spPr bwMode="auto">
            <a:xfrm>
              <a:off x="2813" y="1094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23976" name="Rectangle 90"/>
            <p:cNvSpPr>
              <a:spLocks noChangeArrowheads="1"/>
            </p:cNvSpPr>
            <p:nvPr/>
          </p:nvSpPr>
          <p:spPr bwMode="auto">
            <a:xfrm>
              <a:off x="2928" y="1248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77" name="Rectangle 91"/>
            <p:cNvSpPr>
              <a:spLocks noChangeArrowheads="1"/>
            </p:cNvSpPr>
            <p:nvPr/>
          </p:nvSpPr>
          <p:spPr bwMode="auto">
            <a:xfrm>
              <a:off x="3139" y="1278"/>
              <a:ext cx="2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  <a:latin typeface="Courier New" charset="0"/>
                </a:rPr>
                <a:t>ret</a:t>
              </a:r>
              <a:endParaRPr lang="en-US" sz="1797"/>
            </a:p>
          </p:txBody>
        </p:sp>
        <p:sp>
          <p:nvSpPr>
            <p:cNvPr id="123978" name="Rectangle 92"/>
            <p:cNvSpPr>
              <a:spLocks noChangeArrowheads="1"/>
            </p:cNvSpPr>
            <p:nvPr/>
          </p:nvSpPr>
          <p:spPr bwMode="auto">
            <a:xfrm>
              <a:off x="2640" y="1248"/>
              <a:ext cx="2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79" name="Rectangle 93"/>
            <p:cNvSpPr>
              <a:spLocks noChangeArrowheads="1"/>
            </p:cNvSpPr>
            <p:nvPr/>
          </p:nvSpPr>
          <p:spPr bwMode="auto">
            <a:xfrm>
              <a:off x="2806" y="1286"/>
              <a:ext cx="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23980" name="Rectangle 94"/>
            <p:cNvSpPr>
              <a:spLocks noChangeArrowheads="1"/>
            </p:cNvSpPr>
            <p:nvPr/>
          </p:nvSpPr>
          <p:spPr bwMode="auto">
            <a:xfrm>
              <a:off x="2928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81" name="Rectangle 95"/>
            <p:cNvSpPr>
              <a:spLocks noChangeArrowheads="1"/>
            </p:cNvSpPr>
            <p:nvPr/>
          </p:nvSpPr>
          <p:spPr bwMode="auto">
            <a:xfrm>
              <a:off x="2640" y="864"/>
              <a:ext cx="2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82" name="Rectangle 96"/>
            <p:cNvSpPr>
              <a:spLocks noChangeArrowheads="1"/>
            </p:cNvSpPr>
            <p:nvPr/>
          </p:nvSpPr>
          <p:spPr bwMode="auto">
            <a:xfrm>
              <a:off x="2791" y="902"/>
              <a:ext cx="1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23983" name="Rectangle 97"/>
            <p:cNvSpPr>
              <a:spLocks noChangeArrowheads="1"/>
            </p:cNvSpPr>
            <p:nvPr/>
          </p:nvSpPr>
          <p:spPr bwMode="auto">
            <a:xfrm>
              <a:off x="2736" y="624"/>
              <a:ext cx="7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84" name="Rectangle 98"/>
            <p:cNvSpPr>
              <a:spLocks noChangeArrowheads="1"/>
            </p:cNvSpPr>
            <p:nvPr/>
          </p:nvSpPr>
          <p:spPr bwMode="auto">
            <a:xfrm>
              <a:off x="2990" y="666"/>
              <a:ext cx="2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  <a:latin typeface="Courier New" charset="0"/>
                </a:rPr>
                <a:t>ret</a:t>
              </a:r>
              <a:endParaRPr lang="en-US" sz="1797"/>
            </a:p>
          </p:txBody>
        </p:sp>
        <p:sp>
          <p:nvSpPr>
            <p:cNvPr id="123985" name="Rectangle 99"/>
            <p:cNvSpPr>
              <a:spLocks noChangeArrowheads="1"/>
            </p:cNvSpPr>
            <p:nvPr/>
          </p:nvSpPr>
          <p:spPr bwMode="auto">
            <a:xfrm>
              <a:off x="3246" y="654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1</a:t>
              </a:r>
              <a:endParaRPr lang="en-US" sz="1797"/>
            </a:p>
          </p:txBody>
        </p:sp>
        <p:sp>
          <p:nvSpPr>
            <p:cNvPr id="123986" name="Rectangle 100"/>
            <p:cNvSpPr>
              <a:spLocks noChangeArrowheads="1"/>
            </p:cNvSpPr>
            <p:nvPr/>
          </p:nvSpPr>
          <p:spPr bwMode="auto">
            <a:xfrm>
              <a:off x="2928" y="1056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87" name="Rectangle 101"/>
            <p:cNvSpPr>
              <a:spLocks noChangeArrowheads="1"/>
            </p:cNvSpPr>
            <p:nvPr/>
          </p:nvSpPr>
          <p:spPr bwMode="auto">
            <a:xfrm>
              <a:off x="2640" y="1056"/>
              <a:ext cx="2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88" name="Rectangle 102"/>
            <p:cNvSpPr>
              <a:spLocks noChangeArrowheads="1"/>
            </p:cNvSpPr>
            <p:nvPr/>
          </p:nvSpPr>
          <p:spPr bwMode="auto">
            <a:xfrm>
              <a:off x="2813" y="1094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23989" name="Rectangle 103"/>
            <p:cNvSpPr>
              <a:spLocks noChangeArrowheads="1"/>
            </p:cNvSpPr>
            <p:nvPr/>
          </p:nvSpPr>
          <p:spPr bwMode="auto">
            <a:xfrm>
              <a:off x="2928" y="1248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90" name="Rectangle 104"/>
            <p:cNvSpPr>
              <a:spLocks noChangeArrowheads="1"/>
            </p:cNvSpPr>
            <p:nvPr/>
          </p:nvSpPr>
          <p:spPr bwMode="auto">
            <a:xfrm>
              <a:off x="3139" y="1278"/>
              <a:ext cx="2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  <a:latin typeface="Courier New" charset="0"/>
                </a:rPr>
                <a:t>ret</a:t>
              </a:r>
              <a:endParaRPr lang="en-US" sz="1797"/>
            </a:p>
          </p:txBody>
        </p:sp>
        <p:sp>
          <p:nvSpPr>
            <p:cNvPr id="123991" name="Rectangle 105"/>
            <p:cNvSpPr>
              <a:spLocks noChangeArrowheads="1"/>
            </p:cNvSpPr>
            <p:nvPr/>
          </p:nvSpPr>
          <p:spPr bwMode="auto">
            <a:xfrm>
              <a:off x="2640" y="1248"/>
              <a:ext cx="2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92" name="Rectangle 106"/>
            <p:cNvSpPr>
              <a:spLocks noChangeArrowheads="1"/>
            </p:cNvSpPr>
            <p:nvPr/>
          </p:nvSpPr>
          <p:spPr bwMode="auto">
            <a:xfrm>
              <a:off x="2806" y="1286"/>
              <a:ext cx="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23993" name="Rectangle 107"/>
            <p:cNvSpPr>
              <a:spLocks noChangeArrowheads="1"/>
            </p:cNvSpPr>
            <p:nvPr/>
          </p:nvSpPr>
          <p:spPr bwMode="auto">
            <a:xfrm>
              <a:off x="2928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94" name="Rectangle 108"/>
            <p:cNvSpPr>
              <a:spLocks noChangeArrowheads="1"/>
            </p:cNvSpPr>
            <p:nvPr/>
          </p:nvSpPr>
          <p:spPr bwMode="auto">
            <a:xfrm>
              <a:off x="2640" y="864"/>
              <a:ext cx="2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95" name="Rectangle 109"/>
            <p:cNvSpPr>
              <a:spLocks noChangeArrowheads="1"/>
            </p:cNvSpPr>
            <p:nvPr/>
          </p:nvSpPr>
          <p:spPr bwMode="auto">
            <a:xfrm>
              <a:off x="2791" y="902"/>
              <a:ext cx="1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23996" name="Rectangle 110"/>
            <p:cNvSpPr>
              <a:spLocks noChangeArrowheads="1"/>
            </p:cNvSpPr>
            <p:nvPr/>
          </p:nvSpPr>
          <p:spPr bwMode="auto">
            <a:xfrm>
              <a:off x="2736" y="624"/>
              <a:ext cx="7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3997" name="Rectangle 111"/>
            <p:cNvSpPr>
              <a:spLocks noChangeArrowheads="1"/>
            </p:cNvSpPr>
            <p:nvPr/>
          </p:nvSpPr>
          <p:spPr bwMode="auto">
            <a:xfrm>
              <a:off x="2990" y="666"/>
              <a:ext cx="2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  <a:latin typeface="Courier New" charset="0"/>
                </a:rPr>
                <a:t>ret</a:t>
              </a:r>
              <a:endParaRPr lang="en-US" sz="1797"/>
            </a:p>
          </p:txBody>
        </p:sp>
        <p:sp>
          <p:nvSpPr>
            <p:cNvPr id="123998" name="Rectangle 112"/>
            <p:cNvSpPr>
              <a:spLocks noChangeArrowheads="1"/>
            </p:cNvSpPr>
            <p:nvPr/>
          </p:nvSpPr>
          <p:spPr bwMode="auto">
            <a:xfrm>
              <a:off x="3246" y="654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1</a:t>
              </a:r>
              <a:endParaRPr lang="en-US" sz="1797"/>
            </a:p>
          </p:txBody>
        </p:sp>
        <p:grpSp>
          <p:nvGrpSpPr>
            <p:cNvPr id="123999" name="Group 174"/>
            <p:cNvGrpSpPr>
              <a:grpSpLocks/>
            </p:cNvGrpSpPr>
            <p:nvPr/>
          </p:nvGrpSpPr>
          <p:grpSpPr bwMode="auto">
            <a:xfrm>
              <a:off x="2129" y="1440"/>
              <a:ext cx="1119" cy="192"/>
              <a:chOff x="2129" y="1440"/>
              <a:chExt cx="1119" cy="192"/>
            </a:xfrm>
          </p:grpSpPr>
          <p:sp>
            <p:nvSpPr>
              <p:cNvPr id="124002" name="Freeform 171"/>
              <p:cNvSpPr>
                <a:spLocks/>
              </p:cNvSpPr>
              <p:nvPr/>
            </p:nvSpPr>
            <p:spPr bwMode="auto">
              <a:xfrm>
                <a:off x="2160" y="1500"/>
                <a:ext cx="1056" cy="132"/>
              </a:xfrm>
              <a:custGeom>
                <a:avLst/>
                <a:gdLst>
                  <a:gd name="T0" fmla="*/ 0 w 1056"/>
                  <a:gd name="T1" fmla="*/ 0 h 132"/>
                  <a:gd name="T2" fmla="*/ 0 w 1056"/>
                  <a:gd name="T3" fmla="*/ 132 h 132"/>
                  <a:gd name="T4" fmla="*/ 1056 w 1056"/>
                  <a:gd name="T5" fmla="*/ 132 h 132"/>
                  <a:gd name="T6" fmla="*/ 1056 w 1056"/>
                  <a:gd name="T7" fmla="*/ 0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6"/>
                  <a:gd name="T13" fmla="*/ 0 h 132"/>
                  <a:gd name="T14" fmla="*/ 1056 w 1056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6" h="132">
                    <a:moveTo>
                      <a:pt x="0" y="0"/>
                    </a:moveTo>
                    <a:lnTo>
                      <a:pt x="0" y="132"/>
                    </a:lnTo>
                    <a:lnTo>
                      <a:pt x="1056" y="132"/>
                    </a:lnTo>
                    <a:lnTo>
                      <a:pt x="105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4003" name="Freeform 172"/>
              <p:cNvSpPr>
                <a:spLocks/>
              </p:cNvSpPr>
              <p:nvPr/>
            </p:nvSpPr>
            <p:spPr bwMode="auto">
              <a:xfrm>
                <a:off x="2129" y="1440"/>
                <a:ext cx="63" cy="63"/>
              </a:xfrm>
              <a:custGeom>
                <a:avLst/>
                <a:gdLst>
                  <a:gd name="T0" fmla="*/ 63 w 63"/>
                  <a:gd name="T1" fmla="*/ 63 h 63"/>
                  <a:gd name="T2" fmla="*/ 31 w 63"/>
                  <a:gd name="T3" fmla="*/ 0 h 63"/>
                  <a:gd name="T4" fmla="*/ 0 w 63"/>
                  <a:gd name="T5" fmla="*/ 63 h 63"/>
                  <a:gd name="T6" fmla="*/ 63 w 63"/>
                  <a:gd name="T7" fmla="*/ 63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3"/>
                  <a:gd name="T14" fmla="*/ 63 w 63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3">
                    <a:moveTo>
                      <a:pt x="63" y="63"/>
                    </a:moveTo>
                    <a:lnTo>
                      <a:pt x="31" y="0"/>
                    </a:lnTo>
                    <a:lnTo>
                      <a:pt x="0" y="63"/>
                    </a:lnTo>
                    <a:lnTo>
                      <a:pt x="63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24004" name="Freeform 173"/>
              <p:cNvSpPr>
                <a:spLocks/>
              </p:cNvSpPr>
              <p:nvPr/>
            </p:nvSpPr>
            <p:spPr bwMode="auto">
              <a:xfrm>
                <a:off x="3185" y="1440"/>
                <a:ext cx="63" cy="63"/>
              </a:xfrm>
              <a:custGeom>
                <a:avLst/>
                <a:gdLst>
                  <a:gd name="T0" fmla="*/ 63 w 63"/>
                  <a:gd name="T1" fmla="*/ 63 h 63"/>
                  <a:gd name="T2" fmla="*/ 31 w 63"/>
                  <a:gd name="T3" fmla="*/ 0 h 63"/>
                  <a:gd name="T4" fmla="*/ 0 w 63"/>
                  <a:gd name="T5" fmla="*/ 63 h 63"/>
                  <a:gd name="T6" fmla="*/ 63 w 63"/>
                  <a:gd name="T7" fmla="*/ 63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3"/>
                  <a:gd name="T14" fmla="*/ 63 w 63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3">
                    <a:moveTo>
                      <a:pt x="63" y="63"/>
                    </a:moveTo>
                    <a:lnTo>
                      <a:pt x="31" y="0"/>
                    </a:lnTo>
                    <a:lnTo>
                      <a:pt x="0" y="63"/>
                    </a:lnTo>
                    <a:lnTo>
                      <a:pt x="63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sp>
          <p:nvSpPr>
            <p:cNvPr id="124000" name="Rectangle 181"/>
            <p:cNvSpPr>
              <a:spLocks noChangeArrowheads="1"/>
            </p:cNvSpPr>
            <p:nvPr/>
          </p:nvSpPr>
          <p:spPr bwMode="auto">
            <a:xfrm>
              <a:off x="2064" y="1440"/>
              <a:ext cx="12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4001" name="Rectangle 182"/>
            <p:cNvSpPr>
              <a:spLocks noChangeArrowheads="1"/>
            </p:cNvSpPr>
            <p:nvPr/>
          </p:nvSpPr>
          <p:spPr bwMode="auto">
            <a:xfrm>
              <a:off x="2296" y="1478"/>
              <a:ext cx="7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 dirty="0">
                  <a:solidFill>
                    <a:srgbClr val="000000"/>
                  </a:solidFill>
                </a:rPr>
                <a:t>Combination A</a:t>
              </a:r>
              <a:endParaRPr lang="en-US" sz="1797" dirty="0"/>
            </a:p>
          </p:txBody>
        </p:sp>
      </p:grpSp>
      <p:graphicFrame>
        <p:nvGraphicFramePr>
          <p:cNvPr id="472311" name="Group 247"/>
          <p:cNvGraphicFramePr>
            <a:graphicFrameLocks noGrp="1"/>
          </p:cNvGraphicFramePr>
          <p:nvPr/>
        </p:nvGraphicFramePr>
        <p:xfrm>
          <a:off x="682216" y="3698305"/>
          <a:ext cx="7686288" cy="1693427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36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060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Condition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51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Processing ret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15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Mispredicted Branch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15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Combination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3947" name="Picture 2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7"/>
          <a:stretch>
            <a:fillRect/>
          </a:stretch>
        </p:blipFill>
        <p:spPr bwMode="auto">
          <a:xfrm>
            <a:off x="4343503" y="2012639"/>
            <a:ext cx="4371536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525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1050098"/>
            <a:ext cx="8214360" cy="87993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Control Combination B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154235" y="5612450"/>
            <a:ext cx="8822831" cy="147955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Would attempt to bubble </a:t>
            </a:r>
            <a:r>
              <a:rPr lang="en-US" i="1" dirty="0">
                <a:latin typeface="Calibri"/>
                <a:ea typeface="ＭＳ Ｐゴシック" charset="0"/>
                <a:cs typeface="Calibri"/>
              </a:rPr>
              <a:t>and 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stall pipeline register D</a:t>
            </a:r>
          </a:p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Signaled by processor as pipeline error</a:t>
            </a:r>
          </a:p>
        </p:txBody>
      </p:sp>
      <p:sp>
        <p:nvSpPr>
          <p:cNvPr id="125956" name="Rectangle 5"/>
          <p:cNvSpPr>
            <a:spLocks noChangeArrowheads="1"/>
          </p:cNvSpPr>
          <p:nvPr/>
        </p:nvSpPr>
        <p:spPr bwMode="auto">
          <a:xfrm>
            <a:off x="2287440" y="2615198"/>
            <a:ext cx="915563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57" name="Rectangle 6"/>
          <p:cNvSpPr>
            <a:spLocks noChangeArrowheads="1"/>
          </p:cNvSpPr>
          <p:nvPr/>
        </p:nvSpPr>
        <p:spPr bwMode="auto">
          <a:xfrm>
            <a:off x="2563537" y="2659649"/>
            <a:ext cx="399808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Load</a:t>
            </a:r>
            <a:endParaRPr lang="en-US" sz="1797"/>
          </a:p>
        </p:txBody>
      </p:sp>
      <p:sp>
        <p:nvSpPr>
          <p:cNvPr id="125958" name="Rectangle 7"/>
          <p:cNvSpPr>
            <a:spLocks noChangeArrowheads="1"/>
          </p:cNvSpPr>
          <p:nvPr/>
        </p:nvSpPr>
        <p:spPr bwMode="auto">
          <a:xfrm>
            <a:off x="992258" y="1676400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59" name="Rectangle 8"/>
          <p:cNvSpPr>
            <a:spLocks noChangeArrowheads="1"/>
          </p:cNvSpPr>
          <p:nvPr/>
        </p:nvSpPr>
        <p:spPr bwMode="auto">
          <a:xfrm>
            <a:off x="2106549" y="2675525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25960" name="Rectangle 9"/>
          <p:cNvSpPr>
            <a:spLocks noChangeArrowheads="1"/>
          </p:cNvSpPr>
          <p:nvPr/>
        </p:nvSpPr>
        <p:spPr bwMode="auto">
          <a:xfrm>
            <a:off x="2287440" y="2919998"/>
            <a:ext cx="915563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61" name="Rectangle 10"/>
          <p:cNvSpPr>
            <a:spLocks noChangeArrowheads="1"/>
          </p:cNvSpPr>
          <p:nvPr/>
        </p:nvSpPr>
        <p:spPr bwMode="auto">
          <a:xfrm>
            <a:off x="2607966" y="2964450"/>
            <a:ext cx="313407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Use</a:t>
            </a:r>
            <a:endParaRPr lang="en-US" sz="1797"/>
          </a:p>
        </p:txBody>
      </p:sp>
      <p:sp>
        <p:nvSpPr>
          <p:cNvPr id="125962" name="Rectangle 11"/>
          <p:cNvSpPr>
            <a:spLocks noChangeArrowheads="1"/>
          </p:cNvSpPr>
          <p:nvPr/>
        </p:nvSpPr>
        <p:spPr bwMode="auto">
          <a:xfrm>
            <a:off x="992258" y="198120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63" name="Rectangle 12"/>
          <p:cNvSpPr>
            <a:spLocks noChangeArrowheads="1"/>
          </p:cNvSpPr>
          <p:nvPr/>
        </p:nvSpPr>
        <p:spPr bwMode="auto">
          <a:xfrm>
            <a:off x="2095442" y="2980324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25964" name="Rectangle 13"/>
          <p:cNvSpPr>
            <a:spLocks noChangeArrowheads="1"/>
          </p:cNvSpPr>
          <p:nvPr/>
        </p:nvSpPr>
        <p:spPr bwMode="auto">
          <a:xfrm>
            <a:off x="2287440" y="2310398"/>
            <a:ext cx="915563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65" name="Rectangle 14"/>
          <p:cNvSpPr>
            <a:spLocks noChangeArrowheads="1"/>
          </p:cNvSpPr>
          <p:nvPr/>
        </p:nvSpPr>
        <p:spPr bwMode="auto">
          <a:xfrm>
            <a:off x="992258" y="137160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66" name="Rectangle 15"/>
          <p:cNvSpPr>
            <a:spLocks noChangeArrowheads="1"/>
          </p:cNvSpPr>
          <p:nvPr/>
        </p:nvSpPr>
        <p:spPr bwMode="auto">
          <a:xfrm>
            <a:off x="2071641" y="2370724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25967" name="Rectangle 16"/>
          <p:cNvSpPr>
            <a:spLocks noChangeArrowheads="1"/>
          </p:cNvSpPr>
          <p:nvPr/>
        </p:nvSpPr>
        <p:spPr bwMode="auto">
          <a:xfrm>
            <a:off x="1982781" y="1929399"/>
            <a:ext cx="122022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68" name="Rectangle 17"/>
          <p:cNvSpPr>
            <a:spLocks noChangeArrowheads="1"/>
          </p:cNvSpPr>
          <p:nvPr/>
        </p:nvSpPr>
        <p:spPr bwMode="auto">
          <a:xfrm>
            <a:off x="2219208" y="1989724"/>
            <a:ext cx="768516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Load/use</a:t>
            </a:r>
            <a:endParaRPr lang="en-US" sz="1797"/>
          </a:p>
        </p:txBody>
      </p:sp>
      <p:sp>
        <p:nvSpPr>
          <p:cNvPr id="125969" name="Rectangle 42"/>
          <p:cNvSpPr>
            <a:spLocks noChangeArrowheads="1"/>
          </p:cNvSpPr>
          <p:nvPr/>
        </p:nvSpPr>
        <p:spPr bwMode="auto">
          <a:xfrm>
            <a:off x="5486356" y="2615198"/>
            <a:ext cx="915563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70" name="Rectangle 43"/>
          <p:cNvSpPr>
            <a:spLocks noChangeArrowheads="1"/>
          </p:cNvSpPr>
          <p:nvPr/>
        </p:nvSpPr>
        <p:spPr bwMode="auto">
          <a:xfrm>
            <a:off x="5029368" y="2615198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71" name="Rectangle 44"/>
          <p:cNvSpPr>
            <a:spLocks noChangeArrowheads="1"/>
          </p:cNvSpPr>
          <p:nvPr/>
        </p:nvSpPr>
        <p:spPr bwMode="auto">
          <a:xfrm>
            <a:off x="5303879" y="2675525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25972" name="Rectangle 45"/>
          <p:cNvSpPr>
            <a:spLocks noChangeArrowheads="1"/>
          </p:cNvSpPr>
          <p:nvPr/>
        </p:nvSpPr>
        <p:spPr bwMode="auto">
          <a:xfrm>
            <a:off x="5486356" y="2919998"/>
            <a:ext cx="915563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73" name="Rectangle 46"/>
          <p:cNvSpPr>
            <a:spLocks noChangeArrowheads="1"/>
          </p:cNvSpPr>
          <p:nvPr/>
        </p:nvSpPr>
        <p:spPr bwMode="auto">
          <a:xfrm>
            <a:off x="5821164" y="2967625"/>
            <a:ext cx="368708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  <a:latin typeface="Courier New" charset="0"/>
              </a:rPr>
              <a:t>ret</a:t>
            </a:r>
            <a:endParaRPr lang="en-US" sz="1797"/>
          </a:p>
        </p:txBody>
      </p:sp>
      <p:sp>
        <p:nvSpPr>
          <p:cNvPr id="125974" name="Rectangle 47"/>
          <p:cNvSpPr>
            <a:spLocks noChangeArrowheads="1"/>
          </p:cNvSpPr>
          <p:nvPr/>
        </p:nvSpPr>
        <p:spPr bwMode="auto">
          <a:xfrm>
            <a:off x="5029368" y="2919999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75" name="Rectangle 48"/>
          <p:cNvSpPr>
            <a:spLocks noChangeArrowheads="1"/>
          </p:cNvSpPr>
          <p:nvPr/>
        </p:nvSpPr>
        <p:spPr bwMode="auto">
          <a:xfrm>
            <a:off x="5292771" y="2980324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25976" name="Rectangle 49"/>
          <p:cNvSpPr>
            <a:spLocks noChangeArrowheads="1"/>
          </p:cNvSpPr>
          <p:nvPr/>
        </p:nvSpPr>
        <p:spPr bwMode="auto">
          <a:xfrm>
            <a:off x="5486356" y="2310398"/>
            <a:ext cx="915563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77" name="Rectangle 50"/>
          <p:cNvSpPr>
            <a:spLocks noChangeArrowheads="1"/>
          </p:cNvSpPr>
          <p:nvPr/>
        </p:nvSpPr>
        <p:spPr bwMode="auto">
          <a:xfrm>
            <a:off x="5029368" y="2310399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78" name="Rectangle 51"/>
          <p:cNvSpPr>
            <a:spLocks noChangeArrowheads="1"/>
          </p:cNvSpPr>
          <p:nvPr/>
        </p:nvSpPr>
        <p:spPr bwMode="auto">
          <a:xfrm>
            <a:off x="5268970" y="2370724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25979" name="Rectangle 52"/>
          <p:cNvSpPr>
            <a:spLocks noChangeArrowheads="1"/>
          </p:cNvSpPr>
          <p:nvPr/>
        </p:nvSpPr>
        <p:spPr bwMode="auto">
          <a:xfrm>
            <a:off x="5181697" y="1929399"/>
            <a:ext cx="122022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80" name="Rectangle 53"/>
          <p:cNvSpPr>
            <a:spLocks noChangeArrowheads="1"/>
          </p:cNvSpPr>
          <p:nvPr/>
        </p:nvSpPr>
        <p:spPr bwMode="auto">
          <a:xfrm>
            <a:off x="5584735" y="1996074"/>
            <a:ext cx="368708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  <a:latin typeface="Courier New" charset="0"/>
              </a:rPr>
              <a:t>ret</a:t>
            </a:r>
            <a:endParaRPr lang="en-US" sz="1797"/>
          </a:p>
        </p:txBody>
      </p:sp>
      <p:sp>
        <p:nvSpPr>
          <p:cNvPr id="125981" name="Rectangle 54"/>
          <p:cNvSpPr>
            <a:spLocks noChangeArrowheads="1"/>
          </p:cNvSpPr>
          <p:nvPr/>
        </p:nvSpPr>
        <p:spPr bwMode="auto">
          <a:xfrm>
            <a:off x="5990947" y="1977025"/>
            <a:ext cx="1038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1</a:t>
            </a:r>
            <a:endParaRPr lang="en-US" sz="1797"/>
          </a:p>
        </p:txBody>
      </p:sp>
      <p:sp>
        <p:nvSpPr>
          <p:cNvPr id="125982" name="Rectangle 58"/>
          <p:cNvSpPr>
            <a:spLocks noChangeArrowheads="1"/>
          </p:cNvSpPr>
          <p:nvPr/>
        </p:nvSpPr>
        <p:spPr bwMode="auto">
          <a:xfrm>
            <a:off x="6324168" y="2615198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83" name="Rectangle 62"/>
          <p:cNvSpPr>
            <a:spLocks noChangeArrowheads="1"/>
          </p:cNvSpPr>
          <p:nvPr/>
        </p:nvSpPr>
        <p:spPr bwMode="auto">
          <a:xfrm>
            <a:off x="6324168" y="2919999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84" name="Rectangle 65"/>
          <p:cNvSpPr>
            <a:spLocks noChangeArrowheads="1"/>
          </p:cNvSpPr>
          <p:nvPr/>
        </p:nvSpPr>
        <p:spPr bwMode="auto">
          <a:xfrm>
            <a:off x="6324168" y="2310399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85" name="Rectangle 87"/>
          <p:cNvSpPr>
            <a:spLocks noChangeArrowheads="1"/>
          </p:cNvSpPr>
          <p:nvPr/>
        </p:nvSpPr>
        <p:spPr bwMode="auto">
          <a:xfrm>
            <a:off x="5486356" y="2615198"/>
            <a:ext cx="915563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86" name="Rectangle 88"/>
          <p:cNvSpPr>
            <a:spLocks noChangeArrowheads="1"/>
          </p:cNvSpPr>
          <p:nvPr/>
        </p:nvSpPr>
        <p:spPr bwMode="auto">
          <a:xfrm>
            <a:off x="5029368" y="2615198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87" name="Rectangle 89"/>
          <p:cNvSpPr>
            <a:spLocks noChangeArrowheads="1"/>
          </p:cNvSpPr>
          <p:nvPr/>
        </p:nvSpPr>
        <p:spPr bwMode="auto">
          <a:xfrm>
            <a:off x="5305465" y="2675525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25988" name="Rectangle 90"/>
          <p:cNvSpPr>
            <a:spLocks noChangeArrowheads="1"/>
          </p:cNvSpPr>
          <p:nvPr/>
        </p:nvSpPr>
        <p:spPr bwMode="auto">
          <a:xfrm>
            <a:off x="5486356" y="2919998"/>
            <a:ext cx="915563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89" name="Rectangle 91"/>
          <p:cNvSpPr>
            <a:spLocks noChangeArrowheads="1"/>
          </p:cNvSpPr>
          <p:nvPr/>
        </p:nvSpPr>
        <p:spPr bwMode="auto">
          <a:xfrm>
            <a:off x="5821164" y="2967625"/>
            <a:ext cx="368708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  <a:latin typeface="Courier New" charset="0"/>
              </a:rPr>
              <a:t>ret</a:t>
            </a:r>
            <a:endParaRPr lang="en-US" sz="1797"/>
          </a:p>
        </p:txBody>
      </p:sp>
      <p:sp>
        <p:nvSpPr>
          <p:cNvPr id="125990" name="Rectangle 92"/>
          <p:cNvSpPr>
            <a:spLocks noChangeArrowheads="1"/>
          </p:cNvSpPr>
          <p:nvPr/>
        </p:nvSpPr>
        <p:spPr bwMode="auto">
          <a:xfrm>
            <a:off x="5029368" y="2919999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91" name="Rectangle 93"/>
          <p:cNvSpPr>
            <a:spLocks noChangeArrowheads="1"/>
          </p:cNvSpPr>
          <p:nvPr/>
        </p:nvSpPr>
        <p:spPr bwMode="auto">
          <a:xfrm>
            <a:off x="5294358" y="2980324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25992" name="Rectangle 94"/>
          <p:cNvSpPr>
            <a:spLocks noChangeArrowheads="1"/>
          </p:cNvSpPr>
          <p:nvPr/>
        </p:nvSpPr>
        <p:spPr bwMode="auto">
          <a:xfrm>
            <a:off x="5486356" y="2310398"/>
            <a:ext cx="915563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93" name="Rectangle 95"/>
          <p:cNvSpPr>
            <a:spLocks noChangeArrowheads="1"/>
          </p:cNvSpPr>
          <p:nvPr/>
        </p:nvSpPr>
        <p:spPr bwMode="auto">
          <a:xfrm>
            <a:off x="5029368" y="2310399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94" name="Rectangle 96"/>
          <p:cNvSpPr>
            <a:spLocks noChangeArrowheads="1"/>
          </p:cNvSpPr>
          <p:nvPr/>
        </p:nvSpPr>
        <p:spPr bwMode="auto">
          <a:xfrm>
            <a:off x="5270557" y="2370724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25995" name="Rectangle 97"/>
          <p:cNvSpPr>
            <a:spLocks noChangeArrowheads="1"/>
          </p:cNvSpPr>
          <p:nvPr/>
        </p:nvSpPr>
        <p:spPr bwMode="auto">
          <a:xfrm>
            <a:off x="5181697" y="1929399"/>
            <a:ext cx="122022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96" name="Rectangle 98"/>
          <p:cNvSpPr>
            <a:spLocks noChangeArrowheads="1"/>
          </p:cNvSpPr>
          <p:nvPr/>
        </p:nvSpPr>
        <p:spPr bwMode="auto">
          <a:xfrm>
            <a:off x="5584735" y="1996074"/>
            <a:ext cx="368708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  <a:latin typeface="Courier New" charset="0"/>
              </a:rPr>
              <a:t>ret</a:t>
            </a:r>
            <a:endParaRPr lang="en-US" sz="1797"/>
          </a:p>
        </p:txBody>
      </p:sp>
      <p:sp>
        <p:nvSpPr>
          <p:cNvPr id="125997" name="Rectangle 99"/>
          <p:cNvSpPr>
            <a:spLocks noChangeArrowheads="1"/>
          </p:cNvSpPr>
          <p:nvPr/>
        </p:nvSpPr>
        <p:spPr bwMode="auto">
          <a:xfrm>
            <a:off x="5992534" y="1977025"/>
            <a:ext cx="1038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1</a:t>
            </a:r>
            <a:endParaRPr lang="en-US" sz="1797"/>
          </a:p>
        </p:txBody>
      </p:sp>
      <p:sp>
        <p:nvSpPr>
          <p:cNvPr id="125998" name="Rectangle 100"/>
          <p:cNvSpPr>
            <a:spLocks noChangeArrowheads="1"/>
          </p:cNvSpPr>
          <p:nvPr/>
        </p:nvSpPr>
        <p:spPr bwMode="auto">
          <a:xfrm>
            <a:off x="5486356" y="2615198"/>
            <a:ext cx="915563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5999" name="Rectangle 101"/>
          <p:cNvSpPr>
            <a:spLocks noChangeArrowheads="1"/>
          </p:cNvSpPr>
          <p:nvPr/>
        </p:nvSpPr>
        <p:spPr bwMode="auto">
          <a:xfrm>
            <a:off x="5029368" y="2615198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6000" name="Rectangle 102"/>
          <p:cNvSpPr>
            <a:spLocks noChangeArrowheads="1"/>
          </p:cNvSpPr>
          <p:nvPr/>
        </p:nvSpPr>
        <p:spPr bwMode="auto">
          <a:xfrm>
            <a:off x="5305465" y="2675525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26001" name="Rectangle 103"/>
          <p:cNvSpPr>
            <a:spLocks noChangeArrowheads="1"/>
          </p:cNvSpPr>
          <p:nvPr/>
        </p:nvSpPr>
        <p:spPr bwMode="auto">
          <a:xfrm>
            <a:off x="5486356" y="2919998"/>
            <a:ext cx="915563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6002" name="Rectangle 104"/>
          <p:cNvSpPr>
            <a:spLocks noChangeArrowheads="1"/>
          </p:cNvSpPr>
          <p:nvPr/>
        </p:nvSpPr>
        <p:spPr bwMode="auto">
          <a:xfrm>
            <a:off x="5821164" y="2967625"/>
            <a:ext cx="368708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  <a:latin typeface="Courier New" charset="0"/>
              </a:rPr>
              <a:t>ret</a:t>
            </a:r>
            <a:endParaRPr lang="en-US" sz="1797"/>
          </a:p>
        </p:txBody>
      </p:sp>
      <p:sp>
        <p:nvSpPr>
          <p:cNvPr id="126003" name="Rectangle 105"/>
          <p:cNvSpPr>
            <a:spLocks noChangeArrowheads="1"/>
          </p:cNvSpPr>
          <p:nvPr/>
        </p:nvSpPr>
        <p:spPr bwMode="auto">
          <a:xfrm>
            <a:off x="5029368" y="2919999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6004" name="Rectangle 106"/>
          <p:cNvSpPr>
            <a:spLocks noChangeArrowheads="1"/>
          </p:cNvSpPr>
          <p:nvPr/>
        </p:nvSpPr>
        <p:spPr bwMode="auto">
          <a:xfrm>
            <a:off x="5294358" y="2980324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26005" name="Rectangle 107"/>
          <p:cNvSpPr>
            <a:spLocks noChangeArrowheads="1"/>
          </p:cNvSpPr>
          <p:nvPr/>
        </p:nvSpPr>
        <p:spPr bwMode="auto">
          <a:xfrm>
            <a:off x="5486356" y="2310398"/>
            <a:ext cx="915563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6006" name="Rectangle 108"/>
          <p:cNvSpPr>
            <a:spLocks noChangeArrowheads="1"/>
          </p:cNvSpPr>
          <p:nvPr/>
        </p:nvSpPr>
        <p:spPr bwMode="auto">
          <a:xfrm>
            <a:off x="5029368" y="2310399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6007" name="Rectangle 109"/>
          <p:cNvSpPr>
            <a:spLocks noChangeArrowheads="1"/>
          </p:cNvSpPr>
          <p:nvPr/>
        </p:nvSpPr>
        <p:spPr bwMode="auto">
          <a:xfrm>
            <a:off x="5270557" y="2370724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26008" name="Rectangle 110"/>
          <p:cNvSpPr>
            <a:spLocks noChangeArrowheads="1"/>
          </p:cNvSpPr>
          <p:nvPr/>
        </p:nvSpPr>
        <p:spPr bwMode="auto">
          <a:xfrm>
            <a:off x="5181697" y="1929399"/>
            <a:ext cx="122022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6009" name="Rectangle 111"/>
          <p:cNvSpPr>
            <a:spLocks noChangeArrowheads="1"/>
          </p:cNvSpPr>
          <p:nvPr/>
        </p:nvSpPr>
        <p:spPr bwMode="auto">
          <a:xfrm>
            <a:off x="5584735" y="1996074"/>
            <a:ext cx="368708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  <a:latin typeface="Courier New" charset="0"/>
              </a:rPr>
              <a:t>ret</a:t>
            </a:r>
            <a:endParaRPr lang="en-US" sz="1797"/>
          </a:p>
        </p:txBody>
      </p:sp>
      <p:sp>
        <p:nvSpPr>
          <p:cNvPr id="126010" name="Rectangle 112"/>
          <p:cNvSpPr>
            <a:spLocks noChangeArrowheads="1"/>
          </p:cNvSpPr>
          <p:nvPr/>
        </p:nvSpPr>
        <p:spPr bwMode="auto">
          <a:xfrm>
            <a:off x="5992534" y="1977025"/>
            <a:ext cx="1038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1</a:t>
            </a:r>
            <a:endParaRPr lang="en-US" sz="1797"/>
          </a:p>
        </p:txBody>
      </p:sp>
      <p:sp>
        <p:nvSpPr>
          <p:cNvPr id="126011" name="Rectangle 115"/>
          <p:cNvSpPr>
            <a:spLocks noChangeArrowheads="1"/>
          </p:cNvSpPr>
          <p:nvPr/>
        </p:nvSpPr>
        <p:spPr bwMode="auto">
          <a:xfrm>
            <a:off x="6324168" y="2615198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6012" name="Rectangle 119"/>
          <p:cNvSpPr>
            <a:spLocks noChangeArrowheads="1"/>
          </p:cNvSpPr>
          <p:nvPr/>
        </p:nvSpPr>
        <p:spPr bwMode="auto">
          <a:xfrm>
            <a:off x="6324168" y="2919999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6013" name="Rectangle 122"/>
          <p:cNvSpPr>
            <a:spLocks noChangeArrowheads="1"/>
          </p:cNvSpPr>
          <p:nvPr/>
        </p:nvSpPr>
        <p:spPr bwMode="auto">
          <a:xfrm>
            <a:off x="6324168" y="2310399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6014" name="Rectangle 129"/>
          <p:cNvSpPr>
            <a:spLocks noChangeArrowheads="1"/>
          </p:cNvSpPr>
          <p:nvPr/>
        </p:nvSpPr>
        <p:spPr bwMode="auto">
          <a:xfrm>
            <a:off x="6324168" y="2615198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6015" name="Rectangle 133"/>
          <p:cNvSpPr>
            <a:spLocks noChangeArrowheads="1"/>
          </p:cNvSpPr>
          <p:nvPr/>
        </p:nvSpPr>
        <p:spPr bwMode="auto">
          <a:xfrm>
            <a:off x="6324168" y="2919999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6016" name="Rectangle 136"/>
          <p:cNvSpPr>
            <a:spLocks noChangeArrowheads="1"/>
          </p:cNvSpPr>
          <p:nvPr/>
        </p:nvSpPr>
        <p:spPr bwMode="auto">
          <a:xfrm>
            <a:off x="6324168" y="2310399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6017" name="Rectangle 175"/>
          <p:cNvSpPr>
            <a:spLocks noChangeArrowheads="1"/>
          </p:cNvSpPr>
          <p:nvPr/>
        </p:nvSpPr>
        <p:spPr bwMode="auto">
          <a:xfrm>
            <a:off x="2744428" y="3605799"/>
            <a:ext cx="327666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6018" name="Rectangle 176"/>
          <p:cNvSpPr>
            <a:spLocks noChangeArrowheads="1"/>
          </p:cNvSpPr>
          <p:nvPr/>
        </p:nvSpPr>
        <p:spPr bwMode="auto">
          <a:xfrm>
            <a:off x="3759956" y="3300999"/>
            <a:ext cx="1228527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Combination B</a:t>
            </a:r>
            <a:endParaRPr lang="en-US" sz="1797"/>
          </a:p>
        </p:txBody>
      </p:sp>
      <p:grpSp>
        <p:nvGrpSpPr>
          <p:cNvPr id="126019" name="Group 180"/>
          <p:cNvGrpSpPr>
            <a:grpSpLocks/>
          </p:cNvGrpSpPr>
          <p:nvPr/>
        </p:nvGrpSpPr>
        <p:grpSpPr bwMode="auto">
          <a:xfrm>
            <a:off x="2695238" y="3224798"/>
            <a:ext cx="3451211" cy="304800"/>
            <a:chOff x="1169" y="1440"/>
            <a:chExt cx="2175" cy="432"/>
          </a:xfrm>
        </p:grpSpPr>
        <p:sp>
          <p:nvSpPr>
            <p:cNvPr id="126058" name="Freeform 177"/>
            <p:cNvSpPr>
              <a:spLocks/>
            </p:cNvSpPr>
            <p:nvPr/>
          </p:nvSpPr>
          <p:spPr bwMode="auto">
            <a:xfrm>
              <a:off x="1200" y="1500"/>
              <a:ext cx="2112" cy="372"/>
            </a:xfrm>
            <a:custGeom>
              <a:avLst/>
              <a:gdLst>
                <a:gd name="T0" fmla="*/ 0 w 2112"/>
                <a:gd name="T1" fmla="*/ 0 h 372"/>
                <a:gd name="T2" fmla="*/ 0 w 2112"/>
                <a:gd name="T3" fmla="*/ 372 h 372"/>
                <a:gd name="T4" fmla="*/ 2112 w 2112"/>
                <a:gd name="T5" fmla="*/ 372 h 372"/>
                <a:gd name="T6" fmla="*/ 2112 w 211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2"/>
                <a:gd name="T13" fmla="*/ 0 h 372"/>
                <a:gd name="T14" fmla="*/ 2112 w 211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2" h="372">
                  <a:moveTo>
                    <a:pt x="0" y="0"/>
                  </a:moveTo>
                  <a:lnTo>
                    <a:pt x="0" y="372"/>
                  </a:lnTo>
                  <a:lnTo>
                    <a:pt x="2112" y="372"/>
                  </a:lnTo>
                  <a:lnTo>
                    <a:pt x="21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6059" name="Freeform 178"/>
            <p:cNvSpPr>
              <a:spLocks/>
            </p:cNvSpPr>
            <p:nvPr/>
          </p:nvSpPr>
          <p:spPr bwMode="auto">
            <a:xfrm>
              <a:off x="1169" y="1440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31 w 63"/>
                <a:gd name="T3" fmla="*/ 0 h 63"/>
                <a:gd name="T4" fmla="*/ 0 w 63"/>
                <a:gd name="T5" fmla="*/ 63 h 63"/>
                <a:gd name="T6" fmla="*/ 63 w 63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3"/>
                <a:gd name="T14" fmla="*/ 63 w 6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6060" name="Freeform 179"/>
            <p:cNvSpPr>
              <a:spLocks/>
            </p:cNvSpPr>
            <p:nvPr/>
          </p:nvSpPr>
          <p:spPr bwMode="auto">
            <a:xfrm>
              <a:off x="3281" y="1440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31 w 63"/>
                <a:gd name="T3" fmla="*/ 0 h 63"/>
                <a:gd name="T4" fmla="*/ 0 w 63"/>
                <a:gd name="T5" fmla="*/ 63 h 63"/>
                <a:gd name="T6" fmla="*/ 63 w 63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3"/>
                <a:gd name="T14" fmla="*/ 63 w 6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26020" name="Rectangle 181"/>
          <p:cNvSpPr>
            <a:spLocks noChangeArrowheads="1"/>
          </p:cNvSpPr>
          <p:nvPr/>
        </p:nvSpPr>
        <p:spPr bwMode="auto">
          <a:xfrm>
            <a:off x="4115391" y="3224798"/>
            <a:ext cx="198186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graphicFrame>
        <p:nvGraphicFramePr>
          <p:cNvPr id="473311" name="Group 223"/>
          <p:cNvGraphicFramePr>
            <a:graphicFrameLocks noGrp="1"/>
          </p:cNvGraphicFramePr>
          <p:nvPr/>
        </p:nvGraphicFramePr>
        <p:xfrm>
          <a:off x="624127" y="4070989"/>
          <a:ext cx="7686288" cy="1406247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36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156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Condition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56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Processing ret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56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Load/Use Hazard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56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Combination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 &amp; s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008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948687"/>
            <a:ext cx="8214360" cy="12587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Handling Control Combination B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2117" y="5763567"/>
            <a:ext cx="9127067" cy="11425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Load/use hazard should get priority</a:t>
            </a:r>
          </a:p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 ret instruction should be held in decode stage for additional cycle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515552" y="2791960"/>
            <a:ext cx="915563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791648" y="2836411"/>
            <a:ext cx="399808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Load</a:t>
            </a:r>
            <a:endParaRPr lang="en-US" sz="1797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2058563" y="2791960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2334660" y="2852287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2515552" y="3096760"/>
            <a:ext cx="915563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2836078" y="3141212"/>
            <a:ext cx="313407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Use</a:t>
            </a:r>
            <a:endParaRPr lang="en-US" sz="1797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2058563" y="309676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2323554" y="3157086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2515552" y="2487160"/>
            <a:ext cx="915563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2058563" y="248716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2299752" y="2547486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2210893" y="2106161"/>
            <a:ext cx="122022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16" name="Rectangle 16"/>
          <p:cNvSpPr>
            <a:spLocks noChangeArrowheads="1"/>
          </p:cNvSpPr>
          <p:nvPr/>
        </p:nvSpPr>
        <p:spPr bwMode="auto">
          <a:xfrm>
            <a:off x="2447320" y="2166486"/>
            <a:ext cx="768516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Load/use</a:t>
            </a:r>
            <a:endParaRPr lang="en-US" sz="1797"/>
          </a:p>
        </p:txBody>
      </p:sp>
      <p:sp>
        <p:nvSpPr>
          <p:cNvPr id="128017" name="Rectangle 17"/>
          <p:cNvSpPr>
            <a:spLocks noChangeArrowheads="1"/>
          </p:cNvSpPr>
          <p:nvPr/>
        </p:nvSpPr>
        <p:spPr bwMode="auto">
          <a:xfrm>
            <a:off x="5714468" y="2791960"/>
            <a:ext cx="915563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18" name="Rectangle 18"/>
          <p:cNvSpPr>
            <a:spLocks noChangeArrowheads="1"/>
          </p:cNvSpPr>
          <p:nvPr/>
        </p:nvSpPr>
        <p:spPr bwMode="auto">
          <a:xfrm>
            <a:off x="5257480" y="2791960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19" name="Rectangle 19"/>
          <p:cNvSpPr>
            <a:spLocks noChangeArrowheads="1"/>
          </p:cNvSpPr>
          <p:nvPr/>
        </p:nvSpPr>
        <p:spPr bwMode="auto">
          <a:xfrm>
            <a:off x="5531990" y="2852287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28020" name="Rectangle 20"/>
          <p:cNvSpPr>
            <a:spLocks noChangeArrowheads="1"/>
          </p:cNvSpPr>
          <p:nvPr/>
        </p:nvSpPr>
        <p:spPr bwMode="auto">
          <a:xfrm>
            <a:off x="5714468" y="3096760"/>
            <a:ext cx="915563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21" name="Rectangle 21"/>
          <p:cNvSpPr>
            <a:spLocks noChangeArrowheads="1"/>
          </p:cNvSpPr>
          <p:nvPr/>
        </p:nvSpPr>
        <p:spPr bwMode="auto">
          <a:xfrm>
            <a:off x="6049275" y="3144387"/>
            <a:ext cx="368708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  <a:latin typeface="Courier New" charset="0"/>
              </a:rPr>
              <a:t>ret</a:t>
            </a:r>
            <a:endParaRPr lang="en-US" sz="1797"/>
          </a:p>
        </p:txBody>
      </p:sp>
      <p:sp>
        <p:nvSpPr>
          <p:cNvPr id="128022" name="Rectangle 22"/>
          <p:cNvSpPr>
            <a:spLocks noChangeArrowheads="1"/>
          </p:cNvSpPr>
          <p:nvPr/>
        </p:nvSpPr>
        <p:spPr bwMode="auto">
          <a:xfrm>
            <a:off x="5257480" y="309676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23" name="Rectangle 23"/>
          <p:cNvSpPr>
            <a:spLocks noChangeArrowheads="1"/>
          </p:cNvSpPr>
          <p:nvPr/>
        </p:nvSpPr>
        <p:spPr bwMode="auto">
          <a:xfrm>
            <a:off x="5520883" y="3157086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28024" name="Rectangle 24"/>
          <p:cNvSpPr>
            <a:spLocks noChangeArrowheads="1"/>
          </p:cNvSpPr>
          <p:nvPr/>
        </p:nvSpPr>
        <p:spPr bwMode="auto">
          <a:xfrm>
            <a:off x="5714468" y="2487160"/>
            <a:ext cx="915563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25" name="Rectangle 25"/>
          <p:cNvSpPr>
            <a:spLocks noChangeArrowheads="1"/>
          </p:cNvSpPr>
          <p:nvPr/>
        </p:nvSpPr>
        <p:spPr bwMode="auto">
          <a:xfrm>
            <a:off x="5257480" y="248716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26" name="Rectangle 26"/>
          <p:cNvSpPr>
            <a:spLocks noChangeArrowheads="1"/>
          </p:cNvSpPr>
          <p:nvPr/>
        </p:nvSpPr>
        <p:spPr bwMode="auto">
          <a:xfrm>
            <a:off x="5497081" y="2547486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28027" name="Rectangle 27"/>
          <p:cNvSpPr>
            <a:spLocks noChangeArrowheads="1"/>
          </p:cNvSpPr>
          <p:nvPr/>
        </p:nvSpPr>
        <p:spPr bwMode="auto">
          <a:xfrm>
            <a:off x="5409809" y="2106161"/>
            <a:ext cx="122022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28" name="Rectangle 28"/>
          <p:cNvSpPr>
            <a:spLocks noChangeArrowheads="1"/>
          </p:cNvSpPr>
          <p:nvPr/>
        </p:nvSpPr>
        <p:spPr bwMode="auto">
          <a:xfrm>
            <a:off x="5812847" y="2172836"/>
            <a:ext cx="368708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  <a:latin typeface="Courier New" charset="0"/>
              </a:rPr>
              <a:t>ret</a:t>
            </a:r>
            <a:endParaRPr lang="en-US" sz="1797"/>
          </a:p>
        </p:txBody>
      </p:sp>
      <p:sp>
        <p:nvSpPr>
          <p:cNvPr id="128029" name="Rectangle 29"/>
          <p:cNvSpPr>
            <a:spLocks noChangeArrowheads="1"/>
          </p:cNvSpPr>
          <p:nvPr/>
        </p:nvSpPr>
        <p:spPr bwMode="auto">
          <a:xfrm>
            <a:off x="6219059" y="2153787"/>
            <a:ext cx="1038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1</a:t>
            </a:r>
            <a:endParaRPr lang="en-US" sz="1797"/>
          </a:p>
        </p:txBody>
      </p:sp>
      <p:sp>
        <p:nvSpPr>
          <p:cNvPr id="128030" name="Rectangle 30"/>
          <p:cNvSpPr>
            <a:spLocks noChangeArrowheads="1"/>
          </p:cNvSpPr>
          <p:nvPr/>
        </p:nvSpPr>
        <p:spPr bwMode="auto">
          <a:xfrm>
            <a:off x="6552279" y="2791960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31" name="Rectangle 31"/>
          <p:cNvSpPr>
            <a:spLocks noChangeArrowheads="1"/>
          </p:cNvSpPr>
          <p:nvPr/>
        </p:nvSpPr>
        <p:spPr bwMode="auto">
          <a:xfrm>
            <a:off x="6552279" y="309676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32" name="Rectangle 32"/>
          <p:cNvSpPr>
            <a:spLocks noChangeArrowheads="1"/>
          </p:cNvSpPr>
          <p:nvPr/>
        </p:nvSpPr>
        <p:spPr bwMode="auto">
          <a:xfrm>
            <a:off x="6552279" y="248716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33" name="Rectangle 33"/>
          <p:cNvSpPr>
            <a:spLocks noChangeArrowheads="1"/>
          </p:cNvSpPr>
          <p:nvPr/>
        </p:nvSpPr>
        <p:spPr bwMode="auto">
          <a:xfrm>
            <a:off x="5714468" y="2791960"/>
            <a:ext cx="915563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34" name="Rectangle 34"/>
          <p:cNvSpPr>
            <a:spLocks noChangeArrowheads="1"/>
          </p:cNvSpPr>
          <p:nvPr/>
        </p:nvSpPr>
        <p:spPr bwMode="auto">
          <a:xfrm>
            <a:off x="5257480" y="2791960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35" name="Rectangle 35"/>
          <p:cNvSpPr>
            <a:spLocks noChangeArrowheads="1"/>
          </p:cNvSpPr>
          <p:nvPr/>
        </p:nvSpPr>
        <p:spPr bwMode="auto">
          <a:xfrm>
            <a:off x="5533576" y="2852287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28036" name="Rectangle 36"/>
          <p:cNvSpPr>
            <a:spLocks noChangeArrowheads="1"/>
          </p:cNvSpPr>
          <p:nvPr/>
        </p:nvSpPr>
        <p:spPr bwMode="auto">
          <a:xfrm>
            <a:off x="5714468" y="3096760"/>
            <a:ext cx="915563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37" name="Rectangle 37"/>
          <p:cNvSpPr>
            <a:spLocks noChangeArrowheads="1"/>
          </p:cNvSpPr>
          <p:nvPr/>
        </p:nvSpPr>
        <p:spPr bwMode="auto">
          <a:xfrm>
            <a:off x="6049275" y="3144387"/>
            <a:ext cx="368708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  <a:latin typeface="Courier New" charset="0"/>
              </a:rPr>
              <a:t>ret</a:t>
            </a:r>
            <a:endParaRPr lang="en-US" sz="1797"/>
          </a:p>
        </p:txBody>
      </p:sp>
      <p:sp>
        <p:nvSpPr>
          <p:cNvPr id="128038" name="Rectangle 38"/>
          <p:cNvSpPr>
            <a:spLocks noChangeArrowheads="1"/>
          </p:cNvSpPr>
          <p:nvPr/>
        </p:nvSpPr>
        <p:spPr bwMode="auto">
          <a:xfrm>
            <a:off x="5257480" y="309676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39" name="Rectangle 39"/>
          <p:cNvSpPr>
            <a:spLocks noChangeArrowheads="1"/>
          </p:cNvSpPr>
          <p:nvPr/>
        </p:nvSpPr>
        <p:spPr bwMode="auto">
          <a:xfrm>
            <a:off x="5522470" y="3157086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28040" name="Rectangle 40"/>
          <p:cNvSpPr>
            <a:spLocks noChangeArrowheads="1"/>
          </p:cNvSpPr>
          <p:nvPr/>
        </p:nvSpPr>
        <p:spPr bwMode="auto">
          <a:xfrm>
            <a:off x="5714468" y="2487160"/>
            <a:ext cx="915563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41" name="Rectangle 41"/>
          <p:cNvSpPr>
            <a:spLocks noChangeArrowheads="1"/>
          </p:cNvSpPr>
          <p:nvPr/>
        </p:nvSpPr>
        <p:spPr bwMode="auto">
          <a:xfrm>
            <a:off x="5257480" y="248716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42" name="Rectangle 42"/>
          <p:cNvSpPr>
            <a:spLocks noChangeArrowheads="1"/>
          </p:cNvSpPr>
          <p:nvPr/>
        </p:nvSpPr>
        <p:spPr bwMode="auto">
          <a:xfrm>
            <a:off x="5498669" y="2547486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28043" name="Rectangle 43"/>
          <p:cNvSpPr>
            <a:spLocks noChangeArrowheads="1"/>
          </p:cNvSpPr>
          <p:nvPr/>
        </p:nvSpPr>
        <p:spPr bwMode="auto">
          <a:xfrm>
            <a:off x="5409809" y="2106161"/>
            <a:ext cx="122022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44" name="Rectangle 44"/>
          <p:cNvSpPr>
            <a:spLocks noChangeArrowheads="1"/>
          </p:cNvSpPr>
          <p:nvPr/>
        </p:nvSpPr>
        <p:spPr bwMode="auto">
          <a:xfrm>
            <a:off x="5812847" y="2172836"/>
            <a:ext cx="368708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  <a:latin typeface="Courier New" charset="0"/>
              </a:rPr>
              <a:t>ret</a:t>
            </a:r>
            <a:endParaRPr lang="en-US" sz="1797"/>
          </a:p>
        </p:txBody>
      </p:sp>
      <p:sp>
        <p:nvSpPr>
          <p:cNvPr id="128045" name="Rectangle 45"/>
          <p:cNvSpPr>
            <a:spLocks noChangeArrowheads="1"/>
          </p:cNvSpPr>
          <p:nvPr/>
        </p:nvSpPr>
        <p:spPr bwMode="auto">
          <a:xfrm>
            <a:off x="6220646" y="2153787"/>
            <a:ext cx="1038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1</a:t>
            </a:r>
            <a:endParaRPr lang="en-US" sz="1797"/>
          </a:p>
        </p:txBody>
      </p:sp>
      <p:sp>
        <p:nvSpPr>
          <p:cNvPr id="128046" name="Rectangle 46"/>
          <p:cNvSpPr>
            <a:spLocks noChangeArrowheads="1"/>
          </p:cNvSpPr>
          <p:nvPr/>
        </p:nvSpPr>
        <p:spPr bwMode="auto">
          <a:xfrm>
            <a:off x="5714468" y="2791960"/>
            <a:ext cx="915563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47" name="Rectangle 47"/>
          <p:cNvSpPr>
            <a:spLocks noChangeArrowheads="1"/>
          </p:cNvSpPr>
          <p:nvPr/>
        </p:nvSpPr>
        <p:spPr bwMode="auto">
          <a:xfrm>
            <a:off x="5257480" y="2791960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48" name="Rectangle 48"/>
          <p:cNvSpPr>
            <a:spLocks noChangeArrowheads="1"/>
          </p:cNvSpPr>
          <p:nvPr/>
        </p:nvSpPr>
        <p:spPr bwMode="auto">
          <a:xfrm>
            <a:off x="5533576" y="2852287"/>
            <a:ext cx="100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sp>
        <p:nvSpPr>
          <p:cNvPr id="128049" name="Rectangle 49"/>
          <p:cNvSpPr>
            <a:spLocks noChangeArrowheads="1"/>
          </p:cNvSpPr>
          <p:nvPr/>
        </p:nvSpPr>
        <p:spPr bwMode="auto">
          <a:xfrm>
            <a:off x="5714468" y="3096760"/>
            <a:ext cx="915563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50" name="Rectangle 50"/>
          <p:cNvSpPr>
            <a:spLocks noChangeArrowheads="1"/>
          </p:cNvSpPr>
          <p:nvPr/>
        </p:nvSpPr>
        <p:spPr bwMode="auto">
          <a:xfrm>
            <a:off x="6049275" y="3144387"/>
            <a:ext cx="368708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  <a:latin typeface="Courier New" charset="0"/>
              </a:rPr>
              <a:t>ret</a:t>
            </a:r>
            <a:endParaRPr lang="en-US" sz="1797"/>
          </a:p>
        </p:txBody>
      </p:sp>
      <p:sp>
        <p:nvSpPr>
          <p:cNvPr id="128051" name="Rectangle 51"/>
          <p:cNvSpPr>
            <a:spLocks noChangeArrowheads="1"/>
          </p:cNvSpPr>
          <p:nvPr/>
        </p:nvSpPr>
        <p:spPr bwMode="auto">
          <a:xfrm>
            <a:off x="5257480" y="309676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52" name="Rectangle 52"/>
          <p:cNvSpPr>
            <a:spLocks noChangeArrowheads="1"/>
          </p:cNvSpPr>
          <p:nvPr/>
        </p:nvSpPr>
        <p:spPr bwMode="auto">
          <a:xfrm>
            <a:off x="5522470" y="3157086"/>
            <a:ext cx="1260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D</a:t>
            </a:r>
            <a:endParaRPr lang="en-US" sz="1797"/>
          </a:p>
        </p:txBody>
      </p:sp>
      <p:sp>
        <p:nvSpPr>
          <p:cNvPr id="128053" name="Rectangle 53"/>
          <p:cNvSpPr>
            <a:spLocks noChangeArrowheads="1"/>
          </p:cNvSpPr>
          <p:nvPr/>
        </p:nvSpPr>
        <p:spPr bwMode="auto">
          <a:xfrm>
            <a:off x="5714468" y="2487160"/>
            <a:ext cx="915563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54" name="Rectangle 54"/>
          <p:cNvSpPr>
            <a:spLocks noChangeArrowheads="1"/>
          </p:cNvSpPr>
          <p:nvPr/>
        </p:nvSpPr>
        <p:spPr bwMode="auto">
          <a:xfrm>
            <a:off x="5257480" y="248716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55" name="Rectangle 55"/>
          <p:cNvSpPr>
            <a:spLocks noChangeArrowheads="1"/>
          </p:cNvSpPr>
          <p:nvPr/>
        </p:nvSpPr>
        <p:spPr bwMode="auto">
          <a:xfrm>
            <a:off x="5498669" y="2547486"/>
            <a:ext cx="175104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28056" name="Rectangle 56"/>
          <p:cNvSpPr>
            <a:spLocks noChangeArrowheads="1"/>
          </p:cNvSpPr>
          <p:nvPr/>
        </p:nvSpPr>
        <p:spPr bwMode="auto">
          <a:xfrm>
            <a:off x="5409809" y="2106161"/>
            <a:ext cx="122022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57" name="Rectangle 57"/>
          <p:cNvSpPr>
            <a:spLocks noChangeArrowheads="1"/>
          </p:cNvSpPr>
          <p:nvPr/>
        </p:nvSpPr>
        <p:spPr bwMode="auto">
          <a:xfrm>
            <a:off x="5812847" y="2172836"/>
            <a:ext cx="368708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  <a:latin typeface="Courier New" charset="0"/>
              </a:rPr>
              <a:t>ret</a:t>
            </a:r>
            <a:endParaRPr lang="en-US" sz="1797"/>
          </a:p>
        </p:txBody>
      </p:sp>
      <p:sp>
        <p:nvSpPr>
          <p:cNvPr id="128058" name="Rectangle 58"/>
          <p:cNvSpPr>
            <a:spLocks noChangeArrowheads="1"/>
          </p:cNvSpPr>
          <p:nvPr/>
        </p:nvSpPr>
        <p:spPr bwMode="auto">
          <a:xfrm>
            <a:off x="6220646" y="2153787"/>
            <a:ext cx="103802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1</a:t>
            </a:r>
            <a:endParaRPr lang="en-US" sz="1797"/>
          </a:p>
        </p:txBody>
      </p:sp>
      <p:sp>
        <p:nvSpPr>
          <p:cNvPr id="128059" name="Rectangle 59"/>
          <p:cNvSpPr>
            <a:spLocks noChangeArrowheads="1"/>
          </p:cNvSpPr>
          <p:nvPr/>
        </p:nvSpPr>
        <p:spPr bwMode="auto">
          <a:xfrm>
            <a:off x="6552279" y="2791960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60" name="Rectangle 60"/>
          <p:cNvSpPr>
            <a:spLocks noChangeArrowheads="1"/>
          </p:cNvSpPr>
          <p:nvPr/>
        </p:nvSpPr>
        <p:spPr bwMode="auto">
          <a:xfrm>
            <a:off x="6552279" y="309676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61" name="Rectangle 61"/>
          <p:cNvSpPr>
            <a:spLocks noChangeArrowheads="1"/>
          </p:cNvSpPr>
          <p:nvPr/>
        </p:nvSpPr>
        <p:spPr bwMode="auto">
          <a:xfrm>
            <a:off x="6552279" y="248716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62" name="Rectangle 62"/>
          <p:cNvSpPr>
            <a:spLocks noChangeArrowheads="1"/>
          </p:cNvSpPr>
          <p:nvPr/>
        </p:nvSpPr>
        <p:spPr bwMode="auto">
          <a:xfrm>
            <a:off x="6552279" y="2791960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63" name="Rectangle 63"/>
          <p:cNvSpPr>
            <a:spLocks noChangeArrowheads="1"/>
          </p:cNvSpPr>
          <p:nvPr/>
        </p:nvSpPr>
        <p:spPr bwMode="auto">
          <a:xfrm>
            <a:off x="6552279" y="309676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64" name="Rectangle 64"/>
          <p:cNvSpPr>
            <a:spLocks noChangeArrowheads="1"/>
          </p:cNvSpPr>
          <p:nvPr/>
        </p:nvSpPr>
        <p:spPr bwMode="auto">
          <a:xfrm>
            <a:off x="6552279" y="2487161"/>
            <a:ext cx="45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65" name="Rectangle 65"/>
          <p:cNvSpPr>
            <a:spLocks noChangeArrowheads="1"/>
          </p:cNvSpPr>
          <p:nvPr/>
        </p:nvSpPr>
        <p:spPr bwMode="auto">
          <a:xfrm>
            <a:off x="2972540" y="3782561"/>
            <a:ext cx="327666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28066" name="Rectangle 66"/>
          <p:cNvSpPr>
            <a:spLocks noChangeArrowheads="1"/>
          </p:cNvSpPr>
          <p:nvPr/>
        </p:nvSpPr>
        <p:spPr bwMode="auto">
          <a:xfrm>
            <a:off x="3988067" y="3477761"/>
            <a:ext cx="1228527" cy="2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97">
                <a:solidFill>
                  <a:srgbClr val="000000"/>
                </a:solidFill>
              </a:rPr>
              <a:t>Combination B</a:t>
            </a:r>
            <a:endParaRPr lang="en-US" sz="1797"/>
          </a:p>
        </p:txBody>
      </p:sp>
      <p:grpSp>
        <p:nvGrpSpPr>
          <p:cNvPr id="128067" name="Group 67"/>
          <p:cNvGrpSpPr>
            <a:grpSpLocks/>
          </p:cNvGrpSpPr>
          <p:nvPr/>
        </p:nvGrpSpPr>
        <p:grpSpPr bwMode="auto">
          <a:xfrm>
            <a:off x="2923350" y="3401560"/>
            <a:ext cx="3451211" cy="304800"/>
            <a:chOff x="1169" y="1440"/>
            <a:chExt cx="2175" cy="432"/>
          </a:xfrm>
        </p:grpSpPr>
        <p:sp>
          <p:nvSpPr>
            <p:cNvPr id="128106" name="Freeform 68"/>
            <p:cNvSpPr>
              <a:spLocks/>
            </p:cNvSpPr>
            <p:nvPr/>
          </p:nvSpPr>
          <p:spPr bwMode="auto">
            <a:xfrm>
              <a:off x="1200" y="1500"/>
              <a:ext cx="2112" cy="372"/>
            </a:xfrm>
            <a:custGeom>
              <a:avLst/>
              <a:gdLst>
                <a:gd name="T0" fmla="*/ 0 w 2112"/>
                <a:gd name="T1" fmla="*/ 0 h 372"/>
                <a:gd name="T2" fmla="*/ 0 w 2112"/>
                <a:gd name="T3" fmla="*/ 372 h 372"/>
                <a:gd name="T4" fmla="*/ 2112 w 2112"/>
                <a:gd name="T5" fmla="*/ 372 h 372"/>
                <a:gd name="T6" fmla="*/ 2112 w 2112"/>
                <a:gd name="T7" fmla="*/ 0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2"/>
                <a:gd name="T13" fmla="*/ 0 h 372"/>
                <a:gd name="T14" fmla="*/ 2112 w 2112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2" h="372">
                  <a:moveTo>
                    <a:pt x="0" y="0"/>
                  </a:moveTo>
                  <a:lnTo>
                    <a:pt x="0" y="372"/>
                  </a:lnTo>
                  <a:lnTo>
                    <a:pt x="2112" y="372"/>
                  </a:lnTo>
                  <a:lnTo>
                    <a:pt x="21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8107" name="Freeform 69"/>
            <p:cNvSpPr>
              <a:spLocks/>
            </p:cNvSpPr>
            <p:nvPr/>
          </p:nvSpPr>
          <p:spPr bwMode="auto">
            <a:xfrm>
              <a:off x="1169" y="1440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31 w 63"/>
                <a:gd name="T3" fmla="*/ 0 h 63"/>
                <a:gd name="T4" fmla="*/ 0 w 63"/>
                <a:gd name="T5" fmla="*/ 63 h 63"/>
                <a:gd name="T6" fmla="*/ 63 w 63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3"/>
                <a:gd name="T14" fmla="*/ 63 w 6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28108" name="Freeform 70"/>
            <p:cNvSpPr>
              <a:spLocks/>
            </p:cNvSpPr>
            <p:nvPr/>
          </p:nvSpPr>
          <p:spPr bwMode="auto">
            <a:xfrm>
              <a:off x="3281" y="1440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31 w 63"/>
                <a:gd name="T3" fmla="*/ 0 h 63"/>
                <a:gd name="T4" fmla="*/ 0 w 63"/>
                <a:gd name="T5" fmla="*/ 63 h 63"/>
                <a:gd name="T6" fmla="*/ 63 w 63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3"/>
                <a:gd name="T14" fmla="*/ 63 w 6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28068" name="Rectangle 71"/>
          <p:cNvSpPr>
            <a:spLocks noChangeArrowheads="1"/>
          </p:cNvSpPr>
          <p:nvPr/>
        </p:nvSpPr>
        <p:spPr bwMode="auto">
          <a:xfrm>
            <a:off x="4343503" y="3401560"/>
            <a:ext cx="198186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graphicFrame>
        <p:nvGraphicFramePr>
          <p:cNvPr id="475245" name="Group 109"/>
          <p:cNvGraphicFramePr>
            <a:graphicFrameLocks noGrp="1"/>
          </p:cNvGraphicFramePr>
          <p:nvPr/>
        </p:nvGraphicFramePr>
        <p:xfrm>
          <a:off x="992258" y="4070212"/>
          <a:ext cx="7097984" cy="1474631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181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Condition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4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Processing ret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Load/Use Hazard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Combination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205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830375"/>
            <a:ext cx="8214360" cy="12587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Corrected Pipeline Control Logic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306775" y="5781480"/>
            <a:ext cx="8392396" cy="877899"/>
          </a:xfrm>
        </p:spPr>
        <p:txBody>
          <a:bodyPr>
            <a:normAutofit/>
          </a:bodyPr>
          <a:lstStyle/>
          <a:p>
            <a:r>
              <a:rPr lang="en-US" sz="1996" dirty="0">
                <a:latin typeface="Calibri"/>
                <a:ea typeface="ＭＳ Ｐゴシック" charset="0"/>
                <a:cs typeface="Calibri"/>
              </a:rPr>
              <a:t>Load/use hazard should get priority</a:t>
            </a:r>
          </a:p>
          <a:p>
            <a:r>
              <a:rPr lang="en-US" sz="1996" dirty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996" dirty="0">
                <a:latin typeface="Consolas"/>
                <a:ea typeface="ＭＳ Ｐゴシック" charset="0"/>
                <a:cs typeface="Consolas"/>
              </a:rPr>
              <a:t>ret</a:t>
            </a:r>
            <a:r>
              <a:rPr lang="en-US" sz="1996" dirty="0">
                <a:latin typeface="Calibri"/>
                <a:ea typeface="ＭＳ Ｐゴシック" charset="0"/>
                <a:cs typeface="Calibri"/>
              </a:rPr>
              <a:t> instruction should be held in decode stage for additional cycle</a:t>
            </a:r>
          </a:p>
        </p:txBody>
      </p:sp>
      <p:graphicFrame>
        <p:nvGraphicFramePr>
          <p:cNvPr id="476232" name="Group 72"/>
          <p:cNvGraphicFramePr>
            <a:graphicFrameLocks noGrp="1"/>
          </p:cNvGraphicFramePr>
          <p:nvPr/>
        </p:nvGraphicFramePr>
        <p:xfrm>
          <a:off x="611434" y="4238239"/>
          <a:ext cx="7686288" cy="1406247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36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156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Condition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56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Processing ret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56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Load/Use Hazard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56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Combination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stall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bubble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</a:rPr>
                        <a:t>normal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45699" marR="4569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0089" name="Text Box 109"/>
          <p:cNvSpPr txBox="1">
            <a:spLocks noChangeArrowheads="1"/>
          </p:cNvSpPr>
          <p:nvPr/>
        </p:nvSpPr>
        <p:spPr bwMode="auto">
          <a:xfrm>
            <a:off x="518368" y="1984660"/>
            <a:ext cx="8441584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04" tIns="45704" rIns="45704" bIns="45704">
            <a:spAutoFit/>
          </a:bodyPr>
          <a:lstStyle>
            <a:lvl1pPr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597" dirty="0" err="1">
                <a:latin typeface="Consolas"/>
                <a:cs typeface="Consolas"/>
              </a:rPr>
              <a:t>bool</a:t>
            </a:r>
            <a:r>
              <a:rPr lang="en-US" sz="1597" dirty="0">
                <a:latin typeface="Consolas"/>
                <a:cs typeface="Consolas"/>
              </a:rPr>
              <a:t> </a:t>
            </a:r>
            <a:r>
              <a:rPr lang="en-US" sz="1597" dirty="0" err="1">
                <a:latin typeface="Consolas"/>
                <a:cs typeface="Consolas"/>
              </a:rPr>
              <a:t>D_bubble</a:t>
            </a:r>
            <a:r>
              <a:rPr lang="en-US" sz="1597" dirty="0">
                <a:latin typeface="Consolas"/>
                <a:cs typeface="Consolas"/>
              </a:rPr>
              <a:t> =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>
                <a:solidFill>
                  <a:srgbClr val="AF1E2D"/>
                </a:solidFill>
                <a:latin typeface="Consolas"/>
                <a:cs typeface="Consolas"/>
              </a:rPr>
              <a:t># </a:t>
            </a:r>
            <a:r>
              <a:rPr lang="en-US" sz="1597" dirty="0" err="1">
                <a:solidFill>
                  <a:srgbClr val="AF1E2D"/>
                </a:solidFill>
                <a:latin typeface="Consolas"/>
                <a:cs typeface="Consolas"/>
              </a:rPr>
              <a:t>Mispredicted</a:t>
            </a:r>
            <a:r>
              <a:rPr lang="en-US" sz="1597" dirty="0">
                <a:solidFill>
                  <a:srgbClr val="AF1E2D"/>
                </a:solidFill>
                <a:latin typeface="Consolas"/>
                <a:cs typeface="Consolas"/>
              </a:rPr>
              <a:t> branch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(</a:t>
            </a:r>
            <a:r>
              <a:rPr lang="en-US" sz="1597" dirty="0" err="1">
                <a:latin typeface="Consolas"/>
                <a:cs typeface="Consolas"/>
              </a:rPr>
              <a:t>E_icode</a:t>
            </a:r>
            <a:r>
              <a:rPr lang="en-US" sz="1597" dirty="0">
                <a:latin typeface="Consolas"/>
                <a:cs typeface="Consolas"/>
              </a:rPr>
              <a:t> == IJXX &amp;&amp; !</a:t>
            </a:r>
            <a:r>
              <a:rPr lang="en-US" sz="1597" dirty="0" err="1">
                <a:latin typeface="Consolas"/>
                <a:cs typeface="Consolas"/>
              </a:rPr>
              <a:t>e_Bch</a:t>
            </a:r>
            <a:r>
              <a:rPr lang="en-US" sz="1597" dirty="0">
                <a:latin typeface="Consolas"/>
                <a:cs typeface="Consolas"/>
              </a:rPr>
              <a:t>) ||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  <a:r>
              <a:rPr lang="en-US" sz="1597" dirty="0">
                <a:solidFill>
                  <a:srgbClr val="AF1E2D"/>
                </a:solidFill>
                <a:latin typeface="Consolas"/>
                <a:cs typeface="Consolas"/>
              </a:rPr>
              <a:t># Stalling at fetch while ret passes through pipeline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 IRET in { </a:t>
            </a:r>
            <a:r>
              <a:rPr lang="en-US" sz="1597" dirty="0" err="1">
                <a:latin typeface="Consolas"/>
                <a:cs typeface="Consolas"/>
              </a:rPr>
              <a:t>D_icode</a:t>
            </a:r>
            <a:r>
              <a:rPr lang="en-US" sz="1597" dirty="0">
                <a:latin typeface="Consolas"/>
                <a:cs typeface="Consolas"/>
              </a:rPr>
              <a:t>, </a:t>
            </a:r>
            <a:r>
              <a:rPr lang="en-US" sz="1597" dirty="0" err="1">
                <a:latin typeface="Consolas"/>
                <a:cs typeface="Consolas"/>
              </a:rPr>
              <a:t>E_icode</a:t>
            </a:r>
            <a:r>
              <a:rPr lang="en-US" sz="1597" dirty="0">
                <a:latin typeface="Consolas"/>
                <a:cs typeface="Consolas"/>
              </a:rPr>
              <a:t>, </a:t>
            </a:r>
            <a:r>
              <a:rPr lang="en-US" sz="1597" dirty="0" err="1">
                <a:latin typeface="Consolas"/>
                <a:cs typeface="Consolas"/>
              </a:rPr>
              <a:t>M_icode</a:t>
            </a:r>
            <a:r>
              <a:rPr lang="en-US" sz="1597" dirty="0">
                <a:latin typeface="Consolas"/>
                <a:cs typeface="Consolas"/>
              </a:rPr>
              <a:t> }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  </a:t>
            </a:r>
            <a:r>
              <a:rPr lang="en-US" sz="1597" i="1" dirty="0">
                <a:solidFill>
                  <a:srgbClr val="AF1E2D"/>
                </a:solidFill>
                <a:latin typeface="Consolas"/>
                <a:cs typeface="Consolas"/>
              </a:rPr>
              <a:t># but not condition for a load/use hazard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  &amp;&amp; !(</a:t>
            </a:r>
            <a:r>
              <a:rPr lang="en-US" sz="1597" dirty="0" err="1">
                <a:latin typeface="Consolas"/>
                <a:cs typeface="Consolas"/>
              </a:rPr>
              <a:t>E_icode</a:t>
            </a:r>
            <a:r>
              <a:rPr lang="en-US" sz="1597" dirty="0">
                <a:latin typeface="Consolas"/>
                <a:cs typeface="Consolas"/>
              </a:rPr>
              <a:t> in { IMRMOVL, IPOPL } 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            &amp;&amp; </a:t>
            </a:r>
            <a:r>
              <a:rPr lang="en-US" sz="1597" dirty="0" err="1">
                <a:latin typeface="Consolas"/>
                <a:cs typeface="Consolas"/>
              </a:rPr>
              <a:t>E_dstM</a:t>
            </a:r>
            <a:r>
              <a:rPr lang="en-US" sz="1597" dirty="0">
                <a:latin typeface="Consolas"/>
                <a:cs typeface="Consolas"/>
              </a:rPr>
              <a:t> in { </a:t>
            </a:r>
            <a:r>
              <a:rPr lang="en-US" sz="1597" dirty="0" err="1">
                <a:latin typeface="Consolas"/>
                <a:cs typeface="Consolas"/>
              </a:rPr>
              <a:t>d_srcA</a:t>
            </a:r>
            <a:r>
              <a:rPr lang="en-US" sz="1597" dirty="0">
                <a:latin typeface="Consolas"/>
                <a:cs typeface="Consolas"/>
              </a:rPr>
              <a:t>, </a:t>
            </a:r>
            <a:r>
              <a:rPr lang="en-US" sz="1597" dirty="0" err="1">
                <a:latin typeface="Consolas"/>
                <a:cs typeface="Consolas"/>
              </a:rPr>
              <a:t>d_srcB</a:t>
            </a:r>
            <a:r>
              <a:rPr lang="en-US" sz="1597" dirty="0">
                <a:latin typeface="Consolas"/>
                <a:cs typeface="Consolas"/>
              </a:rPr>
              <a:t> });</a:t>
            </a:r>
          </a:p>
          <a:p>
            <a:pPr algn="l">
              <a:lnSpc>
                <a:spcPct val="100000"/>
              </a:lnSpc>
            </a:pPr>
            <a:r>
              <a:rPr lang="en-US" sz="1597" dirty="0">
                <a:latin typeface="Consolas"/>
                <a:cs typeface="Consola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45178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we measure how well an architecture performs?</a:t>
            </a:r>
          </a:p>
        </p:txBody>
      </p:sp>
    </p:spTree>
    <p:extLst>
      <p:ext uri="{BB962C8B-B14F-4D97-AF65-F5344CB8AC3E}">
        <p14:creationId xmlns:p14="http://schemas.microsoft.com/office/powerpoint/2010/main" val="900838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796572"/>
            <a:ext cx="8214360" cy="1258701"/>
          </a:xfrm>
        </p:spPr>
        <p:txBody>
          <a:bodyPr/>
          <a:lstStyle/>
          <a:p>
            <a:pPr>
              <a:defRPr/>
            </a:pPr>
            <a:r>
              <a:rPr lang="en-US" dirty="0"/>
              <a:t>Performance Metrics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>
          <a:xfrm>
            <a:off x="458470" y="1893022"/>
            <a:ext cx="8214360" cy="46987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Clock rate</a:t>
            </a:r>
          </a:p>
          <a:p>
            <a:pPr lvl="1">
              <a:defRPr/>
            </a:pPr>
            <a:r>
              <a:rPr lang="en-US" dirty="0"/>
              <a:t>Measured in Gigahertz</a:t>
            </a:r>
          </a:p>
          <a:p>
            <a:pPr lvl="1">
              <a:defRPr/>
            </a:pPr>
            <a:r>
              <a:rPr lang="en-US" dirty="0"/>
              <a:t>Function of stage partitioning and circuit design</a:t>
            </a:r>
          </a:p>
          <a:p>
            <a:pPr lvl="2">
              <a:defRPr/>
            </a:pPr>
            <a:r>
              <a:rPr lang="en-US" dirty="0">
                <a:ea typeface="ＭＳ Ｐゴシック" charset="-128"/>
              </a:rPr>
              <a:t>Keep amount of work per stage small</a:t>
            </a:r>
          </a:p>
          <a:p>
            <a:pPr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Rate at which instructions executed</a:t>
            </a:r>
          </a:p>
          <a:p>
            <a:pPr lvl="1">
              <a:defRPr/>
            </a:pPr>
            <a:r>
              <a:rPr lang="en-US" dirty="0"/>
              <a:t>CPI: cycles per instruction</a:t>
            </a:r>
          </a:p>
          <a:p>
            <a:pPr lvl="1">
              <a:defRPr/>
            </a:pPr>
            <a:r>
              <a:rPr lang="en-US" dirty="0"/>
              <a:t>On average, how many clock cycles does each instruction require?</a:t>
            </a:r>
          </a:p>
          <a:p>
            <a:pPr lvl="1">
              <a:defRPr/>
            </a:pPr>
            <a:r>
              <a:rPr lang="en-US" dirty="0"/>
              <a:t>Function of pipeline design and benchmark programs</a:t>
            </a:r>
          </a:p>
          <a:p>
            <a:pPr lvl="2">
              <a:defRPr/>
            </a:pPr>
            <a:r>
              <a:rPr lang="en-US" dirty="0">
                <a:ea typeface="ＭＳ Ｐゴシック" charset="-128"/>
              </a:rPr>
              <a:t>E.g., how frequently are branches </a:t>
            </a:r>
            <a:r>
              <a:rPr lang="en-US" dirty="0" err="1">
                <a:ea typeface="ＭＳ Ｐゴシック" charset="-128"/>
              </a:rPr>
              <a:t>mispredicted</a:t>
            </a:r>
            <a:r>
              <a:rPr lang="en-US" dirty="0">
                <a:ea typeface="ＭＳ Ｐゴシック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2909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627546"/>
            <a:ext cx="8214360" cy="1258701"/>
          </a:xfrm>
        </p:spPr>
        <p:txBody>
          <a:bodyPr/>
          <a:lstStyle/>
          <a:p>
            <a:pPr>
              <a:defRPr/>
            </a:pPr>
            <a:r>
              <a:rPr lang="en-US" dirty="0"/>
              <a:t>CPI for PIPE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>
          <a:xfrm>
            <a:off x="458470" y="1757806"/>
            <a:ext cx="8214360" cy="49015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CPI </a:t>
            </a:r>
            <a:r>
              <a:rPr lang="en-US" dirty="0">
                <a:sym typeface="Symbol" pitchFamily="18" charset="2"/>
              </a:rPr>
              <a:t></a:t>
            </a:r>
            <a:r>
              <a:rPr lang="en-US" dirty="0"/>
              <a:t> 1.0</a:t>
            </a:r>
          </a:p>
          <a:p>
            <a:pPr lvl="1">
              <a:defRPr/>
            </a:pPr>
            <a:r>
              <a:rPr lang="en-US" dirty="0"/>
              <a:t>Fetch instruction each clock cycle</a:t>
            </a:r>
          </a:p>
          <a:p>
            <a:pPr lvl="1">
              <a:defRPr/>
            </a:pPr>
            <a:r>
              <a:rPr lang="en-US" dirty="0"/>
              <a:t>Effectively process new instruction almost every cycle</a:t>
            </a:r>
          </a:p>
          <a:p>
            <a:pPr lvl="2">
              <a:defRPr/>
            </a:pPr>
            <a:r>
              <a:rPr lang="en-US" dirty="0"/>
              <a:t>Although each individual instruction has latency of 5 cycles</a:t>
            </a:r>
          </a:p>
          <a:p>
            <a:pPr>
              <a:defRPr/>
            </a:pPr>
            <a:r>
              <a:rPr lang="en-US" dirty="0"/>
              <a:t>CPI </a:t>
            </a:r>
            <a:r>
              <a:rPr lang="en-US" b="0" dirty="0">
                <a:sym typeface="Symbol" pitchFamily="18" charset="2"/>
              </a:rPr>
              <a:t>&gt;</a:t>
            </a:r>
            <a:r>
              <a:rPr lang="en-US" dirty="0"/>
              <a:t> 1.0</a:t>
            </a:r>
          </a:p>
          <a:p>
            <a:pPr lvl="1">
              <a:defRPr/>
            </a:pPr>
            <a:r>
              <a:rPr lang="en-US" dirty="0"/>
              <a:t>Sometimes must stall or cancel branches</a:t>
            </a:r>
          </a:p>
          <a:p>
            <a:pPr>
              <a:defRPr/>
            </a:pPr>
            <a:r>
              <a:rPr lang="en-US" dirty="0"/>
              <a:t>Computing CPI</a:t>
            </a:r>
          </a:p>
          <a:p>
            <a:pPr lvl="1">
              <a:defRPr/>
            </a:pPr>
            <a:r>
              <a:rPr lang="en-US" dirty="0"/>
              <a:t>C clock cycles</a:t>
            </a:r>
          </a:p>
          <a:p>
            <a:pPr lvl="1">
              <a:defRPr/>
            </a:pPr>
            <a:r>
              <a:rPr lang="en-US" dirty="0"/>
              <a:t>I instructions executed to completion</a:t>
            </a:r>
          </a:p>
          <a:p>
            <a:pPr lvl="1">
              <a:defRPr/>
            </a:pPr>
            <a:r>
              <a:rPr lang="en-US" dirty="0"/>
              <a:t>B bubbles injected (C = I + B)</a:t>
            </a:r>
          </a:p>
          <a:p>
            <a:pPr lvl="1">
              <a:defRPr/>
            </a:pPr>
            <a:r>
              <a:rPr lang="en-US" dirty="0"/>
              <a:t>CPI   =   C/I   =   (I+B)/I   =  1.0 + B/I</a:t>
            </a:r>
          </a:p>
          <a:p>
            <a:pPr lvl="1">
              <a:defRPr/>
            </a:pPr>
            <a:r>
              <a:rPr lang="en-US" dirty="0"/>
              <a:t>Factor B/I represents average penalty due to bubbles</a:t>
            </a:r>
          </a:p>
        </p:txBody>
      </p:sp>
    </p:spTree>
    <p:extLst>
      <p:ext uri="{BB962C8B-B14F-4D97-AF65-F5344CB8AC3E}">
        <p14:creationId xmlns:p14="http://schemas.microsoft.com/office/powerpoint/2010/main" val="2365807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19" y="815241"/>
            <a:ext cx="5036790" cy="779463"/>
          </a:xfrm>
        </p:spPr>
        <p:txBody>
          <a:bodyPr/>
          <a:lstStyle/>
          <a:p>
            <a:pPr>
              <a:defRPr/>
            </a:pPr>
            <a:r>
              <a:rPr lang="en-US" dirty="0"/>
              <a:t>CPI for PIPE (Cont.)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06775" y="1546233"/>
            <a:ext cx="8290842" cy="5213350"/>
          </a:xfrm>
        </p:spPr>
        <p:txBody>
          <a:bodyPr>
            <a:normAutofit/>
          </a:bodyPr>
          <a:lstStyle/>
          <a:p>
            <a:pPr marL="879120" lvl="1" indent="-380847" algn="ctr">
              <a:buNone/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	B/I = LP + MP + RP</a:t>
            </a:r>
          </a:p>
          <a:p>
            <a:pPr marL="879120" lvl="1" indent="-380847"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LP: Penalty due to load/use hazard stalling</a:t>
            </a:r>
          </a:p>
          <a:p>
            <a:pPr marL="1248860" lvl="2" indent="-342762"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Fraction of instructions that are loads	0.25</a:t>
            </a:r>
          </a:p>
          <a:p>
            <a:pPr marL="1248860" lvl="2" indent="-342762"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Fraction of load instructions requiring stall	0.20</a:t>
            </a:r>
          </a:p>
          <a:p>
            <a:pPr marL="1248860" lvl="2" indent="-342762"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Number of bubbles injected each time	1</a:t>
            </a:r>
          </a:p>
          <a:p>
            <a:pPr marL="1248860" lvl="2" indent="-342762">
              <a:buNone/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  <a:sym typeface="Symbol" charset="0"/>
              </a:rPr>
              <a:t>	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LP = 0.25 * 0.20 * 1 = 0.05</a:t>
            </a:r>
          </a:p>
          <a:p>
            <a:pPr marL="879120" lvl="1" indent="-380847"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MP: Penalty due to </a:t>
            </a:r>
            <a:r>
              <a:rPr lang="en-US" dirty="0" err="1">
                <a:latin typeface="Calibri"/>
                <a:ea typeface="ＭＳ Ｐゴシック" charset="0"/>
                <a:cs typeface="Calibri"/>
              </a:rPr>
              <a:t>mispredicted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 branches</a:t>
            </a:r>
          </a:p>
          <a:p>
            <a:pPr marL="1248860" lvl="2" indent="-342762"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Fraction of instructions that are cond. jumps 	0.20</a:t>
            </a:r>
          </a:p>
          <a:p>
            <a:pPr marL="1248860" lvl="2" indent="-342762"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Fraction of cond. jumps </a:t>
            </a:r>
            <a:r>
              <a:rPr lang="en-US" dirty="0" err="1">
                <a:latin typeface="Calibri"/>
                <a:ea typeface="ＭＳ Ｐゴシック" charset="0"/>
                <a:cs typeface="Calibri"/>
              </a:rPr>
              <a:t>mispredicted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	0.40</a:t>
            </a:r>
          </a:p>
          <a:p>
            <a:pPr marL="1248860" lvl="2" indent="-342762"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Number of bubbles injected each time 	2</a:t>
            </a:r>
          </a:p>
          <a:p>
            <a:pPr marL="1248860" lvl="2" indent="-342762">
              <a:buNone/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  <a:sym typeface="Symbol" charset="0"/>
              </a:rPr>
              <a:t>	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MP = 0.20 * 0.40 * 2 = 0.16</a:t>
            </a:r>
          </a:p>
          <a:p>
            <a:pPr marL="879120" lvl="1" indent="-380847"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RP: Penalty due to </a:t>
            </a:r>
            <a:r>
              <a:rPr lang="en-US" dirty="0">
                <a:latin typeface="Consolas"/>
                <a:ea typeface="ＭＳ Ｐゴシック" charset="0"/>
                <a:cs typeface="Consolas"/>
              </a:rPr>
              <a:t>ret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 instructions</a:t>
            </a:r>
          </a:p>
          <a:p>
            <a:pPr marL="1248860" lvl="2" indent="-342762"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Fraction of instructions that are returns	0.02</a:t>
            </a:r>
          </a:p>
          <a:p>
            <a:pPr marL="1248860" lvl="2" indent="-342762"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Number of bubbles injected each time 	3</a:t>
            </a:r>
          </a:p>
          <a:p>
            <a:pPr marL="1248860" lvl="2" indent="-342762">
              <a:buNone/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  <a:sym typeface="Symbol" charset="0"/>
              </a:rPr>
              <a:t>	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RP = 0.02 * 3 = 0.06</a:t>
            </a:r>
          </a:p>
          <a:p>
            <a:pPr marL="879120" lvl="1" indent="-380847"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Net effect of penalties 0.05 + 0.16 + 0.06 = 0.27</a:t>
            </a:r>
          </a:p>
          <a:p>
            <a:pPr marL="1248860" lvl="2" indent="-342762">
              <a:buNone/>
              <a:tabLst>
                <a:tab pos="7197999" algn="dec"/>
              </a:tabLst>
            </a:pPr>
            <a:r>
              <a:rPr lang="en-US" dirty="0">
                <a:latin typeface="Calibri"/>
                <a:ea typeface="ＭＳ Ｐゴシック" charset="0"/>
                <a:cs typeface="Calibri"/>
                <a:sym typeface="Symbol" charset="0"/>
              </a:rPr>
              <a:t>	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CPI = 1.27    (Not bad!)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856938" y="1143001"/>
            <a:ext cx="1666735" cy="3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04" tIns="45704" rIns="45704" bIns="4570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797">
                <a:solidFill>
                  <a:schemeClr val="hlink"/>
                </a:solidFill>
              </a:rPr>
              <a:t>Typical Values</a:t>
            </a:r>
          </a:p>
        </p:txBody>
      </p:sp>
    </p:spTree>
    <p:extLst>
      <p:ext uri="{BB962C8B-B14F-4D97-AF65-F5344CB8AC3E}">
        <p14:creationId xmlns:p14="http://schemas.microsoft.com/office/powerpoint/2010/main" val="362288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Stalling the Pipeline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1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702" y="2960720"/>
            <a:ext cx="3818547" cy="252095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Data Dependencies: No </a:t>
            </a:r>
            <a:r>
              <a:rPr lang="en-US" dirty="0" err="1">
                <a:ea typeface="+mj-ea"/>
                <a:cs typeface="+mj-cs"/>
              </a:rPr>
              <a:t>Nop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108547" name="Group 412"/>
          <p:cNvGrpSpPr>
            <a:grpSpLocks/>
          </p:cNvGrpSpPr>
          <p:nvPr/>
        </p:nvGrpSpPr>
        <p:grpSpPr bwMode="auto">
          <a:xfrm>
            <a:off x="2357668" y="1073184"/>
            <a:ext cx="6551749" cy="5335587"/>
            <a:chOff x="807" y="471"/>
            <a:chExt cx="4129" cy="3361"/>
          </a:xfrm>
        </p:grpSpPr>
        <p:sp>
          <p:nvSpPr>
            <p:cNvPr id="108548" name="Rectangle 261"/>
            <p:cNvSpPr>
              <a:spLocks noChangeArrowheads="1"/>
            </p:cNvSpPr>
            <p:nvPr/>
          </p:nvSpPr>
          <p:spPr bwMode="auto">
            <a:xfrm>
              <a:off x="807" y="711"/>
              <a:ext cx="1632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49" name="Rectangle 262"/>
            <p:cNvSpPr>
              <a:spLocks noChangeArrowheads="1"/>
            </p:cNvSpPr>
            <p:nvPr/>
          </p:nvSpPr>
          <p:spPr bwMode="auto">
            <a:xfrm>
              <a:off x="898" y="750"/>
              <a:ext cx="4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0x000: </a:t>
              </a:r>
              <a:endParaRPr lang="en-US" sz="1797"/>
            </a:p>
          </p:txBody>
        </p:sp>
        <p:sp>
          <p:nvSpPr>
            <p:cNvPr id="108550" name="Rectangle 263"/>
            <p:cNvSpPr>
              <a:spLocks noChangeArrowheads="1"/>
            </p:cNvSpPr>
            <p:nvPr/>
          </p:nvSpPr>
          <p:spPr bwMode="auto">
            <a:xfrm>
              <a:off x="1367" y="750"/>
              <a:ext cx="4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irmovl </a:t>
              </a:r>
              <a:endParaRPr lang="en-US" sz="1797"/>
            </a:p>
          </p:txBody>
        </p:sp>
        <p:sp>
          <p:nvSpPr>
            <p:cNvPr id="108551" name="Rectangle 264"/>
            <p:cNvSpPr>
              <a:spLocks noChangeArrowheads="1"/>
            </p:cNvSpPr>
            <p:nvPr/>
          </p:nvSpPr>
          <p:spPr bwMode="auto">
            <a:xfrm>
              <a:off x="1836" y="750"/>
              <a:ext cx="33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$10,%</a:t>
              </a:r>
              <a:endParaRPr lang="en-US" sz="1797"/>
            </a:p>
          </p:txBody>
        </p:sp>
        <p:sp>
          <p:nvSpPr>
            <p:cNvPr id="108552" name="Rectangle 265"/>
            <p:cNvSpPr>
              <a:spLocks noChangeArrowheads="1"/>
            </p:cNvSpPr>
            <p:nvPr/>
          </p:nvSpPr>
          <p:spPr bwMode="auto">
            <a:xfrm>
              <a:off x="2171" y="750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edx</a:t>
              </a:r>
              <a:endParaRPr lang="en-US" sz="1797"/>
            </a:p>
          </p:txBody>
        </p:sp>
        <p:sp>
          <p:nvSpPr>
            <p:cNvPr id="108553" name="Rectangle 266"/>
            <p:cNvSpPr>
              <a:spLocks noChangeArrowheads="1"/>
            </p:cNvSpPr>
            <p:nvPr/>
          </p:nvSpPr>
          <p:spPr bwMode="auto">
            <a:xfrm>
              <a:off x="2631" y="471"/>
              <a:ext cx="28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54" name="Rectangle 267"/>
            <p:cNvSpPr>
              <a:spLocks noChangeArrowheads="1"/>
            </p:cNvSpPr>
            <p:nvPr/>
          </p:nvSpPr>
          <p:spPr bwMode="auto">
            <a:xfrm>
              <a:off x="2769" y="515"/>
              <a:ext cx="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98">
                  <a:solidFill>
                    <a:srgbClr val="3333CC"/>
                  </a:solidFill>
                </a:rPr>
                <a:t>1</a:t>
              </a:r>
              <a:endParaRPr lang="en-US" sz="1797"/>
            </a:p>
          </p:txBody>
        </p:sp>
        <p:sp>
          <p:nvSpPr>
            <p:cNvPr id="108555" name="Rectangle 268"/>
            <p:cNvSpPr>
              <a:spLocks noChangeArrowheads="1"/>
            </p:cNvSpPr>
            <p:nvPr/>
          </p:nvSpPr>
          <p:spPr bwMode="auto">
            <a:xfrm>
              <a:off x="2919" y="471"/>
              <a:ext cx="28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56" name="Rectangle 269"/>
            <p:cNvSpPr>
              <a:spLocks noChangeArrowheads="1"/>
            </p:cNvSpPr>
            <p:nvPr/>
          </p:nvSpPr>
          <p:spPr bwMode="auto">
            <a:xfrm>
              <a:off x="3057" y="515"/>
              <a:ext cx="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98">
                  <a:solidFill>
                    <a:srgbClr val="3333CC"/>
                  </a:solidFill>
                </a:rPr>
                <a:t>2</a:t>
              </a:r>
              <a:endParaRPr lang="en-US" sz="1797"/>
            </a:p>
          </p:txBody>
        </p:sp>
        <p:sp>
          <p:nvSpPr>
            <p:cNvPr id="108557" name="Rectangle 270"/>
            <p:cNvSpPr>
              <a:spLocks noChangeArrowheads="1"/>
            </p:cNvSpPr>
            <p:nvPr/>
          </p:nvSpPr>
          <p:spPr bwMode="auto">
            <a:xfrm>
              <a:off x="3207" y="471"/>
              <a:ext cx="28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58" name="Rectangle 271"/>
            <p:cNvSpPr>
              <a:spLocks noChangeArrowheads="1"/>
            </p:cNvSpPr>
            <p:nvPr/>
          </p:nvSpPr>
          <p:spPr bwMode="auto">
            <a:xfrm>
              <a:off x="3345" y="515"/>
              <a:ext cx="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98">
                  <a:solidFill>
                    <a:srgbClr val="3333CC"/>
                  </a:solidFill>
                </a:rPr>
                <a:t>3</a:t>
              </a:r>
              <a:endParaRPr lang="en-US" sz="1797"/>
            </a:p>
          </p:txBody>
        </p:sp>
        <p:sp>
          <p:nvSpPr>
            <p:cNvPr id="108559" name="Rectangle 272"/>
            <p:cNvSpPr>
              <a:spLocks noChangeArrowheads="1"/>
            </p:cNvSpPr>
            <p:nvPr/>
          </p:nvSpPr>
          <p:spPr bwMode="auto">
            <a:xfrm>
              <a:off x="3495" y="471"/>
              <a:ext cx="28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60" name="Rectangle 273"/>
            <p:cNvSpPr>
              <a:spLocks noChangeArrowheads="1"/>
            </p:cNvSpPr>
            <p:nvPr/>
          </p:nvSpPr>
          <p:spPr bwMode="auto">
            <a:xfrm>
              <a:off x="3633" y="515"/>
              <a:ext cx="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98">
                  <a:solidFill>
                    <a:srgbClr val="3333CC"/>
                  </a:solidFill>
                </a:rPr>
                <a:t>4</a:t>
              </a:r>
              <a:endParaRPr lang="en-US" sz="1797"/>
            </a:p>
          </p:txBody>
        </p:sp>
        <p:sp>
          <p:nvSpPr>
            <p:cNvPr id="108561" name="Rectangle 274"/>
            <p:cNvSpPr>
              <a:spLocks noChangeArrowheads="1"/>
            </p:cNvSpPr>
            <p:nvPr/>
          </p:nvSpPr>
          <p:spPr bwMode="auto">
            <a:xfrm>
              <a:off x="3783" y="471"/>
              <a:ext cx="28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62" name="Rectangle 275"/>
            <p:cNvSpPr>
              <a:spLocks noChangeArrowheads="1"/>
            </p:cNvSpPr>
            <p:nvPr/>
          </p:nvSpPr>
          <p:spPr bwMode="auto">
            <a:xfrm>
              <a:off x="3921" y="515"/>
              <a:ext cx="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98">
                  <a:solidFill>
                    <a:srgbClr val="3333CC"/>
                  </a:solidFill>
                </a:rPr>
                <a:t>5</a:t>
              </a:r>
              <a:endParaRPr lang="en-US" sz="1797"/>
            </a:p>
          </p:txBody>
        </p:sp>
        <p:sp>
          <p:nvSpPr>
            <p:cNvPr id="108563" name="Rectangle 276"/>
            <p:cNvSpPr>
              <a:spLocks noChangeArrowheads="1"/>
            </p:cNvSpPr>
            <p:nvPr/>
          </p:nvSpPr>
          <p:spPr bwMode="auto">
            <a:xfrm>
              <a:off x="4071" y="471"/>
              <a:ext cx="28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64" name="Rectangle 277"/>
            <p:cNvSpPr>
              <a:spLocks noChangeArrowheads="1"/>
            </p:cNvSpPr>
            <p:nvPr/>
          </p:nvSpPr>
          <p:spPr bwMode="auto">
            <a:xfrm>
              <a:off x="4209" y="515"/>
              <a:ext cx="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98">
                  <a:solidFill>
                    <a:srgbClr val="3333CC"/>
                  </a:solidFill>
                </a:rPr>
                <a:t>6</a:t>
              </a:r>
              <a:endParaRPr lang="en-US" sz="1797"/>
            </a:p>
          </p:txBody>
        </p:sp>
        <p:sp>
          <p:nvSpPr>
            <p:cNvPr id="108565" name="Rectangle 278"/>
            <p:cNvSpPr>
              <a:spLocks noChangeArrowheads="1"/>
            </p:cNvSpPr>
            <p:nvPr/>
          </p:nvSpPr>
          <p:spPr bwMode="auto">
            <a:xfrm>
              <a:off x="4359" y="471"/>
              <a:ext cx="28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66" name="Rectangle 279"/>
            <p:cNvSpPr>
              <a:spLocks noChangeArrowheads="1"/>
            </p:cNvSpPr>
            <p:nvPr/>
          </p:nvSpPr>
          <p:spPr bwMode="auto">
            <a:xfrm>
              <a:off x="4497" y="515"/>
              <a:ext cx="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98">
                  <a:solidFill>
                    <a:srgbClr val="3333CC"/>
                  </a:solidFill>
                </a:rPr>
                <a:t>7</a:t>
              </a:r>
              <a:endParaRPr lang="en-US" sz="1797"/>
            </a:p>
          </p:txBody>
        </p:sp>
        <p:sp>
          <p:nvSpPr>
            <p:cNvPr id="108567" name="Rectangle 280"/>
            <p:cNvSpPr>
              <a:spLocks noChangeArrowheads="1"/>
            </p:cNvSpPr>
            <p:nvPr/>
          </p:nvSpPr>
          <p:spPr bwMode="auto">
            <a:xfrm>
              <a:off x="4647" y="471"/>
              <a:ext cx="288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68" name="Rectangle 281"/>
            <p:cNvSpPr>
              <a:spLocks noChangeArrowheads="1"/>
            </p:cNvSpPr>
            <p:nvPr/>
          </p:nvSpPr>
          <p:spPr bwMode="auto">
            <a:xfrm>
              <a:off x="4785" y="515"/>
              <a:ext cx="5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98">
                  <a:solidFill>
                    <a:srgbClr val="3333CC"/>
                  </a:solidFill>
                </a:rPr>
                <a:t>8</a:t>
              </a:r>
              <a:endParaRPr lang="en-US" sz="1797"/>
            </a:p>
          </p:txBody>
        </p:sp>
        <p:sp>
          <p:nvSpPr>
            <p:cNvPr id="108569" name="Rectangle 282"/>
            <p:cNvSpPr>
              <a:spLocks noChangeArrowheads="1"/>
            </p:cNvSpPr>
            <p:nvPr/>
          </p:nvSpPr>
          <p:spPr bwMode="auto">
            <a:xfrm>
              <a:off x="2631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70" name="Rectangle 283"/>
            <p:cNvSpPr>
              <a:spLocks noChangeArrowheads="1"/>
            </p:cNvSpPr>
            <p:nvPr/>
          </p:nvSpPr>
          <p:spPr bwMode="auto">
            <a:xfrm>
              <a:off x="2765" y="739"/>
              <a:ext cx="6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8571" name="Rectangle 284"/>
            <p:cNvSpPr>
              <a:spLocks noChangeArrowheads="1"/>
            </p:cNvSpPr>
            <p:nvPr/>
          </p:nvSpPr>
          <p:spPr bwMode="auto">
            <a:xfrm>
              <a:off x="2919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72" name="Rectangle 285"/>
            <p:cNvSpPr>
              <a:spLocks noChangeArrowheads="1"/>
            </p:cNvSpPr>
            <p:nvPr/>
          </p:nvSpPr>
          <p:spPr bwMode="auto">
            <a:xfrm>
              <a:off x="3046" y="739"/>
              <a:ext cx="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8573" name="Rectangle 286"/>
            <p:cNvSpPr>
              <a:spLocks noChangeArrowheads="1"/>
            </p:cNvSpPr>
            <p:nvPr/>
          </p:nvSpPr>
          <p:spPr bwMode="auto">
            <a:xfrm>
              <a:off x="3207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74" name="Rectangle 287"/>
            <p:cNvSpPr>
              <a:spLocks noChangeArrowheads="1"/>
            </p:cNvSpPr>
            <p:nvPr/>
          </p:nvSpPr>
          <p:spPr bwMode="auto">
            <a:xfrm>
              <a:off x="3337" y="739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8575" name="Rectangle 288"/>
            <p:cNvSpPr>
              <a:spLocks noChangeArrowheads="1"/>
            </p:cNvSpPr>
            <p:nvPr/>
          </p:nvSpPr>
          <p:spPr bwMode="auto">
            <a:xfrm>
              <a:off x="3495" y="71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76" name="Rectangle 289"/>
            <p:cNvSpPr>
              <a:spLocks noChangeArrowheads="1"/>
            </p:cNvSpPr>
            <p:nvPr/>
          </p:nvSpPr>
          <p:spPr bwMode="auto">
            <a:xfrm>
              <a:off x="3614" y="739"/>
              <a:ext cx="1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8577" name="Rectangle 290"/>
            <p:cNvSpPr>
              <a:spLocks noChangeArrowheads="1"/>
            </p:cNvSpPr>
            <p:nvPr/>
          </p:nvSpPr>
          <p:spPr bwMode="auto">
            <a:xfrm>
              <a:off x="4071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78" name="Rectangle 291"/>
            <p:cNvSpPr>
              <a:spLocks noChangeArrowheads="1"/>
            </p:cNvSpPr>
            <p:nvPr/>
          </p:nvSpPr>
          <p:spPr bwMode="auto">
            <a:xfrm>
              <a:off x="4183" y="931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8579" name="Rectangle 292"/>
            <p:cNvSpPr>
              <a:spLocks noChangeArrowheads="1"/>
            </p:cNvSpPr>
            <p:nvPr/>
          </p:nvSpPr>
          <p:spPr bwMode="auto">
            <a:xfrm>
              <a:off x="807" y="903"/>
              <a:ext cx="1632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80" name="Rectangle 293"/>
            <p:cNvSpPr>
              <a:spLocks noChangeArrowheads="1"/>
            </p:cNvSpPr>
            <p:nvPr/>
          </p:nvSpPr>
          <p:spPr bwMode="auto">
            <a:xfrm>
              <a:off x="898" y="942"/>
              <a:ext cx="4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0x006: </a:t>
              </a:r>
              <a:endParaRPr lang="en-US" sz="1797"/>
            </a:p>
          </p:txBody>
        </p:sp>
        <p:sp>
          <p:nvSpPr>
            <p:cNvPr id="108581" name="Rectangle 294"/>
            <p:cNvSpPr>
              <a:spLocks noChangeArrowheads="1"/>
            </p:cNvSpPr>
            <p:nvPr/>
          </p:nvSpPr>
          <p:spPr bwMode="auto">
            <a:xfrm>
              <a:off x="1367" y="942"/>
              <a:ext cx="4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irmovl </a:t>
              </a:r>
              <a:endParaRPr lang="en-US" sz="1797"/>
            </a:p>
          </p:txBody>
        </p:sp>
        <p:sp>
          <p:nvSpPr>
            <p:cNvPr id="108582" name="Rectangle 295"/>
            <p:cNvSpPr>
              <a:spLocks noChangeArrowheads="1"/>
            </p:cNvSpPr>
            <p:nvPr/>
          </p:nvSpPr>
          <p:spPr bwMode="auto">
            <a:xfrm>
              <a:off x="1903" y="942"/>
              <a:ext cx="27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$3,%</a:t>
              </a:r>
              <a:endParaRPr lang="en-US" sz="1797"/>
            </a:p>
          </p:txBody>
        </p:sp>
        <p:sp>
          <p:nvSpPr>
            <p:cNvPr id="108583" name="Rectangle 296"/>
            <p:cNvSpPr>
              <a:spLocks noChangeArrowheads="1"/>
            </p:cNvSpPr>
            <p:nvPr/>
          </p:nvSpPr>
          <p:spPr bwMode="auto">
            <a:xfrm>
              <a:off x="2171" y="942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eax</a:t>
              </a:r>
              <a:endParaRPr lang="en-US" sz="1797"/>
            </a:p>
          </p:txBody>
        </p:sp>
        <p:sp>
          <p:nvSpPr>
            <p:cNvPr id="108584" name="Rectangle 297"/>
            <p:cNvSpPr>
              <a:spLocks noChangeArrowheads="1"/>
            </p:cNvSpPr>
            <p:nvPr/>
          </p:nvSpPr>
          <p:spPr bwMode="auto">
            <a:xfrm>
              <a:off x="2919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85" name="Rectangle 298"/>
            <p:cNvSpPr>
              <a:spLocks noChangeArrowheads="1"/>
            </p:cNvSpPr>
            <p:nvPr/>
          </p:nvSpPr>
          <p:spPr bwMode="auto">
            <a:xfrm>
              <a:off x="3053" y="931"/>
              <a:ext cx="6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8586" name="Rectangle 299"/>
            <p:cNvSpPr>
              <a:spLocks noChangeArrowheads="1"/>
            </p:cNvSpPr>
            <p:nvPr/>
          </p:nvSpPr>
          <p:spPr bwMode="auto">
            <a:xfrm>
              <a:off x="3207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87" name="Rectangle 300"/>
            <p:cNvSpPr>
              <a:spLocks noChangeArrowheads="1"/>
            </p:cNvSpPr>
            <p:nvPr/>
          </p:nvSpPr>
          <p:spPr bwMode="auto">
            <a:xfrm>
              <a:off x="3334" y="931"/>
              <a:ext cx="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8588" name="Rectangle 301"/>
            <p:cNvSpPr>
              <a:spLocks noChangeArrowheads="1"/>
            </p:cNvSpPr>
            <p:nvPr/>
          </p:nvSpPr>
          <p:spPr bwMode="auto">
            <a:xfrm>
              <a:off x="3495" y="90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89" name="Rectangle 302"/>
            <p:cNvSpPr>
              <a:spLocks noChangeArrowheads="1"/>
            </p:cNvSpPr>
            <p:nvPr/>
          </p:nvSpPr>
          <p:spPr bwMode="auto">
            <a:xfrm>
              <a:off x="3625" y="931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8590" name="Rectangle 303"/>
            <p:cNvSpPr>
              <a:spLocks noChangeArrowheads="1"/>
            </p:cNvSpPr>
            <p:nvPr/>
          </p:nvSpPr>
          <p:spPr bwMode="auto">
            <a:xfrm>
              <a:off x="3783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91" name="Rectangle 304"/>
            <p:cNvSpPr>
              <a:spLocks noChangeArrowheads="1"/>
            </p:cNvSpPr>
            <p:nvPr/>
          </p:nvSpPr>
          <p:spPr bwMode="auto">
            <a:xfrm>
              <a:off x="3902" y="931"/>
              <a:ext cx="1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8592" name="Rectangle 305"/>
            <p:cNvSpPr>
              <a:spLocks noChangeArrowheads="1"/>
            </p:cNvSpPr>
            <p:nvPr/>
          </p:nvSpPr>
          <p:spPr bwMode="auto">
            <a:xfrm>
              <a:off x="3783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93" name="Rectangle 306"/>
            <p:cNvSpPr>
              <a:spLocks noChangeArrowheads="1"/>
            </p:cNvSpPr>
            <p:nvPr/>
          </p:nvSpPr>
          <p:spPr bwMode="auto">
            <a:xfrm>
              <a:off x="3895" y="739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8594" name="Rectangle 307"/>
            <p:cNvSpPr>
              <a:spLocks noChangeArrowheads="1"/>
            </p:cNvSpPr>
            <p:nvPr/>
          </p:nvSpPr>
          <p:spPr bwMode="auto">
            <a:xfrm>
              <a:off x="3207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95" name="Rectangle 308"/>
            <p:cNvSpPr>
              <a:spLocks noChangeArrowheads="1"/>
            </p:cNvSpPr>
            <p:nvPr/>
          </p:nvSpPr>
          <p:spPr bwMode="auto">
            <a:xfrm>
              <a:off x="3341" y="1123"/>
              <a:ext cx="6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8596" name="Rectangle 309"/>
            <p:cNvSpPr>
              <a:spLocks noChangeArrowheads="1"/>
            </p:cNvSpPr>
            <p:nvPr/>
          </p:nvSpPr>
          <p:spPr bwMode="auto">
            <a:xfrm>
              <a:off x="3495" y="109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97" name="Rectangle 310"/>
            <p:cNvSpPr>
              <a:spLocks noChangeArrowheads="1"/>
            </p:cNvSpPr>
            <p:nvPr/>
          </p:nvSpPr>
          <p:spPr bwMode="auto">
            <a:xfrm>
              <a:off x="3622" y="1123"/>
              <a:ext cx="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8598" name="Rectangle 311"/>
            <p:cNvSpPr>
              <a:spLocks noChangeArrowheads="1"/>
            </p:cNvSpPr>
            <p:nvPr/>
          </p:nvSpPr>
          <p:spPr bwMode="auto">
            <a:xfrm>
              <a:off x="3783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599" name="Rectangle 312"/>
            <p:cNvSpPr>
              <a:spLocks noChangeArrowheads="1"/>
            </p:cNvSpPr>
            <p:nvPr/>
          </p:nvSpPr>
          <p:spPr bwMode="auto">
            <a:xfrm>
              <a:off x="3913" y="1123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8600" name="Rectangle 313"/>
            <p:cNvSpPr>
              <a:spLocks noChangeArrowheads="1"/>
            </p:cNvSpPr>
            <p:nvPr/>
          </p:nvSpPr>
          <p:spPr bwMode="auto">
            <a:xfrm>
              <a:off x="4071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601" name="Rectangle 314"/>
            <p:cNvSpPr>
              <a:spLocks noChangeArrowheads="1"/>
            </p:cNvSpPr>
            <p:nvPr/>
          </p:nvSpPr>
          <p:spPr bwMode="auto">
            <a:xfrm>
              <a:off x="4190" y="1123"/>
              <a:ext cx="1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8602" name="Rectangle 315"/>
            <p:cNvSpPr>
              <a:spLocks noChangeArrowheads="1"/>
            </p:cNvSpPr>
            <p:nvPr/>
          </p:nvSpPr>
          <p:spPr bwMode="auto">
            <a:xfrm>
              <a:off x="4359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603" name="Rectangle 316"/>
            <p:cNvSpPr>
              <a:spLocks noChangeArrowheads="1"/>
            </p:cNvSpPr>
            <p:nvPr/>
          </p:nvSpPr>
          <p:spPr bwMode="auto">
            <a:xfrm>
              <a:off x="4471" y="1123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8604" name="Rectangle 317"/>
            <p:cNvSpPr>
              <a:spLocks noChangeArrowheads="1"/>
            </p:cNvSpPr>
            <p:nvPr/>
          </p:nvSpPr>
          <p:spPr bwMode="auto">
            <a:xfrm>
              <a:off x="807" y="1095"/>
              <a:ext cx="1632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605" name="Rectangle 318"/>
            <p:cNvSpPr>
              <a:spLocks noChangeArrowheads="1"/>
            </p:cNvSpPr>
            <p:nvPr/>
          </p:nvSpPr>
          <p:spPr bwMode="auto">
            <a:xfrm>
              <a:off x="898" y="1134"/>
              <a:ext cx="4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0x00c: </a:t>
              </a:r>
              <a:endParaRPr lang="en-US" sz="1797"/>
            </a:p>
          </p:txBody>
        </p:sp>
        <p:sp>
          <p:nvSpPr>
            <p:cNvPr id="108606" name="Rectangle 319"/>
            <p:cNvSpPr>
              <a:spLocks noChangeArrowheads="1"/>
            </p:cNvSpPr>
            <p:nvPr/>
          </p:nvSpPr>
          <p:spPr bwMode="auto">
            <a:xfrm>
              <a:off x="1367" y="1134"/>
              <a:ext cx="27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addl</a:t>
              </a:r>
              <a:endParaRPr lang="en-US" sz="1797"/>
            </a:p>
          </p:txBody>
        </p:sp>
        <p:sp>
          <p:nvSpPr>
            <p:cNvPr id="108607" name="Rectangle 320"/>
            <p:cNvSpPr>
              <a:spLocks noChangeArrowheads="1"/>
            </p:cNvSpPr>
            <p:nvPr/>
          </p:nvSpPr>
          <p:spPr bwMode="auto">
            <a:xfrm>
              <a:off x="1703" y="1134"/>
              <a:ext cx="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%</a:t>
              </a:r>
              <a:endParaRPr lang="en-US" sz="1797"/>
            </a:p>
          </p:txBody>
        </p:sp>
        <p:sp>
          <p:nvSpPr>
            <p:cNvPr id="108608" name="Rectangle 321"/>
            <p:cNvSpPr>
              <a:spLocks noChangeArrowheads="1"/>
            </p:cNvSpPr>
            <p:nvPr/>
          </p:nvSpPr>
          <p:spPr bwMode="auto">
            <a:xfrm>
              <a:off x="1769" y="1134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edx</a:t>
              </a:r>
              <a:endParaRPr lang="en-US" sz="1797"/>
            </a:p>
          </p:txBody>
        </p:sp>
        <p:sp>
          <p:nvSpPr>
            <p:cNvPr id="108609" name="Rectangle 322"/>
            <p:cNvSpPr>
              <a:spLocks noChangeArrowheads="1"/>
            </p:cNvSpPr>
            <p:nvPr/>
          </p:nvSpPr>
          <p:spPr bwMode="auto">
            <a:xfrm>
              <a:off x="1971" y="1134"/>
              <a:ext cx="13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,%</a:t>
              </a:r>
              <a:endParaRPr lang="en-US" sz="1797"/>
            </a:p>
          </p:txBody>
        </p:sp>
        <p:sp>
          <p:nvSpPr>
            <p:cNvPr id="108610" name="Rectangle 323"/>
            <p:cNvSpPr>
              <a:spLocks noChangeArrowheads="1"/>
            </p:cNvSpPr>
            <p:nvPr/>
          </p:nvSpPr>
          <p:spPr bwMode="auto">
            <a:xfrm>
              <a:off x="2104" y="1134"/>
              <a:ext cx="20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eax</a:t>
              </a:r>
              <a:endParaRPr lang="en-US" sz="1797"/>
            </a:p>
          </p:txBody>
        </p:sp>
        <p:sp>
          <p:nvSpPr>
            <p:cNvPr id="108611" name="Rectangle 324"/>
            <p:cNvSpPr>
              <a:spLocks noChangeArrowheads="1"/>
            </p:cNvSpPr>
            <p:nvPr/>
          </p:nvSpPr>
          <p:spPr bwMode="auto">
            <a:xfrm>
              <a:off x="3495" y="128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612" name="Rectangle 325"/>
            <p:cNvSpPr>
              <a:spLocks noChangeArrowheads="1"/>
            </p:cNvSpPr>
            <p:nvPr/>
          </p:nvSpPr>
          <p:spPr bwMode="auto">
            <a:xfrm>
              <a:off x="3629" y="1315"/>
              <a:ext cx="6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F</a:t>
              </a:r>
              <a:endParaRPr lang="en-US" sz="1797"/>
            </a:p>
          </p:txBody>
        </p:sp>
        <p:sp>
          <p:nvSpPr>
            <p:cNvPr id="108613" name="Rectangle 326"/>
            <p:cNvSpPr>
              <a:spLocks noChangeArrowheads="1"/>
            </p:cNvSpPr>
            <p:nvPr/>
          </p:nvSpPr>
          <p:spPr bwMode="auto">
            <a:xfrm>
              <a:off x="3783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614" name="Rectangle 327"/>
            <p:cNvSpPr>
              <a:spLocks noChangeArrowheads="1"/>
            </p:cNvSpPr>
            <p:nvPr/>
          </p:nvSpPr>
          <p:spPr bwMode="auto">
            <a:xfrm>
              <a:off x="3910" y="1315"/>
              <a:ext cx="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D</a:t>
              </a:r>
              <a:endParaRPr lang="en-US" sz="1797"/>
            </a:p>
          </p:txBody>
        </p:sp>
        <p:sp>
          <p:nvSpPr>
            <p:cNvPr id="108615" name="Rectangle 328"/>
            <p:cNvSpPr>
              <a:spLocks noChangeArrowheads="1"/>
            </p:cNvSpPr>
            <p:nvPr/>
          </p:nvSpPr>
          <p:spPr bwMode="auto">
            <a:xfrm>
              <a:off x="4071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616" name="Rectangle 329"/>
            <p:cNvSpPr>
              <a:spLocks noChangeArrowheads="1"/>
            </p:cNvSpPr>
            <p:nvPr/>
          </p:nvSpPr>
          <p:spPr bwMode="auto">
            <a:xfrm>
              <a:off x="4201" y="1315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sp>
          <p:nvSpPr>
            <p:cNvPr id="108617" name="Rectangle 330"/>
            <p:cNvSpPr>
              <a:spLocks noChangeArrowheads="1"/>
            </p:cNvSpPr>
            <p:nvPr/>
          </p:nvSpPr>
          <p:spPr bwMode="auto">
            <a:xfrm>
              <a:off x="4359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618" name="Rectangle 331"/>
            <p:cNvSpPr>
              <a:spLocks noChangeArrowheads="1"/>
            </p:cNvSpPr>
            <p:nvPr/>
          </p:nvSpPr>
          <p:spPr bwMode="auto">
            <a:xfrm>
              <a:off x="4478" y="1315"/>
              <a:ext cx="1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M</a:t>
              </a:r>
              <a:endParaRPr lang="en-US" sz="1797"/>
            </a:p>
          </p:txBody>
        </p:sp>
        <p:sp>
          <p:nvSpPr>
            <p:cNvPr id="108619" name="Rectangle 332"/>
            <p:cNvSpPr>
              <a:spLocks noChangeArrowheads="1"/>
            </p:cNvSpPr>
            <p:nvPr/>
          </p:nvSpPr>
          <p:spPr bwMode="auto">
            <a:xfrm>
              <a:off x="4647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620" name="Rectangle 333"/>
            <p:cNvSpPr>
              <a:spLocks noChangeArrowheads="1"/>
            </p:cNvSpPr>
            <p:nvPr/>
          </p:nvSpPr>
          <p:spPr bwMode="auto">
            <a:xfrm>
              <a:off x="4759" y="1315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W</a:t>
              </a:r>
              <a:endParaRPr lang="en-US" sz="1797"/>
            </a:p>
          </p:txBody>
        </p:sp>
        <p:sp>
          <p:nvSpPr>
            <p:cNvPr id="108621" name="Rectangle 334"/>
            <p:cNvSpPr>
              <a:spLocks noChangeArrowheads="1"/>
            </p:cNvSpPr>
            <p:nvPr/>
          </p:nvSpPr>
          <p:spPr bwMode="auto">
            <a:xfrm>
              <a:off x="807" y="1287"/>
              <a:ext cx="1632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622" name="Rectangle 335"/>
            <p:cNvSpPr>
              <a:spLocks noChangeArrowheads="1"/>
            </p:cNvSpPr>
            <p:nvPr/>
          </p:nvSpPr>
          <p:spPr bwMode="auto">
            <a:xfrm>
              <a:off x="898" y="1326"/>
              <a:ext cx="74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0x00e: halt</a:t>
              </a:r>
              <a:endParaRPr lang="en-US" sz="1797"/>
            </a:p>
          </p:txBody>
        </p:sp>
        <p:sp>
          <p:nvSpPr>
            <p:cNvPr id="108623" name="Rectangle 336"/>
            <p:cNvSpPr>
              <a:spLocks noChangeArrowheads="1"/>
            </p:cNvSpPr>
            <p:nvPr/>
          </p:nvSpPr>
          <p:spPr bwMode="auto">
            <a:xfrm>
              <a:off x="807" y="519"/>
              <a:ext cx="1632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624" name="Rectangle 337"/>
            <p:cNvSpPr>
              <a:spLocks noChangeArrowheads="1"/>
            </p:cNvSpPr>
            <p:nvPr/>
          </p:nvSpPr>
          <p:spPr bwMode="auto">
            <a:xfrm>
              <a:off x="898" y="553"/>
              <a:ext cx="81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97">
                  <a:solidFill>
                    <a:srgbClr val="000000"/>
                  </a:solidFill>
                  <a:latin typeface="Courier New" charset="0"/>
                </a:rPr>
                <a:t># demo-h0.ys</a:t>
              </a:r>
              <a:endParaRPr lang="en-US" sz="1797"/>
            </a:p>
          </p:txBody>
        </p:sp>
        <p:sp>
          <p:nvSpPr>
            <p:cNvPr id="108625" name="Line 338"/>
            <p:cNvSpPr>
              <a:spLocks noChangeShapeType="1"/>
            </p:cNvSpPr>
            <p:nvPr/>
          </p:nvSpPr>
          <p:spPr bwMode="auto">
            <a:xfrm flipH="1">
              <a:off x="3015" y="1479"/>
              <a:ext cx="48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626" name="Line 339"/>
            <p:cNvSpPr>
              <a:spLocks noChangeShapeType="1"/>
            </p:cNvSpPr>
            <p:nvPr/>
          </p:nvSpPr>
          <p:spPr bwMode="auto">
            <a:xfrm>
              <a:off x="3783" y="1479"/>
              <a:ext cx="432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627" name="Rectangle 340"/>
            <p:cNvSpPr>
              <a:spLocks noChangeArrowheads="1"/>
            </p:cNvSpPr>
            <p:nvPr/>
          </p:nvSpPr>
          <p:spPr bwMode="auto">
            <a:xfrm>
              <a:off x="3015" y="2583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08628" name="Rectangle 341"/>
            <p:cNvSpPr>
              <a:spLocks noChangeArrowheads="1"/>
            </p:cNvSpPr>
            <p:nvPr/>
          </p:nvSpPr>
          <p:spPr bwMode="auto">
            <a:xfrm>
              <a:off x="3601" y="2624"/>
              <a:ext cx="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97">
                  <a:solidFill>
                    <a:srgbClr val="000000"/>
                  </a:solidFill>
                </a:rPr>
                <a:t>E</a:t>
              </a:r>
              <a:endParaRPr lang="en-US" sz="1797"/>
            </a:p>
          </p:txBody>
        </p:sp>
        <p:grpSp>
          <p:nvGrpSpPr>
            <p:cNvPr id="108629" name="Group 411"/>
            <p:cNvGrpSpPr>
              <a:grpSpLocks/>
            </p:cNvGrpSpPr>
            <p:nvPr/>
          </p:nvGrpSpPr>
          <p:grpSpPr bwMode="auto">
            <a:xfrm>
              <a:off x="3015" y="1719"/>
              <a:ext cx="1729" cy="2113"/>
              <a:chOff x="3015" y="1719"/>
              <a:chExt cx="1729" cy="2113"/>
            </a:xfrm>
          </p:grpSpPr>
          <p:sp>
            <p:nvSpPr>
              <p:cNvPr id="108630" name="Rectangle 342"/>
              <p:cNvSpPr>
                <a:spLocks noChangeArrowheads="1"/>
              </p:cNvSpPr>
              <p:nvPr/>
            </p:nvSpPr>
            <p:spPr bwMode="auto">
              <a:xfrm>
                <a:off x="3015" y="320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08631" name="Rectangle 343"/>
              <p:cNvSpPr>
                <a:spLocks noChangeArrowheads="1"/>
              </p:cNvSpPr>
              <p:nvPr/>
            </p:nvSpPr>
            <p:spPr bwMode="auto">
              <a:xfrm>
                <a:off x="3598" y="3248"/>
                <a:ext cx="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97">
                    <a:solidFill>
                      <a:srgbClr val="000000"/>
                    </a:solidFill>
                  </a:rPr>
                  <a:t>D</a:t>
                </a:r>
                <a:endParaRPr lang="en-US" sz="1797"/>
              </a:p>
            </p:txBody>
          </p:sp>
          <p:sp>
            <p:nvSpPr>
              <p:cNvPr id="108632" name="Rectangle 344"/>
              <p:cNvSpPr>
                <a:spLocks noChangeArrowheads="1"/>
              </p:cNvSpPr>
              <p:nvPr/>
            </p:nvSpPr>
            <p:spPr bwMode="auto">
              <a:xfrm>
                <a:off x="3015" y="344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08633" name="Rectangle 345"/>
              <p:cNvSpPr>
                <a:spLocks noChangeArrowheads="1"/>
              </p:cNvSpPr>
              <p:nvPr/>
            </p:nvSpPr>
            <p:spPr bwMode="auto">
              <a:xfrm>
                <a:off x="3101" y="3479"/>
                <a:ext cx="19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valA</a:t>
                </a:r>
                <a:endParaRPr lang="en-US" sz="1797"/>
              </a:p>
            </p:txBody>
          </p:sp>
          <p:sp>
            <p:nvSpPr>
              <p:cNvPr id="108634" name="Rectangle 346"/>
              <p:cNvSpPr>
                <a:spLocks noChangeArrowheads="1"/>
              </p:cNvSpPr>
              <p:nvPr/>
            </p:nvSpPr>
            <p:spPr bwMode="auto">
              <a:xfrm>
                <a:off x="3369" y="3475"/>
                <a:ext cx="101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Wingdings 3" charset="0"/>
                  </a:rPr>
                  <a:t>f</a:t>
                </a:r>
                <a:endParaRPr lang="en-US" sz="1797"/>
              </a:p>
            </p:txBody>
          </p:sp>
          <p:sp>
            <p:nvSpPr>
              <p:cNvPr id="108635" name="Rectangle 347"/>
              <p:cNvSpPr>
                <a:spLocks noChangeArrowheads="1"/>
              </p:cNvSpPr>
              <p:nvPr/>
            </p:nvSpPr>
            <p:spPr bwMode="auto">
              <a:xfrm>
                <a:off x="3481" y="3479"/>
                <a:ext cx="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R[</a:t>
                </a:r>
                <a:endParaRPr lang="en-US" sz="1797"/>
              </a:p>
            </p:txBody>
          </p:sp>
          <p:sp>
            <p:nvSpPr>
              <p:cNvPr id="108636" name="Rectangle 348"/>
              <p:cNvSpPr>
                <a:spLocks noChangeArrowheads="1"/>
              </p:cNvSpPr>
              <p:nvPr/>
            </p:nvSpPr>
            <p:spPr bwMode="auto">
              <a:xfrm>
                <a:off x="3602" y="3491"/>
                <a:ext cx="6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Courier New" charset="0"/>
                  </a:rPr>
                  <a:t>%</a:t>
                </a:r>
                <a:endParaRPr lang="en-US" sz="1797"/>
              </a:p>
            </p:txBody>
          </p:sp>
          <p:sp>
            <p:nvSpPr>
              <p:cNvPr id="108637" name="Rectangle 349"/>
              <p:cNvSpPr>
                <a:spLocks noChangeArrowheads="1"/>
              </p:cNvSpPr>
              <p:nvPr/>
            </p:nvSpPr>
            <p:spPr bwMode="auto">
              <a:xfrm>
                <a:off x="3668" y="3491"/>
                <a:ext cx="20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Courier New" charset="0"/>
                  </a:rPr>
                  <a:t>edx</a:t>
                </a:r>
                <a:endParaRPr lang="en-US" sz="1797"/>
              </a:p>
            </p:txBody>
          </p:sp>
          <p:sp>
            <p:nvSpPr>
              <p:cNvPr id="108638" name="Rectangle 350"/>
              <p:cNvSpPr>
                <a:spLocks noChangeArrowheads="1"/>
              </p:cNvSpPr>
              <p:nvPr/>
            </p:nvSpPr>
            <p:spPr bwMode="auto">
              <a:xfrm>
                <a:off x="3861" y="3479"/>
                <a:ext cx="6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] </a:t>
                </a:r>
                <a:endParaRPr lang="en-US" sz="1797"/>
              </a:p>
            </p:txBody>
          </p:sp>
          <p:sp>
            <p:nvSpPr>
              <p:cNvPr id="108639" name="Rectangle 351"/>
              <p:cNvSpPr>
                <a:spLocks noChangeArrowheads="1"/>
              </p:cNvSpPr>
              <p:nvPr/>
            </p:nvSpPr>
            <p:spPr bwMode="auto">
              <a:xfrm>
                <a:off x="3922" y="3479"/>
                <a:ext cx="8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= </a:t>
                </a:r>
                <a:endParaRPr lang="en-US" sz="1797"/>
              </a:p>
            </p:txBody>
          </p:sp>
          <p:sp>
            <p:nvSpPr>
              <p:cNvPr id="108640" name="Rectangle 352"/>
              <p:cNvSpPr>
                <a:spLocks noChangeArrowheads="1"/>
              </p:cNvSpPr>
              <p:nvPr/>
            </p:nvSpPr>
            <p:spPr bwMode="auto">
              <a:xfrm>
                <a:off x="4019" y="3479"/>
                <a:ext cx="5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0</a:t>
                </a:r>
                <a:endParaRPr lang="en-US" sz="1797"/>
              </a:p>
            </p:txBody>
          </p:sp>
          <p:sp>
            <p:nvSpPr>
              <p:cNvPr id="108641" name="Rectangle 353"/>
              <p:cNvSpPr>
                <a:spLocks noChangeArrowheads="1"/>
              </p:cNvSpPr>
              <p:nvPr/>
            </p:nvSpPr>
            <p:spPr bwMode="auto">
              <a:xfrm>
                <a:off x="3101" y="3626"/>
                <a:ext cx="19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valB</a:t>
                </a:r>
                <a:endParaRPr lang="en-US" sz="1797"/>
              </a:p>
            </p:txBody>
          </p:sp>
          <p:sp>
            <p:nvSpPr>
              <p:cNvPr id="108642" name="Rectangle 354"/>
              <p:cNvSpPr>
                <a:spLocks noChangeArrowheads="1"/>
              </p:cNvSpPr>
              <p:nvPr/>
            </p:nvSpPr>
            <p:spPr bwMode="auto">
              <a:xfrm>
                <a:off x="3369" y="3622"/>
                <a:ext cx="101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Wingdings 3" charset="0"/>
                  </a:rPr>
                  <a:t>f</a:t>
                </a:r>
                <a:endParaRPr lang="en-US" sz="1797"/>
              </a:p>
            </p:txBody>
          </p:sp>
          <p:sp>
            <p:nvSpPr>
              <p:cNvPr id="108643" name="Rectangle 355"/>
              <p:cNvSpPr>
                <a:spLocks noChangeArrowheads="1"/>
              </p:cNvSpPr>
              <p:nvPr/>
            </p:nvSpPr>
            <p:spPr bwMode="auto">
              <a:xfrm>
                <a:off x="3481" y="3626"/>
                <a:ext cx="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R[</a:t>
                </a:r>
                <a:endParaRPr lang="en-US" sz="1797"/>
              </a:p>
            </p:txBody>
          </p:sp>
          <p:sp>
            <p:nvSpPr>
              <p:cNvPr id="108644" name="Rectangle 356"/>
              <p:cNvSpPr>
                <a:spLocks noChangeArrowheads="1"/>
              </p:cNvSpPr>
              <p:nvPr/>
            </p:nvSpPr>
            <p:spPr bwMode="auto">
              <a:xfrm>
                <a:off x="3602" y="3638"/>
                <a:ext cx="6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Courier New" charset="0"/>
                  </a:rPr>
                  <a:t>%</a:t>
                </a:r>
                <a:endParaRPr lang="en-US" sz="1797"/>
              </a:p>
            </p:txBody>
          </p:sp>
          <p:sp>
            <p:nvSpPr>
              <p:cNvPr id="108645" name="Rectangle 357"/>
              <p:cNvSpPr>
                <a:spLocks noChangeArrowheads="1"/>
              </p:cNvSpPr>
              <p:nvPr/>
            </p:nvSpPr>
            <p:spPr bwMode="auto">
              <a:xfrm>
                <a:off x="3668" y="3638"/>
                <a:ext cx="20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Courier New" charset="0"/>
                  </a:rPr>
                  <a:t>eax</a:t>
                </a:r>
                <a:endParaRPr lang="en-US" sz="1797"/>
              </a:p>
            </p:txBody>
          </p:sp>
          <p:sp>
            <p:nvSpPr>
              <p:cNvPr id="108646" name="Rectangle 358"/>
              <p:cNvSpPr>
                <a:spLocks noChangeArrowheads="1"/>
              </p:cNvSpPr>
              <p:nvPr/>
            </p:nvSpPr>
            <p:spPr bwMode="auto">
              <a:xfrm>
                <a:off x="3861" y="3626"/>
                <a:ext cx="6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] </a:t>
                </a:r>
                <a:endParaRPr lang="en-US" sz="1797"/>
              </a:p>
            </p:txBody>
          </p:sp>
          <p:sp>
            <p:nvSpPr>
              <p:cNvPr id="108647" name="Rectangle 359"/>
              <p:cNvSpPr>
                <a:spLocks noChangeArrowheads="1"/>
              </p:cNvSpPr>
              <p:nvPr/>
            </p:nvSpPr>
            <p:spPr bwMode="auto">
              <a:xfrm>
                <a:off x="3922" y="3626"/>
                <a:ext cx="8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= </a:t>
                </a:r>
                <a:endParaRPr lang="en-US" sz="1797"/>
              </a:p>
            </p:txBody>
          </p:sp>
          <p:sp>
            <p:nvSpPr>
              <p:cNvPr id="108648" name="Rectangle 360"/>
              <p:cNvSpPr>
                <a:spLocks noChangeArrowheads="1"/>
              </p:cNvSpPr>
              <p:nvPr/>
            </p:nvSpPr>
            <p:spPr bwMode="auto">
              <a:xfrm>
                <a:off x="4019" y="3626"/>
                <a:ext cx="5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0</a:t>
                </a:r>
                <a:endParaRPr lang="en-US" sz="1797"/>
              </a:p>
            </p:txBody>
          </p:sp>
          <p:sp>
            <p:nvSpPr>
              <p:cNvPr id="108649" name="Rectangle 361"/>
              <p:cNvSpPr>
                <a:spLocks noChangeArrowheads="1"/>
              </p:cNvSpPr>
              <p:nvPr/>
            </p:nvSpPr>
            <p:spPr bwMode="auto">
              <a:xfrm>
                <a:off x="3015" y="320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08650" name="Rectangle 362"/>
              <p:cNvSpPr>
                <a:spLocks noChangeArrowheads="1"/>
              </p:cNvSpPr>
              <p:nvPr/>
            </p:nvSpPr>
            <p:spPr bwMode="auto">
              <a:xfrm>
                <a:off x="3598" y="3248"/>
                <a:ext cx="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97">
                    <a:solidFill>
                      <a:srgbClr val="000000"/>
                    </a:solidFill>
                  </a:rPr>
                  <a:t>D</a:t>
                </a:r>
                <a:endParaRPr lang="en-US" sz="1797"/>
              </a:p>
            </p:txBody>
          </p:sp>
          <p:sp>
            <p:nvSpPr>
              <p:cNvPr id="108651" name="Rectangle 363"/>
              <p:cNvSpPr>
                <a:spLocks noChangeArrowheads="1"/>
              </p:cNvSpPr>
              <p:nvPr/>
            </p:nvSpPr>
            <p:spPr bwMode="auto">
              <a:xfrm>
                <a:off x="3015" y="344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08652" name="Rectangle 364"/>
              <p:cNvSpPr>
                <a:spLocks noChangeArrowheads="1"/>
              </p:cNvSpPr>
              <p:nvPr/>
            </p:nvSpPr>
            <p:spPr bwMode="auto">
              <a:xfrm>
                <a:off x="3101" y="3479"/>
                <a:ext cx="19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valA</a:t>
                </a:r>
                <a:endParaRPr lang="en-US" sz="1797"/>
              </a:p>
            </p:txBody>
          </p:sp>
          <p:sp>
            <p:nvSpPr>
              <p:cNvPr id="108653" name="Rectangle 365"/>
              <p:cNvSpPr>
                <a:spLocks noChangeArrowheads="1"/>
              </p:cNvSpPr>
              <p:nvPr/>
            </p:nvSpPr>
            <p:spPr bwMode="auto">
              <a:xfrm>
                <a:off x="3369" y="3475"/>
                <a:ext cx="101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Wingdings 3" charset="0"/>
                  </a:rPr>
                  <a:t>f</a:t>
                </a:r>
                <a:endParaRPr lang="en-US" sz="1797"/>
              </a:p>
            </p:txBody>
          </p:sp>
          <p:sp>
            <p:nvSpPr>
              <p:cNvPr id="108654" name="Rectangle 366"/>
              <p:cNvSpPr>
                <a:spLocks noChangeArrowheads="1"/>
              </p:cNvSpPr>
              <p:nvPr/>
            </p:nvSpPr>
            <p:spPr bwMode="auto">
              <a:xfrm>
                <a:off x="3481" y="3479"/>
                <a:ext cx="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R[</a:t>
                </a:r>
                <a:endParaRPr lang="en-US" sz="1797"/>
              </a:p>
            </p:txBody>
          </p:sp>
          <p:sp>
            <p:nvSpPr>
              <p:cNvPr id="108655" name="Rectangle 367"/>
              <p:cNvSpPr>
                <a:spLocks noChangeArrowheads="1"/>
              </p:cNvSpPr>
              <p:nvPr/>
            </p:nvSpPr>
            <p:spPr bwMode="auto">
              <a:xfrm>
                <a:off x="3602" y="3491"/>
                <a:ext cx="6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Courier New" charset="0"/>
                  </a:rPr>
                  <a:t>%</a:t>
                </a:r>
                <a:endParaRPr lang="en-US" sz="1797"/>
              </a:p>
            </p:txBody>
          </p:sp>
          <p:sp>
            <p:nvSpPr>
              <p:cNvPr id="108656" name="Rectangle 368"/>
              <p:cNvSpPr>
                <a:spLocks noChangeArrowheads="1"/>
              </p:cNvSpPr>
              <p:nvPr/>
            </p:nvSpPr>
            <p:spPr bwMode="auto">
              <a:xfrm>
                <a:off x="3668" y="3491"/>
                <a:ext cx="20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Courier New" charset="0"/>
                  </a:rPr>
                  <a:t>edx</a:t>
                </a:r>
                <a:endParaRPr lang="en-US" sz="1797"/>
              </a:p>
            </p:txBody>
          </p:sp>
          <p:sp>
            <p:nvSpPr>
              <p:cNvPr id="108657" name="Rectangle 369"/>
              <p:cNvSpPr>
                <a:spLocks noChangeArrowheads="1"/>
              </p:cNvSpPr>
              <p:nvPr/>
            </p:nvSpPr>
            <p:spPr bwMode="auto">
              <a:xfrm>
                <a:off x="3861" y="3479"/>
                <a:ext cx="6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] </a:t>
                </a:r>
                <a:endParaRPr lang="en-US" sz="1797"/>
              </a:p>
            </p:txBody>
          </p:sp>
          <p:sp>
            <p:nvSpPr>
              <p:cNvPr id="108658" name="Rectangle 370"/>
              <p:cNvSpPr>
                <a:spLocks noChangeArrowheads="1"/>
              </p:cNvSpPr>
              <p:nvPr/>
            </p:nvSpPr>
            <p:spPr bwMode="auto">
              <a:xfrm>
                <a:off x="3922" y="3479"/>
                <a:ext cx="8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= </a:t>
                </a:r>
                <a:endParaRPr lang="en-US" sz="1797"/>
              </a:p>
            </p:txBody>
          </p:sp>
          <p:sp>
            <p:nvSpPr>
              <p:cNvPr id="108659" name="Rectangle 371"/>
              <p:cNvSpPr>
                <a:spLocks noChangeArrowheads="1"/>
              </p:cNvSpPr>
              <p:nvPr/>
            </p:nvSpPr>
            <p:spPr bwMode="auto">
              <a:xfrm>
                <a:off x="4019" y="3479"/>
                <a:ext cx="5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0</a:t>
                </a:r>
                <a:endParaRPr lang="en-US" sz="1797"/>
              </a:p>
            </p:txBody>
          </p:sp>
          <p:sp>
            <p:nvSpPr>
              <p:cNvPr id="108660" name="Rectangle 372"/>
              <p:cNvSpPr>
                <a:spLocks noChangeArrowheads="1"/>
              </p:cNvSpPr>
              <p:nvPr/>
            </p:nvSpPr>
            <p:spPr bwMode="auto">
              <a:xfrm>
                <a:off x="3101" y="3626"/>
                <a:ext cx="19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valB</a:t>
                </a:r>
                <a:endParaRPr lang="en-US" sz="1797"/>
              </a:p>
            </p:txBody>
          </p:sp>
          <p:sp>
            <p:nvSpPr>
              <p:cNvPr id="108661" name="Rectangle 373"/>
              <p:cNvSpPr>
                <a:spLocks noChangeArrowheads="1"/>
              </p:cNvSpPr>
              <p:nvPr/>
            </p:nvSpPr>
            <p:spPr bwMode="auto">
              <a:xfrm>
                <a:off x="3369" y="3622"/>
                <a:ext cx="101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Wingdings 3" charset="0"/>
                  </a:rPr>
                  <a:t>f</a:t>
                </a:r>
                <a:endParaRPr lang="en-US" sz="1797"/>
              </a:p>
            </p:txBody>
          </p:sp>
          <p:sp>
            <p:nvSpPr>
              <p:cNvPr id="108662" name="Rectangle 374"/>
              <p:cNvSpPr>
                <a:spLocks noChangeArrowheads="1"/>
              </p:cNvSpPr>
              <p:nvPr/>
            </p:nvSpPr>
            <p:spPr bwMode="auto">
              <a:xfrm>
                <a:off x="3481" y="3626"/>
                <a:ext cx="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R[</a:t>
                </a:r>
                <a:endParaRPr lang="en-US" sz="1797"/>
              </a:p>
            </p:txBody>
          </p:sp>
          <p:sp>
            <p:nvSpPr>
              <p:cNvPr id="108663" name="Rectangle 375"/>
              <p:cNvSpPr>
                <a:spLocks noChangeArrowheads="1"/>
              </p:cNvSpPr>
              <p:nvPr/>
            </p:nvSpPr>
            <p:spPr bwMode="auto">
              <a:xfrm>
                <a:off x="3602" y="3638"/>
                <a:ext cx="6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Courier New" charset="0"/>
                  </a:rPr>
                  <a:t>%</a:t>
                </a:r>
                <a:endParaRPr lang="en-US" sz="1797"/>
              </a:p>
            </p:txBody>
          </p:sp>
          <p:sp>
            <p:nvSpPr>
              <p:cNvPr id="108664" name="Rectangle 376"/>
              <p:cNvSpPr>
                <a:spLocks noChangeArrowheads="1"/>
              </p:cNvSpPr>
              <p:nvPr/>
            </p:nvSpPr>
            <p:spPr bwMode="auto">
              <a:xfrm>
                <a:off x="3668" y="3638"/>
                <a:ext cx="20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Courier New" charset="0"/>
                  </a:rPr>
                  <a:t>eax</a:t>
                </a:r>
                <a:endParaRPr lang="en-US" sz="1797"/>
              </a:p>
            </p:txBody>
          </p:sp>
          <p:sp>
            <p:nvSpPr>
              <p:cNvPr id="108665" name="Rectangle 377"/>
              <p:cNvSpPr>
                <a:spLocks noChangeArrowheads="1"/>
              </p:cNvSpPr>
              <p:nvPr/>
            </p:nvSpPr>
            <p:spPr bwMode="auto">
              <a:xfrm>
                <a:off x="3861" y="3626"/>
                <a:ext cx="6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] </a:t>
                </a:r>
                <a:endParaRPr lang="en-US" sz="1797"/>
              </a:p>
            </p:txBody>
          </p:sp>
          <p:sp>
            <p:nvSpPr>
              <p:cNvPr id="108666" name="Rectangle 378"/>
              <p:cNvSpPr>
                <a:spLocks noChangeArrowheads="1"/>
              </p:cNvSpPr>
              <p:nvPr/>
            </p:nvSpPr>
            <p:spPr bwMode="auto">
              <a:xfrm>
                <a:off x="3922" y="3626"/>
                <a:ext cx="8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= </a:t>
                </a:r>
                <a:endParaRPr lang="en-US" sz="1797"/>
              </a:p>
            </p:txBody>
          </p:sp>
          <p:sp>
            <p:nvSpPr>
              <p:cNvPr id="108667" name="Rectangle 379"/>
              <p:cNvSpPr>
                <a:spLocks noChangeArrowheads="1"/>
              </p:cNvSpPr>
              <p:nvPr/>
            </p:nvSpPr>
            <p:spPr bwMode="auto">
              <a:xfrm>
                <a:off x="4019" y="3626"/>
                <a:ext cx="5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0</a:t>
                </a:r>
                <a:endParaRPr lang="en-US" sz="1797"/>
              </a:p>
            </p:txBody>
          </p:sp>
          <p:sp>
            <p:nvSpPr>
              <p:cNvPr id="108668" name="Rectangle 380"/>
              <p:cNvSpPr>
                <a:spLocks noChangeArrowheads="1"/>
              </p:cNvSpPr>
              <p:nvPr/>
            </p:nvSpPr>
            <p:spPr bwMode="auto">
              <a:xfrm>
                <a:off x="3015" y="1719"/>
                <a:ext cx="120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08669" name="Rectangle 381"/>
              <p:cNvSpPr>
                <a:spLocks noChangeArrowheads="1"/>
              </p:cNvSpPr>
              <p:nvPr/>
            </p:nvSpPr>
            <p:spPr bwMode="auto">
              <a:xfrm>
                <a:off x="3430" y="1757"/>
                <a:ext cx="37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97">
                    <a:solidFill>
                      <a:srgbClr val="000000"/>
                    </a:solidFill>
                  </a:rPr>
                  <a:t>Cycle 4</a:t>
                </a:r>
                <a:endParaRPr lang="en-US" sz="1797"/>
              </a:p>
            </p:txBody>
          </p:sp>
          <p:grpSp>
            <p:nvGrpSpPr>
              <p:cNvPr id="108670" name="Group 384"/>
              <p:cNvGrpSpPr>
                <a:grpSpLocks/>
              </p:cNvGrpSpPr>
              <p:nvPr/>
            </p:nvGrpSpPr>
            <p:grpSpPr bwMode="auto">
              <a:xfrm>
                <a:off x="4071" y="3495"/>
                <a:ext cx="336" cy="149"/>
                <a:chOff x="4071" y="3495"/>
                <a:chExt cx="336" cy="149"/>
              </a:xfrm>
            </p:grpSpPr>
            <p:sp>
              <p:nvSpPr>
                <p:cNvPr id="108697" name="Line 382"/>
                <p:cNvSpPr>
                  <a:spLocks noChangeShapeType="1"/>
                </p:cNvSpPr>
                <p:nvPr/>
              </p:nvSpPr>
              <p:spPr bwMode="auto">
                <a:xfrm flipH="1">
                  <a:off x="4126" y="3495"/>
                  <a:ext cx="281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08698" name="Freeform 383"/>
                <p:cNvSpPr>
                  <a:spLocks/>
                </p:cNvSpPr>
                <p:nvPr/>
              </p:nvSpPr>
              <p:spPr bwMode="auto">
                <a:xfrm>
                  <a:off x="4071" y="3586"/>
                  <a:ext cx="70" cy="58"/>
                </a:xfrm>
                <a:custGeom>
                  <a:avLst/>
                  <a:gdLst>
                    <a:gd name="T0" fmla="*/ 46 w 70"/>
                    <a:gd name="T1" fmla="*/ 0 h 58"/>
                    <a:gd name="T2" fmla="*/ 0 w 70"/>
                    <a:gd name="T3" fmla="*/ 53 h 58"/>
                    <a:gd name="T4" fmla="*/ 70 w 70"/>
                    <a:gd name="T5" fmla="*/ 58 h 58"/>
                    <a:gd name="T6" fmla="*/ 46 w 70"/>
                    <a:gd name="T7" fmla="*/ 0 h 5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"/>
                    <a:gd name="T13" fmla="*/ 0 h 58"/>
                    <a:gd name="T14" fmla="*/ 70 w 70"/>
                    <a:gd name="T15" fmla="*/ 58 h 5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" h="58">
                      <a:moveTo>
                        <a:pt x="46" y="0"/>
                      </a:moveTo>
                      <a:lnTo>
                        <a:pt x="0" y="53"/>
                      </a:lnTo>
                      <a:lnTo>
                        <a:pt x="70" y="5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</p:grpSp>
          <p:sp>
            <p:nvSpPr>
              <p:cNvPr id="108671" name="Rectangle 385"/>
              <p:cNvSpPr>
                <a:spLocks noChangeArrowheads="1"/>
              </p:cNvSpPr>
              <p:nvPr/>
            </p:nvSpPr>
            <p:spPr bwMode="auto">
              <a:xfrm>
                <a:off x="4379" y="3351"/>
                <a:ext cx="365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08672" name="Rectangle 386"/>
              <p:cNvSpPr>
                <a:spLocks noChangeArrowheads="1"/>
              </p:cNvSpPr>
              <p:nvPr/>
            </p:nvSpPr>
            <p:spPr bwMode="auto">
              <a:xfrm>
                <a:off x="4461" y="3387"/>
                <a:ext cx="22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 i="1">
                    <a:solidFill>
                      <a:srgbClr val="000000"/>
                    </a:solidFill>
                  </a:rPr>
                  <a:t>Error</a:t>
                </a:r>
                <a:endParaRPr lang="en-US" sz="1797"/>
              </a:p>
            </p:txBody>
          </p:sp>
          <p:sp>
            <p:nvSpPr>
              <p:cNvPr id="108673" name="Rectangle 387"/>
              <p:cNvSpPr>
                <a:spLocks noChangeArrowheads="1"/>
              </p:cNvSpPr>
              <p:nvPr/>
            </p:nvSpPr>
            <p:spPr bwMode="auto">
              <a:xfrm>
                <a:off x="3015" y="195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08674" name="Rectangle 388"/>
              <p:cNvSpPr>
                <a:spLocks noChangeArrowheads="1"/>
              </p:cNvSpPr>
              <p:nvPr/>
            </p:nvSpPr>
            <p:spPr bwMode="auto">
              <a:xfrm>
                <a:off x="3590" y="2000"/>
                <a:ext cx="11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97">
                    <a:solidFill>
                      <a:srgbClr val="000000"/>
                    </a:solidFill>
                  </a:rPr>
                  <a:t>M</a:t>
                </a:r>
                <a:endParaRPr lang="en-US" sz="1797"/>
              </a:p>
            </p:txBody>
          </p:sp>
          <p:sp>
            <p:nvSpPr>
              <p:cNvPr id="108675" name="Rectangle 389"/>
              <p:cNvSpPr>
                <a:spLocks noChangeArrowheads="1"/>
              </p:cNvSpPr>
              <p:nvPr/>
            </p:nvSpPr>
            <p:spPr bwMode="auto">
              <a:xfrm>
                <a:off x="3015" y="2151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08676" name="Rectangle 390"/>
              <p:cNvSpPr>
                <a:spLocks noChangeArrowheads="1"/>
              </p:cNvSpPr>
              <p:nvPr/>
            </p:nvSpPr>
            <p:spPr bwMode="auto">
              <a:xfrm>
                <a:off x="3101" y="2190"/>
                <a:ext cx="15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M_</a:t>
                </a:r>
                <a:endParaRPr lang="en-US" sz="1797"/>
              </a:p>
            </p:txBody>
          </p:sp>
          <p:sp>
            <p:nvSpPr>
              <p:cNvPr id="108677" name="Rectangle 391"/>
              <p:cNvSpPr>
                <a:spLocks noChangeArrowheads="1"/>
              </p:cNvSpPr>
              <p:nvPr/>
            </p:nvSpPr>
            <p:spPr bwMode="auto">
              <a:xfrm>
                <a:off x="3256" y="2190"/>
                <a:ext cx="18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valE</a:t>
                </a:r>
                <a:endParaRPr lang="en-US" sz="1797"/>
              </a:p>
            </p:txBody>
          </p:sp>
          <p:sp>
            <p:nvSpPr>
              <p:cNvPr id="108678" name="Rectangle 392"/>
              <p:cNvSpPr>
                <a:spLocks noChangeArrowheads="1"/>
              </p:cNvSpPr>
              <p:nvPr/>
            </p:nvSpPr>
            <p:spPr bwMode="auto">
              <a:xfrm>
                <a:off x="3504" y="2190"/>
                <a:ext cx="19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= 10</a:t>
                </a:r>
                <a:endParaRPr lang="en-US" sz="1797"/>
              </a:p>
            </p:txBody>
          </p:sp>
          <p:sp>
            <p:nvSpPr>
              <p:cNvPr id="108679" name="Rectangle 393"/>
              <p:cNvSpPr>
                <a:spLocks noChangeArrowheads="1"/>
              </p:cNvSpPr>
              <p:nvPr/>
            </p:nvSpPr>
            <p:spPr bwMode="auto">
              <a:xfrm>
                <a:off x="3101" y="2329"/>
                <a:ext cx="15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M_</a:t>
                </a:r>
                <a:endParaRPr lang="en-US" sz="1797"/>
              </a:p>
            </p:txBody>
          </p:sp>
          <p:sp>
            <p:nvSpPr>
              <p:cNvPr id="108680" name="Rectangle 394"/>
              <p:cNvSpPr>
                <a:spLocks noChangeArrowheads="1"/>
              </p:cNvSpPr>
              <p:nvPr/>
            </p:nvSpPr>
            <p:spPr bwMode="auto">
              <a:xfrm>
                <a:off x="3256" y="2329"/>
                <a:ext cx="19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dstE</a:t>
                </a:r>
                <a:endParaRPr lang="en-US" sz="1797"/>
              </a:p>
            </p:txBody>
          </p:sp>
          <p:sp>
            <p:nvSpPr>
              <p:cNvPr id="108681" name="Rectangle 395"/>
              <p:cNvSpPr>
                <a:spLocks noChangeArrowheads="1"/>
              </p:cNvSpPr>
              <p:nvPr/>
            </p:nvSpPr>
            <p:spPr bwMode="auto">
              <a:xfrm>
                <a:off x="3511" y="2329"/>
                <a:ext cx="8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= </a:t>
                </a:r>
                <a:endParaRPr lang="en-US" sz="1797"/>
              </a:p>
            </p:txBody>
          </p:sp>
          <p:sp>
            <p:nvSpPr>
              <p:cNvPr id="108682" name="Rectangle 396"/>
              <p:cNvSpPr>
                <a:spLocks noChangeArrowheads="1"/>
              </p:cNvSpPr>
              <p:nvPr/>
            </p:nvSpPr>
            <p:spPr bwMode="auto">
              <a:xfrm>
                <a:off x="3617" y="2341"/>
                <a:ext cx="6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Courier New" charset="0"/>
                  </a:rPr>
                  <a:t>%</a:t>
                </a:r>
                <a:endParaRPr lang="en-US" sz="1797"/>
              </a:p>
            </p:txBody>
          </p:sp>
          <p:sp>
            <p:nvSpPr>
              <p:cNvPr id="108683" name="Rectangle 397"/>
              <p:cNvSpPr>
                <a:spLocks noChangeArrowheads="1"/>
              </p:cNvSpPr>
              <p:nvPr/>
            </p:nvSpPr>
            <p:spPr bwMode="auto">
              <a:xfrm>
                <a:off x="3683" y="2341"/>
                <a:ext cx="20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Courier New" charset="0"/>
                  </a:rPr>
                  <a:t>edx</a:t>
                </a:r>
                <a:endParaRPr lang="en-US" sz="1797"/>
              </a:p>
            </p:txBody>
          </p:sp>
          <p:grpSp>
            <p:nvGrpSpPr>
              <p:cNvPr id="108684" name="Group 400"/>
              <p:cNvGrpSpPr>
                <a:grpSpLocks/>
              </p:cNvGrpSpPr>
              <p:nvPr/>
            </p:nvGrpSpPr>
            <p:grpSpPr bwMode="auto">
              <a:xfrm>
                <a:off x="4071" y="3447"/>
                <a:ext cx="336" cy="70"/>
                <a:chOff x="4071" y="3447"/>
                <a:chExt cx="336" cy="70"/>
              </a:xfrm>
            </p:grpSpPr>
            <p:sp>
              <p:nvSpPr>
                <p:cNvPr id="108695" name="Line 398"/>
                <p:cNvSpPr>
                  <a:spLocks noChangeShapeType="1"/>
                </p:cNvSpPr>
                <p:nvPr/>
              </p:nvSpPr>
              <p:spPr bwMode="auto">
                <a:xfrm flipH="1">
                  <a:off x="4130" y="3447"/>
                  <a:ext cx="277" cy="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08696" name="Freeform 399"/>
                <p:cNvSpPr>
                  <a:spLocks/>
                </p:cNvSpPr>
                <p:nvPr/>
              </p:nvSpPr>
              <p:spPr bwMode="auto">
                <a:xfrm>
                  <a:off x="4071" y="3455"/>
                  <a:ext cx="67" cy="62"/>
                </a:xfrm>
                <a:custGeom>
                  <a:avLst/>
                  <a:gdLst>
                    <a:gd name="T0" fmla="*/ 58 w 67"/>
                    <a:gd name="T1" fmla="*/ 0 h 62"/>
                    <a:gd name="T2" fmla="*/ 0 w 67"/>
                    <a:gd name="T3" fmla="*/ 40 h 62"/>
                    <a:gd name="T4" fmla="*/ 67 w 67"/>
                    <a:gd name="T5" fmla="*/ 62 h 62"/>
                    <a:gd name="T6" fmla="*/ 58 w 67"/>
                    <a:gd name="T7" fmla="*/ 0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"/>
                    <a:gd name="T13" fmla="*/ 0 h 62"/>
                    <a:gd name="T14" fmla="*/ 67 w 67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" h="62">
                      <a:moveTo>
                        <a:pt x="58" y="0"/>
                      </a:moveTo>
                      <a:lnTo>
                        <a:pt x="0" y="40"/>
                      </a:lnTo>
                      <a:lnTo>
                        <a:pt x="67" y="6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</p:grpSp>
          <p:sp>
            <p:nvSpPr>
              <p:cNvPr id="108685" name="Rectangle 401"/>
              <p:cNvSpPr>
                <a:spLocks noChangeArrowheads="1"/>
              </p:cNvSpPr>
              <p:nvPr/>
            </p:nvSpPr>
            <p:spPr bwMode="auto">
              <a:xfrm>
                <a:off x="3015" y="2775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08686" name="Rectangle 402"/>
              <p:cNvSpPr>
                <a:spLocks noChangeArrowheads="1"/>
              </p:cNvSpPr>
              <p:nvPr/>
            </p:nvSpPr>
            <p:spPr bwMode="auto">
              <a:xfrm>
                <a:off x="3101" y="2815"/>
                <a:ext cx="11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e_</a:t>
                </a:r>
                <a:endParaRPr lang="en-US" sz="1797"/>
              </a:p>
            </p:txBody>
          </p:sp>
          <p:sp>
            <p:nvSpPr>
              <p:cNvPr id="108687" name="Rectangle 403"/>
              <p:cNvSpPr>
                <a:spLocks noChangeArrowheads="1"/>
              </p:cNvSpPr>
              <p:nvPr/>
            </p:nvSpPr>
            <p:spPr bwMode="auto">
              <a:xfrm>
                <a:off x="3225" y="2815"/>
                <a:ext cx="18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valE</a:t>
                </a:r>
                <a:endParaRPr lang="en-US" sz="1797"/>
              </a:p>
            </p:txBody>
          </p:sp>
          <p:sp>
            <p:nvSpPr>
              <p:cNvPr id="108688" name="Rectangle 404"/>
              <p:cNvSpPr>
                <a:spLocks noChangeArrowheads="1"/>
              </p:cNvSpPr>
              <p:nvPr/>
            </p:nvSpPr>
            <p:spPr bwMode="auto">
              <a:xfrm>
                <a:off x="3493" y="2811"/>
                <a:ext cx="101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Wingdings 3" charset="0"/>
                  </a:rPr>
                  <a:t>f</a:t>
                </a:r>
                <a:endParaRPr lang="en-US" sz="1797"/>
              </a:p>
            </p:txBody>
          </p:sp>
          <p:sp>
            <p:nvSpPr>
              <p:cNvPr id="108689" name="Rectangle 405"/>
              <p:cNvSpPr>
                <a:spLocks noChangeArrowheads="1"/>
              </p:cNvSpPr>
              <p:nvPr/>
            </p:nvSpPr>
            <p:spPr bwMode="auto">
              <a:xfrm>
                <a:off x="3604" y="2815"/>
                <a:ext cx="411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0 + 3 = 3 </a:t>
                </a:r>
                <a:endParaRPr lang="en-US" sz="1797"/>
              </a:p>
            </p:txBody>
          </p:sp>
          <p:sp>
            <p:nvSpPr>
              <p:cNvPr id="108690" name="Rectangle 406"/>
              <p:cNvSpPr>
                <a:spLocks noChangeArrowheads="1"/>
              </p:cNvSpPr>
              <p:nvPr/>
            </p:nvSpPr>
            <p:spPr bwMode="auto">
              <a:xfrm>
                <a:off x="3102" y="2953"/>
                <a:ext cx="11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E_</a:t>
                </a:r>
                <a:endParaRPr lang="en-US" sz="1797"/>
              </a:p>
            </p:txBody>
          </p:sp>
          <p:sp>
            <p:nvSpPr>
              <p:cNvPr id="108691" name="Rectangle 407"/>
              <p:cNvSpPr>
                <a:spLocks noChangeArrowheads="1"/>
              </p:cNvSpPr>
              <p:nvPr/>
            </p:nvSpPr>
            <p:spPr bwMode="auto">
              <a:xfrm>
                <a:off x="3238" y="2953"/>
                <a:ext cx="19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dstE</a:t>
                </a:r>
                <a:endParaRPr lang="en-US" sz="1797"/>
              </a:p>
            </p:txBody>
          </p:sp>
          <p:sp>
            <p:nvSpPr>
              <p:cNvPr id="108692" name="Rectangle 408"/>
              <p:cNvSpPr>
                <a:spLocks noChangeArrowheads="1"/>
              </p:cNvSpPr>
              <p:nvPr/>
            </p:nvSpPr>
            <p:spPr bwMode="auto">
              <a:xfrm>
                <a:off x="3493" y="2953"/>
                <a:ext cx="8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</a:rPr>
                  <a:t>= </a:t>
                </a:r>
                <a:endParaRPr lang="en-US" sz="1797"/>
              </a:p>
            </p:txBody>
          </p:sp>
          <p:sp>
            <p:nvSpPr>
              <p:cNvPr id="108693" name="Rectangle 409"/>
              <p:cNvSpPr>
                <a:spLocks noChangeArrowheads="1"/>
              </p:cNvSpPr>
              <p:nvPr/>
            </p:nvSpPr>
            <p:spPr bwMode="auto">
              <a:xfrm>
                <a:off x="3599" y="2965"/>
                <a:ext cx="6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Courier New" charset="0"/>
                  </a:rPr>
                  <a:t>%</a:t>
                </a:r>
                <a:endParaRPr lang="en-US" sz="1797"/>
              </a:p>
            </p:txBody>
          </p:sp>
          <p:sp>
            <p:nvSpPr>
              <p:cNvPr id="108694" name="Rectangle 410"/>
              <p:cNvSpPr>
                <a:spLocks noChangeArrowheads="1"/>
              </p:cNvSpPr>
              <p:nvPr/>
            </p:nvSpPr>
            <p:spPr bwMode="auto">
              <a:xfrm>
                <a:off x="3665" y="2965"/>
                <a:ext cx="20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97">
                    <a:solidFill>
                      <a:srgbClr val="000000"/>
                    </a:solidFill>
                    <a:latin typeface="Courier New" charset="0"/>
                  </a:rPr>
                  <a:t>eax</a:t>
                </a:r>
                <a:endParaRPr lang="en-US" sz="1797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325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964267"/>
            <a:ext cx="8214360" cy="12587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Stalling for Data Dependencies</a:t>
            </a:r>
          </a:p>
        </p:txBody>
      </p:sp>
      <p:sp>
        <p:nvSpPr>
          <p:cNvPr id="110595" name="Rectangle 212"/>
          <p:cNvSpPr>
            <a:spLocks noGrp="1" noChangeArrowheads="1"/>
          </p:cNvSpPr>
          <p:nvPr>
            <p:ph idx="1"/>
          </p:nvPr>
        </p:nvSpPr>
        <p:spPr>
          <a:xfrm>
            <a:off x="317884" y="5087493"/>
            <a:ext cx="8290841" cy="166619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If instruction follows too closely after one that writes register, slow it down</a:t>
            </a:r>
          </a:p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Hold instruction in decode</a:t>
            </a:r>
          </a:p>
          <a:p>
            <a:r>
              <a:rPr lang="en-US" dirty="0">
                <a:latin typeface="Calibri"/>
                <a:ea typeface="ＭＳ Ｐゴシック" charset="0"/>
                <a:cs typeface="Calibri"/>
              </a:rPr>
              <a:t>Dynamically inject </a:t>
            </a:r>
            <a:r>
              <a:rPr lang="en-US" dirty="0" err="1">
                <a:latin typeface="Calibri"/>
                <a:ea typeface="ＭＳ Ｐゴシック" charset="0"/>
                <a:cs typeface="Calibri"/>
              </a:rPr>
              <a:t>nop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 into execute stage</a:t>
            </a:r>
          </a:p>
        </p:txBody>
      </p:sp>
      <p:sp>
        <p:nvSpPr>
          <p:cNvPr id="110596" name="Rectangle 155"/>
          <p:cNvSpPr>
            <a:spLocks noChangeArrowheads="1"/>
          </p:cNvSpPr>
          <p:nvPr/>
        </p:nvSpPr>
        <p:spPr bwMode="auto">
          <a:xfrm>
            <a:off x="687599" y="2487109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0x000: irmovl $10,%edx</a:t>
            </a:r>
          </a:p>
        </p:txBody>
      </p:sp>
      <p:sp>
        <p:nvSpPr>
          <p:cNvPr id="110597" name="Rectangle 156"/>
          <p:cNvSpPr>
            <a:spLocks noChangeArrowheads="1"/>
          </p:cNvSpPr>
          <p:nvPr/>
        </p:nvSpPr>
        <p:spPr bwMode="auto">
          <a:xfrm>
            <a:off x="3581856" y="210610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0598" name="Rectangle 157"/>
          <p:cNvSpPr>
            <a:spLocks noChangeArrowheads="1"/>
          </p:cNvSpPr>
          <p:nvPr/>
        </p:nvSpPr>
        <p:spPr bwMode="auto">
          <a:xfrm>
            <a:off x="4038844" y="210610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0599" name="Rectangle 158"/>
          <p:cNvSpPr>
            <a:spLocks noChangeArrowheads="1"/>
          </p:cNvSpPr>
          <p:nvPr/>
        </p:nvSpPr>
        <p:spPr bwMode="auto">
          <a:xfrm>
            <a:off x="4495833" y="210610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10600" name="Rectangle 159"/>
          <p:cNvSpPr>
            <a:spLocks noChangeArrowheads="1"/>
          </p:cNvSpPr>
          <p:nvPr/>
        </p:nvSpPr>
        <p:spPr bwMode="auto">
          <a:xfrm>
            <a:off x="4952821" y="210610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10601" name="Rectangle 160"/>
          <p:cNvSpPr>
            <a:spLocks noChangeArrowheads="1"/>
          </p:cNvSpPr>
          <p:nvPr/>
        </p:nvSpPr>
        <p:spPr bwMode="auto">
          <a:xfrm>
            <a:off x="5409809" y="210610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10602" name="Rectangle 161"/>
          <p:cNvSpPr>
            <a:spLocks noChangeArrowheads="1"/>
          </p:cNvSpPr>
          <p:nvPr/>
        </p:nvSpPr>
        <p:spPr bwMode="auto">
          <a:xfrm>
            <a:off x="5866796" y="210610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10603" name="Rectangle 162"/>
          <p:cNvSpPr>
            <a:spLocks noChangeArrowheads="1"/>
          </p:cNvSpPr>
          <p:nvPr/>
        </p:nvSpPr>
        <p:spPr bwMode="auto">
          <a:xfrm>
            <a:off x="6323784" y="210610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110604" name="Rectangle 163"/>
          <p:cNvSpPr>
            <a:spLocks noChangeArrowheads="1"/>
          </p:cNvSpPr>
          <p:nvPr/>
        </p:nvSpPr>
        <p:spPr bwMode="auto">
          <a:xfrm>
            <a:off x="6780772" y="210610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10605" name="Rectangle 164"/>
          <p:cNvSpPr>
            <a:spLocks noChangeArrowheads="1"/>
          </p:cNvSpPr>
          <p:nvPr/>
        </p:nvSpPr>
        <p:spPr bwMode="auto">
          <a:xfrm>
            <a:off x="7237761" y="210610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9</a:t>
            </a:r>
          </a:p>
        </p:txBody>
      </p:sp>
      <p:grpSp>
        <p:nvGrpSpPr>
          <p:cNvPr id="110606" name="Group 165"/>
          <p:cNvGrpSpPr>
            <a:grpSpLocks/>
          </p:cNvGrpSpPr>
          <p:nvPr/>
        </p:nvGrpSpPr>
        <p:grpSpPr bwMode="auto">
          <a:xfrm>
            <a:off x="3581857" y="2487109"/>
            <a:ext cx="2284940" cy="304800"/>
            <a:chOff x="1920" y="1296"/>
            <a:chExt cx="1440" cy="192"/>
          </a:xfrm>
        </p:grpSpPr>
        <p:sp>
          <p:nvSpPr>
            <p:cNvPr id="110648" name="Rectangle 166"/>
            <p:cNvSpPr>
              <a:spLocks noChangeArrowheads="1"/>
            </p:cNvSpPr>
            <p:nvPr/>
          </p:nvSpPr>
          <p:spPr bwMode="auto">
            <a:xfrm>
              <a:off x="1920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F</a:t>
              </a:r>
            </a:p>
          </p:txBody>
        </p:sp>
        <p:sp>
          <p:nvSpPr>
            <p:cNvPr id="110649" name="Rectangle 167"/>
            <p:cNvSpPr>
              <a:spLocks noChangeArrowheads="1"/>
            </p:cNvSpPr>
            <p:nvPr/>
          </p:nvSpPr>
          <p:spPr bwMode="auto">
            <a:xfrm>
              <a:off x="2208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D</a:t>
              </a:r>
            </a:p>
          </p:txBody>
        </p:sp>
        <p:sp>
          <p:nvSpPr>
            <p:cNvPr id="110650" name="Rectangle 168"/>
            <p:cNvSpPr>
              <a:spLocks noChangeArrowheads="1"/>
            </p:cNvSpPr>
            <p:nvPr/>
          </p:nvSpPr>
          <p:spPr bwMode="auto">
            <a:xfrm>
              <a:off x="2496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E</a:t>
              </a:r>
            </a:p>
          </p:txBody>
        </p:sp>
        <p:sp>
          <p:nvSpPr>
            <p:cNvPr id="110651" name="Rectangle 169"/>
            <p:cNvSpPr>
              <a:spLocks noChangeArrowheads="1"/>
            </p:cNvSpPr>
            <p:nvPr/>
          </p:nvSpPr>
          <p:spPr bwMode="auto">
            <a:xfrm>
              <a:off x="2784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M</a:t>
              </a:r>
            </a:p>
          </p:txBody>
        </p:sp>
        <p:sp>
          <p:nvSpPr>
            <p:cNvPr id="110652" name="Rectangle 170"/>
            <p:cNvSpPr>
              <a:spLocks noChangeArrowheads="1"/>
            </p:cNvSpPr>
            <p:nvPr/>
          </p:nvSpPr>
          <p:spPr bwMode="auto">
            <a:xfrm>
              <a:off x="3072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W</a:t>
              </a:r>
            </a:p>
          </p:txBody>
        </p:sp>
      </p:grpSp>
      <p:sp>
        <p:nvSpPr>
          <p:cNvPr id="110607" name="Rectangle 171"/>
          <p:cNvSpPr>
            <a:spLocks noChangeArrowheads="1"/>
          </p:cNvSpPr>
          <p:nvPr/>
        </p:nvSpPr>
        <p:spPr bwMode="auto">
          <a:xfrm>
            <a:off x="687599" y="2791908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0x006: irmovl  $3,%eax</a:t>
            </a:r>
          </a:p>
        </p:txBody>
      </p:sp>
      <p:sp>
        <p:nvSpPr>
          <p:cNvPr id="110608" name="Rectangle 172"/>
          <p:cNvSpPr>
            <a:spLocks noChangeArrowheads="1"/>
          </p:cNvSpPr>
          <p:nvPr/>
        </p:nvSpPr>
        <p:spPr bwMode="auto">
          <a:xfrm>
            <a:off x="4038844" y="279190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0609" name="Rectangle 173"/>
          <p:cNvSpPr>
            <a:spLocks noChangeArrowheads="1"/>
          </p:cNvSpPr>
          <p:nvPr/>
        </p:nvSpPr>
        <p:spPr bwMode="auto">
          <a:xfrm>
            <a:off x="4495833" y="279190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0610" name="Rectangle 174"/>
          <p:cNvSpPr>
            <a:spLocks noChangeArrowheads="1"/>
          </p:cNvSpPr>
          <p:nvPr/>
        </p:nvSpPr>
        <p:spPr bwMode="auto">
          <a:xfrm>
            <a:off x="4952821" y="279190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0611" name="Rectangle 175"/>
          <p:cNvSpPr>
            <a:spLocks noChangeArrowheads="1"/>
          </p:cNvSpPr>
          <p:nvPr/>
        </p:nvSpPr>
        <p:spPr bwMode="auto">
          <a:xfrm>
            <a:off x="5409809" y="279190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0612" name="Rectangle 176"/>
          <p:cNvSpPr>
            <a:spLocks noChangeArrowheads="1"/>
          </p:cNvSpPr>
          <p:nvPr/>
        </p:nvSpPr>
        <p:spPr bwMode="auto">
          <a:xfrm>
            <a:off x="5866796" y="279190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0613" name="Rectangle 177"/>
          <p:cNvSpPr>
            <a:spLocks noChangeArrowheads="1"/>
          </p:cNvSpPr>
          <p:nvPr/>
        </p:nvSpPr>
        <p:spPr bwMode="auto">
          <a:xfrm>
            <a:off x="687599" y="3096709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0x00c: nop</a:t>
            </a:r>
          </a:p>
        </p:txBody>
      </p:sp>
      <p:sp>
        <p:nvSpPr>
          <p:cNvPr id="110614" name="Rectangle 178"/>
          <p:cNvSpPr>
            <a:spLocks noChangeArrowheads="1"/>
          </p:cNvSpPr>
          <p:nvPr/>
        </p:nvSpPr>
        <p:spPr bwMode="auto">
          <a:xfrm>
            <a:off x="4495833" y="309670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0615" name="Rectangle 179"/>
          <p:cNvSpPr>
            <a:spLocks noChangeArrowheads="1"/>
          </p:cNvSpPr>
          <p:nvPr/>
        </p:nvSpPr>
        <p:spPr bwMode="auto">
          <a:xfrm>
            <a:off x="4952821" y="309670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0616" name="Rectangle 180"/>
          <p:cNvSpPr>
            <a:spLocks noChangeArrowheads="1"/>
          </p:cNvSpPr>
          <p:nvPr/>
        </p:nvSpPr>
        <p:spPr bwMode="auto">
          <a:xfrm>
            <a:off x="5409809" y="309670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0617" name="Rectangle 181"/>
          <p:cNvSpPr>
            <a:spLocks noChangeArrowheads="1"/>
          </p:cNvSpPr>
          <p:nvPr/>
        </p:nvSpPr>
        <p:spPr bwMode="auto">
          <a:xfrm>
            <a:off x="5866796" y="309670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0618" name="Rectangle 182"/>
          <p:cNvSpPr>
            <a:spLocks noChangeArrowheads="1"/>
          </p:cNvSpPr>
          <p:nvPr/>
        </p:nvSpPr>
        <p:spPr bwMode="auto">
          <a:xfrm>
            <a:off x="6323784" y="309670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0619" name="Rectangle 183"/>
          <p:cNvSpPr>
            <a:spLocks noChangeArrowheads="1"/>
          </p:cNvSpPr>
          <p:nvPr/>
        </p:nvSpPr>
        <p:spPr bwMode="auto">
          <a:xfrm>
            <a:off x="687599" y="3706309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 dirty="0">
                <a:latin typeface="Courier New" charset="0"/>
              </a:rPr>
              <a:t>       </a:t>
            </a:r>
            <a:r>
              <a:rPr lang="en-US" sz="1397" i="1" dirty="0">
                <a:latin typeface="Courier New" charset="0"/>
              </a:rPr>
              <a:t>bubble</a:t>
            </a:r>
          </a:p>
        </p:txBody>
      </p:sp>
      <p:grpSp>
        <p:nvGrpSpPr>
          <p:cNvPr id="110620" name="Group 184"/>
          <p:cNvGrpSpPr>
            <a:grpSpLocks/>
          </p:cNvGrpSpPr>
          <p:nvPr/>
        </p:nvGrpSpPr>
        <p:grpSpPr bwMode="auto">
          <a:xfrm>
            <a:off x="5409809" y="3706309"/>
            <a:ext cx="2284940" cy="609600"/>
            <a:chOff x="2976" y="1008"/>
            <a:chExt cx="1440" cy="384"/>
          </a:xfrm>
        </p:grpSpPr>
        <p:sp>
          <p:nvSpPr>
            <p:cNvPr id="110644" name="Rectangle 185"/>
            <p:cNvSpPr>
              <a:spLocks noChangeArrowheads="1"/>
            </p:cNvSpPr>
            <p:nvPr/>
          </p:nvSpPr>
          <p:spPr bwMode="auto">
            <a:xfrm>
              <a:off x="2976" y="1200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F</a:t>
              </a:r>
            </a:p>
          </p:txBody>
        </p:sp>
        <p:sp>
          <p:nvSpPr>
            <p:cNvPr id="110645" name="Rectangle 186"/>
            <p:cNvSpPr>
              <a:spLocks noChangeArrowheads="1"/>
            </p:cNvSpPr>
            <p:nvPr/>
          </p:nvSpPr>
          <p:spPr bwMode="auto">
            <a:xfrm>
              <a:off x="3552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E</a:t>
              </a:r>
            </a:p>
          </p:txBody>
        </p:sp>
        <p:sp>
          <p:nvSpPr>
            <p:cNvPr id="110646" name="Rectangle 187"/>
            <p:cNvSpPr>
              <a:spLocks noChangeArrowheads="1"/>
            </p:cNvSpPr>
            <p:nvPr/>
          </p:nvSpPr>
          <p:spPr bwMode="auto">
            <a:xfrm>
              <a:off x="3840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M</a:t>
              </a:r>
            </a:p>
          </p:txBody>
        </p:sp>
        <p:sp>
          <p:nvSpPr>
            <p:cNvPr id="110647" name="Rectangle 188"/>
            <p:cNvSpPr>
              <a:spLocks noChangeArrowheads="1"/>
            </p:cNvSpPr>
            <p:nvPr/>
          </p:nvSpPr>
          <p:spPr bwMode="auto">
            <a:xfrm>
              <a:off x="4128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W</a:t>
              </a:r>
            </a:p>
          </p:txBody>
        </p:sp>
      </p:grpSp>
      <p:sp>
        <p:nvSpPr>
          <p:cNvPr id="110621" name="Rectangle 189"/>
          <p:cNvSpPr>
            <a:spLocks noChangeArrowheads="1"/>
          </p:cNvSpPr>
          <p:nvPr/>
        </p:nvSpPr>
        <p:spPr bwMode="auto">
          <a:xfrm>
            <a:off x="687599" y="4011108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 dirty="0">
                <a:latin typeface="Courier New" charset="0"/>
              </a:rPr>
              <a:t>0x00e: </a:t>
            </a:r>
            <a:r>
              <a:rPr lang="en-US" sz="1397" dirty="0" err="1">
                <a:latin typeface="Courier New" charset="0"/>
              </a:rPr>
              <a:t>addl</a:t>
            </a:r>
            <a:r>
              <a:rPr lang="en-US" sz="1397" dirty="0">
                <a:latin typeface="Courier New" charset="0"/>
              </a:rPr>
              <a:t> %</a:t>
            </a:r>
            <a:r>
              <a:rPr lang="en-US" sz="1397" dirty="0" err="1">
                <a:latin typeface="Courier New" charset="0"/>
              </a:rPr>
              <a:t>edx</a:t>
            </a:r>
            <a:r>
              <a:rPr lang="en-US" sz="1397" dirty="0">
                <a:latin typeface="Courier New" charset="0"/>
              </a:rPr>
              <a:t>,%</a:t>
            </a:r>
            <a:r>
              <a:rPr lang="en-US" sz="1397" dirty="0" err="1">
                <a:latin typeface="Courier New" charset="0"/>
              </a:rPr>
              <a:t>eax</a:t>
            </a:r>
            <a:endParaRPr lang="en-US" sz="1397" dirty="0">
              <a:latin typeface="Courier New" charset="0"/>
            </a:endParaRPr>
          </a:p>
        </p:txBody>
      </p:sp>
      <p:sp>
        <p:nvSpPr>
          <p:cNvPr id="110622" name="Rectangle 190"/>
          <p:cNvSpPr>
            <a:spLocks noChangeArrowheads="1"/>
          </p:cNvSpPr>
          <p:nvPr/>
        </p:nvSpPr>
        <p:spPr bwMode="auto">
          <a:xfrm>
            <a:off x="5866796" y="401110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0623" name="Rectangle 191"/>
          <p:cNvSpPr>
            <a:spLocks noChangeArrowheads="1"/>
          </p:cNvSpPr>
          <p:nvPr/>
        </p:nvSpPr>
        <p:spPr bwMode="auto">
          <a:xfrm>
            <a:off x="6323784" y="401110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0624" name="Rectangle 192"/>
          <p:cNvSpPr>
            <a:spLocks noChangeArrowheads="1"/>
          </p:cNvSpPr>
          <p:nvPr/>
        </p:nvSpPr>
        <p:spPr bwMode="auto">
          <a:xfrm>
            <a:off x="6780772" y="401110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0625" name="Rectangle 193"/>
          <p:cNvSpPr>
            <a:spLocks noChangeArrowheads="1"/>
          </p:cNvSpPr>
          <p:nvPr/>
        </p:nvSpPr>
        <p:spPr bwMode="auto">
          <a:xfrm>
            <a:off x="7237761" y="401110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0626" name="Rectangle 194"/>
          <p:cNvSpPr>
            <a:spLocks noChangeArrowheads="1"/>
          </p:cNvSpPr>
          <p:nvPr/>
        </p:nvSpPr>
        <p:spPr bwMode="auto">
          <a:xfrm>
            <a:off x="7694749" y="401110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0627" name="Rectangle 195"/>
          <p:cNvSpPr>
            <a:spLocks noChangeArrowheads="1"/>
          </p:cNvSpPr>
          <p:nvPr/>
        </p:nvSpPr>
        <p:spPr bwMode="auto">
          <a:xfrm>
            <a:off x="687599" y="4315909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0x010: halt</a:t>
            </a:r>
          </a:p>
        </p:txBody>
      </p:sp>
      <p:sp>
        <p:nvSpPr>
          <p:cNvPr id="110628" name="Rectangle 196"/>
          <p:cNvSpPr>
            <a:spLocks noChangeArrowheads="1"/>
          </p:cNvSpPr>
          <p:nvPr/>
        </p:nvSpPr>
        <p:spPr bwMode="auto">
          <a:xfrm>
            <a:off x="6323784" y="431590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0629" name="Rectangle 197"/>
          <p:cNvSpPr>
            <a:spLocks noChangeArrowheads="1"/>
          </p:cNvSpPr>
          <p:nvPr/>
        </p:nvSpPr>
        <p:spPr bwMode="auto">
          <a:xfrm>
            <a:off x="6780772" y="431590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0630" name="Rectangle 198"/>
          <p:cNvSpPr>
            <a:spLocks noChangeArrowheads="1"/>
          </p:cNvSpPr>
          <p:nvPr/>
        </p:nvSpPr>
        <p:spPr bwMode="auto">
          <a:xfrm>
            <a:off x="7237761" y="431590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0631" name="Rectangle 199"/>
          <p:cNvSpPr>
            <a:spLocks noChangeArrowheads="1"/>
          </p:cNvSpPr>
          <p:nvPr/>
        </p:nvSpPr>
        <p:spPr bwMode="auto">
          <a:xfrm>
            <a:off x="7694749" y="431590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0632" name="Rectangle 200"/>
          <p:cNvSpPr>
            <a:spLocks noChangeArrowheads="1"/>
          </p:cNvSpPr>
          <p:nvPr/>
        </p:nvSpPr>
        <p:spPr bwMode="auto">
          <a:xfrm>
            <a:off x="8151737" y="431590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0633" name="Rectangle 201"/>
          <p:cNvSpPr>
            <a:spLocks noChangeArrowheads="1"/>
          </p:cNvSpPr>
          <p:nvPr/>
        </p:nvSpPr>
        <p:spPr bwMode="auto">
          <a:xfrm>
            <a:off x="7694749" y="210610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110634" name="Rectangle 202"/>
          <p:cNvSpPr>
            <a:spLocks noChangeArrowheads="1"/>
          </p:cNvSpPr>
          <p:nvPr/>
        </p:nvSpPr>
        <p:spPr bwMode="auto">
          <a:xfrm>
            <a:off x="687599" y="2182308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# demo-h2.ys</a:t>
            </a:r>
          </a:p>
        </p:txBody>
      </p:sp>
      <p:sp>
        <p:nvSpPr>
          <p:cNvPr id="110635" name="Freeform 203"/>
          <p:cNvSpPr>
            <a:spLocks/>
          </p:cNvSpPr>
          <p:nvPr/>
        </p:nvSpPr>
        <p:spPr bwMode="auto">
          <a:xfrm>
            <a:off x="6171455" y="3858709"/>
            <a:ext cx="152329" cy="152400"/>
          </a:xfrm>
          <a:custGeom>
            <a:avLst/>
            <a:gdLst>
              <a:gd name="T0" fmla="*/ 0 w 96"/>
              <a:gd name="T1" fmla="*/ 2147483647 h 240"/>
              <a:gd name="T2" fmla="*/ 0 w 96"/>
              <a:gd name="T3" fmla="*/ 0 h 240"/>
              <a:gd name="T4" fmla="*/ 2147483647 w 96"/>
              <a:gd name="T5" fmla="*/ 0 h 240"/>
              <a:gd name="T6" fmla="*/ 0 60000 65536"/>
              <a:gd name="T7" fmla="*/ 0 60000 65536"/>
              <a:gd name="T8" fmla="*/ 0 60000 65536"/>
              <a:gd name="T9" fmla="*/ 0 w 96"/>
              <a:gd name="T10" fmla="*/ 0 h 240"/>
              <a:gd name="T11" fmla="*/ 96 w 9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0636" name="Rectangle 204"/>
          <p:cNvSpPr>
            <a:spLocks noChangeArrowheads="1"/>
          </p:cNvSpPr>
          <p:nvPr/>
        </p:nvSpPr>
        <p:spPr bwMode="auto">
          <a:xfrm>
            <a:off x="5866796" y="431590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0637" name="Rectangle 205"/>
          <p:cNvSpPr>
            <a:spLocks noChangeArrowheads="1"/>
          </p:cNvSpPr>
          <p:nvPr/>
        </p:nvSpPr>
        <p:spPr bwMode="auto">
          <a:xfrm>
            <a:off x="4952821" y="340150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0638" name="Rectangle 206"/>
          <p:cNvSpPr>
            <a:spLocks noChangeArrowheads="1"/>
          </p:cNvSpPr>
          <p:nvPr/>
        </p:nvSpPr>
        <p:spPr bwMode="auto">
          <a:xfrm>
            <a:off x="5409809" y="340150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0639" name="Rectangle 207"/>
          <p:cNvSpPr>
            <a:spLocks noChangeArrowheads="1"/>
          </p:cNvSpPr>
          <p:nvPr/>
        </p:nvSpPr>
        <p:spPr bwMode="auto">
          <a:xfrm>
            <a:off x="5866796" y="340150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0640" name="Rectangle 208"/>
          <p:cNvSpPr>
            <a:spLocks noChangeArrowheads="1"/>
          </p:cNvSpPr>
          <p:nvPr/>
        </p:nvSpPr>
        <p:spPr bwMode="auto">
          <a:xfrm>
            <a:off x="6323784" y="340150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0641" name="Rectangle 209"/>
          <p:cNvSpPr>
            <a:spLocks noChangeArrowheads="1"/>
          </p:cNvSpPr>
          <p:nvPr/>
        </p:nvSpPr>
        <p:spPr bwMode="auto">
          <a:xfrm>
            <a:off x="6780772" y="340150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0642" name="Rectangle 210"/>
          <p:cNvSpPr>
            <a:spLocks noChangeArrowheads="1"/>
          </p:cNvSpPr>
          <p:nvPr/>
        </p:nvSpPr>
        <p:spPr bwMode="auto">
          <a:xfrm>
            <a:off x="687599" y="3401508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0x00d: nop</a:t>
            </a:r>
          </a:p>
        </p:txBody>
      </p:sp>
      <p:sp>
        <p:nvSpPr>
          <p:cNvPr id="110643" name="Rectangle 211"/>
          <p:cNvSpPr>
            <a:spLocks noChangeArrowheads="1"/>
          </p:cNvSpPr>
          <p:nvPr/>
        </p:nvSpPr>
        <p:spPr bwMode="auto">
          <a:xfrm>
            <a:off x="8151737" y="210610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4318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280" y="578424"/>
            <a:ext cx="3752239" cy="12587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Stall Condition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idx="1"/>
          </p:nvPr>
        </p:nvSpPr>
        <p:spPr>
          <a:xfrm>
            <a:off x="157280" y="1592263"/>
            <a:ext cx="3898679" cy="52133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ea typeface="+mn-ea"/>
                <a:cs typeface="+mn-cs"/>
              </a:rPr>
              <a:t>Source Registers</a:t>
            </a:r>
          </a:p>
          <a:p>
            <a:pPr lvl="1">
              <a:defRPr/>
            </a:pPr>
            <a:r>
              <a:rPr lang="en-US" dirty="0" err="1"/>
              <a:t>srcA</a:t>
            </a:r>
            <a:r>
              <a:rPr lang="en-US" dirty="0"/>
              <a:t> and </a:t>
            </a:r>
            <a:r>
              <a:rPr lang="en-US" dirty="0" err="1"/>
              <a:t>srcB</a:t>
            </a:r>
            <a:r>
              <a:rPr lang="en-US" dirty="0"/>
              <a:t> of current instruction in decode stage</a:t>
            </a:r>
          </a:p>
          <a:p>
            <a:pPr marL="0" indent="0">
              <a:buNone/>
              <a:defRPr/>
            </a:pPr>
            <a:r>
              <a:rPr lang="en-US" dirty="0">
                <a:ea typeface="+mn-ea"/>
                <a:cs typeface="+mn-cs"/>
              </a:rPr>
              <a:t>Destination Registers</a:t>
            </a:r>
          </a:p>
          <a:p>
            <a:pPr lvl="1">
              <a:defRPr/>
            </a:pPr>
            <a:r>
              <a:rPr lang="en-US" dirty="0" err="1"/>
              <a:t>dstE</a:t>
            </a:r>
            <a:r>
              <a:rPr lang="en-US" dirty="0"/>
              <a:t> and </a:t>
            </a:r>
            <a:r>
              <a:rPr lang="en-US" dirty="0" err="1"/>
              <a:t>dstM</a:t>
            </a:r>
            <a:r>
              <a:rPr lang="en-US" dirty="0"/>
              <a:t> fields</a:t>
            </a:r>
          </a:p>
          <a:p>
            <a:pPr lvl="1">
              <a:defRPr/>
            </a:pPr>
            <a:r>
              <a:rPr lang="en-US" dirty="0"/>
              <a:t>Instructions in execute, memory, and write-back stages</a:t>
            </a:r>
          </a:p>
          <a:p>
            <a:pPr marL="0" indent="0">
              <a:buNone/>
              <a:defRPr/>
            </a:pPr>
            <a:r>
              <a:rPr lang="en-US" dirty="0">
                <a:ea typeface="+mn-ea"/>
                <a:cs typeface="+mn-cs"/>
              </a:rPr>
              <a:t>Special Case</a:t>
            </a:r>
          </a:p>
          <a:p>
            <a:pPr lvl="1">
              <a:defRPr/>
            </a:pPr>
            <a:r>
              <a:rPr lang="en-US" dirty="0"/>
              <a:t>Don’t stall for register ID 8</a:t>
            </a:r>
          </a:p>
          <a:p>
            <a:pPr lvl="2">
              <a:defRPr/>
            </a:pPr>
            <a:r>
              <a:rPr lang="en-US" dirty="0"/>
              <a:t>Indicates absence of register operand</a:t>
            </a:r>
          </a:p>
        </p:txBody>
      </p:sp>
      <p:grpSp>
        <p:nvGrpSpPr>
          <p:cNvPr id="112644" name="Group 7"/>
          <p:cNvGrpSpPr>
            <a:grpSpLocks/>
          </p:cNvGrpSpPr>
          <p:nvPr/>
        </p:nvGrpSpPr>
        <p:grpSpPr bwMode="auto">
          <a:xfrm>
            <a:off x="5740337" y="2513659"/>
            <a:ext cx="258642" cy="58737"/>
            <a:chOff x="3595" y="1445"/>
            <a:chExt cx="163" cy="37"/>
          </a:xfrm>
        </p:grpSpPr>
        <p:sp>
          <p:nvSpPr>
            <p:cNvPr id="113327" name="Line 5"/>
            <p:cNvSpPr>
              <a:spLocks noChangeShapeType="1"/>
            </p:cNvSpPr>
            <p:nvPr/>
          </p:nvSpPr>
          <p:spPr bwMode="auto">
            <a:xfrm flipH="1">
              <a:off x="3631" y="1464"/>
              <a:ext cx="1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328" name="Freeform 6"/>
            <p:cNvSpPr>
              <a:spLocks/>
            </p:cNvSpPr>
            <p:nvPr/>
          </p:nvSpPr>
          <p:spPr bwMode="auto">
            <a:xfrm>
              <a:off x="3595" y="1445"/>
              <a:ext cx="38" cy="37"/>
            </a:xfrm>
            <a:custGeom>
              <a:avLst/>
              <a:gdLst>
                <a:gd name="T0" fmla="*/ 3 w 76"/>
                <a:gd name="T1" fmla="*/ 0 h 75"/>
                <a:gd name="T2" fmla="*/ 0 w 76"/>
                <a:gd name="T3" fmla="*/ 1 h 75"/>
                <a:gd name="T4" fmla="*/ 3 w 76"/>
                <a:gd name="T5" fmla="*/ 2 h 75"/>
                <a:gd name="T6" fmla="*/ 3 w 76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5"/>
                <a:gd name="T14" fmla="*/ 76 w 76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5">
                  <a:moveTo>
                    <a:pt x="76" y="0"/>
                  </a:moveTo>
                  <a:lnTo>
                    <a:pt x="0" y="38"/>
                  </a:lnTo>
                  <a:lnTo>
                    <a:pt x="76" y="7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645" name="Group 10"/>
          <p:cNvGrpSpPr>
            <a:grpSpLocks/>
          </p:cNvGrpSpPr>
          <p:nvPr/>
        </p:nvGrpSpPr>
        <p:grpSpPr bwMode="auto">
          <a:xfrm>
            <a:off x="6805056" y="1491309"/>
            <a:ext cx="65058" cy="595312"/>
            <a:chOff x="4266" y="801"/>
            <a:chExt cx="41" cy="375"/>
          </a:xfrm>
        </p:grpSpPr>
        <p:sp>
          <p:nvSpPr>
            <p:cNvPr id="113325" name="Rectangle 8"/>
            <p:cNvSpPr>
              <a:spLocks noChangeArrowheads="1"/>
            </p:cNvSpPr>
            <p:nvPr/>
          </p:nvSpPr>
          <p:spPr bwMode="auto">
            <a:xfrm>
              <a:off x="4279" y="840"/>
              <a:ext cx="15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326" name="Freeform 9"/>
            <p:cNvSpPr>
              <a:spLocks/>
            </p:cNvSpPr>
            <p:nvPr/>
          </p:nvSpPr>
          <p:spPr bwMode="auto">
            <a:xfrm>
              <a:off x="4266" y="801"/>
              <a:ext cx="41" cy="41"/>
            </a:xfrm>
            <a:custGeom>
              <a:avLst/>
              <a:gdLst>
                <a:gd name="T0" fmla="*/ 3 w 81"/>
                <a:gd name="T1" fmla="*/ 3 h 82"/>
                <a:gd name="T2" fmla="*/ 2 w 81"/>
                <a:gd name="T3" fmla="*/ 0 h 82"/>
                <a:gd name="T4" fmla="*/ 0 w 81"/>
                <a:gd name="T5" fmla="*/ 3 h 82"/>
                <a:gd name="T6" fmla="*/ 3 w 81"/>
                <a:gd name="T7" fmla="*/ 3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2"/>
                <a:gd name="T14" fmla="*/ 81 w 81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2">
                  <a:moveTo>
                    <a:pt x="81" y="82"/>
                  </a:moveTo>
                  <a:lnTo>
                    <a:pt x="40" y="0"/>
                  </a:lnTo>
                  <a:lnTo>
                    <a:pt x="0" y="82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12646" name="Rectangle 11"/>
          <p:cNvSpPr>
            <a:spLocks noChangeArrowheads="1"/>
          </p:cNvSpPr>
          <p:nvPr/>
        </p:nvSpPr>
        <p:spPr bwMode="auto">
          <a:xfrm>
            <a:off x="4551851" y="3594747"/>
            <a:ext cx="3887571" cy="230188"/>
          </a:xfrm>
          <a:prstGeom prst="rect">
            <a:avLst/>
          </a:prstGeom>
          <a:solidFill>
            <a:srgbClr val="4D4D4D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647" name="Rectangle 12"/>
          <p:cNvSpPr>
            <a:spLocks noChangeArrowheads="1"/>
          </p:cNvSpPr>
          <p:nvPr/>
        </p:nvSpPr>
        <p:spPr bwMode="auto">
          <a:xfrm>
            <a:off x="4640710" y="3650310"/>
            <a:ext cx="51201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FFFFFF"/>
                </a:solidFill>
              </a:rPr>
              <a:t>E</a:t>
            </a:r>
            <a:endParaRPr lang="en-US" sz="1797"/>
          </a:p>
        </p:txBody>
      </p:sp>
      <p:sp>
        <p:nvSpPr>
          <p:cNvPr id="112648" name="Rectangle 13"/>
          <p:cNvSpPr>
            <a:spLocks noChangeArrowheads="1"/>
          </p:cNvSpPr>
          <p:nvPr/>
        </p:nvSpPr>
        <p:spPr bwMode="auto">
          <a:xfrm>
            <a:off x="4551851" y="2040585"/>
            <a:ext cx="3887571" cy="230187"/>
          </a:xfrm>
          <a:prstGeom prst="rect">
            <a:avLst/>
          </a:prstGeom>
          <a:solidFill>
            <a:srgbClr val="4D4D4D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649" name="Rectangle 14"/>
          <p:cNvSpPr>
            <a:spLocks noChangeArrowheads="1"/>
          </p:cNvSpPr>
          <p:nvPr/>
        </p:nvSpPr>
        <p:spPr bwMode="auto">
          <a:xfrm>
            <a:off x="4642297" y="2096147"/>
            <a:ext cx="89602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FFFFFF"/>
                </a:solidFill>
              </a:rPr>
              <a:t>M</a:t>
            </a:r>
            <a:endParaRPr lang="en-US" sz="1797"/>
          </a:p>
        </p:txBody>
      </p:sp>
      <p:sp>
        <p:nvSpPr>
          <p:cNvPr id="112650" name="Rectangle 15"/>
          <p:cNvSpPr>
            <a:spLocks noChangeArrowheads="1"/>
          </p:cNvSpPr>
          <p:nvPr/>
        </p:nvSpPr>
        <p:spPr bwMode="auto">
          <a:xfrm>
            <a:off x="4551851" y="713435"/>
            <a:ext cx="3887571" cy="230187"/>
          </a:xfrm>
          <a:prstGeom prst="rect">
            <a:avLst/>
          </a:prstGeom>
          <a:solidFill>
            <a:srgbClr val="4D4D4D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651" name="Rectangle 16"/>
          <p:cNvSpPr>
            <a:spLocks noChangeArrowheads="1"/>
          </p:cNvSpPr>
          <p:nvPr/>
        </p:nvSpPr>
        <p:spPr bwMode="auto">
          <a:xfrm>
            <a:off x="4642297" y="768997"/>
            <a:ext cx="91102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FFFFFF"/>
                </a:solidFill>
              </a:rPr>
              <a:t>W</a:t>
            </a:r>
            <a:endParaRPr lang="en-US" sz="1797"/>
          </a:p>
        </p:txBody>
      </p:sp>
      <p:sp>
        <p:nvSpPr>
          <p:cNvPr id="112652" name="Rectangle 17"/>
          <p:cNvSpPr>
            <a:spLocks noChangeArrowheads="1"/>
          </p:cNvSpPr>
          <p:nvPr/>
        </p:nvSpPr>
        <p:spPr bwMode="auto">
          <a:xfrm>
            <a:off x="4551851" y="6247460"/>
            <a:ext cx="3887571" cy="230187"/>
          </a:xfrm>
          <a:prstGeom prst="rect">
            <a:avLst/>
          </a:prstGeom>
          <a:solidFill>
            <a:srgbClr val="4D4D4D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653" name="Rectangle 18"/>
          <p:cNvSpPr>
            <a:spLocks noChangeArrowheads="1"/>
          </p:cNvSpPr>
          <p:nvPr/>
        </p:nvSpPr>
        <p:spPr bwMode="auto">
          <a:xfrm>
            <a:off x="4640710" y="6303021"/>
            <a:ext cx="46402" cy="12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FFFFFF"/>
                </a:solidFill>
              </a:rPr>
              <a:t>F</a:t>
            </a:r>
            <a:endParaRPr lang="en-US" sz="1797"/>
          </a:p>
        </p:txBody>
      </p:sp>
      <p:sp>
        <p:nvSpPr>
          <p:cNvPr id="112654" name="Rectangle 19"/>
          <p:cNvSpPr>
            <a:spLocks noChangeArrowheads="1"/>
          </p:cNvSpPr>
          <p:nvPr/>
        </p:nvSpPr>
        <p:spPr bwMode="auto">
          <a:xfrm>
            <a:off x="4551851" y="4875860"/>
            <a:ext cx="3887571" cy="230187"/>
          </a:xfrm>
          <a:prstGeom prst="rect">
            <a:avLst/>
          </a:prstGeom>
          <a:solidFill>
            <a:srgbClr val="4D4D4D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655" name="Rectangle 20"/>
          <p:cNvSpPr>
            <a:spLocks noChangeArrowheads="1"/>
          </p:cNvSpPr>
          <p:nvPr/>
        </p:nvSpPr>
        <p:spPr bwMode="auto">
          <a:xfrm>
            <a:off x="4640710" y="4931422"/>
            <a:ext cx="64001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FFFFFF"/>
                </a:solidFill>
              </a:rPr>
              <a:t>D</a:t>
            </a:r>
            <a:endParaRPr lang="en-US" sz="1797"/>
          </a:p>
        </p:txBody>
      </p:sp>
      <p:sp>
        <p:nvSpPr>
          <p:cNvPr id="112656" name="Rectangle 21"/>
          <p:cNvSpPr>
            <a:spLocks noChangeArrowheads="1"/>
          </p:cNvSpPr>
          <p:nvPr/>
        </p:nvSpPr>
        <p:spPr bwMode="auto">
          <a:xfrm>
            <a:off x="5405530" y="5410847"/>
            <a:ext cx="451610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Instruction</a:t>
            </a:r>
            <a:endParaRPr lang="en-US" sz="1797"/>
          </a:p>
        </p:txBody>
      </p:sp>
      <p:sp>
        <p:nvSpPr>
          <p:cNvPr id="112657" name="Rectangle 22"/>
          <p:cNvSpPr>
            <a:spLocks noChangeArrowheads="1"/>
          </p:cNvSpPr>
          <p:nvPr/>
        </p:nvSpPr>
        <p:spPr bwMode="auto">
          <a:xfrm>
            <a:off x="5451547" y="5537847"/>
            <a:ext cx="358408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memory</a:t>
            </a:r>
            <a:endParaRPr lang="en-US" sz="1797"/>
          </a:p>
        </p:txBody>
      </p:sp>
      <p:sp>
        <p:nvSpPr>
          <p:cNvPr id="112658" name="Rectangle 23"/>
          <p:cNvSpPr>
            <a:spLocks noChangeArrowheads="1"/>
          </p:cNvSpPr>
          <p:nvPr/>
        </p:nvSpPr>
        <p:spPr bwMode="auto">
          <a:xfrm>
            <a:off x="5021533" y="5345760"/>
            <a:ext cx="1148818" cy="3714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659" name="Rectangle 24"/>
          <p:cNvSpPr>
            <a:spLocks noChangeArrowheads="1"/>
          </p:cNvSpPr>
          <p:nvPr/>
        </p:nvSpPr>
        <p:spPr bwMode="auto">
          <a:xfrm>
            <a:off x="5008839" y="5333059"/>
            <a:ext cx="1144057" cy="366712"/>
          </a:xfrm>
          <a:prstGeom prst="rect">
            <a:avLst/>
          </a:prstGeom>
          <a:solidFill>
            <a:srgbClr val="CC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660" name="Rectangle 25"/>
          <p:cNvSpPr>
            <a:spLocks noChangeArrowheads="1"/>
          </p:cNvSpPr>
          <p:nvPr/>
        </p:nvSpPr>
        <p:spPr bwMode="auto">
          <a:xfrm>
            <a:off x="5389662" y="5394972"/>
            <a:ext cx="451610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Instruction</a:t>
            </a:r>
            <a:endParaRPr lang="en-US" sz="1797"/>
          </a:p>
        </p:txBody>
      </p:sp>
      <p:sp>
        <p:nvSpPr>
          <p:cNvPr id="112661" name="Rectangle 26"/>
          <p:cNvSpPr>
            <a:spLocks noChangeArrowheads="1"/>
          </p:cNvSpPr>
          <p:nvPr/>
        </p:nvSpPr>
        <p:spPr bwMode="auto">
          <a:xfrm>
            <a:off x="5435679" y="5523561"/>
            <a:ext cx="358408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memory</a:t>
            </a:r>
            <a:endParaRPr lang="en-US" sz="1797"/>
          </a:p>
        </p:txBody>
      </p:sp>
      <p:sp>
        <p:nvSpPr>
          <p:cNvPr id="112662" name="Rectangle 27"/>
          <p:cNvSpPr>
            <a:spLocks noChangeArrowheads="1"/>
          </p:cNvSpPr>
          <p:nvPr/>
        </p:nvSpPr>
        <p:spPr bwMode="auto">
          <a:xfrm>
            <a:off x="6951037" y="5410847"/>
            <a:ext cx="107503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PC</a:t>
            </a:r>
            <a:endParaRPr lang="en-US" sz="1797"/>
          </a:p>
        </p:txBody>
      </p:sp>
      <p:sp>
        <p:nvSpPr>
          <p:cNvPr id="112663" name="Rectangle 28"/>
          <p:cNvSpPr>
            <a:spLocks noChangeArrowheads="1"/>
          </p:cNvSpPr>
          <p:nvPr/>
        </p:nvSpPr>
        <p:spPr bwMode="auto">
          <a:xfrm>
            <a:off x="6809817" y="5537847"/>
            <a:ext cx="435210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increment</a:t>
            </a:r>
            <a:endParaRPr lang="en-US" sz="1797"/>
          </a:p>
        </p:txBody>
      </p:sp>
      <p:sp>
        <p:nvSpPr>
          <p:cNvPr id="112664" name="Rectangle 29"/>
          <p:cNvSpPr>
            <a:spLocks noChangeArrowheads="1"/>
          </p:cNvSpPr>
          <p:nvPr/>
        </p:nvSpPr>
        <p:spPr bwMode="auto">
          <a:xfrm>
            <a:off x="6713023" y="5345760"/>
            <a:ext cx="553782" cy="3714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665" name="Rectangle 30"/>
          <p:cNvSpPr>
            <a:spLocks noChangeArrowheads="1"/>
          </p:cNvSpPr>
          <p:nvPr/>
        </p:nvSpPr>
        <p:spPr bwMode="auto">
          <a:xfrm>
            <a:off x="6700330" y="5333059"/>
            <a:ext cx="550607" cy="366712"/>
          </a:xfrm>
          <a:prstGeom prst="rect">
            <a:avLst/>
          </a:prstGeom>
          <a:solidFill>
            <a:srgbClr val="CC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666" name="Rectangle 31"/>
          <p:cNvSpPr>
            <a:spLocks noChangeArrowheads="1"/>
          </p:cNvSpPr>
          <p:nvPr/>
        </p:nvSpPr>
        <p:spPr bwMode="auto">
          <a:xfrm>
            <a:off x="6935170" y="5394972"/>
            <a:ext cx="107503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PC</a:t>
            </a:r>
            <a:endParaRPr lang="en-US" sz="1797"/>
          </a:p>
        </p:txBody>
      </p:sp>
      <p:sp>
        <p:nvSpPr>
          <p:cNvPr id="112667" name="Rectangle 32"/>
          <p:cNvSpPr>
            <a:spLocks noChangeArrowheads="1"/>
          </p:cNvSpPr>
          <p:nvPr/>
        </p:nvSpPr>
        <p:spPr bwMode="auto">
          <a:xfrm>
            <a:off x="6793949" y="5523561"/>
            <a:ext cx="435210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increment</a:t>
            </a:r>
            <a:endParaRPr lang="en-US" sz="1797"/>
          </a:p>
        </p:txBody>
      </p:sp>
      <p:sp>
        <p:nvSpPr>
          <p:cNvPr id="112668" name="Rectangle 33"/>
          <p:cNvSpPr>
            <a:spLocks noChangeArrowheads="1"/>
          </p:cNvSpPr>
          <p:nvPr/>
        </p:nvSpPr>
        <p:spPr bwMode="auto">
          <a:xfrm>
            <a:off x="6865354" y="4382147"/>
            <a:ext cx="345608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Register</a:t>
            </a:r>
            <a:endParaRPr lang="en-US" sz="1797"/>
          </a:p>
        </p:txBody>
      </p:sp>
      <p:sp>
        <p:nvSpPr>
          <p:cNvPr id="112669" name="Rectangle 34"/>
          <p:cNvSpPr>
            <a:spLocks noChangeArrowheads="1"/>
          </p:cNvSpPr>
          <p:nvPr/>
        </p:nvSpPr>
        <p:spPr bwMode="auto">
          <a:xfrm>
            <a:off x="6978014" y="4509147"/>
            <a:ext cx="128652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file</a:t>
            </a:r>
            <a:endParaRPr lang="en-US" sz="1797"/>
          </a:p>
        </p:txBody>
      </p:sp>
      <p:sp>
        <p:nvSpPr>
          <p:cNvPr id="112670" name="Rectangle 35"/>
          <p:cNvSpPr>
            <a:spLocks noChangeArrowheads="1"/>
          </p:cNvSpPr>
          <p:nvPr/>
        </p:nvSpPr>
        <p:spPr bwMode="auto">
          <a:xfrm>
            <a:off x="6713023" y="4293247"/>
            <a:ext cx="599797" cy="4175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671" name="Rectangle 36"/>
          <p:cNvSpPr>
            <a:spLocks noChangeArrowheads="1"/>
          </p:cNvSpPr>
          <p:nvPr/>
        </p:nvSpPr>
        <p:spPr bwMode="auto">
          <a:xfrm>
            <a:off x="6700330" y="4282135"/>
            <a:ext cx="595037" cy="411162"/>
          </a:xfrm>
          <a:prstGeom prst="rect">
            <a:avLst/>
          </a:prstGeom>
          <a:solidFill>
            <a:srgbClr val="CC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672" name="Rectangle 37"/>
          <p:cNvSpPr>
            <a:spLocks noChangeArrowheads="1"/>
          </p:cNvSpPr>
          <p:nvPr/>
        </p:nvSpPr>
        <p:spPr bwMode="auto">
          <a:xfrm>
            <a:off x="6851073" y="4366272"/>
            <a:ext cx="345608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Register</a:t>
            </a:r>
            <a:endParaRPr lang="en-US" sz="1797"/>
          </a:p>
        </p:txBody>
      </p:sp>
      <p:sp>
        <p:nvSpPr>
          <p:cNvPr id="112673" name="Rectangle 38"/>
          <p:cNvSpPr>
            <a:spLocks noChangeArrowheads="1"/>
          </p:cNvSpPr>
          <p:nvPr/>
        </p:nvSpPr>
        <p:spPr bwMode="auto">
          <a:xfrm>
            <a:off x="6962146" y="4493272"/>
            <a:ext cx="128652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file</a:t>
            </a:r>
            <a:endParaRPr lang="en-US" sz="1797"/>
          </a:p>
        </p:txBody>
      </p:sp>
      <p:sp>
        <p:nvSpPr>
          <p:cNvPr id="112674" name="Rectangle 39"/>
          <p:cNvSpPr>
            <a:spLocks noChangeArrowheads="1"/>
          </p:cNvSpPr>
          <p:nvPr/>
        </p:nvSpPr>
        <p:spPr bwMode="auto">
          <a:xfrm>
            <a:off x="6219541" y="2500961"/>
            <a:ext cx="168003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ALU</a:t>
            </a:r>
            <a:endParaRPr lang="en-US" sz="1797"/>
          </a:p>
        </p:txBody>
      </p:sp>
      <p:grpSp>
        <p:nvGrpSpPr>
          <p:cNvPr id="112675" name="Group 42"/>
          <p:cNvGrpSpPr>
            <a:grpSpLocks/>
          </p:cNvGrpSpPr>
          <p:nvPr/>
        </p:nvGrpSpPr>
        <p:grpSpPr bwMode="auto">
          <a:xfrm>
            <a:off x="5878386" y="2405710"/>
            <a:ext cx="791796" cy="290512"/>
            <a:chOff x="3682" y="1377"/>
            <a:chExt cx="499" cy="183"/>
          </a:xfrm>
        </p:grpSpPr>
        <p:sp>
          <p:nvSpPr>
            <p:cNvPr id="113323" name="Freeform 40"/>
            <p:cNvSpPr>
              <a:spLocks/>
            </p:cNvSpPr>
            <p:nvPr/>
          </p:nvSpPr>
          <p:spPr bwMode="auto">
            <a:xfrm>
              <a:off x="3691" y="1387"/>
              <a:ext cx="490" cy="173"/>
            </a:xfrm>
            <a:custGeom>
              <a:avLst/>
              <a:gdLst>
                <a:gd name="T0" fmla="*/ 0 w 980"/>
                <a:gd name="T1" fmla="*/ 11 h 346"/>
                <a:gd name="T2" fmla="*/ 8 w 980"/>
                <a:gd name="T3" fmla="*/ 0 h 346"/>
                <a:gd name="T4" fmla="*/ 23 w 980"/>
                <a:gd name="T5" fmla="*/ 0 h 346"/>
                <a:gd name="T6" fmla="*/ 31 w 980"/>
                <a:gd name="T7" fmla="*/ 11 h 346"/>
                <a:gd name="T8" fmla="*/ 0 w 980"/>
                <a:gd name="T9" fmla="*/ 11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0"/>
                <a:gd name="T16" fmla="*/ 0 h 346"/>
                <a:gd name="T17" fmla="*/ 980 w 980"/>
                <a:gd name="T18" fmla="*/ 346 h 3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0" h="346">
                  <a:moveTo>
                    <a:pt x="0" y="346"/>
                  </a:moveTo>
                  <a:lnTo>
                    <a:pt x="245" y="0"/>
                  </a:lnTo>
                  <a:lnTo>
                    <a:pt x="735" y="0"/>
                  </a:lnTo>
                  <a:lnTo>
                    <a:pt x="980" y="346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324" name="Freeform 41"/>
            <p:cNvSpPr>
              <a:spLocks/>
            </p:cNvSpPr>
            <p:nvPr/>
          </p:nvSpPr>
          <p:spPr bwMode="auto">
            <a:xfrm>
              <a:off x="3682" y="1377"/>
              <a:ext cx="489" cy="173"/>
            </a:xfrm>
            <a:custGeom>
              <a:avLst/>
              <a:gdLst>
                <a:gd name="T0" fmla="*/ 0 w 980"/>
                <a:gd name="T1" fmla="*/ 11 h 345"/>
                <a:gd name="T2" fmla="*/ 7 w 980"/>
                <a:gd name="T3" fmla="*/ 0 h 345"/>
                <a:gd name="T4" fmla="*/ 22 w 980"/>
                <a:gd name="T5" fmla="*/ 0 h 345"/>
                <a:gd name="T6" fmla="*/ 30 w 980"/>
                <a:gd name="T7" fmla="*/ 11 h 345"/>
                <a:gd name="T8" fmla="*/ 0 w 980"/>
                <a:gd name="T9" fmla="*/ 11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0"/>
                <a:gd name="T16" fmla="*/ 0 h 345"/>
                <a:gd name="T17" fmla="*/ 980 w 980"/>
                <a:gd name="T18" fmla="*/ 345 h 3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0" h="345">
                  <a:moveTo>
                    <a:pt x="0" y="345"/>
                  </a:moveTo>
                  <a:lnTo>
                    <a:pt x="245" y="0"/>
                  </a:lnTo>
                  <a:lnTo>
                    <a:pt x="735" y="0"/>
                  </a:lnTo>
                  <a:lnTo>
                    <a:pt x="980" y="345"/>
                  </a:lnTo>
                  <a:lnTo>
                    <a:pt x="0" y="345"/>
                  </a:lnTo>
                  <a:close/>
                </a:path>
              </a:pathLst>
            </a:custGeom>
            <a:solidFill>
              <a:srgbClr val="CC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12676" name="Rectangle 43"/>
          <p:cNvSpPr>
            <a:spLocks noChangeArrowheads="1"/>
          </p:cNvSpPr>
          <p:nvPr/>
        </p:nvSpPr>
        <p:spPr bwMode="auto">
          <a:xfrm>
            <a:off x="6203674" y="2486672"/>
            <a:ext cx="168003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ALU</a:t>
            </a:r>
            <a:endParaRPr lang="en-US" sz="1797"/>
          </a:p>
        </p:txBody>
      </p:sp>
      <p:sp>
        <p:nvSpPr>
          <p:cNvPr id="112677" name="Rectangle 44"/>
          <p:cNvSpPr>
            <a:spLocks noChangeArrowheads="1"/>
          </p:cNvSpPr>
          <p:nvPr/>
        </p:nvSpPr>
        <p:spPr bwMode="auto">
          <a:xfrm>
            <a:off x="6643206" y="1180161"/>
            <a:ext cx="195404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Data</a:t>
            </a:r>
            <a:endParaRPr lang="en-US" sz="1797"/>
          </a:p>
        </p:txBody>
      </p:sp>
      <p:sp>
        <p:nvSpPr>
          <p:cNvPr id="112678" name="Rectangle 45"/>
          <p:cNvSpPr>
            <a:spLocks noChangeArrowheads="1"/>
          </p:cNvSpPr>
          <p:nvPr/>
        </p:nvSpPr>
        <p:spPr bwMode="auto">
          <a:xfrm>
            <a:off x="6571802" y="1307160"/>
            <a:ext cx="358408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memory</a:t>
            </a:r>
            <a:endParaRPr lang="en-US" sz="1797"/>
          </a:p>
        </p:txBody>
      </p:sp>
      <p:sp>
        <p:nvSpPr>
          <p:cNvPr id="112679" name="Rectangle 46"/>
          <p:cNvSpPr>
            <a:spLocks noChangeArrowheads="1"/>
          </p:cNvSpPr>
          <p:nvPr/>
        </p:nvSpPr>
        <p:spPr bwMode="auto">
          <a:xfrm>
            <a:off x="6392497" y="1092847"/>
            <a:ext cx="645814" cy="4175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680" name="Rectangle 47"/>
          <p:cNvSpPr>
            <a:spLocks noChangeArrowheads="1"/>
          </p:cNvSpPr>
          <p:nvPr/>
        </p:nvSpPr>
        <p:spPr bwMode="auto">
          <a:xfrm>
            <a:off x="6381390" y="1080146"/>
            <a:ext cx="641053" cy="412750"/>
          </a:xfrm>
          <a:prstGeom prst="rect">
            <a:avLst/>
          </a:prstGeom>
          <a:solidFill>
            <a:srgbClr val="CC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681" name="Rectangle 48"/>
          <p:cNvSpPr>
            <a:spLocks noChangeArrowheads="1"/>
          </p:cNvSpPr>
          <p:nvPr/>
        </p:nvSpPr>
        <p:spPr bwMode="auto">
          <a:xfrm>
            <a:off x="6627339" y="1164285"/>
            <a:ext cx="195404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Data</a:t>
            </a:r>
            <a:endParaRPr lang="en-US" sz="1797"/>
          </a:p>
        </p:txBody>
      </p:sp>
      <p:sp>
        <p:nvSpPr>
          <p:cNvPr id="112682" name="Rectangle 49"/>
          <p:cNvSpPr>
            <a:spLocks noChangeArrowheads="1"/>
          </p:cNvSpPr>
          <p:nvPr/>
        </p:nvSpPr>
        <p:spPr bwMode="auto">
          <a:xfrm>
            <a:off x="6555934" y="1292872"/>
            <a:ext cx="358408" cy="1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798">
                <a:solidFill>
                  <a:srgbClr val="000000"/>
                </a:solidFill>
              </a:rPr>
              <a:t>memory</a:t>
            </a:r>
            <a:endParaRPr lang="en-US" sz="1797"/>
          </a:p>
        </p:txBody>
      </p:sp>
      <p:sp>
        <p:nvSpPr>
          <p:cNvPr id="112683" name="Freeform 50"/>
          <p:cNvSpPr>
            <a:spLocks/>
          </p:cNvSpPr>
          <p:nvPr/>
        </p:nvSpPr>
        <p:spPr bwMode="auto">
          <a:xfrm>
            <a:off x="5557860" y="5836297"/>
            <a:ext cx="549020" cy="320675"/>
          </a:xfrm>
          <a:custGeom>
            <a:avLst/>
            <a:gdLst>
              <a:gd name="T0" fmla="*/ 2147483647 w 691"/>
              <a:gd name="T1" fmla="*/ 0 h 403"/>
              <a:gd name="T2" fmla="*/ 2147483647 w 691"/>
              <a:gd name="T3" fmla="*/ 2147483647 h 403"/>
              <a:gd name="T4" fmla="*/ 2147483647 w 691"/>
              <a:gd name="T5" fmla="*/ 2147483647 h 403"/>
              <a:gd name="T6" fmla="*/ 2147483647 w 691"/>
              <a:gd name="T7" fmla="*/ 2147483647 h 403"/>
              <a:gd name="T8" fmla="*/ 2147483647 w 691"/>
              <a:gd name="T9" fmla="*/ 2147483647 h 403"/>
              <a:gd name="T10" fmla="*/ 2147483647 w 691"/>
              <a:gd name="T11" fmla="*/ 2147483647 h 403"/>
              <a:gd name="T12" fmla="*/ 2147483647 w 691"/>
              <a:gd name="T13" fmla="*/ 2147483647 h 403"/>
              <a:gd name="T14" fmla="*/ 2147483647 w 691"/>
              <a:gd name="T15" fmla="*/ 2147483647 h 403"/>
              <a:gd name="T16" fmla="*/ 0 w 691"/>
              <a:gd name="T17" fmla="*/ 2147483647 h 403"/>
              <a:gd name="T18" fmla="*/ 0 w 691"/>
              <a:gd name="T19" fmla="*/ 2147483647 h 403"/>
              <a:gd name="T20" fmla="*/ 2147483647 w 691"/>
              <a:gd name="T21" fmla="*/ 2147483647 h 403"/>
              <a:gd name="T22" fmla="*/ 2147483647 w 691"/>
              <a:gd name="T23" fmla="*/ 2147483647 h 403"/>
              <a:gd name="T24" fmla="*/ 2147483647 w 691"/>
              <a:gd name="T25" fmla="*/ 2147483647 h 403"/>
              <a:gd name="T26" fmla="*/ 2147483647 w 691"/>
              <a:gd name="T27" fmla="*/ 2147483647 h 403"/>
              <a:gd name="T28" fmla="*/ 2147483647 w 691"/>
              <a:gd name="T29" fmla="*/ 2147483647 h 403"/>
              <a:gd name="T30" fmla="*/ 2147483647 w 691"/>
              <a:gd name="T31" fmla="*/ 2147483647 h 403"/>
              <a:gd name="T32" fmla="*/ 2147483647 w 691"/>
              <a:gd name="T33" fmla="*/ 2147483647 h 403"/>
              <a:gd name="T34" fmla="*/ 2147483647 w 691"/>
              <a:gd name="T35" fmla="*/ 2147483647 h 403"/>
              <a:gd name="T36" fmla="*/ 2147483647 w 691"/>
              <a:gd name="T37" fmla="*/ 2147483647 h 403"/>
              <a:gd name="T38" fmla="*/ 2147483647 w 691"/>
              <a:gd name="T39" fmla="*/ 2147483647 h 403"/>
              <a:gd name="T40" fmla="*/ 2147483647 w 691"/>
              <a:gd name="T41" fmla="*/ 2147483647 h 403"/>
              <a:gd name="T42" fmla="*/ 2147483647 w 691"/>
              <a:gd name="T43" fmla="*/ 2147483647 h 403"/>
              <a:gd name="T44" fmla="*/ 2147483647 w 691"/>
              <a:gd name="T45" fmla="*/ 2147483647 h 403"/>
              <a:gd name="T46" fmla="*/ 2147483647 w 691"/>
              <a:gd name="T47" fmla="*/ 2147483647 h 403"/>
              <a:gd name="T48" fmla="*/ 2147483647 w 691"/>
              <a:gd name="T49" fmla="*/ 2147483647 h 403"/>
              <a:gd name="T50" fmla="*/ 2147483647 w 691"/>
              <a:gd name="T51" fmla="*/ 2147483647 h 403"/>
              <a:gd name="T52" fmla="*/ 2147483647 w 691"/>
              <a:gd name="T53" fmla="*/ 2147483647 h 403"/>
              <a:gd name="T54" fmla="*/ 2147483647 w 691"/>
              <a:gd name="T55" fmla="*/ 2147483647 h 403"/>
              <a:gd name="T56" fmla="*/ 2147483647 w 691"/>
              <a:gd name="T57" fmla="*/ 2147483647 h 403"/>
              <a:gd name="T58" fmla="*/ 2147483647 w 691"/>
              <a:gd name="T59" fmla="*/ 2147483647 h 403"/>
              <a:gd name="T60" fmla="*/ 2147483647 w 691"/>
              <a:gd name="T61" fmla="*/ 2147483647 h 403"/>
              <a:gd name="T62" fmla="*/ 2147483647 w 691"/>
              <a:gd name="T63" fmla="*/ 2147483647 h 403"/>
              <a:gd name="T64" fmla="*/ 2147483647 w 691"/>
              <a:gd name="T65" fmla="*/ 2147483647 h 403"/>
              <a:gd name="T66" fmla="*/ 2147483647 w 691"/>
              <a:gd name="T67" fmla="*/ 2147483647 h 403"/>
              <a:gd name="T68" fmla="*/ 2147483647 w 691"/>
              <a:gd name="T69" fmla="*/ 2147483647 h 403"/>
              <a:gd name="T70" fmla="*/ 2147483647 w 691"/>
              <a:gd name="T71" fmla="*/ 0 h 403"/>
              <a:gd name="T72" fmla="*/ 2147483647 w 691"/>
              <a:gd name="T73" fmla="*/ 0 h 4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1"/>
              <a:gd name="T112" fmla="*/ 0 h 403"/>
              <a:gd name="T113" fmla="*/ 691 w 691"/>
              <a:gd name="T114" fmla="*/ 403 h 4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1" h="403">
                <a:moveTo>
                  <a:pt x="67" y="0"/>
                </a:moveTo>
                <a:lnTo>
                  <a:pt x="54" y="1"/>
                </a:lnTo>
                <a:lnTo>
                  <a:pt x="40" y="5"/>
                </a:lnTo>
                <a:lnTo>
                  <a:pt x="30" y="12"/>
                </a:lnTo>
                <a:lnTo>
                  <a:pt x="19" y="19"/>
                </a:lnTo>
                <a:lnTo>
                  <a:pt x="12" y="30"/>
                </a:lnTo>
                <a:lnTo>
                  <a:pt x="4" y="41"/>
                </a:lnTo>
                <a:lnTo>
                  <a:pt x="1" y="54"/>
                </a:lnTo>
                <a:lnTo>
                  <a:pt x="0" y="67"/>
                </a:lnTo>
                <a:lnTo>
                  <a:pt x="0" y="336"/>
                </a:lnTo>
                <a:lnTo>
                  <a:pt x="1" y="349"/>
                </a:lnTo>
                <a:lnTo>
                  <a:pt x="4" y="363"/>
                </a:lnTo>
                <a:lnTo>
                  <a:pt x="12" y="373"/>
                </a:lnTo>
                <a:lnTo>
                  <a:pt x="19" y="384"/>
                </a:lnTo>
                <a:lnTo>
                  <a:pt x="30" y="391"/>
                </a:lnTo>
                <a:lnTo>
                  <a:pt x="40" y="399"/>
                </a:lnTo>
                <a:lnTo>
                  <a:pt x="54" y="402"/>
                </a:lnTo>
                <a:lnTo>
                  <a:pt x="67" y="403"/>
                </a:lnTo>
                <a:lnTo>
                  <a:pt x="624" y="403"/>
                </a:lnTo>
                <a:lnTo>
                  <a:pt x="637" y="402"/>
                </a:lnTo>
                <a:lnTo>
                  <a:pt x="650" y="399"/>
                </a:lnTo>
                <a:lnTo>
                  <a:pt x="661" y="391"/>
                </a:lnTo>
                <a:lnTo>
                  <a:pt x="672" y="384"/>
                </a:lnTo>
                <a:lnTo>
                  <a:pt x="679" y="373"/>
                </a:lnTo>
                <a:lnTo>
                  <a:pt x="686" y="363"/>
                </a:lnTo>
                <a:lnTo>
                  <a:pt x="690" y="349"/>
                </a:lnTo>
                <a:lnTo>
                  <a:pt x="691" y="336"/>
                </a:lnTo>
                <a:lnTo>
                  <a:pt x="691" y="67"/>
                </a:lnTo>
                <a:lnTo>
                  <a:pt x="690" y="54"/>
                </a:lnTo>
                <a:lnTo>
                  <a:pt x="686" y="41"/>
                </a:lnTo>
                <a:lnTo>
                  <a:pt x="679" y="30"/>
                </a:lnTo>
                <a:lnTo>
                  <a:pt x="672" y="19"/>
                </a:lnTo>
                <a:lnTo>
                  <a:pt x="661" y="12"/>
                </a:lnTo>
                <a:lnTo>
                  <a:pt x="650" y="5"/>
                </a:lnTo>
                <a:lnTo>
                  <a:pt x="637" y="1"/>
                </a:lnTo>
                <a:lnTo>
                  <a:pt x="624" y="0"/>
                </a:lnTo>
                <a:lnTo>
                  <a:pt x="67" y="0"/>
                </a:lnTo>
                <a:close/>
              </a:path>
            </a:pathLst>
          </a:custGeom>
          <a:solidFill>
            <a:srgbClr val="8080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684" name="Rectangle 51"/>
          <p:cNvSpPr>
            <a:spLocks noChangeArrowheads="1"/>
          </p:cNvSpPr>
          <p:nvPr/>
        </p:nvSpPr>
        <p:spPr bwMode="auto">
          <a:xfrm>
            <a:off x="5746685" y="5891859"/>
            <a:ext cx="220804" cy="1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Select</a:t>
            </a:r>
            <a:endParaRPr lang="en-US" sz="1797"/>
          </a:p>
        </p:txBody>
      </p:sp>
      <p:sp>
        <p:nvSpPr>
          <p:cNvPr id="112685" name="Rectangle 52"/>
          <p:cNvSpPr>
            <a:spLocks noChangeArrowheads="1"/>
          </p:cNvSpPr>
          <p:nvPr/>
        </p:nvSpPr>
        <p:spPr bwMode="auto">
          <a:xfrm>
            <a:off x="5799048" y="6001397"/>
            <a:ext cx="94403" cy="1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PC</a:t>
            </a:r>
            <a:endParaRPr lang="en-US" sz="1797"/>
          </a:p>
        </p:txBody>
      </p:sp>
      <p:grpSp>
        <p:nvGrpSpPr>
          <p:cNvPr id="112686" name="Group 55"/>
          <p:cNvGrpSpPr>
            <a:grpSpLocks/>
          </p:cNvGrpSpPr>
          <p:nvPr/>
        </p:nvGrpSpPr>
        <p:grpSpPr bwMode="auto">
          <a:xfrm>
            <a:off x="5799047" y="5699772"/>
            <a:ext cx="65058" cy="136525"/>
            <a:chOff x="3632" y="3452"/>
            <a:chExt cx="41" cy="86"/>
          </a:xfrm>
        </p:grpSpPr>
        <p:sp>
          <p:nvSpPr>
            <p:cNvPr id="113321" name="Rectangle 53"/>
            <p:cNvSpPr>
              <a:spLocks noChangeArrowheads="1"/>
            </p:cNvSpPr>
            <p:nvPr/>
          </p:nvSpPr>
          <p:spPr bwMode="auto">
            <a:xfrm>
              <a:off x="3646" y="3491"/>
              <a:ext cx="14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322" name="Freeform 54"/>
            <p:cNvSpPr>
              <a:spLocks/>
            </p:cNvSpPr>
            <p:nvPr/>
          </p:nvSpPr>
          <p:spPr bwMode="auto">
            <a:xfrm>
              <a:off x="3632" y="3452"/>
              <a:ext cx="41" cy="40"/>
            </a:xfrm>
            <a:custGeom>
              <a:avLst/>
              <a:gdLst>
                <a:gd name="T0" fmla="*/ 3 w 81"/>
                <a:gd name="T1" fmla="*/ 2 h 82"/>
                <a:gd name="T2" fmla="*/ 2 w 81"/>
                <a:gd name="T3" fmla="*/ 0 h 82"/>
                <a:gd name="T4" fmla="*/ 0 w 81"/>
                <a:gd name="T5" fmla="*/ 2 h 82"/>
                <a:gd name="T6" fmla="*/ 3 w 81"/>
                <a:gd name="T7" fmla="*/ 2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2"/>
                <a:gd name="T14" fmla="*/ 81 w 81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2">
                  <a:moveTo>
                    <a:pt x="81" y="82"/>
                  </a:moveTo>
                  <a:lnTo>
                    <a:pt x="40" y="0"/>
                  </a:lnTo>
                  <a:lnTo>
                    <a:pt x="0" y="82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687" name="Group 58"/>
          <p:cNvGrpSpPr>
            <a:grpSpLocks/>
          </p:cNvGrpSpPr>
          <p:nvPr/>
        </p:nvGrpSpPr>
        <p:grpSpPr bwMode="auto">
          <a:xfrm>
            <a:off x="5262722" y="5104460"/>
            <a:ext cx="41255" cy="228600"/>
            <a:chOff x="3294" y="3077"/>
            <a:chExt cx="26" cy="144"/>
          </a:xfrm>
        </p:grpSpPr>
        <p:sp>
          <p:nvSpPr>
            <p:cNvPr id="113319" name="Line 56"/>
            <p:cNvSpPr>
              <a:spLocks noChangeShapeType="1"/>
            </p:cNvSpPr>
            <p:nvPr/>
          </p:nvSpPr>
          <p:spPr bwMode="auto">
            <a:xfrm flipV="1">
              <a:off x="3307" y="3102"/>
              <a:ext cx="1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320" name="Freeform 57"/>
            <p:cNvSpPr>
              <a:spLocks/>
            </p:cNvSpPr>
            <p:nvPr/>
          </p:nvSpPr>
          <p:spPr bwMode="auto">
            <a:xfrm>
              <a:off x="3294" y="3077"/>
              <a:ext cx="26" cy="27"/>
            </a:xfrm>
            <a:custGeom>
              <a:avLst/>
              <a:gdLst>
                <a:gd name="T0" fmla="*/ 1 w 53"/>
                <a:gd name="T1" fmla="*/ 2 h 53"/>
                <a:gd name="T2" fmla="*/ 0 w 53"/>
                <a:gd name="T3" fmla="*/ 0 h 53"/>
                <a:gd name="T4" fmla="*/ 0 w 53"/>
                <a:gd name="T5" fmla="*/ 2 h 53"/>
                <a:gd name="T6" fmla="*/ 1 w 53"/>
                <a:gd name="T7" fmla="*/ 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53"/>
                <a:gd name="T14" fmla="*/ 53 w 53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53">
                  <a:moveTo>
                    <a:pt x="53" y="53"/>
                  </a:moveTo>
                  <a:lnTo>
                    <a:pt x="27" y="0"/>
                  </a:lnTo>
                  <a:lnTo>
                    <a:pt x="0" y="53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688" name="Group 61"/>
          <p:cNvGrpSpPr>
            <a:grpSpLocks/>
          </p:cNvGrpSpPr>
          <p:nvPr/>
        </p:nvGrpSpPr>
        <p:grpSpPr bwMode="auto">
          <a:xfrm>
            <a:off x="5537233" y="5104460"/>
            <a:ext cx="41255" cy="228600"/>
            <a:chOff x="3467" y="3077"/>
            <a:chExt cx="26" cy="144"/>
          </a:xfrm>
        </p:grpSpPr>
        <p:sp>
          <p:nvSpPr>
            <p:cNvPr id="113317" name="Line 59"/>
            <p:cNvSpPr>
              <a:spLocks noChangeShapeType="1"/>
            </p:cNvSpPr>
            <p:nvPr/>
          </p:nvSpPr>
          <p:spPr bwMode="auto">
            <a:xfrm flipV="1">
              <a:off x="3480" y="3102"/>
              <a:ext cx="1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318" name="Freeform 60"/>
            <p:cNvSpPr>
              <a:spLocks/>
            </p:cNvSpPr>
            <p:nvPr/>
          </p:nvSpPr>
          <p:spPr bwMode="auto">
            <a:xfrm>
              <a:off x="3467" y="3077"/>
              <a:ext cx="26" cy="27"/>
            </a:xfrm>
            <a:custGeom>
              <a:avLst/>
              <a:gdLst>
                <a:gd name="T0" fmla="*/ 1 w 53"/>
                <a:gd name="T1" fmla="*/ 2 h 53"/>
                <a:gd name="T2" fmla="*/ 0 w 53"/>
                <a:gd name="T3" fmla="*/ 0 h 53"/>
                <a:gd name="T4" fmla="*/ 0 w 53"/>
                <a:gd name="T5" fmla="*/ 2 h 53"/>
                <a:gd name="T6" fmla="*/ 1 w 53"/>
                <a:gd name="T7" fmla="*/ 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53"/>
                <a:gd name="T14" fmla="*/ 53 w 53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53">
                  <a:moveTo>
                    <a:pt x="53" y="53"/>
                  </a:moveTo>
                  <a:lnTo>
                    <a:pt x="27" y="0"/>
                  </a:lnTo>
                  <a:lnTo>
                    <a:pt x="0" y="53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689" name="Group 64"/>
          <p:cNvGrpSpPr>
            <a:grpSpLocks/>
          </p:cNvGrpSpPr>
          <p:nvPr/>
        </p:nvGrpSpPr>
        <p:grpSpPr bwMode="auto">
          <a:xfrm>
            <a:off x="5810154" y="5104460"/>
            <a:ext cx="42843" cy="228600"/>
            <a:chOff x="3639" y="3077"/>
            <a:chExt cx="27" cy="144"/>
          </a:xfrm>
        </p:grpSpPr>
        <p:sp>
          <p:nvSpPr>
            <p:cNvPr id="113315" name="Line 62"/>
            <p:cNvSpPr>
              <a:spLocks noChangeShapeType="1"/>
            </p:cNvSpPr>
            <p:nvPr/>
          </p:nvSpPr>
          <p:spPr bwMode="auto">
            <a:xfrm flipV="1">
              <a:off x="3653" y="3102"/>
              <a:ext cx="1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316" name="Freeform 63"/>
            <p:cNvSpPr>
              <a:spLocks/>
            </p:cNvSpPr>
            <p:nvPr/>
          </p:nvSpPr>
          <p:spPr bwMode="auto">
            <a:xfrm>
              <a:off x="3639" y="3077"/>
              <a:ext cx="27" cy="27"/>
            </a:xfrm>
            <a:custGeom>
              <a:avLst/>
              <a:gdLst>
                <a:gd name="T0" fmla="*/ 2 w 53"/>
                <a:gd name="T1" fmla="*/ 2 h 53"/>
                <a:gd name="T2" fmla="*/ 1 w 53"/>
                <a:gd name="T3" fmla="*/ 0 h 53"/>
                <a:gd name="T4" fmla="*/ 0 w 53"/>
                <a:gd name="T5" fmla="*/ 2 h 53"/>
                <a:gd name="T6" fmla="*/ 2 w 53"/>
                <a:gd name="T7" fmla="*/ 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53"/>
                <a:gd name="T14" fmla="*/ 53 w 53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53">
                  <a:moveTo>
                    <a:pt x="53" y="53"/>
                  </a:moveTo>
                  <a:lnTo>
                    <a:pt x="26" y="0"/>
                  </a:lnTo>
                  <a:lnTo>
                    <a:pt x="0" y="53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690" name="Group 67"/>
          <p:cNvGrpSpPr>
            <a:grpSpLocks/>
          </p:cNvGrpSpPr>
          <p:nvPr/>
        </p:nvGrpSpPr>
        <p:grpSpPr bwMode="auto">
          <a:xfrm>
            <a:off x="6073558" y="5104460"/>
            <a:ext cx="65057" cy="228600"/>
            <a:chOff x="3805" y="3077"/>
            <a:chExt cx="41" cy="144"/>
          </a:xfrm>
        </p:grpSpPr>
        <p:sp>
          <p:nvSpPr>
            <p:cNvPr id="113313" name="Rectangle 65"/>
            <p:cNvSpPr>
              <a:spLocks noChangeArrowheads="1"/>
            </p:cNvSpPr>
            <p:nvPr/>
          </p:nvSpPr>
          <p:spPr bwMode="auto">
            <a:xfrm>
              <a:off x="3818" y="3116"/>
              <a:ext cx="15" cy="1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314" name="Freeform 66"/>
            <p:cNvSpPr>
              <a:spLocks/>
            </p:cNvSpPr>
            <p:nvPr/>
          </p:nvSpPr>
          <p:spPr bwMode="auto">
            <a:xfrm>
              <a:off x="3805" y="3077"/>
              <a:ext cx="41" cy="41"/>
            </a:xfrm>
            <a:custGeom>
              <a:avLst/>
              <a:gdLst>
                <a:gd name="T0" fmla="*/ 3 w 82"/>
                <a:gd name="T1" fmla="*/ 3 h 82"/>
                <a:gd name="T2" fmla="*/ 2 w 82"/>
                <a:gd name="T3" fmla="*/ 0 h 82"/>
                <a:gd name="T4" fmla="*/ 0 w 82"/>
                <a:gd name="T5" fmla="*/ 3 h 82"/>
                <a:gd name="T6" fmla="*/ 3 w 82"/>
                <a:gd name="T7" fmla="*/ 3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2"/>
                <a:gd name="T14" fmla="*/ 82 w 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2">
                  <a:moveTo>
                    <a:pt x="82" y="82"/>
                  </a:moveTo>
                  <a:lnTo>
                    <a:pt x="41" y="0"/>
                  </a:lnTo>
                  <a:lnTo>
                    <a:pt x="0" y="82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691" name="Group 70"/>
          <p:cNvGrpSpPr>
            <a:grpSpLocks/>
          </p:cNvGrpSpPr>
          <p:nvPr/>
        </p:nvGrpSpPr>
        <p:grpSpPr bwMode="auto">
          <a:xfrm>
            <a:off x="6943104" y="5104460"/>
            <a:ext cx="65057" cy="228600"/>
            <a:chOff x="4353" y="3077"/>
            <a:chExt cx="41" cy="144"/>
          </a:xfrm>
        </p:grpSpPr>
        <p:sp>
          <p:nvSpPr>
            <p:cNvPr id="113311" name="Rectangle 68"/>
            <p:cNvSpPr>
              <a:spLocks noChangeArrowheads="1"/>
            </p:cNvSpPr>
            <p:nvPr/>
          </p:nvSpPr>
          <p:spPr bwMode="auto">
            <a:xfrm>
              <a:off x="4366" y="3116"/>
              <a:ext cx="14" cy="1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312" name="Freeform 69"/>
            <p:cNvSpPr>
              <a:spLocks/>
            </p:cNvSpPr>
            <p:nvPr/>
          </p:nvSpPr>
          <p:spPr bwMode="auto">
            <a:xfrm>
              <a:off x="4353" y="3077"/>
              <a:ext cx="41" cy="41"/>
            </a:xfrm>
            <a:custGeom>
              <a:avLst/>
              <a:gdLst>
                <a:gd name="T0" fmla="*/ 3 w 82"/>
                <a:gd name="T1" fmla="*/ 3 h 82"/>
                <a:gd name="T2" fmla="*/ 2 w 82"/>
                <a:gd name="T3" fmla="*/ 0 h 82"/>
                <a:gd name="T4" fmla="*/ 0 w 82"/>
                <a:gd name="T5" fmla="*/ 3 h 82"/>
                <a:gd name="T6" fmla="*/ 3 w 82"/>
                <a:gd name="T7" fmla="*/ 3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2"/>
                <a:gd name="T14" fmla="*/ 82 w 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2">
                  <a:moveTo>
                    <a:pt x="82" y="82"/>
                  </a:moveTo>
                  <a:lnTo>
                    <a:pt x="41" y="0"/>
                  </a:lnTo>
                  <a:lnTo>
                    <a:pt x="0" y="82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692" name="Group 73"/>
          <p:cNvGrpSpPr>
            <a:grpSpLocks/>
          </p:cNvGrpSpPr>
          <p:nvPr/>
        </p:nvGrpSpPr>
        <p:grpSpPr bwMode="auto">
          <a:xfrm>
            <a:off x="6106880" y="5163196"/>
            <a:ext cx="1278932" cy="65088"/>
            <a:chOff x="3826" y="3114"/>
            <a:chExt cx="806" cy="41"/>
          </a:xfrm>
        </p:grpSpPr>
        <p:sp>
          <p:nvSpPr>
            <p:cNvPr id="113309" name="Rectangle 71"/>
            <p:cNvSpPr>
              <a:spLocks noChangeArrowheads="1"/>
            </p:cNvSpPr>
            <p:nvPr/>
          </p:nvSpPr>
          <p:spPr bwMode="auto">
            <a:xfrm>
              <a:off x="3826" y="3128"/>
              <a:ext cx="76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310" name="Freeform 72"/>
            <p:cNvSpPr>
              <a:spLocks/>
            </p:cNvSpPr>
            <p:nvPr/>
          </p:nvSpPr>
          <p:spPr bwMode="auto">
            <a:xfrm>
              <a:off x="4592" y="3114"/>
              <a:ext cx="40" cy="41"/>
            </a:xfrm>
            <a:custGeom>
              <a:avLst/>
              <a:gdLst>
                <a:gd name="T0" fmla="*/ 0 w 82"/>
                <a:gd name="T1" fmla="*/ 3 h 81"/>
                <a:gd name="T2" fmla="*/ 2 w 82"/>
                <a:gd name="T3" fmla="*/ 2 h 81"/>
                <a:gd name="T4" fmla="*/ 0 w 82"/>
                <a:gd name="T5" fmla="*/ 0 h 81"/>
                <a:gd name="T6" fmla="*/ 0 w 82"/>
                <a:gd name="T7" fmla="*/ 3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1"/>
                <a:gd name="T14" fmla="*/ 82 w 82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1">
                  <a:moveTo>
                    <a:pt x="0" y="81"/>
                  </a:moveTo>
                  <a:lnTo>
                    <a:pt x="82" y="40"/>
                  </a:lnTo>
                  <a:lnTo>
                    <a:pt x="0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693" name="Group 76"/>
          <p:cNvGrpSpPr>
            <a:grpSpLocks/>
          </p:cNvGrpSpPr>
          <p:nvPr/>
        </p:nvGrpSpPr>
        <p:grpSpPr bwMode="auto">
          <a:xfrm>
            <a:off x="6974839" y="5255272"/>
            <a:ext cx="410972" cy="65088"/>
            <a:chOff x="4373" y="3172"/>
            <a:chExt cx="259" cy="41"/>
          </a:xfrm>
        </p:grpSpPr>
        <p:sp>
          <p:nvSpPr>
            <p:cNvPr id="113307" name="Rectangle 74"/>
            <p:cNvSpPr>
              <a:spLocks noChangeArrowheads="1"/>
            </p:cNvSpPr>
            <p:nvPr/>
          </p:nvSpPr>
          <p:spPr bwMode="auto">
            <a:xfrm>
              <a:off x="4373" y="3185"/>
              <a:ext cx="220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308" name="Freeform 75"/>
            <p:cNvSpPr>
              <a:spLocks/>
            </p:cNvSpPr>
            <p:nvPr/>
          </p:nvSpPr>
          <p:spPr bwMode="auto">
            <a:xfrm>
              <a:off x="4592" y="3172"/>
              <a:ext cx="40" cy="41"/>
            </a:xfrm>
            <a:custGeom>
              <a:avLst/>
              <a:gdLst>
                <a:gd name="T0" fmla="*/ 0 w 82"/>
                <a:gd name="T1" fmla="*/ 3 h 81"/>
                <a:gd name="T2" fmla="*/ 2 w 82"/>
                <a:gd name="T3" fmla="*/ 2 h 81"/>
                <a:gd name="T4" fmla="*/ 0 w 82"/>
                <a:gd name="T5" fmla="*/ 0 h 81"/>
                <a:gd name="T6" fmla="*/ 0 w 82"/>
                <a:gd name="T7" fmla="*/ 3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1"/>
                <a:gd name="T14" fmla="*/ 82 w 82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1">
                  <a:moveTo>
                    <a:pt x="0" y="81"/>
                  </a:moveTo>
                  <a:lnTo>
                    <a:pt x="82" y="41"/>
                  </a:lnTo>
                  <a:lnTo>
                    <a:pt x="0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694" name="Group 79"/>
          <p:cNvGrpSpPr>
            <a:grpSpLocks/>
          </p:cNvGrpSpPr>
          <p:nvPr/>
        </p:nvGrpSpPr>
        <p:grpSpPr bwMode="auto">
          <a:xfrm>
            <a:off x="5799047" y="5425135"/>
            <a:ext cx="1873969" cy="1200150"/>
            <a:chOff x="3632" y="3279"/>
            <a:chExt cx="1181" cy="756"/>
          </a:xfrm>
        </p:grpSpPr>
        <p:sp>
          <p:nvSpPr>
            <p:cNvPr id="113305" name="Freeform 77"/>
            <p:cNvSpPr>
              <a:spLocks/>
            </p:cNvSpPr>
            <p:nvPr/>
          </p:nvSpPr>
          <p:spPr bwMode="auto">
            <a:xfrm>
              <a:off x="3646" y="3279"/>
              <a:ext cx="1167" cy="756"/>
            </a:xfrm>
            <a:custGeom>
              <a:avLst/>
              <a:gdLst>
                <a:gd name="T0" fmla="*/ 73 w 2334"/>
                <a:gd name="T1" fmla="*/ 0 h 1512"/>
                <a:gd name="T2" fmla="*/ 73 w 2334"/>
                <a:gd name="T3" fmla="*/ 0 h 1512"/>
                <a:gd name="T4" fmla="*/ 73 w 2334"/>
                <a:gd name="T5" fmla="*/ 47 h 1512"/>
                <a:gd name="T6" fmla="*/ 73 w 2334"/>
                <a:gd name="T7" fmla="*/ 47 h 1512"/>
                <a:gd name="T8" fmla="*/ 73 w 2334"/>
                <a:gd name="T9" fmla="*/ 47 h 1512"/>
                <a:gd name="T10" fmla="*/ 73 w 2334"/>
                <a:gd name="T11" fmla="*/ 47 h 1512"/>
                <a:gd name="T12" fmla="*/ 73 w 2334"/>
                <a:gd name="T13" fmla="*/ 47 h 1512"/>
                <a:gd name="T14" fmla="*/ 73 w 2334"/>
                <a:gd name="T15" fmla="*/ 47 h 1512"/>
                <a:gd name="T16" fmla="*/ 73 w 2334"/>
                <a:gd name="T17" fmla="*/ 47 h 1512"/>
                <a:gd name="T18" fmla="*/ 1 w 2334"/>
                <a:gd name="T19" fmla="*/ 47 h 1512"/>
                <a:gd name="T20" fmla="*/ 1 w 2334"/>
                <a:gd name="T21" fmla="*/ 47 h 1512"/>
                <a:gd name="T22" fmla="*/ 1 w 2334"/>
                <a:gd name="T23" fmla="*/ 47 h 1512"/>
                <a:gd name="T24" fmla="*/ 1 w 2334"/>
                <a:gd name="T25" fmla="*/ 47 h 1512"/>
                <a:gd name="T26" fmla="*/ 1 w 2334"/>
                <a:gd name="T27" fmla="*/ 47 h 1512"/>
                <a:gd name="T28" fmla="*/ 1 w 2334"/>
                <a:gd name="T29" fmla="*/ 47 h 1512"/>
                <a:gd name="T30" fmla="*/ 1 w 2334"/>
                <a:gd name="T31" fmla="*/ 47 h 1512"/>
                <a:gd name="T32" fmla="*/ 1 w 2334"/>
                <a:gd name="T33" fmla="*/ 44 h 1512"/>
                <a:gd name="T34" fmla="*/ 0 w 2334"/>
                <a:gd name="T35" fmla="*/ 44 h 1512"/>
                <a:gd name="T36" fmla="*/ 0 w 2334"/>
                <a:gd name="T37" fmla="*/ 47 h 1512"/>
                <a:gd name="T38" fmla="*/ 0 w 2334"/>
                <a:gd name="T39" fmla="*/ 47 h 1512"/>
                <a:gd name="T40" fmla="*/ 1 w 2334"/>
                <a:gd name="T41" fmla="*/ 47 h 1512"/>
                <a:gd name="T42" fmla="*/ 1 w 2334"/>
                <a:gd name="T43" fmla="*/ 48 h 1512"/>
                <a:gd name="T44" fmla="*/ 1 w 2334"/>
                <a:gd name="T45" fmla="*/ 48 h 1512"/>
                <a:gd name="T46" fmla="*/ 1 w 2334"/>
                <a:gd name="T47" fmla="*/ 48 h 1512"/>
                <a:gd name="T48" fmla="*/ 73 w 2334"/>
                <a:gd name="T49" fmla="*/ 48 h 1512"/>
                <a:gd name="T50" fmla="*/ 73 w 2334"/>
                <a:gd name="T51" fmla="*/ 48 h 1512"/>
                <a:gd name="T52" fmla="*/ 73 w 2334"/>
                <a:gd name="T53" fmla="*/ 48 h 1512"/>
                <a:gd name="T54" fmla="*/ 73 w 2334"/>
                <a:gd name="T55" fmla="*/ 48 h 1512"/>
                <a:gd name="T56" fmla="*/ 73 w 2334"/>
                <a:gd name="T57" fmla="*/ 47 h 1512"/>
                <a:gd name="T58" fmla="*/ 73 w 2334"/>
                <a:gd name="T59" fmla="*/ 47 h 1512"/>
                <a:gd name="T60" fmla="*/ 73 w 2334"/>
                <a:gd name="T61" fmla="*/ 47 h 1512"/>
                <a:gd name="T62" fmla="*/ 73 w 2334"/>
                <a:gd name="T63" fmla="*/ 0 h 15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34"/>
                <a:gd name="T97" fmla="*/ 0 h 1512"/>
                <a:gd name="T98" fmla="*/ 2334 w 2334"/>
                <a:gd name="T99" fmla="*/ 1512 h 15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34" h="1512">
                  <a:moveTo>
                    <a:pt x="2334" y="0"/>
                  </a:moveTo>
                  <a:lnTo>
                    <a:pt x="2305" y="0"/>
                  </a:lnTo>
                  <a:lnTo>
                    <a:pt x="2305" y="1498"/>
                  </a:lnTo>
                  <a:lnTo>
                    <a:pt x="2320" y="1498"/>
                  </a:lnTo>
                  <a:lnTo>
                    <a:pt x="2320" y="1483"/>
                  </a:lnTo>
                  <a:lnTo>
                    <a:pt x="2314" y="1484"/>
                  </a:lnTo>
                  <a:lnTo>
                    <a:pt x="2310" y="1488"/>
                  </a:lnTo>
                  <a:lnTo>
                    <a:pt x="2307" y="1492"/>
                  </a:lnTo>
                  <a:lnTo>
                    <a:pt x="2320" y="1483"/>
                  </a:lnTo>
                  <a:lnTo>
                    <a:pt x="14" y="1483"/>
                  </a:lnTo>
                  <a:lnTo>
                    <a:pt x="14" y="1498"/>
                  </a:lnTo>
                  <a:lnTo>
                    <a:pt x="29" y="1498"/>
                  </a:lnTo>
                  <a:lnTo>
                    <a:pt x="28" y="1492"/>
                  </a:lnTo>
                  <a:lnTo>
                    <a:pt x="24" y="1488"/>
                  </a:lnTo>
                  <a:lnTo>
                    <a:pt x="20" y="1484"/>
                  </a:lnTo>
                  <a:lnTo>
                    <a:pt x="29" y="1498"/>
                  </a:lnTo>
                  <a:lnTo>
                    <a:pt x="29" y="1403"/>
                  </a:lnTo>
                  <a:lnTo>
                    <a:pt x="0" y="1403"/>
                  </a:lnTo>
                  <a:lnTo>
                    <a:pt x="0" y="1498"/>
                  </a:lnTo>
                  <a:lnTo>
                    <a:pt x="1" y="1504"/>
                  </a:lnTo>
                  <a:lnTo>
                    <a:pt x="5" y="1507"/>
                  </a:lnTo>
                  <a:lnTo>
                    <a:pt x="8" y="1511"/>
                  </a:lnTo>
                  <a:lnTo>
                    <a:pt x="14" y="1512"/>
                  </a:lnTo>
                  <a:lnTo>
                    <a:pt x="2320" y="1512"/>
                  </a:lnTo>
                  <a:lnTo>
                    <a:pt x="2326" y="1511"/>
                  </a:lnTo>
                  <a:lnTo>
                    <a:pt x="2329" y="1507"/>
                  </a:lnTo>
                  <a:lnTo>
                    <a:pt x="2333" y="1504"/>
                  </a:lnTo>
                  <a:lnTo>
                    <a:pt x="2334" y="1498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306" name="Freeform 78"/>
            <p:cNvSpPr>
              <a:spLocks/>
            </p:cNvSpPr>
            <p:nvPr/>
          </p:nvSpPr>
          <p:spPr bwMode="auto">
            <a:xfrm>
              <a:off x="3632" y="3941"/>
              <a:ext cx="41" cy="41"/>
            </a:xfrm>
            <a:custGeom>
              <a:avLst/>
              <a:gdLst>
                <a:gd name="T0" fmla="*/ 3 w 81"/>
                <a:gd name="T1" fmla="*/ 3 h 81"/>
                <a:gd name="T2" fmla="*/ 2 w 81"/>
                <a:gd name="T3" fmla="*/ 0 h 81"/>
                <a:gd name="T4" fmla="*/ 0 w 81"/>
                <a:gd name="T5" fmla="*/ 3 h 81"/>
                <a:gd name="T6" fmla="*/ 3 w 81"/>
                <a:gd name="T7" fmla="*/ 3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1"/>
                <a:gd name="T14" fmla="*/ 81 w 81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1">
                  <a:moveTo>
                    <a:pt x="81" y="81"/>
                  </a:moveTo>
                  <a:lnTo>
                    <a:pt x="40" y="0"/>
                  </a:lnTo>
                  <a:lnTo>
                    <a:pt x="0" y="81"/>
                  </a:lnTo>
                  <a:lnTo>
                    <a:pt x="81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695" name="Group 82"/>
          <p:cNvGrpSpPr>
            <a:grpSpLocks/>
          </p:cNvGrpSpPr>
          <p:nvPr/>
        </p:nvGrpSpPr>
        <p:grpSpPr bwMode="auto">
          <a:xfrm>
            <a:off x="5034228" y="5104460"/>
            <a:ext cx="41255" cy="228600"/>
            <a:chOff x="3150" y="3077"/>
            <a:chExt cx="26" cy="144"/>
          </a:xfrm>
        </p:grpSpPr>
        <p:sp>
          <p:nvSpPr>
            <p:cNvPr id="113303" name="Line 80"/>
            <p:cNvSpPr>
              <a:spLocks noChangeShapeType="1"/>
            </p:cNvSpPr>
            <p:nvPr/>
          </p:nvSpPr>
          <p:spPr bwMode="auto">
            <a:xfrm flipV="1">
              <a:off x="3163" y="3102"/>
              <a:ext cx="1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304" name="Freeform 81"/>
            <p:cNvSpPr>
              <a:spLocks/>
            </p:cNvSpPr>
            <p:nvPr/>
          </p:nvSpPr>
          <p:spPr bwMode="auto">
            <a:xfrm>
              <a:off x="3150" y="3077"/>
              <a:ext cx="26" cy="27"/>
            </a:xfrm>
            <a:custGeom>
              <a:avLst/>
              <a:gdLst>
                <a:gd name="T0" fmla="*/ 1 w 53"/>
                <a:gd name="T1" fmla="*/ 2 h 53"/>
                <a:gd name="T2" fmla="*/ 0 w 53"/>
                <a:gd name="T3" fmla="*/ 0 h 53"/>
                <a:gd name="T4" fmla="*/ 0 w 53"/>
                <a:gd name="T5" fmla="*/ 2 h 53"/>
                <a:gd name="T6" fmla="*/ 1 w 53"/>
                <a:gd name="T7" fmla="*/ 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53"/>
                <a:gd name="T14" fmla="*/ 53 w 53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53">
                  <a:moveTo>
                    <a:pt x="53" y="53"/>
                  </a:moveTo>
                  <a:lnTo>
                    <a:pt x="27" y="0"/>
                  </a:lnTo>
                  <a:lnTo>
                    <a:pt x="0" y="53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12696" name="Rectangle 83"/>
          <p:cNvSpPr>
            <a:spLocks noChangeArrowheads="1"/>
          </p:cNvSpPr>
          <p:nvPr/>
        </p:nvSpPr>
        <p:spPr bwMode="auto">
          <a:xfrm>
            <a:off x="5694321" y="4875860"/>
            <a:ext cx="276097" cy="2301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697" name="Rectangle 84"/>
          <p:cNvSpPr>
            <a:spLocks noChangeArrowheads="1"/>
          </p:cNvSpPr>
          <p:nvPr/>
        </p:nvSpPr>
        <p:spPr bwMode="auto">
          <a:xfrm>
            <a:off x="5814915" y="4939359"/>
            <a:ext cx="79977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rB</a:t>
            </a:r>
            <a:endParaRPr lang="en-US" sz="1797"/>
          </a:p>
        </p:txBody>
      </p:sp>
      <p:grpSp>
        <p:nvGrpSpPr>
          <p:cNvPr id="112698" name="Group 87"/>
          <p:cNvGrpSpPr>
            <a:grpSpLocks/>
          </p:cNvGrpSpPr>
          <p:nvPr/>
        </p:nvGrpSpPr>
        <p:grpSpPr bwMode="auto">
          <a:xfrm>
            <a:off x="7457217" y="3823347"/>
            <a:ext cx="41255" cy="230188"/>
            <a:chOff x="4677" y="2270"/>
            <a:chExt cx="26" cy="145"/>
          </a:xfrm>
        </p:grpSpPr>
        <p:sp>
          <p:nvSpPr>
            <p:cNvPr id="113301" name="Line 85"/>
            <p:cNvSpPr>
              <a:spLocks noChangeShapeType="1"/>
            </p:cNvSpPr>
            <p:nvPr/>
          </p:nvSpPr>
          <p:spPr bwMode="auto">
            <a:xfrm flipV="1">
              <a:off x="4690" y="2295"/>
              <a:ext cx="1" cy="12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302" name="Freeform 86"/>
            <p:cNvSpPr>
              <a:spLocks/>
            </p:cNvSpPr>
            <p:nvPr/>
          </p:nvSpPr>
          <p:spPr bwMode="auto">
            <a:xfrm>
              <a:off x="4677" y="2270"/>
              <a:ext cx="26" cy="27"/>
            </a:xfrm>
            <a:custGeom>
              <a:avLst/>
              <a:gdLst>
                <a:gd name="T0" fmla="*/ 1 w 53"/>
                <a:gd name="T1" fmla="*/ 2 h 53"/>
                <a:gd name="T2" fmla="*/ 0 w 53"/>
                <a:gd name="T3" fmla="*/ 0 h 53"/>
                <a:gd name="T4" fmla="*/ 0 w 53"/>
                <a:gd name="T5" fmla="*/ 2 h 53"/>
                <a:gd name="T6" fmla="*/ 1 w 53"/>
                <a:gd name="T7" fmla="*/ 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53"/>
                <a:gd name="T14" fmla="*/ 53 w 53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53">
                  <a:moveTo>
                    <a:pt x="53" y="53"/>
                  </a:moveTo>
                  <a:lnTo>
                    <a:pt x="26" y="0"/>
                  </a:lnTo>
                  <a:lnTo>
                    <a:pt x="0" y="53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699" name="Group 90"/>
          <p:cNvGrpSpPr>
            <a:grpSpLocks/>
          </p:cNvGrpSpPr>
          <p:nvPr/>
        </p:nvGrpSpPr>
        <p:grpSpPr bwMode="auto">
          <a:xfrm>
            <a:off x="7731726" y="3823347"/>
            <a:ext cx="41255" cy="274638"/>
            <a:chOff x="4850" y="2270"/>
            <a:chExt cx="26" cy="173"/>
          </a:xfrm>
        </p:grpSpPr>
        <p:sp>
          <p:nvSpPr>
            <p:cNvPr id="113299" name="Line 88"/>
            <p:cNvSpPr>
              <a:spLocks noChangeShapeType="1"/>
            </p:cNvSpPr>
            <p:nvPr/>
          </p:nvSpPr>
          <p:spPr bwMode="auto">
            <a:xfrm flipV="1">
              <a:off x="4863" y="2295"/>
              <a:ext cx="1" cy="14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300" name="Freeform 89"/>
            <p:cNvSpPr>
              <a:spLocks/>
            </p:cNvSpPr>
            <p:nvPr/>
          </p:nvSpPr>
          <p:spPr bwMode="auto">
            <a:xfrm>
              <a:off x="4850" y="2270"/>
              <a:ext cx="26" cy="27"/>
            </a:xfrm>
            <a:custGeom>
              <a:avLst/>
              <a:gdLst>
                <a:gd name="T0" fmla="*/ 2 w 52"/>
                <a:gd name="T1" fmla="*/ 2 h 53"/>
                <a:gd name="T2" fmla="*/ 1 w 52"/>
                <a:gd name="T3" fmla="*/ 0 h 53"/>
                <a:gd name="T4" fmla="*/ 0 w 52"/>
                <a:gd name="T5" fmla="*/ 2 h 53"/>
                <a:gd name="T6" fmla="*/ 2 w 52"/>
                <a:gd name="T7" fmla="*/ 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3"/>
                <a:gd name="T14" fmla="*/ 52 w 5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3">
                  <a:moveTo>
                    <a:pt x="52" y="53"/>
                  </a:moveTo>
                  <a:lnTo>
                    <a:pt x="26" y="0"/>
                  </a:lnTo>
                  <a:lnTo>
                    <a:pt x="0" y="53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12700" name="Freeform 91"/>
          <p:cNvSpPr>
            <a:spLocks/>
          </p:cNvSpPr>
          <p:nvPr/>
        </p:nvSpPr>
        <p:spPr bwMode="auto">
          <a:xfrm>
            <a:off x="7341381" y="3961460"/>
            <a:ext cx="274511" cy="182562"/>
          </a:xfrm>
          <a:custGeom>
            <a:avLst/>
            <a:gdLst>
              <a:gd name="T0" fmla="*/ 2147483647 w 346"/>
              <a:gd name="T1" fmla="*/ 0 h 230"/>
              <a:gd name="T2" fmla="*/ 2147483647 w 346"/>
              <a:gd name="T3" fmla="*/ 2147483647 h 230"/>
              <a:gd name="T4" fmla="*/ 2147483647 w 346"/>
              <a:gd name="T5" fmla="*/ 2147483647 h 230"/>
              <a:gd name="T6" fmla="*/ 2147483647 w 346"/>
              <a:gd name="T7" fmla="*/ 2147483647 h 230"/>
              <a:gd name="T8" fmla="*/ 2147483647 w 346"/>
              <a:gd name="T9" fmla="*/ 2147483647 h 230"/>
              <a:gd name="T10" fmla="*/ 2147483647 w 346"/>
              <a:gd name="T11" fmla="*/ 2147483647 h 230"/>
              <a:gd name="T12" fmla="*/ 2147483647 w 346"/>
              <a:gd name="T13" fmla="*/ 2147483647 h 230"/>
              <a:gd name="T14" fmla="*/ 2147483647 w 346"/>
              <a:gd name="T15" fmla="*/ 2147483647 h 230"/>
              <a:gd name="T16" fmla="*/ 0 w 346"/>
              <a:gd name="T17" fmla="*/ 2147483647 h 230"/>
              <a:gd name="T18" fmla="*/ 0 w 346"/>
              <a:gd name="T19" fmla="*/ 2147483647 h 230"/>
              <a:gd name="T20" fmla="*/ 2147483647 w 346"/>
              <a:gd name="T21" fmla="*/ 2147483647 h 230"/>
              <a:gd name="T22" fmla="*/ 2147483647 w 346"/>
              <a:gd name="T23" fmla="*/ 2147483647 h 230"/>
              <a:gd name="T24" fmla="*/ 2147483647 w 346"/>
              <a:gd name="T25" fmla="*/ 2147483647 h 230"/>
              <a:gd name="T26" fmla="*/ 2147483647 w 346"/>
              <a:gd name="T27" fmla="*/ 2147483647 h 230"/>
              <a:gd name="T28" fmla="*/ 2147483647 w 346"/>
              <a:gd name="T29" fmla="*/ 2147483647 h 230"/>
              <a:gd name="T30" fmla="*/ 2147483647 w 346"/>
              <a:gd name="T31" fmla="*/ 2147483647 h 230"/>
              <a:gd name="T32" fmla="*/ 2147483647 w 346"/>
              <a:gd name="T33" fmla="*/ 2147483647 h 230"/>
              <a:gd name="T34" fmla="*/ 2147483647 w 346"/>
              <a:gd name="T35" fmla="*/ 2147483647 h 230"/>
              <a:gd name="T36" fmla="*/ 2147483647 w 346"/>
              <a:gd name="T37" fmla="*/ 2147483647 h 230"/>
              <a:gd name="T38" fmla="*/ 2147483647 w 346"/>
              <a:gd name="T39" fmla="*/ 2147483647 h 230"/>
              <a:gd name="T40" fmla="*/ 2147483647 w 346"/>
              <a:gd name="T41" fmla="*/ 2147483647 h 230"/>
              <a:gd name="T42" fmla="*/ 2147483647 w 346"/>
              <a:gd name="T43" fmla="*/ 2147483647 h 230"/>
              <a:gd name="T44" fmla="*/ 2147483647 w 346"/>
              <a:gd name="T45" fmla="*/ 2147483647 h 230"/>
              <a:gd name="T46" fmla="*/ 2147483647 w 346"/>
              <a:gd name="T47" fmla="*/ 2147483647 h 230"/>
              <a:gd name="T48" fmla="*/ 2147483647 w 346"/>
              <a:gd name="T49" fmla="*/ 2147483647 h 230"/>
              <a:gd name="T50" fmla="*/ 2147483647 w 346"/>
              <a:gd name="T51" fmla="*/ 2147483647 h 230"/>
              <a:gd name="T52" fmla="*/ 2147483647 w 346"/>
              <a:gd name="T53" fmla="*/ 2147483647 h 230"/>
              <a:gd name="T54" fmla="*/ 2147483647 w 346"/>
              <a:gd name="T55" fmla="*/ 2147483647 h 230"/>
              <a:gd name="T56" fmla="*/ 2147483647 w 346"/>
              <a:gd name="T57" fmla="*/ 2147483647 h 230"/>
              <a:gd name="T58" fmla="*/ 2147483647 w 346"/>
              <a:gd name="T59" fmla="*/ 2147483647 h 230"/>
              <a:gd name="T60" fmla="*/ 2147483647 w 346"/>
              <a:gd name="T61" fmla="*/ 2147483647 h 230"/>
              <a:gd name="T62" fmla="*/ 2147483647 w 346"/>
              <a:gd name="T63" fmla="*/ 2147483647 h 230"/>
              <a:gd name="T64" fmla="*/ 2147483647 w 346"/>
              <a:gd name="T65" fmla="*/ 2147483647 h 230"/>
              <a:gd name="T66" fmla="*/ 2147483647 w 346"/>
              <a:gd name="T67" fmla="*/ 2147483647 h 230"/>
              <a:gd name="T68" fmla="*/ 2147483647 w 346"/>
              <a:gd name="T69" fmla="*/ 2147483647 h 230"/>
              <a:gd name="T70" fmla="*/ 2147483647 w 346"/>
              <a:gd name="T71" fmla="*/ 0 h 230"/>
              <a:gd name="T72" fmla="*/ 2147483647 w 346"/>
              <a:gd name="T73" fmla="*/ 0 h 2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6"/>
              <a:gd name="T112" fmla="*/ 0 h 230"/>
              <a:gd name="T113" fmla="*/ 346 w 346"/>
              <a:gd name="T114" fmla="*/ 230 h 2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6" h="230">
                <a:moveTo>
                  <a:pt x="39" y="0"/>
                </a:moveTo>
                <a:lnTo>
                  <a:pt x="30" y="1"/>
                </a:lnTo>
                <a:lnTo>
                  <a:pt x="23" y="3"/>
                </a:lnTo>
                <a:lnTo>
                  <a:pt x="17" y="6"/>
                </a:lnTo>
                <a:lnTo>
                  <a:pt x="11" y="11"/>
                </a:lnTo>
                <a:lnTo>
                  <a:pt x="6" y="17"/>
                </a:lnTo>
                <a:lnTo>
                  <a:pt x="4" y="23"/>
                </a:lnTo>
                <a:lnTo>
                  <a:pt x="2" y="30"/>
                </a:lnTo>
                <a:lnTo>
                  <a:pt x="0" y="38"/>
                </a:lnTo>
                <a:lnTo>
                  <a:pt x="0" y="192"/>
                </a:lnTo>
                <a:lnTo>
                  <a:pt x="2" y="200"/>
                </a:lnTo>
                <a:lnTo>
                  <a:pt x="4" y="207"/>
                </a:lnTo>
                <a:lnTo>
                  <a:pt x="6" y="213"/>
                </a:lnTo>
                <a:lnTo>
                  <a:pt x="11" y="219"/>
                </a:lnTo>
                <a:lnTo>
                  <a:pt x="17" y="224"/>
                </a:lnTo>
                <a:lnTo>
                  <a:pt x="23" y="228"/>
                </a:lnTo>
                <a:lnTo>
                  <a:pt x="30" y="229"/>
                </a:lnTo>
                <a:lnTo>
                  <a:pt x="39" y="230"/>
                </a:lnTo>
                <a:lnTo>
                  <a:pt x="308" y="230"/>
                </a:lnTo>
                <a:lnTo>
                  <a:pt x="316" y="229"/>
                </a:lnTo>
                <a:lnTo>
                  <a:pt x="323" y="228"/>
                </a:lnTo>
                <a:lnTo>
                  <a:pt x="329" y="224"/>
                </a:lnTo>
                <a:lnTo>
                  <a:pt x="335" y="219"/>
                </a:lnTo>
                <a:lnTo>
                  <a:pt x="340" y="213"/>
                </a:lnTo>
                <a:lnTo>
                  <a:pt x="344" y="207"/>
                </a:lnTo>
                <a:lnTo>
                  <a:pt x="345" y="200"/>
                </a:lnTo>
                <a:lnTo>
                  <a:pt x="346" y="192"/>
                </a:lnTo>
                <a:lnTo>
                  <a:pt x="346" y="38"/>
                </a:lnTo>
                <a:lnTo>
                  <a:pt x="345" y="30"/>
                </a:lnTo>
                <a:lnTo>
                  <a:pt x="344" y="23"/>
                </a:lnTo>
                <a:lnTo>
                  <a:pt x="340" y="17"/>
                </a:lnTo>
                <a:lnTo>
                  <a:pt x="335" y="11"/>
                </a:lnTo>
                <a:lnTo>
                  <a:pt x="329" y="6"/>
                </a:lnTo>
                <a:lnTo>
                  <a:pt x="323" y="3"/>
                </a:lnTo>
                <a:lnTo>
                  <a:pt x="316" y="1"/>
                </a:lnTo>
                <a:lnTo>
                  <a:pt x="308" y="0"/>
                </a:lnTo>
                <a:lnTo>
                  <a:pt x="39" y="0"/>
                </a:lnTo>
                <a:close/>
              </a:path>
            </a:pathLst>
          </a:custGeom>
          <a:solidFill>
            <a:srgbClr val="8080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01" name="Rectangle 92"/>
          <p:cNvSpPr>
            <a:spLocks noChangeArrowheads="1"/>
          </p:cNvSpPr>
          <p:nvPr/>
        </p:nvSpPr>
        <p:spPr bwMode="auto">
          <a:xfrm>
            <a:off x="7420720" y="4004321"/>
            <a:ext cx="155885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dstE</a:t>
            </a:r>
            <a:endParaRPr lang="en-US" sz="1797"/>
          </a:p>
        </p:txBody>
      </p:sp>
      <p:sp>
        <p:nvSpPr>
          <p:cNvPr id="112702" name="Freeform 93"/>
          <p:cNvSpPr>
            <a:spLocks/>
          </p:cNvSpPr>
          <p:nvPr/>
        </p:nvSpPr>
        <p:spPr bwMode="auto">
          <a:xfrm>
            <a:off x="7615892" y="3961460"/>
            <a:ext cx="272924" cy="182562"/>
          </a:xfrm>
          <a:custGeom>
            <a:avLst/>
            <a:gdLst>
              <a:gd name="T0" fmla="*/ 2147483647 w 346"/>
              <a:gd name="T1" fmla="*/ 0 h 230"/>
              <a:gd name="T2" fmla="*/ 2147483647 w 346"/>
              <a:gd name="T3" fmla="*/ 2147483647 h 230"/>
              <a:gd name="T4" fmla="*/ 2147483647 w 346"/>
              <a:gd name="T5" fmla="*/ 2147483647 h 230"/>
              <a:gd name="T6" fmla="*/ 2147483647 w 346"/>
              <a:gd name="T7" fmla="*/ 2147483647 h 230"/>
              <a:gd name="T8" fmla="*/ 2147483647 w 346"/>
              <a:gd name="T9" fmla="*/ 2147483647 h 230"/>
              <a:gd name="T10" fmla="*/ 2147483647 w 346"/>
              <a:gd name="T11" fmla="*/ 2147483647 h 230"/>
              <a:gd name="T12" fmla="*/ 2147483647 w 346"/>
              <a:gd name="T13" fmla="*/ 2147483647 h 230"/>
              <a:gd name="T14" fmla="*/ 2147483647 w 346"/>
              <a:gd name="T15" fmla="*/ 2147483647 h 230"/>
              <a:gd name="T16" fmla="*/ 0 w 346"/>
              <a:gd name="T17" fmla="*/ 2147483647 h 230"/>
              <a:gd name="T18" fmla="*/ 0 w 346"/>
              <a:gd name="T19" fmla="*/ 2147483647 h 230"/>
              <a:gd name="T20" fmla="*/ 2147483647 w 346"/>
              <a:gd name="T21" fmla="*/ 2147483647 h 230"/>
              <a:gd name="T22" fmla="*/ 2147483647 w 346"/>
              <a:gd name="T23" fmla="*/ 2147483647 h 230"/>
              <a:gd name="T24" fmla="*/ 2147483647 w 346"/>
              <a:gd name="T25" fmla="*/ 2147483647 h 230"/>
              <a:gd name="T26" fmla="*/ 2147483647 w 346"/>
              <a:gd name="T27" fmla="*/ 2147483647 h 230"/>
              <a:gd name="T28" fmla="*/ 2147483647 w 346"/>
              <a:gd name="T29" fmla="*/ 2147483647 h 230"/>
              <a:gd name="T30" fmla="*/ 2147483647 w 346"/>
              <a:gd name="T31" fmla="*/ 2147483647 h 230"/>
              <a:gd name="T32" fmla="*/ 2147483647 w 346"/>
              <a:gd name="T33" fmla="*/ 2147483647 h 230"/>
              <a:gd name="T34" fmla="*/ 2147483647 w 346"/>
              <a:gd name="T35" fmla="*/ 2147483647 h 230"/>
              <a:gd name="T36" fmla="*/ 2147483647 w 346"/>
              <a:gd name="T37" fmla="*/ 2147483647 h 230"/>
              <a:gd name="T38" fmla="*/ 2147483647 w 346"/>
              <a:gd name="T39" fmla="*/ 2147483647 h 230"/>
              <a:gd name="T40" fmla="*/ 2147483647 w 346"/>
              <a:gd name="T41" fmla="*/ 2147483647 h 230"/>
              <a:gd name="T42" fmla="*/ 2147483647 w 346"/>
              <a:gd name="T43" fmla="*/ 2147483647 h 230"/>
              <a:gd name="T44" fmla="*/ 2147483647 w 346"/>
              <a:gd name="T45" fmla="*/ 2147483647 h 230"/>
              <a:gd name="T46" fmla="*/ 2147483647 w 346"/>
              <a:gd name="T47" fmla="*/ 2147483647 h 230"/>
              <a:gd name="T48" fmla="*/ 2147483647 w 346"/>
              <a:gd name="T49" fmla="*/ 2147483647 h 230"/>
              <a:gd name="T50" fmla="*/ 2147483647 w 346"/>
              <a:gd name="T51" fmla="*/ 2147483647 h 230"/>
              <a:gd name="T52" fmla="*/ 2147483647 w 346"/>
              <a:gd name="T53" fmla="*/ 2147483647 h 230"/>
              <a:gd name="T54" fmla="*/ 2147483647 w 346"/>
              <a:gd name="T55" fmla="*/ 2147483647 h 230"/>
              <a:gd name="T56" fmla="*/ 2147483647 w 346"/>
              <a:gd name="T57" fmla="*/ 2147483647 h 230"/>
              <a:gd name="T58" fmla="*/ 2147483647 w 346"/>
              <a:gd name="T59" fmla="*/ 2147483647 h 230"/>
              <a:gd name="T60" fmla="*/ 2147483647 w 346"/>
              <a:gd name="T61" fmla="*/ 2147483647 h 230"/>
              <a:gd name="T62" fmla="*/ 2147483647 w 346"/>
              <a:gd name="T63" fmla="*/ 2147483647 h 230"/>
              <a:gd name="T64" fmla="*/ 2147483647 w 346"/>
              <a:gd name="T65" fmla="*/ 2147483647 h 230"/>
              <a:gd name="T66" fmla="*/ 2147483647 w 346"/>
              <a:gd name="T67" fmla="*/ 2147483647 h 230"/>
              <a:gd name="T68" fmla="*/ 2147483647 w 346"/>
              <a:gd name="T69" fmla="*/ 2147483647 h 230"/>
              <a:gd name="T70" fmla="*/ 2147483647 w 346"/>
              <a:gd name="T71" fmla="*/ 0 h 230"/>
              <a:gd name="T72" fmla="*/ 2147483647 w 346"/>
              <a:gd name="T73" fmla="*/ 0 h 2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6"/>
              <a:gd name="T112" fmla="*/ 0 h 230"/>
              <a:gd name="T113" fmla="*/ 346 w 346"/>
              <a:gd name="T114" fmla="*/ 230 h 2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6" h="230">
                <a:moveTo>
                  <a:pt x="39" y="0"/>
                </a:moveTo>
                <a:lnTo>
                  <a:pt x="30" y="1"/>
                </a:lnTo>
                <a:lnTo>
                  <a:pt x="23" y="3"/>
                </a:lnTo>
                <a:lnTo>
                  <a:pt x="17" y="6"/>
                </a:lnTo>
                <a:lnTo>
                  <a:pt x="11" y="11"/>
                </a:lnTo>
                <a:lnTo>
                  <a:pt x="6" y="17"/>
                </a:lnTo>
                <a:lnTo>
                  <a:pt x="4" y="23"/>
                </a:lnTo>
                <a:lnTo>
                  <a:pt x="1" y="30"/>
                </a:lnTo>
                <a:lnTo>
                  <a:pt x="0" y="38"/>
                </a:lnTo>
                <a:lnTo>
                  <a:pt x="0" y="192"/>
                </a:lnTo>
                <a:lnTo>
                  <a:pt x="1" y="200"/>
                </a:lnTo>
                <a:lnTo>
                  <a:pt x="4" y="207"/>
                </a:lnTo>
                <a:lnTo>
                  <a:pt x="6" y="213"/>
                </a:lnTo>
                <a:lnTo>
                  <a:pt x="11" y="219"/>
                </a:lnTo>
                <a:lnTo>
                  <a:pt x="17" y="224"/>
                </a:lnTo>
                <a:lnTo>
                  <a:pt x="23" y="228"/>
                </a:lnTo>
                <a:lnTo>
                  <a:pt x="30" y="229"/>
                </a:lnTo>
                <a:lnTo>
                  <a:pt x="39" y="230"/>
                </a:lnTo>
                <a:lnTo>
                  <a:pt x="307" y="230"/>
                </a:lnTo>
                <a:lnTo>
                  <a:pt x="316" y="229"/>
                </a:lnTo>
                <a:lnTo>
                  <a:pt x="323" y="228"/>
                </a:lnTo>
                <a:lnTo>
                  <a:pt x="329" y="224"/>
                </a:lnTo>
                <a:lnTo>
                  <a:pt x="335" y="219"/>
                </a:lnTo>
                <a:lnTo>
                  <a:pt x="340" y="213"/>
                </a:lnTo>
                <a:lnTo>
                  <a:pt x="344" y="207"/>
                </a:lnTo>
                <a:lnTo>
                  <a:pt x="345" y="200"/>
                </a:lnTo>
                <a:lnTo>
                  <a:pt x="346" y="192"/>
                </a:lnTo>
                <a:lnTo>
                  <a:pt x="346" y="38"/>
                </a:lnTo>
                <a:lnTo>
                  <a:pt x="345" y="30"/>
                </a:lnTo>
                <a:lnTo>
                  <a:pt x="344" y="23"/>
                </a:lnTo>
                <a:lnTo>
                  <a:pt x="340" y="17"/>
                </a:lnTo>
                <a:lnTo>
                  <a:pt x="335" y="11"/>
                </a:lnTo>
                <a:lnTo>
                  <a:pt x="329" y="6"/>
                </a:lnTo>
                <a:lnTo>
                  <a:pt x="323" y="3"/>
                </a:lnTo>
                <a:lnTo>
                  <a:pt x="316" y="1"/>
                </a:lnTo>
                <a:lnTo>
                  <a:pt x="307" y="0"/>
                </a:lnTo>
                <a:lnTo>
                  <a:pt x="39" y="0"/>
                </a:lnTo>
                <a:close/>
              </a:path>
            </a:pathLst>
          </a:custGeom>
          <a:solidFill>
            <a:srgbClr val="8080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03" name="Rectangle 94"/>
          <p:cNvSpPr>
            <a:spLocks noChangeArrowheads="1"/>
          </p:cNvSpPr>
          <p:nvPr/>
        </p:nvSpPr>
        <p:spPr bwMode="auto">
          <a:xfrm>
            <a:off x="7692058" y="4004321"/>
            <a:ext cx="192004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dstM</a:t>
            </a:r>
            <a:endParaRPr lang="en-US" sz="1797"/>
          </a:p>
        </p:txBody>
      </p:sp>
      <p:sp>
        <p:nvSpPr>
          <p:cNvPr id="112704" name="Freeform 95"/>
          <p:cNvSpPr>
            <a:spLocks/>
          </p:cNvSpPr>
          <p:nvPr/>
        </p:nvSpPr>
        <p:spPr bwMode="auto">
          <a:xfrm>
            <a:off x="6335374" y="3961460"/>
            <a:ext cx="410973" cy="274637"/>
          </a:xfrm>
          <a:custGeom>
            <a:avLst/>
            <a:gdLst>
              <a:gd name="T0" fmla="*/ 2147483647 w 519"/>
              <a:gd name="T1" fmla="*/ 0 h 345"/>
              <a:gd name="T2" fmla="*/ 2147483647 w 519"/>
              <a:gd name="T3" fmla="*/ 2147483647 h 345"/>
              <a:gd name="T4" fmla="*/ 2147483647 w 519"/>
              <a:gd name="T5" fmla="*/ 2147483647 h 345"/>
              <a:gd name="T6" fmla="*/ 2147483647 w 519"/>
              <a:gd name="T7" fmla="*/ 2147483647 h 345"/>
              <a:gd name="T8" fmla="*/ 2147483647 w 519"/>
              <a:gd name="T9" fmla="*/ 2147483647 h 345"/>
              <a:gd name="T10" fmla="*/ 2147483647 w 519"/>
              <a:gd name="T11" fmla="*/ 2147483647 h 345"/>
              <a:gd name="T12" fmla="*/ 2147483647 w 519"/>
              <a:gd name="T13" fmla="*/ 2147483647 h 345"/>
              <a:gd name="T14" fmla="*/ 2147483647 w 519"/>
              <a:gd name="T15" fmla="*/ 2147483647 h 345"/>
              <a:gd name="T16" fmla="*/ 0 w 519"/>
              <a:gd name="T17" fmla="*/ 2147483647 h 345"/>
              <a:gd name="T18" fmla="*/ 0 w 519"/>
              <a:gd name="T19" fmla="*/ 2147483647 h 345"/>
              <a:gd name="T20" fmla="*/ 2147483647 w 519"/>
              <a:gd name="T21" fmla="*/ 2147483647 h 345"/>
              <a:gd name="T22" fmla="*/ 2147483647 w 519"/>
              <a:gd name="T23" fmla="*/ 2147483647 h 345"/>
              <a:gd name="T24" fmla="*/ 2147483647 w 519"/>
              <a:gd name="T25" fmla="*/ 2147483647 h 345"/>
              <a:gd name="T26" fmla="*/ 2147483647 w 519"/>
              <a:gd name="T27" fmla="*/ 2147483647 h 345"/>
              <a:gd name="T28" fmla="*/ 2147483647 w 519"/>
              <a:gd name="T29" fmla="*/ 2147483647 h 345"/>
              <a:gd name="T30" fmla="*/ 2147483647 w 519"/>
              <a:gd name="T31" fmla="*/ 2147483647 h 345"/>
              <a:gd name="T32" fmla="*/ 2147483647 w 519"/>
              <a:gd name="T33" fmla="*/ 2147483647 h 345"/>
              <a:gd name="T34" fmla="*/ 2147483647 w 519"/>
              <a:gd name="T35" fmla="*/ 2147483647 h 345"/>
              <a:gd name="T36" fmla="*/ 2147483647 w 519"/>
              <a:gd name="T37" fmla="*/ 2147483647 h 345"/>
              <a:gd name="T38" fmla="*/ 2147483647 w 519"/>
              <a:gd name="T39" fmla="*/ 2147483647 h 345"/>
              <a:gd name="T40" fmla="*/ 2147483647 w 519"/>
              <a:gd name="T41" fmla="*/ 2147483647 h 345"/>
              <a:gd name="T42" fmla="*/ 2147483647 w 519"/>
              <a:gd name="T43" fmla="*/ 2147483647 h 345"/>
              <a:gd name="T44" fmla="*/ 2147483647 w 519"/>
              <a:gd name="T45" fmla="*/ 2147483647 h 345"/>
              <a:gd name="T46" fmla="*/ 2147483647 w 519"/>
              <a:gd name="T47" fmla="*/ 2147483647 h 345"/>
              <a:gd name="T48" fmla="*/ 2147483647 w 519"/>
              <a:gd name="T49" fmla="*/ 2147483647 h 345"/>
              <a:gd name="T50" fmla="*/ 2147483647 w 519"/>
              <a:gd name="T51" fmla="*/ 2147483647 h 345"/>
              <a:gd name="T52" fmla="*/ 2147483647 w 519"/>
              <a:gd name="T53" fmla="*/ 2147483647 h 345"/>
              <a:gd name="T54" fmla="*/ 2147483647 w 519"/>
              <a:gd name="T55" fmla="*/ 2147483647 h 345"/>
              <a:gd name="T56" fmla="*/ 2147483647 w 519"/>
              <a:gd name="T57" fmla="*/ 2147483647 h 345"/>
              <a:gd name="T58" fmla="*/ 2147483647 w 519"/>
              <a:gd name="T59" fmla="*/ 2147483647 h 345"/>
              <a:gd name="T60" fmla="*/ 2147483647 w 519"/>
              <a:gd name="T61" fmla="*/ 2147483647 h 345"/>
              <a:gd name="T62" fmla="*/ 2147483647 w 519"/>
              <a:gd name="T63" fmla="*/ 2147483647 h 345"/>
              <a:gd name="T64" fmla="*/ 2147483647 w 519"/>
              <a:gd name="T65" fmla="*/ 2147483647 h 345"/>
              <a:gd name="T66" fmla="*/ 2147483647 w 519"/>
              <a:gd name="T67" fmla="*/ 2147483647 h 345"/>
              <a:gd name="T68" fmla="*/ 2147483647 w 519"/>
              <a:gd name="T69" fmla="*/ 2147483647 h 345"/>
              <a:gd name="T70" fmla="*/ 2147483647 w 519"/>
              <a:gd name="T71" fmla="*/ 0 h 345"/>
              <a:gd name="T72" fmla="*/ 2147483647 w 519"/>
              <a:gd name="T73" fmla="*/ 0 h 34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9"/>
              <a:gd name="T112" fmla="*/ 0 h 345"/>
              <a:gd name="T113" fmla="*/ 519 w 519"/>
              <a:gd name="T114" fmla="*/ 345 h 34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9" h="345">
                <a:moveTo>
                  <a:pt x="58" y="0"/>
                </a:moveTo>
                <a:lnTo>
                  <a:pt x="46" y="1"/>
                </a:lnTo>
                <a:lnTo>
                  <a:pt x="35" y="5"/>
                </a:lnTo>
                <a:lnTo>
                  <a:pt x="26" y="9"/>
                </a:lnTo>
                <a:lnTo>
                  <a:pt x="17" y="17"/>
                </a:lnTo>
                <a:lnTo>
                  <a:pt x="10" y="25"/>
                </a:lnTo>
                <a:lnTo>
                  <a:pt x="5" y="35"/>
                </a:lnTo>
                <a:lnTo>
                  <a:pt x="2" y="45"/>
                </a:lnTo>
                <a:lnTo>
                  <a:pt x="0" y="57"/>
                </a:lnTo>
                <a:lnTo>
                  <a:pt x="0" y="288"/>
                </a:lnTo>
                <a:lnTo>
                  <a:pt x="2" y="300"/>
                </a:lnTo>
                <a:lnTo>
                  <a:pt x="5" y="311"/>
                </a:lnTo>
                <a:lnTo>
                  <a:pt x="10" y="320"/>
                </a:lnTo>
                <a:lnTo>
                  <a:pt x="17" y="329"/>
                </a:lnTo>
                <a:lnTo>
                  <a:pt x="26" y="336"/>
                </a:lnTo>
                <a:lnTo>
                  <a:pt x="35" y="341"/>
                </a:lnTo>
                <a:lnTo>
                  <a:pt x="46" y="344"/>
                </a:lnTo>
                <a:lnTo>
                  <a:pt x="58" y="345"/>
                </a:lnTo>
                <a:lnTo>
                  <a:pt x="461" y="345"/>
                </a:lnTo>
                <a:lnTo>
                  <a:pt x="473" y="344"/>
                </a:lnTo>
                <a:lnTo>
                  <a:pt x="484" y="341"/>
                </a:lnTo>
                <a:lnTo>
                  <a:pt x="494" y="336"/>
                </a:lnTo>
                <a:lnTo>
                  <a:pt x="502" y="329"/>
                </a:lnTo>
                <a:lnTo>
                  <a:pt x="509" y="320"/>
                </a:lnTo>
                <a:lnTo>
                  <a:pt x="514" y="311"/>
                </a:lnTo>
                <a:lnTo>
                  <a:pt x="518" y="300"/>
                </a:lnTo>
                <a:lnTo>
                  <a:pt x="519" y="288"/>
                </a:lnTo>
                <a:lnTo>
                  <a:pt x="519" y="57"/>
                </a:lnTo>
                <a:lnTo>
                  <a:pt x="518" y="45"/>
                </a:lnTo>
                <a:lnTo>
                  <a:pt x="514" y="35"/>
                </a:lnTo>
                <a:lnTo>
                  <a:pt x="509" y="25"/>
                </a:lnTo>
                <a:lnTo>
                  <a:pt x="502" y="17"/>
                </a:lnTo>
                <a:lnTo>
                  <a:pt x="494" y="9"/>
                </a:lnTo>
                <a:lnTo>
                  <a:pt x="484" y="5"/>
                </a:lnTo>
                <a:lnTo>
                  <a:pt x="473" y="1"/>
                </a:lnTo>
                <a:lnTo>
                  <a:pt x="461" y="0"/>
                </a:lnTo>
                <a:lnTo>
                  <a:pt x="58" y="0"/>
                </a:lnTo>
                <a:close/>
              </a:path>
            </a:pathLst>
          </a:custGeom>
          <a:solidFill>
            <a:srgbClr val="8080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05" name="Rectangle 96"/>
          <p:cNvSpPr>
            <a:spLocks noChangeArrowheads="1"/>
          </p:cNvSpPr>
          <p:nvPr/>
        </p:nvSpPr>
        <p:spPr bwMode="auto">
          <a:xfrm>
            <a:off x="6455967" y="3994796"/>
            <a:ext cx="220804" cy="1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Select</a:t>
            </a:r>
            <a:endParaRPr lang="en-US" sz="1797"/>
          </a:p>
        </p:txBody>
      </p:sp>
      <p:sp>
        <p:nvSpPr>
          <p:cNvPr id="112706" name="Rectangle 97"/>
          <p:cNvSpPr>
            <a:spLocks noChangeArrowheads="1"/>
          </p:cNvSpPr>
          <p:nvPr/>
        </p:nvSpPr>
        <p:spPr bwMode="auto">
          <a:xfrm>
            <a:off x="6536893" y="4104334"/>
            <a:ext cx="51845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A</a:t>
            </a:r>
            <a:endParaRPr lang="en-US" sz="1797"/>
          </a:p>
        </p:txBody>
      </p:sp>
      <p:grpSp>
        <p:nvGrpSpPr>
          <p:cNvPr id="112707" name="Group 100"/>
          <p:cNvGrpSpPr>
            <a:grpSpLocks/>
          </p:cNvGrpSpPr>
          <p:nvPr/>
        </p:nvGrpSpPr>
        <p:grpSpPr bwMode="auto">
          <a:xfrm>
            <a:off x="7079566" y="3823347"/>
            <a:ext cx="65057" cy="458788"/>
            <a:chOff x="4439" y="2270"/>
            <a:chExt cx="41" cy="289"/>
          </a:xfrm>
        </p:grpSpPr>
        <p:sp>
          <p:nvSpPr>
            <p:cNvPr id="113297" name="Rectangle 98"/>
            <p:cNvSpPr>
              <a:spLocks noChangeArrowheads="1"/>
            </p:cNvSpPr>
            <p:nvPr/>
          </p:nvSpPr>
          <p:spPr bwMode="auto">
            <a:xfrm>
              <a:off x="4452" y="2309"/>
              <a:ext cx="15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98" name="Freeform 99"/>
            <p:cNvSpPr>
              <a:spLocks/>
            </p:cNvSpPr>
            <p:nvPr/>
          </p:nvSpPr>
          <p:spPr bwMode="auto">
            <a:xfrm>
              <a:off x="4439" y="2270"/>
              <a:ext cx="41" cy="41"/>
            </a:xfrm>
            <a:custGeom>
              <a:avLst/>
              <a:gdLst>
                <a:gd name="T0" fmla="*/ 3 w 82"/>
                <a:gd name="T1" fmla="*/ 3 h 82"/>
                <a:gd name="T2" fmla="*/ 2 w 82"/>
                <a:gd name="T3" fmla="*/ 0 h 82"/>
                <a:gd name="T4" fmla="*/ 0 w 82"/>
                <a:gd name="T5" fmla="*/ 3 h 82"/>
                <a:gd name="T6" fmla="*/ 3 w 82"/>
                <a:gd name="T7" fmla="*/ 3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2"/>
                <a:gd name="T14" fmla="*/ 82 w 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2">
                  <a:moveTo>
                    <a:pt x="82" y="82"/>
                  </a:moveTo>
                  <a:lnTo>
                    <a:pt x="41" y="0"/>
                  </a:lnTo>
                  <a:lnTo>
                    <a:pt x="0" y="82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08" name="Group 103"/>
          <p:cNvGrpSpPr>
            <a:grpSpLocks/>
          </p:cNvGrpSpPr>
          <p:nvPr/>
        </p:nvGrpSpPr>
        <p:grpSpPr bwMode="auto">
          <a:xfrm>
            <a:off x="6746347" y="4066235"/>
            <a:ext cx="149156" cy="215900"/>
            <a:chOff x="4229" y="2423"/>
            <a:chExt cx="94" cy="136"/>
          </a:xfrm>
        </p:grpSpPr>
        <p:sp>
          <p:nvSpPr>
            <p:cNvPr id="113295" name="Freeform 101"/>
            <p:cNvSpPr>
              <a:spLocks/>
            </p:cNvSpPr>
            <p:nvPr/>
          </p:nvSpPr>
          <p:spPr bwMode="auto">
            <a:xfrm>
              <a:off x="4268" y="2436"/>
              <a:ext cx="55" cy="123"/>
            </a:xfrm>
            <a:custGeom>
              <a:avLst/>
              <a:gdLst>
                <a:gd name="T0" fmla="*/ 3 w 109"/>
                <a:gd name="T1" fmla="*/ 8 h 245"/>
                <a:gd name="T2" fmla="*/ 4 w 109"/>
                <a:gd name="T3" fmla="*/ 8 h 245"/>
                <a:gd name="T4" fmla="*/ 4 w 109"/>
                <a:gd name="T5" fmla="*/ 1 h 245"/>
                <a:gd name="T6" fmla="*/ 4 w 109"/>
                <a:gd name="T7" fmla="*/ 1 h 245"/>
                <a:gd name="T8" fmla="*/ 4 w 109"/>
                <a:gd name="T9" fmla="*/ 1 h 245"/>
                <a:gd name="T10" fmla="*/ 4 w 109"/>
                <a:gd name="T11" fmla="*/ 1 h 245"/>
                <a:gd name="T12" fmla="*/ 4 w 109"/>
                <a:gd name="T13" fmla="*/ 1 h 245"/>
                <a:gd name="T14" fmla="*/ 3 w 109"/>
                <a:gd name="T15" fmla="*/ 0 h 245"/>
                <a:gd name="T16" fmla="*/ 0 w 109"/>
                <a:gd name="T17" fmla="*/ 0 h 245"/>
                <a:gd name="T18" fmla="*/ 0 w 109"/>
                <a:gd name="T19" fmla="*/ 1 h 245"/>
                <a:gd name="T20" fmla="*/ 3 w 109"/>
                <a:gd name="T21" fmla="*/ 1 h 245"/>
                <a:gd name="T22" fmla="*/ 3 w 109"/>
                <a:gd name="T23" fmla="*/ 1 h 245"/>
                <a:gd name="T24" fmla="*/ 3 w 109"/>
                <a:gd name="T25" fmla="*/ 1 h 245"/>
                <a:gd name="T26" fmla="*/ 3 w 109"/>
                <a:gd name="T27" fmla="*/ 1 h 245"/>
                <a:gd name="T28" fmla="*/ 3 w 109"/>
                <a:gd name="T29" fmla="*/ 1 h 245"/>
                <a:gd name="T30" fmla="*/ 3 w 109"/>
                <a:gd name="T31" fmla="*/ 1 h 245"/>
                <a:gd name="T32" fmla="*/ 3 w 109"/>
                <a:gd name="T33" fmla="*/ 1 h 245"/>
                <a:gd name="T34" fmla="*/ 3 w 109"/>
                <a:gd name="T35" fmla="*/ 8 h 2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"/>
                <a:gd name="T55" fmla="*/ 0 h 245"/>
                <a:gd name="T56" fmla="*/ 109 w 109"/>
                <a:gd name="T57" fmla="*/ 245 h 2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" h="245">
                  <a:moveTo>
                    <a:pt x="81" y="245"/>
                  </a:moveTo>
                  <a:lnTo>
                    <a:pt x="109" y="245"/>
                  </a:lnTo>
                  <a:lnTo>
                    <a:pt x="109" y="15"/>
                  </a:lnTo>
                  <a:lnTo>
                    <a:pt x="108" y="9"/>
                  </a:lnTo>
                  <a:lnTo>
                    <a:pt x="105" y="5"/>
                  </a:lnTo>
                  <a:lnTo>
                    <a:pt x="101" y="1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95" y="29"/>
                  </a:lnTo>
                  <a:lnTo>
                    <a:pt x="81" y="15"/>
                  </a:lnTo>
                  <a:lnTo>
                    <a:pt x="82" y="21"/>
                  </a:lnTo>
                  <a:lnTo>
                    <a:pt x="85" y="24"/>
                  </a:lnTo>
                  <a:lnTo>
                    <a:pt x="89" y="28"/>
                  </a:lnTo>
                  <a:lnTo>
                    <a:pt x="95" y="15"/>
                  </a:lnTo>
                  <a:lnTo>
                    <a:pt x="81" y="15"/>
                  </a:lnTo>
                  <a:lnTo>
                    <a:pt x="81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96" name="Freeform 102"/>
            <p:cNvSpPr>
              <a:spLocks/>
            </p:cNvSpPr>
            <p:nvPr/>
          </p:nvSpPr>
          <p:spPr bwMode="auto">
            <a:xfrm>
              <a:off x="4229" y="2423"/>
              <a:ext cx="41" cy="41"/>
            </a:xfrm>
            <a:custGeom>
              <a:avLst/>
              <a:gdLst>
                <a:gd name="T0" fmla="*/ 3 w 82"/>
                <a:gd name="T1" fmla="*/ 0 h 81"/>
                <a:gd name="T2" fmla="*/ 0 w 82"/>
                <a:gd name="T3" fmla="*/ 2 h 81"/>
                <a:gd name="T4" fmla="*/ 3 w 82"/>
                <a:gd name="T5" fmla="*/ 3 h 81"/>
                <a:gd name="T6" fmla="*/ 3 w 82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1"/>
                <a:gd name="T14" fmla="*/ 82 w 82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1">
                  <a:moveTo>
                    <a:pt x="82" y="0"/>
                  </a:moveTo>
                  <a:lnTo>
                    <a:pt x="0" y="41"/>
                  </a:lnTo>
                  <a:lnTo>
                    <a:pt x="82" y="8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09" name="Group 106"/>
          <p:cNvGrpSpPr>
            <a:grpSpLocks/>
          </p:cNvGrpSpPr>
          <p:nvPr/>
        </p:nvGrpSpPr>
        <p:grpSpPr bwMode="auto">
          <a:xfrm>
            <a:off x="6530546" y="4236097"/>
            <a:ext cx="547433" cy="685800"/>
            <a:chOff x="4093" y="2530"/>
            <a:chExt cx="345" cy="432"/>
          </a:xfrm>
        </p:grpSpPr>
        <p:sp>
          <p:nvSpPr>
            <p:cNvPr id="113293" name="Freeform 104"/>
            <p:cNvSpPr>
              <a:spLocks/>
            </p:cNvSpPr>
            <p:nvPr/>
          </p:nvSpPr>
          <p:spPr bwMode="auto">
            <a:xfrm>
              <a:off x="4107" y="2569"/>
              <a:ext cx="331" cy="393"/>
            </a:xfrm>
            <a:custGeom>
              <a:avLst/>
              <a:gdLst>
                <a:gd name="T0" fmla="*/ 19 w 663"/>
                <a:gd name="T1" fmla="*/ 25 h 786"/>
                <a:gd name="T2" fmla="*/ 20 w 663"/>
                <a:gd name="T3" fmla="*/ 25 h 786"/>
                <a:gd name="T4" fmla="*/ 20 w 663"/>
                <a:gd name="T5" fmla="*/ 19 h 786"/>
                <a:gd name="T6" fmla="*/ 20 w 663"/>
                <a:gd name="T7" fmla="*/ 19 h 786"/>
                <a:gd name="T8" fmla="*/ 20 w 663"/>
                <a:gd name="T9" fmla="*/ 19 h 786"/>
                <a:gd name="T10" fmla="*/ 20 w 663"/>
                <a:gd name="T11" fmla="*/ 19 h 786"/>
                <a:gd name="T12" fmla="*/ 20 w 663"/>
                <a:gd name="T13" fmla="*/ 19 h 786"/>
                <a:gd name="T14" fmla="*/ 20 w 663"/>
                <a:gd name="T15" fmla="*/ 19 h 786"/>
                <a:gd name="T16" fmla="*/ 0 w 663"/>
                <a:gd name="T17" fmla="*/ 19 h 786"/>
                <a:gd name="T18" fmla="*/ 0 w 663"/>
                <a:gd name="T19" fmla="*/ 19 h 786"/>
                <a:gd name="T20" fmla="*/ 0 w 663"/>
                <a:gd name="T21" fmla="*/ 19 h 786"/>
                <a:gd name="T22" fmla="*/ 0 w 663"/>
                <a:gd name="T23" fmla="*/ 19 h 786"/>
                <a:gd name="T24" fmla="*/ 0 w 663"/>
                <a:gd name="T25" fmla="*/ 19 h 786"/>
                <a:gd name="T26" fmla="*/ 0 w 663"/>
                <a:gd name="T27" fmla="*/ 19 h 786"/>
                <a:gd name="T28" fmla="*/ 0 w 663"/>
                <a:gd name="T29" fmla="*/ 19 h 786"/>
                <a:gd name="T30" fmla="*/ 0 w 663"/>
                <a:gd name="T31" fmla="*/ 0 h 786"/>
                <a:gd name="T32" fmla="*/ 0 w 663"/>
                <a:gd name="T33" fmla="*/ 0 h 786"/>
                <a:gd name="T34" fmla="*/ 0 w 663"/>
                <a:gd name="T35" fmla="*/ 19 h 786"/>
                <a:gd name="T36" fmla="*/ 0 w 663"/>
                <a:gd name="T37" fmla="*/ 19 h 786"/>
                <a:gd name="T38" fmla="*/ 0 w 663"/>
                <a:gd name="T39" fmla="*/ 19 h 786"/>
                <a:gd name="T40" fmla="*/ 0 w 663"/>
                <a:gd name="T41" fmla="*/ 20 h 786"/>
                <a:gd name="T42" fmla="*/ 0 w 663"/>
                <a:gd name="T43" fmla="*/ 20 h 786"/>
                <a:gd name="T44" fmla="*/ 0 w 663"/>
                <a:gd name="T45" fmla="*/ 20 h 786"/>
                <a:gd name="T46" fmla="*/ 20 w 663"/>
                <a:gd name="T47" fmla="*/ 20 h 786"/>
                <a:gd name="T48" fmla="*/ 19 w 663"/>
                <a:gd name="T49" fmla="*/ 19 h 786"/>
                <a:gd name="T50" fmla="*/ 19 w 663"/>
                <a:gd name="T51" fmla="*/ 19 h 786"/>
                <a:gd name="T52" fmla="*/ 19 w 663"/>
                <a:gd name="T53" fmla="*/ 20 h 786"/>
                <a:gd name="T54" fmla="*/ 20 w 663"/>
                <a:gd name="T55" fmla="*/ 20 h 786"/>
                <a:gd name="T56" fmla="*/ 20 w 663"/>
                <a:gd name="T57" fmla="*/ 19 h 786"/>
                <a:gd name="T58" fmla="*/ 19 w 663"/>
                <a:gd name="T59" fmla="*/ 19 h 786"/>
                <a:gd name="T60" fmla="*/ 19 w 663"/>
                <a:gd name="T61" fmla="*/ 25 h 7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63"/>
                <a:gd name="T94" fmla="*/ 0 h 786"/>
                <a:gd name="T95" fmla="*/ 663 w 663"/>
                <a:gd name="T96" fmla="*/ 786 h 7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63" h="786">
                  <a:moveTo>
                    <a:pt x="634" y="786"/>
                  </a:moveTo>
                  <a:lnTo>
                    <a:pt x="663" y="786"/>
                  </a:lnTo>
                  <a:lnTo>
                    <a:pt x="663" y="601"/>
                  </a:lnTo>
                  <a:lnTo>
                    <a:pt x="662" y="595"/>
                  </a:lnTo>
                  <a:lnTo>
                    <a:pt x="658" y="591"/>
                  </a:lnTo>
                  <a:lnTo>
                    <a:pt x="655" y="588"/>
                  </a:lnTo>
                  <a:lnTo>
                    <a:pt x="649" y="586"/>
                  </a:lnTo>
                  <a:lnTo>
                    <a:pt x="15" y="586"/>
                  </a:lnTo>
                  <a:lnTo>
                    <a:pt x="15" y="601"/>
                  </a:lnTo>
                  <a:lnTo>
                    <a:pt x="29" y="601"/>
                  </a:lnTo>
                  <a:lnTo>
                    <a:pt x="28" y="595"/>
                  </a:lnTo>
                  <a:lnTo>
                    <a:pt x="24" y="591"/>
                  </a:lnTo>
                  <a:lnTo>
                    <a:pt x="21" y="588"/>
                  </a:lnTo>
                  <a:lnTo>
                    <a:pt x="29" y="60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01"/>
                  </a:lnTo>
                  <a:lnTo>
                    <a:pt x="1" y="607"/>
                  </a:lnTo>
                  <a:lnTo>
                    <a:pt x="5" y="610"/>
                  </a:lnTo>
                  <a:lnTo>
                    <a:pt x="9" y="614"/>
                  </a:lnTo>
                  <a:lnTo>
                    <a:pt x="15" y="615"/>
                  </a:lnTo>
                  <a:lnTo>
                    <a:pt x="649" y="615"/>
                  </a:lnTo>
                  <a:lnTo>
                    <a:pt x="634" y="601"/>
                  </a:lnTo>
                  <a:lnTo>
                    <a:pt x="635" y="607"/>
                  </a:lnTo>
                  <a:lnTo>
                    <a:pt x="639" y="610"/>
                  </a:lnTo>
                  <a:lnTo>
                    <a:pt x="643" y="614"/>
                  </a:lnTo>
                  <a:lnTo>
                    <a:pt x="649" y="601"/>
                  </a:lnTo>
                  <a:lnTo>
                    <a:pt x="634" y="601"/>
                  </a:lnTo>
                  <a:lnTo>
                    <a:pt x="634" y="7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94" name="Freeform 105"/>
            <p:cNvSpPr>
              <a:spLocks/>
            </p:cNvSpPr>
            <p:nvPr/>
          </p:nvSpPr>
          <p:spPr bwMode="auto">
            <a:xfrm>
              <a:off x="4093" y="2530"/>
              <a:ext cx="41" cy="41"/>
            </a:xfrm>
            <a:custGeom>
              <a:avLst/>
              <a:gdLst>
                <a:gd name="T0" fmla="*/ 3 w 81"/>
                <a:gd name="T1" fmla="*/ 3 h 82"/>
                <a:gd name="T2" fmla="*/ 2 w 81"/>
                <a:gd name="T3" fmla="*/ 0 h 82"/>
                <a:gd name="T4" fmla="*/ 0 w 81"/>
                <a:gd name="T5" fmla="*/ 3 h 82"/>
                <a:gd name="T6" fmla="*/ 3 w 81"/>
                <a:gd name="T7" fmla="*/ 3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2"/>
                <a:gd name="T14" fmla="*/ 81 w 81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2">
                  <a:moveTo>
                    <a:pt x="81" y="82"/>
                  </a:moveTo>
                  <a:lnTo>
                    <a:pt x="41" y="0"/>
                  </a:lnTo>
                  <a:lnTo>
                    <a:pt x="0" y="82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10" name="Group 109"/>
          <p:cNvGrpSpPr>
            <a:grpSpLocks/>
          </p:cNvGrpSpPr>
          <p:nvPr/>
        </p:nvGrpSpPr>
        <p:grpSpPr bwMode="auto">
          <a:xfrm>
            <a:off x="6530546" y="3823347"/>
            <a:ext cx="65057" cy="138113"/>
            <a:chOff x="4093" y="2270"/>
            <a:chExt cx="41" cy="87"/>
          </a:xfrm>
        </p:grpSpPr>
        <p:sp>
          <p:nvSpPr>
            <p:cNvPr id="113291" name="Rectangle 107"/>
            <p:cNvSpPr>
              <a:spLocks noChangeArrowheads="1"/>
            </p:cNvSpPr>
            <p:nvPr/>
          </p:nvSpPr>
          <p:spPr bwMode="auto">
            <a:xfrm>
              <a:off x="4107" y="2309"/>
              <a:ext cx="14" cy="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92" name="Freeform 108"/>
            <p:cNvSpPr>
              <a:spLocks/>
            </p:cNvSpPr>
            <p:nvPr/>
          </p:nvSpPr>
          <p:spPr bwMode="auto">
            <a:xfrm>
              <a:off x="4093" y="2270"/>
              <a:ext cx="41" cy="41"/>
            </a:xfrm>
            <a:custGeom>
              <a:avLst/>
              <a:gdLst>
                <a:gd name="T0" fmla="*/ 3 w 81"/>
                <a:gd name="T1" fmla="*/ 3 h 82"/>
                <a:gd name="T2" fmla="*/ 2 w 81"/>
                <a:gd name="T3" fmla="*/ 0 h 82"/>
                <a:gd name="T4" fmla="*/ 0 w 81"/>
                <a:gd name="T5" fmla="*/ 3 h 82"/>
                <a:gd name="T6" fmla="*/ 3 w 81"/>
                <a:gd name="T7" fmla="*/ 3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2"/>
                <a:gd name="T14" fmla="*/ 81 w 81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2">
                  <a:moveTo>
                    <a:pt x="81" y="82"/>
                  </a:moveTo>
                  <a:lnTo>
                    <a:pt x="41" y="0"/>
                  </a:lnTo>
                  <a:lnTo>
                    <a:pt x="0" y="82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12711" name="Freeform 110"/>
          <p:cNvSpPr>
            <a:spLocks/>
          </p:cNvSpPr>
          <p:nvPr/>
        </p:nvSpPr>
        <p:spPr bwMode="auto">
          <a:xfrm>
            <a:off x="5786354" y="2772422"/>
            <a:ext cx="410973" cy="274638"/>
          </a:xfrm>
          <a:custGeom>
            <a:avLst/>
            <a:gdLst>
              <a:gd name="T0" fmla="*/ 2147483647 w 518"/>
              <a:gd name="T1" fmla="*/ 0 h 345"/>
              <a:gd name="T2" fmla="*/ 2147483647 w 518"/>
              <a:gd name="T3" fmla="*/ 2147483647 h 345"/>
              <a:gd name="T4" fmla="*/ 2147483647 w 518"/>
              <a:gd name="T5" fmla="*/ 2147483647 h 345"/>
              <a:gd name="T6" fmla="*/ 2147483647 w 518"/>
              <a:gd name="T7" fmla="*/ 2147483647 h 345"/>
              <a:gd name="T8" fmla="*/ 2147483647 w 518"/>
              <a:gd name="T9" fmla="*/ 2147483647 h 345"/>
              <a:gd name="T10" fmla="*/ 2147483647 w 518"/>
              <a:gd name="T11" fmla="*/ 2147483647 h 345"/>
              <a:gd name="T12" fmla="*/ 2147483647 w 518"/>
              <a:gd name="T13" fmla="*/ 2147483647 h 345"/>
              <a:gd name="T14" fmla="*/ 2147483647 w 518"/>
              <a:gd name="T15" fmla="*/ 2147483647 h 345"/>
              <a:gd name="T16" fmla="*/ 0 w 518"/>
              <a:gd name="T17" fmla="*/ 2147483647 h 345"/>
              <a:gd name="T18" fmla="*/ 0 w 518"/>
              <a:gd name="T19" fmla="*/ 2147483647 h 345"/>
              <a:gd name="T20" fmla="*/ 2147483647 w 518"/>
              <a:gd name="T21" fmla="*/ 2147483647 h 345"/>
              <a:gd name="T22" fmla="*/ 2147483647 w 518"/>
              <a:gd name="T23" fmla="*/ 2147483647 h 345"/>
              <a:gd name="T24" fmla="*/ 2147483647 w 518"/>
              <a:gd name="T25" fmla="*/ 2147483647 h 345"/>
              <a:gd name="T26" fmla="*/ 2147483647 w 518"/>
              <a:gd name="T27" fmla="*/ 2147483647 h 345"/>
              <a:gd name="T28" fmla="*/ 2147483647 w 518"/>
              <a:gd name="T29" fmla="*/ 2147483647 h 345"/>
              <a:gd name="T30" fmla="*/ 2147483647 w 518"/>
              <a:gd name="T31" fmla="*/ 2147483647 h 345"/>
              <a:gd name="T32" fmla="*/ 2147483647 w 518"/>
              <a:gd name="T33" fmla="*/ 2147483647 h 345"/>
              <a:gd name="T34" fmla="*/ 2147483647 w 518"/>
              <a:gd name="T35" fmla="*/ 2147483647 h 345"/>
              <a:gd name="T36" fmla="*/ 2147483647 w 518"/>
              <a:gd name="T37" fmla="*/ 2147483647 h 345"/>
              <a:gd name="T38" fmla="*/ 2147483647 w 518"/>
              <a:gd name="T39" fmla="*/ 2147483647 h 345"/>
              <a:gd name="T40" fmla="*/ 2147483647 w 518"/>
              <a:gd name="T41" fmla="*/ 2147483647 h 345"/>
              <a:gd name="T42" fmla="*/ 2147483647 w 518"/>
              <a:gd name="T43" fmla="*/ 2147483647 h 345"/>
              <a:gd name="T44" fmla="*/ 2147483647 w 518"/>
              <a:gd name="T45" fmla="*/ 2147483647 h 345"/>
              <a:gd name="T46" fmla="*/ 2147483647 w 518"/>
              <a:gd name="T47" fmla="*/ 2147483647 h 345"/>
              <a:gd name="T48" fmla="*/ 2147483647 w 518"/>
              <a:gd name="T49" fmla="*/ 2147483647 h 345"/>
              <a:gd name="T50" fmla="*/ 2147483647 w 518"/>
              <a:gd name="T51" fmla="*/ 2147483647 h 345"/>
              <a:gd name="T52" fmla="*/ 2147483647 w 518"/>
              <a:gd name="T53" fmla="*/ 2147483647 h 345"/>
              <a:gd name="T54" fmla="*/ 2147483647 w 518"/>
              <a:gd name="T55" fmla="*/ 2147483647 h 345"/>
              <a:gd name="T56" fmla="*/ 2147483647 w 518"/>
              <a:gd name="T57" fmla="*/ 2147483647 h 345"/>
              <a:gd name="T58" fmla="*/ 2147483647 w 518"/>
              <a:gd name="T59" fmla="*/ 2147483647 h 345"/>
              <a:gd name="T60" fmla="*/ 2147483647 w 518"/>
              <a:gd name="T61" fmla="*/ 2147483647 h 345"/>
              <a:gd name="T62" fmla="*/ 2147483647 w 518"/>
              <a:gd name="T63" fmla="*/ 2147483647 h 345"/>
              <a:gd name="T64" fmla="*/ 2147483647 w 518"/>
              <a:gd name="T65" fmla="*/ 2147483647 h 345"/>
              <a:gd name="T66" fmla="*/ 2147483647 w 518"/>
              <a:gd name="T67" fmla="*/ 2147483647 h 345"/>
              <a:gd name="T68" fmla="*/ 2147483647 w 518"/>
              <a:gd name="T69" fmla="*/ 2147483647 h 345"/>
              <a:gd name="T70" fmla="*/ 2147483647 w 518"/>
              <a:gd name="T71" fmla="*/ 0 h 345"/>
              <a:gd name="T72" fmla="*/ 2147483647 w 518"/>
              <a:gd name="T73" fmla="*/ 0 h 34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8"/>
              <a:gd name="T112" fmla="*/ 0 h 345"/>
              <a:gd name="T113" fmla="*/ 518 w 518"/>
              <a:gd name="T114" fmla="*/ 345 h 34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8" h="345">
                <a:moveTo>
                  <a:pt x="57" y="0"/>
                </a:moveTo>
                <a:lnTo>
                  <a:pt x="45" y="1"/>
                </a:lnTo>
                <a:lnTo>
                  <a:pt x="35" y="5"/>
                </a:lnTo>
                <a:lnTo>
                  <a:pt x="25" y="9"/>
                </a:lnTo>
                <a:lnTo>
                  <a:pt x="17" y="17"/>
                </a:lnTo>
                <a:lnTo>
                  <a:pt x="9" y="25"/>
                </a:lnTo>
                <a:lnTo>
                  <a:pt x="5" y="35"/>
                </a:lnTo>
                <a:lnTo>
                  <a:pt x="1" y="45"/>
                </a:lnTo>
                <a:lnTo>
                  <a:pt x="0" y="57"/>
                </a:lnTo>
                <a:lnTo>
                  <a:pt x="0" y="288"/>
                </a:lnTo>
                <a:lnTo>
                  <a:pt x="1" y="300"/>
                </a:lnTo>
                <a:lnTo>
                  <a:pt x="5" y="311"/>
                </a:lnTo>
                <a:lnTo>
                  <a:pt x="9" y="320"/>
                </a:lnTo>
                <a:lnTo>
                  <a:pt x="17" y="329"/>
                </a:lnTo>
                <a:lnTo>
                  <a:pt x="25" y="336"/>
                </a:lnTo>
                <a:lnTo>
                  <a:pt x="35" y="341"/>
                </a:lnTo>
                <a:lnTo>
                  <a:pt x="45" y="344"/>
                </a:lnTo>
                <a:lnTo>
                  <a:pt x="57" y="345"/>
                </a:lnTo>
                <a:lnTo>
                  <a:pt x="461" y="345"/>
                </a:lnTo>
                <a:lnTo>
                  <a:pt x="473" y="344"/>
                </a:lnTo>
                <a:lnTo>
                  <a:pt x="484" y="341"/>
                </a:lnTo>
                <a:lnTo>
                  <a:pt x="493" y="336"/>
                </a:lnTo>
                <a:lnTo>
                  <a:pt x="502" y="329"/>
                </a:lnTo>
                <a:lnTo>
                  <a:pt x="509" y="320"/>
                </a:lnTo>
                <a:lnTo>
                  <a:pt x="514" y="311"/>
                </a:lnTo>
                <a:lnTo>
                  <a:pt x="517" y="300"/>
                </a:lnTo>
                <a:lnTo>
                  <a:pt x="518" y="288"/>
                </a:lnTo>
                <a:lnTo>
                  <a:pt x="518" y="57"/>
                </a:lnTo>
                <a:lnTo>
                  <a:pt x="517" y="45"/>
                </a:lnTo>
                <a:lnTo>
                  <a:pt x="514" y="35"/>
                </a:lnTo>
                <a:lnTo>
                  <a:pt x="509" y="25"/>
                </a:lnTo>
                <a:lnTo>
                  <a:pt x="502" y="17"/>
                </a:lnTo>
                <a:lnTo>
                  <a:pt x="493" y="9"/>
                </a:lnTo>
                <a:lnTo>
                  <a:pt x="484" y="5"/>
                </a:lnTo>
                <a:lnTo>
                  <a:pt x="473" y="1"/>
                </a:lnTo>
                <a:lnTo>
                  <a:pt x="461" y="0"/>
                </a:lnTo>
                <a:lnTo>
                  <a:pt x="57" y="0"/>
                </a:lnTo>
                <a:close/>
              </a:path>
            </a:pathLst>
          </a:custGeom>
          <a:solidFill>
            <a:srgbClr val="8080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12" name="Rectangle 111"/>
          <p:cNvSpPr>
            <a:spLocks noChangeArrowheads="1"/>
          </p:cNvSpPr>
          <p:nvPr/>
        </p:nvSpPr>
        <p:spPr bwMode="auto">
          <a:xfrm>
            <a:off x="5938682" y="2804171"/>
            <a:ext cx="147003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ALU</a:t>
            </a:r>
            <a:endParaRPr lang="en-US" sz="1797"/>
          </a:p>
        </p:txBody>
      </p:sp>
      <p:sp>
        <p:nvSpPr>
          <p:cNvPr id="112713" name="Rectangle 112"/>
          <p:cNvSpPr>
            <a:spLocks noChangeArrowheads="1"/>
          </p:cNvSpPr>
          <p:nvPr/>
        </p:nvSpPr>
        <p:spPr bwMode="auto">
          <a:xfrm>
            <a:off x="5987873" y="2915296"/>
            <a:ext cx="51845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A</a:t>
            </a:r>
            <a:endParaRPr lang="en-US" sz="1797"/>
          </a:p>
        </p:txBody>
      </p:sp>
      <p:sp>
        <p:nvSpPr>
          <p:cNvPr id="112714" name="Freeform 113"/>
          <p:cNvSpPr>
            <a:spLocks/>
          </p:cNvSpPr>
          <p:nvPr/>
        </p:nvSpPr>
        <p:spPr bwMode="auto">
          <a:xfrm>
            <a:off x="6335374" y="2772422"/>
            <a:ext cx="410973" cy="274638"/>
          </a:xfrm>
          <a:custGeom>
            <a:avLst/>
            <a:gdLst>
              <a:gd name="T0" fmla="*/ 2147483647 w 519"/>
              <a:gd name="T1" fmla="*/ 0 h 345"/>
              <a:gd name="T2" fmla="*/ 2147483647 w 519"/>
              <a:gd name="T3" fmla="*/ 2147483647 h 345"/>
              <a:gd name="T4" fmla="*/ 2147483647 w 519"/>
              <a:gd name="T5" fmla="*/ 2147483647 h 345"/>
              <a:gd name="T6" fmla="*/ 2147483647 w 519"/>
              <a:gd name="T7" fmla="*/ 2147483647 h 345"/>
              <a:gd name="T8" fmla="*/ 2147483647 w 519"/>
              <a:gd name="T9" fmla="*/ 2147483647 h 345"/>
              <a:gd name="T10" fmla="*/ 2147483647 w 519"/>
              <a:gd name="T11" fmla="*/ 2147483647 h 345"/>
              <a:gd name="T12" fmla="*/ 2147483647 w 519"/>
              <a:gd name="T13" fmla="*/ 2147483647 h 345"/>
              <a:gd name="T14" fmla="*/ 2147483647 w 519"/>
              <a:gd name="T15" fmla="*/ 2147483647 h 345"/>
              <a:gd name="T16" fmla="*/ 0 w 519"/>
              <a:gd name="T17" fmla="*/ 2147483647 h 345"/>
              <a:gd name="T18" fmla="*/ 0 w 519"/>
              <a:gd name="T19" fmla="*/ 2147483647 h 345"/>
              <a:gd name="T20" fmla="*/ 2147483647 w 519"/>
              <a:gd name="T21" fmla="*/ 2147483647 h 345"/>
              <a:gd name="T22" fmla="*/ 2147483647 w 519"/>
              <a:gd name="T23" fmla="*/ 2147483647 h 345"/>
              <a:gd name="T24" fmla="*/ 2147483647 w 519"/>
              <a:gd name="T25" fmla="*/ 2147483647 h 345"/>
              <a:gd name="T26" fmla="*/ 2147483647 w 519"/>
              <a:gd name="T27" fmla="*/ 2147483647 h 345"/>
              <a:gd name="T28" fmla="*/ 2147483647 w 519"/>
              <a:gd name="T29" fmla="*/ 2147483647 h 345"/>
              <a:gd name="T30" fmla="*/ 2147483647 w 519"/>
              <a:gd name="T31" fmla="*/ 2147483647 h 345"/>
              <a:gd name="T32" fmla="*/ 2147483647 w 519"/>
              <a:gd name="T33" fmla="*/ 2147483647 h 345"/>
              <a:gd name="T34" fmla="*/ 2147483647 w 519"/>
              <a:gd name="T35" fmla="*/ 2147483647 h 345"/>
              <a:gd name="T36" fmla="*/ 2147483647 w 519"/>
              <a:gd name="T37" fmla="*/ 2147483647 h 345"/>
              <a:gd name="T38" fmla="*/ 2147483647 w 519"/>
              <a:gd name="T39" fmla="*/ 2147483647 h 345"/>
              <a:gd name="T40" fmla="*/ 2147483647 w 519"/>
              <a:gd name="T41" fmla="*/ 2147483647 h 345"/>
              <a:gd name="T42" fmla="*/ 2147483647 w 519"/>
              <a:gd name="T43" fmla="*/ 2147483647 h 345"/>
              <a:gd name="T44" fmla="*/ 2147483647 w 519"/>
              <a:gd name="T45" fmla="*/ 2147483647 h 345"/>
              <a:gd name="T46" fmla="*/ 2147483647 w 519"/>
              <a:gd name="T47" fmla="*/ 2147483647 h 345"/>
              <a:gd name="T48" fmla="*/ 2147483647 w 519"/>
              <a:gd name="T49" fmla="*/ 2147483647 h 345"/>
              <a:gd name="T50" fmla="*/ 2147483647 w 519"/>
              <a:gd name="T51" fmla="*/ 2147483647 h 345"/>
              <a:gd name="T52" fmla="*/ 2147483647 w 519"/>
              <a:gd name="T53" fmla="*/ 2147483647 h 345"/>
              <a:gd name="T54" fmla="*/ 2147483647 w 519"/>
              <a:gd name="T55" fmla="*/ 2147483647 h 345"/>
              <a:gd name="T56" fmla="*/ 2147483647 w 519"/>
              <a:gd name="T57" fmla="*/ 2147483647 h 345"/>
              <a:gd name="T58" fmla="*/ 2147483647 w 519"/>
              <a:gd name="T59" fmla="*/ 2147483647 h 345"/>
              <a:gd name="T60" fmla="*/ 2147483647 w 519"/>
              <a:gd name="T61" fmla="*/ 2147483647 h 345"/>
              <a:gd name="T62" fmla="*/ 2147483647 w 519"/>
              <a:gd name="T63" fmla="*/ 2147483647 h 345"/>
              <a:gd name="T64" fmla="*/ 2147483647 w 519"/>
              <a:gd name="T65" fmla="*/ 2147483647 h 345"/>
              <a:gd name="T66" fmla="*/ 2147483647 w 519"/>
              <a:gd name="T67" fmla="*/ 2147483647 h 345"/>
              <a:gd name="T68" fmla="*/ 2147483647 w 519"/>
              <a:gd name="T69" fmla="*/ 2147483647 h 345"/>
              <a:gd name="T70" fmla="*/ 2147483647 w 519"/>
              <a:gd name="T71" fmla="*/ 0 h 345"/>
              <a:gd name="T72" fmla="*/ 2147483647 w 519"/>
              <a:gd name="T73" fmla="*/ 0 h 34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9"/>
              <a:gd name="T112" fmla="*/ 0 h 345"/>
              <a:gd name="T113" fmla="*/ 519 w 519"/>
              <a:gd name="T114" fmla="*/ 345 h 34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9" h="345">
                <a:moveTo>
                  <a:pt x="58" y="0"/>
                </a:moveTo>
                <a:lnTo>
                  <a:pt x="46" y="1"/>
                </a:lnTo>
                <a:lnTo>
                  <a:pt x="35" y="5"/>
                </a:lnTo>
                <a:lnTo>
                  <a:pt x="26" y="9"/>
                </a:lnTo>
                <a:lnTo>
                  <a:pt x="17" y="17"/>
                </a:lnTo>
                <a:lnTo>
                  <a:pt x="10" y="25"/>
                </a:lnTo>
                <a:lnTo>
                  <a:pt x="5" y="35"/>
                </a:lnTo>
                <a:lnTo>
                  <a:pt x="2" y="45"/>
                </a:lnTo>
                <a:lnTo>
                  <a:pt x="0" y="57"/>
                </a:lnTo>
                <a:lnTo>
                  <a:pt x="0" y="288"/>
                </a:lnTo>
                <a:lnTo>
                  <a:pt x="2" y="300"/>
                </a:lnTo>
                <a:lnTo>
                  <a:pt x="5" y="311"/>
                </a:lnTo>
                <a:lnTo>
                  <a:pt x="10" y="320"/>
                </a:lnTo>
                <a:lnTo>
                  <a:pt x="17" y="329"/>
                </a:lnTo>
                <a:lnTo>
                  <a:pt x="26" y="336"/>
                </a:lnTo>
                <a:lnTo>
                  <a:pt x="35" y="341"/>
                </a:lnTo>
                <a:lnTo>
                  <a:pt x="46" y="344"/>
                </a:lnTo>
                <a:lnTo>
                  <a:pt x="58" y="345"/>
                </a:lnTo>
                <a:lnTo>
                  <a:pt x="461" y="345"/>
                </a:lnTo>
                <a:lnTo>
                  <a:pt x="473" y="344"/>
                </a:lnTo>
                <a:lnTo>
                  <a:pt x="484" y="341"/>
                </a:lnTo>
                <a:lnTo>
                  <a:pt x="494" y="336"/>
                </a:lnTo>
                <a:lnTo>
                  <a:pt x="502" y="329"/>
                </a:lnTo>
                <a:lnTo>
                  <a:pt x="509" y="320"/>
                </a:lnTo>
                <a:lnTo>
                  <a:pt x="514" y="311"/>
                </a:lnTo>
                <a:lnTo>
                  <a:pt x="518" y="300"/>
                </a:lnTo>
                <a:lnTo>
                  <a:pt x="519" y="288"/>
                </a:lnTo>
                <a:lnTo>
                  <a:pt x="519" y="57"/>
                </a:lnTo>
                <a:lnTo>
                  <a:pt x="518" y="45"/>
                </a:lnTo>
                <a:lnTo>
                  <a:pt x="514" y="35"/>
                </a:lnTo>
                <a:lnTo>
                  <a:pt x="509" y="25"/>
                </a:lnTo>
                <a:lnTo>
                  <a:pt x="502" y="17"/>
                </a:lnTo>
                <a:lnTo>
                  <a:pt x="494" y="9"/>
                </a:lnTo>
                <a:lnTo>
                  <a:pt x="484" y="5"/>
                </a:lnTo>
                <a:lnTo>
                  <a:pt x="473" y="1"/>
                </a:lnTo>
                <a:lnTo>
                  <a:pt x="461" y="0"/>
                </a:lnTo>
                <a:lnTo>
                  <a:pt x="58" y="0"/>
                </a:lnTo>
                <a:close/>
              </a:path>
            </a:pathLst>
          </a:custGeom>
          <a:solidFill>
            <a:srgbClr val="8080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15" name="Rectangle 114"/>
          <p:cNvSpPr>
            <a:spLocks noChangeArrowheads="1"/>
          </p:cNvSpPr>
          <p:nvPr/>
        </p:nvSpPr>
        <p:spPr bwMode="auto">
          <a:xfrm>
            <a:off x="6487702" y="2804171"/>
            <a:ext cx="147003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ALU</a:t>
            </a:r>
            <a:endParaRPr lang="en-US" sz="1797"/>
          </a:p>
        </p:txBody>
      </p:sp>
      <p:sp>
        <p:nvSpPr>
          <p:cNvPr id="112716" name="Rectangle 115"/>
          <p:cNvSpPr>
            <a:spLocks noChangeArrowheads="1"/>
          </p:cNvSpPr>
          <p:nvPr/>
        </p:nvSpPr>
        <p:spPr bwMode="auto">
          <a:xfrm>
            <a:off x="6536893" y="2915296"/>
            <a:ext cx="48001" cy="1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B</a:t>
            </a:r>
            <a:endParaRPr lang="en-US" sz="1797"/>
          </a:p>
        </p:txBody>
      </p:sp>
      <p:grpSp>
        <p:nvGrpSpPr>
          <p:cNvPr id="112717" name="Group 118"/>
          <p:cNvGrpSpPr>
            <a:grpSpLocks/>
          </p:cNvGrpSpPr>
          <p:nvPr/>
        </p:nvGrpSpPr>
        <p:grpSpPr bwMode="auto">
          <a:xfrm>
            <a:off x="5891080" y="3047061"/>
            <a:ext cx="65058" cy="593725"/>
            <a:chOff x="3690" y="1781"/>
            <a:chExt cx="41" cy="374"/>
          </a:xfrm>
        </p:grpSpPr>
        <p:sp>
          <p:nvSpPr>
            <p:cNvPr id="113289" name="Rectangle 116"/>
            <p:cNvSpPr>
              <a:spLocks noChangeArrowheads="1"/>
            </p:cNvSpPr>
            <p:nvPr/>
          </p:nvSpPr>
          <p:spPr bwMode="auto">
            <a:xfrm>
              <a:off x="3703" y="1820"/>
              <a:ext cx="15" cy="3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90" name="Freeform 117"/>
            <p:cNvSpPr>
              <a:spLocks/>
            </p:cNvSpPr>
            <p:nvPr/>
          </p:nvSpPr>
          <p:spPr bwMode="auto">
            <a:xfrm>
              <a:off x="3690" y="1781"/>
              <a:ext cx="41" cy="41"/>
            </a:xfrm>
            <a:custGeom>
              <a:avLst/>
              <a:gdLst>
                <a:gd name="T0" fmla="*/ 3 w 82"/>
                <a:gd name="T1" fmla="*/ 3 h 82"/>
                <a:gd name="T2" fmla="*/ 2 w 82"/>
                <a:gd name="T3" fmla="*/ 0 h 82"/>
                <a:gd name="T4" fmla="*/ 0 w 82"/>
                <a:gd name="T5" fmla="*/ 3 h 82"/>
                <a:gd name="T6" fmla="*/ 3 w 82"/>
                <a:gd name="T7" fmla="*/ 3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2"/>
                <a:gd name="T14" fmla="*/ 82 w 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2">
                  <a:moveTo>
                    <a:pt x="82" y="82"/>
                  </a:moveTo>
                  <a:lnTo>
                    <a:pt x="41" y="0"/>
                  </a:lnTo>
                  <a:lnTo>
                    <a:pt x="0" y="82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18" name="Group 121"/>
          <p:cNvGrpSpPr>
            <a:grpSpLocks/>
          </p:cNvGrpSpPr>
          <p:nvPr/>
        </p:nvGrpSpPr>
        <p:grpSpPr bwMode="auto">
          <a:xfrm>
            <a:off x="6211605" y="2269185"/>
            <a:ext cx="63470" cy="136525"/>
            <a:chOff x="3892" y="1291"/>
            <a:chExt cx="40" cy="86"/>
          </a:xfrm>
        </p:grpSpPr>
        <p:sp>
          <p:nvSpPr>
            <p:cNvPr id="113287" name="Rectangle 119"/>
            <p:cNvSpPr>
              <a:spLocks noChangeArrowheads="1"/>
            </p:cNvSpPr>
            <p:nvPr/>
          </p:nvSpPr>
          <p:spPr bwMode="auto">
            <a:xfrm>
              <a:off x="3905" y="1330"/>
              <a:ext cx="14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88" name="Freeform 120"/>
            <p:cNvSpPr>
              <a:spLocks/>
            </p:cNvSpPr>
            <p:nvPr/>
          </p:nvSpPr>
          <p:spPr bwMode="auto">
            <a:xfrm>
              <a:off x="3892" y="1291"/>
              <a:ext cx="40" cy="41"/>
            </a:xfrm>
            <a:custGeom>
              <a:avLst/>
              <a:gdLst>
                <a:gd name="T0" fmla="*/ 2 w 82"/>
                <a:gd name="T1" fmla="*/ 3 h 82"/>
                <a:gd name="T2" fmla="*/ 1 w 82"/>
                <a:gd name="T3" fmla="*/ 0 h 82"/>
                <a:gd name="T4" fmla="*/ 0 w 82"/>
                <a:gd name="T5" fmla="*/ 3 h 82"/>
                <a:gd name="T6" fmla="*/ 2 w 82"/>
                <a:gd name="T7" fmla="*/ 3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2"/>
                <a:gd name="T14" fmla="*/ 82 w 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2">
                  <a:moveTo>
                    <a:pt x="82" y="82"/>
                  </a:moveTo>
                  <a:lnTo>
                    <a:pt x="41" y="0"/>
                  </a:lnTo>
                  <a:lnTo>
                    <a:pt x="0" y="82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12719" name="Rectangle 122"/>
          <p:cNvSpPr>
            <a:spLocks noChangeArrowheads="1"/>
          </p:cNvSpPr>
          <p:nvPr/>
        </p:nvSpPr>
        <p:spPr bwMode="auto">
          <a:xfrm>
            <a:off x="5957723" y="2680347"/>
            <a:ext cx="22215" cy="920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20" name="Rectangle 123"/>
          <p:cNvSpPr>
            <a:spLocks noChangeArrowheads="1"/>
          </p:cNvSpPr>
          <p:nvPr/>
        </p:nvSpPr>
        <p:spPr bwMode="auto">
          <a:xfrm>
            <a:off x="6552760" y="2680347"/>
            <a:ext cx="22215" cy="920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21" name="Rectangle 124"/>
          <p:cNvSpPr>
            <a:spLocks noChangeArrowheads="1"/>
          </p:cNvSpPr>
          <p:nvPr/>
        </p:nvSpPr>
        <p:spPr bwMode="auto">
          <a:xfrm>
            <a:off x="6552760" y="3183585"/>
            <a:ext cx="22215" cy="4111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grpSp>
        <p:nvGrpSpPr>
          <p:cNvPr id="112722" name="Group 127"/>
          <p:cNvGrpSpPr>
            <a:grpSpLocks/>
          </p:cNvGrpSpPr>
          <p:nvPr/>
        </p:nvGrpSpPr>
        <p:grpSpPr bwMode="auto">
          <a:xfrm>
            <a:off x="5035814" y="2269185"/>
            <a:ext cx="38082" cy="1371600"/>
            <a:chOff x="3151" y="1291"/>
            <a:chExt cx="24" cy="864"/>
          </a:xfrm>
        </p:grpSpPr>
        <p:sp>
          <p:nvSpPr>
            <p:cNvPr id="113285" name="Line 125"/>
            <p:cNvSpPr>
              <a:spLocks noChangeShapeType="1"/>
            </p:cNvSpPr>
            <p:nvPr/>
          </p:nvSpPr>
          <p:spPr bwMode="auto">
            <a:xfrm flipV="1">
              <a:off x="3163" y="1314"/>
              <a:ext cx="1" cy="8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86" name="Freeform 126"/>
            <p:cNvSpPr>
              <a:spLocks/>
            </p:cNvSpPr>
            <p:nvPr/>
          </p:nvSpPr>
          <p:spPr bwMode="auto">
            <a:xfrm>
              <a:off x="3151" y="1291"/>
              <a:ext cx="24" cy="25"/>
            </a:xfrm>
            <a:custGeom>
              <a:avLst/>
              <a:gdLst>
                <a:gd name="T0" fmla="*/ 2 w 48"/>
                <a:gd name="T1" fmla="*/ 2 h 49"/>
                <a:gd name="T2" fmla="*/ 1 w 48"/>
                <a:gd name="T3" fmla="*/ 0 h 49"/>
                <a:gd name="T4" fmla="*/ 0 w 48"/>
                <a:gd name="T5" fmla="*/ 2 h 49"/>
                <a:gd name="T6" fmla="*/ 2 w 48"/>
                <a:gd name="T7" fmla="*/ 2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9"/>
                <a:gd name="T14" fmla="*/ 48 w 4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9">
                  <a:moveTo>
                    <a:pt x="48" y="49"/>
                  </a:moveTo>
                  <a:lnTo>
                    <a:pt x="24" y="0"/>
                  </a:lnTo>
                  <a:lnTo>
                    <a:pt x="0" y="49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23" name="Group 130"/>
          <p:cNvGrpSpPr>
            <a:grpSpLocks/>
          </p:cNvGrpSpPr>
          <p:nvPr/>
        </p:nvGrpSpPr>
        <p:grpSpPr bwMode="auto">
          <a:xfrm>
            <a:off x="7458803" y="2269185"/>
            <a:ext cx="38082" cy="1371600"/>
            <a:chOff x="4678" y="1291"/>
            <a:chExt cx="24" cy="864"/>
          </a:xfrm>
        </p:grpSpPr>
        <p:sp>
          <p:nvSpPr>
            <p:cNvPr id="113283" name="Line 128"/>
            <p:cNvSpPr>
              <a:spLocks noChangeShapeType="1"/>
            </p:cNvSpPr>
            <p:nvPr/>
          </p:nvSpPr>
          <p:spPr bwMode="auto">
            <a:xfrm flipV="1">
              <a:off x="4690" y="1314"/>
              <a:ext cx="1" cy="8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84" name="Freeform 129"/>
            <p:cNvSpPr>
              <a:spLocks/>
            </p:cNvSpPr>
            <p:nvPr/>
          </p:nvSpPr>
          <p:spPr bwMode="auto">
            <a:xfrm>
              <a:off x="4678" y="1291"/>
              <a:ext cx="24" cy="25"/>
            </a:xfrm>
            <a:custGeom>
              <a:avLst/>
              <a:gdLst>
                <a:gd name="T0" fmla="*/ 2 w 48"/>
                <a:gd name="T1" fmla="*/ 2 h 49"/>
                <a:gd name="T2" fmla="*/ 1 w 48"/>
                <a:gd name="T3" fmla="*/ 0 h 49"/>
                <a:gd name="T4" fmla="*/ 0 w 48"/>
                <a:gd name="T5" fmla="*/ 2 h 49"/>
                <a:gd name="T6" fmla="*/ 2 w 48"/>
                <a:gd name="T7" fmla="*/ 2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9"/>
                <a:gd name="T14" fmla="*/ 48 w 4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9">
                  <a:moveTo>
                    <a:pt x="48" y="49"/>
                  </a:moveTo>
                  <a:lnTo>
                    <a:pt x="24" y="0"/>
                  </a:lnTo>
                  <a:lnTo>
                    <a:pt x="0" y="49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24" name="Group 133"/>
          <p:cNvGrpSpPr>
            <a:grpSpLocks/>
          </p:cNvGrpSpPr>
          <p:nvPr/>
        </p:nvGrpSpPr>
        <p:grpSpPr bwMode="auto">
          <a:xfrm>
            <a:off x="7733314" y="2269185"/>
            <a:ext cx="38082" cy="1371600"/>
            <a:chOff x="4851" y="1291"/>
            <a:chExt cx="24" cy="864"/>
          </a:xfrm>
        </p:grpSpPr>
        <p:sp>
          <p:nvSpPr>
            <p:cNvPr id="113281" name="Line 131"/>
            <p:cNvSpPr>
              <a:spLocks noChangeShapeType="1"/>
            </p:cNvSpPr>
            <p:nvPr/>
          </p:nvSpPr>
          <p:spPr bwMode="auto">
            <a:xfrm flipV="1">
              <a:off x="4863" y="1314"/>
              <a:ext cx="1" cy="8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82" name="Freeform 132"/>
            <p:cNvSpPr>
              <a:spLocks/>
            </p:cNvSpPr>
            <p:nvPr/>
          </p:nvSpPr>
          <p:spPr bwMode="auto">
            <a:xfrm>
              <a:off x="4851" y="1291"/>
              <a:ext cx="24" cy="25"/>
            </a:xfrm>
            <a:custGeom>
              <a:avLst/>
              <a:gdLst>
                <a:gd name="T0" fmla="*/ 2 w 48"/>
                <a:gd name="T1" fmla="*/ 2 h 49"/>
                <a:gd name="T2" fmla="*/ 1 w 48"/>
                <a:gd name="T3" fmla="*/ 0 h 49"/>
                <a:gd name="T4" fmla="*/ 0 w 48"/>
                <a:gd name="T5" fmla="*/ 2 h 49"/>
                <a:gd name="T6" fmla="*/ 2 w 48"/>
                <a:gd name="T7" fmla="*/ 2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9"/>
                <a:gd name="T14" fmla="*/ 48 w 4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9">
                  <a:moveTo>
                    <a:pt x="48" y="49"/>
                  </a:moveTo>
                  <a:lnTo>
                    <a:pt x="24" y="0"/>
                  </a:lnTo>
                  <a:lnTo>
                    <a:pt x="0" y="49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25" name="Group 136"/>
          <p:cNvGrpSpPr>
            <a:grpSpLocks/>
          </p:cNvGrpSpPr>
          <p:nvPr/>
        </p:nvGrpSpPr>
        <p:grpSpPr bwMode="auto">
          <a:xfrm>
            <a:off x="5034228" y="3823347"/>
            <a:ext cx="41255" cy="1098550"/>
            <a:chOff x="3150" y="2270"/>
            <a:chExt cx="26" cy="692"/>
          </a:xfrm>
        </p:grpSpPr>
        <p:sp>
          <p:nvSpPr>
            <p:cNvPr id="113279" name="Line 134"/>
            <p:cNvSpPr>
              <a:spLocks noChangeShapeType="1"/>
            </p:cNvSpPr>
            <p:nvPr/>
          </p:nvSpPr>
          <p:spPr bwMode="auto">
            <a:xfrm flipV="1">
              <a:off x="3163" y="2295"/>
              <a:ext cx="1" cy="6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80" name="Freeform 135"/>
            <p:cNvSpPr>
              <a:spLocks/>
            </p:cNvSpPr>
            <p:nvPr/>
          </p:nvSpPr>
          <p:spPr bwMode="auto">
            <a:xfrm>
              <a:off x="3150" y="2270"/>
              <a:ext cx="26" cy="27"/>
            </a:xfrm>
            <a:custGeom>
              <a:avLst/>
              <a:gdLst>
                <a:gd name="T0" fmla="*/ 1 w 53"/>
                <a:gd name="T1" fmla="*/ 2 h 53"/>
                <a:gd name="T2" fmla="*/ 0 w 53"/>
                <a:gd name="T3" fmla="*/ 0 h 53"/>
                <a:gd name="T4" fmla="*/ 0 w 53"/>
                <a:gd name="T5" fmla="*/ 2 h 53"/>
                <a:gd name="T6" fmla="*/ 1 w 53"/>
                <a:gd name="T7" fmla="*/ 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53"/>
                <a:gd name="T14" fmla="*/ 53 w 53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53">
                  <a:moveTo>
                    <a:pt x="53" y="53"/>
                  </a:moveTo>
                  <a:lnTo>
                    <a:pt x="27" y="0"/>
                  </a:lnTo>
                  <a:lnTo>
                    <a:pt x="0" y="53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26" name="Group 139"/>
          <p:cNvGrpSpPr>
            <a:grpSpLocks/>
          </p:cNvGrpSpPr>
          <p:nvPr/>
        </p:nvGrpSpPr>
        <p:grpSpPr bwMode="auto">
          <a:xfrm>
            <a:off x="5262722" y="3823347"/>
            <a:ext cx="41255" cy="1098550"/>
            <a:chOff x="3294" y="2270"/>
            <a:chExt cx="26" cy="692"/>
          </a:xfrm>
        </p:grpSpPr>
        <p:sp>
          <p:nvSpPr>
            <p:cNvPr id="113277" name="Line 137"/>
            <p:cNvSpPr>
              <a:spLocks noChangeShapeType="1"/>
            </p:cNvSpPr>
            <p:nvPr/>
          </p:nvSpPr>
          <p:spPr bwMode="auto">
            <a:xfrm flipV="1">
              <a:off x="3307" y="2295"/>
              <a:ext cx="1" cy="6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78" name="Freeform 138"/>
            <p:cNvSpPr>
              <a:spLocks/>
            </p:cNvSpPr>
            <p:nvPr/>
          </p:nvSpPr>
          <p:spPr bwMode="auto">
            <a:xfrm>
              <a:off x="3294" y="2270"/>
              <a:ext cx="26" cy="27"/>
            </a:xfrm>
            <a:custGeom>
              <a:avLst/>
              <a:gdLst>
                <a:gd name="T0" fmla="*/ 1 w 53"/>
                <a:gd name="T1" fmla="*/ 2 h 53"/>
                <a:gd name="T2" fmla="*/ 0 w 53"/>
                <a:gd name="T3" fmla="*/ 0 h 53"/>
                <a:gd name="T4" fmla="*/ 0 w 53"/>
                <a:gd name="T5" fmla="*/ 2 h 53"/>
                <a:gd name="T6" fmla="*/ 1 w 53"/>
                <a:gd name="T7" fmla="*/ 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53"/>
                <a:gd name="T14" fmla="*/ 53 w 53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53">
                  <a:moveTo>
                    <a:pt x="53" y="53"/>
                  </a:moveTo>
                  <a:lnTo>
                    <a:pt x="27" y="0"/>
                  </a:lnTo>
                  <a:lnTo>
                    <a:pt x="0" y="53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27" name="Group 142"/>
          <p:cNvGrpSpPr>
            <a:grpSpLocks/>
          </p:cNvGrpSpPr>
          <p:nvPr/>
        </p:nvGrpSpPr>
        <p:grpSpPr bwMode="auto">
          <a:xfrm>
            <a:off x="6535306" y="1491309"/>
            <a:ext cx="55537" cy="138112"/>
            <a:chOff x="4096" y="801"/>
            <a:chExt cx="35" cy="87"/>
          </a:xfrm>
        </p:grpSpPr>
        <p:sp>
          <p:nvSpPr>
            <p:cNvPr id="113275" name="Rectangle 140"/>
            <p:cNvSpPr>
              <a:spLocks noChangeArrowheads="1"/>
            </p:cNvSpPr>
            <p:nvPr/>
          </p:nvSpPr>
          <p:spPr bwMode="auto">
            <a:xfrm>
              <a:off x="4108" y="835"/>
              <a:ext cx="11" cy="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76" name="Freeform 141"/>
            <p:cNvSpPr>
              <a:spLocks/>
            </p:cNvSpPr>
            <p:nvPr/>
          </p:nvSpPr>
          <p:spPr bwMode="auto">
            <a:xfrm>
              <a:off x="4096" y="801"/>
              <a:ext cx="35" cy="36"/>
            </a:xfrm>
            <a:custGeom>
              <a:avLst/>
              <a:gdLst>
                <a:gd name="T0" fmla="*/ 3 w 69"/>
                <a:gd name="T1" fmla="*/ 3 h 71"/>
                <a:gd name="T2" fmla="*/ 2 w 69"/>
                <a:gd name="T3" fmla="*/ 0 h 71"/>
                <a:gd name="T4" fmla="*/ 0 w 69"/>
                <a:gd name="T5" fmla="*/ 3 h 71"/>
                <a:gd name="T6" fmla="*/ 3 w 69"/>
                <a:gd name="T7" fmla="*/ 3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1"/>
                <a:gd name="T14" fmla="*/ 69 w 69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1">
                  <a:moveTo>
                    <a:pt x="69" y="71"/>
                  </a:moveTo>
                  <a:lnTo>
                    <a:pt x="35" y="0"/>
                  </a:lnTo>
                  <a:lnTo>
                    <a:pt x="0" y="71"/>
                  </a:lnTo>
                  <a:lnTo>
                    <a:pt x="69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28" name="Group 145"/>
          <p:cNvGrpSpPr>
            <a:grpSpLocks/>
          </p:cNvGrpSpPr>
          <p:nvPr/>
        </p:nvGrpSpPr>
        <p:grpSpPr bwMode="auto">
          <a:xfrm>
            <a:off x="6576561" y="1811985"/>
            <a:ext cx="261816" cy="103187"/>
            <a:chOff x="4122" y="1003"/>
            <a:chExt cx="165" cy="65"/>
          </a:xfrm>
        </p:grpSpPr>
        <p:sp>
          <p:nvSpPr>
            <p:cNvPr id="113273" name="Freeform 143"/>
            <p:cNvSpPr>
              <a:spLocks/>
            </p:cNvSpPr>
            <p:nvPr/>
          </p:nvSpPr>
          <p:spPr bwMode="auto">
            <a:xfrm>
              <a:off x="4135" y="1042"/>
              <a:ext cx="152" cy="26"/>
            </a:xfrm>
            <a:custGeom>
              <a:avLst/>
              <a:gdLst>
                <a:gd name="T0" fmla="*/ 10 w 302"/>
                <a:gd name="T1" fmla="*/ 2 h 51"/>
                <a:gd name="T2" fmla="*/ 10 w 302"/>
                <a:gd name="T3" fmla="*/ 1 h 51"/>
                <a:gd name="T4" fmla="*/ 1 w 302"/>
                <a:gd name="T5" fmla="*/ 1 h 51"/>
                <a:gd name="T6" fmla="*/ 1 w 302"/>
                <a:gd name="T7" fmla="*/ 2 h 51"/>
                <a:gd name="T8" fmla="*/ 1 w 302"/>
                <a:gd name="T9" fmla="*/ 2 h 51"/>
                <a:gd name="T10" fmla="*/ 1 w 302"/>
                <a:gd name="T11" fmla="*/ 1 h 51"/>
                <a:gd name="T12" fmla="*/ 1 w 302"/>
                <a:gd name="T13" fmla="*/ 1 h 51"/>
                <a:gd name="T14" fmla="*/ 1 w 302"/>
                <a:gd name="T15" fmla="*/ 1 h 51"/>
                <a:gd name="T16" fmla="*/ 1 w 302"/>
                <a:gd name="T17" fmla="*/ 2 h 51"/>
                <a:gd name="T18" fmla="*/ 1 w 302"/>
                <a:gd name="T19" fmla="*/ 0 h 51"/>
                <a:gd name="T20" fmla="*/ 0 w 302"/>
                <a:gd name="T21" fmla="*/ 0 h 51"/>
                <a:gd name="T22" fmla="*/ 0 w 302"/>
                <a:gd name="T23" fmla="*/ 2 h 51"/>
                <a:gd name="T24" fmla="*/ 0 w 302"/>
                <a:gd name="T25" fmla="*/ 2 h 51"/>
                <a:gd name="T26" fmla="*/ 1 w 302"/>
                <a:gd name="T27" fmla="*/ 2 h 51"/>
                <a:gd name="T28" fmla="*/ 1 w 302"/>
                <a:gd name="T29" fmla="*/ 2 h 51"/>
                <a:gd name="T30" fmla="*/ 1 w 302"/>
                <a:gd name="T31" fmla="*/ 2 h 51"/>
                <a:gd name="T32" fmla="*/ 1 w 302"/>
                <a:gd name="T33" fmla="*/ 2 h 51"/>
                <a:gd name="T34" fmla="*/ 10 w 302"/>
                <a:gd name="T35" fmla="*/ 2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2"/>
                <a:gd name="T55" fmla="*/ 0 h 51"/>
                <a:gd name="T56" fmla="*/ 302 w 302"/>
                <a:gd name="T57" fmla="*/ 51 h 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2" h="51">
                  <a:moveTo>
                    <a:pt x="302" y="51"/>
                  </a:moveTo>
                  <a:lnTo>
                    <a:pt x="302" y="23"/>
                  </a:lnTo>
                  <a:lnTo>
                    <a:pt x="14" y="23"/>
                  </a:lnTo>
                  <a:lnTo>
                    <a:pt x="14" y="37"/>
                  </a:lnTo>
                  <a:lnTo>
                    <a:pt x="29" y="37"/>
                  </a:lnTo>
                  <a:lnTo>
                    <a:pt x="27" y="31"/>
                  </a:lnTo>
                  <a:lnTo>
                    <a:pt x="24" y="27"/>
                  </a:lnTo>
                  <a:lnTo>
                    <a:pt x="20" y="24"/>
                  </a:lnTo>
                  <a:lnTo>
                    <a:pt x="29" y="37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1" y="43"/>
                  </a:lnTo>
                  <a:lnTo>
                    <a:pt x="5" y="47"/>
                  </a:lnTo>
                  <a:lnTo>
                    <a:pt x="8" y="50"/>
                  </a:lnTo>
                  <a:lnTo>
                    <a:pt x="14" y="51"/>
                  </a:lnTo>
                  <a:lnTo>
                    <a:pt x="302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74" name="Freeform 144"/>
            <p:cNvSpPr>
              <a:spLocks/>
            </p:cNvSpPr>
            <p:nvPr/>
          </p:nvSpPr>
          <p:spPr bwMode="auto">
            <a:xfrm>
              <a:off x="4122" y="1003"/>
              <a:ext cx="41" cy="41"/>
            </a:xfrm>
            <a:custGeom>
              <a:avLst/>
              <a:gdLst>
                <a:gd name="T0" fmla="*/ 3 w 82"/>
                <a:gd name="T1" fmla="*/ 3 h 81"/>
                <a:gd name="T2" fmla="*/ 2 w 82"/>
                <a:gd name="T3" fmla="*/ 0 h 81"/>
                <a:gd name="T4" fmla="*/ 0 w 82"/>
                <a:gd name="T5" fmla="*/ 3 h 81"/>
                <a:gd name="T6" fmla="*/ 3 w 82"/>
                <a:gd name="T7" fmla="*/ 3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1"/>
                <a:gd name="T14" fmla="*/ 82 w 82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1">
                  <a:moveTo>
                    <a:pt x="82" y="81"/>
                  </a:moveTo>
                  <a:lnTo>
                    <a:pt x="41" y="0"/>
                  </a:lnTo>
                  <a:lnTo>
                    <a:pt x="0" y="81"/>
                  </a:lnTo>
                  <a:lnTo>
                    <a:pt x="82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12729" name="Freeform 146"/>
          <p:cNvSpPr>
            <a:spLocks/>
          </p:cNvSpPr>
          <p:nvPr/>
        </p:nvSpPr>
        <p:spPr bwMode="auto">
          <a:xfrm>
            <a:off x="5557859" y="1126185"/>
            <a:ext cx="410973" cy="319087"/>
          </a:xfrm>
          <a:custGeom>
            <a:avLst/>
            <a:gdLst>
              <a:gd name="T0" fmla="*/ 2147483647 w 518"/>
              <a:gd name="T1" fmla="*/ 0 h 404"/>
              <a:gd name="T2" fmla="*/ 2147483647 w 518"/>
              <a:gd name="T3" fmla="*/ 2147483647 h 404"/>
              <a:gd name="T4" fmla="*/ 2147483647 w 518"/>
              <a:gd name="T5" fmla="*/ 2147483647 h 404"/>
              <a:gd name="T6" fmla="*/ 2147483647 w 518"/>
              <a:gd name="T7" fmla="*/ 2147483647 h 404"/>
              <a:gd name="T8" fmla="*/ 2147483647 w 518"/>
              <a:gd name="T9" fmla="*/ 2147483647 h 404"/>
              <a:gd name="T10" fmla="*/ 2147483647 w 518"/>
              <a:gd name="T11" fmla="*/ 2147483647 h 404"/>
              <a:gd name="T12" fmla="*/ 2147483647 w 518"/>
              <a:gd name="T13" fmla="*/ 2147483647 h 404"/>
              <a:gd name="T14" fmla="*/ 2147483647 w 518"/>
              <a:gd name="T15" fmla="*/ 2147483647 h 404"/>
              <a:gd name="T16" fmla="*/ 0 w 518"/>
              <a:gd name="T17" fmla="*/ 2147483647 h 404"/>
              <a:gd name="T18" fmla="*/ 0 w 518"/>
              <a:gd name="T19" fmla="*/ 2147483647 h 404"/>
              <a:gd name="T20" fmla="*/ 2147483647 w 518"/>
              <a:gd name="T21" fmla="*/ 2147483647 h 404"/>
              <a:gd name="T22" fmla="*/ 2147483647 w 518"/>
              <a:gd name="T23" fmla="*/ 2147483647 h 404"/>
              <a:gd name="T24" fmla="*/ 2147483647 w 518"/>
              <a:gd name="T25" fmla="*/ 2147483647 h 404"/>
              <a:gd name="T26" fmla="*/ 2147483647 w 518"/>
              <a:gd name="T27" fmla="*/ 2147483647 h 404"/>
              <a:gd name="T28" fmla="*/ 2147483647 w 518"/>
              <a:gd name="T29" fmla="*/ 2147483647 h 404"/>
              <a:gd name="T30" fmla="*/ 2147483647 w 518"/>
              <a:gd name="T31" fmla="*/ 2147483647 h 404"/>
              <a:gd name="T32" fmla="*/ 2147483647 w 518"/>
              <a:gd name="T33" fmla="*/ 2147483647 h 404"/>
              <a:gd name="T34" fmla="*/ 2147483647 w 518"/>
              <a:gd name="T35" fmla="*/ 2147483647 h 404"/>
              <a:gd name="T36" fmla="*/ 2147483647 w 518"/>
              <a:gd name="T37" fmla="*/ 2147483647 h 404"/>
              <a:gd name="T38" fmla="*/ 2147483647 w 518"/>
              <a:gd name="T39" fmla="*/ 2147483647 h 404"/>
              <a:gd name="T40" fmla="*/ 2147483647 w 518"/>
              <a:gd name="T41" fmla="*/ 2147483647 h 404"/>
              <a:gd name="T42" fmla="*/ 2147483647 w 518"/>
              <a:gd name="T43" fmla="*/ 2147483647 h 404"/>
              <a:gd name="T44" fmla="*/ 2147483647 w 518"/>
              <a:gd name="T45" fmla="*/ 2147483647 h 404"/>
              <a:gd name="T46" fmla="*/ 2147483647 w 518"/>
              <a:gd name="T47" fmla="*/ 2147483647 h 404"/>
              <a:gd name="T48" fmla="*/ 2147483647 w 518"/>
              <a:gd name="T49" fmla="*/ 2147483647 h 404"/>
              <a:gd name="T50" fmla="*/ 2147483647 w 518"/>
              <a:gd name="T51" fmla="*/ 2147483647 h 404"/>
              <a:gd name="T52" fmla="*/ 2147483647 w 518"/>
              <a:gd name="T53" fmla="*/ 2147483647 h 404"/>
              <a:gd name="T54" fmla="*/ 2147483647 w 518"/>
              <a:gd name="T55" fmla="*/ 2147483647 h 404"/>
              <a:gd name="T56" fmla="*/ 2147483647 w 518"/>
              <a:gd name="T57" fmla="*/ 2147483647 h 404"/>
              <a:gd name="T58" fmla="*/ 2147483647 w 518"/>
              <a:gd name="T59" fmla="*/ 2147483647 h 404"/>
              <a:gd name="T60" fmla="*/ 2147483647 w 518"/>
              <a:gd name="T61" fmla="*/ 2147483647 h 404"/>
              <a:gd name="T62" fmla="*/ 2147483647 w 518"/>
              <a:gd name="T63" fmla="*/ 2147483647 h 404"/>
              <a:gd name="T64" fmla="*/ 2147483647 w 518"/>
              <a:gd name="T65" fmla="*/ 2147483647 h 404"/>
              <a:gd name="T66" fmla="*/ 2147483647 w 518"/>
              <a:gd name="T67" fmla="*/ 2147483647 h 404"/>
              <a:gd name="T68" fmla="*/ 2147483647 w 518"/>
              <a:gd name="T69" fmla="*/ 2147483647 h 404"/>
              <a:gd name="T70" fmla="*/ 2147483647 w 518"/>
              <a:gd name="T71" fmla="*/ 0 h 404"/>
              <a:gd name="T72" fmla="*/ 2147483647 w 518"/>
              <a:gd name="T73" fmla="*/ 0 h 4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8"/>
              <a:gd name="T112" fmla="*/ 0 h 404"/>
              <a:gd name="T113" fmla="*/ 518 w 518"/>
              <a:gd name="T114" fmla="*/ 404 h 4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8" h="404">
                <a:moveTo>
                  <a:pt x="67" y="0"/>
                </a:moveTo>
                <a:lnTo>
                  <a:pt x="54" y="2"/>
                </a:lnTo>
                <a:lnTo>
                  <a:pt x="40" y="5"/>
                </a:lnTo>
                <a:lnTo>
                  <a:pt x="30" y="12"/>
                </a:lnTo>
                <a:lnTo>
                  <a:pt x="19" y="20"/>
                </a:lnTo>
                <a:lnTo>
                  <a:pt x="12" y="30"/>
                </a:lnTo>
                <a:lnTo>
                  <a:pt x="4" y="41"/>
                </a:lnTo>
                <a:lnTo>
                  <a:pt x="1" y="55"/>
                </a:lnTo>
                <a:lnTo>
                  <a:pt x="0" y="68"/>
                </a:lnTo>
                <a:lnTo>
                  <a:pt x="0" y="337"/>
                </a:lnTo>
                <a:lnTo>
                  <a:pt x="1" y="350"/>
                </a:lnTo>
                <a:lnTo>
                  <a:pt x="4" y="363"/>
                </a:lnTo>
                <a:lnTo>
                  <a:pt x="12" y="374"/>
                </a:lnTo>
                <a:lnTo>
                  <a:pt x="19" y="385"/>
                </a:lnTo>
                <a:lnTo>
                  <a:pt x="30" y="392"/>
                </a:lnTo>
                <a:lnTo>
                  <a:pt x="40" y="399"/>
                </a:lnTo>
                <a:lnTo>
                  <a:pt x="54" y="403"/>
                </a:lnTo>
                <a:lnTo>
                  <a:pt x="67" y="404"/>
                </a:lnTo>
                <a:lnTo>
                  <a:pt x="451" y="404"/>
                </a:lnTo>
                <a:lnTo>
                  <a:pt x="464" y="403"/>
                </a:lnTo>
                <a:lnTo>
                  <a:pt x="477" y="399"/>
                </a:lnTo>
                <a:lnTo>
                  <a:pt x="488" y="392"/>
                </a:lnTo>
                <a:lnTo>
                  <a:pt x="499" y="385"/>
                </a:lnTo>
                <a:lnTo>
                  <a:pt x="506" y="374"/>
                </a:lnTo>
                <a:lnTo>
                  <a:pt x="514" y="363"/>
                </a:lnTo>
                <a:lnTo>
                  <a:pt x="517" y="350"/>
                </a:lnTo>
                <a:lnTo>
                  <a:pt x="518" y="337"/>
                </a:lnTo>
                <a:lnTo>
                  <a:pt x="518" y="68"/>
                </a:lnTo>
                <a:lnTo>
                  <a:pt x="517" y="55"/>
                </a:lnTo>
                <a:lnTo>
                  <a:pt x="514" y="41"/>
                </a:lnTo>
                <a:lnTo>
                  <a:pt x="506" y="30"/>
                </a:lnTo>
                <a:lnTo>
                  <a:pt x="499" y="20"/>
                </a:lnTo>
                <a:lnTo>
                  <a:pt x="488" y="12"/>
                </a:lnTo>
                <a:lnTo>
                  <a:pt x="477" y="5"/>
                </a:lnTo>
                <a:lnTo>
                  <a:pt x="464" y="2"/>
                </a:lnTo>
                <a:lnTo>
                  <a:pt x="451" y="0"/>
                </a:lnTo>
                <a:lnTo>
                  <a:pt x="67" y="0"/>
                </a:lnTo>
                <a:close/>
              </a:path>
            </a:pathLst>
          </a:custGeom>
          <a:solidFill>
            <a:srgbClr val="8080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30" name="Rectangle 147"/>
          <p:cNvSpPr>
            <a:spLocks noChangeArrowheads="1"/>
          </p:cNvSpPr>
          <p:nvPr/>
        </p:nvSpPr>
        <p:spPr bwMode="auto">
          <a:xfrm>
            <a:off x="5686387" y="1181746"/>
            <a:ext cx="192766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Mem</a:t>
            </a:r>
            <a:endParaRPr lang="en-US" sz="1797"/>
          </a:p>
        </p:txBody>
      </p:sp>
      <p:sp>
        <p:nvSpPr>
          <p:cNvPr id="112731" name="Rectangle 148"/>
          <p:cNvSpPr>
            <a:spLocks noChangeArrowheads="1"/>
          </p:cNvSpPr>
          <p:nvPr/>
        </p:nvSpPr>
        <p:spPr bwMode="auto">
          <a:xfrm>
            <a:off x="5875212" y="1181746"/>
            <a:ext cx="22400" cy="1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.</a:t>
            </a:r>
            <a:endParaRPr lang="en-US" sz="1797"/>
          </a:p>
        </p:txBody>
      </p:sp>
      <p:sp>
        <p:nvSpPr>
          <p:cNvPr id="112732" name="Rectangle 149"/>
          <p:cNvSpPr>
            <a:spLocks noChangeArrowheads="1"/>
          </p:cNvSpPr>
          <p:nvPr/>
        </p:nvSpPr>
        <p:spPr bwMode="auto">
          <a:xfrm>
            <a:off x="5672107" y="1291284"/>
            <a:ext cx="261280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control</a:t>
            </a:r>
            <a:endParaRPr lang="en-US" sz="1797"/>
          </a:p>
        </p:txBody>
      </p:sp>
      <p:grpSp>
        <p:nvGrpSpPr>
          <p:cNvPr id="112733" name="Group 152"/>
          <p:cNvGrpSpPr>
            <a:grpSpLocks/>
          </p:cNvGrpSpPr>
          <p:nvPr/>
        </p:nvGrpSpPr>
        <p:grpSpPr bwMode="auto">
          <a:xfrm>
            <a:off x="6759040" y="943622"/>
            <a:ext cx="65057" cy="136525"/>
            <a:chOff x="4237" y="456"/>
            <a:chExt cx="41" cy="86"/>
          </a:xfrm>
        </p:grpSpPr>
        <p:sp>
          <p:nvSpPr>
            <p:cNvPr id="113271" name="Rectangle 150"/>
            <p:cNvSpPr>
              <a:spLocks noChangeArrowheads="1"/>
            </p:cNvSpPr>
            <p:nvPr/>
          </p:nvSpPr>
          <p:spPr bwMode="auto">
            <a:xfrm>
              <a:off x="4251" y="495"/>
              <a:ext cx="14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72" name="Freeform 151"/>
            <p:cNvSpPr>
              <a:spLocks/>
            </p:cNvSpPr>
            <p:nvPr/>
          </p:nvSpPr>
          <p:spPr bwMode="auto">
            <a:xfrm>
              <a:off x="4237" y="456"/>
              <a:ext cx="41" cy="40"/>
            </a:xfrm>
            <a:custGeom>
              <a:avLst/>
              <a:gdLst>
                <a:gd name="T0" fmla="*/ 3 w 82"/>
                <a:gd name="T1" fmla="*/ 2 h 82"/>
                <a:gd name="T2" fmla="*/ 2 w 82"/>
                <a:gd name="T3" fmla="*/ 0 h 82"/>
                <a:gd name="T4" fmla="*/ 0 w 82"/>
                <a:gd name="T5" fmla="*/ 2 h 82"/>
                <a:gd name="T6" fmla="*/ 3 w 82"/>
                <a:gd name="T7" fmla="*/ 2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2"/>
                <a:gd name="T14" fmla="*/ 82 w 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2">
                  <a:moveTo>
                    <a:pt x="82" y="82"/>
                  </a:moveTo>
                  <a:lnTo>
                    <a:pt x="41" y="0"/>
                  </a:lnTo>
                  <a:lnTo>
                    <a:pt x="0" y="82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34" name="Group 155"/>
          <p:cNvGrpSpPr>
            <a:grpSpLocks/>
          </p:cNvGrpSpPr>
          <p:nvPr/>
        </p:nvGrpSpPr>
        <p:grpSpPr bwMode="auto">
          <a:xfrm>
            <a:off x="6211605" y="943622"/>
            <a:ext cx="63470" cy="1143000"/>
            <a:chOff x="3892" y="456"/>
            <a:chExt cx="40" cy="720"/>
          </a:xfrm>
        </p:grpSpPr>
        <p:sp>
          <p:nvSpPr>
            <p:cNvPr id="113269" name="Rectangle 153"/>
            <p:cNvSpPr>
              <a:spLocks noChangeArrowheads="1"/>
            </p:cNvSpPr>
            <p:nvPr/>
          </p:nvSpPr>
          <p:spPr bwMode="auto">
            <a:xfrm>
              <a:off x="3905" y="495"/>
              <a:ext cx="14" cy="6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70" name="Freeform 154"/>
            <p:cNvSpPr>
              <a:spLocks/>
            </p:cNvSpPr>
            <p:nvPr/>
          </p:nvSpPr>
          <p:spPr bwMode="auto">
            <a:xfrm>
              <a:off x="3892" y="456"/>
              <a:ext cx="40" cy="40"/>
            </a:xfrm>
            <a:custGeom>
              <a:avLst/>
              <a:gdLst>
                <a:gd name="T0" fmla="*/ 2 w 82"/>
                <a:gd name="T1" fmla="*/ 2 h 82"/>
                <a:gd name="T2" fmla="*/ 1 w 82"/>
                <a:gd name="T3" fmla="*/ 0 h 82"/>
                <a:gd name="T4" fmla="*/ 0 w 82"/>
                <a:gd name="T5" fmla="*/ 2 h 82"/>
                <a:gd name="T6" fmla="*/ 2 w 82"/>
                <a:gd name="T7" fmla="*/ 2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2"/>
                <a:gd name="T14" fmla="*/ 82 w 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2">
                  <a:moveTo>
                    <a:pt x="82" y="82"/>
                  </a:moveTo>
                  <a:lnTo>
                    <a:pt x="41" y="0"/>
                  </a:lnTo>
                  <a:lnTo>
                    <a:pt x="0" y="82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35" name="Group 158"/>
          <p:cNvGrpSpPr>
            <a:grpSpLocks/>
          </p:cNvGrpSpPr>
          <p:nvPr/>
        </p:nvGrpSpPr>
        <p:grpSpPr bwMode="auto">
          <a:xfrm>
            <a:off x="6243342" y="1811985"/>
            <a:ext cx="261816" cy="193675"/>
            <a:chOff x="3912" y="1003"/>
            <a:chExt cx="165" cy="122"/>
          </a:xfrm>
        </p:grpSpPr>
        <p:sp>
          <p:nvSpPr>
            <p:cNvPr id="113267" name="Freeform 156"/>
            <p:cNvSpPr>
              <a:spLocks/>
            </p:cNvSpPr>
            <p:nvPr/>
          </p:nvSpPr>
          <p:spPr bwMode="auto">
            <a:xfrm>
              <a:off x="3912" y="1042"/>
              <a:ext cx="151" cy="83"/>
            </a:xfrm>
            <a:custGeom>
              <a:avLst/>
              <a:gdLst>
                <a:gd name="T0" fmla="*/ 0 w 303"/>
                <a:gd name="T1" fmla="*/ 4 h 167"/>
                <a:gd name="T2" fmla="*/ 0 w 303"/>
                <a:gd name="T3" fmla="*/ 5 h 167"/>
                <a:gd name="T4" fmla="*/ 9 w 303"/>
                <a:gd name="T5" fmla="*/ 5 h 167"/>
                <a:gd name="T6" fmla="*/ 9 w 303"/>
                <a:gd name="T7" fmla="*/ 5 h 167"/>
                <a:gd name="T8" fmla="*/ 9 w 303"/>
                <a:gd name="T9" fmla="*/ 5 h 167"/>
                <a:gd name="T10" fmla="*/ 9 w 303"/>
                <a:gd name="T11" fmla="*/ 5 h 167"/>
                <a:gd name="T12" fmla="*/ 9 w 303"/>
                <a:gd name="T13" fmla="*/ 4 h 167"/>
                <a:gd name="T14" fmla="*/ 9 w 303"/>
                <a:gd name="T15" fmla="*/ 4 h 167"/>
                <a:gd name="T16" fmla="*/ 9 w 303"/>
                <a:gd name="T17" fmla="*/ 0 h 167"/>
                <a:gd name="T18" fmla="*/ 8 w 303"/>
                <a:gd name="T19" fmla="*/ 0 h 167"/>
                <a:gd name="T20" fmla="*/ 8 w 303"/>
                <a:gd name="T21" fmla="*/ 4 h 167"/>
                <a:gd name="T22" fmla="*/ 9 w 303"/>
                <a:gd name="T23" fmla="*/ 4 h 167"/>
                <a:gd name="T24" fmla="*/ 8 w 303"/>
                <a:gd name="T25" fmla="*/ 4 h 167"/>
                <a:gd name="T26" fmla="*/ 8 w 303"/>
                <a:gd name="T27" fmla="*/ 4 h 167"/>
                <a:gd name="T28" fmla="*/ 8 w 303"/>
                <a:gd name="T29" fmla="*/ 4 h 167"/>
                <a:gd name="T30" fmla="*/ 8 w 303"/>
                <a:gd name="T31" fmla="*/ 4 h 167"/>
                <a:gd name="T32" fmla="*/ 9 w 303"/>
                <a:gd name="T33" fmla="*/ 4 h 167"/>
                <a:gd name="T34" fmla="*/ 9 w 303"/>
                <a:gd name="T35" fmla="*/ 4 h 167"/>
                <a:gd name="T36" fmla="*/ 0 w 303"/>
                <a:gd name="T37" fmla="*/ 4 h 1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3"/>
                <a:gd name="T58" fmla="*/ 0 h 167"/>
                <a:gd name="T59" fmla="*/ 303 w 303"/>
                <a:gd name="T60" fmla="*/ 167 h 1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3" h="167">
                  <a:moveTo>
                    <a:pt x="0" y="138"/>
                  </a:moveTo>
                  <a:lnTo>
                    <a:pt x="0" y="167"/>
                  </a:lnTo>
                  <a:lnTo>
                    <a:pt x="288" y="167"/>
                  </a:lnTo>
                  <a:lnTo>
                    <a:pt x="294" y="165"/>
                  </a:lnTo>
                  <a:lnTo>
                    <a:pt x="298" y="162"/>
                  </a:lnTo>
                  <a:lnTo>
                    <a:pt x="301" y="158"/>
                  </a:lnTo>
                  <a:lnTo>
                    <a:pt x="303" y="152"/>
                  </a:lnTo>
                  <a:lnTo>
                    <a:pt x="303" y="0"/>
                  </a:lnTo>
                  <a:lnTo>
                    <a:pt x="274" y="0"/>
                  </a:lnTo>
                  <a:lnTo>
                    <a:pt x="274" y="152"/>
                  </a:lnTo>
                  <a:lnTo>
                    <a:pt x="288" y="138"/>
                  </a:lnTo>
                  <a:lnTo>
                    <a:pt x="282" y="139"/>
                  </a:lnTo>
                  <a:lnTo>
                    <a:pt x="279" y="143"/>
                  </a:lnTo>
                  <a:lnTo>
                    <a:pt x="275" y="146"/>
                  </a:lnTo>
                  <a:lnTo>
                    <a:pt x="274" y="152"/>
                  </a:lnTo>
                  <a:lnTo>
                    <a:pt x="288" y="152"/>
                  </a:lnTo>
                  <a:lnTo>
                    <a:pt x="288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68" name="Freeform 157"/>
            <p:cNvSpPr>
              <a:spLocks/>
            </p:cNvSpPr>
            <p:nvPr/>
          </p:nvSpPr>
          <p:spPr bwMode="auto">
            <a:xfrm>
              <a:off x="4036" y="1003"/>
              <a:ext cx="41" cy="41"/>
            </a:xfrm>
            <a:custGeom>
              <a:avLst/>
              <a:gdLst>
                <a:gd name="T0" fmla="*/ 3 w 82"/>
                <a:gd name="T1" fmla="*/ 3 h 81"/>
                <a:gd name="T2" fmla="*/ 2 w 82"/>
                <a:gd name="T3" fmla="*/ 0 h 81"/>
                <a:gd name="T4" fmla="*/ 0 w 82"/>
                <a:gd name="T5" fmla="*/ 3 h 81"/>
                <a:gd name="T6" fmla="*/ 3 w 82"/>
                <a:gd name="T7" fmla="*/ 3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1"/>
                <a:gd name="T14" fmla="*/ 82 w 82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1">
                  <a:moveTo>
                    <a:pt x="82" y="81"/>
                  </a:moveTo>
                  <a:lnTo>
                    <a:pt x="41" y="0"/>
                  </a:lnTo>
                  <a:lnTo>
                    <a:pt x="0" y="81"/>
                  </a:lnTo>
                  <a:lnTo>
                    <a:pt x="82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36" name="Group 161"/>
          <p:cNvGrpSpPr>
            <a:grpSpLocks/>
          </p:cNvGrpSpPr>
          <p:nvPr/>
        </p:nvGrpSpPr>
        <p:grpSpPr bwMode="auto">
          <a:xfrm>
            <a:off x="7458803" y="943622"/>
            <a:ext cx="38082" cy="1143000"/>
            <a:chOff x="4678" y="456"/>
            <a:chExt cx="24" cy="720"/>
          </a:xfrm>
        </p:grpSpPr>
        <p:sp>
          <p:nvSpPr>
            <p:cNvPr id="113265" name="Line 159"/>
            <p:cNvSpPr>
              <a:spLocks noChangeShapeType="1"/>
            </p:cNvSpPr>
            <p:nvPr/>
          </p:nvSpPr>
          <p:spPr bwMode="auto">
            <a:xfrm flipV="1">
              <a:off x="4690" y="478"/>
              <a:ext cx="1" cy="69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66" name="Freeform 160"/>
            <p:cNvSpPr>
              <a:spLocks/>
            </p:cNvSpPr>
            <p:nvPr/>
          </p:nvSpPr>
          <p:spPr bwMode="auto">
            <a:xfrm>
              <a:off x="4678" y="456"/>
              <a:ext cx="24" cy="24"/>
            </a:xfrm>
            <a:custGeom>
              <a:avLst/>
              <a:gdLst>
                <a:gd name="T0" fmla="*/ 2 w 48"/>
                <a:gd name="T1" fmla="*/ 1 h 49"/>
                <a:gd name="T2" fmla="*/ 1 w 48"/>
                <a:gd name="T3" fmla="*/ 0 h 49"/>
                <a:gd name="T4" fmla="*/ 0 w 48"/>
                <a:gd name="T5" fmla="*/ 1 h 49"/>
                <a:gd name="T6" fmla="*/ 2 w 48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9"/>
                <a:gd name="T14" fmla="*/ 48 w 4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9">
                  <a:moveTo>
                    <a:pt x="48" y="49"/>
                  </a:moveTo>
                  <a:lnTo>
                    <a:pt x="24" y="0"/>
                  </a:lnTo>
                  <a:lnTo>
                    <a:pt x="0" y="49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37" name="Group 164"/>
          <p:cNvGrpSpPr>
            <a:grpSpLocks/>
          </p:cNvGrpSpPr>
          <p:nvPr/>
        </p:nvGrpSpPr>
        <p:grpSpPr bwMode="auto">
          <a:xfrm>
            <a:off x="7733314" y="943622"/>
            <a:ext cx="38082" cy="1143000"/>
            <a:chOff x="4851" y="456"/>
            <a:chExt cx="24" cy="720"/>
          </a:xfrm>
        </p:grpSpPr>
        <p:sp>
          <p:nvSpPr>
            <p:cNvPr id="113263" name="Line 162"/>
            <p:cNvSpPr>
              <a:spLocks noChangeShapeType="1"/>
            </p:cNvSpPr>
            <p:nvPr/>
          </p:nvSpPr>
          <p:spPr bwMode="auto">
            <a:xfrm flipV="1">
              <a:off x="4863" y="478"/>
              <a:ext cx="1" cy="69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64" name="Freeform 163"/>
            <p:cNvSpPr>
              <a:spLocks/>
            </p:cNvSpPr>
            <p:nvPr/>
          </p:nvSpPr>
          <p:spPr bwMode="auto">
            <a:xfrm>
              <a:off x="4851" y="456"/>
              <a:ext cx="24" cy="24"/>
            </a:xfrm>
            <a:custGeom>
              <a:avLst/>
              <a:gdLst>
                <a:gd name="T0" fmla="*/ 2 w 48"/>
                <a:gd name="T1" fmla="*/ 1 h 49"/>
                <a:gd name="T2" fmla="*/ 1 w 48"/>
                <a:gd name="T3" fmla="*/ 0 h 49"/>
                <a:gd name="T4" fmla="*/ 0 w 48"/>
                <a:gd name="T5" fmla="*/ 1 h 49"/>
                <a:gd name="T6" fmla="*/ 2 w 48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9"/>
                <a:gd name="T14" fmla="*/ 48 w 4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9">
                  <a:moveTo>
                    <a:pt x="48" y="49"/>
                  </a:moveTo>
                  <a:lnTo>
                    <a:pt x="24" y="0"/>
                  </a:lnTo>
                  <a:lnTo>
                    <a:pt x="0" y="49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38" name="Group 181"/>
          <p:cNvGrpSpPr>
            <a:grpSpLocks/>
          </p:cNvGrpSpPr>
          <p:nvPr/>
        </p:nvGrpSpPr>
        <p:grpSpPr bwMode="auto">
          <a:xfrm>
            <a:off x="5978352" y="1180159"/>
            <a:ext cx="403038" cy="74612"/>
            <a:chOff x="3745" y="605"/>
            <a:chExt cx="254" cy="47"/>
          </a:xfrm>
        </p:grpSpPr>
        <p:sp>
          <p:nvSpPr>
            <p:cNvPr id="113247" name="Rectangle 165"/>
            <p:cNvSpPr>
              <a:spLocks noChangeArrowheads="1"/>
            </p:cNvSpPr>
            <p:nvPr/>
          </p:nvSpPr>
          <p:spPr bwMode="auto">
            <a:xfrm>
              <a:off x="3946" y="625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48" name="Rectangle 166"/>
            <p:cNvSpPr>
              <a:spLocks noChangeArrowheads="1"/>
            </p:cNvSpPr>
            <p:nvPr/>
          </p:nvSpPr>
          <p:spPr bwMode="auto">
            <a:xfrm>
              <a:off x="3932" y="625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49" name="Rectangle 167"/>
            <p:cNvSpPr>
              <a:spLocks noChangeArrowheads="1"/>
            </p:cNvSpPr>
            <p:nvPr/>
          </p:nvSpPr>
          <p:spPr bwMode="auto">
            <a:xfrm>
              <a:off x="3917" y="625"/>
              <a:ext cx="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50" name="Rectangle 168"/>
            <p:cNvSpPr>
              <a:spLocks noChangeArrowheads="1"/>
            </p:cNvSpPr>
            <p:nvPr/>
          </p:nvSpPr>
          <p:spPr bwMode="auto">
            <a:xfrm>
              <a:off x="3903" y="625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51" name="Rectangle 169"/>
            <p:cNvSpPr>
              <a:spLocks noChangeArrowheads="1"/>
            </p:cNvSpPr>
            <p:nvPr/>
          </p:nvSpPr>
          <p:spPr bwMode="auto">
            <a:xfrm>
              <a:off x="3889" y="625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52" name="Rectangle 170"/>
            <p:cNvSpPr>
              <a:spLocks noChangeArrowheads="1"/>
            </p:cNvSpPr>
            <p:nvPr/>
          </p:nvSpPr>
          <p:spPr bwMode="auto">
            <a:xfrm>
              <a:off x="3874" y="625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53" name="Rectangle 171"/>
            <p:cNvSpPr>
              <a:spLocks noChangeArrowheads="1"/>
            </p:cNvSpPr>
            <p:nvPr/>
          </p:nvSpPr>
          <p:spPr bwMode="auto">
            <a:xfrm>
              <a:off x="3860" y="625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54" name="Rectangle 172"/>
            <p:cNvSpPr>
              <a:spLocks noChangeArrowheads="1"/>
            </p:cNvSpPr>
            <p:nvPr/>
          </p:nvSpPr>
          <p:spPr bwMode="auto">
            <a:xfrm>
              <a:off x="3845" y="625"/>
              <a:ext cx="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55" name="Rectangle 173"/>
            <p:cNvSpPr>
              <a:spLocks noChangeArrowheads="1"/>
            </p:cNvSpPr>
            <p:nvPr/>
          </p:nvSpPr>
          <p:spPr bwMode="auto">
            <a:xfrm>
              <a:off x="3831" y="625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56" name="Rectangle 174"/>
            <p:cNvSpPr>
              <a:spLocks noChangeArrowheads="1"/>
            </p:cNvSpPr>
            <p:nvPr/>
          </p:nvSpPr>
          <p:spPr bwMode="auto">
            <a:xfrm>
              <a:off x="3817" y="625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57" name="Rectangle 175"/>
            <p:cNvSpPr>
              <a:spLocks noChangeArrowheads="1"/>
            </p:cNvSpPr>
            <p:nvPr/>
          </p:nvSpPr>
          <p:spPr bwMode="auto">
            <a:xfrm>
              <a:off x="3802" y="625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58" name="Rectangle 176"/>
            <p:cNvSpPr>
              <a:spLocks noChangeArrowheads="1"/>
            </p:cNvSpPr>
            <p:nvPr/>
          </p:nvSpPr>
          <p:spPr bwMode="auto">
            <a:xfrm>
              <a:off x="3788" y="625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59" name="Rectangle 177"/>
            <p:cNvSpPr>
              <a:spLocks noChangeArrowheads="1"/>
            </p:cNvSpPr>
            <p:nvPr/>
          </p:nvSpPr>
          <p:spPr bwMode="auto">
            <a:xfrm>
              <a:off x="3773" y="625"/>
              <a:ext cx="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60" name="Rectangle 178"/>
            <p:cNvSpPr>
              <a:spLocks noChangeArrowheads="1"/>
            </p:cNvSpPr>
            <p:nvPr/>
          </p:nvSpPr>
          <p:spPr bwMode="auto">
            <a:xfrm>
              <a:off x="3759" y="625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61" name="Rectangle 179"/>
            <p:cNvSpPr>
              <a:spLocks noChangeArrowheads="1"/>
            </p:cNvSpPr>
            <p:nvPr/>
          </p:nvSpPr>
          <p:spPr bwMode="auto">
            <a:xfrm>
              <a:off x="3745" y="625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62" name="Freeform 180"/>
            <p:cNvSpPr>
              <a:spLocks/>
            </p:cNvSpPr>
            <p:nvPr/>
          </p:nvSpPr>
          <p:spPr bwMode="auto">
            <a:xfrm>
              <a:off x="3952" y="605"/>
              <a:ext cx="47" cy="47"/>
            </a:xfrm>
            <a:custGeom>
              <a:avLst/>
              <a:gdLst>
                <a:gd name="T0" fmla="*/ 0 w 94"/>
                <a:gd name="T1" fmla="*/ 3 h 94"/>
                <a:gd name="T2" fmla="*/ 3 w 94"/>
                <a:gd name="T3" fmla="*/ 2 h 94"/>
                <a:gd name="T4" fmla="*/ 0 w 94"/>
                <a:gd name="T5" fmla="*/ 0 h 94"/>
                <a:gd name="T6" fmla="*/ 0 w 94"/>
                <a:gd name="T7" fmla="*/ 3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94"/>
                <a:gd name="T14" fmla="*/ 94 w 94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94">
                  <a:moveTo>
                    <a:pt x="0" y="94"/>
                  </a:moveTo>
                  <a:lnTo>
                    <a:pt x="94" y="47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39" name="Group 198"/>
          <p:cNvGrpSpPr>
            <a:grpSpLocks/>
          </p:cNvGrpSpPr>
          <p:nvPr/>
        </p:nvGrpSpPr>
        <p:grpSpPr bwMode="auto">
          <a:xfrm>
            <a:off x="5978352" y="1316684"/>
            <a:ext cx="403038" cy="74612"/>
            <a:chOff x="3745" y="691"/>
            <a:chExt cx="254" cy="47"/>
          </a:xfrm>
        </p:grpSpPr>
        <p:sp>
          <p:nvSpPr>
            <p:cNvPr id="113231" name="Rectangle 182"/>
            <p:cNvSpPr>
              <a:spLocks noChangeArrowheads="1"/>
            </p:cNvSpPr>
            <p:nvPr/>
          </p:nvSpPr>
          <p:spPr bwMode="auto">
            <a:xfrm>
              <a:off x="3946" y="711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32" name="Rectangle 183"/>
            <p:cNvSpPr>
              <a:spLocks noChangeArrowheads="1"/>
            </p:cNvSpPr>
            <p:nvPr/>
          </p:nvSpPr>
          <p:spPr bwMode="auto">
            <a:xfrm>
              <a:off x="3932" y="711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33" name="Rectangle 184"/>
            <p:cNvSpPr>
              <a:spLocks noChangeArrowheads="1"/>
            </p:cNvSpPr>
            <p:nvPr/>
          </p:nvSpPr>
          <p:spPr bwMode="auto">
            <a:xfrm>
              <a:off x="3917" y="711"/>
              <a:ext cx="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34" name="Rectangle 185"/>
            <p:cNvSpPr>
              <a:spLocks noChangeArrowheads="1"/>
            </p:cNvSpPr>
            <p:nvPr/>
          </p:nvSpPr>
          <p:spPr bwMode="auto">
            <a:xfrm>
              <a:off x="3903" y="711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35" name="Rectangle 186"/>
            <p:cNvSpPr>
              <a:spLocks noChangeArrowheads="1"/>
            </p:cNvSpPr>
            <p:nvPr/>
          </p:nvSpPr>
          <p:spPr bwMode="auto">
            <a:xfrm>
              <a:off x="3889" y="711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36" name="Rectangle 187"/>
            <p:cNvSpPr>
              <a:spLocks noChangeArrowheads="1"/>
            </p:cNvSpPr>
            <p:nvPr/>
          </p:nvSpPr>
          <p:spPr bwMode="auto">
            <a:xfrm>
              <a:off x="3874" y="711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37" name="Rectangle 188"/>
            <p:cNvSpPr>
              <a:spLocks noChangeArrowheads="1"/>
            </p:cNvSpPr>
            <p:nvPr/>
          </p:nvSpPr>
          <p:spPr bwMode="auto">
            <a:xfrm>
              <a:off x="3860" y="711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38" name="Rectangle 189"/>
            <p:cNvSpPr>
              <a:spLocks noChangeArrowheads="1"/>
            </p:cNvSpPr>
            <p:nvPr/>
          </p:nvSpPr>
          <p:spPr bwMode="auto">
            <a:xfrm>
              <a:off x="3845" y="711"/>
              <a:ext cx="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39" name="Rectangle 190"/>
            <p:cNvSpPr>
              <a:spLocks noChangeArrowheads="1"/>
            </p:cNvSpPr>
            <p:nvPr/>
          </p:nvSpPr>
          <p:spPr bwMode="auto">
            <a:xfrm>
              <a:off x="3831" y="711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40" name="Rectangle 191"/>
            <p:cNvSpPr>
              <a:spLocks noChangeArrowheads="1"/>
            </p:cNvSpPr>
            <p:nvPr/>
          </p:nvSpPr>
          <p:spPr bwMode="auto">
            <a:xfrm>
              <a:off x="3817" y="711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41" name="Rectangle 192"/>
            <p:cNvSpPr>
              <a:spLocks noChangeArrowheads="1"/>
            </p:cNvSpPr>
            <p:nvPr/>
          </p:nvSpPr>
          <p:spPr bwMode="auto">
            <a:xfrm>
              <a:off x="3802" y="711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42" name="Rectangle 193"/>
            <p:cNvSpPr>
              <a:spLocks noChangeArrowheads="1"/>
            </p:cNvSpPr>
            <p:nvPr/>
          </p:nvSpPr>
          <p:spPr bwMode="auto">
            <a:xfrm>
              <a:off x="3788" y="711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43" name="Rectangle 194"/>
            <p:cNvSpPr>
              <a:spLocks noChangeArrowheads="1"/>
            </p:cNvSpPr>
            <p:nvPr/>
          </p:nvSpPr>
          <p:spPr bwMode="auto">
            <a:xfrm>
              <a:off x="3773" y="711"/>
              <a:ext cx="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44" name="Rectangle 195"/>
            <p:cNvSpPr>
              <a:spLocks noChangeArrowheads="1"/>
            </p:cNvSpPr>
            <p:nvPr/>
          </p:nvSpPr>
          <p:spPr bwMode="auto">
            <a:xfrm>
              <a:off x="3759" y="711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45" name="Rectangle 196"/>
            <p:cNvSpPr>
              <a:spLocks noChangeArrowheads="1"/>
            </p:cNvSpPr>
            <p:nvPr/>
          </p:nvSpPr>
          <p:spPr bwMode="auto">
            <a:xfrm>
              <a:off x="3745" y="711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46" name="Freeform 197"/>
            <p:cNvSpPr>
              <a:spLocks/>
            </p:cNvSpPr>
            <p:nvPr/>
          </p:nvSpPr>
          <p:spPr bwMode="auto">
            <a:xfrm>
              <a:off x="3952" y="691"/>
              <a:ext cx="47" cy="47"/>
            </a:xfrm>
            <a:custGeom>
              <a:avLst/>
              <a:gdLst>
                <a:gd name="T0" fmla="*/ 0 w 94"/>
                <a:gd name="T1" fmla="*/ 3 h 93"/>
                <a:gd name="T2" fmla="*/ 3 w 94"/>
                <a:gd name="T3" fmla="*/ 2 h 93"/>
                <a:gd name="T4" fmla="*/ 0 w 94"/>
                <a:gd name="T5" fmla="*/ 0 h 93"/>
                <a:gd name="T6" fmla="*/ 0 w 94"/>
                <a:gd name="T7" fmla="*/ 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93"/>
                <a:gd name="T14" fmla="*/ 94 w 94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93">
                  <a:moveTo>
                    <a:pt x="0" y="93"/>
                  </a:moveTo>
                  <a:lnTo>
                    <a:pt x="94" y="47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12740" name="Freeform 199"/>
          <p:cNvSpPr>
            <a:spLocks/>
          </p:cNvSpPr>
          <p:nvPr/>
        </p:nvSpPr>
        <p:spPr bwMode="auto">
          <a:xfrm>
            <a:off x="6381391" y="1583384"/>
            <a:ext cx="318939" cy="228600"/>
          </a:xfrm>
          <a:custGeom>
            <a:avLst/>
            <a:gdLst>
              <a:gd name="T0" fmla="*/ 2147483647 w 403"/>
              <a:gd name="T1" fmla="*/ 0 h 288"/>
              <a:gd name="T2" fmla="*/ 2147483647 w 403"/>
              <a:gd name="T3" fmla="*/ 2147483647 h 288"/>
              <a:gd name="T4" fmla="*/ 2147483647 w 403"/>
              <a:gd name="T5" fmla="*/ 2147483647 h 288"/>
              <a:gd name="T6" fmla="*/ 2147483647 w 403"/>
              <a:gd name="T7" fmla="*/ 2147483647 h 288"/>
              <a:gd name="T8" fmla="*/ 2147483647 w 403"/>
              <a:gd name="T9" fmla="*/ 2147483647 h 288"/>
              <a:gd name="T10" fmla="*/ 2147483647 w 403"/>
              <a:gd name="T11" fmla="*/ 2147483647 h 288"/>
              <a:gd name="T12" fmla="*/ 2147483647 w 403"/>
              <a:gd name="T13" fmla="*/ 2147483647 h 288"/>
              <a:gd name="T14" fmla="*/ 2147483647 w 403"/>
              <a:gd name="T15" fmla="*/ 2147483647 h 288"/>
              <a:gd name="T16" fmla="*/ 0 w 403"/>
              <a:gd name="T17" fmla="*/ 2147483647 h 288"/>
              <a:gd name="T18" fmla="*/ 0 w 403"/>
              <a:gd name="T19" fmla="*/ 2147483647 h 288"/>
              <a:gd name="T20" fmla="*/ 2147483647 w 403"/>
              <a:gd name="T21" fmla="*/ 2147483647 h 288"/>
              <a:gd name="T22" fmla="*/ 2147483647 w 403"/>
              <a:gd name="T23" fmla="*/ 2147483647 h 288"/>
              <a:gd name="T24" fmla="*/ 2147483647 w 403"/>
              <a:gd name="T25" fmla="*/ 2147483647 h 288"/>
              <a:gd name="T26" fmla="*/ 2147483647 w 403"/>
              <a:gd name="T27" fmla="*/ 2147483647 h 288"/>
              <a:gd name="T28" fmla="*/ 2147483647 w 403"/>
              <a:gd name="T29" fmla="*/ 2147483647 h 288"/>
              <a:gd name="T30" fmla="*/ 2147483647 w 403"/>
              <a:gd name="T31" fmla="*/ 2147483647 h 288"/>
              <a:gd name="T32" fmla="*/ 2147483647 w 403"/>
              <a:gd name="T33" fmla="*/ 2147483647 h 288"/>
              <a:gd name="T34" fmla="*/ 2147483647 w 403"/>
              <a:gd name="T35" fmla="*/ 2147483647 h 288"/>
              <a:gd name="T36" fmla="*/ 2147483647 w 403"/>
              <a:gd name="T37" fmla="*/ 2147483647 h 288"/>
              <a:gd name="T38" fmla="*/ 2147483647 w 403"/>
              <a:gd name="T39" fmla="*/ 2147483647 h 288"/>
              <a:gd name="T40" fmla="*/ 2147483647 w 403"/>
              <a:gd name="T41" fmla="*/ 2147483647 h 288"/>
              <a:gd name="T42" fmla="*/ 2147483647 w 403"/>
              <a:gd name="T43" fmla="*/ 2147483647 h 288"/>
              <a:gd name="T44" fmla="*/ 2147483647 w 403"/>
              <a:gd name="T45" fmla="*/ 2147483647 h 288"/>
              <a:gd name="T46" fmla="*/ 2147483647 w 403"/>
              <a:gd name="T47" fmla="*/ 2147483647 h 288"/>
              <a:gd name="T48" fmla="*/ 2147483647 w 403"/>
              <a:gd name="T49" fmla="*/ 2147483647 h 288"/>
              <a:gd name="T50" fmla="*/ 2147483647 w 403"/>
              <a:gd name="T51" fmla="*/ 2147483647 h 288"/>
              <a:gd name="T52" fmla="*/ 2147483647 w 403"/>
              <a:gd name="T53" fmla="*/ 2147483647 h 288"/>
              <a:gd name="T54" fmla="*/ 2147483647 w 403"/>
              <a:gd name="T55" fmla="*/ 2147483647 h 288"/>
              <a:gd name="T56" fmla="*/ 2147483647 w 403"/>
              <a:gd name="T57" fmla="*/ 2147483647 h 288"/>
              <a:gd name="T58" fmla="*/ 2147483647 w 403"/>
              <a:gd name="T59" fmla="*/ 2147483647 h 288"/>
              <a:gd name="T60" fmla="*/ 2147483647 w 403"/>
              <a:gd name="T61" fmla="*/ 2147483647 h 288"/>
              <a:gd name="T62" fmla="*/ 2147483647 w 403"/>
              <a:gd name="T63" fmla="*/ 2147483647 h 288"/>
              <a:gd name="T64" fmla="*/ 2147483647 w 403"/>
              <a:gd name="T65" fmla="*/ 2147483647 h 288"/>
              <a:gd name="T66" fmla="*/ 2147483647 w 403"/>
              <a:gd name="T67" fmla="*/ 2147483647 h 288"/>
              <a:gd name="T68" fmla="*/ 2147483647 w 403"/>
              <a:gd name="T69" fmla="*/ 2147483647 h 288"/>
              <a:gd name="T70" fmla="*/ 2147483647 w 403"/>
              <a:gd name="T71" fmla="*/ 0 h 288"/>
              <a:gd name="T72" fmla="*/ 2147483647 w 403"/>
              <a:gd name="T73" fmla="*/ 0 h 2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3"/>
              <a:gd name="T112" fmla="*/ 0 h 288"/>
              <a:gd name="T113" fmla="*/ 403 w 403"/>
              <a:gd name="T114" fmla="*/ 288 h 2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3" h="288">
                <a:moveTo>
                  <a:pt x="48" y="0"/>
                </a:moveTo>
                <a:lnTo>
                  <a:pt x="38" y="1"/>
                </a:lnTo>
                <a:lnTo>
                  <a:pt x="30" y="3"/>
                </a:lnTo>
                <a:lnTo>
                  <a:pt x="22" y="8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8"/>
                </a:lnTo>
                <a:lnTo>
                  <a:pt x="0" y="48"/>
                </a:lnTo>
                <a:lnTo>
                  <a:pt x="0" y="240"/>
                </a:lnTo>
                <a:lnTo>
                  <a:pt x="1" y="249"/>
                </a:lnTo>
                <a:lnTo>
                  <a:pt x="4" y="259"/>
                </a:lnTo>
                <a:lnTo>
                  <a:pt x="8" y="266"/>
                </a:lnTo>
                <a:lnTo>
                  <a:pt x="14" y="273"/>
                </a:lnTo>
                <a:lnTo>
                  <a:pt x="22" y="279"/>
                </a:lnTo>
                <a:lnTo>
                  <a:pt x="30" y="284"/>
                </a:lnTo>
                <a:lnTo>
                  <a:pt x="38" y="287"/>
                </a:lnTo>
                <a:lnTo>
                  <a:pt x="48" y="288"/>
                </a:lnTo>
                <a:lnTo>
                  <a:pt x="355" y="288"/>
                </a:lnTo>
                <a:lnTo>
                  <a:pt x="365" y="287"/>
                </a:lnTo>
                <a:lnTo>
                  <a:pt x="375" y="284"/>
                </a:lnTo>
                <a:lnTo>
                  <a:pt x="382" y="279"/>
                </a:lnTo>
                <a:lnTo>
                  <a:pt x="389" y="273"/>
                </a:lnTo>
                <a:lnTo>
                  <a:pt x="395" y="266"/>
                </a:lnTo>
                <a:lnTo>
                  <a:pt x="400" y="259"/>
                </a:lnTo>
                <a:lnTo>
                  <a:pt x="402" y="249"/>
                </a:lnTo>
                <a:lnTo>
                  <a:pt x="403" y="240"/>
                </a:lnTo>
                <a:lnTo>
                  <a:pt x="403" y="48"/>
                </a:lnTo>
                <a:lnTo>
                  <a:pt x="402" y="38"/>
                </a:lnTo>
                <a:lnTo>
                  <a:pt x="400" y="30"/>
                </a:lnTo>
                <a:lnTo>
                  <a:pt x="395" y="21"/>
                </a:lnTo>
                <a:lnTo>
                  <a:pt x="389" y="14"/>
                </a:lnTo>
                <a:lnTo>
                  <a:pt x="382" y="8"/>
                </a:lnTo>
                <a:lnTo>
                  <a:pt x="375" y="3"/>
                </a:lnTo>
                <a:lnTo>
                  <a:pt x="365" y="1"/>
                </a:lnTo>
                <a:lnTo>
                  <a:pt x="355" y="0"/>
                </a:lnTo>
                <a:lnTo>
                  <a:pt x="48" y="0"/>
                </a:lnTo>
                <a:close/>
              </a:path>
            </a:pathLst>
          </a:custGeom>
          <a:solidFill>
            <a:srgbClr val="8080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41" name="Rectangle 200"/>
          <p:cNvSpPr>
            <a:spLocks noChangeArrowheads="1"/>
          </p:cNvSpPr>
          <p:nvPr/>
        </p:nvSpPr>
        <p:spPr bwMode="auto">
          <a:xfrm>
            <a:off x="6481356" y="1646884"/>
            <a:ext cx="179204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Addr</a:t>
            </a:r>
            <a:endParaRPr lang="en-US" sz="1797"/>
          </a:p>
        </p:txBody>
      </p:sp>
      <p:grpSp>
        <p:nvGrpSpPr>
          <p:cNvPr id="112742" name="Group 203"/>
          <p:cNvGrpSpPr>
            <a:grpSpLocks/>
          </p:cNvGrpSpPr>
          <p:nvPr/>
        </p:nvGrpSpPr>
        <p:grpSpPr bwMode="auto">
          <a:xfrm>
            <a:off x="8280747" y="3823347"/>
            <a:ext cx="41255" cy="274638"/>
            <a:chOff x="5196" y="2270"/>
            <a:chExt cx="26" cy="173"/>
          </a:xfrm>
        </p:grpSpPr>
        <p:sp>
          <p:nvSpPr>
            <p:cNvPr id="113229" name="Line 201"/>
            <p:cNvSpPr>
              <a:spLocks noChangeShapeType="1"/>
            </p:cNvSpPr>
            <p:nvPr/>
          </p:nvSpPr>
          <p:spPr bwMode="auto">
            <a:xfrm flipV="1">
              <a:off x="5209" y="2295"/>
              <a:ext cx="1" cy="14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30" name="Freeform 202"/>
            <p:cNvSpPr>
              <a:spLocks/>
            </p:cNvSpPr>
            <p:nvPr/>
          </p:nvSpPr>
          <p:spPr bwMode="auto">
            <a:xfrm>
              <a:off x="5196" y="2270"/>
              <a:ext cx="26" cy="27"/>
            </a:xfrm>
            <a:custGeom>
              <a:avLst/>
              <a:gdLst>
                <a:gd name="T0" fmla="*/ 1 w 53"/>
                <a:gd name="T1" fmla="*/ 2 h 53"/>
                <a:gd name="T2" fmla="*/ 0 w 53"/>
                <a:gd name="T3" fmla="*/ 0 h 53"/>
                <a:gd name="T4" fmla="*/ 0 w 53"/>
                <a:gd name="T5" fmla="*/ 2 h 53"/>
                <a:gd name="T6" fmla="*/ 1 w 53"/>
                <a:gd name="T7" fmla="*/ 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53"/>
                <a:gd name="T14" fmla="*/ 53 w 53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53">
                  <a:moveTo>
                    <a:pt x="53" y="53"/>
                  </a:moveTo>
                  <a:lnTo>
                    <a:pt x="27" y="0"/>
                  </a:lnTo>
                  <a:lnTo>
                    <a:pt x="0" y="53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43" name="Group 206"/>
          <p:cNvGrpSpPr>
            <a:grpSpLocks/>
          </p:cNvGrpSpPr>
          <p:nvPr/>
        </p:nvGrpSpPr>
        <p:grpSpPr bwMode="auto">
          <a:xfrm>
            <a:off x="8006237" y="3823347"/>
            <a:ext cx="41255" cy="230188"/>
            <a:chOff x="5023" y="2270"/>
            <a:chExt cx="26" cy="145"/>
          </a:xfrm>
        </p:grpSpPr>
        <p:sp>
          <p:nvSpPr>
            <p:cNvPr id="113227" name="Line 204"/>
            <p:cNvSpPr>
              <a:spLocks noChangeShapeType="1"/>
            </p:cNvSpPr>
            <p:nvPr/>
          </p:nvSpPr>
          <p:spPr bwMode="auto">
            <a:xfrm flipV="1">
              <a:off x="5036" y="2295"/>
              <a:ext cx="1" cy="12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28" name="Freeform 205"/>
            <p:cNvSpPr>
              <a:spLocks/>
            </p:cNvSpPr>
            <p:nvPr/>
          </p:nvSpPr>
          <p:spPr bwMode="auto">
            <a:xfrm>
              <a:off x="5023" y="2270"/>
              <a:ext cx="26" cy="27"/>
            </a:xfrm>
            <a:custGeom>
              <a:avLst/>
              <a:gdLst>
                <a:gd name="T0" fmla="*/ 1 w 53"/>
                <a:gd name="T1" fmla="*/ 2 h 53"/>
                <a:gd name="T2" fmla="*/ 0 w 53"/>
                <a:gd name="T3" fmla="*/ 0 h 53"/>
                <a:gd name="T4" fmla="*/ 0 w 53"/>
                <a:gd name="T5" fmla="*/ 2 h 53"/>
                <a:gd name="T6" fmla="*/ 1 w 53"/>
                <a:gd name="T7" fmla="*/ 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53"/>
                <a:gd name="T14" fmla="*/ 53 w 53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53">
                  <a:moveTo>
                    <a:pt x="53" y="53"/>
                  </a:moveTo>
                  <a:lnTo>
                    <a:pt x="27" y="0"/>
                  </a:lnTo>
                  <a:lnTo>
                    <a:pt x="0" y="53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12744" name="Freeform 207"/>
          <p:cNvSpPr>
            <a:spLocks/>
          </p:cNvSpPr>
          <p:nvPr/>
        </p:nvSpPr>
        <p:spPr bwMode="auto">
          <a:xfrm>
            <a:off x="7888817" y="3961460"/>
            <a:ext cx="274510" cy="182562"/>
          </a:xfrm>
          <a:custGeom>
            <a:avLst/>
            <a:gdLst>
              <a:gd name="T0" fmla="*/ 2147483647 w 346"/>
              <a:gd name="T1" fmla="*/ 0 h 230"/>
              <a:gd name="T2" fmla="*/ 2147483647 w 346"/>
              <a:gd name="T3" fmla="*/ 2147483647 h 230"/>
              <a:gd name="T4" fmla="*/ 2147483647 w 346"/>
              <a:gd name="T5" fmla="*/ 2147483647 h 230"/>
              <a:gd name="T6" fmla="*/ 2147483647 w 346"/>
              <a:gd name="T7" fmla="*/ 2147483647 h 230"/>
              <a:gd name="T8" fmla="*/ 2147483647 w 346"/>
              <a:gd name="T9" fmla="*/ 2147483647 h 230"/>
              <a:gd name="T10" fmla="*/ 2147483647 w 346"/>
              <a:gd name="T11" fmla="*/ 2147483647 h 230"/>
              <a:gd name="T12" fmla="*/ 2147483647 w 346"/>
              <a:gd name="T13" fmla="*/ 2147483647 h 230"/>
              <a:gd name="T14" fmla="*/ 2147483647 w 346"/>
              <a:gd name="T15" fmla="*/ 2147483647 h 230"/>
              <a:gd name="T16" fmla="*/ 0 w 346"/>
              <a:gd name="T17" fmla="*/ 2147483647 h 230"/>
              <a:gd name="T18" fmla="*/ 0 w 346"/>
              <a:gd name="T19" fmla="*/ 2147483647 h 230"/>
              <a:gd name="T20" fmla="*/ 2147483647 w 346"/>
              <a:gd name="T21" fmla="*/ 2147483647 h 230"/>
              <a:gd name="T22" fmla="*/ 2147483647 w 346"/>
              <a:gd name="T23" fmla="*/ 2147483647 h 230"/>
              <a:gd name="T24" fmla="*/ 2147483647 w 346"/>
              <a:gd name="T25" fmla="*/ 2147483647 h 230"/>
              <a:gd name="T26" fmla="*/ 2147483647 w 346"/>
              <a:gd name="T27" fmla="*/ 2147483647 h 230"/>
              <a:gd name="T28" fmla="*/ 2147483647 w 346"/>
              <a:gd name="T29" fmla="*/ 2147483647 h 230"/>
              <a:gd name="T30" fmla="*/ 2147483647 w 346"/>
              <a:gd name="T31" fmla="*/ 2147483647 h 230"/>
              <a:gd name="T32" fmla="*/ 2147483647 w 346"/>
              <a:gd name="T33" fmla="*/ 2147483647 h 230"/>
              <a:gd name="T34" fmla="*/ 2147483647 w 346"/>
              <a:gd name="T35" fmla="*/ 2147483647 h 230"/>
              <a:gd name="T36" fmla="*/ 2147483647 w 346"/>
              <a:gd name="T37" fmla="*/ 2147483647 h 230"/>
              <a:gd name="T38" fmla="*/ 2147483647 w 346"/>
              <a:gd name="T39" fmla="*/ 2147483647 h 230"/>
              <a:gd name="T40" fmla="*/ 2147483647 w 346"/>
              <a:gd name="T41" fmla="*/ 2147483647 h 230"/>
              <a:gd name="T42" fmla="*/ 2147483647 w 346"/>
              <a:gd name="T43" fmla="*/ 2147483647 h 230"/>
              <a:gd name="T44" fmla="*/ 2147483647 w 346"/>
              <a:gd name="T45" fmla="*/ 2147483647 h 230"/>
              <a:gd name="T46" fmla="*/ 2147483647 w 346"/>
              <a:gd name="T47" fmla="*/ 2147483647 h 230"/>
              <a:gd name="T48" fmla="*/ 2147483647 w 346"/>
              <a:gd name="T49" fmla="*/ 2147483647 h 230"/>
              <a:gd name="T50" fmla="*/ 2147483647 w 346"/>
              <a:gd name="T51" fmla="*/ 2147483647 h 230"/>
              <a:gd name="T52" fmla="*/ 2147483647 w 346"/>
              <a:gd name="T53" fmla="*/ 2147483647 h 230"/>
              <a:gd name="T54" fmla="*/ 2147483647 w 346"/>
              <a:gd name="T55" fmla="*/ 2147483647 h 230"/>
              <a:gd name="T56" fmla="*/ 2147483647 w 346"/>
              <a:gd name="T57" fmla="*/ 2147483647 h 230"/>
              <a:gd name="T58" fmla="*/ 2147483647 w 346"/>
              <a:gd name="T59" fmla="*/ 2147483647 h 230"/>
              <a:gd name="T60" fmla="*/ 2147483647 w 346"/>
              <a:gd name="T61" fmla="*/ 2147483647 h 230"/>
              <a:gd name="T62" fmla="*/ 2147483647 w 346"/>
              <a:gd name="T63" fmla="*/ 2147483647 h 230"/>
              <a:gd name="T64" fmla="*/ 2147483647 w 346"/>
              <a:gd name="T65" fmla="*/ 2147483647 h 230"/>
              <a:gd name="T66" fmla="*/ 2147483647 w 346"/>
              <a:gd name="T67" fmla="*/ 2147483647 h 230"/>
              <a:gd name="T68" fmla="*/ 2147483647 w 346"/>
              <a:gd name="T69" fmla="*/ 2147483647 h 230"/>
              <a:gd name="T70" fmla="*/ 2147483647 w 346"/>
              <a:gd name="T71" fmla="*/ 0 h 230"/>
              <a:gd name="T72" fmla="*/ 2147483647 w 346"/>
              <a:gd name="T73" fmla="*/ 0 h 2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6"/>
              <a:gd name="T112" fmla="*/ 0 h 230"/>
              <a:gd name="T113" fmla="*/ 346 w 346"/>
              <a:gd name="T114" fmla="*/ 230 h 2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6" h="230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6"/>
                </a:lnTo>
                <a:lnTo>
                  <a:pt x="11" y="11"/>
                </a:lnTo>
                <a:lnTo>
                  <a:pt x="6" y="17"/>
                </a:lnTo>
                <a:lnTo>
                  <a:pt x="4" y="23"/>
                </a:lnTo>
                <a:lnTo>
                  <a:pt x="1" y="30"/>
                </a:lnTo>
                <a:lnTo>
                  <a:pt x="0" y="38"/>
                </a:lnTo>
                <a:lnTo>
                  <a:pt x="0" y="192"/>
                </a:lnTo>
                <a:lnTo>
                  <a:pt x="1" y="200"/>
                </a:lnTo>
                <a:lnTo>
                  <a:pt x="4" y="207"/>
                </a:lnTo>
                <a:lnTo>
                  <a:pt x="6" y="213"/>
                </a:lnTo>
                <a:lnTo>
                  <a:pt x="11" y="219"/>
                </a:lnTo>
                <a:lnTo>
                  <a:pt x="17" y="224"/>
                </a:lnTo>
                <a:lnTo>
                  <a:pt x="23" y="228"/>
                </a:lnTo>
                <a:lnTo>
                  <a:pt x="30" y="229"/>
                </a:lnTo>
                <a:lnTo>
                  <a:pt x="38" y="230"/>
                </a:lnTo>
                <a:lnTo>
                  <a:pt x="307" y="230"/>
                </a:lnTo>
                <a:lnTo>
                  <a:pt x="316" y="229"/>
                </a:lnTo>
                <a:lnTo>
                  <a:pt x="323" y="228"/>
                </a:lnTo>
                <a:lnTo>
                  <a:pt x="329" y="224"/>
                </a:lnTo>
                <a:lnTo>
                  <a:pt x="335" y="219"/>
                </a:lnTo>
                <a:lnTo>
                  <a:pt x="340" y="213"/>
                </a:lnTo>
                <a:lnTo>
                  <a:pt x="343" y="207"/>
                </a:lnTo>
                <a:lnTo>
                  <a:pt x="345" y="200"/>
                </a:lnTo>
                <a:lnTo>
                  <a:pt x="346" y="192"/>
                </a:lnTo>
                <a:lnTo>
                  <a:pt x="346" y="38"/>
                </a:lnTo>
                <a:lnTo>
                  <a:pt x="345" y="30"/>
                </a:lnTo>
                <a:lnTo>
                  <a:pt x="343" y="23"/>
                </a:lnTo>
                <a:lnTo>
                  <a:pt x="340" y="17"/>
                </a:lnTo>
                <a:lnTo>
                  <a:pt x="335" y="11"/>
                </a:lnTo>
                <a:lnTo>
                  <a:pt x="329" y="6"/>
                </a:lnTo>
                <a:lnTo>
                  <a:pt x="323" y="3"/>
                </a:lnTo>
                <a:lnTo>
                  <a:pt x="316" y="1"/>
                </a:lnTo>
                <a:lnTo>
                  <a:pt x="307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CC66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45" name="Rectangle 208"/>
          <p:cNvSpPr>
            <a:spLocks noChangeArrowheads="1"/>
          </p:cNvSpPr>
          <p:nvPr/>
        </p:nvSpPr>
        <p:spPr bwMode="auto">
          <a:xfrm>
            <a:off x="7969741" y="4004321"/>
            <a:ext cx="156016" cy="107523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srcA</a:t>
            </a:r>
            <a:endParaRPr lang="en-US" sz="1797"/>
          </a:p>
        </p:txBody>
      </p:sp>
      <p:sp>
        <p:nvSpPr>
          <p:cNvPr id="112746" name="Freeform 209"/>
          <p:cNvSpPr>
            <a:spLocks/>
          </p:cNvSpPr>
          <p:nvPr/>
        </p:nvSpPr>
        <p:spPr bwMode="auto">
          <a:xfrm>
            <a:off x="8163325" y="3961460"/>
            <a:ext cx="274511" cy="182562"/>
          </a:xfrm>
          <a:custGeom>
            <a:avLst/>
            <a:gdLst>
              <a:gd name="T0" fmla="*/ 2147483647 w 346"/>
              <a:gd name="T1" fmla="*/ 0 h 230"/>
              <a:gd name="T2" fmla="*/ 2147483647 w 346"/>
              <a:gd name="T3" fmla="*/ 2147483647 h 230"/>
              <a:gd name="T4" fmla="*/ 2147483647 w 346"/>
              <a:gd name="T5" fmla="*/ 2147483647 h 230"/>
              <a:gd name="T6" fmla="*/ 2147483647 w 346"/>
              <a:gd name="T7" fmla="*/ 2147483647 h 230"/>
              <a:gd name="T8" fmla="*/ 2147483647 w 346"/>
              <a:gd name="T9" fmla="*/ 2147483647 h 230"/>
              <a:gd name="T10" fmla="*/ 2147483647 w 346"/>
              <a:gd name="T11" fmla="*/ 2147483647 h 230"/>
              <a:gd name="T12" fmla="*/ 2147483647 w 346"/>
              <a:gd name="T13" fmla="*/ 2147483647 h 230"/>
              <a:gd name="T14" fmla="*/ 2147483647 w 346"/>
              <a:gd name="T15" fmla="*/ 2147483647 h 230"/>
              <a:gd name="T16" fmla="*/ 0 w 346"/>
              <a:gd name="T17" fmla="*/ 2147483647 h 230"/>
              <a:gd name="T18" fmla="*/ 0 w 346"/>
              <a:gd name="T19" fmla="*/ 2147483647 h 230"/>
              <a:gd name="T20" fmla="*/ 2147483647 w 346"/>
              <a:gd name="T21" fmla="*/ 2147483647 h 230"/>
              <a:gd name="T22" fmla="*/ 2147483647 w 346"/>
              <a:gd name="T23" fmla="*/ 2147483647 h 230"/>
              <a:gd name="T24" fmla="*/ 2147483647 w 346"/>
              <a:gd name="T25" fmla="*/ 2147483647 h 230"/>
              <a:gd name="T26" fmla="*/ 2147483647 w 346"/>
              <a:gd name="T27" fmla="*/ 2147483647 h 230"/>
              <a:gd name="T28" fmla="*/ 2147483647 w 346"/>
              <a:gd name="T29" fmla="*/ 2147483647 h 230"/>
              <a:gd name="T30" fmla="*/ 2147483647 w 346"/>
              <a:gd name="T31" fmla="*/ 2147483647 h 230"/>
              <a:gd name="T32" fmla="*/ 2147483647 w 346"/>
              <a:gd name="T33" fmla="*/ 2147483647 h 230"/>
              <a:gd name="T34" fmla="*/ 2147483647 w 346"/>
              <a:gd name="T35" fmla="*/ 2147483647 h 230"/>
              <a:gd name="T36" fmla="*/ 2147483647 w 346"/>
              <a:gd name="T37" fmla="*/ 2147483647 h 230"/>
              <a:gd name="T38" fmla="*/ 2147483647 w 346"/>
              <a:gd name="T39" fmla="*/ 2147483647 h 230"/>
              <a:gd name="T40" fmla="*/ 2147483647 w 346"/>
              <a:gd name="T41" fmla="*/ 2147483647 h 230"/>
              <a:gd name="T42" fmla="*/ 2147483647 w 346"/>
              <a:gd name="T43" fmla="*/ 2147483647 h 230"/>
              <a:gd name="T44" fmla="*/ 2147483647 w 346"/>
              <a:gd name="T45" fmla="*/ 2147483647 h 230"/>
              <a:gd name="T46" fmla="*/ 2147483647 w 346"/>
              <a:gd name="T47" fmla="*/ 2147483647 h 230"/>
              <a:gd name="T48" fmla="*/ 2147483647 w 346"/>
              <a:gd name="T49" fmla="*/ 2147483647 h 230"/>
              <a:gd name="T50" fmla="*/ 2147483647 w 346"/>
              <a:gd name="T51" fmla="*/ 2147483647 h 230"/>
              <a:gd name="T52" fmla="*/ 2147483647 w 346"/>
              <a:gd name="T53" fmla="*/ 2147483647 h 230"/>
              <a:gd name="T54" fmla="*/ 2147483647 w 346"/>
              <a:gd name="T55" fmla="*/ 2147483647 h 230"/>
              <a:gd name="T56" fmla="*/ 2147483647 w 346"/>
              <a:gd name="T57" fmla="*/ 2147483647 h 230"/>
              <a:gd name="T58" fmla="*/ 2147483647 w 346"/>
              <a:gd name="T59" fmla="*/ 2147483647 h 230"/>
              <a:gd name="T60" fmla="*/ 2147483647 w 346"/>
              <a:gd name="T61" fmla="*/ 2147483647 h 230"/>
              <a:gd name="T62" fmla="*/ 2147483647 w 346"/>
              <a:gd name="T63" fmla="*/ 2147483647 h 230"/>
              <a:gd name="T64" fmla="*/ 2147483647 w 346"/>
              <a:gd name="T65" fmla="*/ 2147483647 h 230"/>
              <a:gd name="T66" fmla="*/ 2147483647 w 346"/>
              <a:gd name="T67" fmla="*/ 2147483647 h 230"/>
              <a:gd name="T68" fmla="*/ 2147483647 w 346"/>
              <a:gd name="T69" fmla="*/ 2147483647 h 230"/>
              <a:gd name="T70" fmla="*/ 2147483647 w 346"/>
              <a:gd name="T71" fmla="*/ 0 h 230"/>
              <a:gd name="T72" fmla="*/ 2147483647 w 346"/>
              <a:gd name="T73" fmla="*/ 0 h 2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6"/>
              <a:gd name="T112" fmla="*/ 0 h 230"/>
              <a:gd name="T113" fmla="*/ 346 w 346"/>
              <a:gd name="T114" fmla="*/ 230 h 2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6" h="230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6"/>
                </a:lnTo>
                <a:lnTo>
                  <a:pt x="11" y="11"/>
                </a:lnTo>
                <a:lnTo>
                  <a:pt x="6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192"/>
                </a:lnTo>
                <a:lnTo>
                  <a:pt x="1" y="200"/>
                </a:lnTo>
                <a:lnTo>
                  <a:pt x="3" y="207"/>
                </a:lnTo>
                <a:lnTo>
                  <a:pt x="6" y="213"/>
                </a:lnTo>
                <a:lnTo>
                  <a:pt x="11" y="219"/>
                </a:lnTo>
                <a:lnTo>
                  <a:pt x="17" y="224"/>
                </a:lnTo>
                <a:lnTo>
                  <a:pt x="23" y="228"/>
                </a:lnTo>
                <a:lnTo>
                  <a:pt x="30" y="229"/>
                </a:lnTo>
                <a:lnTo>
                  <a:pt x="38" y="230"/>
                </a:lnTo>
                <a:lnTo>
                  <a:pt x="307" y="230"/>
                </a:lnTo>
                <a:lnTo>
                  <a:pt x="316" y="229"/>
                </a:lnTo>
                <a:lnTo>
                  <a:pt x="323" y="228"/>
                </a:lnTo>
                <a:lnTo>
                  <a:pt x="329" y="224"/>
                </a:lnTo>
                <a:lnTo>
                  <a:pt x="335" y="219"/>
                </a:lnTo>
                <a:lnTo>
                  <a:pt x="340" y="213"/>
                </a:lnTo>
                <a:lnTo>
                  <a:pt x="343" y="207"/>
                </a:lnTo>
                <a:lnTo>
                  <a:pt x="344" y="200"/>
                </a:lnTo>
                <a:lnTo>
                  <a:pt x="346" y="192"/>
                </a:lnTo>
                <a:lnTo>
                  <a:pt x="346" y="38"/>
                </a:lnTo>
                <a:lnTo>
                  <a:pt x="344" y="30"/>
                </a:lnTo>
                <a:lnTo>
                  <a:pt x="343" y="23"/>
                </a:lnTo>
                <a:lnTo>
                  <a:pt x="340" y="17"/>
                </a:lnTo>
                <a:lnTo>
                  <a:pt x="335" y="11"/>
                </a:lnTo>
                <a:lnTo>
                  <a:pt x="329" y="6"/>
                </a:lnTo>
                <a:lnTo>
                  <a:pt x="323" y="3"/>
                </a:lnTo>
                <a:lnTo>
                  <a:pt x="316" y="1"/>
                </a:lnTo>
                <a:lnTo>
                  <a:pt x="307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CC66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47" name="Rectangle 210"/>
          <p:cNvSpPr>
            <a:spLocks noChangeArrowheads="1"/>
          </p:cNvSpPr>
          <p:nvPr/>
        </p:nvSpPr>
        <p:spPr bwMode="auto">
          <a:xfrm>
            <a:off x="8244251" y="4004321"/>
            <a:ext cx="153603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srcB</a:t>
            </a:r>
            <a:endParaRPr lang="en-US" sz="1797"/>
          </a:p>
        </p:txBody>
      </p:sp>
      <p:grpSp>
        <p:nvGrpSpPr>
          <p:cNvPr id="112748" name="Group 213"/>
          <p:cNvGrpSpPr>
            <a:grpSpLocks/>
          </p:cNvGrpSpPr>
          <p:nvPr/>
        </p:nvGrpSpPr>
        <p:grpSpPr bwMode="auto">
          <a:xfrm>
            <a:off x="6106880" y="611835"/>
            <a:ext cx="2572145" cy="5440362"/>
            <a:chOff x="3826" y="247"/>
            <a:chExt cx="1621" cy="3427"/>
          </a:xfrm>
        </p:grpSpPr>
        <p:sp>
          <p:nvSpPr>
            <p:cNvPr id="113225" name="Freeform 211"/>
            <p:cNvSpPr>
              <a:spLocks/>
            </p:cNvSpPr>
            <p:nvPr/>
          </p:nvSpPr>
          <p:spPr bwMode="auto">
            <a:xfrm>
              <a:off x="3865" y="247"/>
              <a:ext cx="1582" cy="3413"/>
            </a:xfrm>
            <a:custGeom>
              <a:avLst/>
              <a:gdLst>
                <a:gd name="T0" fmla="*/ 25 w 3164"/>
                <a:gd name="T1" fmla="*/ 5 h 6828"/>
                <a:gd name="T2" fmla="*/ 26 w 3164"/>
                <a:gd name="T3" fmla="*/ 5 h 6828"/>
                <a:gd name="T4" fmla="*/ 26 w 3164"/>
                <a:gd name="T5" fmla="*/ 0 h 6828"/>
                <a:gd name="T6" fmla="*/ 25 w 3164"/>
                <a:gd name="T7" fmla="*/ 0 h 6828"/>
                <a:gd name="T8" fmla="*/ 25 w 3164"/>
                <a:gd name="T9" fmla="*/ 0 h 6828"/>
                <a:gd name="T10" fmla="*/ 25 w 3164"/>
                <a:gd name="T11" fmla="*/ 0 h 6828"/>
                <a:gd name="T12" fmla="*/ 25 w 3164"/>
                <a:gd name="T13" fmla="*/ 0 h 6828"/>
                <a:gd name="T14" fmla="*/ 25 w 3164"/>
                <a:gd name="T15" fmla="*/ 0 h 6828"/>
                <a:gd name="T16" fmla="*/ 25 w 3164"/>
                <a:gd name="T17" fmla="*/ 0 h 6828"/>
                <a:gd name="T18" fmla="*/ 99 w 3164"/>
                <a:gd name="T19" fmla="*/ 0 h 6828"/>
                <a:gd name="T20" fmla="*/ 99 w 3164"/>
                <a:gd name="T21" fmla="*/ 0 h 6828"/>
                <a:gd name="T22" fmla="*/ 98 w 3164"/>
                <a:gd name="T23" fmla="*/ 0 h 6828"/>
                <a:gd name="T24" fmla="*/ 98 w 3164"/>
                <a:gd name="T25" fmla="*/ 0 h 6828"/>
                <a:gd name="T26" fmla="*/ 99 w 3164"/>
                <a:gd name="T27" fmla="*/ 0 h 6828"/>
                <a:gd name="T28" fmla="*/ 99 w 3164"/>
                <a:gd name="T29" fmla="*/ 0 h 6828"/>
                <a:gd name="T30" fmla="*/ 98 w 3164"/>
                <a:gd name="T31" fmla="*/ 0 h 6828"/>
                <a:gd name="T32" fmla="*/ 98 w 3164"/>
                <a:gd name="T33" fmla="*/ 212 h 6828"/>
                <a:gd name="T34" fmla="*/ 99 w 3164"/>
                <a:gd name="T35" fmla="*/ 212 h 6828"/>
                <a:gd name="T36" fmla="*/ 99 w 3164"/>
                <a:gd name="T37" fmla="*/ 212 h 6828"/>
                <a:gd name="T38" fmla="*/ 99 w 3164"/>
                <a:gd name="T39" fmla="*/ 212 h 6828"/>
                <a:gd name="T40" fmla="*/ 99 w 3164"/>
                <a:gd name="T41" fmla="*/ 212 h 6828"/>
                <a:gd name="T42" fmla="*/ 98 w 3164"/>
                <a:gd name="T43" fmla="*/ 212 h 6828"/>
                <a:gd name="T44" fmla="*/ 99 w 3164"/>
                <a:gd name="T45" fmla="*/ 212 h 6828"/>
                <a:gd name="T46" fmla="*/ 0 w 3164"/>
                <a:gd name="T47" fmla="*/ 212 h 6828"/>
                <a:gd name="T48" fmla="*/ 0 w 3164"/>
                <a:gd name="T49" fmla="*/ 213 h 6828"/>
                <a:gd name="T50" fmla="*/ 99 w 3164"/>
                <a:gd name="T51" fmla="*/ 213 h 6828"/>
                <a:gd name="T52" fmla="*/ 99 w 3164"/>
                <a:gd name="T53" fmla="*/ 213 h 6828"/>
                <a:gd name="T54" fmla="*/ 99 w 3164"/>
                <a:gd name="T55" fmla="*/ 213 h 6828"/>
                <a:gd name="T56" fmla="*/ 99 w 3164"/>
                <a:gd name="T57" fmla="*/ 213 h 6828"/>
                <a:gd name="T58" fmla="*/ 99 w 3164"/>
                <a:gd name="T59" fmla="*/ 213 h 6828"/>
                <a:gd name="T60" fmla="*/ 99 w 3164"/>
                <a:gd name="T61" fmla="*/ 212 h 6828"/>
                <a:gd name="T62" fmla="*/ 99 w 3164"/>
                <a:gd name="T63" fmla="*/ 212 h 6828"/>
                <a:gd name="T64" fmla="*/ 99 w 3164"/>
                <a:gd name="T65" fmla="*/ 0 h 6828"/>
                <a:gd name="T66" fmla="*/ 99 w 3164"/>
                <a:gd name="T67" fmla="*/ 0 h 6828"/>
                <a:gd name="T68" fmla="*/ 99 w 3164"/>
                <a:gd name="T69" fmla="*/ 0 h 6828"/>
                <a:gd name="T70" fmla="*/ 99 w 3164"/>
                <a:gd name="T71" fmla="*/ 0 h 6828"/>
                <a:gd name="T72" fmla="*/ 99 w 3164"/>
                <a:gd name="T73" fmla="*/ 0 h 6828"/>
                <a:gd name="T74" fmla="*/ 99 w 3164"/>
                <a:gd name="T75" fmla="*/ 0 h 6828"/>
                <a:gd name="T76" fmla="*/ 25 w 3164"/>
                <a:gd name="T77" fmla="*/ 0 h 6828"/>
                <a:gd name="T78" fmla="*/ 25 w 3164"/>
                <a:gd name="T79" fmla="*/ 0 h 6828"/>
                <a:gd name="T80" fmla="*/ 25 w 3164"/>
                <a:gd name="T81" fmla="*/ 0 h 6828"/>
                <a:gd name="T82" fmla="*/ 25 w 3164"/>
                <a:gd name="T83" fmla="*/ 0 h 6828"/>
                <a:gd name="T84" fmla="*/ 25 w 3164"/>
                <a:gd name="T85" fmla="*/ 0 h 6828"/>
                <a:gd name="T86" fmla="*/ 25 w 3164"/>
                <a:gd name="T87" fmla="*/ 0 h 6828"/>
                <a:gd name="T88" fmla="*/ 25 w 3164"/>
                <a:gd name="T89" fmla="*/ 0 h 6828"/>
                <a:gd name="T90" fmla="*/ 25 w 3164"/>
                <a:gd name="T91" fmla="*/ 5 h 68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164"/>
                <a:gd name="T139" fmla="*/ 0 h 6828"/>
                <a:gd name="T140" fmla="*/ 3164 w 3164"/>
                <a:gd name="T141" fmla="*/ 6828 h 68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164" h="6828">
                  <a:moveTo>
                    <a:pt x="772" y="188"/>
                  </a:moveTo>
                  <a:lnTo>
                    <a:pt x="801" y="188"/>
                  </a:lnTo>
                  <a:lnTo>
                    <a:pt x="801" y="15"/>
                  </a:lnTo>
                  <a:lnTo>
                    <a:pt x="787" y="15"/>
                  </a:lnTo>
                  <a:lnTo>
                    <a:pt x="787" y="29"/>
                  </a:lnTo>
                  <a:lnTo>
                    <a:pt x="793" y="28"/>
                  </a:lnTo>
                  <a:lnTo>
                    <a:pt x="796" y="24"/>
                  </a:lnTo>
                  <a:lnTo>
                    <a:pt x="800" y="21"/>
                  </a:lnTo>
                  <a:lnTo>
                    <a:pt x="787" y="29"/>
                  </a:lnTo>
                  <a:lnTo>
                    <a:pt x="3150" y="29"/>
                  </a:lnTo>
                  <a:lnTo>
                    <a:pt x="3150" y="15"/>
                  </a:lnTo>
                  <a:lnTo>
                    <a:pt x="3135" y="15"/>
                  </a:lnTo>
                  <a:lnTo>
                    <a:pt x="3136" y="21"/>
                  </a:lnTo>
                  <a:lnTo>
                    <a:pt x="3140" y="24"/>
                  </a:lnTo>
                  <a:lnTo>
                    <a:pt x="3144" y="28"/>
                  </a:lnTo>
                  <a:lnTo>
                    <a:pt x="3135" y="15"/>
                  </a:lnTo>
                  <a:lnTo>
                    <a:pt x="3135" y="6814"/>
                  </a:lnTo>
                  <a:lnTo>
                    <a:pt x="3150" y="6814"/>
                  </a:lnTo>
                  <a:lnTo>
                    <a:pt x="3150" y="6799"/>
                  </a:lnTo>
                  <a:lnTo>
                    <a:pt x="3144" y="6800"/>
                  </a:lnTo>
                  <a:lnTo>
                    <a:pt x="3140" y="6804"/>
                  </a:lnTo>
                  <a:lnTo>
                    <a:pt x="3136" y="6808"/>
                  </a:lnTo>
                  <a:lnTo>
                    <a:pt x="3150" y="6799"/>
                  </a:lnTo>
                  <a:lnTo>
                    <a:pt x="0" y="6799"/>
                  </a:lnTo>
                  <a:lnTo>
                    <a:pt x="0" y="6828"/>
                  </a:lnTo>
                  <a:lnTo>
                    <a:pt x="3150" y="6828"/>
                  </a:lnTo>
                  <a:lnTo>
                    <a:pt x="3156" y="6827"/>
                  </a:lnTo>
                  <a:lnTo>
                    <a:pt x="3159" y="6823"/>
                  </a:lnTo>
                  <a:lnTo>
                    <a:pt x="3163" y="6820"/>
                  </a:lnTo>
                  <a:lnTo>
                    <a:pt x="3164" y="6814"/>
                  </a:lnTo>
                  <a:lnTo>
                    <a:pt x="3164" y="15"/>
                  </a:lnTo>
                  <a:lnTo>
                    <a:pt x="3163" y="9"/>
                  </a:lnTo>
                  <a:lnTo>
                    <a:pt x="3159" y="5"/>
                  </a:lnTo>
                  <a:lnTo>
                    <a:pt x="3156" y="1"/>
                  </a:lnTo>
                  <a:lnTo>
                    <a:pt x="3150" y="0"/>
                  </a:lnTo>
                  <a:lnTo>
                    <a:pt x="787" y="0"/>
                  </a:lnTo>
                  <a:lnTo>
                    <a:pt x="781" y="1"/>
                  </a:lnTo>
                  <a:lnTo>
                    <a:pt x="777" y="5"/>
                  </a:lnTo>
                  <a:lnTo>
                    <a:pt x="774" y="9"/>
                  </a:lnTo>
                  <a:lnTo>
                    <a:pt x="772" y="15"/>
                  </a:lnTo>
                  <a:lnTo>
                    <a:pt x="772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26" name="Freeform 212"/>
            <p:cNvSpPr>
              <a:spLocks/>
            </p:cNvSpPr>
            <p:nvPr/>
          </p:nvSpPr>
          <p:spPr bwMode="auto">
            <a:xfrm>
              <a:off x="3826" y="3633"/>
              <a:ext cx="40" cy="41"/>
            </a:xfrm>
            <a:custGeom>
              <a:avLst/>
              <a:gdLst>
                <a:gd name="T0" fmla="*/ 2 w 82"/>
                <a:gd name="T1" fmla="*/ 0 h 81"/>
                <a:gd name="T2" fmla="*/ 0 w 82"/>
                <a:gd name="T3" fmla="*/ 2 h 81"/>
                <a:gd name="T4" fmla="*/ 2 w 82"/>
                <a:gd name="T5" fmla="*/ 3 h 81"/>
                <a:gd name="T6" fmla="*/ 2 w 82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1"/>
                <a:gd name="T14" fmla="*/ 82 w 82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1">
                  <a:moveTo>
                    <a:pt x="82" y="0"/>
                  </a:moveTo>
                  <a:lnTo>
                    <a:pt x="0" y="41"/>
                  </a:lnTo>
                  <a:lnTo>
                    <a:pt x="82" y="8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12749" name="Freeform 214"/>
          <p:cNvSpPr>
            <a:spLocks/>
          </p:cNvSpPr>
          <p:nvPr/>
        </p:nvSpPr>
        <p:spPr bwMode="auto">
          <a:xfrm>
            <a:off x="6232234" y="519760"/>
            <a:ext cx="2537235" cy="2984500"/>
          </a:xfrm>
          <a:custGeom>
            <a:avLst/>
            <a:gdLst>
              <a:gd name="T0" fmla="*/ 0 w 3198"/>
              <a:gd name="T1" fmla="*/ 2147483647 h 3760"/>
              <a:gd name="T2" fmla="*/ 2147483647 w 3198"/>
              <a:gd name="T3" fmla="*/ 2147483647 h 3760"/>
              <a:gd name="T4" fmla="*/ 2147483647 w 3198"/>
              <a:gd name="T5" fmla="*/ 2147483647 h 3760"/>
              <a:gd name="T6" fmla="*/ 2147483647 w 3198"/>
              <a:gd name="T7" fmla="*/ 2147483647 h 3760"/>
              <a:gd name="T8" fmla="*/ 2147483647 w 3198"/>
              <a:gd name="T9" fmla="*/ 2147483647 h 3760"/>
              <a:gd name="T10" fmla="*/ 2147483647 w 3198"/>
              <a:gd name="T11" fmla="*/ 2147483647 h 3760"/>
              <a:gd name="T12" fmla="*/ 2147483647 w 3198"/>
              <a:gd name="T13" fmla="*/ 2147483647 h 3760"/>
              <a:gd name="T14" fmla="*/ 2147483647 w 3198"/>
              <a:gd name="T15" fmla="*/ 2147483647 h 3760"/>
              <a:gd name="T16" fmla="*/ 2147483647 w 3198"/>
              <a:gd name="T17" fmla="*/ 2147483647 h 3760"/>
              <a:gd name="T18" fmla="*/ 2147483647 w 3198"/>
              <a:gd name="T19" fmla="*/ 2147483647 h 3760"/>
              <a:gd name="T20" fmla="*/ 2147483647 w 3198"/>
              <a:gd name="T21" fmla="*/ 2147483647 h 3760"/>
              <a:gd name="T22" fmla="*/ 2147483647 w 3198"/>
              <a:gd name="T23" fmla="*/ 2147483647 h 3760"/>
              <a:gd name="T24" fmla="*/ 2147483647 w 3198"/>
              <a:gd name="T25" fmla="*/ 2147483647 h 3760"/>
              <a:gd name="T26" fmla="*/ 2147483647 w 3198"/>
              <a:gd name="T27" fmla="*/ 2147483647 h 3760"/>
              <a:gd name="T28" fmla="*/ 2147483647 w 3198"/>
              <a:gd name="T29" fmla="*/ 2147483647 h 3760"/>
              <a:gd name="T30" fmla="*/ 2147483647 w 3198"/>
              <a:gd name="T31" fmla="*/ 2147483647 h 3760"/>
              <a:gd name="T32" fmla="*/ 2147483647 w 3198"/>
              <a:gd name="T33" fmla="*/ 2147483647 h 3760"/>
              <a:gd name="T34" fmla="*/ 2147483647 w 3198"/>
              <a:gd name="T35" fmla="*/ 2147483647 h 3760"/>
              <a:gd name="T36" fmla="*/ 2147483647 w 3198"/>
              <a:gd name="T37" fmla="*/ 2147483647 h 3760"/>
              <a:gd name="T38" fmla="*/ 2147483647 w 3198"/>
              <a:gd name="T39" fmla="*/ 2147483647 h 3760"/>
              <a:gd name="T40" fmla="*/ 2147483647 w 3198"/>
              <a:gd name="T41" fmla="*/ 2147483647 h 3760"/>
              <a:gd name="T42" fmla="*/ 2147483647 w 3198"/>
              <a:gd name="T43" fmla="*/ 2147483647 h 3760"/>
              <a:gd name="T44" fmla="*/ 2147483647 w 3198"/>
              <a:gd name="T45" fmla="*/ 2147483647 h 3760"/>
              <a:gd name="T46" fmla="*/ 2147483647 w 3198"/>
              <a:gd name="T47" fmla="*/ 0 h 3760"/>
              <a:gd name="T48" fmla="*/ 2147483647 w 3198"/>
              <a:gd name="T49" fmla="*/ 0 h 3760"/>
              <a:gd name="T50" fmla="*/ 2147483647 w 3198"/>
              <a:gd name="T51" fmla="*/ 0 h 3760"/>
              <a:gd name="T52" fmla="*/ 2147483647 w 3198"/>
              <a:gd name="T53" fmla="*/ 2147483647 h 3760"/>
              <a:gd name="T54" fmla="*/ 2147483647 w 3198"/>
              <a:gd name="T55" fmla="*/ 2147483647 h 3760"/>
              <a:gd name="T56" fmla="*/ 2147483647 w 3198"/>
              <a:gd name="T57" fmla="*/ 2147483647 h 3760"/>
              <a:gd name="T58" fmla="*/ 0 w 3198"/>
              <a:gd name="T59" fmla="*/ 2147483647 h 3760"/>
              <a:gd name="T60" fmla="*/ 0 w 3198"/>
              <a:gd name="T61" fmla="*/ 2147483647 h 3760"/>
              <a:gd name="T62" fmla="*/ 0 w 3198"/>
              <a:gd name="T63" fmla="*/ 2147483647 h 37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198"/>
              <a:gd name="T97" fmla="*/ 0 h 3760"/>
              <a:gd name="T98" fmla="*/ 3198 w 3198"/>
              <a:gd name="T99" fmla="*/ 3760 h 37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198" h="3760">
                <a:moveTo>
                  <a:pt x="0" y="303"/>
                </a:moveTo>
                <a:lnTo>
                  <a:pt x="29" y="303"/>
                </a:lnTo>
                <a:lnTo>
                  <a:pt x="29" y="14"/>
                </a:lnTo>
                <a:lnTo>
                  <a:pt x="14" y="14"/>
                </a:lnTo>
                <a:lnTo>
                  <a:pt x="14" y="29"/>
                </a:lnTo>
                <a:lnTo>
                  <a:pt x="20" y="28"/>
                </a:lnTo>
                <a:lnTo>
                  <a:pt x="24" y="24"/>
                </a:lnTo>
                <a:lnTo>
                  <a:pt x="27" y="20"/>
                </a:lnTo>
                <a:lnTo>
                  <a:pt x="14" y="29"/>
                </a:lnTo>
                <a:lnTo>
                  <a:pt x="3184" y="29"/>
                </a:lnTo>
                <a:lnTo>
                  <a:pt x="3184" y="14"/>
                </a:lnTo>
                <a:lnTo>
                  <a:pt x="3170" y="14"/>
                </a:lnTo>
                <a:lnTo>
                  <a:pt x="3171" y="20"/>
                </a:lnTo>
                <a:lnTo>
                  <a:pt x="3174" y="24"/>
                </a:lnTo>
                <a:lnTo>
                  <a:pt x="3178" y="28"/>
                </a:lnTo>
                <a:lnTo>
                  <a:pt x="3170" y="14"/>
                </a:lnTo>
                <a:lnTo>
                  <a:pt x="3170" y="3760"/>
                </a:lnTo>
                <a:lnTo>
                  <a:pt x="3198" y="3760"/>
                </a:lnTo>
                <a:lnTo>
                  <a:pt x="3198" y="14"/>
                </a:lnTo>
                <a:lnTo>
                  <a:pt x="3197" y="8"/>
                </a:lnTo>
                <a:lnTo>
                  <a:pt x="3194" y="5"/>
                </a:lnTo>
                <a:lnTo>
                  <a:pt x="3190" y="1"/>
                </a:lnTo>
                <a:lnTo>
                  <a:pt x="3184" y="0"/>
                </a:lnTo>
                <a:lnTo>
                  <a:pt x="14" y="0"/>
                </a:lnTo>
                <a:lnTo>
                  <a:pt x="8" y="1"/>
                </a:lnTo>
                <a:lnTo>
                  <a:pt x="5" y="5"/>
                </a:lnTo>
                <a:lnTo>
                  <a:pt x="1" y="8"/>
                </a:lnTo>
                <a:lnTo>
                  <a:pt x="0" y="14"/>
                </a:lnTo>
                <a:lnTo>
                  <a:pt x="0" y="3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grpSp>
        <p:nvGrpSpPr>
          <p:cNvPr id="112750" name="Group 217"/>
          <p:cNvGrpSpPr>
            <a:grpSpLocks/>
          </p:cNvGrpSpPr>
          <p:nvPr/>
        </p:nvGrpSpPr>
        <p:grpSpPr bwMode="auto">
          <a:xfrm>
            <a:off x="7295366" y="4340872"/>
            <a:ext cx="1370964" cy="65088"/>
            <a:chOff x="4575" y="2596"/>
            <a:chExt cx="864" cy="41"/>
          </a:xfrm>
        </p:grpSpPr>
        <p:sp>
          <p:nvSpPr>
            <p:cNvPr id="113223" name="Rectangle 215"/>
            <p:cNvSpPr>
              <a:spLocks noChangeArrowheads="1"/>
            </p:cNvSpPr>
            <p:nvPr/>
          </p:nvSpPr>
          <p:spPr bwMode="auto">
            <a:xfrm>
              <a:off x="4614" y="2609"/>
              <a:ext cx="825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24" name="Freeform 216"/>
            <p:cNvSpPr>
              <a:spLocks/>
            </p:cNvSpPr>
            <p:nvPr/>
          </p:nvSpPr>
          <p:spPr bwMode="auto">
            <a:xfrm>
              <a:off x="4575" y="2596"/>
              <a:ext cx="41" cy="41"/>
            </a:xfrm>
            <a:custGeom>
              <a:avLst/>
              <a:gdLst>
                <a:gd name="T0" fmla="*/ 3 w 81"/>
                <a:gd name="T1" fmla="*/ 0 h 81"/>
                <a:gd name="T2" fmla="*/ 0 w 81"/>
                <a:gd name="T3" fmla="*/ 2 h 81"/>
                <a:gd name="T4" fmla="*/ 3 w 81"/>
                <a:gd name="T5" fmla="*/ 3 h 81"/>
                <a:gd name="T6" fmla="*/ 3 w 81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1"/>
                <a:gd name="T14" fmla="*/ 81 w 81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1">
                  <a:moveTo>
                    <a:pt x="81" y="0"/>
                  </a:moveTo>
                  <a:lnTo>
                    <a:pt x="0" y="40"/>
                  </a:lnTo>
                  <a:lnTo>
                    <a:pt x="81" y="8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12751" name="Oval 218"/>
          <p:cNvSpPr>
            <a:spLocks noChangeArrowheads="1"/>
          </p:cNvSpPr>
          <p:nvPr/>
        </p:nvSpPr>
        <p:spPr bwMode="auto">
          <a:xfrm>
            <a:off x="6814577" y="1880247"/>
            <a:ext cx="47603" cy="460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52" name="Rectangle 219"/>
          <p:cNvSpPr>
            <a:spLocks noChangeArrowheads="1"/>
          </p:cNvSpPr>
          <p:nvPr/>
        </p:nvSpPr>
        <p:spPr bwMode="auto">
          <a:xfrm>
            <a:off x="6792362" y="1858022"/>
            <a:ext cx="9203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53" name="Oval 220"/>
          <p:cNvSpPr>
            <a:spLocks noChangeArrowheads="1"/>
          </p:cNvSpPr>
          <p:nvPr/>
        </p:nvSpPr>
        <p:spPr bwMode="auto">
          <a:xfrm>
            <a:off x="6814577" y="1880247"/>
            <a:ext cx="47603" cy="460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54" name="Rectangle 221"/>
          <p:cNvSpPr>
            <a:spLocks noChangeArrowheads="1"/>
          </p:cNvSpPr>
          <p:nvPr/>
        </p:nvSpPr>
        <p:spPr bwMode="auto">
          <a:xfrm>
            <a:off x="6792362" y="1858022"/>
            <a:ext cx="9203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55" name="Oval 222"/>
          <p:cNvSpPr>
            <a:spLocks noChangeArrowheads="1"/>
          </p:cNvSpPr>
          <p:nvPr/>
        </p:nvSpPr>
        <p:spPr bwMode="auto">
          <a:xfrm>
            <a:off x="6952626" y="5264797"/>
            <a:ext cx="46016" cy="460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56" name="Rectangle 223"/>
          <p:cNvSpPr>
            <a:spLocks noChangeArrowheads="1"/>
          </p:cNvSpPr>
          <p:nvPr/>
        </p:nvSpPr>
        <p:spPr bwMode="auto">
          <a:xfrm>
            <a:off x="6928824" y="5242572"/>
            <a:ext cx="93619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57" name="Oval 224"/>
          <p:cNvSpPr>
            <a:spLocks noChangeArrowheads="1"/>
          </p:cNvSpPr>
          <p:nvPr/>
        </p:nvSpPr>
        <p:spPr bwMode="auto">
          <a:xfrm>
            <a:off x="6952626" y="5264797"/>
            <a:ext cx="46016" cy="460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58" name="Rectangle 225"/>
          <p:cNvSpPr>
            <a:spLocks noChangeArrowheads="1"/>
          </p:cNvSpPr>
          <p:nvPr/>
        </p:nvSpPr>
        <p:spPr bwMode="auto">
          <a:xfrm>
            <a:off x="6928824" y="5242572"/>
            <a:ext cx="93619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59" name="Oval 226"/>
          <p:cNvSpPr>
            <a:spLocks noChangeArrowheads="1"/>
          </p:cNvSpPr>
          <p:nvPr/>
        </p:nvSpPr>
        <p:spPr bwMode="auto">
          <a:xfrm>
            <a:off x="6540067" y="3161360"/>
            <a:ext cx="47603" cy="46037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60" name="Rectangle 227"/>
          <p:cNvSpPr>
            <a:spLocks noChangeArrowheads="1"/>
          </p:cNvSpPr>
          <p:nvPr/>
        </p:nvSpPr>
        <p:spPr bwMode="auto">
          <a:xfrm>
            <a:off x="6517853" y="3137548"/>
            <a:ext cx="92032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61" name="Oval 228"/>
          <p:cNvSpPr>
            <a:spLocks noChangeArrowheads="1"/>
          </p:cNvSpPr>
          <p:nvPr/>
        </p:nvSpPr>
        <p:spPr bwMode="auto">
          <a:xfrm>
            <a:off x="6540067" y="3161360"/>
            <a:ext cx="47603" cy="46037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62" name="Rectangle 229"/>
          <p:cNvSpPr>
            <a:spLocks noChangeArrowheads="1"/>
          </p:cNvSpPr>
          <p:nvPr/>
        </p:nvSpPr>
        <p:spPr bwMode="auto">
          <a:xfrm>
            <a:off x="6517853" y="3137548"/>
            <a:ext cx="92032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63" name="Oval 230"/>
          <p:cNvSpPr>
            <a:spLocks noChangeArrowheads="1"/>
          </p:cNvSpPr>
          <p:nvPr/>
        </p:nvSpPr>
        <p:spPr bwMode="auto">
          <a:xfrm>
            <a:off x="8644117" y="4350397"/>
            <a:ext cx="46016" cy="460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64" name="Rectangle 231"/>
          <p:cNvSpPr>
            <a:spLocks noChangeArrowheads="1"/>
          </p:cNvSpPr>
          <p:nvPr/>
        </p:nvSpPr>
        <p:spPr bwMode="auto">
          <a:xfrm>
            <a:off x="8621902" y="4326584"/>
            <a:ext cx="92032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65" name="Oval 232"/>
          <p:cNvSpPr>
            <a:spLocks noChangeArrowheads="1"/>
          </p:cNvSpPr>
          <p:nvPr/>
        </p:nvSpPr>
        <p:spPr bwMode="auto">
          <a:xfrm>
            <a:off x="8644117" y="4350397"/>
            <a:ext cx="46016" cy="460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66" name="Rectangle 233"/>
          <p:cNvSpPr>
            <a:spLocks noChangeArrowheads="1"/>
          </p:cNvSpPr>
          <p:nvPr/>
        </p:nvSpPr>
        <p:spPr bwMode="auto">
          <a:xfrm>
            <a:off x="8621902" y="4326584"/>
            <a:ext cx="92032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67" name="Rectangle 234"/>
          <p:cNvSpPr>
            <a:spLocks noChangeArrowheads="1"/>
          </p:cNvSpPr>
          <p:nvPr/>
        </p:nvSpPr>
        <p:spPr bwMode="auto">
          <a:xfrm>
            <a:off x="5968831" y="1080146"/>
            <a:ext cx="366542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68" name="Rectangle 235"/>
          <p:cNvSpPr>
            <a:spLocks noChangeArrowheads="1"/>
          </p:cNvSpPr>
          <p:nvPr/>
        </p:nvSpPr>
        <p:spPr bwMode="auto">
          <a:xfrm>
            <a:off x="6040235" y="1113485"/>
            <a:ext cx="142128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read</a:t>
            </a:r>
            <a:endParaRPr lang="en-US" sz="1797"/>
          </a:p>
        </p:txBody>
      </p:sp>
      <p:sp>
        <p:nvSpPr>
          <p:cNvPr id="112769" name="Rectangle 236"/>
          <p:cNvSpPr>
            <a:spLocks noChangeArrowheads="1"/>
          </p:cNvSpPr>
          <p:nvPr/>
        </p:nvSpPr>
        <p:spPr bwMode="auto">
          <a:xfrm>
            <a:off x="5968832" y="1354785"/>
            <a:ext cx="320526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70" name="Rectangle 237"/>
          <p:cNvSpPr>
            <a:spLocks noChangeArrowheads="1"/>
          </p:cNvSpPr>
          <p:nvPr/>
        </p:nvSpPr>
        <p:spPr bwMode="auto">
          <a:xfrm>
            <a:off x="6041823" y="1388122"/>
            <a:ext cx="166403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write</a:t>
            </a:r>
            <a:endParaRPr lang="en-US" sz="1797"/>
          </a:p>
        </p:txBody>
      </p:sp>
      <p:sp>
        <p:nvSpPr>
          <p:cNvPr id="112771" name="Freeform 238"/>
          <p:cNvSpPr>
            <a:spLocks/>
          </p:cNvSpPr>
          <p:nvPr/>
        </p:nvSpPr>
        <p:spPr bwMode="auto">
          <a:xfrm>
            <a:off x="6928822" y="2361261"/>
            <a:ext cx="412559" cy="319087"/>
          </a:xfrm>
          <a:custGeom>
            <a:avLst/>
            <a:gdLst>
              <a:gd name="T0" fmla="*/ 2147483647 w 518"/>
              <a:gd name="T1" fmla="*/ 0 h 403"/>
              <a:gd name="T2" fmla="*/ 2147483647 w 518"/>
              <a:gd name="T3" fmla="*/ 2147483647 h 403"/>
              <a:gd name="T4" fmla="*/ 2147483647 w 518"/>
              <a:gd name="T5" fmla="*/ 2147483647 h 403"/>
              <a:gd name="T6" fmla="*/ 2147483647 w 518"/>
              <a:gd name="T7" fmla="*/ 2147483647 h 403"/>
              <a:gd name="T8" fmla="*/ 2147483647 w 518"/>
              <a:gd name="T9" fmla="*/ 2147483647 h 403"/>
              <a:gd name="T10" fmla="*/ 2147483647 w 518"/>
              <a:gd name="T11" fmla="*/ 2147483647 h 403"/>
              <a:gd name="T12" fmla="*/ 2147483647 w 518"/>
              <a:gd name="T13" fmla="*/ 2147483647 h 403"/>
              <a:gd name="T14" fmla="*/ 2147483647 w 518"/>
              <a:gd name="T15" fmla="*/ 2147483647 h 403"/>
              <a:gd name="T16" fmla="*/ 0 w 518"/>
              <a:gd name="T17" fmla="*/ 2147483647 h 403"/>
              <a:gd name="T18" fmla="*/ 0 w 518"/>
              <a:gd name="T19" fmla="*/ 2147483647 h 403"/>
              <a:gd name="T20" fmla="*/ 2147483647 w 518"/>
              <a:gd name="T21" fmla="*/ 2147483647 h 403"/>
              <a:gd name="T22" fmla="*/ 2147483647 w 518"/>
              <a:gd name="T23" fmla="*/ 2147483647 h 403"/>
              <a:gd name="T24" fmla="*/ 2147483647 w 518"/>
              <a:gd name="T25" fmla="*/ 2147483647 h 403"/>
              <a:gd name="T26" fmla="*/ 2147483647 w 518"/>
              <a:gd name="T27" fmla="*/ 2147483647 h 403"/>
              <a:gd name="T28" fmla="*/ 2147483647 w 518"/>
              <a:gd name="T29" fmla="*/ 2147483647 h 403"/>
              <a:gd name="T30" fmla="*/ 2147483647 w 518"/>
              <a:gd name="T31" fmla="*/ 2147483647 h 403"/>
              <a:gd name="T32" fmla="*/ 2147483647 w 518"/>
              <a:gd name="T33" fmla="*/ 2147483647 h 403"/>
              <a:gd name="T34" fmla="*/ 2147483647 w 518"/>
              <a:gd name="T35" fmla="*/ 2147483647 h 403"/>
              <a:gd name="T36" fmla="*/ 2147483647 w 518"/>
              <a:gd name="T37" fmla="*/ 2147483647 h 403"/>
              <a:gd name="T38" fmla="*/ 2147483647 w 518"/>
              <a:gd name="T39" fmla="*/ 2147483647 h 403"/>
              <a:gd name="T40" fmla="*/ 2147483647 w 518"/>
              <a:gd name="T41" fmla="*/ 2147483647 h 403"/>
              <a:gd name="T42" fmla="*/ 2147483647 w 518"/>
              <a:gd name="T43" fmla="*/ 2147483647 h 403"/>
              <a:gd name="T44" fmla="*/ 2147483647 w 518"/>
              <a:gd name="T45" fmla="*/ 2147483647 h 403"/>
              <a:gd name="T46" fmla="*/ 2147483647 w 518"/>
              <a:gd name="T47" fmla="*/ 2147483647 h 403"/>
              <a:gd name="T48" fmla="*/ 2147483647 w 518"/>
              <a:gd name="T49" fmla="*/ 2147483647 h 403"/>
              <a:gd name="T50" fmla="*/ 2147483647 w 518"/>
              <a:gd name="T51" fmla="*/ 2147483647 h 403"/>
              <a:gd name="T52" fmla="*/ 2147483647 w 518"/>
              <a:gd name="T53" fmla="*/ 2147483647 h 403"/>
              <a:gd name="T54" fmla="*/ 2147483647 w 518"/>
              <a:gd name="T55" fmla="*/ 2147483647 h 403"/>
              <a:gd name="T56" fmla="*/ 2147483647 w 518"/>
              <a:gd name="T57" fmla="*/ 2147483647 h 403"/>
              <a:gd name="T58" fmla="*/ 2147483647 w 518"/>
              <a:gd name="T59" fmla="*/ 2147483647 h 403"/>
              <a:gd name="T60" fmla="*/ 2147483647 w 518"/>
              <a:gd name="T61" fmla="*/ 2147483647 h 403"/>
              <a:gd name="T62" fmla="*/ 2147483647 w 518"/>
              <a:gd name="T63" fmla="*/ 2147483647 h 403"/>
              <a:gd name="T64" fmla="*/ 2147483647 w 518"/>
              <a:gd name="T65" fmla="*/ 2147483647 h 403"/>
              <a:gd name="T66" fmla="*/ 2147483647 w 518"/>
              <a:gd name="T67" fmla="*/ 2147483647 h 403"/>
              <a:gd name="T68" fmla="*/ 2147483647 w 518"/>
              <a:gd name="T69" fmla="*/ 2147483647 h 403"/>
              <a:gd name="T70" fmla="*/ 2147483647 w 518"/>
              <a:gd name="T71" fmla="*/ 0 h 403"/>
              <a:gd name="T72" fmla="*/ 2147483647 w 518"/>
              <a:gd name="T73" fmla="*/ 0 h 4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8"/>
              <a:gd name="T112" fmla="*/ 0 h 403"/>
              <a:gd name="T113" fmla="*/ 518 w 518"/>
              <a:gd name="T114" fmla="*/ 403 h 4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8" h="403">
                <a:moveTo>
                  <a:pt x="67" y="0"/>
                </a:moveTo>
                <a:lnTo>
                  <a:pt x="54" y="1"/>
                </a:lnTo>
                <a:lnTo>
                  <a:pt x="40" y="5"/>
                </a:lnTo>
                <a:lnTo>
                  <a:pt x="30" y="12"/>
                </a:lnTo>
                <a:lnTo>
                  <a:pt x="19" y="19"/>
                </a:lnTo>
                <a:lnTo>
                  <a:pt x="12" y="30"/>
                </a:lnTo>
                <a:lnTo>
                  <a:pt x="4" y="41"/>
                </a:lnTo>
                <a:lnTo>
                  <a:pt x="1" y="54"/>
                </a:lnTo>
                <a:lnTo>
                  <a:pt x="0" y="67"/>
                </a:lnTo>
                <a:lnTo>
                  <a:pt x="0" y="336"/>
                </a:lnTo>
                <a:lnTo>
                  <a:pt x="1" y="349"/>
                </a:lnTo>
                <a:lnTo>
                  <a:pt x="4" y="363"/>
                </a:lnTo>
                <a:lnTo>
                  <a:pt x="12" y="373"/>
                </a:lnTo>
                <a:lnTo>
                  <a:pt x="19" y="384"/>
                </a:lnTo>
                <a:lnTo>
                  <a:pt x="30" y="391"/>
                </a:lnTo>
                <a:lnTo>
                  <a:pt x="40" y="399"/>
                </a:lnTo>
                <a:lnTo>
                  <a:pt x="54" y="402"/>
                </a:lnTo>
                <a:lnTo>
                  <a:pt x="67" y="403"/>
                </a:lnTo>
                <a:lnTo>
                  <a:pt x="451" y="403"/>
                </a:lnTo>
                <a:lnTo>
                  <a:pt x="464" y="402"/>
                </a:lnTo>
                <a:lnTo>
                  <a:pt x="477" y="399"/>
                </a:lnTo>
                <a:lnTo>
                  <a:pt x="488" y="391"/>
                </a:lnTo>
                <a:lnTo>
                  <a:pt x="499" y="384"/>
                </a:lnTo>
                <a:lnTo>
                  <a:pt x="506" y="373"/>
                </a:lnTo>
                <a:lnTo>
                  <a:pt x="514" y="363"/>
                </a:lnTo>
                <a:lnTo>
                  <a:pt x="517" y="349"/>
                </a:lnTo>
                <a:lnTo>
                  <a:pt x="518" y="336"/>
                </a:lnTo>
                <a:lnTo>
                  <a:pt x="518" y="67"/>
                </a:lnTo>
                <a:lnTo>
                  <a:pt x="517" y="54"/>
                </a:lnTo>
                <a:lnTo>
                  <a:pt x="514" y="41"/>
                </a:lnTo>
                <a:lnTo>
                  <a:pt x="506" y="30"/>
                </a:lnTo>
                <a:lnTo>
                  <a:pt x="499" y="19"/>
                </a:lnTo>
                <a:lnTo>
                  <a:pt x="488" y="12"/>
                </a:lnTo>
                <a:lnTo>
                  <a:pt x="477" y="5"/>
                </a:lnTo>
                <a:lnTo>
                  <a:pt x="464" y="1"/>
                </a:lnTo>
                <a:lnTo>
                  <a:pt x="451" y="0"/>
                </a:lnTo>
                <a:lnTo>
                  <a:pt x="67" y="0"/>
                </a:lnTo>
                <a:close/>
              </a:path>
            </a:pathLst>
          </a:custGeom>
          <a:solidFill>
            <a:srgbClr val="8080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72" name="Rectangle 239"/>
          <p:cNvSpPr>
            <a:spLocks noChangeArrowheads="1"/>
          </p:cNvSpPr>
          <p:nvPr/>
        </p:nvSpPr>
        <p:spPr bwMode="auto">
          <a:xfrm>
            <a:off x="7081152" y="2416821"/>
            <a:ext cx="147003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ALU</a:t>
            </a:r>
            <a:endParaRPr lang="en-US" sz="1797"/>
          </a:p>
        </p:txBody>
      </p:sp>
      <p:sp>
        <p:nvSpPr>
          <p:cNvPr id="112773" name="Rectangle 240"/>
          <p:cNvSpPr>
            <a:spLocks noChangeArrowheads="1"/>
          </p:cNvSpPr>
          <p:nvPr/>
        </p:nvSpPr>
        <p:spPr bwMode="auto">
          <a:xfrm>
            <a:off x="7092261" y="2526359"/>
            <a:ext cx="144116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fun.</a:t>
            </a:r>
            <a:endParaRPr lang="en-US" sz="1797"/>
          </a:p>
        </p:txBody>
      </p:sp>
      <p:grpSp>
        <p:nvGrpSpPr>
          <p:cNvPr id="112774" name="Group 243"/>
          <p:cNvGrpSpPr>
            <a:grpSpLocks/>
          </p:cNvGrpSpPr>
          <p:nvPr/>
        </p:nvGrpSpPr>
        <p:grpSpPr bwMode="auto">
          <a:xfrm>
            <a:off x="6517851" y="2467622"/>
            <a:ext cx="410972" cy="60325"/>
            <a:chOff x="4085" y="1416"/>
            <a:chExt cx="259" cy="38"/>
          </a:xfrm>
        </p:grpSpPr>
        <p:sp>
          <p:nvSpPr>
            <p:cNvPr id="113221" name="Line 241"/>
            <p:cNvSpPr>
              <a:spLocks noChangeShapeType="1"/>
            </p:cNvSpPr>
            <p:nvPr/>
          </p:nvSpPr>
          <p:spPr bwMode="auto">
            <a:xfrm flipH="1">
              <a:off x="4121" y="1435"/>
              <a:ext cx="22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22" name="Freeform 242"/>
            <p:cNvSpPr>
              <a:spLocks/>
            </p:cNvSpPr>
            <p:nvPr/>
          </p:nvSpPr>
          <p:spPr bwMode="auto">
            <a:xfrm>
              <a:off x="4085" y="1416"/>
              <a:ext cx="38" cy="38"/>
            </a:xfrm>
            <a:custGeom>
              <a:avLst/>
              <a:gdLst>
                <a:gd name="T0" fmla="*/ 3 w 76"/>
                <a:gd name="T1" fmla="*/ 0 h 74"/>
                <a:gd name="T2" fmla="*/ 0 w 76"/>
                <a:gd name="T3" fmla="*/ 2 h 74"/>
                <a:gd name="T4" fmla="*/ 3 w 76"/>
                <a:gd name="T5" fmla="*/ 3 h 74"/>
                <a:gd name="T6" fmla="*/ 3 w 76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74"/>
                <a:gd name="T14" fmla="*/ 76 w 76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74">
                  <a:moveTo>
                    <a:pt x="76" y="0"/>
                  </a:moveTo>
                  <a:lnTo>
                    <a:pt x="0" y="37"/>
                  </a:lnTo>
                  <a:lnTo>
                    <a:pt x="76" y="7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75" name="Group 247"/>
          <p:cNvGrpSpPr>
            <a:grpSpLocks/>
          </p:cNvGrpSpPr>
          <p:nvPr/>
        </p:nvGrpSpPr>
        <p:grpSpPr bwMode="auto">
          <a:xfrm>
            <a:off x="6027542" y="2269184"/>
            <a:ext cx="842572" cy="925512"/>
            <a:chOff x="3776" y="1291"/>
            <a:chExt cx="531" cy="583"/>
          </a:xfrm>
        </p:grpSpPr>
        <p:sp>
          <p:nvSpPr>
            <p:cNvPr id="113218" name="Freeform 244"/>
            <p:cNvSpPr>
              <a:spLocks/>
            </p:cNvSpPr>
            <p:nvPr/>
          </p:nvSpPr>
          <p:spPr bwMode="auto">
            <a:xfrm>
              <a:off x="3790" y="1330"/>
              <a:ext cx="504" cy="544"/>
            </a:xfrm>
            <a:custGeom>
              <a:avLst/>
              <a:gdLst>
                <a:gd name="T0" fmla="*/ 0 w 1009"/>
                <a:gd name="T1" fmla="*/ 30 h 1089"/>
                <a:gd name="T2" fmla="*/ 0 w 1009"/>
                <a:gd name="T3" fmla="*/ 30 h 1089"/>
                <a:gd name="T4" fmla="*/ 0 w 1009"/>
                <a:gd name="T5" fmla="*/ 33 h 1089"/>
                <a:gd name="T6" fmla="*/ 0 w 1009"/>
                <a:gd name="T7" fmla="*/ 33 h 1089"/>
                <a:gd name="T8" fmla="*/ 0 w 1009"/>
                <a:gd name="T9" fmla="*/ 33 h 1089"/>
                <a:gd name="T10" fmla="*/ 0 w 1009"/>
                <a:gd name="T11" fmla="*/ 33 h 1089"/>
                <a:gd name="T12" fmla="*/ 0 w 1009"/>
                <a:gd name="T13" fmla="*/ 33 h 1089"/>
                <a:gd name="T14" fmla="*/ 0 w 1009"/>
                <a:gd name="T15" fmla="*/ 34 h 1089"/>
                <a:gd name="T16" fmla="*/ 31 w 1009"/>
                <a:gd name="T17" fmla="*/ 34 h 1089"/>
                <a:gd name="T18" fmla="*/ 31 w 1009"/>
                <a:gd name="T19" fmla="*/ 34 h 1089"/>
                <a:gd name="T20" fmla="*/ 31 w 1009"/>
                <a:gd name="T21" fmla="*/ 33 h 1089"/>
                <a:gd name="T22" fmla="*/ 31 w 1009"/>
                <a:gd name="T23" fmla="*/ 33 h 1089"/>
                <a:gd name="T24" fmla="*/ 31 w 1009"/>
                <a:gd name="T25" fmla="*/ 33 h 1089"/>
                <a:gd name="T26" fmla="*/ 31 w 1009"/>
                <a:gd name="T27" fmla="*/ 33 h 1089"/>
                <a:gd name="T28" fmla="*/ 31 w 1009"/>
                <a:gd name="T29" fmla="*/ 0 h 1089"/>
                <a:gd name="T30" fmla="*/ 30 w 1009"/>
                <a:gd name="T31" fmla="*/ 0 h 1089"/>
                <a:gd name="T32" fmla="*/ 30 w 1009"/>
                <a:gd name="T33" fmla="*/ 33 h 1089"/>
                <a:gd name="T34" fmla="*/ 31 w 1009"/>
                <a:gd name="T35" fmla="*/ 33 h 1089"/>
                <a:gd name="T36" fmla="*/ 30 w 1009"/>
                <a:gd name="T37" fmla="*/ 33 h 1089"/>
                <a:gd name="T38" fmla="*/ 30 w 1009"/>
                <a:gd name="T39" fmla="*/ 33 h 1089"/>
                <a:gd name="T40" fmla="*/ 30 w 1009"/>
                <a:gd name="T41" fmla="*/ 33 h 1089"/>
                <a:gd name="T42" fmla="*/ 30 w 1009"/>
                <a:gd name="T43" fmla="*/ 33 h 1089"/>
                <a:gd name="T44" fmla="*/ 31 w 1009"/>
                <a:gd name="T45" fmla="*/ 33 h 1089"/>
                <a:gd name="T46" fmla="*/ 31 w 1009"/>
                <a:gd name="T47" fmla="*/ 33 h 1089"/>
                <a:gd name="T48" fmla="*/ 0 w 1009"/>
                <a:gd name="T49" fmla="*/ 33 h 1089"/>
                <a:gd name="T50" fmla="*/ 0 w 1009"/>
                <a:gd name="T51" fmla="*/ 33 h 1089"/>
                <a:gd name="T52" fmla="*/ 0 w 1009"/>
                <a:gd name="T53" fmla="*/ 33 h 1089"/>
                <a:gd name="T54" fmla="*/ 0 w 1009"/>
                <a:gd name="T55" fmla="*/ 33 h 1089"/>
                <a:gd name="T56" fmla="*/ 0 w 1009"/>
                <a:gd name="T57" fmla="*/ 33 h 1089"/>
                <a:gd name="T58" fmla="*/ 0 w 1009"/>
                <a:gd name="T59" fmla="*/ 33 h 1089"/>
                <a:gd name="T60" fmla="*/ 0 w 1009"/>
                <a:gd name="T61" fmla="*/ 33 h 1089"/>
                <a:gd name="T62" fmla="*/ 0 w 1009"/>
                <a:gd name="T63" fmla="*/ 30 h 10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09"/>
                <a:gd name="T97" fmla="*/ 0 h 1089"/>
                <a:gd name="T98" fmla="*/ 1009 w 1009"/>
                <a:gd name="T99" fmla="*/ 1089 h 10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09" h="1089">
                  <a:moveTo>
                    <a:pt x="29" y="979"/>
                  </a:moveTo>
                  <a:lnTo>
                    <a:pt x="0" y="979"/>
                  </a:lnTo>
                  <a:lnTo>
                    <a:pt x="0" y="1074"/>
                  </a:lnTo>
                  <a:lnTo>
                    <a:pt x="1" y="1080"/>
                  </a:lnTo>
                  <a:lnTo>
                    <a:pt x="5" y="1084"/>
                  </a:lnTo>
                  <a:lnTo>
                    <a:pt x="9" y="1087"/>
                  </a:lnTo>
                  <a:lnTo>
                    <a:pt x="15" y="1089"/>
                  </a:lnTo>
                  <a:lnTo>
                    <a:pt x="994" y="1089"/>
                  </a:lnTo>
                  <a:lnTo>
                    <a:pt x="1000" y="1087"/>
                  </a:lnTo>
                  <a:lnTo>
                    <a:pt x="1004" y="1084"/>
                  </a:lnTo>
                  <a:lnTo>
                    <a:pt x="1008" y="1080"/>
                  </a:lnTo>
                  <a:lnTo>
                    <a:pt x="1009" y="1074"/>
                  </a:lnTo>
                  <a:lnTo>
                    <a:pt x="1009" y="0"/>
                  </a:lnTo>
                  <a:lnTo>
                    <a:pt x="980" y="0"/>
                  </a:lnTo>
                  <a:lnTo>
                    <a:pt x="980" y="1074"/>
                  </a:lnTo>
                  <a:lnTo>
                    <a:pt x="994" y="1060"/>
                  </a:lnTo>
                  <a:lnTo>
                    <a:pt x="988" y="1061"/>
                  </a:lnTo>
                  <a:lnTo>
                    <a:pt x="985" y="1065"/>
                  </a:lnTo>
                  <a:lnTo>
                    <a:pt x="981" y="1068"/>
                  </a:lnTo>
                  <a:lnTo>
                    <a:pt x="980" y="1074"/>
                  </a:lnTo>
                  <a:lnTo>
                    <a:pt x="994" y="1074"/>
                  </a:lnTo>
                  <a:lnTo>
                    <a:pt x="994" y="1060"/>
                  </a:lnTo>
                  <a:lnTo>
                    <a:pt x="15" y="1060"/>
                  </a:lnTo>
                  <a:lnTo>
                    <a:pt x="29" y="1074"/>
                  </a:lnTo>
                  <a:lnTo>
                    <a:pt x="28" y="1068"/>
                  </a:lnTo>
                  <a:lnTo>
                    <a:pt x="24" y="1065"/>
                  </a:lnTo>
                  <a:lnTo>
                    <a:pt x="21" y="1061"/>
                  </a:lnTo>
                  <a:lnTo>
                    <a:pt x="15" y="1074"/>
                  </a:lnTo>
                  <a:lnTo>
                    <a:pt x="29" y="1074"/>
                  </a:lnTo>
                  <a:lnTo>
                    <a:pt x="29" y="9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19" name="Freeform 245"/>
            <p:cNvSpPr>
              <a:spLocks/>
            </p:cNvSpPr>
            <p:nvPr/>
          </p:nvSpPr>
          <p:spPr bwMode="auto">
            <a:xfrm>
              <a:off x="3776" y="1781"/>
              <a:ext cx="41" cy="41"/>
            </a:xfrm>
            <a:custGeom>
              <a:avLst/>
              <a:gdLst>
                <a:gd name="T0" fmla="*/ 3 w 81"/>
                <a:gd name="T1" fmla="*/ 3 h 82"/>
                <a:gd name="T2" fmla="*/ 2 w 81"/>
                <a:gd name="T3" fmla="*/ 0 h 82"/>
                <a:gd name="T4" fmla="*/ 0 w 81"/>
                <a:gd name="T5" fmla="*/ 3 h 82"/>
                <a:gd name="T6" fmla="*/ 3 w 81"/>
                <a:gd name="T7" fmla="*/ 3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2"/>
                <a:gd name="T14" fmla="*/ 81 w 81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2">
                  <a:moveTo>
                    <a:pt x="81" y="82"/>
                  </a:moveTo>
                  <a:lnTo>
                    <a:pt x="41" y="0"/>
                  </a:lnTo>
                  <a:lnTo>
                    <a:pt x="0" y="82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20" name="Freeform 246"/>
            <p:cNvSpPr>
              <a:spLocks/>
            </p:cNvSpPr>
            <p:nvPr/>
          </p:nvSpPr>
          <p:spPr bwMode="auto">
            <a:xfrm>
              <a:off x="4266" y="1291"/>
              <a:ext cx="41" cy="41"/>
            </a:xfrm>
            <a:custGeom>
              <a:avLst/>
              <a:gdLst>
                <a:gd name="T0" fmla="*/ 3 w 81"/>
                <a:gd name="T1" fmla="*/ 3 h 82"/>
                <a:gd name="T2" fmla="*/ 2 w 81"/>
                <a:gd name="T3" fmla="*/ 0 h 82"/>
                <a:gd name="T4" fmla="*/ 0 w 81"/>
                <a:gd name="T5" fmla="*/ 3 h 82"/>
                <a:gd name="T6" fmla="*/ 3 w 81"/>
                <a:gd name="T7" fmla="*/ 3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2"/>
                <a:gd name="T14" fmla="*/ 81 w 81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2">
                  <a:moveTo>
                    <a:pt x="81" y="82"/>
                  </a:moveTo>
                  <a:lnTo>
                    <a:pt x="40" y="0"/>
                  </a:lnTo>
                  <a:lnTo>
                    <a:pt x="0" y="82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76" name="Group 250"/>
          <p:cNvGrpSpPr>
            <a:grpSpLocks/>
          </p:cNvGrpSpPr>
          <p:nvPr/>
        </p:nvGrpSpPr>
        <p:grpSpPr bwMode="auto">
          <a:xfrm>
            <a:off x="5799047" y="6156972"/>
            <a:ext cx="65058" cy="136525"/>
            <a:chOff x="3632" y="3740"/>
            <a:chExt cx="41" cy="86"/>
          </a:xfrm>
        </p:grpSpPr>
        <p:sp>
          <p:nvSpPr>
            <p:cNvPr id="113216" name="Rectangle 248"/>
            <p:cNvSpPr>
              <a:spLocks noChangeArrowheads="1"/>
            </p:cNvSpPr>
            <p:nvPr/>
          </p:nvSpPr>
          <p:spPr bwMode="auto">
            <a:xfrm>
              <a:off x="3646" y="3779"/>
              <a:ext cx="14" cy="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17" name="Freeform 249"/>
            <p:cNvSpPr>
              <a:spLocks/>
            </p:cNvSpPr>
            <p:nvPr/>
          </p:nvSpPr>
          <p:spPr bwMode="auto">
            <a:xfrm>
              <a:off x="3632" y="3740"/>
              <a:ext cx="41" cy="41"/>
            </a:xfrm>
            <a:custGeom>
              <a:avLst/>
              <a:gdLst>
                <a:gd name="T0" fmla="*/ 3 w 81"/>
                <a:gd name="T1" fmla="*/ 3 h 82"/>
                <a:gd name="T2" fmla="*/ 2 w 81"/>
                <a:gd name="T3" fmla="*/ 0 h 82"/>
                <a:gd name="T4" fmla="*/ 0 w 81"/>
                <a:gd name="T5" fmla="*/ 3 h 82"/>
                <a:gd name="T6" fmla="*/ 3 w 81"/>
                <a:gd name="T7" fmla="*/ 3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2"/>
                <a:gd name="T14" fmla="*/ 81 w 81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2">
                  <a:moveTo>
                    <a:pt x="81" y="82"/>
                  </a:moveTo>
                  <a:lnTo>
                    <a:pt x="40" y="0"/>
                  </a:lnTo>
                  <a:lnTo>
                    <a:pt x="0" y="82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12777" name="Rectangle 251"/>
          <p:cNvSpPr>
            <a:spLocks noChangeArrowheads="1"/>
          </p:cNvSpPr>
          <p:nvPr/>
        </p:nvSpPr>
        <p:spPr bwMode="auto">
          <a:xfrm>
            <a:off x="4459819" y="5577535"/>
            <a:ext cx="43636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78" name="Rectangle 252"/>
          <p:cNvSpPr>
            <a:spLocks noChangeArrowheads="1"/>
          </p:cNvSpPr>
          <p:nvPr/>
        </p:nvSpPr>
        <p:spPr bwMode="auto">
          <a:xfrm>
            <a:off x="4545503" y="5610872"/>
            <a:ext cx="286756" cy="1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98">
                <a:solidFill>
                  <a:srgbClr val="000000"/>
                </a:solidFill>
              </a:rPr>
              <a:t>Fetch</a:t>
            </a:r>
            <a:endParaRPr lang="en-US" sz="1797"/>
          </a:p>
        </p:txBody>
      </p:sp>
      <p:sp>
        <p:nvSpPr>
          <p:cNvPr id="112779" name="Rectangle 253"/>
          <p:cNvSpPr>
            <a:spLocks noChangeArrowheads="1"/>
          </p:cNvSpPr>
          <p:nvPr/>
        </p:nvSpPr>
        <p:spPr bwMode="auto">
          <a:xfrm>
            <a:off x="4459819" y="4250385"/>
            <a:ext cx="55060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80" name="Rectangle 254"/>
          <p:cNvSpPr>
            <a:spLocks noChangeArrowheads="1"/>
          </p:cNvSpPr>
          <p:nvPr/>
        </p:nvSpPr>
        <p:spPr bwMode="auto">
          <a:xfrm>
            <a:off x="4545504" y="4283722"/>
            <a:ext cx="395008" cy="1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98">
                <a:solidFill>
                  <a:srgbClr val="000000"/>
                </a:solidFill>
              </a:rPr>
              <a:t>Decode</a:t>
            </a:r>
            <a:endParaRPr lang="en-US" sz="1797"/>
          </a:p>
        </p:txBody>
      </p:sp>
      <p:sp>
        <p:nvSpPr>
          <p:cNvPr id="112781" name="Rectangle 255"/>
          <p:cNvSpPr>
            <a:spLocks noChangeArrowheads="1"/>
          </p:cNvSpPr>
          <p:nvPr/>
        </p:nvSpPr>
        <p:spPr bwMode="auto">
          <a:xfrm>
            <a:off x="4459819" y="2924822"/>
            <a:ext cx="579169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82" name="Rectangle 256"/>
          <p:cNvSpPr>
            <a:spLocks noChangeArrowheads="1"/>
          </p:cNvSpPr>
          <p:nvPr/>
        </p:nvSpPr>
        <p:spPr bwMode="auto">
          <a:xfrm>
            <a:off x="4545504" y="2958160"/>
            <a:ext cx="409571" cy="1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98">
                <a:solidFill>
                  <a:srgbClr val="000000"/>
                </a:solidFill>
              </a:rPr>
              <a:t>Execute</a:t>
            </a:r>
            <a:endParaRPr lang="en-US" sz="1797"/>
          </a:p>
        </p:txBody>
      </p:sp>
      <p:sp>
        <p:nvSpPr>
          <p:cNvPr id="112783" name="Rectangle 257"/>
          <p:cNvSpPr>
            <a:spLocks noChangeArrowheads="1"/>
          </p:cNvSpPr>
          <p:nvPr/>
        </p:nvSpPr>
        <p:spPr bwMode="auto">
          <a:xfrm>
            <a:off x="4459819" y="1415110"/>
            <a:ext cx="57758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84" name="Rectangle 258"/>
          <p:cNvSpPr>
            <a:spLocks noChangeArrowheads="1"/>
          </p:cNvSpPr>
          <p:nvPr/>
        </p:nvSpPr>
        <p:spPr bwMode="auto">
          <a:xfrm>
            <a:off x="4543918" y="1448447"/>
            <a:ext cx="448010" cy="1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98">
                <a:solidFill>
                  <a:srgbClr val="000000"/>
                </a:solidFill>
              </a:rPr>
              <a:t>Memory</a:t>
            </a:r>
            <a:endParaRPr lang="en-US" sz="1797"/>
          </a:p>
        </p:txBody>
      </p:sp>
      <p:sp>
        <p:nvSpPr>
          <p:cNvPr id="112785" name="Rectangle 259"/>
          <p:cNvSpPr>
            <a:spLocks noChangeArrowheads="1"/>
          </p:cNvSpPr>
          <p:nvPr/>
        </p:nvSpPr>
        <p:spPr bwMode="auto">
          <a:xfrm>
            <a:off x="4459818" y="372122"/>
            <a:ext cx="7283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86" name="Rectangle 260"/>
          <p:cNvSpPr>
            <a:spLocks noChangeArrowheads="1"/>
          </p:cNvSpPr>
          <p:nvPr/>
        </p:nvSpPr>
        <p:spPr bwMode="auto">
          <a:xfrm>
            <a:off x="4545504" y="405460"/>
            <a:ext cx="576012" cy="1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98">
                <a:solidFill>
                  <a:srgbClr val="000000"/>
                </a:solidFill>
              </a:rPr>
              <a:t>Write back</a:t>
            </a:r>
            <a:endParaRPr lang="en-US" sz="1797"/>
          </a:p>
        </p:txBody>
      </p:sp>
      <p:sp>
        <p:nvSpPr>
          <p:cNvPr id="112787" name="Rectangle 261"/>
          <p:cNvSpPr>
            <a:spLocks noChangeArrowheads="1"/>
          </p:cNvSpPr>
          <p:nvPr/>
        </p:nvSpPr>
        <p:spPr bwMode="auto">
          <a:xfrm>
            <a:off x="4872377" y="713435"/>
            <a:ext cx="274511" cy="2301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88" name="Rectangle 262"/>
          <p:cNvSpPr>
            <a:spLocks noChangeArrowheads="1"/>
          </p:cNvSpPr>
          <p:nvPr/>
        </p:nvSpPr>
        <p:spPr bwMode="auto">
          <a:xfrm>
            <a:off x="4939021" y="778521"/>
            <a:ext cx="196805" cy="1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icode</a:t>
            </a:r>
            <a:endParaRPr lang="en-US" sz="1797"/>
          </a:p>
        </p:txBody>
      </p:sp>
      <p:grpSp>
        <p:nvGrpSpPr>
          <p:cNvPr id="112789" name="Group 265"/>
          <p:cNvGrpSpPr>
            <a:grpSpLocks/>
          </p:cNvGrpSpPr>
          <p:nvPr/>
        </p:nvGrpSpPr>
        <p:grpSpPr bwMode="auto">
          <a:xfrm>
            <a:off x="5035814" y="943622"/>
            <a:ext cx="38082" cy="1143000"/>
            <a:chOff x="3151" y="456"/>
            <a:chExt cx="24" cy="720"/>
          </a:xfrm>
        </p:grpSpPr>
        <p:sp>
          <p:nvSpPr>
            <p:cNvPr id="113214" name="Line 263"/>
            <p:cNvSpPr>
              <a:spLocks noChangeShapeType="1"/>
            </p:cNvSpPr>
            <p:nvPr/>
          </p:nvSpPr>
          <p:spPr bwMode="auto">
            <a:xfrm flipV="1">
              <a:off x="3163" y="478"/>
              <a:ext cx="1" cy="69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15" name="Freeform 264"/>
            <p:cNvSpPr>
              <a:spLocks/>
            </p:cNvSpPr>
            <p:nvPr/>
          </p:nvSpPr>
          <p:spPr bwMode="auto">
            <a:xfrm>
              <a:off x="3151" y="456"/>
              <a:ext cx="24" cy="24"/>
            </a:xfrm>
            <a:custGeom>
              <a:avLst/>
              <a:gdLst>
                <a:gd name="T0" fmla="*/ 2 w 48"/>
                <a:gd name="T1" fmla="*/ 1 h 49"/>
                <a:gd name="T2" fmla="*/ 1 w 48"/>
                <a:gd name="T3" fmla="*/ 0 h 49"/>
                <a:gd name="T4" fmla="*/ 0 w 48"/>
                <a:gd name="T5" fmla="*/ 1 h 49"/>
                <a:gd name="T6" fmla="*/ 2 w 48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9"/>
                <a:gd name="T14" fmla="*/ 48 w 4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9">
                  <a:moveTo>
                    <a:pt x="48" y="49"/>
                  </a:moveTo>
                  <a:lnTo>
                    <a:pt x="24" y="0"/>
                  </a:lnTo>
                  <a:lnTo>
                    <a:pt x="0" y="49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90" name="Group 268"/>
          <p:cNvGrpSpPr>
            <a:grpSpLocks/>
          </p:cNvGrpSpPr>
          <p:nvPr/>
        </p:nvGrpSpPr>
        <p:grpSpPr bwMode="auto">
          <a:xfrm>
            <a:off x="6106879" y="1891360"/>
            <a:ext cx="2480113" cy="4068762"/>
            <a:chOff x="3826" y="1053"/>
            <a:chExt cx="1563" cy="2563"/>
          </a:xfrm>
        </p:grpSpPr>
        <p:sp>
          <p:nvSpPr>
            <p:cNvPr id="113212" name="Freeform 266"/>
            <p:cNvSpPr>
              <a:spLocks/>
            </p:cNvSpPr>
            <p:nvPr/>
          </p:nvSpPr>
          <p:spPr bwMode="auto">
            <a:xfrm>
              <a:off x="3865" y="1053"/>
              <a:ext cx="1524" cy="2550"/>
            </a:xfrm>
            <a:custGeom>
              <a:avLst/>
              <a:gdLst>
                <a:gd name="T0" fmla="*/ 26 w 3049"/>
                <a:gd name="T1" fmla="*/ 0 h 5099"/>
                <a:gd name="T2" fmla="*/ 26 w 3049"/>
                <a:gd name="T3" fmla="*/ 1 h 5099"/>
                <a:gd name="T4" fmla="*/ 94 w 3049"/>
                <a:gd name="T5" fmla="*/ 1 h 5099"/>
                <a:gd name="T6" fmla="*/ 94 w 3049"/>
                <a:gd name="T7" fmla="*/ 1 h 5099"/>
                <a:gd name="T8" fmla="*/ 94 w 3049"/>
                <a:gd name="T9" fmla="*/ 1 h 5099"/>
                <a:gd name="T10" fmla="*/ 94 w 3049"/>
                <a:gd name="T11" fmla="*/ 1 h 5099"/>
                <a:gd name="T12" fmla="*/ 94 w 3049"/>
                <a:gd name="T13" fmla="*/ 1 h 5099"/>
                <a:gd name="T14" fmla="*/ 94 w 3049"/>
                <a:gd name="T15" fmla="*/ 1 h 5099"/>
                <a:gd name="T16" fmla="*/ 94 w 3049"/>
                <a:gd name="T17" fmla="*/ 1 h 5099"/>
                <a:gd name="T18" fmla="*/ 94 w 3049"/>
                <a:gd name="T19" fmla="*/ 159 h 5099"/>
                <a:gd name="T20" fmla="*/ 94 w 3049"/>
                <a:gd name="T21" fmla="*/ 159 h 5099"/>
                <a:gd name="T22" fmla="*/ 94 w 3049"/>
                <a:gd name="T23" fmla="*/ 159 h 5099"/>
                <a:gd name="T24" fmla="*/ 94 w 3049"/>
                <a:gd name="T25" fmla="*/ 159 h 5099"/>
                <a:gd name="T26" fmla="*/ 94 w 3049"/>
                <a:gd name="T27" fmla="*/ 159 h 5099"/>
                <a:gd name="T28" fmla="*/ 94 w 3049"/>
                <a:gd name="T29" fmla="*/ 159 h 5099"/>
                <a:gd name="T30" fmla="*/ 94 w 3049"/>
                <a:gd name="T31" fmla="*/ 159 h 5099"/>
                <a:gd name="T32" fmla="*/ 0 w 3049"/>
                <a:gd name="T33" fmla="*/ 159 h 5099"/>
                <a:gd name="T34" fmla="*/ 0 w 3049"/>
                <a:gd name="T35" fmla="*/ 160 h 5099"/>
                <a:gd name="T36" fmla="*/ 94 w 3049"/>
                <a:gd name="T37" fmla="*/ 160 h 5099"/>
                <a:gd name="T38" fmla="*/ 94 w 3049"/>
                <a:gd name="T39" fmla="*/ 160 h 5099"/>
                <a:gd name="T40" fmla="*/ 95 w 3049"/>
                <a:gd name="T41" fmla="*/ 160 h 5099"/>
                <a:gd name="T42" fmla="*/ 95 w 3049"/>
                <a:gd name="T43" fmla="*/ 160 h 5099"/>
                <a:gd name="T44" fmla="*/ 95 w 3049"/>
                <a:gd name="T45" fmla="*/ 160 h 5099"/>
                <a:gd name="T46" fmla="*/ 95 w 3049"/>
                <a:gd name="T47" fmla="*/ 159 h 5099"/>
                <a:gd name="T48" fmla="*/ 95 w 3049"/>
                <a:gd name="T49" fmla="*/ 159 h 5099"/>
                <a:gd name="T50" fmla="*/ 95 w 3049"/>
                <a:gd name="T51" fmla="*/ 1 h 5099"/>
                <a:gd name="T52" fmla="*/ 95 w 3049"/>
                <a:gd name="T53" fmla="*/ 1 h 5099"/>
                <a:gd name="T54" fmla="*/ 95 w 3049"/>
                <a:gd name="T55" fmla="*/ 1 h 5099"/>
                <a:gd name="T56" fmla="*/ 95 w 3049"/>
                <a:gd name="T57" fmla="*/ 1 h 5099"/>
                <a:gd name="T58" fmla="*/ 95 w 3049"/>
                <a:gd name="T59" fmla="*/ 1 h 5099"/>
                <a:gd name="T60" fmla="*/ 94 w 3049"/>
                <a:gd name="T61" fmla="*/ 0 h 5099"/>
                <a:gd name="T62" fmla="*/ 26 w 3049"/>
                <a:gd name="T63" fmla="*/ 0 h 50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49"/>
                <a:gd name="T97" fmla="*/ 0 h 5099"/>
                <a:gd name="T98" fmla="*/ 3049 w 3049"/>
                <a:gd name="T99" fmla="*/ 5099 h 50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49" h="5099">
                  <a:moveTo>
                    <a:pt x="844" y="0"/>
                  </a:moveTo>
                  <a:lnTo>
                    <a:pt x="844" y="28"/>
                  </a:lnTo>
                  <a:lnTo>
                    <a:pt x="3034" y="28"/>
                  </a:lnTo>
                  <a:lnTo>
                    <a:pt x="3034" y="14"/>
                  </a:lnTo>
                  <a:lnTo>
                    <a:pt x="3020" y="14"/>
                  </a:lnTo>
                  <a:lnTo>
                    <a:pt x="3021" y="20"/>
                  </a:lnTo>
                  <a:lnTo>
                    <a:pt x="3025" y="24"/>
                  </a:lnTo>
                  <a:lnTo>
                    <a:pt x="3028" y="27"/>
                  </a:lnTo>
                  <a:lnTo>
                    <a:pt x="3020" y="14"/>
                  </a:lnTo>
                  <a:lnTo>
                    <a:pt x="3020" y="5084"/>
                  </a:lnTo>
                  <a:lnTo>
                    <a:pt x="3034" y="5084"/>
                  </a:lnTo>
                  <a:lnTo>
                    <a:pt x="3034" y="5070"/>
                  </a:lnTo>
                  <a:lnTo>
                    <a:pt x="3028" y="5071"/>
                  </a:lnTo>
                  <a:lnTo>
                    <a:pt x="3025" y="5075"/>
                  </a:lnTo>
                  <a:lnTo>
                    <a:pt x="3021" y="5078"/>
                  </a:lnTo>
                  <a:lnTo>
                    <a:pt x="3034" y="5070"/>
                  </a:lnTo>
                  <a:lnTo>
                    <a:pt x="0" y="5070"/>
                  </a:lnTo>
                  <a:lnTo>
                    <a:pt x="0" y="5099"/>
                  </a:lnTo>
                  <a:lnTo>
                    <a:pt x="3034" y="5099"/>
                  </a:lnTo>
                  <a:lnTo>
                    <a:pt x="3040" y="5098"/>
                  </a:lnTo>
                  <a:lnTo>
                    <a:pt x="3044" y="5094"/>
                  </a:lnTo>
                  <a:lnTo>
                    <a:pt x="3048" y="5090"/>
                  </a:lnTo>
                  <a:lnTo>
                    <a:pt x="3049" y="5084"/>
                  </a:lnTo>
                  <a:lnTo>
                    <a:pt x="3049" y="14"/>
                  </a:lnTo>
                  <a:lnTo>
                    <a:pt x="3048" y="8"/>
                  </a:lnTo>
                  <a:lnTo>
                    <a:pt x="3044" y="4"/>
                  </a:lnTo>
                  <a:lnTo>
                    <a:pt x="3040" y="1"/>
                  </a:lnTo>
                  <a:lnTo>
                    <a:pt x="3034" y="0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13" name="Freeform 267"/>
            <p:cNvSpPr>
              <a:spLocks/>
            </p:cNvSpPr>
            <p:nvPr/>
          </p:nvSpPr>
          <p:spPr bwMode="auto">
            <a:xfrm>
              <a:off x="3826" y="3575"/>
              <a:ext cx="40" cy="41"/>
            </a:xfrm>
            <a:custGeom>
              <a:avLst/>
              <a:gdLst>
                <a:gd name="T0" fmla="*/ 2 w 82"/>
                <a:gd name="T1" fmla="*/ 0 h 81"/>
                <a:gd name="T2" fmla="*/ 0 w 82"/>
                <a:gd name="T3" fmla="*/ 2 h 81"/>
                <a:gd name="T4" fmla="*/ 2 w 82"/>
                <a:gd name="T5" fmla="*/ 3 h 81"/>
                <a:gd name="T6" fmla="*/ 2 w 82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1"/>
                <a:gd name="T14" fmla="*/ 82 w 82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1">
                  <a:moveTo>
                    <a:pt x="82" y="0"/>
                  </a:moveTo>
                  <a:lnTo>
                    <a:pt x="0" y="40"/>
                  </a:lnTo>
                  <a:lnTo>
                    <a:pt x="82" y="8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grpSp>
        <p:nvGrpSpPr>
          <p:cNvPr id="112791" name="Group 271"/>
          <p:cNvGrpSpPr>
            <a:grpSpLocks/>
          </p:cNvGrpSpPr>
          <p:nvPr/>
        </p:nvGrpSpPr>
        <p:grpSpPr bwMode="auto">
          <a:xfrm>
            <a:off x="5832370" y="5699771"/>
            <a:ext cx="1175792" cy="101600"/>
            <a:chOff x="3653" y="3452"/>
            <a:chExt cx="741" cy="64"/>
          </a:xfrm>
        </p:grpSpPr>
        <p:sp>
          <p:nvSpPr>
            <p:cNvPr id="113210" name="Freeform 269"/>
            <p:cNvSpPr>
              <a:spLocks/>
            </p:cNvSpPr>
            <p:nvPr/>
          </p:nvSpPr>
          <p:spPr bwMode="auto">
            <a:xfrm>
              <a:off x="3653" y="3491"/>
              <a:ext cx="727" cy="25"/>
            </a:xfrm>
            <a:custGeom>
              <a:avLst/>
              <a:gdLst>
                <a:gd name="T0" fmla="*/ 0 w 1456"/>
                <a:gd name="T1" fmla="*/ 0 h 52"/>
                <a:gd name="T2" fmla="*/ 0 w 1456"/>
                <a:gd name="T3" fmla="*/ 1 h 52"/>
                <a:gd name="T4" fmla="*/ 45 w 1456"/>
                <a:gd name="T5" fmla="*/ 1 h 52"/>
                <a:gd name="T6" fmla="*/ 45 w 1456"/>
                <a:gd name="T7" fmla="*/ 1 h 52"/>
                <a:gd name="T8" fmla="*/ 45 w 1456"/>
                <a:gd name="T9" fmla="*/ 1 h 52"/>
                <a:gd name="T10" fmla="*/ 45 w 1456"/>
                <a:gd name="T11" fmla="*/ 1 h 52"/>
                <a:gd name="T12" fmla="*/ 45 w 1456"/>
                <a:gd name="T13" fmla="*/ 1 h 52"/>
                <a:gd name="T14" fmla="*/ 45 w 1456"/>
                <a:gd name="T15" fmla="*/ 1 h 52"/>
                <a:gd name="T16" fmla="*/ 45 w 1456"/>
                <a:gd name="T17" fmla="*/ 0 h 52"/>
                <a:gd name="T18" fmla="*/ 44 w 1456"/>
                <a:gd name="T19" fmla="*/ 0 h 52"/>
                <a:gd name="T20" fmla="*/ 44 w 1456"/>
                <a:gd name="T21" fmla="*/ 1 h 52"/>
                <a:gd name="T22" fmla="*/ 45 w 1456"/>
                <a:gd name="T23" fmla="*/ 0 h 52"/>
                <a:gd name="T24" fmla="*/ 44 w 1456"/>
                <a:gd name="T25" fmla="*/ 0 h 52"/>
                <a:gd name="T26" fmla="*/ 44 w 1456"/>
                <a:gd name="T27" fmla="*/ 0 h 52"/>
                <a:gd name="T28" fmla="*/ 44 w 1456"/>
                <a:gd name="T29" fmla="*/ 0 h 52"/>
                <a:gd name="T30" fmla="*/ 44 w 1456"/>
                <a:gd name="T31" fmla="*/ 1 h 52"/>
                <a:gd name="T32" fmla="*/ 45 w 1456"/>
                <a:gd name="T33" fmla="*/ 1 h 52"/>
                <a:gd name="T34" fmla="*/ 45 w 1456"/>
                <a:gd name="T35" fmla="*/ 0 h 52"/>
                <a:gd name="T36" fmla="*/ 0 w 1456"/>
                <a:gd name="T37" fmla="*/ 0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6"/>
                <a:gd name="T58" fmla="*/ 0 h 52"/>
                <a:gd name="T59" fmla="*/ 1456 w 1456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6" h="52">
                  <a:moveTo>
                    <a:pt x="0" y="23"/>
                  </a:moveTo>
                  <a:lnTo>
                    <a:pt x="0" y="52"/>
                  </a:lnTo>
                  <a:lnTo>
                    <a:pt x="1441" y="52"/>
                  </a:lnTo>
                  <a:lnTo>
                    <a:pt x="1447" y="51"/>
                  </a:lnTo>
                  <a:lnTo>
                    <a:pt x="1451" y="47"/>
                  </a:lnTo>
                  <a:lnTo>
                    <a:pt x="1454" y="43"/>
                  </a:lnTo>
                  <a:lnTo>
                    <a:pt x="1456" y="37"/>
                  </a:lnTo>
                  <a:lnTo>
                    <a:pt x="1456" y="0"/>
                  </a:lnTo>
                  <a:lnTo>
                    <a:pt x="1427" y="0"/>
                  </a:lnTo>
                  <a:lnTo>
                    <a:pt x="1427" y="37"/>
                  </a:lnTo>
                  <a:lnTo>
                    <a:pt x="1441" y="23"/>
                  </a:lnTo>
                  <a:lnTo>
                    <a:pt x="1435" y="24"/>
                  </a:lnTo>
                  <a:lnTo>
                    <a:pt x="1432" y="28"/>
                  </a:lnTo>
                  <a:lnTo>
                    <a:pt x="1428" y="31"/>
                  </a:lnTo>
                  <a:lnTo>
                    <a:pt x="1427" y="37"/>
                  </a:lnTo>
                  <a:lnTo>
                    <a:pt x="1441" y="37"/>
                  </a:lnTo>
                  <a:lnTo>
                    <a:pt x="144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11" name="Freeform 270"/>
            <p:cNvSpPr>
              <a:spLocks/>
            </p:cNvSpPr>
            <p:nvPr/>
          </p:nvSpPr>
          <p:spPr bwMode="auto">
            <a:xfrm>
              <a:off x="4353" y="3452"/>
              <a:ext cx="41" cy="40"/>
            </a:xfrm>
            <a:custGeom>
              <a:avLst/>
              <a:gdLst>
                <a:gd name="T0" fmla="*/ 3 w 82"/>
                <a:gd name="T1" fmla="*/ 2 h 82"/>
                <a:gd name="T2" fmla="*/ 2 w 82"/>
                <a:gd name="T3" fmla="*/ 0 h 82"/>
                <a:gd name="T4" fmla="*/ 0 w 82"/>
                <a:gd name="T5" fmla="*/ 2 h 82"/>
                <a:gd name="T6" fmla="*/ 3 w 82"/>
                <a:gd name="T7" fmla="*/ 2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82"/>
                <a:gd name="T14" fmla="*/ 82 w 8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82">
                  <a:moveTo>
                    <a:pt x="82" y="82"/>
                  </a:moveTo>
                  <a:lnTo>
                    <a:pt x="41" y="0"/>
                  </a:lnTo>
                  <a:lnTo>
                    <a:pt x="0" y="82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12792" name="Rectangle 272"/>
          <p:cNvSpPr>
            <a:spLocks noChangeArrowheads="1"/>
          </p:cNvSpPr>
          <p:nvPr/>
        </p:nvSpPr>
        <p:spPr bwMode="auto">
          <a:xfrm>
            <a:off x="6792361" y="934096"/>
            <a:ext cx="45857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93" name="Rectangle 273"/>
          <p:cNvSpPr>
            <a:spLocks noChangeArrowheads="1"/>
          </p:cNvSpPr>
          <p:nvPr/>
        </p:nvSpPr>
        <p:spPr bwMode="auto">
          <a:xfrm>
            <a:off x="6863766" y="967435"/>
            <a:ext cx="268805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data out</a:t>
            </a:r>
            <a:endParaRPr lang="en-US" sz="1797"/>
          </a:p>
        </p:txBody>
      </p:sp>
      <p:sp>
        <p:nvSpPr>
          <p:cNvPr id="112794" name="Rectangle 274"/>
          <p:cNvSpPr>
            <a:spLocks noChangeArrowheads="1"/>
          </p:cNvSpPr>
          <p:nvPr/>
        </p:nvSpPr>
        <p:spPr bwMode="auto">
          <a:xfrm>
            <a:off x="6838377" y="1510360"/>
            <a:ext cx="412559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95" name="Rectangle 275"/>
          <p:cNvSpPr>
            <a:spLocks noChangeArrowheads="1"/>
          </p:cNvSpPr>
          <p:nvPr/>
        </p:nvSpPr>
        <p:spPr bwMode="auto">
          <a:xfrm>
            <a:off x="6908196" y="1543697"/>
            <a:ext cx="217604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data in</a:t>
            </a:r>
            <a:endParaRPr lang="en-US" sz="1797"/>
          </a:p>
        </p:txBody>
      </p:sp>
      <p:sp>
        <p:nvSpPr>
          <p:cNvPr id="112796" name="Rectangle 276"/>
          <p:cNvSpPr>
            <a:spLocks noChangeArrowheads="1"/>
          </p:cNvSpPr>
          <p:nvPr/>
        </p:nvSpPr>
        <p:spPr bwMode="auto">
          <a:xfrm>
            <a:off x="6792361" y="4272611"/>
            <a:ext cx="184065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97" name="Rectangle 277"/>
          <p:cNvSpPr>
            <a:spLocks noChangeArrowheads="1"/>
          </p:cNvSpPr>
          <p:nvPr/>
        </p:nvSpPr>
        <p:spPr bwMode="auto">
          <a:xfrm>
            <a:off x="6874873" y="4305947"/>
            <a:ext cx="44801" cy="9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A</a:t>
            </a:r>
            <a:endParaRPr lang="en-US" sz="1797"/>
          </a:p>
        </p:txBody>
      </p:sp>
      <p:sp>
        <p:nvSpPr>
          <p:cNvPr id="112798" name="Rectangle 278"/>
          <p:cNvSpPr>
            <a:spLocks noChangeArrowheads="1"/>
          </p:cNvSpPr>
          <p:nvPr/>
        </p:nvSpPr>
        <p:spPr bwMode="auto">
          <a:xfrm>
            <a:off x="7020855" y="4272611"/>
            <a:ext cx="184065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799" name="Rectangle 279"/>
          <p:cNvSpPr>
            <a:spLocks noChangeArrowheads="1"/>
          </p:cNvSpPr>
          <p:nvPr/>
        </p:nvSpPr>
        <p:spPr bwMode="auto">
          <a:xfrm>
            <a:off x="7103368" y="4305947"/>
            <a:ext cx="41775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B</a:t>
            </a:r>
            <a:endParaRPr lang="en-US" sz="1797"/>
          </a:p>
        </p:txBody>
      </p:sp>
      <p:sp>
        <p:nvSpPr>
          <p:cNvPr id="112800" name="Rectangle 280"/>
          <p:cNvSpPr>
            <a:spLocks noChangeArrowheads="1"/>
          </p:cNvSpPr>
          <p:nvPr/>
        </p:nvSpPr>
        <p:spPr bwMode="auto">
          <a:xfrm>
            <a:off x="7157316" y="4326585"/>
            <a:ext cx="184065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01" name="Rectangle 281"/>
          <p:cNvSpPr>
            <a:spLocks noChangeArrowheads="1"/>
          </p:cNvSpPr>
          <p:nvPr/>
        </p:nvSpPr>
        <p:spPr bwMode="auto">
          <a:xfrm>
            <a:off x="7235070" y="4361510"/>
            <a:ext cx="65664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M</a:t>
            </a:r>
            <a:endParaRPr lang="en-US" sz="1797"/>
          </a:p>
        </p:txBody>
      </p:sp>
      <p:sp>
        <p:nvSpPr>
          <p:cNvPr id="112802" name="Rectangle 282"/>
          <p:cNvSpPr>
            <a:spLocks noChangeArrowheads="1"/>
          </p:cNvSpPr>
          <p:nvPr/>
        </p:nvSpPr>
        <p:spPr bwMode="auto">
          <a:xfrm>
            <a:off x="7157316" y="4555185"/>
            <a:ext cx="184065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03" name="Rectangle 283"/>
          <p:cNvSpPr>
            <a:spLocks noChangeArrowheads="1"/>
          </p:cNvSpPr>
          <p:nvPr/>
        </p:nvSpPr>
        <p:spPr bwMode="auto">
          <a:xfrm>
            <a:off x="7241416" y="4590110"/>
            <a:ext cx="36802" cy="9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E</a:t>
            </a:r>
            <a:endParaRPr lang="en-US" sz="1797"/>
          </a:p>
        </p:txBody>
      </p:sp>
      <p:grpSp>
        <p:nvGrpSpPr>
          <p:cNvPr id="112804" name="Group 286"/>
          <p:cNvGrpSpPr>
            <a:grpSpLocks/>
          </p:cNvGrpSpPr>
          <p:nvPr/>
        </p:nvGrpSpPr>
        <p:grpSpPr bwMode="auto">
          <a:xfrm>
            <a:off x="7295367" y="3458222"/>
            <a:ext cx="1474103" cy="1176338"/>
            <a:chOff x="4575" y="2040"/>
            <a:chExt cx="929" cy="741"/>
          </a:xfrm>
        </p:grpSpPr>
        <p:sp>
          <p:nvSpPr>
            <p:cNvPr id="113208" name="Freeform 284"/>
            <p:cNvSpPr>
              <a:spLocks/>
            </p:cNvSpPr>
            <p:nvPr/>
          </p:nvSpPr>
          <p:spPr bwMode="auto">
            <a:xfrm>
              <a:off x="4614" y="2040"/>
              <a:ext cx="890" cy="727"/>
            </a:xfrm>
            <a:custGeom>
              <a:avLst/>
              <a:gdLst>
                <a:gd name="T0" fmla="*/ 56 w 1780"/>
                <a:gd name="T1" fmla="*/ 0 h 1455"/>
                <a:gd name="T2" fmla="*/ 55 w 1780"/>
                <a:gd name="T3" fmla="*/ 0 h 1455"/>
                <a:gd name="T4" fmla="*/ 55 w 1780"/>
                <a:gd name="T5" fmla="*/ 45 h 1455"/>
                <a:gd name="T6" fmla="*/ 56 w 1780"/>
                <a:gd name="T7" fmla="*/ 45 h 1455"/>
                <a:gd name="T8" fmla="*/ 56 w 1780"/>
                <a:gd name="T9" fmla="*/ 44 h 1455"/>
                <a:gd name="T10" fmla="*/ 55 w 1780"/>
                <a:gd name="T11" fmla="*/ 44 h 1455"/>
                <a:gd name="T12" fmla="*/ 55 w 1780"/>
                <a:gd name="T13" fmla="*/ 44 h 1455"/>
                <a:gd name="T14" fmla="*/ 55 w 1780"/>
                <a:gd name="T15" fmla="*/ 44 h 1455"/>
                <a:gd name="T16" fmla="*/ 56 w 1780"/>
                <a:gd name="T17" fmla="*/ 44 h 1455"/>
                <a:gd name="T18" fmla="*/ 0 w 1780"/>
                <a:gd name="T19" fmla="*/ 44 h 1455"/>
                <a:gd name="T20" fmla="*/ 0 w 1780"/>
                <a:gd name="T21" fmla="*/ 45 h 1455"/>
                <a:gd name="T22" fmla="*/ 56 w 1780"/>
                <a:gd name="T23" fmla="*/ 45 h 1455"/>
                <a:gd name="T24" fmla="*/ 56 w 1780"/>
                <a:gd name="T25" fmla="*/ 45 h 1455"/>
                <a:gd name="T26" fmla="*/ 56 w 1780"/>
                <a:gd name="T27" fmla="*/ 45 h 1455"/>
                <a:gd name="T28" fmla="*/ 56 w 1780"/>
                <a:gd name="T29" fmla="*/ 45 h 1455"/>
                <a:gd name="T30" fmla="*/ 56 w 1780"/>
                <a:gd name="T31" fmla="*/ 45 h 1455"/>
                <a:gd name="T32" fmla="*/ 56 w 1780"/>
                <a:gd name="T33" fmla="*/ 45 h 1455"/>
                <a:gd name="T34" fmla="*/ 56 w 1780"/>
                <a:gd name="T35" fmla="*/ 45 h 1455"/>
                <a:gd name="T36" fmla="*/ 56 w 1780"/>
                <a:gd name="T37" fmla="*/ 0 h 14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80"/>
                <a:gd name="T58" fmla="*/ 0 h 1455"/>
                <a:gd name="T59" fmla="*/ 1780 w 1780"/>
                <a:gd name="T60" fmla="*/ 1455 h 14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80" h="1455">
                  <a:moveTo>
                    <a:pt x="1780" y="0"/>
                  </a:moveTo>
                  <a:lnTo>
                    <a:pt x="1752" y="0"/>
                  </a:lnTo>
                  <a:lnTo>
                    <a:pt x="1752" y="1440"/>
                  </a:lnTo>
                  <a:lnTo>
                    <a:pt x="1766" y="1440"/>
                  </a:lnTo>
                  <a:lnTo>
                    <a:pt x="1766" y="1426"/>
                  </a:lnTo>
                  <a:lnTo>
                    <a:pt x="1760" y="1427"/>
                  </a:lnTo>
                  <a:lnTo>
                    <a:pt x="1756" y="1431"/>
                  </a:lnTo>
                  <a:lnTo>
                    <a:pt x="1753" y="1434"/>
                  </a:lnTo>
                  <a:lnTo>
                    <a:pt x="1766" y="1426"/>
                  </a:lnTo>
                  <a:lnTo>
                    <a:pt x="0" y="1426"/>
                  </a:lnTo>
                  <a:lnTo>
                    <a:pt x="0" y="1455"/>
                  </a:lnTo>
                  <a:lnTo>
                    <a:pt x="1766" y="1455"/>
                  </a:lnTo>
                  <a:lnTo>
                    <a:pt x="1772" y="1454"/>
                  </a:lnTo>
                  <a:lnTo>
                    <a:pt x="1776" y="1450"/>
                  </a:lnTo>
                  <a:lnTo>
                    <a:pt x="1779" y="1446"/>
                  </a:lnTo>
                  <a:lnTo>
                    <a:pt x="1780" y="144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3209" name="Freeform 285"/>
            <p:cNvSpPr>
              <a:spLocks/>
            </p:cNvSpPr>
            <p:nvPr/>
          </p:nvSpPr>
          <p:spPr bwMode="auto">
            <a:xfrm>
              <a:off x="4575" y="2740"/>
              <a:ext cx="41" cy="41"/>
            </a:xfrm>
            <a:custGeom>
              <a:avLst/>
              <a:gdLst>
                <a:gd name="T0" fmla="*/ 3 w 81"/>
                <a:gd name="T1" fmla="*/ 0 h 81"/>
                <a:gd name="T2" fmla="*/ 0 w 81"/>
                <a:gd name="T3" fmla="*/ 2 h 81"/>
                <a:gd name="T4" fmla="*/ 3 w 81"/>
                <a:gd name="T5" fmla="*/ 3 h 81"/>
                <a:gd name="T6" fmla="*/ 3 w 81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1"/>
                <a:gd name="T14" fmla="*/ 81 w 81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1">
                  <a:moveTo>
                    <a:pt x="81" y="0"/>
                  </a:moveTo>
                  <a:lnTo>
                    <a:pt x="0" y="40"/>
                  </a:lnTo>
                  <a:lnTo>
                    <a:pt x="81" y="8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  <p:sp>
        <p:nvSpPr>
          <p:cNvPr id="112805" name="Oval 287"/>
          <p:cNvSpPr>
            <a:spLocks noChangeArrowheads="1"/>
          </p:cNvSpPr>
          <p:nvPr/>
        </p:nvSpPr>
        <p:spPr bwMode="auto">
          <a:xfrm>
            <a:off x="5808568" y="5768034"/>
            <a:ext cx="47603" cy="46037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06" name="Rectangle 288"/>
          <p:cNvSpPr>
            <a:spLocks noChangeArrowheads="1"/>
          </p:cNvSpPr>
          <p:nvPr/>
        </p:nvSpPr>
        <p:spPr bwMode="auto">
          <a:xfrm>
            <a:off x="5786354" y="5744222"/>
            <a:ext cx="92032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07" name="Oval 289"/>
          <p:cNvSpPr>
            <a:spLocks noChangeArrowheads="1"/>
          </p:cNvSpPr>
          <p:nvPr/>
        </p:nvSpPr>
        <p:spPr bwMode="auto">
          <a:xfrm>
            <a:off x="5808568" y="5768034"/>
            <a:ext cx="47603" cy="46037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08" name="Rectangle 290"/>
          <p:cNvSpPr>
            <a:spLocks noChangeArrowheads="1"/>
          </p:cNvSpPr>
          <p:nvPr/>
        </p:nvSpPr>
        <p:spPr bwMode="auto">
          <a:xfrm>
            <a:off x="5786354" y="5744222"/>
            <a:ext cx="92032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09" name="Rectangle 291"/>
          <p:cNvSpPr>
            <a:spLocks noChangeArrowheads="1"/>
          </p:cNvSpPr>
          <p:nvPr/>
        </p:nvSpPr>
        <p:spPr bwMode="auto">
          <a:xfrm>
            <a:off x="7888816" y="1756421"/>
            <a:ext cx="550606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10" name="Rectangle 292"/>
          <p:cNvSpPr>
            <a:spLocks noChangeArrowheads="1"/>
          </p:cNvSpPr>
          <p:nvPr/>
        </p:nvSpPr>
        <p:spPr bwMode="auto">
          <a:xfrm>
            <a:off x="7961807" y="1789760"/>
            <a:ext cx="103915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M_</a:t>
            </a:r>
            <a:endParaRPr lang="en-US" sz="1797"/>
          </a:p>
        </p:txBody>
      </p:sp>
      <p:sp>
        <p:nvSpPr>
          <p:cNvPr id="112811" name="Rectangle 293"/>
          <p:cNvSpPr>
            <a:spLocks noChangeArrowheads="1"/>
          </p:cNvSpPr>
          <p:nvPr/>
        </p:nvSpPr>
        <p:spPr bwMode="auto">
          <a:xfrm>
            <a:off x="8068120" y="1789760"/>
            <a:ext cx="134403" cy="9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valA</a:t>
            </a:r>
            <a:endParaRPr lang="en-US" sz="1797"/>
          </a:p>
        </p:txBody>
      </p:sp>
      <p:sp>
        <p:nvSpPr>
          <p:cNvPr id="112812" name="Rectangle 294"/>
          <p:cNvSpPr>
            <a:spLocks noChangeArrowheads="1"/>
          </p:cNvSpPr>
          <p:nvPr/>
        </p:nvSpPr>
        <p:spPr bwMode="auto">
          <a:xfrm>
            <a:off x="7888816" y="4236096"/>
            <a:ext cx="550606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13" name="Rectangle 295"/>
          <p:cNvSpPr>
            <a:spLocks noChangeArrowheads="1"/>
          </p:cNvSpPr>
          <p:nvPr/>
        </p:nvSpPr>
        <p:spPr bwMode="auto">
          <a:xfrm>
            <a:off x="7963394" y="4269434"/>
            <a:ext cx="106577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W_</a:t>
            </a:r>
            <a:endParaRPr lang="en-US" sz="1797"/>
          </a:p>
        </p:txBody>
      </p:sp>
      <p:sp>
        <p:nvSpPr>
          <p:cNvPr id="112814" name="Rectangle 296"/>
          <p:cNvSpPr>
            <a:spLocks noChangeArrowheads="1"/>
          </p:cNvSpPr>
          <p:nvPr/>
        </p:nvSpPr>
        <p:spPr bwMode="auto">
          <a:xfrm>
            <a:off x="8079228" y="4269434"/>
            <a:ext cx="154766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valM</a:t>
            </a:r>
            <a:endParaRPr lang="en-US" sz="1797"/>
          </a:p>
        </p:txBody>
      </p:sp>
      <p:sp>
        <p:nvSpPr>
          <p:cNvPr id="112815" name="Rectangle 297"/>
          <p:cNvSpPr>
            <a:spLocks noChangeArrowheads="1"/>
          </p:cNvSpPr>
          <p:nvPr/>
        </p:nvSpPr>
        <p:spPr bwMode="auto">
          <a:xfrm>
            <a:off x="7888816" y="4464697"/>
            <a:ext cx="550606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16" name="Rectangle 298"/>
          <p:cNvSpPr>
            <a:spLocks noChangeArrowheads="1"/>
          </p:cNvSpPr>
          <p:nvPr/>
        </p:nvSpPr>
        <p:spPr bwMode="auto">
          <a:xfrm>
            <a:off x="7963394" y="4498035"/>
            <a:ext cx="106577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W_</a:t>
            </a:r>
            <a:endParaRPr lang="en-US" sz="1797"/>
          </a:p>
        </p:txBody>
      </p:sp>
      <p:sp>
        <p:nvSpPr>
          <p:cNvPr id="112817" name="Rectangle 299"/>
          <p:cNvSpPr>
            <a:spLocks noChangeArrowheads="1"/>
          </p:cNvSpPr>
          <p:nvPr/>
        </p:nvSpPr>
        <p:spPr bwMode="auto">
          <a:xfrm>
            <a:off x="8079228" y="4498035"/>
            <a:ext cx="128003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valE</a:t>
            </a:r>
            <a:endParaRPr lang="en-US" sz="1797"/>
          </a:p>
        </p:txBody>
      </p:sp>
      <p:sp>
        <p:nvSpPr>
          <p:cNvPr id="112818" name="Rectangle 300"/>
          <p:cNvSpPr>
            <a:spLocks noChangeArrowheads="1"/>
          </p:cNvSpPr>
          <p:nvPr/>
        </p:nvSpPr>
        <p:spPr bwMode="auto">
          <a:xfrm>
            <a:off x="7888816" y="5780736"/>
            <a:ext cx="550606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19" name="Rectangle 301"/>
          <p:cNvSpPr>
            <a:spLocks noChangeArrowheads="1"/>
          </p:cNvSpPr>
          <p:nvPr/>
        </p:nvSpPr>
        <p:spPr bwMode="auto">
          <a:xfrm>
            <a:off x="7961807" y="5814072"/>
            <a:ext cx="103915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M_</a:t>
            </a:r>
            <a:endParaRPr lang="en-US" sz="1797"/>
          </a:p>
        </p:txBody>
      </p:sp>
      <p:sp>
        <p:nvSpPr>
          <p:cNvPr id="112820" name="Rectangle 302"/>
          <p:cNvSpPr>
            <a:spLocks noChangeArrowheads="1"/>
          </p:cNvSpPr>
          <p:nvPr/>
        </p:nvSpPr>
        <p:spPr bwMode="auto">
          <a:xfrm>
            <a:off x="8068120" y="5814072"/>
            <a:ext cx="134403" cy="9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valA</a:t>
            </a:r>
            <a:endParaRPr lang="en-US" sz="1797"/>
          </a:p>
        </p:txBody>
      </p:sp>
      <p:sp>
        <p:nvSpPr>
          <p:cNvPr id="112821" name="Rectangle 303"/>
          <p:cNvSpPr>
            <a:spLocks noChangeArrowheads="1"/>
          </p:cNvSpPr>
          <p:nvPr/>
        </p:nvSpPr>
        <p:spPr bwMode="auto">
          <a:xfrm>
            <a:off x="7888816" y="6009336"/>
            <a:ext cx="550606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22" name="Rectangle 304"/>
          <p:cNvSpPr>
            <a:spLocks noChangeArrowheads="1"/>
          </p:cNvSpPr>
          <p:nvPr/>
        </p:nvSpPr>
        <p:spPr bwMode="auto">
          <a:xfrm>
            <a:off x="7963394" y="6042672"/>
            <a:ext cx="106577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W_</a:t>
            </a:r>
            <a:endParaRPr lang="en-US" sz="1797"/>
          </a:p>
        </p:txBody>
      </p:sp>
      <p:sp>
        <p:nvSpPr>
          <p:cNvPr id="112823" name="Rectangle 305"/>
          <p:cNvSpPr>
            <a:spLocks noChangeArrowheads="1"/>
          </p:cNvSpPr>
          <p:nvPr/>
        </p:nvSpPr>
        <p:spPr bwMode="auto">
          <a:xfrm>
            <a:off x="8079228" y="6042672"/>
            <a:ext cx="154766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valM</a:t>
            </a:r>
            <a:endParaRPr lang="en-US" sz="1797"/>
          </a:p>
        </p:txBody>
      </p:sp>
      <p:sp>
        <p:nvSpPr>
          <p:cNvPr id="112824" name="Rectangle 306"/>
          <p:cNvSpPr>
            <a:spLocks noChangeArrowheads="1"/>
          </p:cNvSpPr>
          <p:nvPr/>
        </p:nvSpPr>
        <p:spPr bwMode="auto">
          <a:xfrm>
            <a:off x="6746347" y="3951936"/>
            <a:ext cx="54902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25" name="Rectangle 307"/>
          <p:cNvSpPr>
            <a:spLocks noChangeArrowheads="1"/>
          </p:cNvSpPr>
          <p:nvPr/>
        </p:nvSpPr>
        <p:spPr bwMode="auto">
          <a:xfrm>
            <a:off x="6819337" y="3985272"/>
            <a:ext cx="78602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d_</a:t>
            </a:r>
            <a:endParaRPr lang="en-US" sz="1797"/>
          </a:p>
        </p:txBody>
      </p:sp>
      <p:sp>
        <p:nvSpPr>
          <p:cNvPr id="112826" name="Rectangle 308"/>
          <p:cNvSpPr>
            <a:spLocks noChangeArrowheads="1"/>
          </p:cNvSpPr>
          <p:nvPr/>
        </p:nvSpPr>
        <p:spPr bwMode="auto">
          <a:xfrm>
            <a:off x="6903435" y="3985272"/>
            <a:ext cx="166403" cy="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rvalA</a:t>
            </a:r>
            <a:endParaRPr lang="en-US" sz="1797"/>
          </a:p>
        </p:txBody>
      </p:sp>
      <p:sp>
        <p:nvSpPr>
          <p:cNvPr id="112827" name="Rectangle 309"/>
          <p:cNvSpPr>
            <a:spLocks noChangeArrowheads="1"/>
          </p:cNvSpPr>
          <p:nvPr/>
        </p:nvSpPr>
        <p:spPr bwMode="auto">
          <a:xfrm>
            <a:off x="5375382" y="5699771"/>
            <a:ext cx="54902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28" name="Rectangle 310"/>
          <p:cNvSpPr>
            <a:spLocks noChangeArrowheads="1"/>
          </p:cNvSpPr>
          <p:nvPr/>
        </p:nvSpPr>
        <p:spPr bwMode="auto">
          <a:xfrm>
            <a:off x="5446786" y="5733110"/>
            <a:ext cx="144003" cy="9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99">
                <a:solidFill>
                  <a:srgbClr val="000000"/>
                </a:solidFill>
              </a:rPr>
              <a:t>f_PC</a:t>
            </a:r>
            <a:endParaRPr lang="en-US" sz="1797"/>
          </a:p>
        </p:txBody>
      </p:sp>
      <p:sp>
        <p:nvSpPr>
          <p:cNvPr id="112829" name="Freeform 311"/>
          <p:cNvSpPr>
            <a:spLocks/>
          </p:cNvSpPr>
          <p:nvPr/>
        </p:nvSpPr>
        <p:spPr bwMode="auto">
          <a:xfrm>
            <a:off x="7385812" y="5150496"/>
            <a:ext cx="549020" cy="320675"/>
          </a:xfrm>
          <a:custGeom>
            <a:avLst/>
            <a:gdLst>
              <a:gd name="T0" fmla="*/ 2147483647 w 692"/>
              <a:gd name="T1" fmla="*/ 0 h 403"/>
              <a:gd name="T2" fmla="*/ 2147483647 w 692"/>
              <a:gd name="T3" fmla="*/ 2147483647 h 403"/>
              <a:gd name="T4" fmla="*/ 2147483647 w 692"/>
              <a:gd name="T5" fmla="*/ 2147483647 h 403"/>
              <a:gd name="T6" fmla="*/ 2147483647 w 692"/>
              <a:gd name="T7" fmla="*/ 2147483647 h 403"/>
              <a:gd name="T8" fmla="*/ 2147483647 w 692"/>
              <a:gd name="T9" fmla="*/ 2147483647 h 403"/>
              <a:gd name="T10" fmla="*/ 2147483647 w 692"/>
              <a:gd name="T11" fmla="*/ 2147483647 h 403"/>
              <a:gd name="T12" fmla="*/ 2147483647 w 692"/>
              <a:gd name="T13" fmla="*/ 2147483647 h 403"/>
              <a:gd name="T14" fmla="*/ 2147483647 w 692"/>
              <a:gd name="T15" fmla="*/ 2147483647 h 403"/>
              <a:gd name="T16" fmla="*/ 0 w 692"/>
              <a:gd name="T17" fmla="*/ 2147483647 h 403"/>
              <a:gd name="T18" fmla="*/ 0 w 692"/>
              <a:gd name="T19" fmla="*/ 2147483647 h 403"/>
              <a:gd name="T20" fmla="*/ 2147483647 w 692"/>
              <a:gd name="T21" fmla="*/ 2147483647 h 403"/>
              <a:gd name="T22" fmla="*/ 2147483647 w 692"/>
              <a:gd name="T23" fmla="*/ 2147483647 h 403"/>
              <a:gd name="T24" fmla="*/ 2147483647 w 692"/>
              <a:gd name="T25" fmla="*/ 2147483647 h 403"/>
              <a:gd name="T26" fmla="*/ 2147483647 w 692"/>
              <a:gd name="T27" fmla="*/ 2147483647 h 403"/>
              <a:gd name="T28" fmla="*/ 2147483647 w 692"/>
              <a:gd name="T29" fmla="*/ 2147483647 h 403"/>
              <a:gd name="T30" fmla="*/ 2147483647 w 692"/>
              <a:gd name="T31" fmla="*/ 2147483647 h 403"/>
              <a:gd name="T32" fmla="*/ 2147483647 w 692"/>
              <a:gd name="T33" fmla="*/ 2147483647 h 403"/>
              <a:gd name="T34" fmla="*/ 2147483647 w 692"/>
              <a:gd name="T35" fmla="*/ 2147483647 h 403"/>
              <a:gd name="T36" fmla="*/ 2147483647 w 692"/>
              <a:gd name="T37" fmla="*/ 2147483647 h 403"/>
              <a:gd name="T38" fmla="*/ 2147483647 w 692"/>
              <a:gd name="T39" fmla="*/ 2147483647 h 403"/>
              <a:gd name="T40" fmla="*/ 2147483647 w 692"/>
              <a:gd name="T41" fmla="*/ 2147483647 h 403"/>
              <a:gd name="T42" fmla="*/ 2147483647 w 692"/>
              <a:gd name="T43" fmla="*/ 2147483647 h 403"/>
              <a:gd name="T44" fmla="*/ 2147483647 w 692"/>
              <a:gd name="T45" fmla="*/ 2147483647 h 403"/>
              <a:gd name="T46" fmla="*/ 2147483647 w 692"/>
              <a:gd name="T47" fmla="*/ 2147483647 h 403"/>
              <a:gd name="T48" fmla="*/ 2147483647 w 692"/>
              <a:gd name="T49" fmla="*/ 2147483647 h 403"/>
              <a:gd name="T50" fmla="*/ 2147483647 w 692"/>
              <a:gd name="T51" fmla="*/ 2147483647 h 403"/>
              <a:gd name="T52" fmla="*/ 2147483647 w 692"/>
              <a:gd name="T53" fmla="*/ 2147483647 h 403"/>
              <a:gd name="T54" fmla="*/ 2147483647 w 692"/>
              <a:gd name="T55" fmla="*/ 2147483647 h 403"/>
              <a:gd name="T56" fmla="*/ 2147483647 w 692"/>
              <a:gd name="T57" fmla="*/ 2147483647 h 403"/>
              <a:gd name="T58" fmla="*/ 2147483647 w 692"/>
              <a:gd name="T59" fmla="*/ 2147483647 h 403"/>
              <a:gd name="T60" fmla="*/ 2147483647 w 692"/>
              <a:gd name="T61" fmla="*/ 2147483647 h 403"/>
              <a:gd name="T62" fmla="*/ 2147483647 w 692"/>
              <a:gd name="T63" fmla="*/ 2147483647 h 403"/>
              <a:gd name="T64" fmla="*/ 2147483647 w 692"/>
              <a:gd name="T65" fmla="*/ 2147483647 h 403"/>
              <a:gd name="T66" fmla="*/ 2147483647 w 692"/>
              <a:gd name="T67" fmla="*/ 2147483647 h 403"/>
              <a:gd name="T68" fmla="*/ 2147483647 w 692"/>
              <a:gd name="T69" fmla="*/ 2147483647 h 403"/>
              <a:gd name="T70" fmla="*/ 2147483647 w 692"/>
              <a:gd name="T71" fmla="*/ 0 h 403"/>
              <a:gd name="T72" fmla="*/ 2147483647 w 692"/>
              <a:gd name="T73" fmla="*/ 0 h 4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2"/>
              <a:gd name="T112" fmla="*/ 0 h 403"/>
              <a:gd name="T113" fmla="*/ 692 w 692"/>
              <a:gd name="T114" fmla="*/ 403 h 4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2" h="403">
                <a:moveTo>
                  <a:pt x="67" y="0"/>
                </a:moveTo>
                <a:lnTo>
                  <a:pt x="54" y="1"/>
                </a:lnTo>
                <a:lnTo>
                  <a:pt x="41" y="5"/>
                </a:lnTo>
                <a:lnTo>
                  <a:pt x="30" y="12"/>
                </a:lnTo>
                <a:lnTo>
                  <a:pt x="19" y="19"/>
                </a:lnTo>
                <a:lnTo>
                  <a:pt x="12" y="30"/>
                </a:lnTo>
                <a:lnTo>
                  <a:pt x="5" y="41"/>
                </a:lnTo>
                <a:lnTo>
                  <a:pt x="1" y="54"/>
                </a:lnTo>
                <a:lnTo>
                  <a:pt x="0" y="67"/>
                </a:lnTo>
                <a:lnTo>
                  <a:pt x="0" y="336"/>
                </a:lnTo>
                <a:lnTo>
                  <a:pt x="1" y="349"/>
                </a:lnTo>
                <a:lnTo>
                  <a:pt x="5" y="362"/>
                </a:lnTo>
                <a:lnTo>
                  <a:pt x="12" y="373"/>
                </a:lnTo>
                <a:lnTo>
                  <a:pt x="19" y="384"/>
                </a:lnTo>
                <a:lnTo>
                  <a:pt x="30" y="391"/>
                </a:lnTo>
                <a:lnTo>
                  <a:pt x="41" y="398"/>
                </a:lnTo>
                <a:lnTo>
                  <a:pt x="54" y="402"/>
                </a:lnTo>
                <a:lnTo>
                  <a:pt x="67" y="403"/>
                </a:lnTo>
                <a:lnTo>
                  <a:pt x="624" y="403"/>
                </a:lnTo>
                <a:lnTo>
                  <a:pt x="638" y="402"/>
                </a:lnTo>
                <a:lnTo>
                  <a:pt x="651" y="398"/>
                </a:lnTo>
                <a:lnTo>
                  <a:pt x="662" y="391"/>
                </a:lnTo>
                <a:lnTo>
                  <a:pt x="672" y="384"/>
                </a:lnTo>
                <a:lnTo>
                  <a:pt x="680" y="373"/>
                </a:lnTo>
                <a:lnTo>
                  <a:pt x="687" y="362"/>
                </a:lnTo>
                <a:lnTo>
                  <a:pt x="690" y="349"/>
                </a:lnTo>
                <a:lnTo>
                  <a:pt x="692" y="336"/>
                </a:lnTo>
                <a:lnTo>
                  <a:pt x="692" y="67"/>
                </a:lnTo>
                <a:lnTo>
                  <a:pt x="690" y="54"/>
                </a:lnTo>
                <a:lnTo>
                  <a:pt x="687" y="41"/>
                </a:lnTo>
                <a:lnTo>
                  <a:pt x="680" y="30"/>
                </a:lnTo>
                <a:lnTo>
                  <a:pt x="672" y="19"/>
                </a:lnTo>
                <a:lnTo>
                  <a:pt x="662" y="12"/>
                </a:lnTo>
                <a:lnTo>
                  <a:pt x="651" y="5"/>
                </a:lnTo>
                <a:lnTo>
                  <a:pt x="638" y="1"/>
                </a:lnTo>
                <a:lnTo>
                  <a:pt x="624" y="0"/>
                </a:lnTo>
                <a:lnTo>
                  <a:pt x="67" y="0"/>
                </a:lnTo>
                <a:close/>
              </a:path>
            </a:pathLst>
          </a:custGeom>
          <a:solidFill>
            <a:srgbClr val="80808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30" name="Rectangle 312"/>
          <p:cNvSpPr>
            <a:spLocks noChangeArrowheads="1"/>
          </p:cNvSpPr>
          <p:nvPr/>
        </p:nvSpPr>
        <p:spPr bwMode="auto">
          <a:xfrm>
            <a:off x="7563529" y="5206059"/>
            <a:ext cx="257606" cy="1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Predict</a:t>
            </a:r>
            <a:endParaRPr lang="en-US" sz="1797"/>
          </a:p>
        </p:txBody>
      </p:sp>
      <p:sp>
        <p:nvSpPr>
          <p:cNvPr id="112831" name="Rectangle 313"/>
          <p:cNvSpPr>
            <a:spLocks noChangeArrowheads="1"/>
          </p:cNvSpPr>
          <p:nvPr/>
        </p:nvSpPr>
        <p:spPr bwMode="auto">
          <a:xfrm>
            <a:off x="7628587" y="5315596"/>
            <a:ext cx="94403" cy="1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PC</a:t>
            </a:r>
            <a:endParaRPr lang="en-US" sz="1797"/>
          </a:p>
        </p:txBody>
      </p:sp>
      <p:sp>
        <p:nvSpPr>
          <p:cNvPr id="112832" name="Oval 314"/>
          <p:cNvSpPr>
            <a:spLocks noChangeArrowheads="1"/>
          </p:cNvSpPr>
          <p:nvPr/>
        </p:nvSpPr>
        <p:spPr bwMode="auto">
          <a:xfrm>
            <a:off x="6083079" y="5172722"/>
            <a:ext cx="47603" cy="47625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33" name="Rectangle 315"/>
          <p:cNvSpPr>
            <a:spLocks noChangeArrowheads="1"/>
          </p:cNvSpPr>
          <p:nvPr/>
        </p:nvSpPr>
        <p:spPr bwMode="auto">
          <a:xfrm>
            <a:off x="6060865" y="5150496"/>
            <a:ext cx="9203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34" name="Oval 316"/>
          <p:cNvSpPr>
            <a:spLocks noChangeArrowheads="1"/>
          </p:cNvSpPr>
          <p:nvPr/>
        </p:nvSpPr>
        <p:spPr bwMode="auto">
          <a:xfrm>
            <a:off x="6083079" y="5172722"/>
            <a:ext cx="47603" cy="47625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35" name="Rectangle 317"/>
          <p:cNvSpPr>
            <a:spLocks noChangeArrowheads="1"/>
          </p:cNvSpPr>
          <p:nvPr/>
        </p:nvSpPr>
        <p:spPr bwMode="auto">
          <a:xfrm>
            <a:off x="6060865" y="5150496"/>
            <a:ext cx="9203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36" name="Rectangle 318"/>
          <p:cNvSpPr>
            <a:spLocks noChangeArrowheads="1"/>
          </p:cNvSpPr>
          <p:nvPr/>
        </p:nvSpPr>
        <p:spPr bwMode="auto">
          <a:xfrm>
            <a:off x="5968832" y="713435"/>
            <a:ext cx="550606" cy="2301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37" name="Rectangle 319"/>
          <p:cNvSpPr>
            <a:spLocks noChangeArrowheads="1"/>
          </p:cNvSpPr>
          <p:nvPr/>
        </p:nvSpPr>
        <p:spPr bwMode="auto">
          <a:xfrm>
            <a:off x="6189391" y="778521"/>
            <a:ext cx="147703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valE</a:t>
            </a:r>
            <a:endParaRPr lang="en-US" sz="1797"/>
          </a:p>
        </p:txBody>
      </p:sp>
      <p:sp>
        <p:nvSpPr>
          <p:cNvPr id="112838" name="Rectangle 320"/>
          <p:cNvSpPr>
            <a:spLocks noChangeArrowheads="1"/>
          </p:cNvSpPr>
          <p:nvPr/>
        </p:nvSpPr>
        <p:spPr bwMode="auto">
          <a:xfrm>
            <a:off x="6517853" y="713435"/>
            <a:ext cx="549020" cy="2301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39" name="Rectangle 321"/>
          <p:cNvSpPr>
            <a:spLocks noChangeArrowheads="1"/>
          </p:cNvSpPr>
          <p:nvPr/>
        </p:nvSpPr>
        <p:spPr bwMode="auto">
          <a:xfrm>
            <a:off x="6733652" y="778521"/>
            <a:ext cx="180560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valM</a:t>
            </a:r>
            <a:endParaRPr lang="en-US" sz="1797"/>
          </a:p>
        </p:txBody>
      </p:sp>
      <p:sp>
        <p:nvSpPr>
          <p:cNvPr id="112840" name="Rectangle 322"/>
          <p:cNvSpPr>
            <a:spLocks noChangeArrowheads="1"/>
          </p:cNvSpPr>
          <p:nvPr/>
        </p:nvSpPr>
        <p:spPr bwMode="auto">
          <a:xfrm>
            <a:off x="7341381" y="713435"/>
            <a:ext cx="274511" cy="230187"/>
          </a:xfrm>
          <a:prstGeom prst="rect">
            <a:avLst/>
          </a:prstGeom>
          <a:solidFill>
            <a:srgbClr val="FF99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41" name="Rectangle 323"/>
          <p:cNvSpPr>
            <a:spLocks noChangeArrowheads="1"/>
          </p:cNvSpPr>
          <p:nvPr/>
        </p:nvSpPr>
        <p:spPr bwMode="auto">
          <a:xfrm>
            <a:off x="7420720" y="778521"/>
            <a:ext cx="155885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dstE</a:t>
            </a:r>
            <a:endParaRPr lang="en-US" sz="1797"/>
          </a:p>
        </p:txBody>
      </p:sp>
      <p:sp>
        <p:nvSpPr>
          <p:cNvPr id="112842" name="Rectangle 324"/>
          <p:cNvSpPr>
            <a:spLocks noChangeArrowheads="1"/>
          </p:cNvSpPr>
          <p:nvPr/>
        </p:nvSpPr>
        <p:spPr bwMode="auto">
          <a:xfrm>
            <a:off x="7615893" y="713435"/>
            <a:ext cx="274510" cy="230187"/>
          </a:xfrm>
          <a:prstGeom prst="rect">
            <a:avLst/>
          </a:prstGeom>
          <a:solidFill>
            <a:srgbClr val="FF99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43" name="Rectangle 325"/>
          <p:cNvSpPr>
            <a:spLocks noChangeArrowheads="1"/>
          </p:cNvSpPr>
          <p:nvPr/>
        </p:nvSpPr>
        <p:spPr bwMode="auto">
          <a:xfrm>
            <a:off x="7692058" y="778521"/>
            <a:ext cx="192004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dstM</a:t>
            </a:r>
            <a:endParaRPr lang="en-US" sz="1797"/>
          </a:p>
        </p:txBody>
      </p:sp>
      <p:sp>
        <p:nvSpPr>
          <p:cNvPr id="112844" name="Rectangle 326"/>
          <p:cNvSpPr>
            <a:spLocks noChangeArrowheads="1"/>
          </p:cNvSpPr>
          <p:nvPr/>
        </p:nvSpPr>
        <p:spPr bwMode="auto">
          <a:xfrm>
            <a:off x="5419812" y="2040585"/>
            <a:ext cx="276097" cy="2301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45" name="Rectangle 327"/>
          <p:cNvSpPr>
            <a:spLocks noChangeArrowheads="1"/>
          </p:cNvSpPr>
          <p:nvPr/>
        </p:nvSpPr>
        <p:spPr bwMode="auto">
          <a:xfrm>
            <a:off x="5513429" y="2104084"/>
            <a:ext cx="132804" cy="1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Bch</a:t>
            </a:r>
            <a:endParaRPr lang="en-US" sz="1797"/>
          </a:p>
        </p:txBody>
      </p:sp>
      <p:sp>
        <p:nvSpPr>
          <p:cNvPr id="112846" name="Rectangle 328"/>
          <p:cNvSpPr>
            <a:spLocks noChangeArrowheads="1"/>
          </p:cNvSpPr>
          <p:nvPr/>
        </p:nvSpPr>
        <p:spPr bwMode="auto">
          <a:xfrm>
            <a:off x="4872377" y="2040585"/>
            <a:ext cx="274511" cy="2301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47" name="Rectangle 329"/>
          <p:cNvSpPr>
            <a:spLocks noChangeArrowheads="1"/>
          </p:cNvSpPr>
          <p:nvPr/>
        </p:nvSpPr>
        <p:spPr bwMode="auto">
          <a:xfrm>
            <a:off x="4939021" y="2104084"/>
            <a:ext cx="196805" cy="1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icode</a:t>
            </a:r>
            <a:endParaRPr lang="en-US" sz="1797"/>
          </a:p>
        </p:txBody>
      </p:sp>
      <p:sp>
        <p:nvSpPr>
          <p:cNvPr id="112848" name="Rectangle 330"/>
          <p:cNvSpPr>
            <a:spLocks noChangeArrowheads="1"/>
          </p:cNvSpPr>
          <p:nvPr/>
        </p:nvSpPr>
        <p:spPr bwMode="auto">
          <a:xfrm>
            <a:off x="5968832" y="2040585"/>
            <a:ext cx="550606" cy="2301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49" name="Rectangle 331"/>
          <p:cNvSpPr>
            <a:spLocks noChangeArrowheads="1"/>
          </p:cNvSpPr>
          <p:nvPr/>
        </p:nvSpPr>
        <p:spPr bwMode="auto">
          <a:xfrm>
            <a:off x="6189391" y="2104084"/>
            <a:ext cx="147703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valE</a:t>
            </a:r>
            <a:endParaRPr lang="en-US" sz="1797"/>
          </a:p>
        </p:txBody>
      </p:sp>
      <p:sp>
        <p:nvSpPr>
          <p:cNvPr id="112850" name="Rectangle 332"/>
          <p:cNvSpPr>
            <a:spLocks noChangeArrowheads="1"/>
          </p:cNvSpPr>
          <p:nvPr/>
        </p:nvSpPr>
        <p:spPr bwMode="auto">
          <a:xfrm>
            <a:off x="6517853" y="2040585"/>
            <a:ext cx="549020" cy="2301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51" name="Rectangle 333"/>
          <p:cNvSpPr>
            <a:spLocks noChangeArrowheads="1"/>
          </p:cNvSpPr>
          <p:nvPr/>
        </p:nvSpPr>
        <p:spPr bwMode="auto">
          <a:xfrm>
            <a:off x="6738411" y="2104084"/>
            <a:ext cx="155797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valA</a:t>
            </a:r>
            <a:endParaRPr lang="en-US" sz="1797"/>
          </a:p>
        </p:txBody>
      </p:sp>
      <p:sp>
        <p:nvSpPr>
          <p:cNvPr id="112852" name="Rectangle 334"/>
          <p:cNvSpPr>
            <a:spLocks noChangeArrowheads="1"/>
          </p:cNvSpPr>
          <p:nvPr/>
        </p:nvSpPr>
        <p:spPr bwMode="auto">
          <a:xfrm>
            <a:off x="7341381" y="2040585"/>
            <a:ext cx="274511" cy="230187"/>
          </a:xfrm>
          <a:prstGeom prst="rect">
            <a:avLst/>
          </a:prstGeom>
          <a:solidFill>
            <a:srgbClr val="FF99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53" name="Rectangle 335"/>
          <p:cNvSpPr>
            <a:spLocks noChangeArrowheads="1"/>
          </p:cNvSpPr>
          <p:nvPr/>
        </p:nvSpPr>
        <p:spPr bwMode="auto">
          <a:xfrm>
            <a:off x="7420720" y="2104084"/>
            <a:ext cx="155885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dstE</a:t>
            </a:r>
            <a:endParaRPr lang="en-US" sz="1797"/>
          </a:p>
        </p:txBody>
      </p:sp>
      <p:sp>
        <p:nvSpPr>
          <p:cNvPr id="112854" name="Rectangle 336"/>
          <p:cNvSpPr>
            <a:spLocks noChangeArrowheads="1"/>
          </p:cNvSpPr>
          <p:nvPr/>
        </p:nvSpPr>
        <p:spPr bwMode="auto">
          <a:xfrm>
            <a:off x="7615893" y="2040585"/>
            <a:ext cx="274510" cy="230187"/>
          </a:xfrm>
          <a:prstGeom prst="rect">
            <a:avLst/>
          </a:prstGeom>
          <a:solidFill>
            <a:srgbClr val="FF99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55" name="Rectangle 337"/>
          <p:cNvSpPr>
            <a:spLocks noChangeArrowheads="1"/>
          </p:cNvSpPr>
          <p:nvPr/>
        </p:nvSpPr>
        <p:spPr bwMode="auto">
          <a:xfrm>
            <a:off x="7692058" y="2104084"/>
            <a:ext cx="192004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dstM</a:t>
            </a:r>
            <a:endParaRPr lang="en-US" sz="1797"/>
          </a:p>
        </p:txBody>
      </p:sp>
      <p:sp>
        <p:nvSpPr>
          <p:cNvPr id="112856" name="Rectangle 338"/>
          <p:cNvSpPr>
            <a:spLocks noChangeArrowheads="1"/>
          </p:cNvSpPr>
          <p:nvPr/>
        </p:nvSpPr>
        <p:spPr bwMode="auto">
          <a:xfrm>
            <a:off x="7100194" y="3275660"/>
            <a:ext cx="23802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57" name="Rectangle 339"/>
          <p:cNvSpPr>
            <a:spLocks noChangeArrowheads="1"/>
          </p:cNvSpPr>
          <p:nvPr/>
        </p:nvSpPr>
        <p:spPr bwMode="auto">
          <a:xfrm>
            <a:off x="4872377" y="3594747"/>
            <a:ext cx="274511" cy="2301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58" name="Rectangle 340"/>
          <p:cNvSpPr>
            <a:spLocks noChangeArrowheads="1"/>
          </p:cNvSpPr>
          <p:nvPr/>
        </p:nvSpPr>
        <p:spPr bwMode="auto">
          <a:xfrm>
            <a:off x="4939021" y="3659834"/>
            <a:ext cx="196805" cy="1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icode</a:t>
            </a:r>
            <a:endParaRPr lang="en-US" sz="1797"/>
          </a:p>
        </p:txBody>
      </p:sp>
      <p:sp>
        <p:nvSpPr>
          <p:cNvPr id="112859" name="Rectangle 341"/>
          <p:cNvSpPr>
            <a:spLocks noChangeArrowheads="1"/>
          </p:cNvSpPr>
          <p:nvPr/>
        </p:nvSpPr>
        <p:spPr bwMode="auto">
          <a:xfrm>
            <a:off x="5145301" y="3594747"/>
            <a:ext cx="276097" cy="2301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60" name="Rectangle 342"/>
          <p:cNvSpPr>
            <a:spLocks noChangeArrowheads="1"/>
          </p:cNvSpPr>
          <p:nvPr/>
        </p:nvSpPr>
        <p:spPr bwMode="auto">
          <a:xfrm>
            <a:off x="5243681" y="3659834"/>
            <a:ext cx="142059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ifun</a:t>
            </a:r>
            <a:endParaRPr lang="en-US" sz="1797"/>
          </a:p>
        </p:txBody>
      </p:sp>
      <p:sp>
        <p:nvSpPr>
          <p:cNvPr id="112861" name="Rectangle 343"/>
          <p:cNvSpPr>
            <a:spLocks noChangeArrowheads="1"/>
          </p:cNvSpPr>
          <p:nvPr/>
        </p:nvSpPr>
        <p:spPr bwMode="auto">
          <a:xfrm>
            <a:off x="5694322" y="3594747"/>
            <a:ext cx="550607" cy="2301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62" name="Rectangle 344"/>
          <p:cNvSpPr>
            <a:spLocks noChangeArrowheads="1"/>
          </p:cNvSpPr>
          <p:nvPr/>
        </p:nvSpPr>
        <p:spPr bwMode="auto">
          <a:xfrm>
            <a:off x="5914882" y="3659834"/>
            <a:ext cx="153603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valC</a:t>
            </a:r>
            <a:endParaRPr lang="en-US" sz="1797"/>
          </a:p>
        </p:txBody>
      </p:sp>
      <p:sp>
        <p:nvSpPr>
          <p:cNvPr id="112863" name="Rectangle 345"/>
          <p:cNvSpPr>
            <a:spLocks noChangeArrowheads="1"/>
          </p:cNvSpPr>
          <p:nvPr/>
        </p:nvSpPr>
        <p:spPr bwMode="auto">
          <a:xfrm>
            <a:off x="6243342" y="3594747"/>
            <a:ext cx="549020" cy="2301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64" name="Rectangle 346"/>
          <p:cNvSpPr>
            <a:spLocks noChangeArrowheads="1"/>
          </p:cNvSpPr>
          <p:nvPr/>
        </p:nvSpPr>
        <p:spPr bwMode="auto">
          <a:xfrm>
            <a:off x="6463902" y="3659834"/>
            <a:ext cx="155797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valA</a:t>
            </a:r>
            <a:endParaRPr lang="en-US" sz="1797"/>
          </a:p>
        </p:txBody>
      </p:sp>
      <p:sp>
        <p:nvSpPr>
          <p:cNvPr id="112865" name="Rectangle 347"/>
          <p:cNvSpPr>
            <a:spLocks noChangeArrowheads="1"/>
          </p:cNvSpPr>
          <p:nvPr/>
        </p:nvSpPr>
        <p:spPr bwMode="auto">
          <a:xfrm>
            <a:off x="6792363" y="3594747"/>
            <a:ext cx="549020" cy="2301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66" name="Rectangle 348"/>
          <p:cNvSpPr>
            <a:spLocks noChangeArrowheads="1"/>
          </p:cNvSpPr>
          <p:nvPr/>
        </p:nvSpPr>
        <p:spPr bwMode="auto">
          <a:xfrm>
            <a:off x="7012923" y="3659834"/>
            <a:ext cx="153603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valB</a:t>
            </a:r>
            <a:endParaRPr lang="en-US" sz="1797"/>
          </a:p>
        </p:txBody>
      </p:sp>
      <p:sp>
        <p:nvSpPr>
          <p:cNvPr id="112867" name="Rectangle 349"/>
          <p:cNvSpPr>
            <a:spLocks noChangeArrowheads="1"/>
          </p:cNvSpPr>
          <p:nvPr/>
        </p:nvSpPr>
        <p:spPr bwMode="auto">
          <a:xfrm>
            <a:off x="7341381" y="3594747"/>
            <a:ext cx="274511" cy="230188"/>
          </a:xfrm>
          <a:prstGeom prst="rect">
            <a:avLst/>
          </a:prstGeom>
          <a:solidFill>
            <a:srgbClr val="FF99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68" name="Rectangle 350"/>
          <p:cNvSpPr>
            <a:spLocks noChangeArrowheads="1"/>
          </p:cNvSpPr>
          <p:nvPr/>
        </p:nvSpPr>
        <p:spPr bwMode="auto">
          <a:xfrm>
            <a:off x="7420720" y="3659834"/>
            <a:ext cx="155885" cy="107523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dstE</a:t>
            </a:r>
            <a:endParaRPr lang="en-US" sz="1797"/>
          </a:p>
        </p:txBody>
      </p:sp>
      <p:sp>
        <p:nvSpPr>
          <p:cNvPr id="112869" name="Rectangle 351"/>
          <p:cNvSpPr>
            <a:spLocks noChangeArrowheads="1"/>
          </p:cNvSpPr>
          <p:nvPr/>
        </p:nvSpPr>
        <p:spPr bwMode="auto">
          <a:xfrm>
            <a:off x="7615893" y="3594747"/>
            <a:ext cx="274510" cy="230188"/>
          </a:xfrm>
          <a:prstGeom prst="rect">
            <a:avLst/>
          </a:prstGeom>
          <a:solidFill>
            <a:srgbClr val="FF99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70" name="Rectangle 352"/>
          <p:cNvSpPr>
            <a:spLocks noChangeArrowheads="1"/>
          </p:cNvSpPr>
          <p:nvPr/>
        </p:nvSpPr>
        <p:spPr bwMode="auto">
          <a:xfrm>
            <a:off x="7692058" y="3659834"/>
            <a:ext cx="192004" cy="107523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dstM</a:t>
            </a:r>
            <a:endParaRPr lang="en-US" sz="1797"/>
          </a:p>
        </p:txBody>
      </p:sp>
      <p:sp>
        <p:nvSpPr>
          <p:cNvPr id="112871" name="Rectangle 353"/>
          <p:cNvSpPr>
            <a:spLocks noChangeArrowheads="1"/>
          </p:cNvSpPr>
          <p:nvPr/>
        </p:nvSpPr>
        <p:spPr bwMode="auto">
          <a:xfrm>
            <a:off x="7888817" y="3594747"/>
            <a:ext cx="276097" cy="230188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72" name="Rectangle 354"/>
          <p:cNvSpPr>
            <a:spLocks noChangeArrowheads="1"/>
          </p:cNvSpPr>
          <p:nvPr/>
        </p:nvSpPr>
        <p:spPr bwMode="auto">
          <a:xfrm>
            <a:off x="7969741" y="3659834"/>
            <a:ext cx="156016" cy="1075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srcA</a:t>
            </a:r>
            <a:endParaRPr lang="en-US" sz="1797"/>
          </a:p>
        </p:txBody>
      </p:sp>
      <p:sp>
        <p:nvSpPr>
          <p:cNvPr id="112873" name="Rectangle 355"/>
          <p:cNvSpPr>
            <a:spLocks noChangeArrowheads="1"/>
          </p:cNvSpPr>
          <p:nvPr/>
        </p:nvSpPr>
        <p:spPr bwMode="auto">
          <a:xfrm>
            <a:off x="8163327" y="3594747"/>
            <a:ext cx="276097" cy="230188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74" name="Rectangle 356"/>
          <p:cNvSpPr>
            <a:spLocks noChangeArrowheads="1"/>
          </p:cNvSpPr>
          <p:nvPr/>
        </p:nvSpPr>
        <p:spPr bwMode="auto">
          <a:xfrm>
            <a:off x="8244251" y="3659834"/>
            <a:ext cx="153603" cy="1075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srcB</a:t>
            </a:r>
            <a:endParaRPr lang="en-US" sz="1797"/>
          </a:p>
        </p:txBody>
      </p:sp>
      <p:sp>
        <p:nvSpPr>
          <p:cNvPr id="112875" name="Rectangle 357"/>
          <p:cNvSpPr>
            <a:spLocks noChangeArrowheads="1"/>
          </p:cNvSpPr>
          <p:nvPr/>
        </p:nvSpPr>
        <p:spPr bwMode="auto">
          <a:xfrm>
            <a:off x="5968832" y="4875860"/>
            <a:ext cx="550606" cy="2301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76" name="Rectangle 358"/>
          <p:cNvSpPr>
            <a:spLocks noChangeArrowheads="1"/>
          </p:cNvSpPr>
          <p:nvPr/>
        </p:nvSpPr>
        <p:spPr bwMode="auto">
          <a:xfrm>
            <a:off x="6189391" y="4939359"/>
            <a:ext cx="153603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valC</a:t>
            </a:r>
            <a:endParaRPr lang="en-US" sz="1797"/>
          </a:p>
        </p:txBody>
      </p:sp>
      <p:sp>
        <p:nvSpPr>
          <p:cNvPr id="112877" name="Rectangle 359"/>
          <p:cNvSpPr>
            <a:spLocks noChangeArrowheads="1"/>
          </p:cNvSpPr>
          <p:nvPr/>
        </p:nvSpPr>
        <p:spPr bwMode="auto">
          <a:xfrm>
            <a:off x="6792363" y="4875860"/>
            <a:ext cx="549020" cy="2301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78" name="Rectangle 360"/>
          <p:cNvSpPr>
            <a:spLocks noChangeArrowheads="1"/>
          </p:cNvSpPr>
          <p:nvPr/>
        </p:nvSpPr>
        <p:spPr bwMode="auto">
          <a:xfrm>
            <a:off x="7012923" y="4939359"/>
            <a:ext cx="153603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valP</a:t>
            </a:r>
            <a:endParaRPr lang="en-US" sz="1797"/>
          </a:p>
        </p:txBody>
      </p:sp>
      <p:sp>
        <p:nvSpPr>
          <p:cNvPr id="112879" name="Rectangle 361"/>
          <p:cNvSpPr>
            <a:spLocks noChangeArrowheads="1"/>
          </p:cNvSpPr>
          <p:nvPr/>
        </p:nvSpPr>
        <p:spPr bwMode="auto">
          <a:xfrm>
            <a:off x="4872377" y="4875860"/>
            <a:ext cx="274511" cy="2301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80" name="Rectangle 362"/>
          <p:cNvSpPr>
            <a:spLocks noChangeArrowheads="1"/>
          </p:cNvSpPr>
          <p:nvPr/>
        </p:nvSpPr>
        <p:spPr bwMode="auto">
          <a:xfrm>
            <a:off x="4939021" y="4939359"/>
            <a:ext cx="196805" cy="10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icode</a:t>
            </a:r>
            <a:endParaRPr lang="en-US" sz="1797"/>
          </a:p>
        </p:txBody>
      </p:sp>
      <p:sp>
        <p:nvSpPr>
          <p:cNvPr id="112881" name="Rectangle 363"/>
          <p:cNvSpPr>
            <a:spLocks noChangeArrowheads="1"/>
          </p:cNvSpPr>
          <p:nvPr/>
        </p:nvSpPr>
        <p:spPr bwMode="auto">
          <a:xfrm>
            <a:off x="5145301" y="4875860"/>
            <a:ext cx="276097" cy="2301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82" name="Rectangle 364"/>
          <p:cNvSpPr>
            <a:spLocks noChangeArrowheads="1"/>
          </p:cNvSpPr>
          <p:nvPr/>
        </p:nvSpPr>
        <p:spPr bwMode="auto">
          <a:xfrm>
            <a:off x="5243681" y="4939359"/>
            <a:ext cx="142059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ifun</a:t>
            </a:r>
            <a:endParaRPr lang="en-US" sz="1797"/>
          </a:p>
        </p:txBody>
      </p:sp>
      <p:sp>
        <p:nvSpPr>
          <p:cNvPr id="112883" name="Rectangle 365"/>
          <p:cNvSpPr>
            <a:spLocks noChangeArrowheads="1"/>
          </p:cNvSpPr>
          <p:nvPr/>
        </p:nvSpPr>
        <p:spPr bwMode="auto">
          <a:xfrm>
            <a:off x="5419812" y="4875860"/>
            <a:ext cx="276097" cy="2301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84" name="Rectangle 366"/>
          <p:cNvSpPr>
            <a:spLocks noChangeArrowheads="1"/>
          </p:cNvSpPr>
          <p:nvPr/>
        </p:nvSpPr>
        <p:spPr bwMode="auto">
          <a:xfrm>
            <a:off x="5540405" y="4939359"/>
            <a:ext cx="83083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rA</a:t>
            </a:r>
            <a:endParaRPr lang="en-US" sz="1797"/>
          </a:p>
        </p:txBody>
      </p:sp>
      <p:sp>
        <p:nvSpPr>
          <p:cNvPr id="112885" name="Rectangle 367"/>
          <p:cNvSpPr>
            <a:spLocks noChangeArrowheads="1"/>
          </p:cNvSpPr>
          <p:nvPr/>
        </p:nvSpPr>
        <p:spPr bwMode="auto">
          <a:xfrm>
            <a:off x="5557860" y="6247460"/>
            <a:ext cx="549020" cy="2301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2886" name="Rectangle 368"/>
          <p:cNvSpPr>
            <a:spLocks noChangeArrowheads="1"/>
          </p:cNvSpPr>
          <p:nvPr/>
        </p:nvSpPr>
        <p:spPr bwMode="auto">
          <a:xfrm>
            <a:off x="5722882" y="6312546"/>
            <a:ext cx="268805" cy="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99">
                <a:solidFill>
                  <a:srgbClr val="000000"/>
                </a:solidFill>
              </a:rPr>
              <a:t>predPC</a:t>
            </a:r>
            <a:endParaRPr lang="en-US" sz="1797"/>
          </a:p>
        </p:txBody>
      </p:sp>
      <p:grpSp>
        <p:nvGrpSpPr>
          <p:cNvPr id="112887" name="Group 689"/>
          <p:cNvGrpSpPr>
            <a:grpSpLocks/>
          </p:cNvGrpSpPr>
          <p:nvPr/>
        </p:nvGrpSpPr>
        <p:grpSpPr bwMode="auto">
          <a:xfrm>
            <a:off x="4455059" y="1811984"/>
            <a:ext cx="4358840" cy="4184650"/>
            <a:chOff x="2785" y="1003"/>
            <a:chExt cx="2747" cy="2636"/>
          </a:xfrm>
        </p:grpSpPr>
        <p:sp>
          <p:nvSpPr>
            <p:cNvPr id="112888" name="Oval 369"/>
            <p:cNvSpPr>
              <a:spLocks noChangeArrowheads="1"/>
            </p:cNvSpPr>
            <p:nvPr/>
          </p:nvSpPr>
          <p:spPr bwMode="auto">
            <a:xfrm>
              <a:off x="3898" y="1104"/>
              <a:ext cx="29" cy="29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2889" name="Rectangle 370"/>
            <p:cNvSpPr>
              <a:spLocks noChangeArrowheads="1"/>
            </p:cNvSpPr>
            <p:nvPr/>
          </p:nvSpPr>
          <p:spPr bwMode="auto">
            <a:xfrm>
              <a:off x="3883" y="1089"/>
              <a:ext cx="5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2890" name="Oval 371"/>
            <p:cNvSpPr>
              <a:spLocks noChangeArrowheads="1"/>
            </p:cNvSpPr>
            <p:nvPr/>
          </p:nvSpPr>
          <p:spPr bwMode="auto">
            <a:xfrm>
              <a:off x="3898" y="1104"/>
              <a:ext cx="29" cy="29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2891" name="Rectangle 372"/>
            <p:cNvSpPr>
              <a:spLocks noChangeArrowheads="1"/>
            </p:cNvSpPr>
            <p:nvPr/>
          </p:nvSpPr>
          <p:spPr bwMode="auto">
            <a:xfrm>
              <a:off x="3883" y="1089"/>
              <a:ext cx="5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grpSp>
          <p:nvGrpSpPr>
            <p:cNvPr id="112892" name="Group 375"/>
            <p:cNvGrpSpPr>
              <a:grpSpLocks/>
            </p:cNvGrpSpPr>
            <p:nvPr/>
          </p:nvGrpSpPr>
          <p:grpSpPr bwMode="auto">
            <a:xfrm>
              <a:off x="4092" y="1780"/>
              <a:ext cx="375" cy="145"/>
              <a:chOff x="4092" y="1780"/>
              <a:chExt cx="375" cy="145"/>
            </a:xfrm>
          </p:grpSpPr>
          <p:sp>
            <p:nvSpPr>
              <p:cNvPr id="113206" name="Freeform 373"/>
              <p:cNvSpPr>
                <a:spLocks/>
              </p:cNvSpPr>
              <p:nvPr/>
            </p:nvSpPr>
            <p:spPr bwMode="auto">
              <a:xfrm>
                <a:off x="4105" y="1819"/>
                <a:ext cx="362" cy="106"/>
              </a:xfrm>
              <a:custGeom>
                <a:avLst/>
                <a:gdLst>
                  <a:gd name="T0" fmla="*/ 22 w 724"/>
                  <a:gd name="T1" fmla="*/ 6 h 213"/>
                  <a:gd name="T2" fmla="*/ 23 w 724"/>
                  <a:gd name="T3" fmla="*/ 6 h 213"/>
                  <a:gd name="T4" fmla="*/ 23 w 724"/>
                  <a:gd name="T5" fmla="*/ 1 h 213"/>
                  <a:gd name="T6" fmla="*/ 23 w 724"/>
                  <a:gd name="T7" fmla="*/ 1 h 213"/>
                  <a:gd name="T8" fmla="*/ 23 w 724"/>
                  <a:gd name="T9" fmla="*/ 1 h 213"/>
                  <a:gd name="T10" fmla="*/ 23 w 724"/>
                  <a:gd name="T11" fmla="*/ 0 h 213"/>
                  <a:gd name="T12" fmla="*/ 23 w 724"/>
                  <a:gd name="T13" fmla="*/ 0 h 213"/>
                  <a:gd name="T14" fmla="*/ 23 w 724"/>
                  <a:gd name="T15" fmla="*/ 0 h 213"/>
                  <a:gd name="T16" fmla="*/ 1 w 724"/>
                  <a:gd name="T17" fmla="*/ 0 h 213"/>
                  <a:gd name="T18" fmla="*/ 1 w 724"/>
                  <a:gd name="T19" fmla="*/ 1 h 213"/>
                  <a:gd name="T20" fmla="*/ 1 w 724"/>
                  <a:gd name="T21" fmla="*/ 1 h 213"/>
                  <a:gd name="T22" fmla="*/ 1 w 724"/>
                  <a:gd name="T23" fmla="*/ 1 h 213"/>
                  <a:gd name="T24" fmla="*/ 1 w 724"/>
                  <a:gd name="T25" fmla="*/ 0 h 213"/>
                  <a:gd name="T26" fmla="*/ 1 w 724"/>
                  <a:gd name="T27" fmla="*/ 0 h 213"/>
                  <a:gd name="T28" fmla="*/ 1 w 724"/>
                  <a:gd name="T29" fmla="*/ 1 h 213"/>
                  <a:gd name="T30" fmla="*/ 1 w 724"/>
                  <a:gd name="T31" fmla="*/ 0 h 213"/>
                  <a:gd name="T32" fmla="*/ 0 w 724"/>
                  <a:gd name="T33" fmla="*/ 0 h 213"/>
                  <a:gd name="T34" fmla="*/ 0 w 724"/>
                  <a:gd name="T35" fmla="*/ 1 h 213"/>
                  <a:gd name="T36" fmla="*/ 0 w 724"/>
                  <a:gd name="T37" fmla="*/ 1 h 213"/>
                  <a:gd name="T38" fmla="*/ 1 w 724"/>
                  <a:gd name="T39" fmla="*/ 1 h 213"/>
                  <a:gd name="T40" fmla="*/ 1 w 724"/>
                  <a:gd name="T41" fmla="*/ 1 h 213"/>
                  <a:gd name="T42" fmla="*/ 1 w 724"/>
                  <a:gd name="T43" fmla="*/ 1 h 213"/>
                  <a:gd name="T44" fmla="*/ 1 w 724"/>
                  <a:gd name="T45" fmla="*/ 1 h 213"/>
                  <a:gd name="T46" fmla="*/ 23 w 724"/>
                  <a:gd name="T47" fmla="*/ 1 h 213"/>
                  <a:gd name="T48" fmla="*/ 22 w 724"/>
                  <a:gd name="T49" fmla="*/ 1 h 213"/>
                  <a:gd name="T50" fmla="*/ 22 w 724"/>
                  <a:gd name="T51" fmla="*/ 1 h 213"/>
                  <a:gd name="T52" fmla="*/ 22 w 724"/>
                  <a:gd name="T53" fmla="*/ 1 h 213"/>
                  <a:gd name="T54" fmla="*/ 22 w 724"/>
                  <a:gd name="T55" fmla="*/ 1 h 213"/>
                  <a:gd name="T56" fmla="*/ 23 w 724"/>
                  <a:gd name="T57" fmla="*/ 1 h 213"/>
                  <a:gd name="T58" fmla="*/ 22 w 724"/>
                  <a:gd name="T59" fmla="*/ 1 h 213"/>
                  <a:gd name="T60" fmla="*/ 22 w 724"/>
                  <a:gd name="T61" fmla="*/ 6 h 21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24"/>
                  <a:gd name="T94" fmla="*/ 0 h 213"/>
                  <a:gd name="T95" fmla="*/ 724 w 724"/>
                  <a:gd name="T96" fmla="*/ 213 h 21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24" h="213">
                    <a:moveTo>
                      <a:pt x="695" y="213"/>
                    </a:moveTo>
                    <a:lnTo>
                      <a:pt x="724" y="213"/>
                    </a:lnTo>
                    <a:lnTo>
                      <a:pt x="724" y="38"/>
                    </a:lnTo>
                    <a:lnTo>
                      <a:pt x="722" y="32"/>
                    </a:lnTo>
                    <a:lnTo>
                      <a:pt x="719" y="29"/>
                    </a:lnTo>
                    <a:lnTo>
                      <a:pt x="715" y="25"/>
                    </a:lnTo>
                    <a:lnTo>
                      <a:pt x="709" y="24"/>
                    </a:lnTo>
                    <a:lnTo>
                      <a:pt x="14" y="24"/>
                    </a:lnTo>
                    <a:lnTo>
                      <a:pt x="14" y="38"/>
                    </a:lnTo>
                    <a:lnTo>
                      <a:pt x="28" y="38"/>
                    </a:lnTo>
                    <a:lnTo>
                      <a:pt x="27" y="32"/>
                    </a:lnTo>
                    <a:lnTo>
                      <a:pt x="24" y="29"/>
                    </a:lnTo>
                    <a:lnTo>
                      <a:pt x="20" y="25"/>
                    </a:lnTo>
                    <a:lnTo>
                      <a:pt x="28" y="38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4" y="48"/>
                    </a:lnTo>
                    <a:lnTo>
                      <a:pt x="8" y="52"/>
                    </a:lnTo>
                    <a:lnTo>
                      <a:pt x="14" y="53"/>
                    </a:lnTo>
                    <a:lnTo>
                      <a:pt x="709" y="53"/>
                    </a:lnTo>
                    <a:lnTo>
                      <a:pt x="695" y="38"/>
                    </a:lnTo>
                    <a:lnTo>
                      <a:pt x="696" y="44"/>
                    </a:lnTo>
                    <a:lnTo>
                      <a:pt x="700" y="48"/>
                    </a:lnTo>
                    <a:lnTo>
                      <a:pt x="703" y="52"/>
                    </a:lnTo>
                    <a:lnTo>
                      <a:pt x="709" y="38"/>
                    </a:lnTo>
                    <a:lnTo>
                      <a:pt x="695" y="38"/>
                    </a:lnTo>
                    <a:lnTo>
                      <a:pt x="695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3207" name="Freeform 374"/>
              <p:cNvSpPr>
                <a:spLocks/>
              </p:cNvSpPr>
              <p:nvPr/>
            </p:nvSpPr>
            <p:spPr bwMode="auto">
              <a:xfrm>
                <a:off x="4092" y="1780"/>
                <a:ext cx="40" cy="40"/>
              </a:xfrm>
              <a:custGeom>
                <a:avLst/>
                <a:gdLst>
                  <a:gd name="T0" fmla="*/ 2 w 82"/>
                  <a:gd name="T1" fmla="*/ 2 h 82"/>
                  <a:gd name="T2" fmla="*/ 1 w 82"/>
                  <a:gd name="T3" fmla="*/ 0 h 82"/>
                  <a:gd name="T4" fmla="*/ 0 w 82"/>
                  <a:gd name="T5" fmla="*/ 2 h 82"/>
                  <a:gd name="T6" fmla="*/ 2 w 82"/>
                  <a:gd name="T7" fmla="*/ 2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82"/>
                  <a:gd name="T14" fmla="*/ 82 w 82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82">
                    <a:moveTo>
                      <a:pt x="82" y="82"/>
                    </a:moveTo>
                    <a:lnTo>
                      <a:pt x="41" y="0"/>
                    </a:lnTo>
                    <a:lnTo>
                      <a:pt x="0" y="82"/>
                    </a:lnTo>
                    <a:lnTo>
                      <a:pt x="82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grpSp>
          <p:nvGrpSpPr>
            <p:cNvPr id="112893" name="Group 378"/>
            <p:cNvGrpSpPr>
              <a:grpSpLocks/>
            </p:cNvGrpSpPr>
            <p:nvPr/>
          </p:nvGrpSpPr>
          <p:grpSpPr bwMode="auto">
            <a:xfrm>
              <a:off x="5361" y="1521"/>
              <a:ext cx="41" cy="87"/>
              <a:chOff x="5361" y="1521"/>
              <a:chExt cx="41" cy="87"/>
            </a:xfrm>
          </p:grpSpPr>
          <p:sp>
            <p:nvSpPr>
              <p:cNvPr id="113204" name="Rectangle 376"/>
              <p:cNvSpPr>
                <a:spLocks noChangeArrowheads="1"/>
              </p:cNvSpPr>
              <p:nvPr/>
            </p:nvSpPr>
            <p:spPr bwMode="auto">
              <a:xfrm>
                <a:off x="5375" y="1521"/>
                <a:ext cx="14" cy="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3205" name="Freeform 377"/>
              <p:cNvSpPr>
                <a:spLocks/>
              </p:cNvSpPr>
              <p:nvPr/>
            </p:nvSpPr>
            <p:spPr bwMode="auto">
              <a:xfrm>
                <a:off x="5361" y="1567"/>
                <a:ext cx="41" cy="41"/>
              </a:xfrm>
              <a:custGeom>
                <a:avLst/>
                <a:gdLst>
                  <a:gd name="T0" fmla="*/ 0 w 81"/>
                  <a:gd name="T1" fmla="*/ 0 h 82"/>
                  <a:gd name="T2" fmla="*/ 2 w 81"/>
                  <a:gd name="T3" fmla="*/ 3 h 82"/>
                  <a:gd name="T4" fmla="*/ 3 w 81"/>
                  <a:gd name="T5" fmla="*/ 0 h 82"/>
                  <a:gd name="T6" fmla="*/ 0 w 81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"/>
                  <a:gd name="T13" fmla="*/ 0 h 82"/>
                  <a:gd name="T14" fmla="*/ 81 w 81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" h="82">
                    <a:moveTo>
                      <a:pt x="0" y="0"/>
                    </a:moveTo>
                    <a:lnTo>
                      <a:pt x="40" y="82"/>
                    </a:ln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grpSp>
          <p:nvGrpSpPr>
            <p:cNvPr id="112894" name="Group 381"/>
            <p:cNvGrpSpPr>
              <a:grpSpLocks/>
            </p:cNvGrpSpPr>
            <p:nvPr/>
          </p:nvGrpSpPr>
          <p:grpSpPr bwMode="auto">
            <a:xfrm>
              <a:off x="5419" y="1521"/>
              <a:ext cx="41" cy="87"/>
              <a:chOff x="5419" y="1521"/>
              <a:chExt cx="41" cy="87"/>
            </a:xfrm>
          </p:grpSpPr>
          <p:sp>
            <p:nvSpPr>
              <p:cNvPr id="113202" name="Rectangle 379"/>
              <p:cNvSpPr>
                <a:spLocks noChangeArrowheads="1"/>
              </p:cNvSpPr>
              <p:nvPr/>
            </p:nvSpPr>
            <p:spPr bwMode="auto">
              <a:xfrm>
                <a:off x="5432" y="1521"/>
                <a:ext cx="15" cy="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3203" name="Freeform 380"/>
              <p:cNvSpPr>
                <a:spLocks/>
              </p:cNvSpPr>
              <p:nvPr/>
            </p:nvSpPr>
            <p:spPr bwMode="auto">
              <a:xfrm>
                <a:off x="5419" y="1567"/>
                <a:ext cx="41" cy="41"/>
              </a:xfrm>
              <a:custGeom>
                <a:avLst/>
                <a:gdLst>
                  <a:gd name="T0" fmla="*/ 0 w 82"/>
                  <a:gd name="T1" fmla="*/ 0 h 82"/>
                  <a:gd name="T2" fmla="*/ 2 w 82"/>
                  <a:gd name="T3" fmla="*/ 3 h 82"/>
                  <a:gd name="T4" fmla="*/ 3 w 82"/>
                  <a:gd name="T5" fmla="*/ 0 h 82"/>
                  <a:gd name="T6" fmla="*/ 0 w 82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82"/>
                  <a:gd name="T14" fmla="*/ 82 w 82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82">
                    <a:moveTo>
                      <a:pt x="0" y="0"/>
                    </a:moveTo>
                    <a:lnTo>
                      <a:pt x="41" y="82"/>
                    </a:lnTo>
                    <a:lnTo>
                      <a:pt x="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grpSp>
          <p:nvGrpSpPr>
            <p:cNvPr id="112895" name="Group 384"/>
            <p:cNvGrpSpPr>
              <a:grpSpLocks/>
            </p:cNvGrpSpPr>
            <p:nvPr/>
          </p:nvGrpSpPr>
          <p:grpSpPr bwMode="auto">
            <a:xfrm>
              <a:off x="5477" y="1521"/>
              <a:ext cx="40" cy="87"/>
              <a:chOff x="5477" y="1521"/>
              <a:chExt cx="40" cy="87"/>
            </a:xfrm>
          </p:grpSpPr>
          <p:sp>
            <p:nvSpPr>
              <p:cNvPr id="113200" name="Rectangle 382"/>
              <p:cNvSpPr>
                <a:spLocks noChangeArrowheads="1"/>
              </p:cNvSpPr>
              <p:nvPr/>
            </p:nvSpPr>
            <p:spPr bwMode="auto">
              <a:xfrm>
                <a:off x="5490" y="1521"/>
                <a:ext cx="14" cy="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3201" name="Freeform 383"/>
              <p:cNvSpPr>
                <a:spLocks/>
              </p:cNvSpPr>
              <p:nvPr/>
            </p:nvSpPr>
            <p:spPr bwMode="auto">
              <a:xfrm>
                <a:off x="5477" y="1567"/>
                <a:ext cx="40" cy="41"/>
              </a:xfrm>
              <a:custGeom>
                <a:avLst/>
                <a:gdLst>
                  <a:gd name="T0" fmla="*/ 0 w 82"/>
                  <a:gd name="T1" fmla="*/ 0 h 82"/>
                  <a:gd name="T2" fmla="*/ 1 w 82"/>
                  <a:gd name="T3" fmla="*/ 3 h 82"/>
                  <a:gd name="T4" fmla="*/ 2 w 82"/>
                  <a:gd name="T5" fmla="*/ 0 h 82"/>
                  <a:gd name="T6" fmla="*/ 0 w 82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82"/>
                  <a:gd name="T14" fmla="*/ 82 w 82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82">
                    <a:moveTo>
                      <a:pt x="0" y="0"/>
                    </a:moveTo>
                    <a:lnTo>
                      <a:pt x="41" y="82"/>
                    </a:lnTo>
                    <a:lnTo>
                      <a:pt x="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sp>
          <p:nvSpPr>
            <p:cNvPr id="112896" name="Rectangle 385"/>
            <p:cNvSpPr>
              <a:spLocks noChangeArrowheads="1"/>
            </p:cNvSpPr>
            <p:nvPr/>
          </p:nvSpPr>
          <p:spPr bwMode="auto">
            <a:xfrm>
              <a:off x="3477" y="1452"/>
              <a:ext cx="6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98">
                  <a:solidFill>
                    <a:srgbClr val="000000"/>
                  </a:solidFill>
                </a:rPr>
                <a:t>CC</a:t>
              </a:r>
              <a:endParaRPr lang="en-US" sz="1797"/>
            </a:p>
          </p:txBody>
        </p:sp>
        <p:sp>
          <p:nvSpPr>
            <p:cNvPr id="112897" name="Rectangle 386"/>
            <p:cNvSpPr>
              <a:spLocks noChangeArrowheads="1"/>
            </p:cNvSpPr>
            <p:nvPr/>
          </p:nvSpPr>
          <p:spPr bwMode="auto">
            <a:xfrm>
              <a:off x="3401" y="1414"/>
              <a:ext cx="205" cy="1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2898" name="Rectangle 387"/>
            <p:cNvSpPr>
              <a:spLocks noChangeArrowheads="1"/>
            </p:cNvSpPr>
            <p:nvPr/>
          </p:nvSpPr>
          <p:spPr bwMode="auto">
            <a:xfrm>
              <a:off x="3393" y="1406"/>
              <a:ext cx="203" cy="145"/>
            </a:xfrm>
            <a:prstGeom prst="rect">
              <a:avLst/>
            </a:prstGeom>
            <a:solidFill>
              <a:srgbClr val="CC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2899" name="Rectangle 388"/>
            <p:cNvSpPr>
              <a:spLocks noChangeArrowheads="1"/>
            </p:cNvSpPr>
            <p:nvPr/>
          </p:nvSpPr>
          <p:spPr bwMode="auto">
            <a:xfrm>
              <a:off x="3468" y="1442"/>
              <a:ext cx="6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98">
                  <a:solidFill>
                    <a:srgbClr val="000000"/>
                  </a:solidFill>
                </a:rPr>
                <a:t>CC</a:t>
              </a:r>
              <a:endParaRPr lang="en-US" sz="1797"/>
            </a:p>
          </p:txBody>
        </p:sp>
        <p:grpSp>
          <p:nvGrpSpPr>
            <p:cNvPr id="112900" name="Group 397"/>
            <p:cNvGrpSpPr>
              <a:grpSpLocks/>
            </p:cNvGrpSpPr>
            <p:nvPr/>
          </p:nvGrpSpPr>
          <p:grpSpPr bwMode="auto">
            <a:xfrm>
              <a:off x="3465" y="1291"/>
              <a:ext cx="30" cy="119"/>
              <a:chOff x="3465" y="1291"/>
              <a:chExt cx="30" cy="119"/>
            </a:xfrm>
          </p:grpSpPr>
          <p:sp>
            <p:nvSpPr>
              <p:cNvPr id="113192" name="Freeform 389"/>
              <p:cNvSpPr>
                <a:spLocks/>
              </p:cNvSpPr>
              <p:nvPr/>
            </p:nvSpPr>
            <p:spPr bwMode="auto">
              <a:xfrm>
                <a:off x="3476" y="1403"/>
                <a:ext cx="7" cy="7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w 15"/>
                  <a:gd name="T11" fmla="*/ 0 h 15"/>
                  <a:gd name="T12" fmla="*/ 0 w 15"/>
                  <a:gd name="T13" fmla="*/ 0 h 15"/>
                  <a:gd name="T14" fmla="*/ 0 w 15"/>
                  <a:gd name="T15" fmla="*/ 0 h 15"/>
                  <a:gd name="T16" fmla="*/ 0 w 15"/>
                  <a:gd name="T17" fmla="*/ 0 h 15"/>
                  <a:gd name="T18" fmla="*/ 0 w 15"/>
                  <a:gd name="T19" fmla="*/ 0 h 15"/>
                  <a:gd name="T20" fmla="*/ 0 w 15"/>
                  <a:gd name="T21" fmla="*/ 0 h 15"/>
                  <a:gd name="T22" fmla="*/ 0 w 15"/>
                  <a:gd name="T23" fmla="*/ 0 h 15"/>
                  <a:gd name="T24" fmla="*/ 0 w 15"/>
                  <a:gd name="T25" fmla="*/ 0 h 15"/>
                  <a:gd name="T26" fmla="*/ 0 w 15"/>
                  <a:gd name="T27" fmla="*/ 0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5"/>
                  <a:gd name="T44" fmla="*/ 15 w 15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5">
                    <a:moveTo>
                      <a:pt x="0" y="7"/>
                    </a:moveTo>
                    <a:lnTo>
                      <a:pt x="3" y="12"/>
                    </a:lnTo>
                    <a:lnTo>
                      <a:pt x="5" y="13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3193" name="Freeform 390"/>
              <p:cNvSpPr>
                <a:spLocks/>
              </p:cNvSpPr>
              <p:nvPr/>
            </p:nvSpPr>
            <p:spPr bwMode="auto">
              <a:xfrm>
                <a:off x="3476" y="1388"/>
                <a:ext cx="7" cy="7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w 15"/>
                  <a:gd name="T11" fmla="*/ 0 h 15"/>
                  <a:gd name="T12" fmla="*/ 0 w 15"/>
                  <a:gd name="T13" fmla="*/ 0 h 15"/>
                  <a:gd name="T14" fmla="*/ 0 w 15"/>
                  <a:gd name="T15" fmla="*/ 0 h 15"/>
                  <a:gd name="T16" fmla="*/ 0 w 15"/>
                  <a:gd name="T17" fmla="*/ 0 h 15"/>
                  <a:gd name="T18" fmla="*/ 0 w 15"/>
                  <a:gd name="T19" fmla="*/ 0 h 15"/>
                  <a:gd name="T20" fmla="*/ 0 w 15"/>
                  <a:gd name="T21" fmla="*/ 0 h 15"/>
                  <a:gd name="T22" fmla="*/ 0 w 15"/>
                  <a:gd name="T23" fmla="*/ 0 h 15"/>
                  <a:gd name="T24" fmla="*/ 0 w 15"/>
                  <a:gd name="T25" fmla="*/ 0 h 15"/>
                  <a:gd name="T26" fmla="*/ 0 w 15"/>
                  <a:gd name="T27" fmla="*/ 0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5"/>
                  <a:gd name="T44" fmla="*/ 15 w 15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5">
                    <a:moveTo>
                      <a:pt x="0" y="8"/>
                    </a:moveTo>
                    <a:lnTo>
                      <a:pt x="3" y="12"/>
                    </a:lnTo>
                    <a:lnTo>
                      <a:pt x="5" y="14"/>
                    </a:lnTo>
                    <a:lnTo>
                      <a:pt x="8" y="15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5" y="8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3194" name="Freeform 391"/>
              <p:cNvSpPr>
                <a:spLocks/>
              </p:cNvSpPr>
              <p:nvPr/>
            </p:nvSpPr>
            <p:spPr bwMode="auto">
              <a:xfrm>
                <a:off x="3476" y="1374"/>
                <a:ext cx="7" cy="7"/>
              </a:xfrm>
              <a:custGeom>
                <a:avLst/>
                <a:gdLst>
                  <a:gd name="T0" fmla="*/ 0 w 15"/>
                  <a:gd name="T1" fmla="*/ 1 h 14"/>
                  <a:gd name="T2" fmla="*/ 0 w 15"/>
                  <a:gd name="T3" fmla="*/ 1 h 14"/>
                  <a:gd name="T4" fmla="*/ 0 w 15"/>
                  <a:gd name="T5" fmla="*/ 1 h 14"/>
                  <a:gd name="T6" fmla="*/ 0 w 15"/>
                  <a:gd name="T7" fmla="*/ 1 h 14"/>
                  <a:gd name="T8" fmla="*/ 0 w 15"/>
                  <a:gd name="T9" fmla="*/ 1 h 14"/>
                  <a:gd name="T10" fmla="*/ 0 w 15"/>
                  <a:gd name="T11" fmla="*/ 1 h 14"/>
                  <a:gd name="T12" fmla="*/ 0 w 15"/>
                  <a:gd name="T13" fmla="*/ 1 h 14"/>
                  <a:gd name="T14" fmla="*/ 0 w 15"/>
                  <a:gd name="T15" fmla="*/ 1 h 14"/>
                  <a:gd name="T16" fmla="*/ 0 w 15"/>
                  <a:gd name="T17" fmla="*/ 1 h 14"/>
                  <a:gd name="T18" fmla="*/ 0 w 15"/>
                  <a:gd name="T19" fmla="*/ 0 h 14"/>
                  <a:gd name="T20" fmla="*/ 0 w 15"/>
                  <a:gd name="T21" fmla="*/ 0 h 14"/>
                  <a:gd name="T22" fmla="*/ 0 w 15"/>
                  <a:gd name="T23" fmla="*/ 0 h 14"/>
                  <a:gd name="T24" fmla="*/ 0 w 15"/>
                  <a:gd name="T25" fmla="*/ 1 h 14"/>
                  <a:gd name="T26" fmla="*/ 0 w 15"/>
                  <a:gd name="T27" fmla="*/ 1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4"/>
                  <a:gd name="T44" fmla="*/ 15 w 15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4">
                    <a:moveTo>
                      <a:pt x="0" y="7"/>
                    </a:moveTo>
                    <a:lnTo>
                      <a:pt x="3" y="12"/>
                    </a:lnTo>
                    <a:lnTo>
                      <a:pt x="5" y="13"/>
                    </a:lnTo>
                    <a:lnTo>
                      <a:pt x="8" y="14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3195" name="Freeform 392"/>
              <p:cNvSpPr>
                <a:spLocks/>
              </p:cNvSpPr>
              <p:nvPr/>
            </p:nvSpPr>
            <p:spPr bwMode="auto">
              <a:xfrm>
                <a:off x="3476" y="1359"/>
                <a:ext cx="7" cy="8"/>
              </a:xfrm>
              <a:custGeom>
                <a:avLst/>
                <a:gdLst>
                  <a:gd name="T0" fmla="*/ 0 w 15"/>
                  <a:gd name="T1" fmla="*/ 1 h 14"/>
                  <a:gd name="T2" fmla="*/ 0 w 15"/>
                  <a:gd name="T3" fmla="*/ 1 h 14"/>
                  <a:gd name="T4" fmla="*/ 0 w 15"/>
                  <a:gd name="T5" fmla="*/ 1 h 14"/>
                  <a:gd name="T6" fmla="*/ 0 w 15"/>
                  <a:gd name="T7" fmla="*/ 1 h 14"/>
                  <a:gd name="T8" fmla="*/ 0 w 15"/>
                  <a:gd name="T9" fmla="*/ 1 h 14"/>
                  <a:gd name="T10" fmla="*/ 0 w 15"/>
                  <a:gd name="T11" fmla="*/ 1 h 14"/>
                  <a:gd name="T12" fmla="*/ 0 w 15"/>
                  <a:gd name="T13" fmla="*/ 1 h 14"/>
                  <a:gd name="T14" fmla="*/ 0 w 15"/>
                  <a:gd name="T15" fmla="*/ 1 h 14"/>
                  <a:gd name="T16" fmla="*/ 0 w 15"/>
                  <a:gd name="T17" fmla="*/ 1 h 14"/>
                  <a:gd name="T18" fmla="*/ 0 w 15"/>
                  <a:gd name="T19" fmla="*/ 0 h 14"/>
                  <a:gd name="T20" fmla="*/ 0 w 15"/>
                  <a:gd name="T21" fmla="*/ 0 h 14"/>
                  <a:gd name="T22" fmla="*/ 0 w 15"/>
                  <a:gd name="T23" fmla="*/ 0 h 14"/>
                  <a:gd name="T24" fmla="*/ 0 w 15"/>
                  <a:gd name="T25" fmla="*/ 1 h 14"/>
                  <a:gd name="T26" fmla="*/ 0 w 15"/>
                  <a:gd name="T27" fmla="*/ 1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4"/>
                  <a:gd name="T44" fmla="*/ 15 w 15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4">
                    <a:moveTo>
                      <a:pt x="0" y="7"/>
                    </a:moveTo>
                    <a:lnTo>
                      <a:pt x="3" y="12"/>
                    </a:lnTo>
                    <a:lnTo>
                      <a:pt x="5" y="13"/>
                    </a:lnTo>
                    <a:lnTo>
                      <a:pt x="8" y="14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3196" name="Freeform 393"/>
              <p:cNvSpPr>
                <a:spLocks/>
              </p:cNvSpPr>
              <p:nvPr/>
            </p:nvSpPr>
            <p:spPr bwMode="auto">
              <a:xfrm>
                <a:off x="3476" y="1345"/>
                <a:ext cx="7" cy="7"/>
              </a:xfrm>
              <a:custGeom>
                <a:avLst/>
                <a:gdLst>
                  <a:gd name="T0" fmla="*/ 0 w 15"/>
                  <a:gd name="T1" fmla="*/ 1 h 14"/>
                  <a:gd name="T2" fmla="*/ 0 w 15"/>
                  <a:gd name="T3" fmla="*/ 1 h 14"/>
                  <a:gd name="T4" fmla="*/ 0 w 15"/>
                  <a:gd name="T5" fmla="*/ 1 h 14"/>
                  <a:gd name="T6" fmla="*/ 0 w 15"/>
                  <a:gd name="T7" fmla="*/ 1 h 14"/>
                  <a:gd name="T8" fmla="*/ 0 w 15"/>
                  <a:gd name="T9" fmla="*/ 1 h 14"/>
                  <a:gd name="T10" fmla="*/ 0 w 15"/>
                  <a:gd name="T11" fmla="*/ 1 h 14"/>
                  <a:gd name="T12" fmla="*/ 0 w 15"/>
                  <a:gd name="T13" fmla="*/ 1 h 14"/>
                  <a:gd name="T14" fmla="*/ 0 w 15"/>
                  <a:gd name="T15" fmla="*/ 1 h 14"/>
                  <a:gd name="T16" fmla="*/ 0 w 15"/>
                  <a:gd name="T17" fmla="*/ 1 h 14"/>
                  <a:gd name="T18" fmla="*/ 0 w 15"/>
                  <a:gd name="T19" fmla="*/ 0 h 14"/>
                  <a:gd name="T20" fmla="*/ 0 w 15"/>
                  <a:gd name="T21" fmla="*/ 0 h 14"/>
                  <a:gd name="T22" fmla="*/ 0 w 15"/>
                  <a:gd name="T23" fmla="*/ 0 h 14"/>
                  <a:gd name="T24" fmla="*/ 0 w 15"/>
                  <a:gd name="T25" fmla="*/ 1 h 14"/>
                  <a:gd name="T26" fmla="*/ 0 w 15"/>
                  <a:gd name="T27" fmla="*/ 1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4"/>
                  <a:gd name="T44" fmla="*/ 15 w 15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4">
                    <a:moveTo>
                      <a:pt x="0" y="7"/>
                    </a:moveTo>
                    <a:lnTo>
                      <a:pt x="3" y="12"/>
                    </a:lnTo>
                    <a:lnTo>
                      <a:pt x="5" y="13"/>
                    </a:lnTo>
                    <a:lnTo>
                      <a:pt x="8" y="14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3197" name="Freeform 394"/>
              <p:cNvSpPr>
                <a:spLocks/>
              </p:cNvSpPr>
              <p:nvPr/>
            </p:nvSpPr>
            <p:spPr bwMode="auto">
              <a:xfrm>
                <a:off x="3476" y="1331"/>
                <a:ext cx="7" cy="7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w 15"/>
                  <a:gd name="T11" fmla="*/ 0 h 15"/>
                  <a:gd name="T12" fmla="*/ 0 w 15"/>
                  <a:gd name="T13" fmla="*/ 0 h 15"/>
                  <a:gd name="T14" fmla="*/ 0 w 15"/>
                  <a:gd name="T15" fmla="*/ 0 h 15"/>
                  <a:gd name="T16" fmla="*/ 0 w 15"/>
                  <a:gd name="T17" fmla="*/ 0 h 15"/>
                  <a:gd name="T18" fmla="*/ 0 w 15"/>
                  <a:gd name="T19" fmla="*/ 0 h 15"/>
                  <a:gd name="T20" fmla="*/ 0 w 15"/>
                  <a:gd name="T21" fmla="*/ 0 h 15"/>
                  <a:gd name="T22" fmla="*/ 0 w 15"/>
                  <a:gd name="T23" fmla="*/ 0 h 15"/>
                  <a:gd name="T24" fmla="*/ 0 w 15"/>
                  <a:gd name="T25" fmla="*/ 0 h 15"/>
                  <a:gd name="T26" fmla="*/ 0 w 15"/>
                  <a:gd name="T27" fmla="*/ 0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5"/>
                  <a:gd name="T44" fmla="*/ 15 w 15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5">
                    <a:moveTo>
                      <a:pt x="0" y="7"/>
                    </a:moveTo>
                    <a:lnTo>
                      <a:pt x="3" y="12"/>
                    </a:lnTo>
                    <a:lnTo>
                      <a:pt x="5" y="13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3198" name="Freeform 395"/>
              <p:cNvSpPr>
                <a:spLocks/>
              </p:cNvSpPr>
              <p:nvPr/>
            </p:nvSpPr>
            <p:spPr bwMode="auto">
              <a:xfrm>
                <a:off x="3476" y="1316"/>
                <a:ext cx="7" cy="7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w 15"/>
                  <a:gd name="T11" fmla="*/ 0 h 15"/>
                  <a:gd name="T12" fmla="*/ 0 w 15"/>
                  <a:gd name="T13" fmla="*/ 0 h 15"/>
                  <a:gd name="T14" fmla="*/ 0 w 15"/>
                  <a:gd name="T15" fmla="*/ 0 h 15"/>
                  <a:gd name="T16" fmla="*/ 0 w 15"/>
                  <a:gd name="T17" fmla="*/ 0 h 15"/>
                  <a:gd name="T18" fmla="*/ 0 w 15"/>
                  <a:gd name="T19" fmla="*/ 0 h 15"/>
                  <a:gd name="T20" fmla="*/ 0 w 15"/>
                  <a:gd name="T21" fmla="*/ 0 h 15"/>
                  <a:gd name="T22" fmla="*/ 0 w 15"/>
                  <a:gd name="T23" fmla="*/ 0 h 15"/>
                  <a:gd name="T24" fmla="*/ 0 w 15"/>
                  <a:gd name="T25" fmla="*/ 0 h 15"/>
                  <a:gd name="T26" fmla="*/ 0 w 15"/>
                  <a:gd name="T27" fmla="*/ 0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5"/>
                  <a:gd name="T44" fmla="*/ 15 w 15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5">
                    <a:moveTo>
                      <a:pt x="0" y="8"/>
                    </a:moveTo>
                    <a:lnTo>
                      <a:pt x="3" y="12"/>
                    </a:lnTo>
                    <a:lnTo>
                      <a:pt x="5" y="14"/>
                    </a:lnTo>
                    <a:lnTo>
                      <a:pt x="8" y="15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5" y="8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3199" name="Freeform 396"/>
              <p:cNvSpPr>
                <a:spLocks/>
              </p:cNvSpPr>
              <p:nvPr/>
            </p:nvSpPr>
            <p:spPr bwMode="auto">
              <a:xfrm>
                <a:off x="3465" y="1291"/>
                <a:ext cx="30" cy="30"/>
              </a:xfrm>
              <a:custGeom>
                <a:avLst/>
                <a:gdLst>
                  <a:gd name="T0" fmla="*/ 2 w 60"/>
                  <a:gd name="T1" fmla="*/ 2 h 60"/>
                  <a:gd name="T2" fmla="*/ 1 w 60"/>
                  <a:gd name="T3" fmla="*/ 0 h 60"/>
                  <a:gd name="T4" fmla="*/ 0 w 60"/>
                  <a:gd name="T5" fmla="*/ 2 h 60"/>
                  <a:gd name="T6" fmla="*/ 2 w 60"/>
                  <a:gd name="T7" fmla="*/ 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0"/>
                  <a:gd name="T14" fmla="*/ 60 w 6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0">
                    <a:moveTo>
                      <a:pt x="60" y="60"/>
                    </a:moveTo>
                    <a:lnTo>
                      <a:pt x="30" y="0"/>
                    </a:lnTo>
                    <a:lnTo>
                      <a:pt x="0" y="60"/>
                    </a:lnTo>
                    <a:lnTo>
                      <a:pt x="60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sp>
          <p:nvSpPr>
            <p:cNvPr id="112901" name="Rectangle 398"/>
            <p:cNvSpPr>
              <a:spLocks noChangeArrowheads="1"/>
            </p:cNvSpPr>
            <p:nvPr/>
          </p:nvSpPr>
          <p:spPr bwMode="auto">
            <a:xfrm>
              <a:off x="5185" y="2270"/>
              <a:ext cx="347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2902" name="Rectangle 399"/>
            <p:cNvSpPr>
              <a:spLocks noChangeArrowheads="1"/>
            </p:cNvSpPr>
            <p:nvPr/>
          </p:nvSpPr>
          <p:spPr bwMode="auto">
            <a:xfrm>
              <a:off x="5231" y="2292"/>
              <a:ext cx="5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99">
                  <a:solidFill>
                    <a:srgbClr val="000000"/>
                  </a:solidFill>
                </a:rPr>
                <a:t>d_</a:t>
              </a:r>
              <a:endParaRPr lang="en-US" sz="1797"/>
            </a:p>
          </p:txBody>
        </p:sp>
        <p:sp>
          <p:nvSpPr>
            <p:cNvPr id="112903" name="Rectangle 400"/>
            <p:cNvSpPr>
              <a:spLocks noChangeArrowheads="1"/>
            </p:cNvSpPr>
            <p:nvPr/>
          </p:nvSpPr>
          <p:spPr bwMode="auto">
            <a:xfrm>
              <a:off x="5283" y="2292"/>
              <a:ext cx="8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99">
                  <a:solidFill>
                    <a:srgbClr val="000000"/>
                  </a:solidFill>
                </a:rPr>
                <a:t>srcB</a:t>
              </a:r>
              <a:endParaRPr lang="en-US" sz="1797"/>
            </a:p>
          </p:txBody>
        </p:sp>
        <p:sp>
          <p:nvSpPr>
            <p:cNvPr id="112904" name="Rectangle 401"/>
            <p:cNvSpPr>
              <a:spLocks noChangeArrowheads="1"/>
            </p:cNvSpPr>
            <p:nvPr/>
          </p:nvSpPr>
          <p:spPr bwMode="auto">
            <a:xfrm>
              <a:off x="5014" y="2270"/>
              <a:ext cx="347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2905" name="Rectangle 402"/>
            <p:cNvSpPr>
              <a:spLocks noChangeArrowheads="1"/>
            </p:cNvSpPr>
            <p:nvPr/>
          </p:nvSpPr>
          <p:spPr bwMode="auto">
            <a:xfrm>
              <a:off x="5060" y="2292"/>
              <a:ext cx="5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99">
                  <a:solidFill>
                    <a:srgbClr val="000000"/>
                  </a:solidFill>
                </a:rPr>
                <a:t>d_</a:t>
              </a:r>
              <a:endParaRPr lang="en-US" sz="1797"/>
            </a:p>
          </p:txBody>
        </p:sp>
        <p:sp>
          <p:nvSpPr>
            <p:cNvPr id="112906" name="Rectangle 403"/>
            <p:cNvSpPr>
              <a:spLocks noChangeArrowheads="1"/>
            </p:cNvSpPr>
            <p:nvPr/>
          </p:nvSpPr>
          <p:spPr bwMode="auto">
            <a:xfrm>
              <a:off x="5112" y="2292"/>
              <a:ext cx="8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99">
                  <a:solidFill>
                    <a:srgbClr val="000000"/>
                  </a:solidFill>
                </a:rPr>
                <a:t>srcA</a:t>
              </a:r>
              <a:endParaRPr lang="en-US" sz="1797"/>
            </a:p>
          </p:txBody>
        </p:sp>
        <p:sp>
          <p:nvSpPr>
            <p:cNvPr id="112907" name="Rectangle 404"/>
            <p:cNvSpPr>
              <a:spLocks noChangeArrowheads="1"/>
            </p:cNvSpPr>
            <p:nvPr/>
          </p:nvSpPr>
          <p:spPr bwMode="auto">
            <a:xfrm>
              <a:off x="3480" y="1291"/>
              <a:ext cx="34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2908" name="Rectangle 405"/>
            <p:cNvSpPr>
              <a:spLocks noChangeArrowheads="1"/>
            </p:cNvSpPr>
            <p:nvPr/>
          </p:nvSpPr>
          <p:spPr bwMode="auto">
            <a:xfrm>
              <a:off x="3525" y="1312"/>
              <a:ext cx="12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99">
                  <a:solidFill>
                    <a:srgbClr val="000000"/>
                  </a:solidFill>
                </a:rPr>
                <a:t>e_Bch</a:t>
              </a:r>
              <a:endParaRPr lang="en-US" sz="1797"/>
            </a:p>
          </p:txBody>
        </p:sp>
        <p:grpSp>
          <p:nvGrpSpPr>
            <p:cNvPr id="112909" name="Group 683"/>
            <p:cNvGrpSpPr>
              <a:grpSpLocks/>
            </p:cNvGrpSpPr>
            <p:nvPr/>
          </p:nvGrpSpPr>
          <p:grpSpPr bwMode="auto">
            <a:xfrm>
              <a:off x="2785" y="1086"/>
              <a:ext cx="698" cy="2553"/>
              <a:chOff x="2785" y="1086"/>
              <a:chExt cx="698" cy="2553"/>
            </a:xfrm>
          </p:grpSpPr>
          <p:grpSp>
            <p:nvGrpSpPr>
              <p:cNvPr id="112915" name="Group 606"/>
              <p:cNvGrpSpPr>
                <a:grpSpLocks/>
              </p:cNvGrpSpPr>
              <p:nvPr/>
            </p:nvGrpSpPr>
            <p:grpSpPr bwMode="auto">
              <a:xfrm>
                <a:off x="2785" y="1086"/>
                <a:ext cx="698" cy="2128"/>
                <a:chOff x="2785" y="1086"/>
                <a:chExt cx="698" cy="2128"/>
              </a:xfrm>
            </p:grpSpPr>
            <p:sp>
              <p:nvSpPr>
                <p:cNvPr id="112992" name="Rectangle 406"/>
                <p:cNvSpPr>
                  <a:spLocks noChangeArrowheads="1"/>
                </p:cNvSpPr>
                <p:nvPr/>
              </p:nvSpPr>
              <p:spPr bwMode="auto">
                <a:xfrm>
                  <a:off x="3476" y="1140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2993" name="Rectangle 407"/>
                <p:cNvSpPr>
                  <a:spLocks noChangeArrowheads="1"/>
                </p:cNvSpPr>
                <p:nvPr/>
              </p:nvSpPr>
              <p:spPr bwMode="auto">
                <a:xfrm>
                  <a:off x="3476" y="112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2994" name="Rectangle 408"/>
                <p:cNvSpPr>
                  <a:spLocks noChangeArrowheads="1"/>
                </p:cNvSpPr>
                <p:nvPr/>
              </p:nvSpPr>
              <p:spPr bwMode="auto">
                <a:xfrm>
                  <a:off x="3476" y="1111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2995" name="Rectangle 409"/>
                <p:cNvSpPr>
                  <a:spLocks noChangeArrowheads="1"/>
                </p:cNvSpPr>
                <p:nvPr/>
              </p:nvSpPr>
              <p:spPr bwMode="auto">
                <a:xfrm>
                  <a:off x="3476" y="1097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2996" name="Rectangle 410"/>
                <p:cNvSpPr>
                  <a:spLocks noChangeArrowheads="1"/>
                </p:cNvSpPr>
                <p:nvPr/>
              </p:nvSpPr>
              <p:spPr bwMode="auto">
                <a:xfrm>
                  <a:off x="3473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2997" name="Rectangle 411"/>
                <p:cNvSpPr>
                  <a:spLocks noChangeArrowheads="1"/>
                </p:cNvSpPr>
                <p:nvPr/>
              </p:nvSpPr>
              <p:spPr bwMode="auto">
                <a:xfrm>
                  <a:off x="3458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2998" name="Rectangle 412"/>
                <p:cNvSpPr>
                  <a:spLocks noChangeArrowheads="1"/>
                </p:cNvSpPr>
                <p:nvPr/>
              </p:nvSpPr>
              <p:spPr bwMode="auto">
                <a:xfrm>
                  <a:off x="3444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2999" name="Rectangle 413"/>
                <p:cNvSpPr>
                  <a:spLocks noChangeArrowheads="1"/>
                </p:cNvSpPr>
                <p:nvPr/>
              </p:nvSpPr>
              <p:spPr bwMode="auto">
                <a:xfrm>
                  <a:off x="3429" y="1086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00" name="Rectangle 414"/>
                <p:cNvSpPr>
                  <a:spLocks noChangeArrowheads="1"/>
                </p:cNvSpPr>
                <p:nvPr/>
              </p:nvSpPr>
              <p:spPr bwMode="auto">
                <a:xfrm>
                  <a:off x="3415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01" name="Rectangle 415"/>
                <p:cNvSpPr>
                  <a:spLocks noChangeArrowheads="1"/>
                </p:cNvSpPr>
                <p:nvPr/>
              </p:nvSpPr>
              <p:spPr bwMode="auto">
                <a:xfrm>
                  <a:off x="3401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02" name="Rectangle 416"/>
                <p:cNvSpPr>
                  <a:spLocks noChangeArrowheads="1"/>
                </p:cNvSpPr>
                <p:nvPr/>
              </p:nvSpPr>
              <p:spPr bwMode="auto">
                <a:xfrm>
                  <a:off x="3386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03" name="Rectangle 417"/>
                <p:cNvSpPr>
                  <a:spLocks noChangeArrowheads="1"/>
                </p:cNvSpPr>
                <p:nvPr/>
              </p:nvSpPr>
              <p:spPr bwMode="auto">
                <a:xfrm>
                  <a:off x="3372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04" name="Rectangle 418"/>
                <p:cNvSpPr>
                  <a:spLocks noChangeArrowheads="1"/>
                </p:cNvSpPr>
                <p:nvPr/>
              </p:nvSpPr>
              <p:spPr bwMode="auto">
                <a:xfrm>
                  <a:off x="3357" y="1086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05" name="Rectangle 419"/>
                <p:cNvSpPr>
                  <a:spLocks noChangeArrowheads="1"/>
                </p:cNvSpPr>
                <p:nvPr/>
              </p:nvSpPr>
              <p:spPr bwMode="auto">
                <a:xfrm>
                  <a:off x="3343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06" name="Rectangle 420"/>
                <p:cNvSpPr>
                  <a:spLocks noChangeArrowheads="1"/>
                </p:cNvSpPr>
                <p:nvPr/>
              </p:nvSpPr>
              <p:spPr bwMode="auto">
                <a:xfrm>
                  <a:off x="3329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07" name="Rectangle 421"/>
                <p:cNvSpPr>
                  <a:spLocks noChangeArrowheads="1"/>
                </p:cNvSpPr>
                <p:nvPr/>
              </p:nvSpPr>
              <p:spPr bwMode="auto">
                <a:xfrm>
                  <a:off x="3314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08" name="Rectangle 422"/>
                <p:cNvSpPr>
                  <a:spLocks noChangeArrowheads="1"/>
                </p:cNvSpPr>
                <p:nvPr/>
              </p:nvSpPr>
              <p:spPr bwMode="auto">
                <a:xfrm>
                  <a:off x="3300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09" name="Rectangle 423"/>
                <p:cNvSpPr>
                  <a:spLocks noChangeArrowheads="1"/>
                </p:cNvSpPr>
                <p:nvPr/>
              </p:nvSpPr>
              <p:spPr bwMode="auto">
                <a:xfrm>
                  <a:off x="3285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10" name="Rectangle 424"/>
                <p:cNvSpPr>
                  <a:spLocks noChangeArrowheads="1"/>
                </p:cNvSpPr>
                <p:nvPr/>
              </p:nvSpPr>
              <p:spPr bwMode="auto">
                <a:xfrm>
                  <a:off x="3271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11" name="Rectangle 425"/>
                <p:cNvSpPr>
                  <a:spLocks noChangeArrowheads="1"/>
                </p:cNvSpPr>
                <p:nvPr/>
              </p:nvSpPr>
              <p:spPr bwMode="auto">
                <a:xfrm>
                  <a:off x="3256" y="1086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12" name="Rectangle 426"/>
                <p:cNvSpPr>
                  <a:spLocks noChangeArrowheads="1"/>
                </p:cNvSpPr>
                <p:nvPr/>
              </p:nvSpPr>
              <p:spPr bwMode="auto">
                <a:xfrm>
                  <a:off x="3242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13" name="Rectangle 427"/>
                <p:cNvSpPr>
                  <a:spLocks noChangeArrowheads="1"/>
                </p:cNvSpPr>
                <p:nvPr/>
              </p:nvSpPr>
              <p:spPr bwMode="auto">
                <a:xfrm>
                  <a:off x="3228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14" name="Rectangle 428"/>
                <p:cNvSpPr>
                  <a:spLocks noChangeArrowheads="1"/>
                </p:cNvSpPr>
                <p:nvPr/>
              </p:nvSpPr>
              <p:spPr bwMode="auto">
                <a:xfrm>
                  <a:off x="3213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15" name="Rectangle 429"/>
                <p:cNvSpPr>
                  <a:spLocks noChangeArrowheads="1"/>
                </p:cNvSpPr>
                <p:nvPr/>
              </p:nvSpPr>
              <p:spPr bwMode="auto">
                <a:xfrm>
                  <a:off x="3199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16" name="Rectangle 430"/>
                <p:cNvSpPr>
                  <a:spLocks noChangeArrowheads="1"/>
                </p:cNvSpPr>
                <p:nvPr/>
              </p:nvSpPr>
              <p:spPr bwMode="auto">
                <a:xfrm>
                  <a:off x="3184" y="1086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17" name="Rectangle 431"/>
                <p:cNvSpPr>
                  <a:spLocks noChangeArrowheads="1"/>
                </p:cNvSpPr>
                <p:nvPr/>
              </p:nvSpPr>
              <p:spPr bwMode="auto">
                <a:xfrm>
                  <a:off x="3170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18" name="Rectangle 432"/>
                <p:cNvSpPr>
                  <a:spLocks noChangeArrowheads="1"/>
                </p:cNvSpPr>
                <p:nvPr/>
              </p:nvSpPr>
              <p:spPr bwMode="auto">
                <a:xfrm>
                  <a:off x="3156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19" name="Rectangle 433"/>
                <p:cNvSpPr>
                  <a:spLocks noChangeArrowheads="1"/>
                </p:cNvSpPr>
                <p:nvPr/>
              </p:nvSpPr>
              <p:spPr bwMode="auto">
                <a:xfrm>
                  <a:off x="3141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20" name="Rectangle 434"/>
                <p:cNvSpPr>
                  <a:spLocks noChangeArrowheads="1"/>
                </p:cNvSpPr>
                <p:nvPr/>
              </p:nvSpPr>
              <p:spPr bwMode="auto">
                <a:xfrm>
                  <a:off x="3127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21" name="Rectangle 435"/>
                <p:cNvSpPr>
                  <a:spLocks noChangeArrowheads="1"/>
                </p:cNvSpPr>
                <p:nvPr/>
              </p:nvSpPr>
              <p:spPr bwMode="auto">
                <a:xfrm>
                  <a:off x="3112" y="1086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22" name="Rectangle 436"/>
                <p:cNvSpPr>
                  <a:spLocks noChangeArrowheads="1"/>
                </p:cNvSpPr>
                <p:nvPr/>
              </p:nvSpPr>
              <p:spPr bwMode="auto">
                <a:xfrm>
                  <a:off x="3098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23" name="Rectangle 437"/>
                <p:cNvSpPr>
                  <a:spLocks noChangeArrowheads="1"/>
                </p:cNvSpPr>
                <p:nvPr/>
              </p:nvSpPr>
              <p:spPr bwMode="auto">
                <a:xfrm>
                  <a:off x="3084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24" name="Rectangle 438"/>
                <p:cNvSpPr>
                  <a:spLocks noChangeArrowheads="1"/>
                </p:cNvSpPr>
                <p:nvPr/>
              </p:nvSpPr>
              <p:spPr bwMode="auto">
                <a:xfrm>
                  <a:off x="3069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25" name="Rectangle 439"/>
                <p:cNvSpPr>
                  <a:spLocks noChangeArrowheads="1"/>
                </p:cNvSpPr>
                <p:nvPr/>
              </p:nvSpPr>
              <p:spPr bwMode="auto">
                <a:xfrm>
                  <a:off x="3055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26" name="Rectangle 440"/>
                <p:cNvSpPr>
                  <a:spLocks noChangeArrowheads="1"/>
                </p:cNvSpPr>
                <p:nvPr/>
              </p:nvSpPr>
              <p:spPr bwMode="auto">
                <a:xfrm>
                  <a:off x="3040" y="1086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27" name="Rectangle 441"/>
                <p:cNvSpPr>
                  <a:spLocks noChangeArrowheads="1"/>
                </p:cNvSpPr>
                <p:nvPr/>
              </p:nvSpPr>
              <p:spPr bwMode="auto">
                <a:xfrm>
                  <a:off x="3026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28" name="Rectangle 442"/>
                <p:cNvSpPr>
                  <a:spLocks noChangeArrowheads="1"/>
                </p:cNvSpPr>
                <p:nvPr/>
              </p:nvSpPr>
              <p:spPr bwMode="auto">
                <a:xfrm>
                  <a:off x="3012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29" name="Rectangle 443"/>
                <p:cNvSpPr>
                  <a:spLocks noChangeArrowheads="1"/>
                </p:cNvSpPr>
                <p:nvPr/>
              </p:nvSpPr>
              <p:spPr bwMode="auto">
                <a:xfrm>
                  <a:off x="2997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30" name="Rectangle 444"/>
                <p:cNvSpPr>
                  <a:spLocks noChangeArrowheads="1"/>
                </p:cNvSpPr>
                <p:nvPr/>
              </p:nvSpPr>
              <p:spPr bwMode="auto">
                <a:xfrm>
                  <a:off x="2983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31" name="Rectangle 445"/>
                <p:cNvSpPr>
                  <a:spLocks noChangeArrowheads="1"/>
                </p:cNvSpPr>
                <p:nvPr/>
              </p:nvSpPr>
              <p:spPr bwMode="auto">
                <a:xfrm>
                  <a:off x="2968" y="1086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32" name="Rectangle 446"/>
                <p:cNvSpPr>
                  <a:spLocks noChangeArrowheads="1"/>
                </p:cNvSpPr>
                <p:nvPr/>
              </p:nvSpPr>
              <p:spPr bwMode="auto">
                <a:xfrm>
                  <a:off x="2954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33" name="Rectangle 447"/>
                <p:cNvSpPr>
                  <a:spLocks noChangeArrowheads="1"/>
                </p:cNvSpPr>
                <p:nvPr/>
              </p:nvSpPr>
              <p:spPr bwMode="auto">
                <a:xfrm>
                  <a:off x="2939" y="1086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34" name="Rectangle 448"/>
                <p:cNvSpPr>
                  <a:spLocks noChangeArrowheads="1"/>
                </p:cNvSpPr>
                <p:nvPr/>
              </p:nvSpPr>
              <p:spPr bwMode="auto">
                <a:xfrm>
                  <a:off x="2925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35" name="Rectangle 449"/>
                <p:cNvSpPr>
                  <a:spLocks noChangeArrowheads="1"/>
                </p:cNvSpPr>
                <p:nvPr/>
              </p:nvSpPr>
              <p:spPr bwMode="auto">
                <a:xfrm>
                  <a:off x="2911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36" name="Rectangle 450"/>
                <p:cNvSpPr>
                  <a:spLocks noChangeArrowheads="1"/>
                </p:cNvSpPr>
                <p:nvPr/>
              </p:nvSpPr>
              <p:spPr bwMode="auto">
                <a:xfrm>
                  <a:off x="2896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37" name="Rectangle 451"/>
                <p:cNvSpPr>
                  <a:spLocks noChangeArrowheads="1"/>
                </p:cNvSpPr>
                <p:nvPr/>
              </p:nvSpPr>
              <p:spPr bwMode="auto">
                <a:xfrm>
                  <a:off x="2882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38" name="Rectangle 452"/>
                <p:cNvSpPr>
                  <a:spLocks noChangeArrowheads="1"/>
                </p:cNvSpPr>
                <p:nvPr/>
              </p:nvSpPr>
              <p:spPr bwMode="auto">
                <a:xfrm>
                  <a:off x="2867" y="1086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39" name="Rectangle 453"/>
                <p:cNvSpPr>
                  <a:spLocks noChangeArrowheads="1"/>
                </p:cNvSpPr>
                <p:nvPr/>
              </p:nvSpPr>
              <p:spPr bwMode="auto">
                <a:xfrm>
                  <a:off x="2853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40" name="Rectangle 454"/>
                <p:cNvSpPr>
                  <a:spLocks noChangeArrowheads="1"/>
                </p:cNvSpPr>
                <p:nvPr/>
              </p:nvSpPr>
              <p:spPr bwMode="auto">
                <a:xfrm>
                  <a:off x="2839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41" name="Rectangle 455"/>
                <p:cNvSpPr>
                  <a:spLocks noChangeArrowheads="1"/>
                </p:cNvSpPr>
                <p:nvPr/>
              </p:nvSpPr>
              <p:spPr bwMode="auto">
                <a:xfrm>
                  <a:off x="2824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42" name="Rectangle 456"/>
                <p:cNvSpPr>
                  <a:spLocks noChangeArrowheads="1"/>
                </p:cNvSpPr>
                <p:nvPr/>
              </p:nvSpPr>
              <p:spPr bwMode="auto">
                <a:xfrm>
                  <a:off x="2810" y="10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43" name="Rectangle 457"/>
                <p:cNvSpPr>
                  <a:spLocks noChangeArrowheads="1"/>
                </p:cNvSpPr>
                <p:nvPr/>
              </p:nvSpPr>
              <p:spPr bwMode="auto">
                <a:xfrm>
                  <a:off x="2795" y="1086"/>
                  <a:ext cx="8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44" name="Rectangle 458"/>
                <p:cNvSpPr>
                  <a:spLocks noChangeArrowheads="1"/>
                </p:cNvSpPr>
                <p:nvPr/>
              </p:nvSpPr>
              <p:spPr bwMode="auto">
                <a:xfrm>
                  <a:off x="2785" y="1089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45" name="Rectangle 459"/>
                <p:cNvSpPr>
                  <a:spLocks noChangeArrowheads="1"/>
                </p:cNvSpPr>
                <p:nvPr/>
              </p:nvSpPr>
              <p:spPr bwMode="auto">
                <a:xfrm>
                  <a:off x="2785" y="1104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46" name="Rectangle 460"/>
                <p:cNvSpPr>
                  <a:spLocks noChangeArrowheads="1"/>
                </p:cNvSpPr>
                <p:nvPr/>
              </p:nvSpPr>
              <p:spPr bwMode="auto">
                <a:xfrm>
                  <a:off x="2785" y="111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47" name="Rectangle 461"/>
                <p:cNvSpPr>
                  <a:spLocks noChangeArrowheads="1"/>
                </p:cNvSpPr>
                <p:nvPr/>
              </p:nvSpPr>
              <p:spPr bwMode="auto">
                <a:xfrm>
                  <a:off x="2785" y="1133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48" name="Rectangle 462"/>
                <p:cNvSpPr>
                  <a:spLocks noChangeArrowheads="1"/>
                </p:cNvSpPr>
                <p:nvPr/>
              </p:nvSpPr>
              <p:spPr bwMode="auto">
                <a:xfrm>
                  <a:off x="2785" y="1147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49" name="Rectangle 463"/>
                <p:cNvSpPr>
                  <a:spLocks noChangeArrowheads="1"/>
                </p:cNvSpPr>
                <p:nvPr/>
              </p:nvSpPr>
              <p:spPr bwMode="auto">
                <a:xfrm>
                  <a:off x="2785" y="1161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50" name="Rectangle 464"/>
                <p:cNvSpPr>
                  <a:spLocks noChangeArrowheads="1"/>
                </p:cNvSpPr>
                <p:nvPr/>
              </p:nvSpPr>
              <p:spPr bwMode="auto">
                <a:xfrm>
                  <a:off x="2785" y="117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51" name="Rectangle 465"/>
                <p:cNvSpPr>
                  <a:spLocks noChangeArrowheads="1"/>
                </p:cNvSpPr>
                <p:nvPr/>
              </p:nvSpPr>
              <p:spPr bwMode="auto">
                <a:xfrm>
                  <a:off x="2785" y="1190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52" name="Rectangle 466"/>
                <p:cNvSpPr>
                  <a:spLocks noChangeArrowheads="1"/>
                </p:cNvSpPr>
                <p:nvPr/>
              </p:nvSpPr>
              <p:spPr bwMode="auto">
                <a:xfrm>
                  <a:off x="2785" y="1205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53" name="Rectangle 467"/>
                <p:cNvSpPr>
                  <a:spLocks noChangeArrowheads="1"/>
                </p:cNvSpPr>
                <p:nvPr/>
              </p:nvSpPr>
              <p:spPr bwMode="auto">
                <a:xfrm>
                  <a:off x="2785" y="1219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54" name="Rectangle 468"/>
                <p:cNvSpPr>
                  <a:spLocks noChangeArrowheads="1"/>
                </p:cNvSpPr>
                <p:nvPr/>
              </p:nvSpPr>
              <p:spPr bwMode="auto">
                <a:xfrm>
                  <a:off x="2785" y="1233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55" name="Rectangle 469"/>
                <p:cNvSpPr>
                  <a:spLocks noChangeArrowheads="1"/>
                </p:cNvSpPr>
                <p:nvPr/>
              </p:nvSpPr>
              <p:spPr bwMode="auto">
                <a:xfrm>
                  <a:off x="2785" y="124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56" name="Rectangle 470"/>
                <p:cNvSpPr>
                  <a:spLocks noChangeArrowheads="1"/>
                </p:cNvSpPr>
                <p:nvPr/>
              </p:nvSpPr>
              <p:spPr bwMode="auto">
                <a:xfrm>
                  <a:off x="2785" y="1262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57" name="Rectangle 471"/>
                <p:cNvSpPr>
                  <a:spLocks noChangeArrowheads="1"/>
                </p:cNvSpPr>
                <p:nvPr/>
              </p:nvSpPr>
              <p:spPr bwMode="auto">
                <a:xfrm>
                  <a:off x="2785" y="1277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58" name="Rectangle 472"/>
                <p:cNvSpPr>
                  <a:spLocks noChangeArrowheads="1"/>
                </p:cNvSpPr>
                <p:nvPr/>
              </p:nvSpPr>
              <p:spPr bwMode="auto">
                <a:xfrm>
                  <a:off x="2785" y="1291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59" name="Rectangle 473"/>
                <p:cNvSpPr>
                  <a:spLocks noChangeArrowheads="1"/>
                </p:cNvSpPr>
                <p:nvPr/>
              </p:nvSpPr>
              <p:spPr bwMode="auto">
                <a:xfrm>
                  <a:off x="2785" y="130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60" name="Rectangle 474"/>
                <p:cNvSpPr>
                  <a:spLocks noChangeArrowheads="1"/>
                </p:cNvSpPr>
                <p:nvPr/>
              </p:nvSpPr>
              <p:spPr bwMode="auto">
                <a:xfrm>
                  <a:off x="2785" y="1320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61" name="Rectangle 475"/>
                <p:cNvSpPr>
                  <a:spLocks noChangeArrowheads="1"/>
                </p:cNvSpPr>
                <p:nvPr/>
              </p:nvSpPr>
              <p:spPr bwMode="auto">
                <a:xfrm>
                  <a:off x="2785" y="1334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62" name="Rectangle 476"/>
                <p:cNvSpPr>
                  <a:spLocks noChangeArrowheads="1"/>
                </p:cNvSpPr>
                <p:nvPr/>
              </p:nvSpPr>
              <p:spPr bwMode="auto">
                <a:xfrm>
                  <a:off x="2785" y="1349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63" name="Rectangle 477"/>
                <p:cNvSpPr>
                  <a:spLocks noChangeArrowheads="1"/>
                </p:cNvSpPr>
                <p:nvPr/>
              </p:nvSpPr>
              <p:spPr bwMode="auto">
                <a:xfrm>
                  <a:off x="2785" y="1363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64" name="Rectangle 478"/>
                <p:cNvSpPr>
                  <a:spLocks noChangeArrowheads="1"/>
                </p:cNvSpPr>
                <p:nvPr/>
              </p:nvSpPr>
              <p:spPr bwMode="auto">
                <a:xfrm>
                  <a:off x="2785" y="1377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65" name="Rectangle 479"/>
                <p:cNvSpPr>
                  <a:spLocks noChangeArrowheads="1"/>
                </p:cNvSpPr>
                <p:nvPr/>
              </p:nvSpPr>
              <p:spPr bwMode="auto">
                <a:xfrm>
                  <a:off x="2785" y="1392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66" name="Rectangle 480"/>
                <p:cNvSpPr>
                  <a:spLocks noChangeArrowheads="1"/>
                </p:cNvSpPr>
                <p:nvPr/>
              </p:nvSpPr>
              <p:spPr bwMode="auto">
                <a:xfrm>
                  <a:off x="2785" y="140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67" name="Rectangle 481"/>
                <p:cNvSpPr>
                  <a:spLocks noChangeArrowheads="1"/>
                </p:cNvSpPr>
                <p:nvPr/>
              </p:nvSpPr>
              <p:spPr bwMode="auto">
                <a:xfrm>
                  <a:off x="2785" y="1421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68" name="Rectangle 482"/>
                <p:cNvSpPr>
                  <a:spLocks noChangeArrowheads="1"/>
                </p:cNvSpPr>
                <p:nvPr/>
              </p:nvSpPr>
              <p:spPr bwMode="auto">
                <a:xfrm>
                  <a:off x="2785" y="1435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69" name="Rectangle 483"/>
                <p:cNvSpPr>
                  <a:spLocks noChangeArrowheads="1"/>
                </p:cNvSpPr>
                <p:nvPr/>
              </p:nvSpPr>
              <p:spPr bwMode="auto">
                <a:xfrm>
                  <a:off x="2785" y="1449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70" name="Rectangle 484"/>
                <p:cNvSpPr>
                  <a:spLocks noChangeArrowheads="1"/>
                </p:cNvSpPr>
                <p:nvPr/>
              </p:nvSpPr>
              <p:spPr bwMode="auto">
                <a:xfrm>
                  <a:off x="2785" y="1464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71" name="Rectangle 485"/>
                <p:cNvSpPr>
                  <a:spLocks noChangeArrowheads="1"/>
                </p:cNvSpPr>
                <p:nvPr/>
              </p:nvSpPr>
              <p:spPr bwMode="auto">
                <a:xfrm>
                  <a:off x="2785" y="147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72" name="Rectangle 486"/>
                <p:cNvSpPr>
                  <a:spLocks noChangeArrowheads="1"/>
                </p:cNvSpPr>
                <p:nvPr/>
              </p:nvSpPr>
              <p:spPr bwMode="auto">
                <a:xfrm>
                  <a:off x="2785" y="1493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73" name="Rectangle 487"/>
                <p:cNvSpPr>
                  <a:spLocks noChangeArrowheads="1"/>
                </p:cNvSpPr>
                <p:nvPr/>
              </p:nvSpPr>
              <p:spPr bwMode="auto">
                <a:xfrm>
                  <a:off x="2785" y="1507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74" name="Rectangle 488"/>
                <p:cNvSpPr>
                  <a:spLocks noChangeArrowheads="1"/>
                </p:cNvSpPr>
                <p:nvPr/>
              </p:nvSpPr>
              <p:spPr bwMode="auto">
                <a:xfrm>
                  <a:off x="2785" y="1521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75" name="Rectangle 489"/>
                <p:cNvSpPr>
                  <a:spLocks noChangeArrowheads="1"/>
                </p:cNvSpPr>
                <p:nvPr/>
              </p:nvSpPr>
              <p:spPr bwMode="auto">
                <a:xfrm>
                  <a:off x="2785" y="153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76" name="Rectangle 490"/>
                <p:cNvSpPr>
                  <a:spLocks noChangeArrowheads="1"/>
                </p:cNvSpPr>
                <p:nvPr/>
              </p:nvSpPr>
              <p:spPr bwMode="auto">
                <a:xfrm>
                  <a:off x="2785" y="1550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77" name="Rectangle 491"/>
                <p:cNvSpPr>
                  <a:spLocks noChangeArrowheads="1"/>
                </p:cNvSpPr>
                <p:nvPr/>
              </p:nvSpPr>
              <p:spPr bwMode="auto">
                <a:xfrm>
                  <a:off x="2785" y="1565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78" name="Rectangle 492"/>
                <p:cNvSpPr>
                  <a:spLocks noChangeArrowheads="1"/>
                </p:cNvSpPr>
                <p:nvPr/>
              </p:nvSpPr>
              <p:spPr bwMode="auto">
                <a:xfrm>
                  <a:off x="2785" y="1579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79" name="Rectangle 493"/>
                <p:cNvSpPr>
                  <a:spLocks noChangeArrowheads="1"/>
                </p:cNvSpPr>
                <p:nvPr/>
              </p:nvSpPr>
              <p:spPr bwMode="auto">
                <a:xfrm>
                  <a:off x="2785" y="1593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80" name="Rectangle 494"/>
                <p:cNvSpPr>
                  <a:spLocks noChangeArrowheads="1"/>
                </p:cNvSpPr>
                <p:nvPr/>
              </p:nvSpPr>
              <p:spPr bwMode="auto">
                <a:xfrm>
                  <a:off x="2785" y="160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81" name="Rectangle 495"/>
                <p:cNvSpPr>
                  <a:spLocks noChangeArrowheads="1"/>
                </p:cNvSpPr>
                <p:nvPr/>
              </p:nvSpPr>
              <p:spPr bwMode="auto">
                <a:xfrm>
                  <a:off x="2785" y="1622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82" name="Rectangle 496"/>
                <p:cNvSpPr>
                  <a:spLocks noChangeArrowheads="1"/>
                </p:cNvSpPr>
                <p:nvPr/>
              </p:nvSpPr>
              <p:spPr bwMode="auto">
                <a:xfrm>
                  <a:off x="2785" y="1637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83" name="Rectangle 497"/>
                <p:cNvSpPr>
                  <a:spLocks noChangeArrowheads="1"/>
                </p:cNvSpPr>
                <p:nvPr/>
              </p:nvSpPr>
              <p:spPr bwMode="auto">
                <a:xfrm>
                  <a:off x="2785" y="1651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84" name="Rectangle 498"/>
                <p:cNvSpPr>
                  <a:spLocks noChangeArrowheads="1"/>
                </p:cNvSpPr>
                <p:nvPr/>
              </p:nvSpPr>
              <p:spPr bwMode="auto">
                <a:xfrm>
                  <a:off x="2785" y="166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85" name="Rectangle 499"/>
                <p:cNvSpPr>
                  <a:spLocks noChangeArrowheads="1"/>
                </p:cNvSpPr>
                <p:nvPr/>
              </p:nvSpPr>
              <p:spPr bwMode="auto">
                <a:xfrm>
                  <a:off x="2785" y="1680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86" name="Rectangle 500"/>
                <p:cNvSpPr>
                  <a:spLocks noChangeArrowheads="1"/>
                </p:cNvSpPr>
                <p:nvPr/>
              </p:nvSpPr>
              <p:spPr bwMode="auto">
                <a:xfrm>
                  <a:off x="2785" y="1694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87" name="Rectangle 501"/>
                <p:cNvSpPr>
                  <a:spLocks noChangeArrowheads="1"/>
                </p:cNvSpPr>
                <p:nvPr/>
              </p:nvSpPr>
              <p:spPr bwMode="auto">
                <a:xfrm>
                  <a:off x="2785" y="1709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88" name="Rectangle 502"/>
                <p:cNvSpPr>
                  <a:spLocks noChangeArrowheads="1"/>
                </p:cNvSpPr>
                <p:nvPr/>
              </p:nvSpPr>
              <p:spPr bwMode="auto">
                <a:xfrm>
                  <a:off x="2785" y="1723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89" name="Rectangle 503"/>
                <p:cNvSpPr>
                  <a:spLocks noChangeArrowheads="1"/>
                </p:cNvSpPr>
                <p:nvPr/>
              </p:nvSpPr>
              <p:spPr bwMode="auto">
                <a:xfrm>
                  <a:off x="2785" y="1737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90" name="Rectangle 504"/>
                <p:cNvSpPr>
                  <a:spLocks noChangeArrowheads="1"/>
                </p:cNvSpPr>
                <p:nvPr/>
              </p:nvSpPr>
              <p:spPr bwMode="auto">
                <a:xfrm>
                  <a:off x="2785" y="1752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91" name="Rectangle 505"/>
                <p:cNvSpPr>
                  <a:spLocks noChangeArrowheads="1"/>
                </p:cNvSpPr>
                <p:nvPr/>
              </p:nvSpPr>
              <p:spPr bwMode="auto">
                <a:xfrm>
                  <a:off x="2785" y="1766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92" name="Rectangle 506"/>
                <p:cNvSpPr>
                  <a:spLocks noChangeArrowheads="1"/>
                </p:cNvSpPr>
                <p:nvPr/>
              </p:nvSpPr>
              <p:spPr bwMode="auto">
                <a:xfrm>
                  <a:off x="2785" y="1781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93" name="Rectangle 507"/>
                <p:cNvSpPr>
                  <a:spLocks noChangeArrowheads="1"/>
                </p:cNvSpPr>
                <p:nvPr/>
              </p:nvSpPr>
              <p:spPr bwMode="auto">
                <a:xfrm>
                  <a:off x="2785" y="1795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94" name="Rectangle 508"/>
                <p:cNvSpPr>
                  <a:spLocks noChangeArrowheads="1"/>
                </p:cNvSpPr>
                <p:nvPr/>
              </p:nvSpPr>
              <p:spPr bwMode="auto">
                <a:xfrm>
                  <a:off x="2785" y="1810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95" name="Rectangle 509"/>
                <p:cNvSpPr>
                  <a:spLocks noChangeArrowheads="1"/>
                </p:cNvSpPr>
                <p:nvPr/>
              </p:nvSpPr>
              <p:spPr bwMode="auto">
                <a:xfrm>
                  <a:off x="2785" y="1824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96" name="Rectangle 510"/>
                <p:cNvSpPr>
                  <a:spLocks noChangeArrowheads="1"/>
                </p:cNvSpPr>
                <p:nvPr/>
              </p:nvSpPr>
              <p:spPr bwMode="auto">
                <a:xfrm>
                  <a:off x="2785" y="1838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97" name="Rectangle 511"/>
                <p:cNvSpPr>
                  <a:spLocks noChangeArrowheads="1"/>
                </p:cNvSpPr>
                <p:nvPr/>
              </p:nvSpPr>
              <p:spPr bwMode="auto">
                <a:xfrm>
                  <a:off x="2785" y="1853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98" name="Rectangle 512"/>
                <p:cNvSpPr>
                  <a:spLocks noChangeArrowheads="1"/>
                </p:cNvSpPr>
                <p:nvPr/>
              </p:nvSpPr>
              <p:spPr bwMode="auto">
                <a:xfrm>
                  <a:off x="2785" y="1867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099" name="Rectangle 513"/>
                <p:cNvSpPr>
                  <a:spLocks noChangeArrowheads="1"/>
                </p:cNvSpPr>
                <p:nvPr/>
              </p:nvSpPr>
              <p:spPr bwMode="auto">
                <a:xfrm>
                  <a:off x="2785" y="1882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00" name="Rectangle 514"/>
                <p:cNvSpPr>
                  <a:spLocks noChangeArrowheads="1"/>
                </p:cNvSpPr>
                <p:nvPr/>
              </p:nvSpPr>
              <p:spPr bwMode="auto">
                <a:xfrm>
                  <a:off x="2785" y="189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01" name="Rectangle 515"/>
                <p:cNvSpPr>
                  <a:spLocks noChangeArrowheads="1"/>
                </p:cNvSpPr>
                <p:nvPr/>
              </p:nvSpPr>
              <p:spPr bwMode="auto">
                <a:xfrm>
                  <a:off x="2785" y="1910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02" name="Rectangle 516"/>
                <p:cNvSpPr>
                  <a:spLocks noChangeArrowheads="1"/>
                </p:cNvSpPr>
                <p:nvPr/>
              </p:nvSpPr>
              <p:spPr bwMode="auto">
                <a:xfrm>
                  <a:off x="2785" y="1925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03" name="Rectangle 517"/>
                <p:cNvSpPr>
                  <a:spLocks noChangeArrowheads="1"/>
                </p:cNvSpPr>
                <p:nvPr/>
              </p:nvSpPr>
              <p:spPr bwMode="auto">
                <a:xfrm>
                  <a:off x="2785" y="1939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04" name="Rectangle 518"/>
                <p:cNvSpPr>
                  <a:spLocks noChangeArrowheads="1"/>
                </p:cNvSpPr>
                <p:nvPr/>
              </p:nvSpPr>
              <p:spPr bwMode="auto">
                <a:xfrm>
                  <a:off x="2785" y="1954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05" name="Rectangle 519"/>
                <p:cNvSpPr>
                  <a:spLocks noChangeArrowheads="1"/>
                </p:cNvSpPr>
                <p:nvPr/>
              </p:nvSpPr>
              <p:spPr bwMode="auto">
                <a:xfrm>
                  <a:off x="2785" y="196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06" name="Rectangle 520"/>
                <p:cNvSpPr>
                  <a:spLocks noChangeArrowheads="1"/>
                </p:cNvSpPr>
                <p:nvPr/>
              </p:nvSpPr>
              <p:spPr bwMode="auto">
                <a:xfrm>
                  <a:off x="2785" y="1982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07" name="Rectangle 521"/>
                <p:cNvSpPr>
                  <a:spLocks noChangeArrowheads="1"/>
                </p:cNvSpPr>
                <p:nvPr/>
              </p:nvSpPr>
              <p:spPr bwMode="auto">
                <a:xfrm>
                  <a:off x="2785" y="1997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08" name="Rectangle 522"/>
                <p:cNvSpPr>
                  <a:spLocks noChangeArrowheads="1"/>
                </p:cNvSpPr>
                <p:nvPr/>
              </p:nvSpPr>
              <p:spPr bwMode="auto">
                <a:xfrm>
                  <a:off x="2785" y="2011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09" name="Rectangle 523"/>
                <p:cNvSpPr>
                  <a:spLocks noChangeArrowheads="1"/>
                </p:cNvSpPr>
                <p:nvPr/>
              </p:nvSpPr>
              <p:spPr bwMode="auto">
                <a:xfrm>
                  <a:off x="2785" y="202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10" name="Rectangle 524"/>
                <p:cNvSpPr>
                  <a:spLocks noChangeArrowheads="1"/>
                </p:cNvSpPr>
                <p:nvPr/>
              </p:nvSpPr>
              <p:spPr bwMode="auto">
                <a:xfrm>
                  <a:off x="2785" y="2040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11" name="Rectangle 525"/>
                <p:cNvSpPr>
                  <a:spLocks noChangeArrowheads="1"/>
                </p:cNvSpPr>
                <p:nvPr/>
              </p:nvSpPr>
              <p:spPr bwMode="auto">
                <a:xfrm>
                  <a:off x="2785" y="2054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12" name="Rectangle 526"/>
                <p:cNvSpPr>
                  <a:spLocks noChangeArrowheads="1"/>
                </p:cNvSpPr>
                <p:nvPr/>
              </p:nvSpPr>
              <p:spPr bwMode="auto">
                <a:xfrm>
                  <a:off x="2785" y="2069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13" name="Rectangle 527"/>
                <p:cNvSpPr>
                  <a:spLocks noChangeArrowheads="1"/>
                </p:cNvSpPr>
                <p:nvPr/>
              </p:nvSpPr>
              <p:spPr bwMode="auto">
                <a:xfrm>
                  <a:off x="2785" y="2083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14" name="Rectangle 528"/>
                <p:cNvSpPr>
                  <a:spLocks noChangeArrowheads="1"/>
                </p:cNvSpPr>
                <p:nvPr/>
              </p:nvSpPr>
              <p:spPr bwMode="auto">
                <a:xfrm>
                  <a:off x="2785" y="209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15" name="Rectangle 529"/>
                <p:cNvSpPr>
                  <a:spLocks noChangeArrowheads="1"/>
                </p:cNvSpPr>
                <p:nvPr/>
              </p:nvSpPr>
              <p:spPr bwMode="auto">
                <a:xfrm>
                  <a:off x="2785" y="2112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16" name="Rectangle 530"/>
                <p:cNvSpPr>
                  <a:spLocks noChangeArrowheads="1"/>
                </p:cNvSpPr>
                <p:nvPr/>
              </p:nvSpPr>
              <p:spPr bwMode="auto">
                <a:xfrm>
                  <a:off x="2785" y="2126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17" name="Rectangle 531"/>
                <p:cNvSpPr>
                  <a:spLocks noChangeArrowheads="1"/>
                </p:cNvSpPr>
                <p:nvPr/>
              </p:nvSpPr>
              <p:spPr bwMode="auto">
                <a:xfrm>
                  <a:off x="2785" y="2141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18" name="Rectangle 532"/>
                <p:cNvSpPr>
                  <a:spLocks noChangeArrowheads="1"/>
                </p:cNvSpPr>
                <p:nvPr/>
              </p:nvSpPr>
              <p:spPr bwMode="auto">
                <a:xfrm>
                  <a:off x="2785" y="2155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19" name="Rectangle 533"/>
                <p:cNvSpPr>
                  <a:spLocks noChangeArrowheads="1"/>
                </p:cNvSpPr>
                <p:nvPr/>
              </p:nvSpPr>
              <p:spPr bwMode="auto">
                <a:xfrm>
                  <a:off x="2785" y="2170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20" name="Rectangle 534"/>
                <p:cNvSpPr>
                  <a:spLocks noChangeArrowheads="1"/>
                </p:cNvSpPr>
                <p:nvPr/>
              </p:nvSpPr>
              <p:spPr bwMode="auto">
                <a:xfrm>
                  <a:off x="2785" y="2184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21" name="Rectangle 535"/>
                <p:cNvSpPr>
                  <a:spLocks noChangeArrowheads="1"/>
                </p:cNvSpPr>
                <p:nvPr/>
              </p:nvSpPr>
              <p:spPr bwMode="auto">
                <a:xfrm>
                  <a:off x="2785" y="2198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22" name="Rectangle 536"/>
                <p:cNvSpPr>
                  <a:spLocks noChangeArrowheads="1"/>
                </p:cNvSpPr>
                <p:nvPr/>
              </p:nvSpPr>
              <p:spPr bwMode="auto">
                <a:xfrm>
                  <a:off x="2785" y="2213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23" name="Rectangle 537"/>
                <p:cNvSpPr>
                  <a:spLocks noChangeArrowheads="1"/>
                </p:cNvSpPr>
                <p:nvPr/>
              </p:nvSpPr>
              <p:spPr bwMode="auto">
                <a:xfrm>
                  <a:off x="2785" y="2227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24" name="Rectangle 538"/>
                <p:cNvSpPr>
                  <a:spLocks noChangeArrowheads="1"/>
                </p:cNvSpPr>
                <p:nvPr/>
              </p:nvSpPr>
              <p:spPr bwMode="auto">
                <a:xfrm>
                  <a:off x="2785" y="2242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25" name="Rectangle 539"/>
                <p:cNvSpPr>
                  <a:spLocks noChangeArrowheads="1"/>
                </p:cNvSpPr>
                <p:nvPr/>
              </p:nvSpPr>
              <p:spPr bwMode="auto">
                <a:xfrm>
                  <a:off x="2785" y="225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26" name="Rectangle 540"/>
                <p:cNvSpPr>
                  <a:spLocks noChangeArrowheads="1"/>
                </p:cNvSpPr>
                <p:nvPr/>
              </p:nvSpPr>
              <p:spPr bwMode="auto">
                <a:xfrm>
                  <a:off x="2785" y="2270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27" name="Rectangle 541"/>
                <p:cNvSpPr>
                  <a:spLocks noChangeArrowheads="1"/>
                </p:cNvSpPr>
                <p:nvPr/>
              </p:nvSpPr>
              <p:spPr bwMode="auto">
                <a:xfrm>
                  <a:off x="2785" y="2285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28" name="Rectangle 542"/>
                <p:cNvSpPr>
                  <a:spLocks noChangeArrowheads="1"/>
                </p:cNvSpPr>
                <p:nvPr/>
              </p:nvSpPr>
              <p:spPr bwMode="auto">
                <a:xfrm>
                  <a:off x="2785" y="2299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29" name="Rectangle 543"/>
                <p:cNvSpPr>
                  <a:spLocks noChangeArrowheads="1"/>
                </p:cNvSpPr>
                <p:nvPr/>
              </p:nvSpPr>
              <p:spPr bwMode="auto">
                <a:xfrm>
                  <a:off x="2785" y="2314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30" name="Rectangle 544"/>
                <p:cNvSpPr>
                  <a:spLocks noChangeArrowheads="1"/>
                </p:cNvSpPr>
                <p:nvPr/>
              </p:nvSpPr>
              <p:spPr bwMode="auto">
                <a:xfrm>
                  <a:off x="2785" y="232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31" name="Rectangle 545"/>
                <p:cNvSpPr>
                  <a:spLocks noChangeArrowheads="1"/>
                </p:cNvSpPr>
                <p:nvPr/>
              </p:nvSpPr>
              <p:spPr bwMode="auto">
                <a:xfrm>
                  <a:off x="2785" y="2342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32" name="Rectangle 546"/>
                <p:cNvSpPr>
                  <a:spLocks noChangeArrowheads="1"/>
                </p:cNvSpPr>
                <p:nvPr/>
              </p:nvSpPr>
              <p:spPr bwMode="auto">
                <a:xfrm>
                  <a:off x="2785" y="2357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33" name="Rectangle 547"/>
                <p:cNvSpPr>
                  <a:spLocks noChangeArrowheads="1"/>
                </p:cNvSpPr>
                <p:nvPr/>
              </p:nvSpPr>
              <p:spPr bwMode="auto">
                <a:xfrm>
                  <a:off x="2785" y="2371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34" name="Rectangle 548"/>
                <p:cNvSpPr>
                  <a:spLocks noChangeArrowheads="1"/>
                </p:cNvSpPr>
                <p:nvPr/>
              </p:nvSpPr>
              <p:spPr bwMode="auto">
                <a:xfrm>
                  <a:off x="2785" y="238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35" name="Rectangle 549"/>
                <p:cNvSpPr>
                  <a:spLocks noChangeArrowheads="1"/>
                </p:cNvSpPr>
                <p:nvPr/>
              </p:nvSpPr>
              <p:spPr bwMode="auto">
                <a:xfrm>
                  <a:off x="2785" y="2400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36" name="Rectangle 550"/>
                <p:cNvSpPr>
                  <a:spLocks noChangeArrowheads="1"/>
                </p:cNvSpPr>
                <p:nvPr/>
              </p:nvSpPr>
              <p:spPr bwMode="auto">
                <a:xfrm>
                  <a:off x="2785" y="2415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37" name="Rectangle 551"/>
                <p:cNvSpPr>
                  <a:spLocks noChangeArrowheads="1"/>
                </p:cNvSpPr>
                <p:nvPr/>
              </p:nvSpPr>
              <p:spPr bwMode="auto">
                <a:xfrm>
                  <a:off x="2785" y="2429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38" name="Rectangle 552"/>
                <p:cNvSpPr>
                  <a:spLocks noChangeArrowheads="1"/>
                </p:cNvSpPr>
                <p:nvPr/>
              </p:nvSpPr>
              <p:spPr bwMode="auto">
                <a:xfrm>
                  <a:off x="2785" y="2443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39" name="Rectangle 553"/>
                <p:cNvSpPr>
                  <a:spLocks noChangeArrowheads="1"/>
                </p:cNvSpPr>
                <p:nvPr/>
              </p:nvSpPr>
              <p:spPr bwMode="auto">
                <a:xfrm>
                  <a:off x="2785" y="245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40" name="Rectangle 554"/>
                <p:cNvSpPr>
                  <a:spLocks noChangeArrowheads="1"/>
                </p:cNvSpPr>
                <p:nvPr/>
              </p:nvSpPr>
              <p:spPr bwMode="auto">
                <a:xfrm>
                  <a:off x="2785" y="2472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41" name="Rectangle 555"/>
                <p:cNvSpPr>
                  <a:spLocks noChangeArrowheads="1"/>
                </p:cNvSpPr>
                <p:nvPr/>
              </p:nvSpPr>
              <p:spPr bwMode="auto">
                <a:xfrm>
                  <a:off x="2785" y="2487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42" name="Rectangle 556"/>
                <p:cNvSpPr>
                  <a:spLocks noChangeArrowheads="1"/>
                </p:cNvSpPr>
                <p:nvPr/>
              </p:nvSpPr>
              <p:spPr bwMode="auto">
                <a:xfrm>
                  <a:off x="2785" y="2501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43" name="Rectangle 557"/>
                <p:cNvSpPr>
                  <a:spLocks noChangeArrowheads="1"/>
                </p:cNvSpPr>
                <p:nvPr/>
              </p:nvSpPr>
              <p:spPr bwMode="auto">
                <a:xfrm>
                  <a:off x="2785" y="251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44" name="Rectangle 558"/>
                <p:cNvSpPr>
                  <a:spLocks noChangeArrowheads="1"/>
                </p:cNvSpPr>
                <p:nvPr/>
              </p:nvSpPr>
              <p:spPr bwMode="auto">
                <a:xfrm>
                  <a:off x="2785" y="2530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45" name="Rectangle 559"/>
                <p:cNvSpPr>
                  <a:spLocks noChangeArrowheads="1"/>
                </p:cNvSpPr>
                <p:nvPr/>
              </p:nvSpPr>
              <p:spPr bwMode="auto">
                <a:xfrm>
                  <a:off x="2785" y="2544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46" name="Rectangle 560"/>
                <p:cNvSpPr>
                  <a:spLocks noChangeArrowheads="1"/>
                </p:cNvSpPr>
                <p:nvPr/>
              </p:nvSpPr>
              <p:spPr bwMode="auto">
                <a:xfrm>
                  <a:off x="2785" y="2559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47" name="Rectangle 561"/>
                <p:cNvSpPr>
                  <a:spLocks noChangeArrowheads="1"/>
                </p:cNvSpPr>
                <p:nvPr/>
              </p:nvSpPr>
              <p:spPr bwMode="auto">
                <a:xfrm>
                  <a:off x="2785" y="2573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48" name="Rectangle 562"/>
                <p:cNvSpPr>
                  <a:spLocks noChangeArrowheads="1"/>
                </p:cNvSpPr>
                <p:nvPr/>
              </p:nvSpPr>
              <p:spPr bwMode="auto">
                <a:xfrm>
                  <a:off x="2785" y="2587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49" name="Rectangle 563"/>
                <p:cNvSpPr>
                  <a:spLocks noChangeArrowheads="1"/>
                </p:cNvSpPr>
                <p:nvPr/>
              </p:nvSpPr>
              <p:spPr bwMode="auto">
                <a:xfrm>
                  <a:off x="2785" y="2602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50" name="Rectangle 564"/>
                <p:cNvSpPr>
                  <a:spLocks noChangeArrowheads="1"/>
                </p:cNvSpPr>
                <p:nvPr/>
              </p:nvSpPr>
              <p:spPr bwMode="auto">
                <a:xfrm>
                  <a:off x="2785" y="261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51" name="Rectangle 565"/>
                <p:cNvSpPr>
                  <a:spLocks noChangeArrowheads="1"/>
                </p:cNvSpPr>
                <p:nvPr/>
              </p:nvSpPr>
              <p:spPr bwMode="auto">
                <a:xfrm>
                  <a:off x="2785" y="2631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52" name="Rectangle 566"/>
                <p:cNvSpPr>
                  <a:spLocks noChangeArrowheads="1"/>
                </p:cNvSpPr>
                <p:nvPr/>
              </p:nvSpPr>
              <p:spPr bwMode="auto">
                <a:xfrm>
                  <a:off x="2785" y="2645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53" name="Rectangle 567"/>
                <p:cNvSpPr>
                  <a:spLocks noChangeArrowheads="1"/>
                </p:cNvSpPr>
                <p:nvPr/>
              </p:nvSpPr>
              <p:spPr bwMode="auto">
                <a:xfrm>
                  <a:off x="2785" y="2659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54" name="Rectangle 568"/>
                <p:cNvSpPr>
                  <a:spLocks noChangeArrowheads="1"/>
                </p:cNvSpPr>
                <p:nvPr/>
              </p:nvSpPr>
              <p:spPr bwMode="auto">
                <a:xfrm>
                  <a:off x="2785" y="2674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55" name="Rectangle 569"/>
                <p:cNvSpPr>
                  <a:spLocks noChangeArrowheads="1"/>
                </p:cNvSpPr>
                <p:nvPr/>
              </p:nvSpPr>
              <p:spPr bwMode="auto">
                <a:xfrm>
                  <a:off x="2785" y="268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56" name="Rectangle 570"/>
                <p:cNvSpPr>
                  <a:spLocks noChangeArrowheads="1"/>
                </p:cNvSpPr>
                <p:nvPr/>
              </p:nvSpPr>
              <p:spPr bwMode="auto">
                <a:xfrm>
                  <a:off x="2785" y="2703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57" name="Rectangle 571"/>
                <p:cNvSpPr>
                  <a:spLocks noChangeArrowheads="1"/>
                </p:cNvSpPr>
                <p:nvPr/>
              </p:nvSpPr>
              <p:spPr bwMode="auto">
                <a:xfrm>
                  <a:off x="2785" y="2717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58" name="Rectangle 572"/>
                <p:cNvSpPr>
                  <a:spLocks noChangeArrowheads="1"/>
                </p:cNvSpPr>
                <p:nvPr/>
              </p:nvSpPr>
              <p:spPr bwMode="auto">
                <a:xfrm>
                  <a:off x="2785" y="2731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59" name="Rectangle 573"/>
                <p:cNvSpPr>
                  <a:spLocks noChangeArrowheads="1"/>
                </p:cNvSpPr>
                <p:nvPr/>
              </p:nvSpPr>
              <p:spPr bwMode="auto">
                <a:xfrm>
                  <a:off x="2785" y="274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60" name="Rectangle 574"/>
                <p:cNvSpPr>
                  <a:spLocks noChangeArrowheads="1"/>
                </p:cNvSpPr>
                <p:nvPr/>
              </p:nvSpPr>
              <p:spPr bwMode="auto">
                <a:xfrm>
                  <a:off x="2785" y="2760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61" name="Rectangle 575"/>
                <p:cNvSpPr>
                  <a:spLocks noChangeArrowheads="1"/>
                </p:cNvSpPr>
                <p:nvPr/>
              </p:nvSpPr>
              <p:spPr bwMode="auto">
                <a:xfrm>
                  <a:off x="2785" y="2775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62" name="Rectangle 576"/>
                <p:cNvSpPr>
                  <a:spLocks noChangeArrowheads="1"/>
                </p:cNvSpPr>
                <p:nvPr/>
              </p:nvSpPr>
              <p:spPr bwMode="auto">
                <a:xfrm>
                  <a:off x="2785" y="2789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63" name="Rectangle 577"/>
                <p:cNvSpPr>
                  <a:spLocks noChangeArrowheads="1"/>
                </p:cNvSpPr>
                <p:nvPr/>
              </p:nvSpPr>
              <p:spPr bwMode="auto">
                <a:xfrm>
                  <a:off x="2785" y="2803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64" name="Rectangle 578"/>
                <p:cNvSpPr>
                  <a:spLocks noChangeArrowheads="1"/>
                </p:cNvSpPr>
                <p:nvPr/>
              </p:nvSpPr>
              <p:spPr bwMode="auto">
                <a:xfrm>
                  <a:off x="2785" y="281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65" name="Rectangle 579"/>
                <p:cNvSpPr>
                  <a:spLocks noChangeArrowheads="1"/>
                </p:cNvSpPr>
                <p:nvPr/>
              </p:nvSpPr>
              <p:spPr bwMode="auto">
                <a:xfrm>
                  <a:off x="2785" y="2832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66" name="Rectangle 580"/>
                <p:cNvSpPr>
                  <a:spLocks noChangeArrowheads="1"/>
                </p:cNvSpPr>
                <p:nvPr/>
              </p:nvSpPr>
              <p:spPr bwMode="auto">
                <a:xfrm>
                  <a:off x="2785" y="2847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67" name="Rectangle 581"/>
                <p:cNvSpPr>
                  <a:spLocks noChangeArrowheads="1"/>
                </p:cNvSpPr>
                <p:nvPr/>
              </p:nvSpPr>
              <p:spPr bwMode="auto">
                <a:xfrm>
                  <a:off x="2785" y="2861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68" name="Rectangle 582"/>
                <p:cNvSpPr>
                  <a:spLocks noChangeArrowheads="1"/>
                </p:cNvSpPr>
                <p:nvPr/>
              </p:nvSpPr>
              <p:spPr bwMode="auto">
                <a:xfrm>
                  <a:off x="2785" y="2875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69" name="Rectangle 583"/>
                <p:cNvSpPr>
                  <a:spLocks noChangeArrowheads="1"/>
                </p:cNvSpPr>
                <p:nvPr/>
              </p:nvSpPr>
              <p:spPr bwMode="auto">
                <a:xfrm>
                  <a:off x="2785" y="2890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70" name="Rectangle 584"/>
                <p:cNvSpPr>
                  <a:spLocks noChangeArrowheads="1"/>
                </p:cNvSpPr>
                <p:nvPr/>
              </p:nvSpPr>
              <p:spPr bwMode="auto">
                <a:xfrm>
                  <a:off x="2785" y="2904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71" name="Rectangle 585"/>
                <p:cNvSpPr>
                  <a:spLocks noChangeArrowheads="1"/>
                </p:cNvSpPr>
                <p:nvPr/>
              </p:nvSpPr>
              <p:spPr bwMode="auto">
                <a:xfrm>
                  <a:off x="2785" y="2919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72" name="Rectangle 586"/>
                <p:cNvSpPr>
                  <a:spLocks noChangeArrowheads="1"/>
                </p:cNvSpPr>
                <p:nvPr/>
              </p:nvSpPr>
              <p:spPr bwMode="auto">
                <a:xfrm>
                  <a:off x="2785" y="2933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73" name="Rectangle 587"/>
                <p:cNvSpPr>
                  <a:spLocks noChangeArrowheads="1"/>
                </p:cNvSpPr>
                <p:nvPr/>
              </p:nvSpPr>
              <p:spPr bwMode="auto">
                <a:xfrm>
                  <a:off x="2785" y="2947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74" name="Rectangle 588"/>
                <p:cNvSpPr>
                  <a:spLocks noChangeArrowheads="1"/>
                </p:cNvSpPr>
                <p:nvPr/>
              </p:nvSpPr>
              <p:spPr bwMode="auto">
                <a:xfrm>
                  <a:off x="2785" y="2962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75" name="Rectangle 589"/>
                <p:cNvSpPr>
                  <a:spLocks noChangeArrowheads="1"/>
                </p:cNvSpPr>
                <p:nvPr/>
              </p:nvSpPr>
              <p:spPr bwMode="auto">
                <a:xfrm>
                  <a:off x="2785" y="297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76" name="Rectangle 590"/>
                <p:cNvSpPr>
                  <a:spLocks noChangeArrowheads="1"/>
                </p:cNvSpPr>
                <p:nvPr/>
              </p:nvSpPr>
              <p:spPr bwMode="auto">
                <a:xfrm>
                  <a:off x="2785" y="2991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77" name="Rectangle 591"/>
                <p:cNvSpPr>
                  <a:spLocks noChangeArrowheads="1"/>
                </p:cNvSpPr>
                <p:nvPr/>
              </p:nvSpPr>
              <p:spPr bwMode="auto">
                <a:xfrm>
                  <a:off x="2785" y="3005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78" name="Rectangle 592"/>
                <p:cNvSpPr>
                  <a:spLocks noChangeArrowheads="1"/>
                </p:cNvSpPr>
                <p:nvPr/>
              </p:nvSpPr>
              <p:spPr bwMode="auto">
                <a:xfrm>
                  <a:off x="2785" y="3019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79" name="Rectangle 593"/>
                <p:cNvSpPr>
                  <a:spLocks noChangeArrowheads="1"/>
                </p:cNvSpPr>
                <p:nvPr/>
              </p:nvSpPr>
              <p:spPr bwMode="auto">
                <a:xfrm>
                  <a:off x="2785" y="3034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80" name="Rectangle 594"/>
                <p:cNvSpPr>
                  <a:spLocks noChangeArrowheads="1"/>
                </p:cNvSpPr>
                <p:nvPr/>
              </p:nvSpPr>
              <p:spPr bwMode="auto">
                <a:xfrm>
                  <a:off x="2785" y="3048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81" name="Rectangle 595"/>
                <p:cNvSpPr>
                  <a:spLocks noChangeArrowheads="1"/>
                </p:cNvSpPr>
                <p:nvPr/>
              </p:nvSpPr>
              <p:spPr bwMode="auto">
                <a:xfrm>
                  <a:off x="2785" y="3063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82" name="Rectangle 596"/>
                <p:cNvSpPr>
                  <a:spLocks noChangeArrowheads="1"/>
                </p:cNvSpPr>
                <p:nvPr/>
              </p:nvSpPr>
              <p:spPr bwMode="auto">
                <a:xfrm>
                  <a:off x="2785" y="3077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83" name="Rectangle 597"/>
                <p:cNvSpPr>
                  <a:spLocks noChangeArrowheads="1"/>
                </p:cNvSpPr>
                <p:nvPr/>
              </p:nvSpPr>
              <p:spPr bwMode="auto">
                <a:xfrm>
                  <a:off x="2785" y="3092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84" name="Rectangle 598"/>
                <p:cNvSpPr>
                  <a:spLocks noChangeArrowheads="1"/>
                </p:cNvSpPr>
                <p:nvPr/>
              </p:nvSpPr>
              <p:spPr bwMode="auto">
                <a:xfrm>
                  <a:off x="2785" y="3106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85" name="Rectangle 599"/>
                <p:cNvSpPr>
                  <a:spLocks noChangeArrowheads="1"/>
                </p:cNvSpPr>
                <p:nvPr/>
              </p:nvSpPr>
              <p:spPr bwMode="auto">
                <a:xfrm>
                  <a:off x="2785" y="3120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86" name="Rectangle 600"/>
                <p:cNvSpPr>
                  <a:spLocks noChangeArrowheads="1"/>
                </p:cNvSpPr>
                <p:nvPr/>
              </p:nvSpPr>
              <p:spPr bwMode="auto">
                <a:xfrm>
                  <a:off x="2785" y="3135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87" name="Rectangle 601"/>
                <p:cNvSpPr>
                  <a:spLocks noChangeArrowheads="1"/>
                </p:cNvSpPr>
                <p:nvPr/>
              </p:nvSpPr>
              <p:spPr bwMode="auto">
                <a:xfrm>
                  <a:off x="2785" y="3149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88" name="Rectangle 602"/>
                <p:cNvSpPr>
                  <a:spLocks noChangeArrowheads="1"/>
                </p:cNvSpPr>
                <p:nvPr/>
              </p:nvSpPr>
              <p:spPr bwMode="auto">
                <a:xfrm>
                  <a:off x="2785" y="3164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89" name="Rectangle 603"/>
                <p:cNvSpPr>
                  <a:spLocks noChangeArrowheads="1"/>
                </p:cNvSpPr>
                <p:nvPr/>
              </p:nvSpPr>
              <p:spPr bwMode="auto">
                <a:xfrm>
                  <a:off x="2785" y="317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90" name="Rectangle 604"/>
                <p:cNvSpPr>
                  <a:spLocks noChangeArrowheads="1"/>
                </p:cNvSpPr>
                <p:nvPr/>
              </p:nvSpPr>
              <p:spPr bwMode="auto">
                <a:xfrm>
                  <a:off x="2785" y="3192"/>
                  <a:ext cx="7" cy="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113191" name="Rectangle 605"/>
                <p:cNvSpPr>
                  <a:spLocks noChangeArrowheads="1"/>
                </p:cNvSpPr>
                <p:nvPr/>
              </p:nvSpPr>
              <p:spPr bwMode="auto">
                <a:xfrm>
                  <a:off x="2785" y="3207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</p:grpSp>
          <p:sp>
            <p:nvSpPr>
              <p:cNvPr id="112916" name="Rectangle 607"/>
              <p:cNvSpPr>
                <a:spLocks noChangeArrowheads="1"/>
              </p:cNvSpPr>
              <p:nvPr/>
            </p:nvSpPr>
            <p:spPr bwMode="auto">
              <a:xfrm>
                <a:off x="2785" y="32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17" name="Rectangle 608"/>
              <p:cNvSpPr>
                <a:spLocks noChangeArrowheads="1"/>
              </p:cNvSpPr>
              <p:nvPr/>
            </p:nvSpPr>
            <p:spPr bwMode="auto">
              <a:xfrm>
                <a:off x="2785" y="32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18" name="Rectangle 609"/>
              <p:cNvSpPr>
                <a:spLocks noChangeArrowheads="1"/>
              </p:cNvSpPr>
              <p:nvPr/>
            </p:nvSpPr>
            <p:spPr bwMode="auto">
              <a:xfrm>
                <a:off x="2785" y="325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19" name="Rectangle 610"/>
              <p:cNvSpPr>
                <a:spLocks noChangeArrowheads="1"/>
              </p:cNvSpPr>
              <p:nvPr/>
            </p:nvSpPr>
            <p:spPr bwMode="auto">
              <a:xfrm>
                <a:off x="2785" y="3264"/>
                <a:ext cx="7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20" name="Rectangle 611"/>
              <p:cNvSpPr>
                <a:spLocks noChangeArrowheads="1"/>
              </p:cNvSpPr>
              <p:nvPr/>
            </p:nvSpPr>
            <p:spPr bwMode="auto">
              <a:xfrm>
                <a:off x="2785" y="327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21" name="Rectangle 612"/>
              <p:cNvSpPr>
                <a:spLocks noChangeArrowheads="1"/>
              </p:cNvSpPr>
              <p:nvPr/>
            </p:nvSpPr>
            <p:spPr bwMode="auto">
              <a:xfrm>
                <a:off x="2785" y="32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22" name="Rectangle 613"/>
              <p:cNvSpPr>
                <a:spLocks noChangeArrowheads="1"/>
              </p:cNvSpPr>
              <p:nvPr/>
            </p:nvSpPr>
            <p:spPr bwMode="auto">
              <a:xfrm>
                <a:off x="2785" y="330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23" name="Rectangle 614"/>
              <p:cNvSpPr>
                <a:spLocks noChangeArrowheads="1"/>
              </p:cNvSpPr>
              <p:nvPr/>
            </p:nvSpPr>
            <p:spPr bwMode="auto">
              <a:xfrm>
                <a:off x="2785" y="332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24" name="Rectangle 615"/>
              <p:cNvSpPr>
                <a:spLocks noChangeArrowheads="1"/>
              </p:cNvSpPr>
              <p:nvPr/>
            </p:nvSpPr>
            <p:spPr bwMode="auto">
              <a:xfrm>
                <a:off x="2785" y="3336"/>
                <a:ext cx="7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25" name="Rectangle 616"/>
              <p:cNvSpPr>
                <a:spLocks noChangeArrowheads="1"/>
              </p:cNvSpPr>
              <p:nvPr/>
            </p:nvSpPr>
            <p:spPr bwMode="auto">
              <a:xfrm>
                <a:off x="2785" y="335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26" name="Rectangle 617"/>
              <p:cNvSpPr>
                <a:spLocks noChangeArrowheads="1"/>
              </p:cNvSpPr>
              <p:nvPr/>
            </p:nvSpPr>
            <p:spPr bwMode="auto">
              <a:xfrm>
                <a:off x="2785" y="336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27" name="Rectangle 618"/>
              <p:cNvSpPr>
                <a:spLocks noChangeArrowheads="1"/>
              </p:cNvSpPr>
              <p:nvPr/>
            </p:nvSpPr>
            <p:spPr bwMode="auto">
              <a:xfrm>
                <a:off x="2785" y="338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28" name="Rectangle 619"/>
              <p:cNvSpPr>
                <a:spLocks noChangeArrowheads="1"/>
              </p:cNvSpPr>
              <p:nvPr/>
            </p:nvSpPr>
            <p:spPr bwMode="auto">
              <a:xfrm>
                <a:off x="2785" y="33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29" name="Rectangle 620"/>
              <p:cNvSpPr>
                <a:spLocks noChangeArrowheads="1"/>
              </p:cNvSpPr>
              <p:nvPr/>
            </p:nvSpPr>
            <p:spPr bwMode="auto">
              <a:xfrm>
                <a:off x="2785" y="3408"/>
                <a:ext cx="7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30" name="Rectangle 621"/>
              <p:cNvSpPr>
                <a:spLocks noChangeArrowheads="1"/>
              </p:cNvSpPr>
              <p:nvPr/>
            </p:nvSpPr>
            <p:spPr bwMode="auto">
              <a:xfrm>
                <a:off x="2785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31" name="Rectangle 622"/>
              <p:cNvSpPr>
                <a:spLocks noChangeArrowheads="1"/>
              </p:cNvSpPr>
              <p:nvPr/>
            </p:nvSpPr>
            <p:spPr bwMode="auto">
              <a:xfrm>
                <a:off x="2785" y="343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32" name="Rectangle 623"/>
              <p:cNvSpPr>
                <a:spLocks noChangeArrowheads="1"/>
              </p:cNvSpPr>
              <p:nvPr/>
            </p:nvSpPr>
            <p:spPr bwMode="auto">
              <a:xfrm>
                <a:off x="2785" y="34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33" name="Rectangle 624"/>
              <p:cNvSpPr>
                <a:spLocks noChangeArrowheads="1"/>
              </p:cNvSpPr>
              <p:nvPr/>
            </p:nvSpPr>
            <p:spPr bwMode="auto">
              <a:xfrm>
                <a:off x="2785" y="346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34" name="Rectangle 625"/>
              <p:cNvSpPr>
                <a:spLocks noChangeArrowheads="1"/>
              </p:cNvSpPr>
              <p:nvPr/>
            </p:nvSpPr>
            <p:spPr bwMode="auto">
              <a:xfrm>
                <a:off x="2785" y="3480"/>
                <a:ext cx="7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35" name="Rectangle 626"/>
              <p:cNvSpPr>
                <a:spLocks noChangeArrowheads="1"/>
              </p:cNvSpPr>
              <p:nvPr/>
            </p:nvSpPr>
            <p:spPr bwMode="auto">
              <a:xfrm>
                <a:off x="2785" y="349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36" name="Rectangle 627"/>
              <p:cNvSpPr>
                <a:spLocks noChangeArrowheads="1"/>
              </p:cNvSpPr>
              <p:nvPr/>
            </p:nvSpPr>
            <p:spPr bwMode="auto">
              <a:xfrm>
                <a:off x="2785" y="350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37" name="Rectangle 628"/>
              <p:cNvSpPr>
                <a:spLocks noChangeArrowheads="1"/>
              </p:cNvSpPr>
              <p:nvPr/>
            </p:nvSpPr>
            <p:spPr bwMode="auto">
              <a:xfrm>
                <a:off x="2785" y="352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38" name="Rectangle 629"/>
              <p:cNvSpPr>
                <a:spLocks noChangeArrowheads="1"/>
              </p:cNvSpPr>
              <p:nvPr/>
            </p:nvSpPr>
            <p:spPr bwMode="auto">
              <a:xfrm>
                <a:off x="2785" y="353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39" name="Rectangle 630"/>
              <p:cNvSpPr>
                <a:spLocks noChangeArrowheads="1"/>
              </p:cNvSpPr>
              <p:nvPr/>
            </p:nvSpPr>
            <p:spPr bwMode="auto">
              <a:xfrm>
                <a:off x="2785" y="3552"/>
                <a:ext cx="7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40" name="Rectangle 631"/>
              <p:cNvSpPr>
                <a:spLocks noChangeArrowheads="1"/>
              </p:cNvSpPr>
              <p:nvPr/>
            </p:nvSpPr>
            <p:spPr bwMode="auto">
              <a:xfrm>
                <a:off x="2785" y="356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41" name="Rectangle 632"/>
              <p:cNvSpPr>
                <a:spLocks noChangeArrowheads="1"/>
              </p:cNvSpPr>
              <p:nvPr/>
            </p:nvSpPr>
            <p:spPr bwMode="auto">
              <a:xfrm>
                <a:off x="2785" y="358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42" name="Rectangle 633"/>
              <p:cNvSpPr>
                <a:spLocks noChangeArrowheads="1"/>
              </p:cNvSpPr>
              <p:nvPr/>
            </p:nvSpPr>
            <p:spPr bwMode="auto">
              <a:xfrm>
                <a:off x="2785" y="359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43" name="Rectangle 634"/>
              <p:cNvSpPr>
                <a:spLocks noChangeArrowheads="1"/>
              </p:cNvSpPr>
              <p:nvPr/>
            </p:nvSpPr>
            <p:spPr bwMode="auto">
              <a:xfrm>
                <a:off x="2785" y="361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44" name="Rectangle 635"/>
              <p:cNvSpPr>
                <a:spLocks noChangeArrowheads="1"/>
              </p:cNvSpPr>
              <p:nvPr/>
            </p:nvSpPr>
            <p:spPr bwMode="auto">
              <a:xfrm>
                <a:off x="2788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45" name="Rectangle 636"/>
              <p:cNvSpPr>
                <a:spLocks noChangeArrowheads="1"/>
              </p:cNvSpPr>
              <p:nvPr/>
            </p:nvSpPr>
            <p:spPr bwMode="auto">
              <a:xfrm>
                <a:off x="2803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46" name="Rectangle 637"/>
              <p:cNvSpPr>
                <a:spLocks noChangeArrowheads="1"/>
              </p:cNvSpPr>
              <p:nvPr/>
            </p:nvSpPr>
            <p:spPr bwMode="auto">
              <a:xfrm>
                <a:off x="2817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47" name="Rectangle 638"/>
              <p:cNvSpPr>
                <a:spLocks noChangeArrowheads="1"/>
              </p:cNvSpPr>
              <p:nvPr/>
            </p:nvSpPr>
            <p:spPr bwMode="auto">
              <a:xfrm>
                <a:off x="2831" y="3621"/>
                <a:ext cx="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48" name="Rectangle 639"/>
              <p:cNvSpPr>
                <a:spLocks noChangeArrowheads="1"/>
              </p:cNvSpPr>
              <p:nvPr/>
            </p:nvSpPr>
            <p:spPr bwMode="auto">
              <a:xfrm>
                <a:off x="2846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49" name="Rectangle 640"/>
              <p:cNvSpPr>
                <a:spLocks noChangeArrowheads="1"/>
              </p:cNvSpPr>
              <p:nvPr/>
            </p:nvSpPr>
            <p:spPr bwMode="auto">
              <a:xfrm>
                <a:off x="2860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50" name="Rectangle 641"/>
              <p:cNvSpPr>
                <a:spLocks noChangeArrowheads="1"/>
              </p:cNvSpPr>
              <p:nvPr/>
            </p:nvSpPr>
            <p:spPr bwMode="auto">
              <a:xfrm>
                <a:off x="2875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51" name="Rectangle 642"/>
              <p:cNvSpPr>
                <a:spLocks noChangeArrowheads="1"/>
              </p:cNvSpPr>
              <p:nvPr/>
            </p:nvSpPr>
            <p:spPr bwMode="auto">
              <a:xfrm>
                <a:off x="2889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52" name="Rectangle 643"/>
              <p:cNvSpPr>
                <a:spLocks noChangeArrowheads="1"/>
              </p:cNvSpPr>
              <p:nvPr/>
            </p:nvSpPr>
            <p:spPr bwMode="auto">
              <a:xfrm>
                <a:off x="2903" y="3621"/>
                <a:ext cx="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53" name="Rectangle 644"/>
              <p:cNvSpPr>
                <a:spLocks noChangeArrowheads="1"/>
              </p:cNvSpPr>
              <p:nvPr/>
            </p:nvSpPr>
            <p:spPr bwMode="auto">
              <a:xfrm>
                <a:off x="2918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54" name="Rectangle 645"/>
              <p:cNvSpPr>
                <a:spLocks noChangeArrowheads="1"/>
              </p:cNvSpPr>
              <p:nvPr/>
            </p:nvSpPr>
            <p:spPr bwMode="auto">
              <a:xfrm>
                <a:off x="2932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55" name="Rectangle 646"/>
              <p:cNvSpPr>
                <a:spLocks noChangeArrowheads="1"/>
              </p:cNvSpPr>
              <p:nvPr/>
            </p:nvSpPr>
            <p:spPr bwMode="auto">
              <a:xfrm>
                <a:off x="2947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56" name="Rectangle 647"/>
              <p:cNvSpPr>
                <a:spLocks noChangeArrowheads="1"/>
              </p:cNvSpPr>
              <p:nvPr/>
            </p:nvSpPr>
            <p:spPr bwMode="auto">
              <a:xfrm>
                <a:off x="2961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57" name="Rectangle 648"/>
              <p:cNvSpPr>
                <a:spLocks noChangeArrowheads="1"/>
              </p:cNvSpPr>
              <p:nvPr/>
            </p:nvSpPr>
            <p:spPr bwMode="auto">
              <a:xfrm>
                <a:off x="2976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58" name="Rectangle 649"/>
              <p:cNvSpPr>
                <a:spLocks noChangeArrowheads="1"/>
              </p:cNvSpPr>
              <p:nvPr/>
            </p:nvSpPr>
            <p:spPr bwMode="auto">
              <a:xfrm>
                <a:off x="2990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59" name="Rectangle 650"/>
              <p:cNvSpPr>
                <a:spLocks noChangeArrowheads="1"/>
              </p:cNvSpPr>
              <p:nvPr/>
            </p:nvSpPr>
            <p:spPr bwMode="auto">
              <a:xfrm>
                <a:off x="3004" y="3621"/>
                <a:ext cx="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60" name="Rectangle 651"/>
              <p:cNvSpPr>
                <a:spLocks noChangeArrowheads="1"/>
              </p:cNvSpPr>
              <p:nvPr/>
            </p:nvSpPr>
            <p:spPr bwMode="auto">
              <a:xfrm>
                <a:off x="3019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61" name="Rectangle 652"/>
              <p:cNvSpPr>
                <a:spLocks noChangeArrowheads="1"/>
              </p:cNvSpPr>
              <p:nvPr/>
            </p:nvSpPr>
            <p:spPr bwMode="auto">
              <a:xfrm>
                <a:off x="3033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62" name="Rectangle 653"/>
              <p:cNvSpPr>
                <a:spLocks noChangeArrowheads="1"/>
              </p:cNvSpPr>
              <p:nvPr/>
            </p:nvSpPr>
            <p:spPr bwMode="auto">
              <a:xfrm>
                <a:off x="3048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63" name="Rectangle 654"/>
              <p:cNvSpPr>
                <a:spLocks noChangeArrowheads="1"/>
              </p:cNvSpPr>
              <p:nvPr/>
            </p:nvSpPr>
            <p:spPr bwMode="auto">
              <a:xfrm>
                <a:off x="3062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64" name="Rectangle 655"/>
              <p:cNvSpPr>
                <a:spLocks noChangeArrowheads="1"/>
              </p:cNvSpPr>
              <p:nvPr/>
            </p:nvSpPr>
            <p:spPr bwMode="auto">
              <a:xfrm>
                <a:off x="3076" y="3621"/>
                <a:ext cx="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65" name="Rectangle 656"/>
              <p:cNvSpPr>
                <a:spLocks noChangeArrowheads="1"/>
              </p:cNvSpPr>
              <p:nvPr/>
            </p:nvSpPr>
            <p:spPr bwMode="auto">
              <a:xfrm>
                <a:off x="3091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66" name="Rectangle 657"/>
              <p:cNvSpPr>
                <a:spLocks noChangeArrowheads="1"/>
              </p:cNvSpPr>
              <p:nvPr/>
            </p:nvSpPr>
            <p:spPr bwMode="auto">
              <a:xfrm>
                <a:off x="3105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67" name="Rectangle 658"/>
              <p:cNvSpPr>
                <a:spLocks noChangeArrowheads="1"/>
              </p:cNvSpPr>
              <p:nvPr/>
            </p:nvSpPr>
            <p:spPr bwMode="auto">
              <a:xfrm>
                <a:off x="3120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68" name="Rectangle 659"/>
              <p:cNvSpPr>
                <a:spLocks noChangeArrowheads="1"/>
              </p:cNvSpPr>
              <p:nvPr/>
            </p:nvSpPr>
            <p:spPr bwMode="auto">
              <a:xfrm>
                <a:off x="3134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69" name="Rectangle 660"/>
              <p:cNvSpPr>
                <a:spLocks noChangeArrowheads="1"/>
              </p:cNvSpPr>
              <p:nvPr/>
            </p:nvSpPr>
            <p:spPr bwMode="auto">
              <a:xfrm>
                <a:off x="3148" y="3621"/>
                <a:ext cx="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70" name="Rectangle 661"/>
              <p:cNvSpPr>
                <a:spLocks noChangeArrowheads="1"/>
              </p:cNvSpPr>
              <p:nvPr/>
            </p:nvSpPr>
            <p:spPr bwMode="auto">
              <a:xfrm>
                <a:off x="3163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71" name="Rectangle 662"/>
              <p:cNvSpPr>
                <a:spLocks noChangeArrowheads="1"/>
              </p:cNvSpPr>
              <p:nvPr/>
            </p:nvSpPr>
            <p:spPr bwMode="auto">
              <a:xfrm>
                <a:off x="3177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72" name="Rectangle 663"/>
              <p:cNvSpPr>
                <a:spLocks noChangeArrowheads="1"/>
              </p:cNvSpPr>
              <p:nvPr/>
            </p:nvSpPr>
            <p:spPr bwMode="auto">
              <a:xfrm>
                <a:off x="3192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73" name="Rectangle 664"/>
              <p:cNvSpPr>
                <a:spLocks noChangeArrowheads="1"/>
              </p:cNvSpPr>
              <p:nvPr/>
            </p:nvSpPr>
            <p:spPr bwMode="auto">
              <a:xfrm>
                <a:off x="3206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74" name="Rectangle 665"/>
              <p:cNvSpPr>
                <a:spLocks noChangeArrowheads="1"/>
              </p:cNvSpPr>
              <p:nvPr/>
            </p:nvSpPr>
            <p:spPr bwMode="auto">
              <a:xfrm>
                <a:off x="3220" y="3621"/>
                <a:ext cx="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75" name="Rectangle 666"/>
              <p:cNvSpPr>
                <a:spLocks noChangeArrowheads="1"/>
              </p:cNvSpPr>
              <p:nvPr/>
            </p:nvSpPr>
            <p:spPr bwMode="auto">
              <a:xfrm>
                <a:off x="3235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76" name="Rectangle 667"/>
              <p:cNvSpPr>
                <a:spLocks noChangeArrowheads="1"/>
              </p:cNvSpPr>
              <p:nvPr/>
            </p:nvSpPr>
            <p:spPr bwMode="auto">
              <a:xfrm>
                <a:off x="3249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77" name="Rectangle 668"/>
              <p:cNvSpPr>
                <a:spLocks noChangeArrowheads="1"/>
              </p:cNvSpPr>
              <p:nvPr/>
            </p:nvSpPr>
            <p:spPr bwMode="auto">
              <a:xfrm>
                <a:off x="3264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78" name="Rectangle 669"/>
              <p:cNvSpPr>
                <a:spLocks noChangeArrowheads="1"/>
              </p:cNvSpPr>
              <p:nvPr/>
            </p:nvSpPr>
            <p:spPr bwMode="auto">
              <a:xfrm>
                <a:off x="3278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79" name="Rectangle 670"/>
              <p:cNvSpPr>
                <a:spLocks noChangeArrowheads="1"/>
              </p:cNvSpPr>
              <p:nvPr/>
            </p:nvSpPr>
            <p:spPr bwMode="auto">
              <a:xfrm>
                <a:off x="3292" y="3621"/>
                <a:ext cx="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80" name="Rectangle 671"/>
              <p:cNvSpPr>
                <a:spLocks noChangeArrowheads="1"/>
              </p:cNvSpPr>
              <p:nvPr/>
            </p:nvSpPr>
            <p:spPr bwMode="auto">
              <a:xfrm>
                <a:off x="3307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81" name="Rectangle 672"/>
              <p:cNvSpPr>
                <a:spLocks noChangeArrowheads="1"/>
              </p:cNvSpPr>
              <p:nvPr/>
            </p:nvSpPr>
            <p:spPr bwMode="auto">
              <a:xfrm>
                <a:off x="3321" y="3621"/>
                <a:ext cx="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82" name="Rectangle 673"/>
              <p:cNvSpPr>
                <a:spLocks noChangeArrowheads="1"/>
              </p:cNvSpPr>
              <p:nvPr/>
            </p:nvSpPr>
            <p:spPr bwMode="auto">
              <a:xfrm>
                <a:off x="3336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83" name="Rectangle 674"/>
              <p:cNvSpPr>
                <a:spLocks noChangeArrowheads="1"/>
              </p:cNvSpPr>
              <p:nvPr/>
            </p:nvSpPr>
            <p:spPr bwMode="auto">
              <a:xfrm>
                <a:off x="3350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84" name="Rectangle 675"/>
              <p:cNvSpPr>
                <a:spLocks noChangeArrowheads="1"/>
              </p:cNvSpPr>
              <p:nvPr/>
            </p:nvSpPr>
            <p:spPr bwMode="auto">
              <a:xfrm>
                <a:off x="3365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85" name="Rectangle 676"/>
              <p:cNvSpPr>
                <a:spLocks noChangeArrowheads="1"/>
              </p:cNvSpPr>
              <p:nvPr/>
            </p:nvSpPr>
            <p:spPr bwMode="auto">
              <a:xfrm>
                <a:off x="3379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86" name="Rectangle 677"/>
              <p:cNvSpPr>
                <a:spLocks noChangeArrowheads="1"/>
              </p:cNvSpPr>
              <p:nvPr/>
            </p:nvSpPr>
            <p:spPr bwMode="auto">
              <a:xfrm>
                <a:off x="3393" y="3621"/>
                <a:ext cx="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87" name="Rectangle 678"/>
              <p:cNvSpPr>
                <a:spLocks noChangeArrowheads="1"/>
              </p:cNvSpPr>
              <p:nvPr/>
            </p:nvSpPr>
            <p:spPr bwMode="auto">
              <a:xfrm>
                <a:off x="3408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88" name="Rectangle 679"/>
              <p:cNvSpPr>
                <a:spLocks noChangeArrowheads="1"/>
              </p:cNvSpPr>
              <p:nvPr/>
            </p:nvSpPr>
            <p:spPr bwMode="auto">
              <a:xfrm>
                <a:off x="3422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89" name="Rectangle 680"/>
              <p:cNvSpPr>
                <a:spLocks noChangeArrowheads="1"/>
              </p:cNvSpPr>
              <p:nvPr/>
            </p:nvSpPr>
            <p:spPr bwMode="auto">
              <a:xfrm>
                <a:off x="3437" y="362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90" name="Rectangle 681"/>
              <p:cNvSpPr>
                <a:spLocks noChangeArrowheads="1"/>
              </p:cNvSpPr>
              <p:nvPr/>
            </p:nvSpPr>
            <p:spPr bwMode="auto">
              <a:xfrm>
                <a:off x="3451" y="3621"/>
                <a:ext cx="1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91" name="Freeform 682"/>
              <p:cNvSpPr>
                <a:spLocks/>
              </p:cNvSpPr>
              <p:nvPr/>
            </p:nvSpPr>
            <p:spPr bwMode="auto">
              <a:xfrm>
                <a:off x="3450" y="3609"/>
                <a:ext cx="30" cy="30"/>
              </a:xfrm>
              <a:custGeom>
                <a:avLst/>
                <a:gdLst>
                  <a:gd name="T0" fmla="*/ 0 w 60"/>
                  <a:gd name="T1" fmla="*/ 2 h 60"/>
                  <a:gd name="T2" fmla="*/ 2 w 60"/>
                  <a:gd name="T3" fmla="*/ 1 h 60"/>
                  <a:gd name="T4" fmla="*/ 0 w 60"/>
                  <a:gd name="T5" fmla="*/ 0 h 60"/>
                  <a:gd name="T6" fmla="*/ 0 w 60"/>
                  <a:gd name="T7" fmla="*/ 2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60"/>
                  <a:gd name="T14" fmla="*/ 60 w 6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60">
                    <a:moveTo>
                      <a:pt x="0" y="60"/>
                    </a:moveTo>
                    <a:lnTo>
                      <a:pt x="60" y="30"/>
                    </a:lnTo>
                    <a:lnTo>
                      <a:pt x="0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  <p:sp>
          <p:nvSpPr>
            <p:cNvPr id="112910" name="Rectangle 684"/>
            <p:cNvSpPr>
              <a:spLocks noChangeArrowheads="1"/>
            </p:cNvSpPr>
            <p:nvPr/>
          </p:nvSpPr>
          <p:spPr bwMode="auto">
            <a:xfrm>
              <a:off x="3249" y="1003"/>
              <a:ext cx="347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112911" name="Rectangle 685"/>
            <p:cNvSpPr>
              <a:spLocks noChangeArrowheads="1"/>
            </p:cNvSpPr>
            <p:nvPr/>
          </p:nvSpPr>
          <p:spPr bwMode="auto">
            <a:xfrm>
              <a:off x="3295" y="1024"/>
              <a:ext cx="13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99">
                  <a:solidFill>
                    <a:srgbClr val="000000"/>
                  </a:solidFill>
                </a:rPr>
                <a:t>M_Bch</a:t>
              </a:r>
              <a:endParaRPr lang="en-US" sz="1797"/>
            </a:p>
          </p:txBody>
        </p:sp>
        <p:grpSp>
          <p:nvGrpSpPr>
            <p:cNvPr id="112912" name="Group 688"/>
            <p:cNvGrpSpPr>
              <a:grpSpLocks/>
            </p:cNvGrpSpPr>
            <p:nvPr/>
          </p:nvGrpSpPr>
          <p:grpSpPr bwMode="auto">
            <a:xfrm>
              <a:off x="3805" y="2270"/>
              <a:ext cx="41" cy="663"/>
              <a:chOff x="3805" y="2270"/>
              <a:chExt cx="41" cy="663"/>
            </a:xfrm>
          </p:grpSpPr>
          <p:sp>
            <p:nvSpPr>
              <p:cNvPr id="112913" name="Rectangle 686"/>
              <p:cNvSpPr>
                <a:spLocks noChangeArrowheads="1"/>
              </p:cNvSpPr>
              <p:nvPr/>
            </p:nvSpPr>
            <p:spPr bwMode="auto">
              <a:xfrm>
                <a:off x="3818" y="2309"/>
                <a:ext cx="15" cy="6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112914" name="Freeform 687"/>
              <p:cNvSpPr>
                <a:spLocks/>
              </p:cNvSpPr>
              <p:nvPr/>
            </p:nvSpPr>
            <p:spPr bwMode="auto">
              <a:xfrm>
                <a:off x="3805" y="2270"/>
                <a:ext cx="41" cy="41"/>
              </a:xfrm>
              <a:custGeom>
                <a:avLst/>
                <a:gdLst>
                  <a:gd name="T0" fmla="*/ 3 w 82"/>
                  <a:gd name="T1" fmla="*/ 3 h 82"/>
                  <a:gd name="T2" fmla="*/ 2 w 82"/>
                  <a:gd name="T3" fmla="*/ 0 h 82"/>
                  <a:gd name="T4" fmla="*/ 0 w 82"/>
                  <a:gd name="T5" fmla="*/ 3 h 82"/>
                  <a:gd name="T6" fmla="*/ 3 w 82"/>
                  <a:gd name="T7" fmla="*/ 3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82"/>
                  <a:gd name="T14" fmla="*/ 82 w 82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82">
                    <a:moveTo>
                      <a:pt x="82" y="82"/>
                    </a:moveTo>
                    <a:lnTo>
                      <a:pt x="41" y="0"/>
                    </a:lnTo>
                    <a:lnTo>
                      <a:pt x="0" y="82"/>
                    </a:lnTo>
                    <a:lnTo>
                      <a:pt x="82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085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5366" y="3879140"/>
            <a:ext cx="3884610" cy="183372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Detecting Stall Condition</a:t>
            </a:r>
          </a:p>
        </p:txBody>
      </p:sp>
      <p:sp>
        <p:nvSpPr>
          <p:cNvPr id="114691" name="Rectangle 4"/>
          <p:cNvSpPr>
            <a:spLocks noChangeArrowheads="1"/>
          </p:cNvSpPr>
          <p:nvPr/>
        </p:nvSpPr>
        <p:spPr bwMode="auto">
          <a:xfrm>
            <a:off x="1008730" y="1354699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0x000: irmovl $10,%edx</a:t>
            </a:r>
          </a:p>
        </p:txBody>
      </p:sp>
      <p:sp>
        <p:nvSpPr>
          <p:cNvPr id="114692" name="Rectangle 5"/>
          <p:cNvSpPr>
            <a:spLocks noChangeArrowheads="1"/>
          </p:cNvSpPr>
          <p:nvPr/>
        </p:nvSpPr>
        <p:spPr bwMode="auto">
          <a:xfrm>
            <a:off x="3902988" y="97369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4693" name="Rectangle 6"/>
          <p:cNvSpPr>
            <a:spLocks noChangeArrowheads="1"/>
          </p:cNvSpPr>
          <p:nvPr/>
        </p:nvSpPr>
        <p:spPr bwMode="auto">
          <a:xfrm>
            <a:off x="4359976" y="97369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4694" name="Rectangle 7"/>
          <p:cNvSpPr>
            <a:spLocks noChangeArrowheads="1"/>
          </p:cNvSpPr>
          <p:nvPr/>
        </p:nvSpPr>
        <p:spPr bwMode="auto">
          <a:xfrm>
            <a:off x="4816964" y="97369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14695" name="Rectangle 8"/>
          <p:cNvSpPr>
            <a:spLocks noChangeArrowheads="1"/>
          </p:cNvSpPr>
          <p:nvPr/>
        </p:nvSpPr>
        <p:spPr bwMode="auto">
          <a:xfrm>
            <a:off x="5273952" y="97369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14696" name="Rectangle 9"/>
          <p:cNvSpPr>
            <a:spLocks noChangeArrowheads="1"/>
          </p:cNvSpPr>
          <p:nvPr/>
        </p:nvSpPr>
        <p:spPr bwMode="auto">
          <a:xfrm>
            <a:off x="5730940" y="97369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14697" name="Rectangle 10"/>
          <p:cNvSpPr>
            <a:spLocks noChangeArrowheads="1"/>
          </p:cNvSpPr>
          <p:nvPr/>
        </p:nvSpPr>
        <p:spPr bwMode="auto">
          <a:xfrm>
            <a:off x="6187927" y="97369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14698" name="Rectangle 11"/>
          <p:cNvSpPr>
            <a:spLocks noChangeArrowheads="1"/>
          </p:cNvSpPr>
          <p:nvPr/>
        </p:nvSpPr>
        <p:spPr bwMode="auto">
          <a:xfrm>
            <a:off x="6644915" y="97369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114699" name="Rectangle 12"/>
          <p:cNvSpPr>
            <a:spLocks noChangeArrowheads="1"/>
          </p:cNvSpPr>
          <p:nvPr/>
        </p:nvSpPr>
        <p:spPr bwMode="auto">
          <a:xfrm>
            <a:off x="7101904" y="97369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14700" name="Rectangle 13"/>
          <p:cNvSpPr>
            <a:spLocks noChangeArrowheads="1"/>
          </p:cNvSpPr>
          <p:nvPr/>
        </p:nvSpPr>
        <p:spPr bwMode="auto">
          <a:xfrm>
            <a:off x="7558892" y="97369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9</a:t>
            </a:r>
          </a:p>
        </p:txBody>
      </p:sp>
      <p:grpSp>
        <p:nvGrpSpPr>
          <p:cNvPr id="114701" name="Group 14"/>
          <p:cNvGrpSpPr>
            <a:grpSpLocks/>
          </p:cNvGrpSpPr>
          <p:nvPr/>
        </p:nvGrpSpPr>
        <p:grpSpPr bwMode="auto">
          <a:xfrm>
            <a:off x="3902988" y="1354699"/>
            <a:ext cx="2284940" cy="304800"/>
            <a:chOff x="1920" y="1296"/>
            <a:chExt cx="1440" cy="192"/>
          </a:xfrm>
        </p:grpSpPr>
        <p:sp>
          <p:nvSpPr>
            <p:cNvPr id="114752" name="Rectangle 15"/>
            <p:cNvSpPr>
              <a:spLocks noChangeArrowheads="1"/>
            </p:cNvSpPr>
            <p:nvPr/>
          </p:nvSpPr>
          <p:spPr bwMode="auto">
            <a:xfrm>
              <a:off x="1920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F</a:t>
              </a:r>
            </a:p>
          </p:txBody>
        </p:sp>
        <p:sp>
          <p:nvSpPr>
            <p:cNvPr id="114753" name="Rectangle 16"/>
            <p:cNvSpPr>
              <a:spLocks noChangeArrowheads="1"/>
            </p:cNvSpPr>
            <p:nvPr/>
          </p:nvSpPr>
          <p:spPr bwMode="auto">
            <a:xfrm>
              <a:off x="2208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D</a:t>
              </a:r>
            </a:p>
          </p:txBody>
        </p:sp>
        <p:sp>
          <p:nvSpPr>
            <p:cNvPr id="114754" name="Rectangle 17"/>
            <p:cNvSpPr>
              <a:spLocks noChangeArrowheads="1"/>
            </p:cNvSpPr>
            <p:nvPr/>
          </p:nvSpPr>
          <p:spPr bwMode="auto">
            <a:xfrm>
              <a:off x="2496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E</a:t>
              </a:r>
            </a:p>
          </p:txBody>
        </p:sp>
        <p:sp>
          <p:nvSpPr>
            <p:cNvPr id="114755" name="Rectangle 18"/>
            <p:cNvSpPr>
              <a:spLocks noChangeArrowheads="1"/>
            </p:cNvSpPr>
            <p:nvPr/>
          </p:nvSpPr>
          <p:spPr bwMode="auto">
            <a:xfrm>
              <a:off x="2784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M</a:t>
              </a:r>
            </a:p>
          </p:txBody>
        </p:sp>
        <p:sp>
          <p:nvSpPr>
            <p:cNvPr id="114756" name="Rectangle 19"/>
            <p:cNvSpPr>
              <a:spLocks noChangeArrowheads="1"/>
            </p:cNvSpPr>
            <p:nvPr/>
          </p:nvSpPr>
          <p:spPr bwMode="auto">
            <a:xfrm>
              <a:off x="3072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W</a:t>
              </a:r>
            </a:p>
          </p:txBody>
        </p:sp>
      </p:grpSp>
      <p:sp>
        <p:nvSpPr>
          <p:cNvPr id="114702" name="Rectangle 20"/>
          <p:cNvSpPr>
            <a:spLocks noChangeArrowheads="1"/>
          </p:cNvSpPr>
          <p:nvPr/>
        </p:nvSpPr>
        <p:spPr bwMode="auto">
          <a:xfrm>
            <a:off x="1008730" y="1659498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0x006: irmovl  $3,%eax</a:t>
            </a:r>
          </a:p>
        </p:txBody>
      </p:sp>
      <p:sp>
        <p:nvSpPr>
          <p:cNvPr id="114703" name="Rectangle 21"/>
          <p:cNvSpPr>
            <a:spLocks noChangeArrowheads="1"/>
          </p:cNvSpPr>
          <p:nvPr/>
        </p:nvSpPr>
        <p:spPr bwMode="auto">
          <a:xfrm>
            <a:off x="4359976" y="165949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4704" name="Rectangle 22"/>
          <p:cNvSpPr>
            <a:spLocks noChangeArrowheads="1"/>
          </p:cNvSpPr>
          <p:nvPr/>
        </p:nvSpPr>
        <p:spPr bwMode="auto">
          <a:xfrm>
            <a:off x="4816964" y="165949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4705" name="Rectangle 23"/>
          <p:cNvSpPr>
            <a:spLocks noChangeArrowheads="1"/>
          </p:cNvSpPr>
          <p:nvPr/>
        </p:nvSpPr>
        <p:spPr bwMode="auto">
          <a:xfrm>
            <a:off x="5273952" y="165949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4706" name="Rectangle 24"/>
          <p:cNvSpPr>
            <a:spLocks noChangeArrowheads="1"/>
          </p:cNvSpPr>
          <p:nvPr/>
        </p:nvSpPr>
        <p:spPr bwMode="auto">
          <a:xfrm>
            <a:off x="5730940" y="165949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4707" name="Rectangle 25"/>
          <p:cNvSpPr>
            <a:spLocks noChangeArrowheads="1"/>
          </p:cNvSpPr>
          <p:nvPr/>
        </p:nvSpPr>
        <p:spPr bwMode="auto">
          <a:xfrm>
            <a:off x="6187927" y="165949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4708" name="Rectangle 26"/>
          <p:cNvSpPr>
            <a:spLocks noChangeArrowheads="1"/>
          </p:cNvSpPr>
          <p:nvPr/>
        </p:nvSpPr>
        <p:spPr bwMode="auto">
          <a:xfrm>
            <a:off x="1008730" y="1964299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0x00c: nop</a:t>
            </a:r>
          </a:p>
        </p:txBody>
      </p:sp>
      <p:sp>
        <p:nvSpPr>
          <p:cNvPr id="114709" name="Rectangle 27"/>
          <p:cNvSpPr>
            <a:spLocks noChangeArrowheads="1"/>
          </p:cNvSpPr>
          <p:nvPr/>
        </p:nvSpPr>
        <p:spPr bwMode="auto">
          <a:xfrm>
            <a:off x="4816964" y="196429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4710" name="Rectangle 28"/>
          <p:cNvSpPr>
            <a:spLocks noChangeArrowheads="1"/>
          </p:cNvSpPr>
          <p:nvPr/>
        </p:nvSpPr>
        <p:spPr bwMode="auto">
          <a:xfrm>
            <a:off x="5273952" y="196429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4711" name="Rectangle 29"/>
          <p:cNvSpPr>
            <a:spLocks noChangeArrowheads="1"/>
          </p:cNvSpPr>
          <p:nvPr/>
        </p:nvSpPr>
        <p:spPr bwMode="auto">
          <a:xfrm>
            <a:off x="5730940" y="196429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4712" name="Rectangle 30"/>
          <p:cNvSpPr>
            <a:spLocks noChangeArrowheads="1"/>
          </p:cNvSpPr>
          <p:nvPr/>
        </p:nvSpPr>
        <p:spPr bwMode="auto">
          <a:xfrm>
            <a:off x="6187927" y="196429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4713" name="Rectangle 31"/>
          <p:cNvSpPr>
            <a:spLocks noChangeArrowheads="1"/>
          </p:cNvSpPr>
          <p:nvPr/>
        </p:nvSpPr>
        <p:spPr bwMode="auto">
          <a:xfrm>
            <a:off x="6644915" y="196429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4714" name="Rectangle 32"/>
          <p:cNvSpPr>
            <a:spLocks noChangeArrowheads="1"/>
          </p:cNvSpPr>
          <p:nvPr/>
        </p:nvSpPr>
        <p:spPr bwMode="auto">
          <a:xfrm>
            <a:off x="1008730" y="2573899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       </a:t>
            </a:r>
            <a:r>
              <a:rPr lang="en-US" sz="1397" i="1">
                <a:latin typeface="Courier New" charset="0"/>
              </a:rPr>
              <a:t>bubble</a:t>
            </a:r>
          </a:p>
        </p:txBody>
      </p:sp>
      <p:grpSp>
        <p:nvGrpSpPr>
          <p:cNvPr id="114715" name="Group 33"/>
          <p:cNvGrpSpPr>
            <a:grpSpLocks/>
          </p:cNvGrpSpPr>
          <p:nvPr/>
        </p:nvGrpSpPr>
        <p:grpSpPr bwMode="auto">
          <a:xfrm>
            <a:off x="5730940" y="2573899"/>
            <a:ext cx="2284940" cy="609600"/>
            <a:chOff x="2976" y="1008"/>
            <a:chExt cx="1440" cy="384"/>
          </a:xfrm>
        </p:grpSpPr>
        <p:sp>
          <p:nvSpPr>
            <p:cNvPr id="114748" name="Rectangle 34"/>
            <p:cNvSpPr>
              <a:spLocks noChangeArrowheads="1"/>
            </p:cNvSpPr>
            <p:nvPr/>
          </p:nvSpPr>
          <p:spPr bwMode="auto">
            <a:xfrm>
              <a:off x="2976" y="1200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F</a:t>
              </a:r>
            </a:p>
          </p:txBody>
        </p:sp>
        <p:sp>
          <p:nvSpPr>
            <p:cNvPr id="114749" name="Rectangle 35"/>
            <p:cNvSpPr>
              <a:spLocks noChangeArrowheads="1"/>
            </p:cNvSpPr>
            <p:nvPr/>
          </p:nvSpPr>
          <p:spPr bwMode="auto">
            <a:xfrm>
              <a:off x="3552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E</a:t>
              </a:r>
            </a:p>
          </p:txBody>
        </p:sp>
        <p:sp>
          <p:nvSpPr>
            <p:cNvPr id="114750" name="Rectangle 36"/>
            <p:cNvSpPr>
              <a:spLocks noChangeArrowheads="1"/>
            </p:cNvSpPr>
            <p:nvPr/>
          </p:nvSpPr>
          <p:spPr bwMode="auto">
            <a:xfrm>
              <a:off x="3840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M</a:t>
              </a:r>
            </a:p>
          </p:txBody>
        </p:sp>
        <p:sp>
          <p:nvSpPr>
            <p:cNvPr id="114751" name="Rectangle 37"/>
            <p:cNvSpPr>
              <a:spLocks noChangeArrowheads="1"/>
            </p:cNvSpPr>
            <p:nvPr/>
          </p:nvSpPr>
          <p:spPr bwMode="auto">
            <a:xfrm>
              <a:off x="4128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W</a:t>
              </a:r>
            </a:p>
          </p:txBody>
        </p:sp>
      </p:grpSp>
      <p:sp>
        <p:nvSpPr>
          <p:cNvPr id="114716" name="Rectangle 38"/>
          <p:cNvSpPr>
            <a:spLocks noChangeArrowheads="1"/>
          </p:cNvSpPr>
          <p:nvPr/>
        </p:nvSpPr>
        <p:spPr bwMode="auto">
          <a:xfrm>
            <a:off x="1008730" y="2878698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0x00e: addl %edx,%eax</a:t>
            </a:r>
          </a:p>
        </p:txBody>
      </p:sp>
      <p:sp>
        <p:nvSpPr>
          <p:cNvPr id="114717" name="Rectangle 39"/>
          <p:cNvSpPr>
            <a:spLocks noChangeArrowheads="1"/>
          </p:cNvSpPr>
          <p:nvPr/>
        </p:nvSpPr>
        <p:spPr bwMode="auto">
          <a:xfrm>
            <a:off x="6187927" y="287869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4718" name="Rectangle 40"/>
          <p:cNvSpPr>
            <a:spLocks noChangeArrowheads="1"/>
          </p:cNvSpPr>
          <p:nvPr/>
        </p:nvSpPr>
        <p:spPr bwMode="auto">
          <a:xfrm>
            <a:off x="6644915" y="287869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4719" name="Rectangle 41"/>
          <p:cNvSpPr>
            <a:spLocks noChangeArrowheads="1"/>
          </p:cNvSpPr>
          <p:nvPr/>
        </p:nvSpPr>
        <p:spPr bwMode="auto">
          <a:xfrm>
            <a:off x="7101904" y="287869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4720" name="Rectangle 42"/>
          <p:cNvSpPr>
            <a:spLocks noChangeArrowheads="1"/>
          </p:cNvSpPr>
          <p:nvPr/>
        </p:nvSpPr>
        <p:spPr bwMode="auto">
          <a:xfrm>
            <a:off x="7558892" y="287869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4721" name="Rectangle 43"/>
          <p:cNvSpPr>
            <a:spLocks noChangeArrowheads="1"/>
          </p:cNvSpPr>
          <p:nvPr/>
        </p:nvSpPr>
        <p:spPr bwMode="auto">
          <a:xfrm>
            <a:off x="8015880" y="287869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4722" name="Rectangle 44"/>
          <p:cNvSpPr>
            <a:spLocks noChangeArrowheads="1"/>
          </p:cNvSpPr>
          <p:nvPr/>
        </p:nvSpPr>
        <p:spPr bwMode="auto">
          <a:xfrm>
            <a:off x="1008730" y="3183499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0x010: halt</a:t>
            </a:r>
          </a:p>
        </p:txBody>
      </p:sp>
      <p:sp>
        <p:nvSpPr>
          <p:cNvPr id="114723" name="Rectangle 45"/>
          <p:cNvSpPr>
            <a:spLocks noChangeArrowheads="1"/>
          </p:cNvSpPr>
          <p:nvPr/>
        </p:nvSpPr>
        <p:spPr bwMode="auto">
          <a:xfrm>
            <a:off x="6644915" y="318349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4724" name="Rectangle 46"/>
          <p:cNvSpPr>
            <a:spLocks noChangeArrowheads="1"/>
          </p:cNvSpPr>
          <p:nvPr/>
        </p:nvSpPr>
        <p:spPr bwMode="auto">
          <a:xfrm>
            <a:off x="7101904" y="318349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4725" name="Rectangle 47"/>
          <p:cNvSpPr>
            <a:spLocks noChangeArrowheads="1"/>
          </p:cNvSpPr>
          <p:nvPr/>
        </p:nvSpPr>
        <p:spPr bwMode="auto">
          <a:xfrm>
            <a:off x="7558892" y="318349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4726" name="Rectangle 48"/>
          <p:cNvSpPr>
            <a:spLocks noChangeArrowheads="1"/>
          </p:cNvSpPr>
          <p:nvPr/>
        </p:nvSpPr>
        <p:spPr bwMode="auto">
          <a:xfrm>
            <a:off x="8015880" y="318349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4727" name="Rectangle 49"/>
          <p:cNvSpPr>
            <a:spLocks noChangeArrowheads="1"/>
          </p:cNvSpPr>
          <p:nvPr/>
        </p:nvSpPr>
        <p:spPr bwMode="auto">
          <a:xfrm>
            <a:off x="8472868" y="318349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4728" name="Rectangle 50"/>
          <p:cNvSpPr>
            <a:spLocks noChangeArrowheads="1"/>
          </p:cNvSpPr>
          <p:nvPr/>
        </p:nvSpPr>
        <p:spPr bwMode="auto">
          <a:xfrm>
            <a:off x="8015880" y="97369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114729" name="Rectangle 51"/>
          <p:cNvSpPr>
            <a:spLocks noChangeArrowheads="1"/>
          </p:cNvSpPr>
          <p:nvPr/>
        </p:nvSpPr>
        <p:spPr bwMode="auto">
          <a:xfrm>
            <a:off x="1008730" y="1049898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# demo-h2.ys</a:t>
            </a:r>
          </a:p>
        </p:txBody>
      </p:sp>
      <p:sp>
        <p:nvSpPr>
          <p:cNvPr id="114730" name="Freeform 52"/>
          <p:cNvSpPr>
            <a:spLocks/>
          </p:cNvSpPr>
          <p:nvPr/>
        </p:nvSpPr>
        <p:spPr bwMode="auto">
          <a:xfrm>
            <a:off x="6492586" y="2726299"/>
            <a:ext cx="152329" cy="152400"/>
          </a:xfrm>
          <a:custGeom>
            <a:avLst/>
            <a:gdLst>
              <a:gd name="T0" fmla="*/ 0 w 96"/>
              <a:gd name="T1" fmla="*/ 2147483647 h 240"/>
              <a:gd name="T2" fmla="*/ 0 w 96"/>
              <a:gd name="T3" fmla="*/ 0 h 240"/>
              <a:gd name="T4" fmla="*/ 2147483647 w 96"/>
              <a:gd name="T5" fmla="*/ 0 h 240"/>
              <a:gd name="T6" fmla="*/ 0 60000 65536"/>
              <a:gd name="T7" fmla="*/ 0 60000 65536"/>
              <a:gd name="T8" fmla="*/ 0 60000 65536"/>
              <a:gd name="T9" fmla="*/ 0 w 96"/>
              <a:gd name="T10" fmla="*/ 0 h 240"/>
              <a:gd name="T11" fmla="*/ 96 w 9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4731" name="Rectangle 53"/>
          <p:cNvSpPr>
            <a:spLocks noChangeArrowheads="1"/>
          </p:cNvSpPr>
          <p:nvPr/>
        </p:nvSpPr>
        <p:spPr bwMode="auto">
          <a:xfrm>
            <a:off x="6187927" y="3183499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4732" name="Rectangle 54"/>
          <p:cNvSpPr>
            <a:spLocks noChangeArrowheads="1"/>
          </p:cNvSpPr>
          <p:nvPr/>
        </p:nvSpPr>
        <p:spPr bwMode="auto">
          <a:xfrm>
            <a:off x="5273952" y="226909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F</a:t>
            </a:r>
          </a:p>
        </p:txBody>
      </p:sp>
      <p:sp>
        <p:nvSpPr>
          <p:cNvPr id="114733" name="Rectangle 55"/>
          <p:cNvSpPr>
            <a:spLocks noChangeArrowheads="1"/>
          </p:cNvSpPr>
          <p:nvPr/>
        </p:nvSpPr>
        <p:spPr bwMode="auto">
          <a:xfrm>
            <a:off x="5730940" y="226909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D</a:t>
            </a:r>
          </a:p>
        </p:txBody>
      </p:sp>
      <p:sp>
        <p:nvSpPr>
          <p:cNvPr id="114734" name="Rectangle 56"/>
          <p:cNvSpPr>
            <a:spLocks noChangeArrowheads="1"/>
          </p:cNvSpPr>
          <p:nvPr/>
        </p:nvSpPr>
        <p:spPr bwMode="auto">
          <a:xfrm>
            <a:off x="6187927" y="226909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E</a:t>
            </a:r>
          </a:p>
        </p:txBody>
      </p:sp>
      <p:sp>
        <p:nvSpPr>
          <p:cNvPr id="114735" name="Rectangle 57"/>
          <p:cNvSpPr>
            <a:spLocks noChangeArrowheads="1"/>
          </p:cNvSpPr>
          <p:nvPr/>
        </p:nvSpPr>
        <p:spPr bwMode="auto">
          <a:xfrm>
            <a:off x="6644915" y="226909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M</a:t>
            </a:r>
          </a:p>
        </p:txBody>
      </p:sp>
      <p:sp>
        <p:nvSpPr>
          <p:cNvPr id="114736" name="Rectangle 58"/>
          <p:cNvSpPr>
            <a:spLocks noChangeArrowheads="1"/>
          </p:cNvSpPr>
          <p:nvPr/>
        </p:nvSpPr>
        <p:spPr bwMode="auto">
          <a:xfrm>
            <a:off x="7101904" y="2269098"/>
            <a:ext cx="456988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597"/>
              <a:t>W</a:t>
            </a:r>
          </a:p>
        </p:txBody>
      </p:sp>
      <p:sp>
        <p:nvSpPr>
          <p:cNvPr id="114737" name="Rectangle 59"/>
          <p:cNvSpPr>
            <a:spLocks noChangeArrowheads="1"/>
          </p:cNvSpPr>
          <p:nvPr/>
        </p:nvSpPr>
        <p:spPr bwMode="auto">
          <a:xfrm>
            <a:off x="1008730" y="2269098"/>
            <a:ext cx="2589599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397">
                <a:latin typeface="Courier New" charset="0"/>
              </a:rPr>
              <a:t>0x00d: nop</a:t>
            </a:r>
          </a:p>
        </p:txBody>
      </p:sp>
      <p:sp>
        <p:nvSpPr>
          <p:cNvPr id="114738" name="Rectangle 60"/>
          <p:cNvSpPr>
            <a:spLocks noChangeArrowheads="1"/>
          </p:cNvSpPr>
          <p:nvPr/>
        </p:nvSpPr>
        <p:spPr bwMode="auto">
          <a:xfrm>
            <a:off x="8472868" y="973699"/>
            <a:ext cx="456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/>
          <a:lstStyle/>
          <a:p>
            <a:pPr eaLnBrk="1" hangingPunct="1">
              <a:lnSpc>
                <a:spcPct val="100000"/>
              </a:lnSpc>
            </a:pPr>
            <a:r>
              <a:rPr lang="en-US" sz="1198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114739" name="Line 61"/>
          <p:cNvSpPr>
            <a:spLocks noChangeShapeType="1"/>
          </p:cNvSpPr>
          <p:nvPr/>
        </p:nvSpPr>
        <p:spPr bwMode="auto">
          <a:xfrm flipH="1">
            <a:off x="5502446" y="3475598"/>
            <a:ext cx="685482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sp>
        <p:nvSpPr>
          <p:cNvPr id="114740" name="Line 62"/>
          <p:cNvSpPr>
            <a:spLocks noChangeShapeType="1"/>
          </p:cNvSpPr>
          <p:nvPr/>
        </p:nvSpPr>
        <p:spPr bwMode="auto">
          <a:xfrm>
            <a:off x="6644915" y="3475598"/>
            <a:ext cx="685482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4" rIns="91407" bIns="45704"/>
          <a:lstStyle/>
          <a:p>
            <a:endParaRPr lang="en-US" sz="1797"/>
          </a:p>
        </p:txBody>
      </p:sp>
      <p:grpSp>
        <p:nvGrpSpPr>
          <p:cNvPr id="114741" name="Group 72"/>
          <p:cNvGrpSpPr>
            <a:grpSpLocks/>
          </p:cNvGrpSpPr>
          <p:nvPr/>
        </p:nvGrpSpPr>
        <p:grpSpPr bwMode="auto">
          <a:xfrm>
            <a:off x="5502445" y="3716898"/>
            <a:ext cx="1827953" cy="2971800"/>
            <a:chOff x="2880" y="2440"/>
            <a:chExt cx="1152" cy="1872"/>
          </a:xfrm>
        </p:grpSpPr>
        <p:sp>
          <p:nvSpPr>
            <p:cNvPr id="114742" name="Rectangle 63"/>
            <p:cNvSpPr>
              <a:spLocks noChangeArrowheads="1"/>
            </p:cNvSpPr>
            <p:nvPr/>
          </p:nvSpPr>
          <p:spPr bwMode="auto">
            <a:xfrm>
              <a:off x="2880" y="2440"/>
              <a:ext cx="1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Cycle 6</a:t>
              </a:r>
            </a:p>
          </p:txBody>
        </p:sp>
        <p:sp>
          <p:nvSpPr>
            <p:cNvPr id="114743" name="Rectangle 64"/>
            <p:cNvSpPr>
              <a:spLocks noChangeArrowheads="1"/>
            </p:cNvSpPr>
            <p:nvPr/>
          </p:nvSpPr>
          <p:spPr bwMode="auto">
            <a:xfrm>
              <a:off x="2880" y="2680"/>
              <a:ext cx="1152" cy="62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W</a:t>
              </a:r>
            </a:p>
          </p:txBody>
        </p:sp>
        <p:sp>
          <p:nvSpPr>
            <p:cNvPr id="114744" name="Rectangle 66"/>
            <p:cNvSpPr>
              <a:spLocks noChangeArrowheads="1"/>
            </p:cNvSpPr>
            <p:nvPr/>
          </p:nvSpPr>
          <p:spPr bwMode="auto">
            <a:xfrm>
              <a:off x="2880" y="3688"/>
              <a:ext cx="1152" cy="62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597"/>
                <a:t>D</a:t>
              </a:r>
            </a:p>
          </p:txBody>
        </p:sp>
        <p:sp>
          <p:nvSpPr>
            <p:cNvPr id="114745" name="Rectangle 68"/>
            <p:cNvSpPr>
              <a:spLocks noChangeArrowheads="1"/>
            </p:cNvSpPr>
            <p:nvPr/>
          </p:nvSpPr>
          <p:spPr bwMode="auto">
            <a:xfrm>
              <a:off x="3343" y="3312"/>
              <a:ext cx="180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70000"/>
                </a:lnSpc>
              </a:pPr>
              <a:r>
                <a:rPr lang="en-US" sz="1597"/>
                <a:t>•</a:t>
              </a:r>
            </a:p>
            <a:p>
              <a:pPr algn="l" eaLnBrk="1" hangingPunct="1">
                <a:lnSpc>
                  <a:spcPct val="70000"/>
                </a:lnSpc>
              </a:pPr>
              <a:r>
                <a:rPr lang="en-US" sz="1597"/>
                <a:t>•</a:t>
              </a:r>
            </a:p>
            <a:p>
              <a:pPr algn="l" eaLnBrk="1" hangingPunct="1">
                <a:lnSpc>
                  <a:spcPct val="70000"/>
                </a:lnSpc>
              </a:pPr>
              <a:r>
                <a:rPr lang="en-US" sz="1597"/>
                <a:t>•</a:t>
              </a:r>
            </a:p>
          </p:txBody>
        </p:sp>
        <p:sp>
          <p:nvSpPr>
            <p:cNvPr id="114746" name="Rectangle 69"/>
            <p:cNvSpPr>
              <a:spLocks noChangeArrowheads="1"/>
            </p:cNvSpPr>
            <p:nvPr/>
          </p:nvSpPr>
          <p:spPr bwMode="auto">
            <a:xfrm>
              <a:off x="2880" y="2920"/>
              <a:ext cx="1152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W_dstE = </a:t>
              </a:r>
              <a:r>
                <a:rPr lang="en-US" sz="1397">
                  <a:solidFill>
                    <a:srgbClr val="FF3300"/>
                  </a:solidFill>
                  <a:latin typeface="Courier New" charset="0"/>
                </a:rPr>
                <a:t>%eax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W_valE = 3</a:t>
              </a:r>
            </a:p>
          </p:txBody>
        </p:sp>
        <p:sp>
          <p:nvSpPr>
            <p:cNvPr id="114747" name="Rectangle 70"/>
            <p:cNvSpPr>
              <a:spLocks noChangeArrowheads="1"/>
            </p:cNvSpPr>
            <p:nvPr/>
          </p:nvSpPr>
          <p:spPr bwMode="auto">
            <a:xfrm>
              <a:off x="2880" y="3928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srcA = </a:t>
              </a:r>
              <a:r>
                <a:rPr lang="en-US" sz="1397">
                  <a:latin typeface="Courier New" charset="0"/>
                </a:rPr>
                <a:t>%edx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397"/>
                <a:t>srcB = </a:t>
              </a:r>
              <a:r>
                <a:rPr lang="en-US" sz="1397">
                  <a:solidFill>
                    <a:srgbClr val="008000"/>
                  </a:solidFill>
                  <a:latin typeface="Courier New" charset="0"/>
                </a:rPr>
                <a:t>%eax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113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3491</Words>
  <Application>Microsoft Macintosh PowerPoint</Application>
  <PresentationFormat>Custom</PresentationFormat>
  <Paragraphs>1484</Paragraphs>
  <Slides>48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Consolas</vt:lpstr>
      <vt:lpstr>Courier New</vt:lpstr>
      <vt:lpstr>Helvetica</vt:lpstr>
      <vt:lpstr>Wingdings</vt:lpstr>
      <vt:lpstr>Wingdings 3</vt:lpstr>
      <vt:lpstr>Office Theme</vt:lpstr>
      <vt:lpstr>Pipelined Implementation</vt:lpstr>
      <vt:lpstr>Problems with our Strategy?</vt:lpstr>
      <vt:lpstr>Two basic kinds of Hazards</vt:lpstr>
      <vt:lpstr>Solutions to any of these?</vt:lpstr>
      <vt:lpstr>Stalling the Pipeline</vt:lpstr>
      <vt:lpstr>Data Dependencies: No Nop</vt:lpstr>
      <vt:lpstr>Stalling for Data Dependencies</vt:lpstr>
      <vt:lpstr>Stall Condition</vt:lpstr>
      <vt:lpstr>Detecting Stall Condition</vt:lpstr>
      <vt:lpstr>Stalling X3</vt:lpstr>
      <vt:lpstr>What Happens When Stalling?</vt:lpstr>
      <vt:lpstr>Implementing Stalling</vt:lpstr>
      <vt:lpstr>Pipeline Register Modes</vt:lpstr>
      <vt:lpstr>Branch Misprediction</vt:lpstr>
      <vt:lpstr>Recovering from PC Misprediction</vt:lpstr>
      <vt:lpstr>Can we improve this?</vt:lpstr>
      <vt:lpstr>Data Forwarding</vt:lpstr>
      <vt:lpstr>Data Forwarding</vt:lpstr>
      <vt:lpstr>Data Forwarding Example</vt:lpstr>
      <vt:lpstr>Bypass Paths</vt:lpstr>
      <vt:lpstr>Data Forwarding Example #2</vt:lpstr>
      <vt:lpstr>Implementing Forwarding</vt:lpstr>
      <vt:lpstr>Implementing Forwarding</vt:lpstr>
      <vt:lpstr>Example (No Forwarding)</vt:lpstr>
      <vt:lpstr>Example (now with Forwarding)</vt:lpstr>
      <vt:lpstr>Limitation of Forwarding</vt:lpstr>
      <vt:lpstr>Pipeline Control Part I</vt:lpstr>
      <vt:lpstr>Avoiding Load/Use Hazard</vt:lpstr>
      <vt:lpstr>Detecting Load/Use Hazard</vt:lpstr>
      <vt:lpstr>Control for Load/Use Hazard</vt:lpstr>
      <vt:lpstr>Pipeline Control Part II</vt:lpstr>
      <vt:lpstr>Return Example</vt:lpstr>
      <vt:lpstr>Correct Return Example</vt:lpstr>
      <vt:lpstr>Detecting Return</vt:lpstr>
      <vt:lpstr>Control for Return</vt:lpstr>
      <vt:lpstr>Special Control Cases</vt:lpstr>
      <vt:lpstr>Implementing Pipeline Control</vt:lpstr>
      <vt:lpstr>Initial Version of Pipeline Control</vt:lpstr>
      <vt:lpstr>Pipeline Summary</vt:lpstr>
      <vt:lpstr>Control Combinations</vt:lpstr>
      <vt:lpstr>Control Combination A</vt:lpstr>
      <vt:lpstr>Control Combination B</vt:lpstr>
      <vt:lpstr>Handling Control Combination B</vt:lpstr>
      <vt:lpstr>Corrected Pipeline Control Logic</vt:lpstr>
      <vt:lpstr>Performance Metrics</vt:lpstr>
      <vt:lpstr>Performance Metrics</vt:lpstr>
      <vt:lpstr>CPI for PIPE</vt:lpstr>
      <vt:lpstr>CPI for PIPE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Pipelined Implementation</dc:title>
  <dc:creator>William Killian</dc:creator>
  <cp:lastModifiedBy>William Killian</cp:lastModifiedBy>
  <cp:revision>3</cp:revision>
  <dcterms:created xsi:type="dcterms:W3CDTF">2019-10-07T22:13:10Z</dcterms:created>
  <dcterms:modified xsi:type="dcterms:W3CDTF">2019-10-10T11:51:44Z</dcterms:modified>
</cp:coreProperties>
</file>