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53"/>
  </p:notesMasterIdLst>
  <p:handoutMasterIdLst>
    <p:handoutMasterId r:id="rId54"/>
  </p:handoutMasterIdLst>
  <p:sldIdLst>
    <p:sldId id="322" r:id="rId2"/>
    <p:sldId id="315" r:id="rId3"/>
    <p:sldId id="317" r:id="rId4"/>
    <p:sldId id="318" r:id="rId5"/>
    <p:sldId id="319" r:id="rId6"/>
    <p:sldId id="258" r:id="rId7"/>
    <p:sldId id="259" r:id="rId8"/>
    <p:sldId id="260" r:id="rId9"/>
    <p:sldId id="261" r:id="rId10"/>
    <p:sldId id="262" r:id="rId11"/>
    <p:sldId id="264" r:id="rId12"/>
    <p:sldId id="270" r:id="rId13"/>
    <p:sldId id="263" r:id="rId14"/>
    <p:sldId id="271" r:id="rId15"/>
    <p:sldId id="265" r:id="rId16"/>
    <p:sldId id="272" r:id="rId17"/>
    <p:sldId id="266" r:id="rId18"/>
    <p:sldId id="320" r:id="rId19"/>
    <p:sldId id="321" r:id="rId20"/>
    <p:sldId id="273" r:id="rId21"/>
    <p:sldId id="267" r:id="rId22"/>
    <p:sldId id="274" r:id="rId23"/>
    <p:sldId id="268" r:id="rId24"/>
    <p:sldId id="275" r:id="rId25"/>
    <p:sldId id="269" r:id="rId26"/>
    <p:sldId id="276" r:id="rId27"/>
    <p:sldId id="277" r:id="rId28"/>
    <p:sldId id="278" r:id="rId29"/>
    <p:sldId id="279" r:id="rId30"/>
    <p:sldId id="280" r:id="rId31"/>
    <p:sldId id="281" r:id="rId32"/>
    <p:sldId id="295" r:id="rId33"/>
    <p:sldId id="312" r:id="rId34"/>
    <p:sldId id="282" r:id="rId35"/>
    <p:sldId id="302" r:id="rId36"/>
    <p:sldId id="304" r:id="rId37"/>
    <p:sldId id="284" r:id="rId38"/>
    <p:sldId id="305" r:id="rId39"/>
    <p:sldId id="307" r:id="rId40"/>
    <p:sldId id="286" r:id="rId41"/>
    <p:sldId id="314" r:id="rId42"/>
    <p:sldId id="308" r:id="rId43"/>
    <p:sldId id="309" r:id="rId44"/>
    <p:sldId id="288" r:id="rId45"/>
    <p:sldId id="306" r:id="rId46"/>
    <p:sldId id="289" r:id="rId47"/>
    <p:sldId id="290" r:id="rId48"/>
    <p:sldId id="323" r:id="rId49"/>
    <p:sldId id="324" r:id="rId50"/>
    <p:sldId id="325" r:id="rId51"/>
    <p:sldId id="294" r:id="rId52"/>
  </p:sldIdLst>
  <p:sldSz cx="9131300" cy="6845300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9FFCC"/>
    <a:srgbClr val="FFFF99"/>
    <a:srgbClr val="FF3300"/>
    <a:srgbClr val="FFCCFF"/>
    <a:srgbClr val="FFCCCC"/>
    <a:srgbClr val="00CC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0" autoAdjust="0"/>
    <p:restoredTop sz="96327" autoAdjust="0"/>
  </p:normalViewPr>
  <p:slideViewPr>
    <p:cSldViewPr showGuides="1">
      <p:cViewPr>
        <p:scale>
          <a:sx n="122" d="100"/>
          <a:sy n="122" d="100"/>
        </p:scale>
        <p:origin x="288" y="144"/>
      </p:cViewPr>
      <p:guideLst>
        <p:guide orient="horz" pos="168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-2766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B50726-1927-4ADF-9BE2-9FE2D468B7B3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54EC93D-23AF-4C72-AFDB-0AE0769EA5B6}">
      <dgm:prSet/>
      <dgm:spPr/>
      <dgm:t>
        <a:bodyPr/>
        <a:lstStyle/>
        <a:p>
          <a:r>
            <a:rPr lang="en-US"/>
            <a:t>Implementation</a:t>
          </a:r>
        </a:p>
      </dgm:t>
    </dgm:pt>
    <dgm:pt modelId="{00A5400D-8D40-4F85-BEA4-63AEC70BA6D0}" type="parTrans" cxnId="{F7D136D7-F2B6-4F76-9F3D-9C4CD8264D65}">
      <dgm:prSet/>
      <dgm:spPr/>
      <dgm:t>
        <a:bodyPr/>
        <a:lstStyle/>
        <a:p>
          <a:endParaRPr lang="en-US"/>
        </a:p>
      </dgm:t>
    </dgm:pt>
    <dgm:pt modelId="{C1679F08-E864-49AA-8129-29E911E972AD}" type="sibTrans" cxnId="{F7D136D7-F2B6-4F76-9F3D-9C4CD8264D65}">
      <dgm:prSet/>
      <dgm:spPr/>
      <dgm:t>
        <a:bodyPr/>
        <a:lstStyle/>
        <a:p>
          <a:endParaRPr lang="en-US"/>
        </a:p>
      </dgm:t>
    </dgm:pt>
    <dgm:pt modelId="{0468F5FA-9A22-45D8-B436-D07C9367F2E4}">
      <dgm:prSet/>
      <dgm:spPr/>
      <dgm:t>
        <a:bodyPr/>
        <a:lstStyle/>
        <a:p>
          <a:r>
            <a:rPr lang="en-US"/>
            <a:t>Express every instruction as series of simple steps</a:t>
          </a:r>
        </a:p>
      </dgm:t>
    </dgm:pt>
    <dgm:pt modelId="{8A74913B-81E6-4F39-8868-BEE6174CDD97}" type="parTrans" cxnId="{5AE9F84A-6788-495A-9F75-EF9662FF4CBA}">
      <dgm:prSet/>
      <dgm:spPr/>
      <dgm:t>
        <a:bodyPr/>
        <a:lstStyle/>
        <a:p>
          <a:endParaRPr lang="en-US"/>
        </a:p>
      </dgm:t>
    </dgm:pt>
    <dgm:pt modelId="{D56FC264-01DB-4BB3-AD6D-FEF74CA20EA5}" type="sibTrans" cxnId="{5AE9F84A-6788-495A-9F75-EF9662FF4CBA}">
      <dgm:prSet/>
      <dgm:spPr/>
      <dgm:t>
        <a:bodyPr/>
        <a:lstStyle/>
        <a:p>
          <a:endParaRPr lang="en-US"/>
        </a:p>
      </dgm:t>
    </dgm:pt>
    <dgm:pt modelId="{E6D2323F-8C61-49C8-A4FC-B0DF44442D7B}">
      <dgm:prSet/>
      <dgm:spPr/>
      <dgm:t>
        <a:bodyPr/>
        <a:lstStyle/>
        <a:p>
          <a:r>
            <a:rPr lang="en-US"/>
            <a:t>Follow same general flow for each instruction type</a:t>
          </a:r>
        </a:p>
      </dgm:t>
    </dgm:pt>
    <dgm:pt modelId="{C938DC88-68D9-4F01-9902-498CE6120F11}" type="parTrans" cxnId="{D0C47D6D-C4FF-49BE-AD87-7E8DADF36D8B}">
      <dgm:prSet/>
      <dgm:spPr/>
      <dgm:t>
        <a:bodyPr/>
        <a:lstStyle/>
        <a:p>
          <a:endParaRPr lang="en-US"/>
        </a:p>
      </dgm:t>
    </dgm:pt>
    <dgm:pt modelId="{B97F1F68-6E21-4B41-A758-D02F61CC40A7}" type="sibTrans" cxnId="{D0C47D6D-C4FF-49BE-AD87-7E8DADF36D8B}">
      <dgm:prSet/>
      <dgm:spPr/>
      <dgm:t>
        <a:bodyPr/>
        <a:lstStyle/>
        <a:p>
          <a:endParaRPr lang="en-US"/>
        </a:p>
      </dgm:t>
    </dgm:pt>
    <dgm:pt modelId="{48481F8C-2643-459B-8100-FAF03DF3F98E}">
      <dgm:prSet/>
      <dgm:spPr/>
      <dgm:t>
        <a:bodyPr/>
        <a:lstStyle/>
        <a:p>
          <a:r>
            <a:rPr lang="en-US"/>
            <a:t>Assemble registers, memories, predesigned combinational blocks</a:t>
          </a:r>
        </a:p>
      </dgm:t>
    </dgm:pt>
    <dgm:pt modelId="{803F2137-F4D2-42C1-B1A3-031CA8249A22}" type="parTrans" cxnId="{7A082F60-EE44-4DB5-96BE-5C13677FEBC1}">
      <dgm:prSet/>
      <dgm:spPr/>
      <dgm:t>
        <a:bodyPr/>
        <a:lstStyle/>
        <a:p>
          <a:endParaRPr lang="en-US"/>
        </a:p>
      </dgm:t>
    </dgm:pt>
    <dgm:pt modelId="{D1CFA46A-04C3-40CA-96F2-FE49B19096D0}" type="sibTrans" cxnId="{7A082F60-EE44-4DB5-96BE-5C13677FEBC1}">
      <dgm:prSet/>
      <dgm:spPr/>
      <dgm:t>
        <a:bodyPr/>
        <a:lstStyle/>
        <a:p>
          <a:endParaRPr lang="en-US"/>
        </a:p>
      </dgm:t>
    </dgm:pt>
    <dgm:pt modelId="{9406280D-B206-4F4A-8109-F82BDF9DD6B4}">
      <dgm:prSet/>
      <dgm:spPr/>
      <dgm:t>
        <a:bodyPr/>
        <a:lstStyle/>
        <a:p>
          <a:r>
            <a:rPr lang="en-US"/>
            <a:t>Connect with control logic</a:t>
          </a:r>
        </a:p>
      </dgm:t>
    </dgm:pt>
    <dgm:pt modelId="{5D9AB4AE-2663-4C5A-8401-E884DFB76204}" type="parTrans" cxnId="{D088EE9E-C2ED-43D9-ABA3-F8A0FA285508}">
      <dgm:prSet/>
      <dgm:spPr/>
      <dgm:t>
        <a:bodyPr/>
        <a:lstStyle/>
        <a:p>
          <a:endParaRPr lang="en-US"/>
        </a:p>
      </dgm:t>
    </dgm:pt>
    <dgm:pt modelId="{573CB468-82A0-4537-95A1-B088A487CC4B}" type="sibTrans" cxnId="{D088EE9E-C2ED-43D9-ABA3-F8A0FA285508}">
      <dgm:prSet/>
      <dgm:spPr/>
      <dgm:t>
        <a:bodyPr/>
        <a:lstStyle/>
        <a:p>
          <a:endParaRPr lang="en-US"/>
        </a:p>
      </dgm:t>
    </dgm:pt>
    <dgm:pt modelId="{56E54C09-5EF8-4F00-94DA-964862D024D4}">
      <dgm:prSet/>
      <dgm:spPr/>
      <dgm:t>
        <a:bodyPr/>
        <a:lstStyle/>
        <a:p>
          <a:r>
            <a:rPr lang="en-US"/>
            <a:t>Limitations</a:t>
          </a:r>
        </a:p>
      </dgm:t>
    </dgm:pt>
    <dgm:pt modelId="{AEA897E2-8C22-4176-8E5A-EEF4D6F95109}" type="parTrans" cxnId="{52115264-C4A5-4E88-8510-34944A9DB1B6}">
      <dgm:prSet/>
      <dgm:spPr/>
      <dgm:t>
        <a:bodyPr/>
        <a:lstStyle/>
        <a:p>
          <a:endParaRPr lang="en-US"/>
        </a:p>
      </dgm:t>
    </dgm:pt>
    <dgm:pt modelId="{1339D7F6-FC22-41B3-B41B-1DF5C47289AA}" type="sibTrans" cxnId="{52115264-C4A5-4E88-8510-34944A9DB1B6}">
      <dgm:prSet/>
      <dgm:spPr/>
      <dgm:t>
        <a:bodyPr/>
        <a:lstStyle/>
        <a:p>
          <a:endParaRPr lang="en-US"/>
        </a:p>
      </dgm:t>
    </dgm:pt>
    <dgm:pt modelId="{03D36702-17A9-4C71-A2D9-6CC844DBE45B}">
      <dgm:prSet/>
      <dgm:spPr/>
      <dgm:t>
        <a:bodyPr/>
        <a:lstStyle/>
        <a:p>
          <a:r>
            <a:rPr lang="en-US"/>
            <a:t>Too slow to be practical</a:t>
          </a:r>
        </a:p>
      </dgm:t>
    </dgm:pt>
    <dgm:pt modelId="{A43D865B-2C7D-48C4-82FC-7050CADC9A2A}" type="parTrans" cxnId="{715818FC-2672-4509-8D12-1513553D1370}">
      <dgm:prSet/>
      <dgm:spPr/>
      <dgm:t>
        <a:bodyPr/>
        <a:lstStyle/>
        <a:p>
          <a:endParaRPr lang="en-US"/>
        </a:p>
      </dgm:t>
    </dgm:pt>
    <dgm:pt modelId="{75EF500D-0146-47CC-ACFB-5B60BE72D3E8}" type="sibTrans" cxnId="{715818FC-2672-4509-8D12-1513553D1370}">
      <dgm:prSet/>
      <dgm:spPr/>
      <dgm:t>
        <a:bodyPr/>
        <a:lstStyle/>
        <a:p>
          <a:endParaRPr lang="en-US"/>
        </a:p>
      </dgm:t>
    </dgm:pt>
    <dgm:pt modelId="{695115E4-DE56-4D6F-8784-9057CD382F06}">
      <dgm:prSet/>
      <dgm:spPr/>
      <dgm:t>
        <a:bodyPr/>
        <a:lstStyle/>
        <a:p>
          <a:r>
            <a:rPr lang="en-US"/>
            <a:t>In one cycle, must propagate through instruction memory, register file, ALU, and data memory</a:t>
          </a:r>
        </a:p>
      </dgm:t>
    </dgm:pt>
    <dgm:pt modelId="{091C48C2-109E-4700-A02F-674C755E5BF8}" type="parTrans" cxnId="{231BB661-1D23-489C-9171-08E5971FDE93}">
      <dgm:prSet/>
      <dgm:spPr/>
      <dgm:t>
        <a:bodyPr/>
        <a:lstStyle/>
        <a:p>
          <a:endParaRPr lang="en-US"/>
        </a:p>
      </dgm:t>
    </dgm:pt>
    <dgm:pt modelId="{E85F1D8F-ABCE-4E56-AFC8-A4ED5C8F5443}" type="sibTrans" cxnId="{231BB661-1D23-489C-9171-08E5971FDE93}">
      <dgm:prSet/>
      <dgm:spPr/>
      <dgm:t>
        <a:bodyPr/>
        <a:lstStyle/>
        <a:p>
          <a:endParaRPr lang="en-US"/>
        </a:p>
      </dgm:t>
    </dgm:pt>
    <dgm:pt modelId="{0078247B-E52C-4C43-A381-11AAE483DA77}">
      <dgm:prSet/>
      <dgm:spPr/>
      <dgm:t>
        <a:bodyPr/>
        <a:lstStyle/>
        <a:p>
          <a:r>
            <a:rPr lang="en-US"/>
            <a:t>Would need to run clock very slowly</a:t>
          </a:r>
        </a:p>
      </dgm:t>
    </dgm:pt>
    <dgm:pt modelId="{F48DF3CA-9F41-485B-901A-F06788E3713A}" type="parTrans" cxnId="{368B01ED-78E2-4951-9E56-B1C151C0C613}">
      <dgm:prSet/>
      <dgm:spPr/>
      <dgm:t>
        <a:bodyPr/>
        <a:lstStyle/>
        <a:p>
          <a:endParaRPr lang="en-US"/>
        </a:p>
      </dgm:t>
    </dgm:pt>
    <dgm:pt modelId="{48BF75E7-EB64-4C88-99DB-6DAE9DBB7969}" type="sibTrans" cxnId="{368B01ED-78E2-4951-9E56-B1C151C0C613}">
      <dgm:prSet/>
      <dgm:spPr/>
      <dgm:t>
        <a:bodyPr/>
        <a:lstStyle/>
        <a:p>
          <a:endParaRPr lang="en-US"/>
        </a:p>
      </dgm:t>
    </dgm:pt>
    <dgm:pt modelId="{6B7932B8-C125-461B-8F8D-D6173B217DAE}">
      <dgm:prSet/>
      <dgm:spPr/>
      <dgm:t>
        <a:bodyPr/>
        <a:lstStyle/>
        <a:p>
          <a:r>
            <a:rPr lang="en-US"/>
            <a:t>Hardware units only active for fraction of clock cycle</a:t>
          </a:r>
        </a:p>
      </dgm:t>
    </dgm:pt>
    <dgm:pt modelId="{9B6435FA-090C-4A76-843C-852F109D8C37}" type="parTrans" cxnId="{535104BD-4DB6-458F-9191-C58E8A63CEA8}">
      <dgm:prSet/>
      <dgm:spPr/>
      <dgm:t>
        <a:bodyPr/>
        <a:lstStyle/>
        <a:p>
          <a:endParaRPr lang="en-US"/>
        </a:p>
      </dgm:t>
    </dgm:pt>
    <dgm:pt modelId="{394DC460-D654-4A1D-9EF3-C5EB3D1CA1B1}" type="sibTrans" cxnId="{535104BD-4DB6-458F-9191-C58E8A63CEA8}">
      <dgm:prSet/>
      <dgm:spPr/>
      <dgm:t>
        <a:bodyPr/>
        <a:lstStyle/>
        <a:p>
          <a:endParaRPr lang="en-US"/>
        </a:p>
      </dgm:t>
    </dgm:pt>
    <dgm:pt modelId="{C427D193-AE06-884C-947F-6072B76688C1}" type="pres">
      <dgm:prSet presAssocID="{E7B50726-1927-4ADF-9BE2-9FE2D468B7B3}" presName="linear" presStyleCnt="0">
        <dgm:presLayoutVars>
          <dgm:dir/>
          <dgm:animLvl val="lvl"/>
          <dgm:resizeHandles val="exact"/>
        </dgm:presLayoutVars>
      </dgm:prSet>
      <dgm:spPr/>
    </dgm:pt>
    <dgm:pt modelId="{5898A8CD-2024-CB4C-A221-FF90D7546850}" type="pres">
      <dgm:prSet presAssocID="{B54EC93D-23AF-4C72-AFDB-0AE0769EA5B6}" presName="parentLin" presStyleCnt="0"/>
      <dgm:spPr/>
    </dgm:pt>
    <dgm:pt modelId="{1C247ADC-C475-8440-A9EE-F3A36240530A}" type="pres">
      <dgm:prSet presAssocID="{B54EC93D-23AF-4C72-AFDB-0AE0769EA5B6}" presName="parentLeftMargin" presStyleLbl="node1" presStyleIdx="0" presStyleCnt="2"/>
      <dgm:spPr/>
    </dgm:pt>
    <dgm:pt modelId="{EE13373E-E941-2A4A-A1C5-7D33DD005BD9}" type="pres">
      <dgm:prSet presAssocID="{B54EC93D-23AF-4C72-AFDB-0AE0769EA5B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7FB3844-7537-224D-AF6F-F28CFFDB2C7D}" type="pres">
      <dgm:prSet presAssocID="{B54EC93D-23AF-4C72-AFDB-0AE0769EA5B6}" presName="negativeSpace" presStyleCnt="0"/>
      <dgm:spPr/>
    </dgm:pt>
    <dgm:pt modelId="{4E929AF4-5B79-404B-B8DA-69E8BB125BD4}" type="pres">
      <dgm:prSet presAssocID="{B54EC93D-23AF-4C72-AFDB-0AE0769EA5B6}" presName="childText" presStyleLbl="conFgAcc1" presStyleIdx="0" presStyleCnt="2">
        <dgm:presLayoutVars>
          <dgm:bulletEnabled val="1"/>
        </dgm:presLayoutVars>
      </dgm:prSet>
      <dgm:spPr/>
    </dgm:pt>
    <dgm:pt modelId="{3A359927-337E-C44E-B912-B99E4B3F6F3B}" type="pres">
      <dgm:prSet presAssocID="{C1679F08-E864-49AA-8129-29E911E972AD}" presName="spaceBetweenRectangles" presStyleCnt="0"/>
      <dgm:spPr/>
    </dgm:pt>
    <dgm:pt modelId="{854F8266-331F-2148-85B9-0E94CD5F6339}" type="pres">
      <dgm:prSet presAssocID="{56E54C09-5EF8-4F00-94DA-964862D024D4}" presName="parentLin" presStyleCnt="0"/>
      <dgm:spPr/>
    </dgm:pt>
    <dgm:pt modelId="{B89CA9BE-9979-AB4A-A598-3C6A37D00AF7}" type="pres">
      <dgm:prSet presAssocID="{56E54C09-5EF8-4F00-94DA-964862D024D4}" presName="parentLeftMargin" presStyleLbl="node1" presStyleIdx="0" presStyleCnt="2"/>
      <dgm:spPr/>
    </dgm:pt>
    <dgm:pt modelId="{041A0CD2-8939-834D-98DE-BD036C44FD7B}" type="pres">
      <dgm:prSet presAssocID="{56E54C09-5EF8-4F00-94DA-964862D024D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1E7B8CE-EC10-A44C-9733-61204021BA43}" type="pres">
      <dgm:prSet presAssocID="{56E54C09-5EF8-4F00-94DA-964862D024D4}" presName="negativeSpace" presStyleCnt="0"/>
      <dgm:spPr/>
    </dgm:pt>
    <dgm:pt modelId="{7B9A3C8A-6493-D244-81B2-AF7A76A291AF}" type="pres">
      <dgm:prSet presAssocID="{56E54C09-5EF8-4F00-94DA-964862D024D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CA6C205-CAF1-EB48-8357-85D848F88F59}" type="presOf" srcId="{0078247B-E52C-4C43-A381-11AAE483DA77}" destId="{7B9A3C8A-6493-D244-81B2-AF7A76A291AF}" srcOrd="0" destOrd="2" presId="urn:microsoft.com/office/officeart/2005/8/layout/list1"/>
    <dgm:cxn modelId="{513BDB08-2DC4-3843-BF93-1A56ABB93EF1}" type="presOf" srcId="{6B7932B8-C125-461B-8F8D-D6173B217DAE}" destId="{7B9A3C8A-6493-D244-81B2-AF7A76A291AF}" srcOrd="0" destOrd="3" presId="urn:microsoft.com/office/officeart/2005/8/layout/list1"/>
    <dgm:cxn modelId="{C9AF0835-62D1-AD45-9405-55F70037C1B4}" type="presOf" srcId="{695115E4-DE56-4D6F-8784-9057CD382F06}" destId="{7B9A3C8A-6493-D244-81B2-AF7A76A291AF}" srcOrd="0" destOrd="1" presId="urn:microsoft.com/office/officeart/2005/8/layout/list1"/>
    <dgm:cxn modelId="{5AE9F84A-6788-495A-9F75-EF9662FF4CBA}" srcId="{B54EC93D-23AF-4C72-AFDB-0AE0769EA5B6}" destId="{0468F5FA-9A22-45D8-B436-D07C9367F2E4}" srcOrd="0" destOrd="0" parTransId="{8A74913B-81E6-4F39-8868-BEE6174CDD97}" sibTransId="{D56FC264-01DB-4BB3-AD6D-FEF74CA20EA5}"/>
    <dgm:cxn modelId="{57F7A54B-2464-ED46-A7A9-C97875679759}" type="presOf" srcId="{E6D2323F-8C61-49C8-A4FC-B0DF44442D7B}" destId="{4E929AF4-5B79-404B-B8DA-69E8BB125BD4}" srcOrd="0" destOrd="1" presId="urn:microsoft.com/office/officeart/2005/8/layout/list1"/>
    <dgm:cxn modelId="{AEE69C52-1076-3644-B38A-4B22CC420E23}" type="presOf" srcId="{48481F8C-2643-459B-8100-FAF03DF3F98E}" destId="{4E929AF4-5B79-404B-B8DA-69E8BB125BD4}" srcOrd="0" destOrd="2" presId="urn:microsoft.com/office/officeart/2005/8/layout/list1"/>
    <dgm:cxn modelId="{22E5615B-EA25-BC46-9B67-0A61088C41D1}" type="presOf" srcId="{0468F5FA-9A22-45D8-B436-D07C9367F2E4}" destId="{4E929AF4-5B79-404B-B8DA-69E8BB125BD4}" srcOrd="0" destOrd="0" presId="urn:microsoft.com/office/officeart/2005/8/layout/list1"/>
    <dgm:cxn modelId="{3606D75F-C6D6-C749-8E04-14CA8F02F54C}" type="presOf" srcId="{E7B50726-1927-4ADF-9BE2-9FE2D468B7B3}" destId="{C427D193-AE06-884C-947F-6072B76688C1}" srcOrd="0" destOrd="0" presId="urn:microsoft.com/office/officeart/2005/8/layout/list1"/>
    <dgm:cxn modelId="{7A082F60-EE44-4DB5-96BE-5C13677FEBC1}" srcId="{B54EC93D-23AF-4C72-AFDB-0AE0769EA5B6}" destId="{48481F8C-2643-459B-8100-FAF03DF3F98E}" srcOrd="2" destOrd="0" parTransId="{803F2137-F4D2-42C1-B1A3-031CA8249A22}" sibTransId="{D1CFA46A-04C3-40CA-96F2-FE49B19096D0}"/>
    <dgm:cxn modelId="{231BB661-1D23-489C-9171-08E5971FDE93}" srcId="{56E54C09-5EF8-4F00-94DA-964862D024D4}" destId="{695115E4-DE56-4D6F-8784-9057CD382F06}" srcOrd="1" destOrd="0" parTransId="{091C48C2-109E-4700-A02F-674C755E5BF8}" sibTransId="{E85F1D8F-ABCE-4E56-AFC8-A4ED5C8F5443}"/>
    <dgm:cxn modelId="{52115264-C4A5-4E88-8510-34944A9DB1B6}" srcId="{E7B50726-1927-4ADF-9BE2-9FE2D468B7B3}" destId="{56E54C09-5EF8-4F00-94DA-964862D024D4}" srcOrd="1" destOrd="0" parTransId="{AEA897E2-8C22-4176-8E5A-EEF4D6F95109}" sibTransId="{1339D7F6-FC22-41B3-B41B-1DF5C47289AA}"/>
    <dgm:cxn modelId="{D0C47D6D-C4FF-49BE-AD87-7E8DADF36D8B}" srcId="{B54EC93D-23AF-4C72-AFDB-0AE0769EA5B6}" destId="{E6D2323F-8C61-49C8-A4FC-B0DF44442D7B}" srcOrd="1" destOrd="0" parTransId="{C938DC88-68D9-4F01-9902-498CE6120F11}" sibTransId="{B97F1F68-6E21-4B41-A758-D02F61CC40A7}"/>
    <dgm:cxn modelId="{26ED4480-A752-9F41-8B6E-2630AF1F6AB3}" type="presOf" srcId="{9406280D-B206-4F4A-8109-F82BDF9DD6B4}" destId="{4E929AF4-5B79-404B-B8DA-69E8BB125BD4}" srcOrd="0" destOrd="3" presId="urn:microsoft.com/office/officeart/2005/8/layout/list1"/>
    <dgm:cxn modelId="{E1586988-3127-6F44-9412-658ACE9CB360}" type="presOf" srcId="{56E54C09-5EF8-4F00-94DA-964862D024D4}" destId="{B89CA9BE-9979-AB4A-A598-3C6A37D00AF7}" srcOrd="0" destOrd="0" presId="urn:microsoft.com/office/officeart/2005/8/layout/list1"/>
    <dgm:cxn modelId="{D088EE9E-C2ED-43D9-ABA3-F8A0FA285508}" srcId="{B54EC93D-23AF-4C72-AFDB-0AE0769EA5B6}" destId="{9406280D-B206-4F4A-8109-F82BDF9DD6B4}" srcOrd="3" destOrd="0" parTransId="{5D9AB4AE-2663-4C5A-8401-E884DFB76204}" sibTransId="{573CB468-82A0-4537-95A1-B088A487CC4B}"/>
    <dgm:cxn modelId="{6AA06CB2-FD88-DB45-8A49-8BA151CE8DB8}" type="presOf" srcId="{56E54C09-5EF8-4F00-94DA-964862D024D4}" destId="{041A0CD2-8939-834D-98DE-BD036C44FD7B}" srcOrd="1" destOrd="0" presId="urn:microsoft.com/office/officeart/2005/8/layout/list1"/>
    <dgm:cxn modelId="{62AB12B6-0FCD-954A-ABEF-90E3CBF9A48A}" type="presOf" srcId="{B54EC93D-23AF-4C72-AFDB-0AE0769EA5B6}" destId="{EE13373E-E941-2A4A-A1C5-7D33DD005BD9}" srcOrd="1" destOrd="0" presId="urn:microsoft.com/office/officeart/2005/8/layout/list1"/>
    <dgm:cxn modelId="{AE2871BC-4B51-084D-84DE-52BE58D23E49}" type="presOf" srcId="{B54EC93D-23AF-4C72-AFDB-0AE0769EA5B6}" destId="{1C247ADC-C475-8440-A9EE-F3A36240530A}" srcOrd="0" destOrd="0" presId="urn:microsoft.com/office/officeart/2005/8/layout/list1"/>
    <dgm:cxn modelId="{535104BD-4DB6-458F-9191-C58E8A63CEA8}" srcId="{56E54C09-5EF8-4F00-94DA-964862D024D4}" destId="{6B7932B8-C125-461B-8F8D-D6173B217DAE}" srcOrd="3" destOrd="0" parTransId="{9B6435FA-090C-4A76-843C-852F109D8C37}" sibTransId="{394DC460-D654-4A1D-9EF3-C5EB3D1CA1B1}"/>
    <dgm:cxn modelId="{56ED19C9-88D3-B741-B9BE-116270956E39}" type="presOf" srcId="{03D36702-17A9-4C71-A2D9-6CC844DBE45B}" destId="{7B9A3C8A-6493-D244-81B2-AF7A76A291AF}" srcOrd="0" destOrd="0" presId="urn:microsoft.com/office/officeart/2005/8/layout/list1"/>
    <dgm:cxn modelId="{F7D136D7-F2B6-4F76-9F3D-9C4CD8264D65}" srcId="{E7B50726-1927-4ADF-9BE2-9FE2D468B7B3}" destId="{B54EC93D-23AF-4C72-AFDB-0AE0769EA5B6}" srcOrd="0" destOrd="0" parTransId="{00A5400D-8D40-4F85-BEA4-63AEC70BA6D0}" sibTransId="{C1679F08-E864-49AA-8129-29E911E972AD}"/>
    <dgm:cxn modelId="{368B01ED-78E2-4951-9E56-B1C151C0C613}" srcId="{56E54C09-5EF8-4F00-94DA-964862D024D4}" destId="{0078247B-E52C-4C43-A381-11AAE483DA77}" srcOrd="2" destOrd="0" parTransId="{F48DF3CA-9F41-485B-901A-F06788E3713A}" sibTransId="{48BF75E7-EB64-4C88-99DB-6DAE9DBB7969}"/>
    <dgm:cxn modelId="{715818FC-2672-4509-8D12-1513553D1370}" srcId="{56E54C09-5EF8-4F00-94DA-964862D024D4}" destId="{03D36702-17A9-4C71-A2D9-6CC844DBE45B}" srcOrd="0" destOrd="0" parTransId="{A43D865B-2C7D-48C4-82FC-7050CADC9A2A}" sibTransId="{75EF500D-0146-47CC-ACFB-5B60BE72D3E8}"/>
    <dgm:cxn modelId="{9AF452E4-BD7D-5346-AFA9-48AB06A29BBA}" type="presParOf" srcId="{C427D193-AE06-884C-947F-6072B76688C1}" destId="{5898A8CD-2024-CB4C-A221-FF90D7546850}" srcOrd="0" destOrd="0" presId="urn:microsoft.com/office/officeart/2005/8/layout/list1"/>
    <dgm:cxn modelId="{E883E4FA-3B69-FD40-B8B5-2F87DC047536}" type="presParOf" srcId="{5898A8CD-2024-CB4C-A221-FF90D7546850}" destId="{1C247ADC-C475-8440-A9EE-F3A36240530A}" srcOrd="0" destOrd="0" presId="urn:microsoft.com/office/officeart/2005/8/layout/list1"/>
    <dgm:cxn modelId="{DC27588F-733C-7D4D-AC70-D97B48094B39}" type="presParOf" srcId="{5898A8CD-2024-CB4C-A221-FF90D7546850}" destId="{EE13373E-E941-2A4A-A1C5-7D33DD005BD9}" srcOrd="1" destOrd="0" presId="urn:microsoft.com/office/officeart/2005/8/layout/list1"/>
    <dgm:cxn modelId="{A00F53C3-AFB4-7C43-9357-3EBEE32985BF}" type="presParOf" srcId="{C427D193-AE06-884C-947F-6072B76688C1}" destId="{E7FB3844-7537-224D-AF6F-F28CFFDB2C7D}" srcOrd="1" destOrd="0" presId="urn:microsoft.com/office/officeart/2005/8/layout/list1"/>
    <dgm:cxn modelId="{2A33F4B5-5DDB-1844-BFD9-328427A767E6}" type="presParOf" srcId="{C427D193-AE06-884C-947F-6072B76688C1}" destId="{4E929AF4-5B79-404B-B8DA-69E8BB125BD4}" srcOrd="2" destOrd="0" presId="urn:microsoft.com/office/officeart/2005/8/layout/list1"/>
    <dgm:cxn modelId="{69C6759B-B1A8-E045-9100-D622C2C9F9F5}" type="presParOf" srcId="{C427D193-AE06-884C-947F-6072B76688C1}" destId="{3A359927-337E-C44E-B912-B99E4B3F6F3B}" srcOrd="3" destOrd="0" presId="urn:microsoft.com/office/officeart/2005/8/layout/list1"/>
    <dgm:cxn modelId="{A1891C67-5104-FB4F-A668-6BF4C4AABF5B}" type="presParOf" srcId="{C427D193-AE06-884C-947F-6072B76688C1}" destId="{854F8266-331F-2148-85B9-0E94CD5F6339}" srcOrd="4" destOrd="0" presId="urn:microsoft.com/office/officeart/2005/8/layout/list1"/>
    <dgm:cxn modelId="{FC49CF97-96D7-5842-8E8F-E8F1E017D6C9}" type="presParOf" srcId="{854F8266-331F-2148-85B9-0E94CD5F6339}" destId="{B89CA9BE-9979-AB4A-A598-3C6A37D00AF7}" srcOrd="0" destOrd="0" presId="urn:microsoft.com/office/officeart/2005/8/layout/list1"/>
    <dgm:cxn modelId="{D1BE67AD-71BE-F44E-A420-3CA4378B59D5}" type="presParOf" srcId="{854F8266-331F-2148-85B9-0E94CD5F6339}" destId="{041A0CD2-8939-834D-98DE-BD036C44FD7B}" srcOrd="1" destOrd="0" presId="urn:microsoft.com/office/officeart/2005/8/layout/list1"/>
    <dgm:cxn modelId="{2F10A7AB-C7A7-3442-9B60-20521C62F1D5}" type="presParOf" srcId="{C427D193-AE06-884C-947F-6072B76688C1}" destId="{21E7B8CE-EC10-A44C-9733-61204021BA43}" srcOrd="5" destOrd="0" presId="urn:microsoft.com/office/officeart/2005/8/layout/list1"/>
    <dgm:cxn modelId="{CBC6B0DE-18A6-8D49-B984-0C62A1157C2C}" type="presParOf" srcId="{C427D193-AE06-884C-947F-6072B76688C1}" destId="{7B9A3C8A-6493-D244-81B2-AF7A76A291A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29AF4-5B79-404B-B8DA-69E8BB125BD4}">
      <dsp:nvSpPr>
        <dsp:cNvPr id="0" name=""/>
        <dsp:cNvSpPr/>
      </dsp:nvSpPr>
      <dsp:spPr>
        <a:xfrm>
          <a:off x="0" y="336989"/>
          <a:ext cx="7875747" cy="16443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245" tIns="374904" rIns="61124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Express every instruction as series of simple steps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Follow same general flow for each instruction type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Assemble registers, memories, predesigned combinational blocks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Connect with control logic</a:t>
          </a:r>
        </a:p>
      </dsp:txBody>
      <dsp:txXfrm>
        <a:off x="0" y="336989"/>
        <a:ext cx="7875747" cy="1644300"/>
      </dsp:txXfrm>
    </dsp:sp>
    <dsp:sp modelId="{EE13373E-E941-2A4A-A1C5-7D33DD005BD9}">
      <dsp:nvSpPr>
        <dsp:cNvPr id="0" name=""/>
        <dsp:cNvSpPr/>
      </dsp:nvSpPr>
      <dsp:spPr>
        <a:xfrm>
          <a:off x="393787" y="71309"/>
          <a:ext cx="5513022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379" tIns="0" rIns="20837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Implementation</a:t>
          </a:r>
        </a:p>
      </dsp:txBody>
      <dsp:txXfrm>
        <a:off x="419726" y="97248"/>
        <a:ext cx="5461144" cy="479482"/>
      </dsp:txXfrm>
    </dsp:sp>
    <dsp:sp modelId="{7B9A3C8A-6493-D244-81B2-AF7A76A291AF}">
      <dsp:nvSpPr>
        <dsp:cNvPr id="0" name=""/>
        <dsp:cNvSpPr/>
      </dsp:nvSpPr>
      <dsp:spPr>
        <a:xfrm>
          <a:off x="0" y="2344170"/>
          <a:ext cx="7875747" cy="1927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245" tIns="374904" rIns="61124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Too slow to be practical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In one cycle, must propagate through instruction memory, register file, ALU, and data memory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Would need to run clock very slowly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Hardware units only active for fraction of clock cycle</a:t>
          </a:r>
        </a:p>
      </dsp:txBody>
      <dsp:txXfrm>
        <a:off x="0" y="2344170"/>
        <a:ext cx="7875747" cy="1927800"/>
      </dsp:txXfrm>
    </dsp:sp>
    <dsp:sp modelId="{041A0CD2-8939-834D-98DE-BD036C44FD7B}">
      <dsp:nvSpPr>
        <dsp:cNvPr id="0" name=""/>
        <dsp:cNvSpPr/>
      </dsp:nvSpPr>
      <dsp:spPr>
        <a:xfrm>
          <a:off x="393787" y="2078490"/>
          <a:ext cx="5513022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379" tIns="0" rIns="20837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Limitations</a:t>
          </a:r>
        </a:p>
      </dsp:txBody>
      <dsp:txXfrm>
        <a:off x="419726" y="2104429"/>
        <a:ext cx="5461144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342129" y="320041"/>
            <a:ext cx="642982" cy="227496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lIns="60413" tIns="23494" rIns="60413" bIns="23494">
            <a:spAutoFit/>
          </a:bodyPr>
          <a:lstStyle/>
          <a:p>
            <a:pPr defTabSz="860890"/>
            <a:r>
              <a:rPr lang="en-US" sz="1300" dirty="0"/>
              <a:t>15-349</a:t>
            </a:r>
          </a:p>
        </p:txBody>
      </p:sp>
    </p:spTree>
    <p:extLst>
      <p:ext uri="{BB962C8B-B14F-4D97-AF65-F5344CB8AC3E}">
        <p14:creationId xmlns:p14="http://schemas.microsoft.com/office/powerpoint/2010/main" val="609211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5875" y="723900"/>
            <a:ext cx="4757738" cy="356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59668" y="9229487"/>
            <a:ext cx="772826" cy="2274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0413" tIns="23494" rIns="60413" bIns="23494">
            <a:spAutoFit/>
          </a:bodyPr>
          <a:lstStyle/>
          <a:p>
            <a:pPr defTabSz="860890"/>
            <a:r>
              <a:rPr lang="en-US" sz="1300" dirty="0"/>
              <a:t>Page </a:t>
            </a:r>
            <a:fld id="{E58C011B-412C-41B4-A393-308DD6F72051}" type="slidenum">
              <a:rPr lang="en-US" sz="1300"/>
              <a:pPr defTabSz="860890"/>
              <a:t>‹#›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044144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A4853-3E4D-EA4E-8CE8-C9AF08B00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413" y="1120284"/>
            <a:ext cx="6848475" cy="2383179"/>
          </a:xfrm>
        </p:spPr>
        <p:txBody>
          <a:bodyPr anchor="b"/>
          <a:lstStyle>
            <a:lvl1pPr algn="ctr">
              <a:defRPr sz="44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856FB1-229A-5B4C-A314-AB7176FE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1413" y="3595367"/>
            <a:ext cx="6848475" cy="1652696"/>
          </a:xfrm>
        </p:spPr>
        <p:txBody>
          <a:bodyPr/>
          <a:lstStyle>
            <a:lvl1pPr marL="0" indent="0" algn="ctr">
              <a:buNone/>
              <a:defRPr sz="1798"/>
            </a:lvl1pPr>
            <a:lvl2pPr marL="342443" indent="0" algn="ctr">
              <a:buNone/>
              <a:defRPr sz="1498"/>
            </a:lvl2pPr>
            <a:lvl3pPr marL="684886" indent="0" algn="ctr">
              <a:buNone/>
              <a:defRPr sz="1348"/>
            </a:lvl3pPr>
            <a:lvl4pPr marL="1027328" indent="0" algn="ctr">
              <a:buNone/>
              <a:defRPr sz="1198"/>
            </a:lvl4pPr>
            <a:lvl5pPr marL="1369771" indent="0" algn="ctr">
              <a:buNone/>
              <a:defRPr sz="1198"/>
            </a:lvl5pPr>
            <a:lvl6pPr marL="1712214" indent="0" algn="ctr">
              <a:buNone/>
              <a:defRPr sz="1198"/>
            </a:lvl6pPr>
            <a:lvl7pPr marL="2054657" indent="0" algn="ctr">
              <a:buNone/>
              <a:defRPr sz="1198"/>
            </a:lvl7pPr>
            <a:lvl8pPr marL="2397100" indent="0" algn="ctr">
              <a:buNone/>
              <a:defRPr sz="1198"/>
            </a:lvl8pPr>
            <a:lvl9pPr marL="2739542" indent="0" algn="ctr">
              <a:buNone/>
              <a:defRPr sz="119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C5E2B-3DC1-A641-8AC1-E2144D50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0AC2-EDDA-0E4A-9908-CC764CE59C6C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255A6-B3A7-624A-92D6-6E7BDD572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E6DBA-04B5-C547-975F-A3D7BC1B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AF42-3950-384C-B4D4-A2CD140F2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2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605D5-F99D-E64B-9292-23D6759C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A530C-4C40-EE45-926E-2082DDE74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68F04-B5A5-6B41-9330-1F4CDE78F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0AC2-EDDA-0E4A-9908-CC764CE59C6C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5422-8E82-D64E-98D9-D504B106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87B78-737E-4742-B44D-B136AF36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AF42-3950-384C-B4D4-A2CD140F2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1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E161D7-1391-2440-AF88-2F56B266A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34586" y="364449"/>
            <a:ext cx="1968937" cy="5801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1E7F0-3E49-2040-B8C2-FFCE849D8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7777" y="364449"/>
            <a:ext cx="5792668" cy="5801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DF2E6-E423-C346-B983-B8F51C77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0AC2-EDDA-0E4A-9908-CC764CE59C6C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3F51F-EBB9-564D-9BE8-BA7B7BF33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36D31-9405-EA4A-8A9D-EC4A2289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AF42-3950-384C-B4D4-A2CD140F2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7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EA19C-582C-1143-9957-136751DCD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BC541-11DA-8E4C-AD9D-0244FE479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D7418-E38D-EF48-8F3F-9E993F0A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0AC2-EDDA-0E4A-9908-CC764CE59C6C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9DDAB-6DA8-BE4B-962E-4A247A4A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67A2F-499B-6D4A-A3B9-B2D3FA05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AF42-3950-384C-B4D4-A2CD140F2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2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7C3D1-8877-E249-BEFF-CBD8C3D3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1" y="1706572"/>
            <a:ext cx="7875746" cy="2847454"/>
          </a:xfrm>
        </p:spPr>
        <p:txBody>
          <a:bodyPr anchor="b"/>
          <a:lstStyle>
            <a:lvl1pPr>
              <a:defRPr sz="44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E1B75-1BC1-794C-87DF-A7B6D0FB5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021" y="4580964"/>
            <a:ext cx="7875746" cy="1497409"/>
          </a:xfrm>
        </p:spPr>
        <p:txBody>
          <a:bodyPr/>
          <a:lstStyle>
            <a:lvl1pPr marL="0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1pPr>
            <a:lvl2pPr marL="342443" indent="0">
              <a:buNone/>
              <a:defRPr sz="1498">
                <a:solidFill>
                  <a:schemeClr val="tx1">
                    <a:tint val="75000"/>
                  </a:schemeClr>
                </a:solidFill>
              </a:defRPr>
            </a:lvl2pPr>
            <a:lvl3pPr marL="684886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3pPr>
            <a:lvl4pPr marL="1027328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4pPr>
            <a:lvl5pPr marL="1369771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5pPr>
            <a:lvl6pPr marL="1712214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6pPr>
            <a:lvl7pPr marL="2054657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7pPr>
            <a:lvl8pPr marL="2397100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8pPr>
            <a:lvl9pPr marL="2739542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983AC-67A7-1742-B2C9-8197DC90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0AC2-EDDA-0E4A-9908-CC764CE59C6C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8C302-AA07-304E-8CF4-0DB33EF4A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6B025-2211-674C-B199-97813C67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AF42-3950-384C-B4D4-A2CD140F2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3A59-10E7-074F-B80D-C007AEA9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ED6C5-8408-3348-9158-E7E29955B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777" y="1822244"/>
            <a:ext cx="3880803" cy="4343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23F95-7176-7E43-9037-B7C8CD3BD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2720" y="1822244"/>
            <a:ext cx="3880803" cy="4343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AE281-5002-5F4D-A6FA-E2BC1431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0AC2-EDDA-0E4A-9908-CC764CE59C6C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B25FE-AAB9-F741-8411-5F5027B7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11F57-286C-F84B-B03E-D5CD84A0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AF42-3950-384C-B4D4-A2CD140F2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F624E-7699-9E4F-998D-39F25293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66" y="364449"/>
            <a:ext cx="7875746" cy="1323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5BDD6-ADF7-234C-8AB7-598FAE1D9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966" y="1678050"/>
            <a:ext cx="3862968" cy="822386"/>
          </a:xfrm>
        </p:spPr>
        <p:txBody>
          <a:bodyPr anchor="b"/>
          <a:lstStyle>
            <a:lvl1pPr marL="0" indent="0">
              <a:buNone/>
              <a:defRPr sz="1798" b="1"/>
            </a:lvl1pPr>
            <a:lvl2pPr marL="342443" indent="0">
              <a:buNone/>
              <a:defRPr sz="1498" b="1"/>
            </a:lvl2pPr>
            <a:lvl3pPr marL="684886" indent="0">
              <a:buNone/>
              <a:defRPr sz="1348" b="1"/>
            </a:lvl3pPr>
            <a:lvl4pPr marL="1027328" indent="0">
              <a:buNone/>
              <a:defRPr sz="1198" b="1"/>
            </a:lvl4pPr>
            <a:lvl5pPr marL="1369771" indent="0">
              <a:buNone/>
              <a:defRPr sz="1198" b="1"/>
            </a:lvl5pPr>
            <a:lvl6pPr marL="1712214" indent="0">
              <a:buNone/>
              <a:defRPr sz="1198" b="1"/>
            </a:lvl6pPr>
            <a:lvl7pPr marL="2054657" indent="0">
              <a:buNone/>
              <a:defRPr sz="1198" b="1"/>
            </a:lvl7pPr>
            <a:lvl8pPr marL="2397100" indent="0">
              <a:buNone/>
              <a:defRPr sz="1198" b="1"/>
            </a:lvl8pPr>
            <a:lvl9pPr marL="2739542" indent="0">
              <a:buNone/>
              <a:defRPr sz="11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89884-9B97-674D-9E14-99940C6DD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6" y="2500436"/>
            <a:ext cx="3862968" cy="3677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6C436-155C-FA4F-83D3-17561637F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2721" y="1678050"/>
            <a:ext cx="3881992" cy="822386"/>
          </a:xfrm>
        </p:spPr>
        <p:txBody>
          <a:bodyPr anchor="b"/>
          <a:lstStyle>
            <a:lvl1pPr marL="0" indent="0">
              <a:buNone/>
              <a:defRPr sz="1798" b="1"/>
            </a:lvl1pPr>
            <a:lvl2pPr marL="342443" indent="0">
              <a:buNone/>
              <a:defRPr sz="1498" b="1"/>
            </a:lvl2pPr>
            <a:lvl3pPr marL="684886" indent="0">
              <a:buNone/>
              <a:defRPr sz="1348" b="1"/>
            </a:lvl3pPr>
            <a:lvl4pPr marL="1027328" indent="0">
              <a:buNone/>
              <a:defRPr sz="1198" b="1"/>
            </a:lvl4pPr>
            <a:lvl5pPr marL="1369771" indent="0">
              <a:buNone/>
              <a:defRPr sz="1198" b="1"/>
            </a:lvl5pPr>
            <a:lvl6pPr marL="1712214" indent="0">
              <a:buNone/>
              <a:defRPr sz="1198" b="1"/>
            </a:lvl6pPr>
            <a:lvl7pPr marL="2054657" indent="0">
              <a:buNone/>
              <a:defRPr sz="1198" b="1"/>
            </a:lvl7pPr>
            <a:lvl8pPr marL="2397100" indent="0">
              <a:buNone/>
              <a:defRPr sz="1198" b="1"/>
            </a:lvl8pPr>
            <a:lvl9pPr marL="2739542" indent="0">
              <a:buNone/>
              <a:defRPr sz="11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94952E-5E42-F04B-BF18-4C63878DB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2721" y="2500436"/>
            <a:ext cx="3881992" cy="3677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1B8ADB-8101-874C-B8AA-D019AEC6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0AC2-EDDA-0E4A-9908-CC764CE59C6C}" type="datetimeFigureOut">
              <a:rPr lang="en-US" smtClean="0"/>
              <a:t>9/30/19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E1303D-2E93-3F4D-AA1E-10A546E0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498B30-DADF-9B4F-8262-752205AC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AF42-3950-384C-B4D4-A2CD140F2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8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0113-3FCF-E248-942E-B2D7692C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B3AFC-6A6C-A84E-B45C-36CDF758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0AC2-EDDA-0E4A-9908-CC764CE59C6C}" type="datetimeFigureOut">
              <a:rPr lang="en-US" smtClean="0"/>
              <a:t>9/30/19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D87FC-7256-C24C-B583-F7EB93C2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56F83-2701-7442-947C-F26AA7156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AF42-3950-384C-B4D4-A2CD140F2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0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51608B-0C4F-2B4E-8355-C6777914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0AC2-EDDA-0E4A-9908-CC764CE59C6C}" type="datetimeFigureOut">
              <a:rPr lang="en-US" smtClean="0"/>
              <a:t>9/30/19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7C2076-1B61-BB42-91DC-65CE495D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B16E8-407C-9949-BE61-B3D2AC4F9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AF42-3950-384C-B4D4-A2CD140F2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0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6EB8-BC44-0146-9377-25E13075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66" y="456353"/>
            <a:ext cx="2945082" cy="1597237"/>
          </a:xfrm>
        </p:spPr>
        <p:txBody>
          <a:bodyPr anchor="b"/>
          <a:lstStyle>
            <a:lvl1pPr>
              <a:defRPr sz="239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26CAB-3FBD-E64B-AE32-63631FA55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992" y="985597"/>
            <a:ext cx="4622721" cy="4864600"/>
          </a:xfrm>
        </p:spPr>
        <p:txBody>
          <a:bodyPr/>
          <a:lstStyle>
            <a:lvl1pPr>
              <a:defRPr sz="2397"/>
            </a:lvl1pPr>
            <a:lvl2pPr>
              <a:defRPr sz="2097"/>
            </a:lvl2pPr>
            <a:lvl3pPr>
              <a:defRPr sz="1798"/>
            </a:lvl3pPr>
            <a:lvl4pPr>
              <a:defRPr sz="1498"/>
            </a:lvl4pPr>
            <a:lvl5pPr>
              <a:defRPr sz="1498"/>
            </a:lvl5pPr>
            <a:lvl6pPr>
              <a:defRPr sz="1498"/>
            </a:lvl6pPr>
            <a:lvl7pPr>
              <a:defRPr sz="1498"/>
            </a:lvl7pPr>
            <a:lvl8pPr>
              <a:defRPr sz="1498"/>
            </a:lvl8pPr>
            <a:lvl9pPr>
              <a:defRPr sz="14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86BA7-CD4F-0A4C-A83B-52CFE4B38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966" y="2053590"/>
            <a:ext cx="2945082" cy="3804530"/>
          </a:xfrm>
        </p:spPr>
        <p:txBody>
          <a:bodyPr/>
          <a:lstStyle>
            <a:lvl1pPr marL="0" indent="0">
              <a:buNone/>
              <a:defRPr sz="1198"/>
            </a:lvl1pPr>
            <a:lvl2pPr marL="342443" indent="0">
              <a:buNone/>
              <a:defRPr sz="1049"/>
            </a:lvl2pPr>
            <a:lvl3pPr marL="684886" indent="0">
              <a:buNone/>
              <a:defRPr sz="899"/>
            </a:lvl3pPr>
            <a:lvl4pPr marL="1027328" indent="0">
              <a:buNone/>
              <a:defRPr sz="749"/>
            </a:lvl4pPr>
            <a:lvl5pPr marL="1369771" indent="0">
              <a:buNone/>
              <a:defRPr sz="749"/>
            </a:lvl5pPr>
            <a:lvl6pPr marL="1712214" indent="0">
              <a:buNone/>
              <a:defRPr sz="749"/>
            </a:lvl6pPr>
            <a:lvl7pPr marL="2054657" indent="0">
              <a:buNone/>
              <a:defRPr sz="749"/>
            </a:lvl7pPr>
            <a:lvl8pPr marL="2397100" indent="0">
              <a:buNone/>
              <a:defRPr sz="749"/>
            </a:lvl8pPr>
            <a:lvl9pPr marL="2739542" indent="0">
              <a:buNone/>
              <a:defRPr sz="7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70861-9599-144D-B88A-868455A1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0AC2-EDDA-0E4A-9908-CC764CE59C6C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D4C0B-6511-3740-B0B7-823A530BC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7BA0E-86FB-184C-9B71-735D18CC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AF42-3950-384C-B4D4-A2CD140F2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7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0935A-F2AF-A44D-8E8A-3CC589C3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66" y="456353"/>
            <a:ext cx="2945082" cy="1597237"/>
          </a:xfrm>
        </p:spPr>
        <p:txBody>
          <a:bodyPr anchor="b"/>
          <a:lstStyle>
            <a:lvl1pPr>
              <a:defRPr sz="239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5DEFC0-5F9B-CF45-BE0A-93D9E3AE4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1992" y="985597"/>
            <a:ext cx="4622721" cy="4864600"/>
          </a:xfrm>
        </p:spPr>
        <p:txBody>
          <a:bodyPr/>
          <a:lstStyle>
            <a:lvl1pPr marL="0" indent="0">
              <a:buNone/>
              <a:defRPr sz="2397"/>
            </a:lvl1pPr>
            <a:lvl2pPr marL="342443" indent="0">
              <a:buNone/>
              <a:defRPr sz="2097"/>
            </a:lvl2pPr>
            <a:lvl3pPr marL="684886" indent="0">
              <a:buNone/>
              <a:defRPr sz="1798"/>
            </a:lvl3pPr>
            <a:lvl4pPr marL="1027328" indent="0">
              <a:buNone/>
              <a:defRPr sz="1498"/>
            </a:lvl4pPr>
            <a:lvl5pPr marL="1369771" indent="0">
              <a:buNone/>
              <a:defRPr sz="1498"/>
            </a:lvl5pPr>
            <a:lvl6pPr marL="1712214" indent="0">
              <a:buNone/>
              <a:defRPr sz="1498"/>
            </a:lvl6pPr>
            <a:lvl7pPr marL="2054657" indent="0">
              <a:buNone/>
              <a:defRPr sz="1498"/>
            </a:lvl7pPr>
            <a:lvl8pPr marL="2397100" indent="0">
              <a:buNone/>
              <a:defRPr sz="1498"/>
            </a:lvl8pPr>
            <a:lvl9pPr marL="2739542" indent="0">
              <a:buNone/>
              <a:defRPr sz="149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FF120-BF59-FF43-84C6-DB4A7F007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966" y="2053590"/>
            <a:ext cx="2945082" cy="3804530"/>
          </a:xfrm>
        </p:spPr>
        <p:txBody>
          <a:bodyPr/>
          <a:lstStyle>
            <a:lvl1pPr marL="0" indent="0">
              <a:buNone/>
              <a:defRPr sz="1198"/>
            </a:lvl1pPr>
            <a:lvl2pPr marL="342443" indent="0">
              <a:buNone/>
              <a:defRPr sz="1049"/>
            </a:lvl2pPr>
            <a:lvl3pPr marL="684886" indent="0">
              <a:buNone/>
              <a:defRPr sz="899"/>
            </a:lvl3pPr>
            <a:lvl4pPr marL="1027328" indent="0">
              <a:buNone/>
              <a:defRPr sz="749"/>
            </a:lvl4pPr>
            <a:lvl5pPr marL="1369771" indent="0">
              <a:buNone/>
              <a:defRPr sz="749"/>
            </a:lvl5pPr>
            <a:lvl6pPr marL="1712214" indent="0">
              <a:buNone/>
              <a:defRPr sz="749"/>
            </a:lvl6pPr>
            <a:lvl7pPr marL="2054657" indent="0">
              <a:buNone/>
              <a:defRPr sz="749"/>
            </a:lvl7pPr>
            <a:lvl8pPr marL="2397100" indent="0">
              <a:buNone/>
              <a:defRPr sz="749"/>
            </a:lvl8pPr>
            <a:lvl9pPr marL="2739542" indent="0">
              <a:buNone/>
              <a:defRPr sz="7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7C7F7-2481-9748-9571-D07573E3D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0AC2-EDDA-0E4A-9908-CC764CE59C6C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7A217-D97D-8A43-B68B-BFF4A729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29BD1-8782-3346-8135-CE865D4F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AF42-3950-384C-B4D4-A2CD140F2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4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072F9-90EF-B44D-B92F-CB481EA25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77" y="364449"/>
            <a:ext cx="7875746" cy="132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B5DAD-3ACA-904B-BB9F-3627CE5CF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777" y="1822244"/>
            <a:ext cx="7875746" cy="4343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1ED9B-0117-604A-9B53-5E94721BF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77" y="6344579"/>
            <a:ext cx="2054543" cy="364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E0AC2-EDDA-0E4A-9908-CC764CE59C6C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05AB6-7708-1A4F-84E4-097C3031B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743" y="6344579"/>
            <a:ext cx="3081814" cy="364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56DD1-5038-6248-A48E-82467D757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8980" y="6344579"/>
            <a:ext cx="2054543" cy="364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FAF42-3950-384C-B4D4-A2CD140F2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8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4886" rtl="0" eaLnBrk="1" latinLnBrk="0" hangingPunct="1">
        <a:lnSpc>
          <a:spcPct val="90000"/>
        </a:lnSpc>
        <a:spcBef>
          <a:spcPct val="0"/>
        </a:spcBef>
        <a:buNone/>
        <a:defRPr sz="32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21" indent="-171221" algn="l" defTabSz="684886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13664" indent="-171221" algn="l" defTabSz="6848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856107" indent="-171221" algn="l" defTabSz="6848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8" kern="1200">
          <a:solidFill>
            <a:schemeClr val="tx1"/>
          </a:solidFill>
          <a:latin typeface="+mn-lt"/>
          <a:ea typeface="+mn-ea"/>
          <a:cs typeface="+mn-cs"/>
        </a:defRPr>
      </a:lvl3pPr>
      <a:lvl4pPr marL="1198550" indent="-171221" algn="l" defTabSz="6848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4pPr>
      <a:lvl5pPr marL="1540993" indent="-171221" algn="l" defTabSz="6848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5pPr>
      <a:lvl6pPr marL="1883435" indent="-171221" algn="l" defTabSz="6848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6pPr>
      <a:lvl7pPr marL="2225878" indent="-171221" algn="l" defTabSz="6848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2568321" indent="-171221" algn="l" defTabSz="6848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2910764" indent="-171221" algn="l" defTabSz="6848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1pPr>
      <a:lvl2pPr marL="342443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2pPr>
      <a:lvl3pPr marL="684886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3pPr>
      <a:lvl4pPr marL="1027328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4pPr>
      <a:lvl5pPr marL="1369771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5pPr>
      <a:lvl6pPr marL="1712214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6pPr>
      <a:lvl7pPr marL="2054657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2397100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2739542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2FB6-00B7-264F-BFB5-961E9713E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412" y="2241650"/>
            <a:ext cx="6848475" cy="1561818"/>
          </a:xfrm>
        </p:spPr>
        <p:txBody>
          <a:bodyPr>
            <a:normAutofit/>
          </a:bodyPr>
          <a:lstStyle/>
          <a:p>
            <a:pPr algn="l"/>
            <a:r>
              <a:rPr lang="en-US" sz="4200"/>
              <a:t>Sequential Architecture Implementation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3793E-632D-3845-9DFB-14485AA51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1412" y="3939740"/>
            <a:ext cx="6848475" cy="571523"/>
          </a:xfrm>
        </p:spPr>
        <p:txBody>
          <a:bodyPr>
            <a:normAutofit/>
          </a:bodyPr>
          <a:lstStyle/>
          <a:p>
            <a:pPr algn="l"/>
            <a:r>
              <a:rPr lang="en-US" sz="1700"/>
              <a:t>CSCI 370: Computer Architecture</a:t>
            </a: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34296" cy="2127005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8069" y="0"/>
            <a:ext cx="5313230" cy="2127005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05884" y="4674247"/>
            <a:ext cx="3387386" cy="2171053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3579" y="4674247"/>
            <a:ext cx="4437721" cy="2171053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74247"/>
            <a:ext cx="5328490" cy="2171053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0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7239000" y="6172200"/>
            <a:ext cx="1676400" cy="6731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5614987" cy="779463"/>
          </a:xfrm>
        </p:spPr>
        <p:txBody>
          <a:bodyPr/>
          <a:lstStyle/>
          <a:p>
            <a:r>
              <a:rPr lang="en-US"/>
              <a:t>SEQ Stages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idx="1"/>
          </p:nvPr>
        </p:nvSpPr>
        <p:spPr>
          <a:xfrm>
            <a:off x="290513" y="1219200"/>
            <a:ext cx="4662487" cy="5213350"/>
          </a:xfrm>
        </p:spPr>
        <p:txBody>
          <a:bodyPr/>
          <a:lstStyle/>
          <a:p>
            <a:r>
              <a:rPr lang="en-US" sz="2000"/>
              <a:t>Fetch</a:t>
            </a:r>
          </a:p>
          <a:p>
            <a:pPr lvl="1"/>
            <a:r>
              <a:rPr lang="en-US" sz="1800"/>
              <a:t>Read instruction from instruction memory</a:t>
            </a:r>
          </a:p>
          <a:p>
            <a:r>
              <a:rPr lang="en-US" sz="2000"/>
              <a:t>Decode</a:t>
            </a:r>
          </a:p>
          <a:p>
            <a:pPr lvl="1"/>
            <a:r>
              <a:rPr lang="en-US" sz="1800"/>
              <a:t>Read program registers</a:t>
            </a:r>
          </a:p>
          <a:p>
            <a:r>
              <a:rPr lang="en-US" sz="2000"/>
              <a:t>Execute</a:t>
            </a:r>
          </a:p>
          <a:p>
            <a:pPr lvl="1"/>
            <a:r>
              <a:rPr lang="en-US" sz="1800"/>
              <a:t>Compute value or address</a:t>
            </a:r>
          </a:p>
          <a:p>
            <a:r>
              <a:rPr lang="en-US" sz="2000"/>
              <a:t>Memory</a:t>
            </a:r>
          </a:p>
          <a:p>
            <a:pPr lvl="1"/>
            <a:r>
              <a:rPr lang="en-US" sz="1800"/>
              <a:t>Read or write data</a:t>
            </a:r>
          </a:p>
          <a:p>
            <a:r>
              <a:rPr lang="en-US" sz="2000"/>
              <a:t>Write Back</a:t>
            </a:r>
          </a:p>
          <a:p>
            <a:pPr lvl="1"/>
            <a:r>
              <a:rPr lang="en-US" sz="1800"/>
              <a:t>Write program registers</a:t>
            </a:r>
          </a:p>
          <a:p>
            <a:r>
              <a:rPr lang="en-US" sz="2000"/>
              <a:t>PC</a:t>
            </a:r>
          </a:p>
          <a:p>
            <a:pPr lvl="1"/>
            <a:r>
              <a:rPr lang="en-US" sz="1800"/>
              <a:t>Update program counter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22487-39BB-CF49-974A-174A02288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0" y="298450"/>
            <a:ext cx="32385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 Decoding</a:t>
            </a:r>
          </a:p>
        </p:txBody>
      </p:sp>
      <p:sp>
        <p:nvSpPr>
          <p:cNvPr id="334021" name="Rectangle 197"/>
          <p:cNvSpPr>
            <a:spLocks noGrp="1" noChangeArrowheads="1"/>
          </p:cNvSpPr>
          <p:nvPr>
            <p:ph idx="1"/>
          </p:nvPr>
        </p:nvSpPr>
        <p:spPr>
          <a:xfrm>
            <a:off x="290513" y="4572000"/>
            <a:ext cx="8294687" cy="1860550"/>
          </a:xfrm>
        </p:spPr>
        <p:txBody>
          <a:bodyPr/>
          <a:lstStyle/>
          <a:p>
            <a:pPr>
              <a:tabLst>
                <a:tab pos="3829050" algn="l"/>
              </a:tabLst>
            </a:pPr>
            <a:r>
              <a:rPr lang="en-US"/>
              <a:t>Instruction Format</a:t>
            </a:r>
          </a:p>
          <a:p>
            <a:pPr lvl="1">
              <a:tabLst>
                <a:tab pos="3829050" algn="l"/>
              </a:tabLst>
            </a:pPr>
            <a:r>
              <a:rPr lang="en-US"/>
              <a:t>Instruction byte	icode:ifun</a:t>
            </a:r>
          </a:p>
          <a:p>
            <a:pPr lvl="1">
              <a:tabLst>
                <a:tab pos="3829050" algn="l"/>
              </a:tabLst>
            </a:pPr>
            <a:r>
              <a:rPr lang="en-US"/>
              <a:t>Optional register byte	rA:rB</a:t>
            </a:r>
          </a:p>
          <a:p>
            <a:pPr lvl="1">
              <a:tabLst>
                <a:tab pos="3829050" algn="l"/>
              </a:tabLst>
            </a:pPr>
            <a:r>
              <a:rPr lang="en-US"/>
              <a:t>Optional constant word	valC</a:t>
            </a:r>
          </a:p>
        </p:txBody>
      </p:sp>
      <p:grpSp>
        <p:nvGrpSpPr>
          <p:cNvPr id="333904" name="Group 80"/>
          <p:cNvGrpSpPr>
            <a:grpSpLocks/>
          </p:cNvGrpSpPr>
          <p:nvPr/>
        </p:nvGrpSpPr>
        <p:grpSpPr bwMode="auto">
          <a:xfrm>
            <a:off x="2508250" y="1998663"/>
            <a:ext cx="609600" cy="280987"/>
            <a:chOff x="1536" y="2208"/>
            <a:chExt cx="384" cy="192"/>
          </a:xfrm>
        </p:grpSpPr>
        <p:sp>
          <p:nvSpPr>
            <p:cNvPr id="333905" name="Rectangle 81"/>
            <p:cNvSpPr>
              <a:spLocks noChangeArrowheads="1"/>
            </p:cNvSpPr>
            <p:nvPr/>
          </p:nvSpPr>
          <p:spPr bwMode="auto">
            <a:xfrm>
              <a:off x="1536" y="220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5</a:t>
              </a:r>
            </a:p>
          </p:txBody>
        </p:sp>
        <p:sp>
          <p:nvSpPr>
            <p:cNvPr id="333906" name="Rectangle 82"/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33907" name="Rectangle 83"/>
            <p:cNvSpPr>
              <a:spLocks noChangeArrowheads="1"/>
            </p:cNvSpPr>
            <p:nvPr/>
          </p:nvSpPr>
          <p:spPr bwMode="auto">
            <a:xfrm>
              <a:off x="1536" y="220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grpSp>
        <p:nvGrpSpPr>
          <p:cNvPr id="333908" name="Group 84"/>
          <p:cNvGrpSpPr>
            <a:grpSpLocks/>
          </p:cNvGrpSpPr>
          <p:nvPr/>
        </p:nvGrpSpPr>
        <p:grpSpPr bwMode="auto">
          <a:xfrm>
            <a:off x="3117850" y="1998663"/>
            <a:ext cx="609600" cy="280987"/>
            <a:chOff x="1920" y="2208"/>
            <a:chExt cx="384" cy="192"/>
          </a:xfrm>
        </p:grpSpPr>
        <p:sp>
          <p:nvSpPr>
            <p:cNvPr id="333909" name="Rectangle 85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rA</a:t>
              </a:r>
            </a:p>
          </p:txBody>
        </p:sp>
        <p:sp>
          <p:nvSpPr>
            <p:cNvPr id="333910" name="Rectangle 86"/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rB</a:t>
              </a:r>
            </a:p>
          </p:txBody>
        </p:sp>
        <p:sp>
          <p:nvSpPr>
            <p:cNvPr id="333911" name="Rectangle 87"/>
            <p:cNvSpPr>
              <a:spLocks noChangeArrowheads="1"/>
            </p:cNvSpPr>
            <p:nvPr/>
          </p:nvSpPr>
          <p:spPr bwMode="auto">
            <a:xfrm>
              <a:off x="1920" y="220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33912" name="Rectangle 88"/>
          <p:cNvSpPr>
            <a:spLocks noChangeArrowheads="1"/>
          </p:cNvSpPr>
          <p:nvPr/>
        </p:nvSpPr>
        <p:spPr bwMode="auto">
          <a:xfrm>
            <a:off x="3727450" y="1998663"/>
            <a:ext cx="4864100" cy="280987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D</a:t>
            </a:r>
          </a:p>
        </p:txBody>
      </p:sp>
      <p:sp>
        <p:nvSpPr>
          <p:cNvPr id="334004" name="Text Box 180"/>
          <p:cNvSpPr txBox="1">
            <a:spLocks noChangeArrowheads="1"/>
          </p:cNvSpPr>
          <p:nvPr/>
        </p:nvSpPr>
        <p:spPr bwMode="auto">
          <a:xfrm>
            <a:off x="984250" y="2836863"/>
            <a:ext cx="954088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r"/>
            <a:r>
              <a:rPr lang="en-US"/>
              <a:t>icode</a:t>
            </a:r>
          </a:p>
        </p:txBody>
      </p:sp>
      <p:sp>
        <p:nvSpPr>
          <p:cNvPr id="334006" name="Text Box 182"/>
          <p:cNvSpPr txBox="1">
            <a:spLocks noChangeArrowheads="1"/>
          </p:cNvSpPr>
          <p:nvPr/>
        </p:nvSpPr>
        <p:spPr bwMode="auto">
          <a:xfrm>
            <a:off x="984250" y="3141663"/>
            <a:ext cx="954088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r"/>
            <a:r>
              <a:rPr lang="en-US"/>
              <a:t>ifun</a:t>
            </a:r>
          </a:p>
        </p:txBody>
      </p:sp>
      <p:sp>
        <p:nvSpPr>
          <p:cNvPr id="334007" name="Text Box 183"/>
          <p:cNvSpPr txBox="1">
            <a:spLocks noChangeArrowheads="1"/>
          </p:cNvSpPr>
          <p:nvPr/>
        </p:nvSpPr>
        <p:spPr bwMode="auto">
          <a:xfrm>
            <a:off x="984250" y="3446463"/>
            <a:ext cx="954088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r"/>
            <a:r>
              <a:rPr lang="en-US"/>
              <a:t>rA</a:t>
            </a:r>
          </a:p>
        </p:txBody>
      </p:sp>
      <p:sp>
        <p:nvSpPr>
          <p:cNvPr id="334008" name="Text Box 184"/>
          <p:cNvSpPr txBox="1">
            <a:spLocks noChangeArrowheads="1"/>
          </p:cNvSpPr>
          <p:nvPr/>
        </p:nvSpPr>
        <p:spPr bwMode="auto">
          <a:xfrm>
            <a:off x="984250" y="3751263"/>
            <a:ext cx="954088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r"/>
            <a:r>
              <a:rPr lang="en-US"/>
              <a:t>rB</a:t>
            </a:r>
          </a:p>
        </p:txBody>
      </p:sp>
      <p:sp>
        <p:nvSpPr>
          <p:cNvPr id="334009" name="Text Box 185"/>
          <p:cNvSpPr txBox="1">
            <a:spLocks noChangeArrowheads="1"/>
          </p:cNvSpPr>
          <p:nvPr/>
        </p:nvSpPr>
        <p:spPr bwMode="auto">
          <a:xfrm>
            <a:off x="984250" y="4056063"/>
            <a:ext cx="954088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r"/>
            <a:r>
              <a:rPr lang="en-US"/>
              <a:t>valC</a:t>
            </a:r>
          </a:p>
        </p:txBody>
      </p:sp>
      <p:sp>
        <p:nvSpPr>
          <p:cNvPr id="334010" name="Freeform 186"/>
          <p:cNvSpPr>
            <a:spLocks/>
          </p:cNvSpPr>
          <p:nvPr/>
        </p:nvSpPr>
        <p:spPr bwMode="auto">
          <a:xfrm>
            <a:off x="1974850" y="2303463"/>
            <a:ext cx="685800" cy="6858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144" y="432"/>
              </a:cxn>
              <a:cxn ang="0">
                <a:pos x="432" y="0"/>
              </a:cxn>
            </a:cxnLst>
            <a:rect l="0" t="0" r="r" b="b"/>
            <a:pathLst>
              <a:path w="432" h="432">
                <a:moveTo>
                  <a:pt x="0" y="432"/>
                </a:moveTo>
                <a:lnTo>
                  <a:pt x="144" y="432"/>
                </a:lnTo>
                <a:lnTo>
                  <a:pt x="432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34011" name="Freeform 187"/>
          <p:cNvSpPr>
            <a:spLocks/>
          </p:cNvSpPr>
          <p:nvPr/>
        </p:nvSpPr>
        <p:spPr bwMode="auto">
          <a:xfrm>
            <a:off x="1974850" y="2303463"/>
            <a:ext cx="990600" cy="990600"/>
          </a:xfrm>
          <a:custGeom>
            <a:avLst/>
            <a:gdLst/>
            <a:ahLst/>
            <a:cxnLst>
              <a:cxn ang="0">
                <a:pos x="0" y="624"/>
              </a:cxn>
              <a:cxn ang="0">
                <a:pos x="192" y="624"/>
              </a:cxn>
              <a:cxn ang="0">
                <a:pos x="624" y="0"/>
              </a:cxn>
            </a:cxnLst>
            <a:rect l="0" t="0" r="r" b="b"/>
            <a:pathLst>
              <a:path w="624" h="624">
                <a:moveTo>
                  <a:pt x="0" y="624"/>
                </a:moveTo>
                <a:lnTo>
                  <a:pt x="192" y="624"/>
                </a:lnTo>
                <a:lnTo>
                  <a:pt x="624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34012" name="Freeform 188"/>
          <p:cNvSpPr>
            <a:spLocks/>
          </p:cNvSpPr>
          <p:nvPr/>
        </p:nvSpPr>
        <p:spPr bwMode="auto">
          <a:xfrm>
            <a:off x="1974850" y="2303463"/>
            <a:ext cx="1295400" cy="12954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240" y="816"/>
              </a:cxn>
              <a:cxn ang="0">
                <a:pos x="816" y="0"/>
              </a:cxn>
            </a:cxnLst>
            <a:rect l="0" t="0" r="r" b="b"/>
            <a:pathLst>
              <a:path w="816" h="816">
                <a:moveTo>
                  <a:pt x="0" y="816"/>
                </a:moveTo>
                <a:lnTo>
                  <a:pt x="240" y="816"/>
                </a:lnTo>
                <a:lnTo>
                  <a:pt x="816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34013" name="Freeform 189"/>
          <p:cNvSpPr>
            <a:spLocks/>
          </p:cNvSpPr>
          <p:nvPr/>
        </p:nvSpPr>
        <p:spPr bwMode="auto">
          <a:xfrm>
            <a:off x="1974850" y="2303463"/>
            <a:ext cx="1600200" cy="1600200"/>
          </a:xfrm>
          <a:custGeom>
            <a:avLst/>
            <a:gdLst/>
            <a:ahLst/>
            <a:cxnLst>
              <a:cxn ang="0">
                <a:pos x="0" y="1008"/>
              </a:cxn>
              <a:cxn ang="0">
                <a:pos x="336" y="1008"/>
              </a:cxn>
              <a:cxn ang="0">
                <a:pos x="1008" y="0"/>
              </a:cxn>
            </a:cxnLst>
            <a:rect l="0" t="0" r="r" b="b"/>
            <a:pathLst>
              <a:path w="1008" h="1008">
                <a:moveTo>
                  <a:pt x="0" y="1008"/>
                </a:moveTo>
                <a:lnTo>
                  <a:pt x="336" y="1008"/>
                </a:lnTo>
                <a:lnTo>
                  <a:pt x="1008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34014" name="Freeform 190"/>
          <p:cNvSpPr>
            <a:spLocks/>
          </p:cNvSpPr>
          <p:nvPr/>
        </p:nvSpPr>
        <p:spPr bwMode="auto">
          <a:xfrm>
            <a:off x="1974850" y="2303463"/>
            <a:ext cx="4108450" cy="1905000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816" y="1200"/>
              </a:cxn>
              <a:cxn ang="0">
                <a:pos x="1632" y="0"/>
              </a:cxn>
            </a:cxnLst>
            <a:rect l="0" t="0" r="r" b="b"/>
            <a:pathLst>
              <a:path w="1632" h="1200">
                <a:moveTo>
                  <a:pt x="0" y="1200"/>
                </a:moveTo>
                <a:lnTo>
                  <a:pt x="816" y="1200"/>
                </a:lnTo>
                <a:lnTo>
                  <a:pt x="1632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34016" name="AutoShape 192"/>
          <p:cNvSpPr>
            <a:spLocks/>
          </p:cNvSpPr>
          <p:nvPr/>
        </p:nvSpPr>
        <p:spPr bwMode="auto">
          <a:xfrm rot="5400000">
            <a:off x="3308350" y="1503363"/>
            <a:ext cx="228600" cy="609600"/>
          </a:xfrm>
          <a:prstGeom prst="leftBrace">
            <a:avLst>
              <a:gd name="adj1" fmla="val 22222"/>
              <a:gd name="adj2" fmla="val 48694"/>
            </a:avLst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334017" name="AutoShape 193"/>
          <p:cNvSpPr>
            <a:spLocks/>
          </p:cNvSpPr>
          <p:nvPr/>
        </p:nvSpPr>
        <p:spPr bwMode="auto">
          <a:xfrm rot="5400000">
            <a:off x="6019006" y="-597694"/>
            <a:ext cx="280987" cy="4864100"/>
          </a:xfrm>
          <a:prstGeom prst="leftBrace">
            <a:avLst>
              <a:gd name="adj1" fmla="val 88889"/>
              <a:gd name="adj2" fmla="val 49866"/>
            </a:avLst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34018" name="Text Box 194"/>
          <p:cNvSpPr txBox="1">
            <a:spLocks noChangeArrowheads="1"/>
          </p:cNvSpPr>
          <p:nvPr/>
        </p:nvSpPr>
        <p:spPr bwMode="auto">
          <a:xfrm>
            <a:off x="2913063" y="1219200"/>
            <a:ext cx="1019175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/>
              <a:t>Optional</a:t>
            </a:r>
          </a:p>
        </p:txBody>
      </p:sp>
      <p:sp>
        <p:nvSpPr>
          <p:cNvPr id="334019" name="Text Box 195"/>
          <p:cNvSpPr txBox="1">
            <a:spLocks noChangeArrowheads="1"/>
          </p:cNvSpPr>
          <p:nvPr/>
        </p:nvSpPr>
        <p:spPr bwMode="auto">
          <a:xfrm>
            <a:off x="5626100" y="1236663"/>
            <a:ext cx="1019175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dirty="0"/>
              <a:t>Optional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Executing Arith./Logical Operation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71500" y="2807660"/>
            <a:ext cx="4070350" cy="4603750"/>
          </a:xfrm>
        </p:spPr>
        <p:txBody>
          <a:bodyPr/>
          <a:lstStyle/>
          <a:p>
            <a:pPr marL="0" indent="0"/>
            <a:r>
              <a:rPr lang="en-US" sz="2000" dirty="0"/>
              <a:t>Fetch</a:t>
            </a:r>
          </a:p>
          <a:p>
            <a:pPr lvl="1"/>
            <a:r>
              <a:rPr lang="en-US" sz="1800" dirty="0"/>
              <a:t>Read 2 bytes</a:t>
            </a:r>
          </a:p>
          <a:p>
            <a:pPr marL="0" indent="0"/>
            <a:r>
              <a:rPr lang="en-US" sz="2000" dirty="0"/>
              <a:t>Decode</a:t>
            </a:r>
          </a:p>
          <a:p>
            <a:pPr lvl="1"/>
            <a:r>
              <a:rPr lang="en-US" sz="1800" dirty="0"/>
              <a:t>Read operand registers</a:t>
            </a:r>
          </a:p>
          <a:p>
            <a:pPr marL="0" indent="0"/>
            <a:r>
              <a:rPr lang="en-US" sz="2000" dirty="0"/>
              <a:t>Execute</a:t>
            </a:r>
          </a:p>
          <a:p>
            <a:pPr lvl="1"/>
            <a:r>
              <a:rPr lang="en-US" sz="1800" dirty="0"/>
              <a:t>Perform operation</a:t>
            </a:r>
          </a:p>
          <a:p>
            <a:pPr lvl="1"/>
            <a:r>
              <a:rPr lang="en-US" sz="1800" dirty="0"/>
              <a:t>Set condition codes</a:t>
            </a:r>
          </a:p>
        </p:txBody>
      </p:sp>
      <p:sp>
        <p:nvSpPr>
          <p:cNvPr id="346127" name="Rectangle 15"/>
          <p:cNvSpPr>
            <a:spLocks noGrp="1" noChangeArrowheads="1"/>
          </p:cNvSpPr>
          <p:nvPr>
            <p:ph sz="half" idx="2"/>
          </p:nvPr>
        </p:nvSpPr>
        <p:spPr>
          <a:xfrm>
            <a:off x="4641850" y="2807660"/>
            <a:ext cx="4071937" cy="4603750"/>
          </a:xfrm>
        </p:spPr>
        <p:txBody>
          <a:bodyPr/>
          <a:lstStyle/>
          <a:p>
            <a:pPr marL="0" indent="0"/>
            <a:r>
              <a:rPr lang="en-US" sz="2000" dirty="0"/>
              <a:t>Memory</a:t>
            </a:r>
          </a:p>
          <a:p>
            <a:pPr lvl="1"/>
            <a:r>
              <a:rPr lang="en-US" sz="1800" dirty="0"/>
              <a:t>Do nothing</a:t>
            </a:r>
          </a:p>
          <a:p>
            <a:pPr marL="0" indent="0"/>
            <a:r>
              <a:rPr lang="en-US" sz="2000" dirty="0"/>
              <a:t>Write back</a:t>
            </a:r>
          </a:p>
          <a:p>
            <a:pPr lvl="1"/>
            <a:r>
              <a:rPr lang="en-US" sz="1800" dirty="0"/>
              <a:t>Update register</a:t>
            </a:r>
          </a:p>
          <a:p>
            <a:pPr marL="0" indent="0"/>
            <a:r>
              <a:rPr lang="en-US" sz="2000" dirty="0"/>
              <a:t>PC Update</a:t>
            </a:r>
          </a:p>
          <a:p>
            <a:pPr lvl="1"/>
            <a:r>
              <a:rPr lang="en-US" sz="1800" dirty="0"/>
              <a:t>Increment PC by 2</a:t>
            </a:r>
          </a:p>
        </p:txBody>
      </p:sp>
      <p:grpSp>
        <p:nvGrpSpPr>
          <p:cNvPr id="346128" name="Group 16"/>
          <p:cNvGrpSpPr>
            <a:grpSpLocks/>
          </p:cNvGrpSpPr>
          <p:nvPr/>
        </p:nvGrpSpPr>
        <p:grpSpPr bwMode="auto">
          <a:xfrm>
            <a:off x="2203450" y="1453379"/>
            <a:ext cx="3657600" cy="609600"/>
            <a:chOff x="1968" y="672"/>
            <a:chExt cx="2304" cy="384"/>
          </a:xfrm>
        </p:grpSpPr>
        <p:sp>
          <p:nvSpPr>
            <p:cNvPr id="346116" name="Rectangle 4"/>
            <p:cNvSpPr>
              <a:spLocks noChangeArrowheads="1"/>
            </p:cNvSpPr>
            <p:nvPr/>
          </p:nvSpPr>
          <p:spPr bwMode="auto">
            <a:xfrm>
              <a:off x="1968" y="672"/>
              <a:ext cx="2304" cy="384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2"/>
              </a:solidFill>
              <a:miter lim="800000"/>
              <a:headEnd/>
              <a:tailEnd type="none" w="sm" len="sm"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46117" name="Group 5"/>
            <p:cNvGrpSpPr>
              <a:grpSpLocks/>
            </p:cNvGrpSpPr>
            <p:nvPr/>
          </p:nvGrpSpPr>
          <p:grpSpPr bwMode="auto">
            <a:xfrm>
              <a:off x="2112" y="768"/>
              <a:ext cx="1968" cy="192"/>
              <a:chOff x="528" y="1680"/>
              <a:chExt cx="1968" cy="192"/>
            </a:xfrm>
          </p:grpSpPr>
          <p:sp>
            <p:nvSpPr>
              <p:cNvPr id="346118" name="Rectangle 6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1200" cy="19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600" dirty="0" err="1">
                    <a:solidFill>
                      <a:schemeClr val="folHlink"/>
                    </a:solidFill>
                    <a:latin typeface="Courier New" pitchFamily="49" charset="0"/>
                  </a:rPr>
                  <a:t>OPq</a:t>
                </a:r>
                <a:r>
                  <a:rPr lang="en-US" sz="1600" dirty="0">
                    <a:solidFill>
                      <a:schemeClr val="folHlink"/>
                    </a:solidFill>
                    <a:latin typeface="Courier New" pitchFamily="49" charset="0"/>
                  </a:rPr>
                  <a:t> </a:t>
                </a:r>
                <a:r>
                  <a:rPr lang="en-US" sz="1600" dirty="0" err="1">
                    <a:solidFill>
                      <a:schemeClr val="folHlink"/>
                    </a:solidFill>
                  </a:rPr>
                  <a:t>rA</a:t>
                </a:r>
                <a:r>
                  <a:rPr lang="en-US" sz="1600" dirty="0">
                    <a:solidFill>
                      <a:schemeClr val="folHlink"/>
                    </a:solidFill>
                    <a:latin typeface="Courier New" pitchFamily="49" charset="0"/>
                  </a:rPr>
                  <a:t>, </a:t>
                </a:r>
                <a:r>
                  <a:rPr lang="en-US" sz="1600" dirty="0" err="1">
                    <a:solidFill>
                      <a:schemeClr val="folHlink"/>
                    </a:solidFill>
                  </a:rPr>
                  <a:t>rB</a:t>
                </a:r>
                <a:endParaRPr lang="en-US" sz="1600" dirty="0">
                  <a:solidFill>
                    <a:schemeClr val="folHlink"/>
                  </a:solidFill>
                </a:endParaRPr>
              </a:p>
            </p:txBody>
          </p:sp>
          <p:grpSp>
            <p:nvGrpSpPr>
              <p:cNvPr id="346119" name="Group 7"/>
              <p:cNvGrpSpPr>
                <a:grpSpLocks/>
              </p:cNvGrpSpPr>
              <p:nvPr/>
            </p:nvGrpSpPr>
            <p:grpSpPr bwMode="auto">
              <a:xfrm>
                <a:off x="1728" y="1680"/>
                <a:ext cx="384" cy="192"/>
                <a:chOff x="1296" y="2544"/>
                <a:chExt cx="384" cy="192"/>
              </a:xfrm>
            </p:grpSpPr>
            <p:sp>
              <p:nvSpPr>
                <p:cNvPr id="346120" name="Rectangle 8"/>
                <p:cNvSpPr>
                  <a:spLocks noChangeArrowheads="1"/>
                </p:cNvSpPr>
                <p:nvPr/>
              </p:nvSpPr>
              <p:spPr bwMode="auto">
                <a:xfrm>
                  <a:off x="1296" y="254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>
                      <a:solidFill>
                        <a:schemeClr val="folHlink"/>
                      </a:solidFill>
                      <a:latin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346121" name="Rectangle 9"/>
                <p:cNvSpPr>
                  <a:spLocks noChangeArrowheads="1"/>
                </p:cNvSpPr>
                <p:nvPr/>
              </p:nvSpPr>
              <p:spPr bwMode="auto">
                <a:xfrm>
                  <a:off x="1488" y="254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/>
                    <a:t>fn</a:t>
                  </a:r>
                </a:p>
              </p:txBody>
            </p:sp>
            <p:sp>
              <p:nvSpPr>
                <p:cNvPr id="346122" name="Rectangle 10"/>
                <p:cNvSpPr>
                  <a:spLocks noChangeArrowheads="1"/>
                </p:cNvSpPr>
                <p:nvPr/>
              </p:nvSpPr>
              <p:spPr bwMode="auto">
                <a:xfrm>
                  <a:off x="1296" y="2544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600">
                    <a:solidFill>
                      <a:schemeClr val="folHlink"/>
                    </a:solidFill>
                    <a:latin typeface="Courier New" pitchFamily="49" charset="0"/>
                  </a:endParaRPr>
                </a:p>
              </p:txBody>
            </p:sp>
          </p:grpSp>
          <p:grpSp>
            <p:nvGrpSpPr>
              <p:cNvPr id="346123" name="Group 11"/>
              <p:cNvGrpSpPr>
                <a:grpSpLocks/>
              </p:cNvGrpSpPr>
              <p:nvPr/>
            </p:nvGrpSpPr>
            <p:grpSpPr bwMode="auto">
              <a:xfrm>
                <a:off x="2112" y="1680"/>
                <a:ext cx="384" cy="192"/>
                <a:chOff x="1680" y="2544"/>
                <a:chExt cx="384" cy="192"/>
              </a:xfrm>
            </p:grpSpPr>
            <p:sp>
              <p:nvSpPr>
                <p:cNvPr id="346124" name="Rectangle 12"/>
                <p:cNvSpPr>
                  <a:spLocks noChangeArrowheads="1"/>
                </p:cNvSpPr>
                <p:nvPr/>
              </p:nvSpPr>
              <p:spPr bwMode="auto">
                <a:xfrm>
                  <a:off x="1680" y="254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>
                      <a:solidFill>
                        <a:schemeClr val="folHlink"/>
                      </a:solidFill>
                    </a:rPr>
                    <a:t>rA</a:t>
                  </a:r>
                </a:p>
              </p:txBody>
            </p:sp>
            <p:sp>
              <p:nvSpPr>
                <p:cNvPr id="346125" name="Rectangle 13"/>
                <p:cNvSpPr>
                  <a:spLocks noChangeArrowheads="1"/>
                </p:cNvSpPr>
                <p:nvPr/>
              </p:nvSpPr>
              <p:spPr bwMode="auto">
                <a:xfrm>
                  <a:off x="1872" y="254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>
                      <a:solidFill>
                        <a:schemeClr val="folHlink"/>
                      </a:solidFill>
                    </a:rPr>
                    <a:t>rB</a:t>
                  </a:r>
                </a:p>
              </p:txBody>
            </p:sp>
            <p:sp>
              <p:nvSpPr>
                <p:cNvPr id="346126" name="Rectangle 14"/>
                <p:cNvSpPr>
                  <a:spLocks noChangeArrowheads="1"/>
                </p:cNvSpPr>
                <p:nvPr/>
              </p:nvSpPr>
              <p:spPr bwMode="auto">
                <a:xfrm>
                  <a:off x="1680" y="2544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600">
                    <a:solidFill>
                      <a:schemeClr val="folHlink"/>
                    </a:solidFill>
                    <a:latin typeface="Courier New" pitchFamily="49" charset="0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Computation: Arith/Log. Ops</a:t>
            </a:r>
          </a:p>
        </p:txBody>
      </p:sp>
      <p:sp>
        <p:nvSpPr>
          <p:cNvPr id="331816" name="Rectangle 40"/>
          <p:cNvSpPr>
            <a:spLocks noGrp="1" noChangeArrowheads="1"/>
          </p:cNvSpPr>
          <p:nvPr>
            <p:ph idx="1"/>
          </p:nvPr>
        </p:nvSpPr>
        <p:spPr>
          <a:xfrm>
            <a:off x="607572" y="5784850"/>
            <a:ext cx="8294687" cy="1174750"/>
          </a:xfrm>
        </p:spPr>
        <p:txBody>
          <a:bodyPr/>
          <a:lstStyle/>
          <a:p>
            <a:pPr lvl="1"/>
            <a:r>
              <a:rPr lang="en-US"/>
              <a:t>Formulate instruction execution as sequence of simple steps</a:t>
            </a:r>
          </a:p>
          <a:p>
            <a:pPr lvl="1"/>
            <a:r>
              <a:rPr lang="en-US"/>
              <a:t>Use same general form for all instructions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2450659" y="1517650"/>
            <a:ext cx="28194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OPq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, </a:t>
            </a:r>
            <a:r>
              <a:rPr lang="en-US" sz="1600" dirty="0" err="1"/>
              <a:t>rB</a:t>
            </a:r>
            <a:endParaRPr lang="en-US" sz="1600" dirty="0"/>
          </a:p>
        </p:txBody>
      </p:sp>
      <p:grpSp>
        <p:nvGrpSpPr>
          <p:cNvPr id="331824" name="Group 48"/>
          <p:cNvGrpSpPr>
            <a:grpSpLocks/>
          </p:cNvGrpSpPr>
          <p:nvPr/>
        </p:nvGrpSpPr>
        <p:grpSpPr bwMode="auto">
          <a:xfrm>
            <a:off x="1231459" y="1822450"/>
            <a:ext cx="7010400" cy="1219200"/>
            <a:chOff x="576" y="816"/>
            <a:chExt cx="4416" cy="768"/>
          </a:xfrm>
        </p:grpSpPr>
        <p:sp>
          <p:nvSpPr>
            <p:cNvPr id="331781" name="Text Box 5"/>
            <p:cNvSpPr txBox="1">
              <a:spLocks noChangeArrowheads="1"/>
            </p:cNvSpPr>
            <p:nvPr/>
          </p:nvSpPr>
          <p:spPr bwMode="auto">
            <a:xfrm>
              <a:off x="1344" y="816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icode:ifun </a:t>
              </a:r>
              <a:r>
                <a:rPr lang="en-US" sz="1600">
                  <a:sym typeface="Symbol" pitchFamily="18" charset="2"/>
                </a:rPr>
                <a:t></a:t>
              </a:r>
              <a:r>
                <a:rPr lang="en-US" sz="1600"/>
                <a:t> M</a:t>
              </a:r>
              <a:r>
                <a:rPr lang="en-US" sz="1600" baseline="-25000"/>
                <a:t>1</a:t>
              </a:r>
              <a:r>
                <a:rPr lang="en-US" sz="1600"/>
                <a:t>[PC]</a:t>
              </a:r>
            </a:p>
          </p:txBody>
        </p:sp>
        <p:sp>
          <p:nvSpPr>
            <p:cNvPr id="331782" name="Text Box 6"/>
            <p:cNvSpPr txBox="1">
              <a:spLocks noChangeArrowheads="1"/>
            </p:cNvSpPr>
            <p:nvPr/>
          </p:nvSpPr>
          <p:spPr bwMode="auto">
            <a:xfrm>
              <a:off x="1344" y="1008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rA:rB </a:t>
              </a:r>
              <a:r>
                <a:rPr lang="en-US" sz="1600">
                  <a:sym typeface="Symbol" pitchFamily="18" charset="2"/>
                </a:rPr>
                <a:t></a:t>
              </a:r>
              <a:r>
                <a:rPr lang="en-US" sz="1600"/>
                <a:t> M</a:t>
              </a:r>
              <a:r>
                <a:rPr lang="en-US" sz="1600" baseline="-25000"/>
                <a:t>1</a:t>
              </a:r>
              <a:r>
                <a:rPr lang="en-US" sz="1600"/>
                <a:t>[PC+1]</a:t>
              </a:r>
            </a:p>
          </p:txBody>
        </p:sp>
        <p:sp>
          <p:nvSpPr>
            <p:cNvPr id="331783" name="Text Box 7"/>
            <p:cNvSpPr txBox="1">
              <a:spLocks noChangeArrowheads="1"/>
            </p:cNvSpPr>
            <p:nvPr/>
          </p:nvSpPr>
          <p:spPr bwMode="auto">
            <a:xfrm>
              <a:off x="1344" y="1200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31784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valP </a:t>
              </a:r>
              <a:r>
                <a:rPr lang="en-US" sz="1600">
                  <a:sym typeface="Symbol" pitchFamily="18" charset="2"/>
                </a:rPr>
                <a:t> PC+2</a:t>
              </a:r>
            </a:p>
          </p:txBody>
        </p:sp>
        <p:sp>
          <p:nvSpPr>
            <p:cNvPr id="331796" name="Text Box 20"/>
            <p:cNvSpPr txBox="1">
              <a:spLocks noChangeArrowheads="1"/>
            </p:cNvSpPr>
            <p:nvPr/>
          </p:nvSpPr>
          <p:spPr bwMode="auto">
            <a:xfrm>
              <a:off x="1344" y="816"/>
              <a:ext cx="1776" cy="76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1797" name="Text Box 21"/>
            <p:cNvSpPr txBox="1">
              <a:spLocks noChangeArrowheads="1"/>
            </p:cNvSpPr>
            <p:nvPr/>
          </p:nvSpPr>
          <p:spPr bwMode="auto">
            <a:xfrm>
              <a:off x="576" y="816"/>
              <a:ext cx="768" cy="76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Fetch</a:t>
              </a:r>
            </a:p>
          </p:txBody>
        </p:sp>
        <p:sp>
          <p:nvSpPr>
            <p:cNvPr id="331803" name="Text Box 27"/>
            <p:cNvSpPr txBox="1">
              <a:spLocks noChangeArrowheads="1"/>
            </p:cNvSpPr>
            <p:nvPr/>
          </p:nvSpPr>
          <p:spPr bwMode="auto">
            <a:xfrm>
              <a:off x="3216" y="81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instruction byte</a:t>
              </a:r>
            </a:p>
          </p:txBody>
        </p:sp>
        <p:sp>
          <p:nvSpPr>
            <p:cNvPr id="331804" name="Text Box 28"/>
            <p:cNvSpPr txBox="1">
              <a:spLocks noChangeArrowheads="1"/>
            </p:cNvSpPr>
            <p:nvPr/>
          </p:nvSpPr>
          <p:spPr bwMode="auto">
            <a:xfrm>
              <a:off x="3216" y="100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register byte</a:t>
              </a:r>
            </a:p>
          </p:txBody>
        </p:sp>
        <p:sp>
          <p:nvSpPr>
            <p:cNvPr id="331805" name="Text Box 29"/>
            <p:cNvSpPr txBox="1">
              <a:spLocks noChangeArrowheads="1"/>
            </p:cNvSpPr>
            <p:nvPr/>
          </p:nvSpPr>
          <p:spPr bwMode="auto">
            <a:xfrm>
              <a:off x="3216" y="1200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31806" name="Text Box 30"/>
            <p:cNvSpPr txBox="1">
              <a:spLocks noChangeArrowheads="1"/>
            </p:cNvSpPr>
            <p:nvPr/>
          </p:nvSpPr>
          <p:spPr bwMode="auto">
            <a:xfrm>
              <a:off x="3216" y="1392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Compute next PC</a:t>
              </a:r>
            </a:p>
          </p:txBody>
        </p:sp>
      </p:grpSp>
      <p:grpSp>
        <p:nvGrpSpPr>
          <p:cNvPr id="331823" name="Group 47"/>
          <p:cNvGrpSpPr>
            <a:grpSpLocks/>
          </p:cNvGrpSpPr>
          <p:nvPr/>
        </p:nvGrpSpPr>
        <p:grpSpPr bwMode="auto">
          <a:xfrm>
            <a:off x="1231459" y="3041650"/>
            <a:ext cx="7010400" cy="609600"/>
            <a:chOff x="576" y="1584"/>
            <a:chExt cx="4416" cy="384"/>
          </a:xfrm>
        </p:grpSpPr>
        <p:sp>
          <p:nvSpPr>
            <p:cNvPr id="331785" name="Text Box 9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valA </a:t>
              </a:r>
              <a:r>
                <a:rPr lang="en-US" sz="1600">
                  <a:sym typeface="Symbol" pitchFamily="18" charset="2"/>
                </a:rPr>
                <a:t> R[rA]</a:t>
              </a:r>
            </a:p>
          </p:txBody>
        </p:sp>
        <p:sp>
          <p:nvSpPr>
            <p:cNvPr id="331786" name="Text Box 10"/>
            <p:cNvSpPr txBox="1">
              <a:spLocks noChangeArrowheads="1"/>
            </p:cNvSpPr>
            <p:nvPr/>
          </p:nvSpPr>
          <p:spPr bwMode="auto">
            <a:xfrm>
              <a:off x="1344" y="1776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valB </a:t>
              </a:r>
              <a:r>
                <a:rPr lang="en-US" sz="1600">
                  <a:sym typeface="Symbol" pitchFamily="18" charset="2"/>
                </a:rPr>
                <a:t> R[rB]</a:t>
              </a:r>
            </a:p>
          </p:txBody>
        </p:sp>
        <p:sp>
          <p:nvSpPr>
            <p:cNvPr id="331795" name="Text Box 19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1798" name="Text Box 22"/>
            <p:cNvSpPr txBox="1">
              <a:spLocks noChangeArrowheads="1"/>
            </p:cNvSpPr>
            <p:nvPr/>
          </p:nvSpPr>
          <p:spPr bwMode="auto">
            <a:xfrm>
              <a:off x="576" y="158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31807" name="Text Box 31"/>
            <p:cNvSpPr txBox="1">
              <a:spLocks noChangeArrowheads="1"/>
            </p:cNvSpPr>
            <p:nvPr/>
          </p:nvSpPr>
          <p:spPr bwMode="auto">
            <a:xfrm>
              <a:off x="3216" y="158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operand A</a:t>
              </a:r>
            </a:p>
          </p:txBody>
        </p:sp>
        <p:sp>
          <p:nvSpPr>
            <p:cNvPr id="331808" name="Text Box 32"/>
            <p:cNvSpPr txBox="1">
              <a:spLocks noChangeArrowheads="1"/>
            </p:cNvSpPr>
            <p:nvPr/>
          </p:nvSpPr>
          <p:spPr bwMode="auto">
            <a:xfrm>
              <a:off x="3216" y="177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operand B</a:t>
              </a:r>
            </a:p>
          </p:txBody>
        </p:sp>
      </p:grpSp>
      <p:grpSp>
        <p:nvGrpSpPr>
          <p:cNvPr id="331819" name="Group 43"/>
          <p:cNvGrpSpPr>
            <a:grpSpLocks/>
          </p:cNvGrpSpPr>
          <p:nvPr/>
        </p:nvGrpSpPr>
        <p:grpSpPr bwMode="auto">
          <a:xfrm>
            <a:off x="1231459" y="3651250"/>
            <a:ext cx="7010400" cy="609600"/>
            <a:chOff x="576" y="1968"/>
            <a:chExt cx="4416" cy="384"/>
          </a:xfrm>
        </p:grpSpPr>
        <p:sp>
          <p:nvSpPr>
            <p:cNvPr id="331787" name="Text Box 11"/>
            <p:cNvSpPr txBox="1">
              <a:spLocks noChangeArrowheads="1"/>
            </p:cNvSpPr>
            <p:nvPr/>
          </p:nvSpPr>
          <p:spPr bwMode="auto">
            <a:xfrm>
              <a:off x="1344" y="1968"/>
              <a:ext cx="1776" cy="192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valE </a:t>
              </a:r>
              <a:r>
                <a:rPr lang="en-US" sz="1600">
                  <a:sym typeface="Symbol" pitchFamily="18" charset="2"/>
                </a:rPr>
                <a:t> valB OP valA</a:t>
              </a:r>
            </a:p>
          </p:txBody>
        </p:sp>
        <p:sp>
          <p:nvSpPr>
            <p:cNvPr id="331788" name="Text Box 12"/>
            <p:cNvSpPr txBox="1">
              <a:spLocks noChangeArrowheads="1"/>
            </p:cNvSpPr>
            <p:nvPr/>
          </p:nvSpPr>
          <p:spPr bwMode="auto">
            <a:xfrm>
              <a:off x="1344" y="2160"/>
              <a:ext cx="1776" cy="192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Set CC</a:t>
              </a:r>
            </a:p>
          </p:txBody>
        </p:sp>
        <p:sp>
          <p:nvSpPr>
            <p:cNvPr id="331794" name="Text Box 18"/>
            <p:cNvSpPr txBox="1">
              <a:spLocks noChangeArrowheads="1"/>
            </p:cNvSpPr>
            <p:nvPr/>
          </p:nvSpPr>
          <p:spPr bwMode="auto">
            <a:xfrm>
              <a:off x="1344" y="1968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1799" name="Text Box 23"/>
            <p:cNvSpPr txBox="1">
              <a:spLocks noChangeArrowheads="1"/>
            </p:cNvSpPr>
            <p:nvPr/>
          </p:nvSpPr>
          <p:spPr bwMode="auto">
            <a:xfrm>
              <a:off x="576" y="1968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31809" name="Text Box 33"/>
            <p:cNvSpPr txBox="1">
              <a:spLocks noChangeArrowheads="1"/>
            </p:cNvSpPr>
            <p:nvPr/>
          </p:nvSpPr>
          <p:spPr bwMode="auto">
            <a:xfrm>
              <a:off x="3216" y="196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Perform ALU operation</a:t>
              </a:r>
            </a:p>
          </p:txBody>
        </p:sp>
        <p:sp>
          <p:nvSpPr>
            <p:cNvPr id="331810" name="Text Box 34"/>
            <p:cNvSpPr txBox="1">
              <a:spLocks noChangeArrowheads="1"/>
            </p:cNvSpPr>
            <p:nvPr/>
          </p:nvSpPr>
          <p:spPr bwMode="auto">
            <a:xfrm>
              <a:off x="3216" y="2160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Set condition code register</a:t>
              </a:r>
            </a:p>
          </p:txBody>
        </p:sp>
      </p:grpSp>
      <p:grpSp>
        <p:nvGrpSpPr>
          <p:cNvPr id="331826" name="Group 50"/>
          <p:cNvGrpSpPr>
            <a:grpSpLocks/>
          </p:cNvGrpSpPr>
          <p:nvPr/>
        </p:nvGrpSpPr>
        <p:grpSpPr bwMode="auto">
          <a:xfrm>
            <a:off x="1231459" y="4260850"/>
            <a:ext cx="7010400" cy="304800"/>
            <a:chOff x="576" y="2352"/>
            <a:chExt cx="4416" cy="192"/>
          </a:xfrm>
        </p:grpSpPr>
        <p:sp>
          <p:nvSpPr>
            <p:cNvPr id="331789" name="Text Box 13"/>
            <p:cNvSpPr txBox="1">
              <a:spLocks noChangeArrowheads="1"/>
            </p:cNvSpPr>
            <p:nvPr/>
          </p:nvSpPr>
          <p:spPr bwMode="auto">
            <a:xfrm>
              <a:off x="1344" y="2352"/>
              <a:ext cx="1776" cy="19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 </a:t>
              </a:r>
            </a:p>
          </p:txBody>
        </p:sp>
        <p:sp>
          <p:nvSpPr>
            <p:cNvPr id="331800" name="Text Box 24"/>
            <p:cNvSpPr txBox="1">
              <a:spLocks noChangeArrowheads="1"/>
            </p:cNvSpPr>
            <p:nvPr/>
          </p:nvSpPr>
          <p:spPr bwMode="auto">
            <a:xfrm>
              <a:off x="576" y="2352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Memory</a:t>
              </a:r>
            </a:p>
          </p:txBody>
        </p:sp>
        <p:sp>
          <p:nvSpPr>
            <p:cNvPr id="331811" name="Text Box 35"/>
            <p:cNvSpPr txBox="1">
              <a:spLocks noChangeArrowheads="1"/>
            </p:cNvSpPr>
            <p:nvPr/>
          </p:nvSpPr>
          <p:spPr bwMode="auto">
            <a:xfrm>
              <a:off x="3216" y="2352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 </a:t>
              </a:r>
            </a:p>
          </p:txBody>
        </p:sp>
      </p:grpSp>
      <p:grpSp>
        <p:nvGrpSpPr>
          <p:cNvPr id="331827" name="Group 51"/>
          <p:cNvGrpSpPr>
            <a:grpSpLocks/>
          </p:cNvGrpSpPr>
          <p:nvPr/>
        </p:nvGrpSpPr>
        <p:grpSpPr bwMode="auto">
          <a:xfrm>
            <a:off x="1231459" y="4565650"/>
            <a:ext cx="7010400" cy="609600"/>
            <a:chOff x="576" y="2544"/>
            <a:chExt cx="4416" cy="384"/>
          </a:xfrm>
        </p:grpSpPr>
        <p:sp>
          <p:nvSpPr>
            <p:cNvPr id="331790" name="Text Box 14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R[rB] </a:t>
              </a:r>
              <a:r>
                <a:rPr lang="en-US" sz="1600">
                  <a:sym typeface="Symbol" pitchFamily="18" charset="2"/>
                </a:rPr>
                <a:t> valE</a:t>
              </a:r>
            </a:p>
          </p:txBody>
        </p:sp>
        <p:sp>
          <p:nvSpPr>
            <p:cNvPr id="331791" name="Text Box 15"/>
            <p:cNvSpPr txBox="1">
              <a:spLocks noChangeArrowheads="1"/>
            </p:cNvSpPr>
            <p:nvPr/>
          </p:nvSpPr>
          <p:spPr bwMode="auto">
            <a:xfrm>
              <a:off x="1344" y="2736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31793" name="Text Box 17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1801" name="Text Box 25"/>
            <p:cNvSpPr txBox="1">
              <a:spLocks noChangeArrowheads="1"/>
            </p:cNvSpPr>
            <p:nvPr/>
          </p:nvSpPr>
          <p:spPr bwMode="auto">
            <a:xfrm>
              <a:off x="576" y="254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</a:t>
              </a:r>
            </a:p>
            <a:p>
              <a:pPr algn="l">
                <a:spcBef>
                  <a:spcPct val="50000"/>
                </a:spcBef>
              </a:pPr>
              <a:r>
                <a:rPr lang="en-US" sz="1600"/>
                <a:t>back</a:t>
              </a:r>
            </a:p>
          </p:txBody>
        </p:sp>
        <p:sp>
          <p:nvSpPr>
            <p:cNvPr id="331812" name="Text Box 36"/>
            <p:cNvSpPr txBox="1">
              <a:spLocks noChangeArrowheads="1"/>
            </p:cNvSpPr>
            <p:nvPr/>
          </p:nvSpPr>
          <p:spPr bwMode="auto">
            <a:xfrm>
              <a:off x="3216" y="254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 back result</a:t>
              </a:r>
            </a:p>
          </p:txBody>
        </p:sp>
        <p:sp>
          <p:nvSpPr>
            <p:cNvPr id="331813" name="Text Box 37"/>
            <p:cNvSpPr txBox="1">
              <a:spLocks noChangeArrowheads="1"/>
            </p:cNvSpPr>
            <p:nvPr/>
          </p:nvSpPr>
          <p:spPr bwMode="auto">
            <a:xfrm>
              <a:off x="3216" y="273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</p:grpSp>
      <p:grpSp>
        <p:nvGrpSpPr>
          <p:cNvPr id="331822" name="Group 46"/>
          <p:cNvGrpSpPr>
            <a:grpSpLocks/>
          </p:cNvGrpSpPr>
          <p:nvPr/>
        </p:nvGrpSpPr>
        <p:grpSpPr bwMode="auto">
          <a:xfrm>
            <a:off x="1231459" y="5175250"/>
            <a:ext cx="7010400" cy="304800"/>
            <a:chOff x="576" y="2928"/>
            <a:chExt cx="4416" cy="192"/>
          </a:xfrm>
        </p:grpSpPr>
        <p:sp>
          <p:nvSpPr>
            <p:cNvPr id="331792" name="Text Box 16"/>
            <p:cNvSpPr txBox="1">
              <a:spLocks noChangeArrowheads="1"/>
            </p:cNvSpPr>
            <p:nvPr/>
          </p:nvSpPr>
          <p:spPr bwMode="auto">
            <a:xfrm>
              <a:off x="1344" y="2928"/>
              <a:ext cx="1776" cy="192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</a:t>
              </a:r>
              <a:r>
                <a:rPr lang="en-US" sz="1600">
                  <a:sym typeface="Symbol" pitchFamily="18" charset="2"/>
                </a:rPr>
                <a:t> valP</a:t>
              </a:r>
            </a:p>
          </p:txBody>
        </p:sp>
        <p:sp>
          <p:nvSpPr>
            <p:cNvPr id="331802" name="Text Box 26"/>
            <p:cNvSpPr txBox="1">
              <a:spLocks noChangeArrowheads="1"/>
            </p:cNvSpPr>
            <p:nvPr/>
          </p:nvSpPr>
          <p:spPr bwMode="auto">
            <a:xfrm>
              <a:off x="576" y="2928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update</a:t>
              </a:r>
            </a:p>
          </p:txBody>
        </p:sp>
        <p:sp>
          <p:nvSpPr>
            <p:cNvPr id="331814" name="Text Box 38"/>
            <p:cNvSpPr txBox="1">
              <a:spLocks noChangeArrowheads="1"/>
            </p:cNvSpPr>
            <p:nvPr/>
          </p:nvSpPr>
          <p:spPr bwMode="auto">
            <a:xfrm>
              <a:off x="3216" y="292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Update PC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</a:t>
            </a:r>
            <a:r>
              <a:rPr lang="en-US" dirty="0" err="1">
                <a:latin typeface="Courier New" pitchFamily="49" charset="0"/>
              </a:rPr>
              <a:t>rmmovq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74650" y="2813050"/>
            <a:ext cx="4070350" cy="4603750"/>
          </a:xfrm>
        </p:spPr>
        <p:txBody>
          <a:bodyPr/>
          <a:lstStyle/>
          <a:p>
            <a:pPr marL="0" indent="0"/>
            <a:r>
              <a:rPr lang="en-US" sz="2000" dirty="0"/>
              <a:t>Fetch</a:t>
            </a:r>
          </a:p>
          <a:p>
            <a:pPr lvl="1"/>
            <a:r>
              <a:rPr lang="en-US" sz="1800" dirty="0"/>
              <a:t>Read 10 bytes</a:t>
            </a:r>
          </a:p>
          <a:p>
            <a:pPr marL="0" indent="0"/>
            <a:r>
              <a:rPr lang="en-US" sz="2000" dirty="0"/>
              <a:t>Decode</a:t>
            </a:r>
          </a:p>
          <a:p>
            <a:pPr lvl="1"/>
            <a:r>
              <a:rPr lang="en-US" sz="1800" dirty="0"/>
              <a:t>Read operand registers</a:t>
            </a:r>
          </a:p>
          <a:p>
            <a:pPr marL="0" indent="0"/>
            <a:r>
              <a:rPr lang="en-US" sz="2000" dirty="0"/>
              <a:t>Execute</a:t>
            </a:r>
          </a:p>
          <a:p>
            <a:pPr lvl="1"/>
            <a:r>
              <a:rPr lang="en-US" sz="1800" dirty="0"/>
              <a:t>Compute effective address</a:t>
            </a:r>
          </a:p>
        </p:txBody>
      </p:sp>
      <p:sp>
        <p:nvSpPr>
          <p:cNvPr id="3481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97400" y="2813050"/>
            <a:ext cx="4071937" cy="4603750"/>
          </a:xfrm>
        </p:spPr>
        <p:txBody>
          <a:bodyPr/>
          <a:lstStyle/>
          <a:p>
            <a:pPr marL="0" indent="0"/>
            <a:r>
              <a:rPr lang="en-US" sz="2000" dirty="0"/>
              <a:t>Memory</a:t>
            </a:r>
          </a:p>
          <a:p>
            <a:pPr lvl="1"/>
            <a:r>
              <a:rPr lang="en-US" sz="1800" dirty="0"/>
              <a:t>Write to memory</a:t>
            </a:r>
          </a:p>
          <a:p>
            <a:pPr marL="0" indent="0"/>
            <a:r>
              <a:rPr lang="en-US" sz="2000" dirty="0"/>
              <a:t>Write back</a:t>
            </a:r>
          </a:p>
          <a:p>
            <a:pPr lvl="1"/>
            <a:r>
              <a:rPr lang="en-US" sz="1800" dirty="0"/>
              <a:t>Do nothing</a:t>
            </a:r>
          </a:p>
          <a:p>
            <a:pPr marL="0" indent="0"/>
            <a:r>
              <a:rPr lang="en-US" sz="2000" dirty="0"/>
              <a:t>PC Update</a:t>
            </a:r>
          </a:p>
          <a:p>
            <a:pPr lvl="1"/>
            <a:r>
              <a:rPr lang="en-US" sz="1800" dirty="0"/>
              <a:t>Increment PC by 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5137" y="2044700"/>
            <a:ext cx="8299450" cy="609600"/>
            <a:chOff x="1524000" y="1143000"/>
            <a:chExt cx="8299450" cy="609600"/>
          </a:xfrm>
        </p:grpSpPr>
        <p:sp>
          <p:nvSpPr>
            <p:cNvPr id="348177" name="Rectangle 17"/>
            <p:cNvSpPr>
              <a:spLocks noChangeArrowheads="1"/>
            </p:cNvSpPr>
            <p:nvPr/>
          </p:nvSpPr>
          <p:spPr bwMode="auto">
            <a:xfrm>
              <a:off x="1524000" y="1143000"/>
              <a:ext cx="8299450" cy="609600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2"/>
              </a:solidFill>
              <a:miter lim="800000"/>
              <a:headEnd/>
              <a:tailEnd type="none" w="sm" len="sm"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square" lIns="45720" rIns="4572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48178" name="Group 18"/>
            <p:cNvGrpSpPr>
              <a:grpSpLocks/>
            </p:cNvGrpSpPr>
            <p:nvPr/>
          </p:nvGrpSpPr>
          <p:grpSpPr bwMode="auto">
            <a:xfrm>
              <a:off x="1676400" y="1289050"/>
              <a:ext cx="7994650" cy="311150"/>
              <a:chOff x="480" y="2588"/>
              <a:chExt cx="5036" cy="196"/>
            </a:xfrm>
          </p:grpSpPr>
          <p:sp>
            <p:nvSpPr>
              <p:cNvPr id="348179" name="Rectangle 19"/>
              <p:cNvSpPr>
                <a:spLocks noChangeArrowheads="1"/>
              </p:cNvSpPr>
              <p:nvPr/>
            </p:nvSpPr>
            <p:spPr bwMode="auto">
              <a:xfrm>
                <a:off x="480" y="2592"/>
                <a:ext cx="1200" cy="19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600" dirty="0" err="1">
                    <a:solidFill>
                      <a:schemeClr val="folHlink"/>
                    </a:solidFill>
                    <a:latin typeface="Courier New" pitchFamily="49" charset="0"/>
                  </a:rPr>
                  <a:t>rmmovq</a:t>
                </a:r>
                <a:r>
                  <a:rPr lang="en-US" sz="1600" dirty="0">
                    <a:solidFill>
                      <a:schemeClr val="folHlink"/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folHlink"/>
                    </a:solidFill>
                  </a:rPr>
                  <a:t>rA</a:t>
                </a:r>
                <a:r>
                  <a:rPr lang="en-US" sz="1600" dirty="0">
                    <a:solidFill>
                      <a:schemeClr val="folHlink"/>
                    </a:solidFill>
                    <a:latin typeface="Courier New" pitchFamily="49" charset="0"/>
                  </a:rPr>
                  <a:t>,</a:t>
                </a:r>
                <a:r>
                  <a:rPr lang="en-US" sz="1600" dirty="0">
                    <a:solidFill>
                      <a:schemeClr val="folHlink"/>
                    </a:solidFill>
                  </a:rPr>
                  <a:t> D</a:t>
                </a:r>
                <a:r>
                  <a:rPr lang="en-US" sz="1600" dirty="0">
                    <a:solidFill>
                      <a:schemeClr val="folHlink"/>
                    </a:solidFill>
                    <a:latin typeface="Courier New" pitchFamily="49" charset="0"/>
                  </a:rPr>
                  <a:t>(</a:t>
                </a:r>
                <a:r>
                  <a:rPr lang="en-US" sz="1600" dirty="0" err="1">
                    <a:solidFill>
                      <a:schemeClr val="folHlink"/>
                    </a:solidFill>
                  </a:rPr>
                  <a:t>rB</a:t>
                </a:r>
                <a:r>
                  <a:rPr lang="en-US" sz="1600" dirty="0">
                    <a:solidFill>
                      <a:schemeClr val="folHlink"/>
                    </a:solidFill>
                  </a:rPr>
                  <a:t>)</a:t>
                </a:r>
              </a:p>
            </p:txBody>
          </p:sp>
          <p:grpSp>
            <p:nvGrpSpPr>
              <p:cNvPr id="348180" name="Group 20"/>
              <p:cNvGrpSpPr>
                <a:grpSpLocks/>
              </p:cNvGrpSpPr>
              <p:nvPr/>
            </p:nvGrpSpPr>
            <p:grpSpPr bwMode="auto">
              <a:xfrm>
                <a:off x="1680" y="2588"/>
                <a:ext cx="3836" cy="196"/>
                <a:chOff x="3168" y="3356"/>
                <a:chExt cx="3836" cy="196"/>
              </a:xfrm>
            </p:grpSpPr>
            <p:grpSp>
              <p:nvGrpSpPr>
                <p:cNvPr id="348181" name="Group 21"/>
                <p:cNvGrpSpPr>
                  <a:grpSpLocks/>
                </p:cNvGrpSpPr>
                <p:nvPr/>
              </p:nvGrpSpPr>
              <p:grpSpPr bwMode="auto">
                <a:xfrm>
                  <a:off x="3168" y="3360"/>
                  <a:ext cx="384" cy="192"/>
                  <a:chOff x="1296" y="2544"/>
                  <a:chExt cx="384" cy="192"/>
                </a:xfrm>
              </p:grpSpPr>
              <p:sp>
                <p:nvSpPr>
                  <p:cNvPr id="348182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544"/>
                    <a:ext cx="192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lnSpc>
                        <a:spcPct val="100000"/>
                      </a:lnSpc>
                    </a:pPr>
                    <a:r>
                      <a:rPr lang="en-US" dirty="0">
                        <a:latin typeface="Courier New" pitchFamily="49" charset="0"/>
                      </a:rPr>
                      <a:t>4</a:t>
                    </a:r>
                  </a:p>
                </p:txBody>
              </p:sp>
              <p:sp>
                <p:nvSpPr>
                  <p:cNvPr id="34818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544"/>
                    <a:ext cx="192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lnSpc>
                        <a:spcPct val="100000"/>
                      </a:lnSpc>
                    </a:pPr>
                    <a:r>
                      <a:rPr lang="en-US">
                        <a:latin typeface="Courier New" pitchFamily="49" charset="0"/>
                      </a:rPr>
                      <a:t>0</a:t>
                    </a:r>
                  </a:p>
                </p:txBody>
              </p:sp>
              <p:sp>
                <p:nvSpPr>
                  <p:cNvPr id="34818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544"/>
                    <a:ext cx="384" cy="19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lnSpc>
                        <a:spcPct val="100000"/>
                      </a:lnSpc>
                    </a:pPr>
                    <a:endParaRPr lang="en-US">
                      <a:latin typeface="Courier New" pitchFamily="49" charset="0"/>
                    </a:endParaRPr>
                  </a:p>
                </p:txBody>
              </p:sp>
            </p:grpSp>
            <p:grpSp>
              <p:nvGrpSpPr>
                <p:cNvPr id="348185" name="Group 25"/>
                <p:cNvGrpSpPr>
                  <a:grpSpLocks/>
                </p:cNvGrpSpPr>
                <p:nvPr/>
              </p:nvGrpSpPr>
              <p:grpSpPr bwMode="auto">
                <a:xfrm>
                  <a:off x="3552" y="3360"/>
                  <a:ext cx="384" cy="192"/>
                  <a:chOff x="2688" y="1632"/>
                  <a:chExt cx="384" cy="192"/>
                </a:xfrm>
              </p:grpSpPr>
              <p:sp>
                <p:nvSpPr>
                  <p:cNvPr id="348186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1632"/>
                    <a:ext cx="192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lnSpc>
                        <a:spcPct val="100000"/>
                      </a:lnSpc>
                    </a:pPr>
                    <a:r>
                      <a:rPr lang="en-US" sz="1600">
                        <a:solidFill>
                          <a:schemeClr val="folHlink"/>
                        </a:solidFill>
                      </a:rPr>
                      <a:t>rA</a:t>
                    </a:r>
                  </a:p>
                </p:txBody>
              </p:sp>
              <p:sp>
                <p:nvSpPr>
                  <p:cNvPr id="34818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632"/>
                    <a:ext cx="192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lnSpc>
                        <a:spcPct val="100000"/>
                      </a:lnSpc>
                    </a:pPr>
                    <a:r>
                      <a:rPr lang="en-US"/>
                      <a:t>rB</a:t>
                    </a:r>
                  </a:p>
                </p:txBody>
              </p:sp>
              <p:sp>
                <p:nvSpPr>
                  <p:cNvPr id="34818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1632"/>
                    <a:ext cx="384" cy="19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lnSpc>
                        <a:spcPct val="100000"/>
                      </a:lnSpc>
                    </a:pPr>
                    <a:endParaRPr lang="en-US">
                      <a:latin typeface="Courier New" pitchFamily="49" charset="0"/>
                    </a:endParaRPr>
                  </a:p>
                </p:txBody>
              </p:sp>
            </p:grpSp>
            <p:sp>
              <p:nvSpPr>
                <p:cNvPr id="348189" name="Rectangle 29"/>
                <p:cNvSpPr>
                  <a:spLocks noChangeArrowheads="1"/>
                </p:cNvSpPr>
                <p:nvPr/>
              </p:nvSpPr>
              <p:spPr bwMode="auto">
                <a:xfrm>
                  <a:off x="3936" y="3356"/>
                  <a:ext cx="3068" cy="19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/>
                    <a:t>D</a:t>
                  </a:r>
                </a:p>
              </p:txBody>
            </p:sp>
          </p:grp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8" name="Text Box 10"/>
          <p:cNvSpPr txBox="1">
            <a:spLocks noChangeArrowheads="1"/>
          </p:cNvSpPr>
          <p:nvPr/>
        </p:nvSpPr>
        <p:spPr bwMode="auto">
          <a:xfrm>
            <a:off x="2355850" y="2027571"/>
            <a:ext cx="2819400" cy="1219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endParaRPr lang="en-US" sz="160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Computation: </a:t>
            </a:r>
            <a:r>
              <a:rPr lang="en-US" dirty="0" err="1">
                <a:latin typeface="Courier New" pitchFamily="49" charset="0"/>
              </a:rPr>
              <a:t>rmmovq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39971" name="Rectangle 3"/>
          <p:cNvSpPr>
            <a:spLocks noGrp="1" noChangeArrowheads="1"/>
          </p:cNvSpPr>
          <p:nvPr>
            <p:ph idx="1"/>
          </p:nvPr>
        </p:nvSpPr>
        <p:spPr>
          <a:xfrm>
            <a:off x="418306" y="6004403"/>
            <a:ext cx="8294687" cy="1174750"/>
          </a:xfrm>
        </p:spPr>
        <p:txBody>
          <a:bodyPr/>
          <a:lstStyle/>
          <a:p>
            <a:pPr lvl="1"/>
            <a:r>
              <a:rPr lang="en-US" dirty="0"/>
              <a:t>Use ALU for address computation</a:t>
            </a:r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2355850" y="1722771"/>
            <a:ext cx="28194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>
                <a:latin typeface="Courier New" pitchFamily="49" charset="0"/>
              </a:rPr>
              <a:t>rmmovq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, D(</a:t>
            </a:r>
            <a:r>
              <a:rPr lang="en-US" sz="1600" dirty="0" err="1"/>
              <a:t>rB</a:t>
            </a:r>
            <a:r>
              <a:rPr lang="en-US" sz="1600" dirty="0"/>
              <a:t>)</a:t>
            </a:r>
          </a:p>
        </p:txBody>
      </p:sp>
      <p:sp>
        <p:nvSpPr>
          <p:cNvPr id="339974" name="Text Box 6"/>
          <p:cNvSpPr txBox="1">
            <a:spLocks noChangeArrowheads="1"/>
          </p:cNvSpPr>
          <p:nvPr/>
        </p:nvSpPr>
        <p:spPr bwMode="auto">
          <a:xfrm>
            <a:off x="2355850" y="2027571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icode:ifun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</a:t>
            </a:r>
            <a:r>
              <a:rPr lang="en-US" sz="1600" dirty="0"/>
              <a:t> M</a:t>
            </a:r>
            <a:r>
              <a:rPr lang="en-US" sz="1600" baseline="-25000" dirty="0"/>
              <a:t>1</a:t>
            </a:r>
            <a:r>
              <a:rPr lang="en-US" sz="1600" dirty="0"/>
              <a:t>[PC]</a:t>
            </a:r>
          </a:p>
        </p:txBody>
      </p:sp>
      <p:sp>
        <p:nvSpPr>
          <p:cNvPr id="339975" name="Text Box 7"/>
          <p:cNvSpPr txBox="1">
            <a:spLocks noChangeArrowheads="1"/>
          </p:cNvSpPr>
          <p:nvPr/>
        </p:nvSpPr>
        <p:spPr bwMode="auto">
          <a:xfrm>
            <a:off x="2355850" y="2332371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rA:rB </a:t>
            </a:r>
            <a:r>
              <a:rPr lang="en-US" sz="1600">
                <a:sym typeface="Symbol" pitchFamily="18" charset="2"/>
              </a:rPr>
              <a:t></a:t>
            </a:r>
            <a:r>
              <a:rPr lang="en-US" sz="1600"/>
              <a:t> M</a:t>
            </a:r>
            <a:r>
              <a:rPr lang="en-US" sz="1600" baseline="-25000"/>
              <a:t>1</a:t>
            </a:r>
            <a:r>
              <a:rPr lang="en-US" sz="1600"/>
              <a:t>[PC+1]</a:t>
            </a:r>
          </a:p>
        </p:txBody>
      </p:sp>
      <p:sp>
        <p:nvSpPr>
          <p:cNvPr id="339976" name="Text Box 8"/>
          <p:cNvSpPr txBox="1">
            <a:spLocks noChangeArrowheads="1"/>
          </p:cNvSpPr>
          <p:nvPr/>
        </p:nvSpPr>
        <p:spPr bwMode="auto">
          <a:xfrm>
            <a:off x="2355850" y="2637171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valC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</a:t>
            </a:r>
            <a:r>
              <a:rPr lang="en-US" sz="1600" dirty="0"/>
              <a:t> M</a:t>
            </a:r>
            <a:r>
              <a:rPr lang="en-US" sz="1600" baseline="-25000" dirty="0"/>
              <a:t>8</a:t>
            </a:r>
            <a:r>
              <a:rPr lang="en-US" sz="1600" dirty="0"/>
              <a:t>[PC+2]</a:t>
            </a:r>
          </a:p>
        </p:txBody>
      </p: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2355850" y="2941971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valP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 PC+10</a:t>
            </a:r>
          </a:p>
        </p:txBody>
      </p:sp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1136650" y="2027571"/>
            <a:ext cx="1219200" cy="1219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pPr algn="l">
              <a:spcBef>
                <a:spcPct val="50000"/>
              </a:spcBef>
            </a:pPr>
            <a:r>
              <a:rPr lang="en-US" sz="1600"/>
              <a:t>Fetch</a:t>
            </a:r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5327650" y="2027571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Read instruction byte</a:t>
            </a:r>
          </a:p>
        </p:txBody>
      </p:sp>
      <p:sp>
        <p:nvSpPr>
          <p:cNvPr id="339981" name="Text Box 13"/>
          <p:cNvSpPr txBox="1">
            <a:spLocks noChangeArrowheads="1"/>
          </p:cNvSpPr>
          <p:nvPr/>
        </p:nvSpPr>
        <p:spPr bwMode="auto">
          <a:xfrm>
            <a:off x="5327650" y="2332371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/>
              <a:t>Read register byte</a:t>
            </a:r>
          </a:p>
        </p:txBody>
      </p:sp>
      <p:sp>
        <p:nvSpPr>
          <p:cNvPr id="339982" name="Text Box 14"/>
          <p:cNvSpPr txBox="1">
            <a:spLocks noChangeArrowheads="1"/>
          </p:cNvSpPr>
          <p:nvPr/>
        </p:nvSpPr>
        <p:spPr bwMode="auto">
          <a:xfrm>
            <a:off x="5327650" y="2637171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/>
              <a:t>Read displacement D</a:t>
            </a:r>
          </a:p>
        </p:txBody>
      </p:sp>
      <p:sp>
        <p:nvSpPr>
          <p:cNvPr id="339983" name="Text Box 15"/>
          <p:cNvSpPr txBox="1">
            <a:spLocks noChangeArrowheads="1"/>
          </p:cNvSpPr>
          <p:nvPr/>
        </p:nvSpPr>
        <p:spPr bwMode="auto">
          <a:xfrm>
            <a:off x="5327650" y="2941971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Compute next PC</a:t>
            </a:r>
          </a:p>
        </p:txBody>
      </p:sp>
      <p:grpSp>
        <p:nvGrpSpPr>
          <p:cNvPr id="339984" name="Group 16"/>
          <p:cNvGrpSpPr>
            <a:grpSpLocks/>
          </p:cNvGrpSpPr>
          <p:nvPr/>
        </p:nvGrpSpPr>
        <p:grpSpPr bwMode="auto">
          <a:xfrm>
            <a:off x="1136650" y="3246771"/>
            <a:ext cx="7010400" cy="609600"/>
            <a:chOff x="576" y="1584"/>
            <a:chExt cx="4416" cy="384"/>
          </a:xfrm>
        </p:grpSpPr>
        <p:sp>
          <p:nvSpPr>
            <p:cNvPr id="339985" name="Text Box 17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valA </a:t>
              </a:r>
              <a:r>
                <a:rPr lang="en-US" sz="1600">
                  <a:sym typeface="Symbol" pitchFamily="18" charset="2"/>
                </a:rPr>
                <a:t> R[rA]</a:t>
              </a:r>
            </a:p>
          </p:txBody>
        </p:sp>
        <p:sp>
          <p:nvSpPr>
            <p:cNvPr id="339986" name="Text Box 18"/>
            <p:cNvSpPr txBox="1">
              <a:spLocks noChangeArrowheads="1"/>
            </p:cNvSpPr>
            <p:nvPr/>
          </p:nvSpPr>
          <p:spPr bwMode="auto">
            <a:xfrm>
              <a:off x="1344" y="1776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valB </a:t>
              </a:r>
              <a:r>
                <a:rPr lang="en-US" sz="1600">
                  <a:sym typeface="Symbol" pitchFamily="18" charset="2"/>
                </a:rPr>
                <a:t> R[rB]</a:t>
              </a:r>
            </a:p>
          </p:txBody>
        </p:sp>
        <p:sp>
          <p:nvSpPr>
            <p:cNvPr id="339987" name="Text Box 19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9988" name="Text Box 20"/>
            <p:cNvSpPr txBox="1">
              <a:spLocks noChangeArrowheads="1"/>
            </p:cNvSpPr>
            <p:nvPr/>
          </p:nvSpPr>
          <p:spPr bwMode="auto">
            <a:xfrm>
              <a:off x="576" y="158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39989" name="Text Box 21"/>
            <p:cNvSpPr txBox="1">
              <a:spLocks noChangeArrowheads="1"/>
            </p:cNvSpPr>
            <p:nvPr/>
          </p:nvSpPr>
          <p:spPr bwMode="auto">
            <a:xfrm>
              <a:off x="3216" y="158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operand A</a:t>
              </a:r>
            </a:p>
          </p:txBody>
        </p:sp>
        <p:sp>
          <p:nvSpPr>
            <p:cNvPr id="339990" name="Text Box 22"/>
            <p:cNvSpPr txBox="1">
              <a:spLocks noChangeArrowheads="1"/>
            </p:cNvSpPr>
            <p:nvPr/>
          </p:nvSpPr>
          <p:spPr bwMode="auto">
            <a:xfrm>
              <a:off x="3216" y="177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operand B</a:t>
              </a:r>
            </a:p>
          </p:txBody>
        </p:sp>
      </p:grpSp>
      <p:grpSp>
        <p:nvGrpSpPr>
          <p:cNvPr id="339991" name="Group 23"/>
          <p:cNvGrpSpPr>
            <a:grpSpLocks/>
          </p:cNvGrpSpPr>
          <p:nvPr/>
        </p:nvGrpSpPr>
        <p:grpSpPr bwMode="auto">
          <a:xfrm>
            <a:off x="1136650" y="3856371"/>
            <a:ext cx="7010400" cy="609600"/>
            <a:chOff x="576" y="1968"/>
            <a:chExt cx="4416" cy="384"/>
          </a:xfrm>
        </p:grpSpPr>
        <p:sp>
          <p:nvSpPr>
            <p:cNvPr id="339992" name="Text Box 24"/>
            <p:cNvSpPr txBox="1">
              <a:spLocks noChangeArrowheads="1"/>
            </p:cNvSpPr>
            <p:nvPr/>
          </p:nvSpPr>
          <p:spPr bwMode="auto">
            <a:xfrm>
              <a:off x="1344" y="1968"/>
              <a:ext cx="1776" cy="192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valE </a:t>
              </a:r>
              <a:r>
                <a:rPr lang="en-US" sz="1600">
                  <a:sym typeface="Symbol" pitchFamily="18" charset="2"/>
                </a:rPr>
                <a:t> valB + valC</a:t>
              </a:r>
            </a:p>
          </p:txBody>
        </p:sp>
        <p:sp>
          <p:nvSpPr>
            <p:cNvPr id="339993" name="Text Box 25"/>
            <p:cNvSpPr txBox="1">
              <a:spLocks noChangeArrowheads="1"/>
            </p:cNvSpPr>
            <p:nvPr/>
          </p:nvSpPr>
          <p:spPr bwMode="auto">
            <a:xfrm>
              <a:off x="1344" y="2160"/>
              <a:ext cx="1776" cy="192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9994" name="Text Box 26"/>
            <p:cNvSpPr txBox="1">
              <a:spLocks noChangeArrowheads="1"/>
            </p:cNvSpPr>
            <p:nvPr/>
          </p:nvSpPr>
          <p:spPr bwMode="auto">
            <a:xfrm>
              <a:off x="1344" y="1968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9995" name="Text Box 27"/>
            <p:cNvSpPr txBox="1">
              <a:spLocks noChangeArrowheads="1"/>
            </p:cNvSpPr>
            <p:nvPr/>
          </p:nvSpPr>
          <p:spPr bwMode="auto">
            <a:xfrm>
              <a:off x="576" y="1968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39996" name="Text Box 28"/>
            <p:cNvSpPr txBox="1">
              <a:spLocks noChangeArrowheads="1"/>
            </p:cNvSpPr>
            <p:nvPr/>
          </p:nvSpPr>
          <p:spPr bwMode="auto">
            <a:xfrm>
              <a:off x="3216" y="196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Compute effective address</a:t>
              </a:r>
            </a:p>
          </p:txBody>
        </p:sp>
        <p:sp>
          <p:nvSpPr>
            <p:cNvPr id="339997" name="Text Box 29"/>
            <p:cNvSpPr txBox="1">
              <a:spLocks noChangeArrowheads="1"/>
            </p:cNvSpPr>
            <p:nvPr/>
          </p:nvSpPr>
          <p:spPr bwMode="auto">
            <a:xfrm>
              <a:off x="3216" y="2160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</p:grpSp>
      <p:grpSp>
        <p:nvGrpSpPr>
          <p:cNvPr id="339998" name="Group 30"/>
          <p:cNvGrpSpPr>
            <a:grpSpLocks/>
          </p:cNvGrpSpPr>
          <p:nvPr/>
        </p:nvGrpSpPr>
        <p:grpSpPr bwMode="auto">
          <a:xfrm>
            <a:off x="1136650" y="4465971"/>
            <a:ext cx="7010400" cy="304800"/>
            <a:chOff x="576" y="2352"/>
            <a:chExt cx="4416" cy="192"/>
          </a:xfrm>
        </p:grpSpPr>
        <p:sp>
          <p:nvSpPr>
            <p:cNvPr id="339999" name="Text Box 31"/>
            <p:cNvSpPr txBox="1">
              <a:spLocks noChangeArrowheads="1"/>
            </p:cNvSpPr>
            <p:nvPr/>
          </p:nvSpPr>
          <p:spPr bwMode="auto">
            <a:xfrm>
              <a:off x="1344" y="2352"/>
              <a:ext cx="1776" cy="19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 M</a:t>
              </a:r>
              <a:r>
                <a:rPr lang="en-US" sz="1600" baseline="-25000" dirty="0"/>
                <a:t>8</a:t>
              </a:r>
              <a:r>
                <a:rPr lang="en-US" sz="1600" dirty="0"/>
                <a:t>[</a:t>
              </a:r>
              <a:r>
                <a:rPr lang="en-US" sz="1600" dirty="0" err="1"/>
                <a:t>valE</a:t>
              </a:r>
              <a:r>
                <a:rPr lang="en-US" sz="1600" dirty="0"/>
                <a:t>] </a:t>
              </a:r>
              <a:r>
                <a:rPr lang="en-US" sz="1600" dirty="0">
                  <a:sym typeface="Symbol" pitchFamily="18" charset="2"/>
                </a:rPr>
                <a:t></a:t>
              </a:r>
              <a:r>
                <a:rPr lang="en-US" sz="1600" dirty="0"/>
                <a:t> </a:t>
              </a:r>
              <a:r>
                <a:rPr lang="en-US" sz="1600" dirty="0" err="1"/>
                <a:t>valA</a:t>
              </a:r>
              <a:endParaRPr lang="en-US" sz="1600" dirty="0"/>
            </a:p>
          </p:txBody>
        </p:sp>
        <p:sp>
          <p:nvSpPr>
            <p:cNvPr id="340000" name="Text Box 32"/>
            <p:cNvSpPr txBox="1">
              <a:spLocks noChangeArrowheads="1"/>
            </p:cNvSpPr>
            <p:nvPr/>
          </p:nvSpPr>
          <p:spPr bwMode="auto">
            <a:xfrm>
              <a:off x="576" y="2352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Memory</a:t>
              </a:r>
            </a:p>
          </p:txBody>
        </p:sp>
        <p:sp>
          <p:nvSpPr>
            <p:cNvPr id="340001" name="Text Box 33"/>
            <p:cNvSpPr txBox="1">
              <a:spLocks noChangeArrowheads="1"/>
            </p:cNvSpPr>
            <p:nvPr/>
          </p:nvSpPr>
          <p:spPr bwMode="auto">
            <a:xfrm>
              <a:off x="3216" y="2352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 value to memory  </a:t>
              </a:r>
            </a:p>
          </p:txBody>
        </p:sp>
      </p:grpSp>
      <p:grpSp>
        <p:nvGrpSpPr>
          <p:cNvPr id="340002" name="Group 34"/>
          <p:cNvGrpSpPr>
            <a:grpSpLocks/>
          </p:cNvGrpSpPr>
          <p:nvPr/>
        </p:nvGrpSpPr>
        <p:grpSpPr bwMode="auto">
          <a:xfrm>
            <a:off x="1136650" y="4770771"/>
            <a:ext cx="7010400" cy="609600"/>
            <a:chOff x="576" y="2544"/>
            <a:chExt cx="4416" cy="384"/>
          </a:xfrm>
        </p:grpSpPr>
        <p:sp>
          <p:nvSpPr>
            <p:cNvPr id="340003" name="Text Box 35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40004" name="Text Box 36"/>
            <p:cNvSpPr txBox="1">
              <a:spLocks noChangeArrowheads="1"/>
            </p:cNvSpPr>
            <p:nvPr/>
          </p:nvSpPr>
          <p:spPr bwMode="auto">
            <a:xfrm>
              <a:off x="1344" y="2736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40005" name="Text Box 37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0006" name="Text Box 38"/>
            <p:cNvSpPr txBox="1">
              <a:spLocks noChangeArrowheads="1"/>
            </p:cNvSpPr>
            <p:nvPr/>
          </p:nvSpPr>
          <p:spPr bwMode="auto">
            <a:xfrm>
              <a:off x="576" y="254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</a:t>
              </a:r>
            </a:p>
            <a:p>
              <a:pPr algn="l">
                <a:spcBef>
                  <a:spcPct val="50000"/>
                </a:spcBef>
              </a:pPr>
              <a:r>
                <a:rPr lang="en-US" sz="1600"/>
                <a:t>back</a:t>
              </a:r>
            </a:p>
          </p:txBody>
        </p:sp>
        <p:sp>
          <p:nvSpPr>
            <p:cNvPr id="340007" name="Text Box 39"/>
            <p:cNvSpPr txBox="1">
              <a:spLocks noChangeArrowheads="1"/>
            </p:cNvSpPr>
            <p:nvPr/>
          </p:nvSpPr>
          <p:spPr bwMode="auto">
            <a:xfrm>
              <a:off x="3216" y="254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0008" name="Text Box 40"/>
            <p:cNvSpPr txBox="1">
              <a:spLocks noChangeArrowheads="1"/>
            </p:cNvSpPr>
            <p:nvPr/>
          </p:nvSpPr>
          <p:spPr bwMode="auto">
            <a:xfrm>
              <a:off x="3216" y="273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</p:grpSp>
      <p:grpSp>
        <p:nvGrpSpPr>
          <p:cNvPr id="340009" name="Group 41"/>
          <p:cNvGrpSpPr>
            <a:grpSpLocks/>
          </p:cNvGrpSpPr>
          <p:nvPr/>
        </p:nvGrpSpPr>
        <p:grpSpPr bwMode="auto">
          <a:xfrm>
            <a:off x="1136650" y="5380371"/>
            <a:ext cx="7010400" cy="304800"/>
            <a:chOff x="576" y="2928"/>
            <a:chExt cx="4416" cy="192"/>
          </a:xfrm>
        </p:grpSpPr>
        <p:sp>
          <p:nvSpPr>
            <p:cNvPr id="340010" name="Text Box 42"/>
            <p:cNvSpPr txBox="1">
              <a:spLocks noChangeArrowheads="1"/>
            </p:cNvSpPr>
            <p:nvPr/>
          </p:nvSpPr>
          <p:spPr bwMode="auto">
            <a:xfrm>
              <a:off x="1344" y="2928"/>
              <a:ext cx="1776" cy="192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</a:t>
              </a:r>
              <a:r>
                <a:rPr lang="en-US" sz="1600">
                  <a:sym typeface="Symbol" pitchFamily="18" charset="2"/>
                </a:rPr>
                <a:t> valP</a:t>
              </a:r>
            </a:p>
          </p:txBody>
        </p:sp>
        <p:sp>
          <p:nvSpPr>
            <p:cNvPr id="340011" name="Text Box 43"/>
            <p:cNvSpPr txBox="1">
              <a:spLocks noChangeArrowheads="1"/>
            </p:cNvSpPr>
            <p:nvPr/>
          </p:nvSpPr>
          <p:spPr bwMode="auto">
            <a:xfrm>
              <a:off x="576" y="2928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update</a:t>
              </a:r>
            </a:p>
          </p:txBody>
        </p:sp>
        <p:sp>
          <p:nvSpPr>
            <p:cNvPr id="340012" name="Text Box 44"/>
            <p:cNvSpPr txBox="1">
              <a:spLocks noChangeArrowheads="1"/>
            </p:cNvSpPr>
            <p:nvPr/>
          </p:nvSpPr>
          <p:spPr bwMode="auto">
            <a:xfrm>
              <a:off x="3216" y="292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Update PC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</a:t>
            </a:r>
            <a:r>
              <a:rPr lang="en-US" dirty="0" err="1">
                <a:latin typeface="Courier New" pitchFamily="49" charset="0"/>
              </a:rPr>
              <a:t>popq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12763" y="2660650"/>
            <a:ext cx="4070350" cy="4603750"/>
          </a:xfrm>
        </p:spPr>
        <p:txBody>
          <a:bodyPr/>
          <a:lstStyle/>
          <a:p>
            <a:pPr marL="0" indent="0"/>
            <a:r>
              <a:rPr lang="en-US" sz="2000" dirty="0"/>
              <a:t>Fetch</a:t>
            </a:r>
          </a:p>
          <a:p>
            <a:pPr lvl="1"/>
            <a:r>
              <a:rPr lang="en-US" sz="1800" dirty="0"/>
              <a:t>Read 2 bytes</a:t>
            </a:r>
          </a:p>
          <a:p>
            <a:pPr marL="0" indent="0"/>
            <a:r>
              <a:rPr lang="en-US" sz="2000" dirty="0"/>
              <a:t>Decode</a:t>
            </a:r>
          </a:p>
          <a:p>
            <a:pPr lvl="1"/>
            <a:r>
              <a:rPr lang="en-US" sz="1800" dirty="0"/>
              <a:t>Read stack pointer</a:t>
            </a:r>
          </a:p>
          <a:p>
            <a:pPr marL="0" indent="0"/>
            <a:r>
              <a:rPr lang="en-US" sz="2000" dirty="0"/>
              <a:t>Execute</a:t>
            </a:r>
          </a:p>
          <a:p>
            <a:pPr lvl="1"/>
            <a:r>
              <a:rPr lang="en-US" sz="1800" dirty="0"/>
              <a:t>Increment stack pointer by 8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35513" y="2660650"/>
            <a:ext cx="4071937" cy="4603750"/>
          </a:xfrm>
        </p:spPr>
        <p:txBody>
          <a:bodyPr/>
          <a:lstStyle/>
          <a:p>
            <a:pPr marL="0" indent="0"/>
            <a:r>
              <a:rPr lang="en-US" sz="2000"/>
              <a:t>Memory</a:t>
            </a:r>
          </a:p>
          <a:p>
            <a:pPr lvl="1"/>
            <a:r>
              <a:rPr lang="en-US" sz="1800"/>
              <a:t>Read from old stack pointer</a:t>
            </a:r>
          </a:p>
          <a:p>
            <a:pPr marL="0" indent="0"/>
            <a:r>
              <a:rPr lang="en-US" sz="2000"/>
              <a:t>Write back</a:t>
            </a:r>
          </a:p>
          <a:p>
            <a:pPr lvl="1"/>
            <a:r>
              <a:rPr lang="en-US" sz="1800"/>
              <a:t>Update stack pointer</a:t>
            </a:r>
          </a:p>
          <a:p>
            <a:pPr lvl="1"/>
            <a:r>
              <a:rPr lang="en-US" sz="1800"/>
              <a:t>Write result to register</a:t>
            </a:r>
          </a:p>
          <a:p>
            <a:pPr marL="0" indent="0"/>
            <a:r>
              <a:rPr lang="en-US" sz="2000"/>
              <a:t>PC Update</a:t>
            </a:r>
          </a:p>
          <a:p>
            <a:pPr lvl="1"/>
            <a:r>
              <a:rPr lang="en-US" sz="1800"/>
              <a:t>Increment PC by 2</a:t>
            </a:r>
          </a:p>
        </p:txBody>
      </p:sp>
      <p:grpSp>
        <p:nvGrpSpPr>
          <p:cNvPr id="349201" name="Group 17"/>
          <p:cNvGrpSpPr>
            <a:grpSpLocks/>
          </p:cNvGrpSpPr>
          <p:nvPr/>
        </p:nvGrpSpPr>
        <p:grpSpPr bwMode="auto">
          <a:xfrm>
            <a:off x="2736850" y="1898650"/>
            <a:ext cx="3322638" cy="609600"/>
            <a:chOff x="403" y="816"/>
            <a:chExt cx="2093" cy="384"/>
          </a:xfrm>
        </p:grpSpPr>
        <p:sp>
          <p:nvSpPr>
            <p:cNvPr id="349202" name="Rectangle 18"/>
            <p:cNvSpPr>
              <a:spLocks noChangeArrowheads="1"/>
            </p:cNvSpPr>
            <p:nvPr/>
          </p:nvSpPr>
          <p:spPr bwMode="auto">
            <a:xfrm>
              <a:off x="403" y="816"/>
              <a:ext cx="2093" cy="384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2"/>
              </a:solidFill>
              <a:miter lim="800000"/>
              <a:headEnd/>
              <a:tailEnd type="none" w="sm" len="sm"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49203" name="Rectangle 19"/>
            <p:cNvSpPr>
              <a:spLocks noChangeArrowheads="1"/>
            </p:cNvSpPr>
            <p:nvPr/>
          </p:nvSpPr>
          <p:spPr bwMode="auto">
            <a:xfrm>
              <a:off x="547" y="912"/>
              <a:ext cx="1200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600" dirty="0" err="1">
                  <a:solidFill>
                    <a:schemeClr val="folHlink"/>
                  </a:solidFill>
                  <a:latin typeface="Courier New" pitchFamily="49" charset="0"/>
                </a:rPr>
                <a:t>popq</a:t>
              </a:r>
              <a:r>
                <a:rPr lang="en-US" sz="1600" dirty="0">
                  <a:solidFill>
                    <a:schemeClr val="folHlink"/>
                  </a:solidFill>
                </a:rPr>
                <a:t> </a:t>
              </a:r>
              <a:r>
                <a:rPr lang="en-US" sz="1600" dirty="0" err="1">
                  <a:solidFill>
                    <a:schemeClr val="folHlink"/>
                  </a:solidFill>
                </a:rPr>
                <a:t>rA</a:t>
              </a:r>
              <a:endParaRPr lang="en-US" sz="1600" dirty="0">
                <a:solidFill>
                  <a:schemeClr val="folHlink"/>
                </a:solidFill>
              </a:endParaRPr>
            </a:p>
          </p:txBody>
        </p:sp>
        <p:grpSp>
          <p:nvGrpSpPr>
            <p:cNvPr id="349204" name="Group 20"/>
            <p:cNvGrpSpPr>
              <a:grpSpLocks/>
            </p:cNvGrpSpPr>
            <p:nvPr/>
          </p:nvGrpSpPr>
          <p:grpSpPr bwMode="auto">
            <a:xfrm>
              <a:off x="1536" y="912"/>
              <a:ext cx="384" cy="192"/>
              <a:chOff x="1296" y="2544"/>
              <a:chExt cx="384" cy="192"/>
            </a:xfrm>
          </p:grpSpPr>
          <p:sp>
            <p:nvSpPr>
              <p:cNvPr id="349205" name="Rectangle 21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solidFill>
                      <a:schemeClr val="folHlink"/>
                    </a:solidFill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349206" name="Rectangle 22"/>
              <p:cNvSpPr>
                <a:spLocks noChangeArrowheads="1"/>
              </p:cNvSpPr>
              <p:nvPr/>
            </p:nvSpPr>
            <p:spPr bwMode="auto">
              <a:xfrm>
                <a:off x="1488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solidFill>
                      <a:schemeClr val="folHlink"/>
                    </a:solidFill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49207" name="Rectangle 23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>
                  <a:solidFill>
                    <a:schemeClr val="folHlink"/>
                  </a:solidFill>
                  <a:latin typeface="Courier New" pitchFamily="49" charset="0"/>
                </a:endParaRPr>
              </a:p>
            </p:txBody>
          </p:sp>
        </p:grpSp>
        <p:grpSp>
          <p:nvGrpSpPr>
            <p:cNvPr id="349208" name="Group 24"/>
            <p:cNvGrpSpPr>
              <a:grpSpLocks/>
            </p:cNvGrpSpPr>
            <p:nvPr/>
          </p:nvGrpSpPr>
          <p:grpSpPr bwMode="auto">
            <a:xfrm>
              <a:off x="1920" y="912"/>
              <a:ext cx="384" cy="192"/>
              <a:chOff x="1296" y="2544"/>
              <a:chExt cx="384" cy="192"/>
            </a:xfrm>
          </p:grpSpPr>
          <p:sp>
            <p:nvSpPr>
              <p:cNvPr id="349209" name="Rectangle 25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solidFill>
                      <a:schemeClr val="folHlink"/>
                    </a:solidFill>
                  </a:rPr>
                  <a:t>rA</a:t>
                </a:r>
              </a:p>
            </p:txBody>
          </p:sp>
          <p:sp>
            <p:nvSpPr>
              <p:cNvPr id="349210" name="Rectangle 26"/>
              <p:cNvSpPr>
                <a:spLocks noChangeArrowheads="1"/>
              </p:cNvSpPr>
              <p:nvPr/>
            </p:nvSpPr>
            <p:spPr bwMode="auto">
              <a:xfrm>
                <a:off x="1488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solidFill>
                      <a:schemeClr val="folHlink"/>
                    </a:solidFill>
                    <a:latin typeface="Courier New" pitchFamily="49" charset="0"/>
                  </a:rPr>
                  <a:t>8</a:t>
                </a:r>
              </a:p>
            </p:txBody>
          </p:sp>
          <p:sp>
            <p:nvSpPr>
              <p:cNvPr id="349211" name="Rectangle 27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>
                  <a:solidFill>
                    <a:schemeClr val="folHlink"/>
                  </a:solidFill>
                  <a:latin typeface="Courier New" pitchFamily="49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Computation: </a:t>
            </a:r>
            <a:r>
              <a:rPr lang="en-US" dirty="0" err="1">
                <a:latin typeface="Courier New" pitchFamily="49" charset="0"/>
              </a:rPr>
              <a:t>popq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>
          <a:xfrm>
            <a:off x="659527" y="5403850"/>
            <a:ext cx="8294687" cy="1174750"/>
          </a:xfrm>
        </p:spPr>
        <p:txBody>
          <a:bodyPr/>
          <a:lstStyle/>
          <a:p>
            <a:pPr lvl="1"/>
            <a:r>
              <a:rPr lang="en-US" dirty="0"/>
              <a:t>Use ALU to increment stack pointer</a:t>
            </a:r>
          </a:p>
          <a:p>
            <a:pPr lvl="1"/>
            <a:r>
              <a:rPr lang="en-US" dirty="0"/>
              <a:t>Must update two registers</a:t>
            </a:r>
          </a:p>
          <a:p>
            <a:pPr lvl="2"/>
            <a:r>
              <a:rPr lang="en-US" dirty="0"/>
              <a:t>Popped value</a:t>
            </a:r>
          </a:p>
          <a:p>
            <a:pPr lvl="2"/>
            <a:r>
              <a:rPr lang="en-US" dirty="0"/>
              <a:t>New stack pointer</a:t>
            </a:r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2203450" y="1289050"/>
            <a:ext cx="28194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>
                <a:latin typeface="Courier New" pitchFamily="49" charset="0"/>
              </a:rPr>
              <a:t>popq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endParaRPr lang="en-US" sz="1600" dirty="0"/>
          </a:p>
        </p:txBody>
      </p:sp>
      <p:grpSp>
        <p:nvGrpSpPr>
          <p:cNvPr id="340997" name="Group 5"/>
          <p:cNvGrpSpPr>
            <a:grpSpLocks/>
          </p:cNvGrpSpPr>
          <p:nvPr/>
        </p:nvGrpSpPr>
        <p:grpSpPr bwMode="auto">
          <a:xfrm>
            <a:off x="984250" y="1593850"/>
            <a:ext cx="7010400" cy="1219200"/>
            <a:chOff x="576" y="816"/>
            <a:chExt cx="4416" cy="768"/>
          </a:xfrm>
        </p:grpSpPr>
        <p:sp>
          <p:nvSpPr>
            <p:cNvPr id="340998" name="Text Box 6"/>
            <p:cNvSpPr txBox="1">
              <a:spLocks noChangeArrowheads="1"/>
            </p:cNvSpPr>
            <p:nvPr/>
          </p:nvSpPr>
          <p:spPr bwMode="auto">
            <a:xfrm>
              <a:off x="1344" y="816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icode:ifun </a:t>
              </a:r>
              <a:r>
                <a:rPr lang="en-US" sz="1600">
                  <a:sym typeface="Symbol" pitchFamily="18" charset="2"/>
                </a:rPr>
                <a:t></a:t>
              </a:r>
              <a:r>
                <a:rPr lang="en-US" sz="1600"/>
                <a:t> M</a:t>
              </a:r>
              <a:r>
                <a:rPr lang="en-US" sz="1600" baseline="-25000"/>
                <a:t>1</a:t>
              </a:r>
              <a:r>
                <a:rPr lang="en-US" sz="1600"/>
                <a:t>[PC]</a:t>
              </a:r>
            </a:p>
          </p:txBody>
        </p:sp>
        <p:sp>
          <p:nvSpPr>
            <p:cNvPr id="340999" name="Text Box 7"/>
            <p:cNvSpPr txBox="1">
              <a:spLocks noChangeArrowheads="1"/>
            </p:cNvSpPr>
            <p:nvPr/>
          </p:nvSpPr>
          <p:spPr bwMode="auto">
            <a:xfrm>
              <a:off x="1344" y="1008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rA:rB </a:t>
              </a:r>
              <a:r>
                <a:rPr lang="en-US" sz="1600">
                  <a:sym typeface="Symbol" pitchFamily="18" charset="2"/>
                </a:rPr>
                <a:t></a:t>
              </a:r>
              <a:r>
                <a:rPr lang="en-US" sz="1600"/>
                <a:t> M</a:t>
              </a:r>
              <a:r>
                <a:rPr lang="en-US" sz="1600" baseline="-25000"/>
                <a:t>1</a:t>
              </a:r>
              <a:r>
                <a:rPr lang="en-US" sz="1600"/>
                <a:t>[PC+1]</a:t>
              </a:r>
            </a:p>
          </p:txBody>
        </p:sp>
        <p:sp>
          <p:nvSpPr>
            <p:cNvPr id="341000" name="Text Box 8"/>
            <p:cNvSpPr txBox="1">
              <a:spLocks noChangeArrowheads="1"/>
            </p:cNvSpPr>
            <p:nvPr/>
          </p:nvSpPr>
          <p:spPr bwMode="auto">
            <a:xfrm>
              <a:off x="1344" y="1200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41001" name="Text Box 9"/>
            <p:cNvSpPr txBox="1">
              <a:spLocks noChangeArrowheads="1"/>
            </p:cNvSpPr>
            <p:nvPr/>
          </p:nvSpPr>
          <p:spPr bwMode="auto">
            <a:xfrm>
              <a:off x="1344" y="1392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valP </a:t>
              </a:r>
              <a:r>
                <a:rPr lang="en-US" sz="1600">
                  <a:sym typeface="Symbol" pitchFamily="18" charset="2"/>
                </a:rPr>
                <a:t> PC+2</a:t>
              </a:r>
            </a:p>
          </p:txBody>
        </p:sp>
        <p:sp>
          <p:nvSpPr>
            <p:cNvPr id="341002" name="Text Box 10"/>
            <p:cNvSpPr txBox="1">
              <a:spLocks noChangeArrowheads="1"/>
            </p:cNvSpPr>
            <p:nvPr/>
          </p:nvSpPr>
          <p:spPr bwMode="auto">
            <a:xfrm>
              <a:off x="1344" y="816"/>
              <a:ext cx="1776" cy="76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1003" name="Text Box 11"/>
            <p:cNvSpPr txBox="1">
              <a:spLocks noChangeArrowheads="1"/>
            </p:cNvSpPr>
            <p:nvPr/>
          </p:nvSpPr>
          <p:spPr bwMode="auto">
            <a:xfrm>
              <a:off x="576" y="816"/>
              <a:ext cx="768" cy="76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Fetch</a:t>
              </a:r>
            </a:p>
          </p:txBody>
        </p:sp>
        <p:sp>
          <p:nvSpPr>
            <p:cNvPr id="341004" name="Text Box 12"/>
            <p:cNvSpPr txBox="1">
              <a:spLocks noChangeArrowheads="1"/>
            </p:cNvSpPr>
            <p:nvPr/>
          </p:nvSpPr>
          <p:spPr bwMode="auto">
            <a:xfrm>
              <a:off x="3216" y="81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instruction byte</a:t>
              </a:r>
            </a:p>
          </p:txBody>
        </p:sp>
        <p:sp>
          <p:nvSpPr>
            <p:cNvPr id="341005" name="Text Box 13"/>
            <p:cNvSpPr txBox="1">
              <a:spLocks noChangeArrowheads="1"/>
            </p:cNvSpPr>
            <p:nvPr/>
          </p:nvSpPr>
          <p:spPr bwMode="auto">
            <a:xfrm>
              <a:off x="3216" y="100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register byte</a:t>
              </a:r>
            </a:p>
          </p:txBody>
        </p:sp>
        <p:sp>
          <p:nvSpPr>
            <p:cNvPr id="341006" name="Text Box 14"/>
            <p:cNvSpPr txBox="1">
              <a:spLocks noChangeArrowheads="1"/>
            </p:cNvSpPr>
            <p:nvPr/>
          </p:nvSpPr>
          <p:spPr bwMode="auto">
            <a:xfrm>
              <a:off x="3216" y="1200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41007" name="Text Box 15"/>
            <p:cNvSpPr txBox="1">
              <a:spLocks noChangeArrowheads="1"/>
            </p:cNvSpPr>
            <p:nvPr/>
          </p:nvSpPr>
          <p:spPr bwMode="auto">
            <a:xfrm>
              <a:off x="3216" y="1392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Compute next PC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4250" y="2813050"/>
            <a:ext cx="7010400" cy="609600"/>
            <a:chOff x="914400" y="2514600"/>
            <a:chExt cx="7010400" cy="609600"/>
          </a:xfrm>
        </p:grpSpPr>
        <p:sp>
          <p:nvSpPr>
            <p:cNvPr id="341009" name="Text Box 17"/>
            <p:cNvSpPr txBox="1">
              <a:spLocks noChangeArrowheads="1"/>
            </p:cNvSpPr>
            <p:nvPr/>
          </p:nvSpPr>
          <p:spPr bwMode="auto">
            <a:xfrm>
              <a:off x="2133600" y="2514600"/>
              <a:ext cx="2819400" cy="304800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valA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R[</a:t>
              </a:r>
              <a:r>
                <a:rPr lang="en-US" sz="1600" dirty="0">
                  <a:latin typeface="Courier New" pitchFamily="49" charset="0"/>
                  <a:sym typeface="Symbol" pitchFamily="18" charset="2"/>
                </a:rPr>
                <a:t>%</a:t>
              </a:r>
              <a:r>
                <a:rPr lang="en-US" sz="1600" dirty="0" err="1">
                  <a:latin typeface="Courier New" pitchFamily="49" charset="0"/>
                  <a:sym typeface="Symbol" pitchFamily="18" charset="2"/>
                </a:rPr>
                <a:t>rsp</a:t>
              </a:r>
              <a:r>
                <a:rPr lang="en-US" sz="1600" dirty="0">
                  <a:sym typeface="Symbol" pitchFamily="18" charset="2"/>
                </a:rPr>
                <a:t>]</a:t>
              </a:r>
            </a:p>
          </p:txBody>
        </p:sp>
        <p:sp>
          <p:nvSpPr>
            <p:cNvPr id="341010" name="Text Box 18"/>
            <p:cNvSpPr txBox="1">
              <a:spLocks noChangeArrowheads="1"/>
            </p:cNvSpPr>
            <p:nvPr/>
          </p:nvSpPr>
          <p:spPr bwMode="auto">
            <a:xfrm>
              <a:off x="2133600" y="2819400"/>
              <a:ext cx="2819400" cy="304800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valB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R[</a:t>
              </a:r>
              <a:r>
                <a:rPr lang="en-US" sz="1600" dirty="0">
                  <a:latin typeface="Courier New" pitchFamily="49" charset="0"/>
                  <a:sym typeface="Symbol" pitchFamily="18" charset="2"/>
                </a:rPr>
                <a:t>%</a:t>
              </a:r>
              <a:r>
                <a:rPr lang="en-US" sz="1600" dirty="0" err="1">
                  <a:latin typeface="Courier New" pitchFamily="49" charset="0"/>
                  <a:sym typeface="Symbol" pitchFamily="18" charset="2"/>
                </a:rPr>
                <a:t>rsp</a:t>
              </a:r>
              <a:r>
                <a:rPr lang="en-US" sz="1600" dirty="0">
                  <a:sym typeface="Symbol" pitchFamily="18" charset="2"/>
                </a:rPr>
                <a:t>]</a:t>
              </a:r>
            </a:p>
          </p:txBody>
        </p:sp>
        <p:sp>
          <p:nvSpPr>
            <p:cNvPr id="341011" name="Text Box 19"/>
            <p:cNvSpPr txBox="1">
              <a:spLocks noChangeArrowheads="1"/>
            </p:cNvSpPr>
            <p:nvPr/>
          </p:nvSpPr>
          <p:spPr bwMode="auto">
            <a:xfrm>
              <a:off x="2133600" y="2514600"/>
              <a:ext cx="28194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1012" name="Text Box 20"/>
            <p:cNvSpPr txBox="1">
              <a:spLocks noChangeArrowheads="1"/>
            </p:cNvSpPr>
            <p:nvPr/>
          </p:nvSpPr>
          <p:spPr bwMode="auto">
            <a:xfrm>
              <a:off x="914400" y="2514600"/>
              <a:ext cx="12192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41013" name="Text Box 21"/>
            <p:cNvSpPr txBox="1">
              <a:spLocks noChangeArrowheads="1"/>
            </p:cNvSpPr>
            <p:nvPr/>
          </p:nvSpPr>
          <p:spPr bwMode="auto">
            <a:xfrm>
              <a:off x="5105400" y="25146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stack pointer</a:t>
              </a:r>
            </a:p>
          </p:txBody>
        </p:sp>
        <p:sp>
          <p:nvSpPr>
            <p:cNvPr id="341014" name="Text Box 22"/>
            <p:cNvSpPr txBox="1">
              <a:spLocks noChangeArrowheads="1"/>
            </p:cNvSpPr>
            <p:nvPr/>
          </p:nvSpPr>
          <p:spPr bwMode="auto">
            <a:xfrm>
              <a:off x="5105400" y="28194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stack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84250" y="3422650"/>
            <a:ext cx="7010400" cy="609600"/>
            <a:chOff x="914400" y="3124200"/>
            <a:chExt cx="7010400" cy="609600"/>
          </a:xfrm>
        </p:grpSpPr>
        <p:sp>
          <p:nvSpPr>
            <p:cNvPr id="341016" name="Text Box 24"/>
            <p:cNvSpPr txBox="1">
              <a:spLocks noChangeArrowheads="1"/>
            </p:cNvSpPr>
            <p:nvPr/>
          </p:nvSpPr>
          <p:spPr bwMode="auto">
            <a:xfrm>
              <a:off x="2133600" y="31242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valE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</a:t>
              </a:r>
              <a:r>
                <a:rPr lang="en-US" sz="1600" dirty="0" err="1">
                  <a:sym typeface="Symbol" pitchFamily="18" charset="2"/>
                </a:rPr>
                <a:t>valB</a:t>
              </a:r>
              <a:r>
                <a:rPr lang="en-US" sz="1600" dirty="0">
                  <a:sym typeface="Symbol" pitchFamily="18" charset="2"/>
                </a:rPr>
                <a:t> + 8</a:t>
              </a:r>
            </a:p>
          </p:txBody>
        </p:sp>
        <p:sp>
          <p:nvSpPr>
            <p:cNvPr id="341017" name="Text Box 25"/>
            <p:cNvSpPr txBox="1">
              <a:spLocks noChangeArrowheads="1"/>
            </p:cNvSpPr>
            <p:nvPr/>
          </p:nvSpPr>
          <p:spPr bwMode="auto">
            <a:xfrm>
              <a:off x="2133600" y="34290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1018" name="Text Box 26"/>
            <p:cNvSpPr txBox="1">
              <a:spLocks noChangeArrowheads="1"/>
            </p:cNvSpPr>
            <p:nvPr/>
          </p:nvSpPr>
          <p:spPr bwMode="auto">
            <a:xfrm>
              <a:off x="2133600" y="3124200"/>
              <a:ext cx="28194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1019" name="Text Box 27"/>
            <p:cNvSpPr txBox="1">
              <a:spLocks noChangeArrowheads="1"/>
            </p:cNvSpPr>
            <p:nvPr/>
          </p:nvSpPr>
          <p:spPr bwMode="auto">
            <a:xfrm>
              <a:off x="914400" y="3124200"/>
              <a:ext cx="12192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41020" name="Text Box 28"/>
            <p:cNvSpPr txBox="1">
              <a:spLocks noChangeArrowheads="1"/>
            </p:cNvSpPr>
            <p:nvPr/>
          </p:nvSpPr>
          <p:spPr bwMode="auto">
            <a:xfrm>
              <a:off x="5105400" y="3124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Increment stack pointer</a:t>
              </a:r>
            </a:p>
          </p:txBody>
        </p:sp>
        <p:sp>
          <p:nvSpPr>
            <p:cNvPr id="341021" name="Text Box 29"/>
            <p:cNvSpPr txBox="1">
              <a:spLocks noChangeArrowheads="1"/>
            </p:cNvSpPr>
            <p:nvPr/>
          </p:nvSpPr>
          <p:spPr bwMode="auto">
            <a:xfrm>
              <a:off x="5105400" y="34290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</p:grpSp>
      <p:grpSp>
        <p:nvGrpSpPr>
          <p:cNvPr id="341022" name="Group 30"/>
          <p:cNvGrpSpPr>
            <a:grpSpLocks/>
          </p:cNvGrpSpPr>
          <p:nvPr/>
        </p:nvGrpSpPr>
        <p:grpSpPr bwMode="auto">
          <a:xfrm>
            <a:off x="984250" y="4032250"/>
            <a:ext cx="7010400" cy="304800"/>
            <a:chOff x="576" y="2352"/>
            <a:chExt cx="4416" cy="192"/>
          </a:xfrm>
        </p:grpSpPr>
        <p:sp>
          <p:nvSpPr>
            <p:cNvPr id="341023" name="Text Box 31"/>
            <p:cNvSpPr txBox="1">
              <a:spLocks noChangeArrowheads="1"/>
            </p:cNvSpPr>
            <p:nvPr/>
          </p:nvSpPr>
          <p:spPr bwMode="auto">
            <a:xfrm>
              <a:off x="1344" y="2352"/>
              <a:ext cx="1776" cy="19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valM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</a:t>
              </a:r>
              <a:r>
                <a:rPr lang="en-US" sz="1600" dirty="0"/>
                <a:t> M</a:t>
              </a:r>
              <a:r>
                <a:rPr lang="en-US" sz="1600" baseline="-25000" dirty="0"/>
                <a:t>8</a:t>
              </a:r>
              <a:r>
                <a:rPr lang="en-US" sz="1600" dirty="0"/>
                <a:t>[</a:t>
              </a:r>
              <a:r>
                <a:rPr lang="en-US" sz="1600" dirty="0" err="1"/>
                <a:t>valA</a:t>
              </a:r>
              <a:r>
                <a:rPr lang="en-US" sz="1600" dirty="0"/>
                <a:t>]</a:t>
              </a:r>
            </a:p>
          </p:txBody>
        </p:sp>
        <p:sp>
          <p:nvSpPr>
            <p:cNvPr id="341024" name="Text Box 32"/>
            <p:cNvSpPr txBox="1">
              <a:spLocks noChangeArrowheads="1"/>
            </p:cNvSpPr>
            <p:nvPr/>
          </p:nvSpPr>
          <p:spPr bwMode="auto">
            <a:xfrm>
              <a:off x="576" y="2352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Memory</a:t>
              </a:r>
            </a:p>
          </p:txBody>
        </p:sp>
        <p:sp>
          <p:nvSpPr>
            <p:cNvPr id="341025" name="Text Box 33"/>
            <p:cNvSpPr txBox="1">
              <a:spLocks noChangeArrowheads="1"/>
            </p:cNvSpPr>
            <p:nvPr/>
          </p:nvSpPr>
          <p:spPr bwMode="auto">
            <a:xfrm>
              <a:off x="3216" y="2352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from stack </a:t>
              </a:r>
            </a:p>
          </p:txBody>
        </p:sp>
      </p:grpSp>
      <p:grpSp>
        <p:nvGrpSpPr>
          <p:cNvPr id="341026" name="Group 34"/>
          <p:cNvGrpSpPr>
            <a:grpSpLocks/>
          </p:cNvGrpSpPr>
          <p:nvPr/>
        </p:nvGrpSpPr>
        <p:grpSpPr bwMode="auto">
          <a:xfrm>
            <a:off x="984250" y="4337050"/>
            <a:ext cx="7010400" cy="609600"/>
            <a:chOff x="576" y="2544"/>
            <a:chExt cx="4416" cy="384"/>
          </a:xfrm>
        </p:grpSpPr>
        <p:sp>
          <p:nvSpPr>
            <p:cNvPr id="341027" name="Text Box 35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R</a:t>
              </a:r>
              <a:r>
                <a:rPr lang="en-US" sz="1600" dirty="0">
                  <a:sym typeface="Symbol" pitchFamily="18" charset="2"/>
                </a:rPr>
                <a:t>[</a:t>
              </a:r>
              <a:r>
                <a:rPr lang="en-US" sz="1600" dirty="0">
                  <a:latin typeface="Courier New" pitchFamily="49" charset="0"/>
                  <a:sym typeface="Symbol" pitchFamily="18" charset="2"/>
                </a:rPr>
                <a:t>%</a:t>
              </a:r>
              <a:r>
                <a:rPr lang="en-US" sz="1600" dirty="0" err="1">
                  <a:latin typeface="Courier New" pitchFamily="49" charset="0"/>
                  <a:sym typeface="Symbol" pitchFamily="18" charset="2"/>
                </a:rPr>
                <a:t>rsp</a:t>
              </a:r>
              <a:r>
                <a:rPr lang="en-US" sz="1600" dirty="0"/>
                <a:t>] </a:t>
              </a:r>
              <a:r>
                <a:rPr lang="en-US" sz="1600" dirty="0">
                  <a:sym typeface="Symbol" pitchFamily="18" charset="2"/>
                </a:rPr>
                <a:t> </a:t>
              </a:r>
              <a:r>
                <a:rPr lang="en-US" sz="1600" dirty="0" err="1">
                  <a:sym typeface="Symbol" pitchFamily="18" charset="2"/>
                </a:rPr>
                <a:t>valE</a:t>
              </a: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41028" name="Text Box 36"/>
            <p:cNvSpPr txBox="1">
              <a:spLocks noChangeArrowheads="1"/>
            </p:cNvSpPr>
            <p:nvPr/>
          </p:nvSpPr>
          <p:spPr bwMode="auto">
            <a:xfrm>
              <a:off x="1344" y="2736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R[rA] </a:t>
              </a:r>
              <a:r>
                <a:rPr lang="en-US" sz="1600">
                  <a:sym typeface="Symbol" pitchFamily="18" charset="2"/>
                </a:rPr>
                <a:t></a:t>
              </a:r>
              <a:r>
                <a:rPr lang="en-US" sz="1600"/>
                <a:t> valM</a:t>
              </a:r>
            </a:p>
          </p:txBody>
        </p:sp>
        <p:sp>
          <p:nvSpPr>
            <p:cNvPr id="341029" name="Text Box 37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1030" name="Text Box 38"/>
            <p:cNvSpPr txBox="1">
              <a:spLocks noChangeArrowheads="1"/>
            </p:cNvSpPr>
            <p:nvPr/>
          </p:nvSpPr>
          <p:spPr bwMode="auto">
            <a:xfrm>
              <a:off x="576" y="254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</a:t>
              </a:r>
            </a:p>
            <a:p>
              <a:pPr algn="l">
                <a:spcBef>
                  <a:spcPct val="50000"/>
                </a:spcBef>
              </a:pPr>
              <a:r>
                <a:rPr lang="en-US" sz="1600"/>
                <a:t>back</a:t>
              </a:r>
            </a:p>
          </p:txBody>
        </p:sp>
        <p:sp>
          <p:nvSpPr>
            <p:cNvPr id="341031" name="Text Box 39"/>
            <p:cNvSpPr txBox="1">
              <a:spLocks noChangeArrowheads="1"/>
            </p:cNvSpPr>
            <p:nvPr/>
          </p:nvSpPr>
          <p:spPr bwMode="auto">
            <a:xfrm>
              <a:off x="3216" y="254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Update stack pointer</a:t>
              </a:r>
            </a:p>
          </p:txBody>
        </p:sp>
        <p:sp>
          <p:nvSpPr>
            <p:cNvPr id="341032" name="Text Box 40"/>
            <p:cNvSpPr txBox="1">
              <a:spLocks noChangeArrowheads="1"/>
            </p:cNvSpPr>
            <p:nvPr/>
          </p:nvSpPr>
          <p:spPr bwMode="auto">
            <a:xfrm>
              <a:off x="3216" y="273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 back result</a:t>
              </a:r>
            </a:p>
          </p:txBody>
        </p:sp>
      </p:grpSp>
      <p:grpSp>
        <p:nvGrpSpPr>
          <p:cNvPr id="341033" name="Group 41"/>
          <p:cNvGrpSpPr>
            <a:grpSpLocks/>
          </p:cNvGrpSpPr>
          <p:nvPr/>
        </p:nvGrpSpPr>
        <p:grpSpPr bwMode="auto">
          <a:xfrm>
            <a:off x="984250" y="4946650"/>
            <a:ext cx="7010400" cy="304800"/>
            <a:chOff x="576" y="2928"/>
            <a:chExt cx="4416" cy="192"/>
          </a:xfrm>
        </p:grpSpPr>
        <p:sp>
          <p:nvSpPr>
            <p:cNvPr id="341034" name="Text Box 42"/>
            <p:cNvSpPr txBox="1">
              <a:spLocks noChangeArrowheads="1"/>
            </p:cNvSpPr>
            <p:nvPr/>
          </p:nvSpPr>
          <p:spPr bwMode="auto">
            <a:xfrm>
              <a:off x="1344" y="2928"/>
              <a:ext cx="1776" cy="192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</a:t>
              </a:r>
              <a:r>
                <a:rPr lang="en-US" sz="1600">
                  <a:sym typeface="Symbol" pitchFamily="18" charset="2"/>
                </a:rPr>
                <a:t> valP</a:t>
              </a:r>
            </a:p>
          </p:txBody>
        </p:sp>
        <p:sp>
          <p:nvSpPr>
            <p:cNvPr id="341035" name="Text Box 43"/>
            <p:cNvSpPr txBox="1">
              <a:spLocks noChangeArrowheads="1"/>
            </p:cNvSpPr>
            <p:nvPr/>
          </p:nvSpPr>
          <p:spPr bwMode="auto">
            <a:xfrm>
              <a:off x="576" y="2928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update</a:t>
              </a:r>
            </a:p>
          </p:txBody>
        </p:sp>
        <p:sp>
          <p:nvSpPr>
            <p:cNvPr id="341036" name="Text Box 44"/>
            <p:cNvSpPr txBox="1">
              <a:spLocks noChangeArrowheads="1"/>
            </p:cNvSpPr>
            <p:nvPr/>
          </p:nvSpPr>
          <p:spPr bwMode="auto">
            <a:xfrm>
              <a:off x="3216" y="292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Update PC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Conditional Moves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288" y="2736850"/>
            <a:ext cx="4070350" cy="4603750"/>
          </a:xfrm>
        </p:spPr>
        <p:txBody>
          <a:bodyPr/>
          <a:lstStyle/>
          <a:p>
            <a:pPr marL="0" indent="0"/>
            <a:r>
              <a:rPr lang="en-US" sz="2000" dirty="0"/>
              <a:t>Fetch</a:t>
            </a:r>
          </a:p>
          <a:p>
            <a:pPr lvl="1"/>
            <a:r>
              <a:rPr lang="en-US" sz="1800" dirty="0"/>
              <a:t>Read 2 bytes</a:t>
            </a:r>
          </a:p>
          <a:p>
            <a:pPr marL="0" indent="0"/>
            <a:r>
              <a:rPr lang="en-US" sz="2000" dirty="0"/>
              <a:t>Decode</a:t>
            </a:r>
          </a:p>
          <a:p>
            <a:pPr lvl="1"/>
            <a:r>
              <a:rPr lang="en-US" sz="1800" dirty="0"/>
              <a:t>Read operand registers</a:t>
            </a:r>
          </a:p>
          <a:p>
            <a:pPr marL="0" indent="0"/>
            <a:r>
              <a:rPr lang="en-US" sz="2000" dirty="0"/>
              <a:t>Execute</a:t>
            </a:r>
          </a:p>
          <a:p>
            <a:pPr lvl="1"/>
            <a:r>
              <a:rPr lang="en-US" sz="1800" dirty="0"/>
              <a:t>If !</a:t>
            </a:r>
            <a:r>
              <a:rPr lang="en-US" sz="1800" dirty="0" err="1"/>
              <a:t>cnd</a:t>
            </a:r>
            <a:r>
              <a:rPr lang="en-US" sz="1800" dirty="0"/>
              <a:t>, then set destination register to 0xF</a:t>
            </a:r>
          </a:p>
        </p:txBody>
      </p:sp>
      <p:sp>
        <p:nvSpPr>
          <p:cNvPr id="346127" name="Rectangle 15"/>
          <p:cNvSpPr>
            <a:spLocks noGrp="1" noChangeArrowheads="1"/>
          </p:cNvSpPr>
          <p:nvPr>
            <p:ph sz="half" idx="2"/>
          </p:nvPr>
        </p:nvSpPr>
        <p:spPr>
          <a:xfrm>
            <a:off x="4618038" y="2736850"/>
            <a:ext cx="4071937" cy="4603750"/>
          </a:xfrm>
        </p:spPr>
        <p:txBody>
          <a:bodyPr/>
          <a:lstStyle/>
          <a:p>
            <a:pPr marL="0" indent="0"/>
            <a:r>
              <a:rPr lang="en-US" sz="2000" dirty="0"/>
              <a:t>Memory</a:t>
            </a:r>
          </a:p>
          <a:p>
            <a:pPr lvl="1"/>
            <a:r>
              <a:rPr lang="en-US" sz="1800" dirty="0"/>
              <a:t>Do nothing</a:t>
            </a:r>
          </a:p>
          <a:p>
            <a:pPr marL="0" indent="0"/>
            <a:r>
              <a:rPr lang="en-US" sz="2000" dirty="0"/>
              <a:t>Write back</a:t>
            </a:r>
          </a:p>
          <a:p>
            <a:pPr lvl="1"/>
            <a:r>
              <a:rPr lang="en-US" sz="1800" dirty="0"/>
              <a:t>Update register (or not)</a:t>
            </a:r>
          </a:p>
          <a:p>
            <a:pPr marL="0" indent="0"/>
            <a:r>
              <a:rPr lang="en-US" sz="2000" dirty="0"/>
              <a:t>PC Update</a:t>
            </a:r>
          </a:p>
          <a:p>
            <a:pPr lvl="1"/>
            <a:r>
              <a:rPr lang="en-US" sz="1800" dirty="0"/>
              <a:t>Increment PC by 2</a:t>
            </a:r>
          </a:p>
        </p:txBody>
      </p:sp>
      <p:grpSp>
        <p:nvGrpSpPr>
          <p:cNvPr id="346128" name="Group 16"/>
          <p:cNvGrpSpPr>
            <a:grpSpLocks/>
          </p:cNvGrpSpPr>
          <p:nvPr/>
        </p:nvGrpSpPr>
        <p:grpSpPr bwMode="auto">
          <a:xfrm>
            <a:off x="2532063" y="1667352"/>
            <a:ext cx="3657600" cy="609600"/>
            <a:chOff x="1968" y="672"/>
            <a:chExt cx="2304" cy="384"/>
          </a:xfrm>
        </p:grpSpPr>
        <p:sp>
          <p:nvSpPr>
            <p:cNvPr id="346116" name="Rectangle 4"/>
            <p:cNvSpPr>
              <a:spLocks noChangeArrowheads="1"/>
            </p:cNvSpPr>
            <p:nvPr/>
          </p:nvSpPr>
          <p:spPr bwMode="auto">
            <a:xfrm>
              <a:off x="1968" y="672"/>
              <a:ext cx="2304" cy="384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2"/>
              </a:solidFill>
              <a:miter lim="800000"/>
              <a:headEnd/>
              <a:tailEnd type="none" w="sm" len="sm"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46117" name="Group 5"/>
            <p:cNvGrpSpPr>
              <a:grpSpLocks/>
            </p:cNvGrpSpPr>
            <p:nvPr/>
          </p:nvGrpSpPr>
          <p:grpSpPr bwMode="auto">
            <a:xfrm>
              <a:off x="2112" y="768"/>
              <a:ext cx="1968" cy="192"/>
              <a:chOff x="528" y="1680"/>
              <a:chExt cx="1968" cy="192"/>
            </a:xfrm>
          </p:grpSpPr>
          <p:sp>
            <p:nvSpPr>
              <p:cNvPr id="346118" name="Rectangle 6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1200" cy="19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600" dirty="0" err="1">
                    <a:solidFill>
                      <a:schemeClr val="folHlink"/>
                    </a:solidFill>
                    <a:latin typeface="Courier New" pitchFamily="49" charset="0"/>
                  </a:rPr>
                  <a:t>cmovXX</a:t>
                </a:r>
                <a:r>
                  <a:rPr lang="en-US" sz="1600" dirty="0">
                    <a:solidFill>
                      <a:schemeClr val="folHlink"/>
                    </a:solidFill>
                    <a:latin typeface="Courier New" pitchFamily="49" charset="0"/>
                  </a:rPr>
                  <a:t> </a:t>
                </a:r>
                <a:r>
                  <a:rPr lang="en-US" sz="1600" dirty="0" err="1">
                    <a:solidFill>
                      <a:schemeClr val="folHlink"/>
                    </a:solidFill>
                  </a:rPr>
                  <a:t>rA</a:t>
                </a:r>
                <a:r>
                  <a:rPr lang="en-US" sz="1600" dirty="0">
                    <a:solidFill>
                      <a:schemeClr val="folHlink"/>
                    </a:solidFill>
                    <a:latin typeface="Courier New" pitchFamily="49" charset="0"/>
                  </a:rPr>
                  <a:t>, </a:t>
                </a:r>
                <a:r>
                  <a:rPr lang="en-US" sz="1600" dirty="0" err="1">
                    <a:solidFill>
                      <a:schemeClr val="folHlink"/>
                    </a:solidFill>
                  </a:rPr>
                  <a:t>rB</a:t>
                </a:r>
                <a:endParaRPr lang="en-US" sz="1600" dirty="0">
                  <a:solidFill>
                    <a:schemeClr val="folHlink"/>
                  </a:solidFill>
                </a:endParaRPr>
              </a:p>
            </p:txBody>
          </p:sp>
          <p:grpSp>
            <p:nvGrpSpPr>
              <p:cNvPr id="346119" name="Group 7"/>
              <p:cNvGrpSpPr>
                <a:grpSpLocks/>
              </p:cNvGrpSpPr>
              <p:nvPr/>
            </p:nvGrpSpPr>
            <p:grpSpPr bwMode="auto">
              <a:xfrm>
                <a:off x="1728" y="1680"/>
                <a:ext cx="384" cy="192"/>
                <a:chOff x="1296" y="2544"/>
                <a:chExt cx="384" cy="192"/>
              </a:xfrm>
            </p:grpSpPr>
            <p:sp>
              <p:nvSpPr>
                <p:cNvPr id="346120" name="Rectangle 8"/>
                <p:cNvSpPr>
                  <a:spLocks noChangeArrowheads="1"/>
                </p:cNvSpPr>
                <p:nvPr/>
              </p:nvSpPr>
              <p:spPr bwMode="auto">
                <a:xfrm>
                  <a:off x="1296" y="254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dirty="0">
                      <a:solidFill>
                        <a:schemeClr val="folHlink"/>
                      </a:solidFill>
                      <a:latin typeface="Courier New" pitchFamily="49" charset="0"/>
                    </a:rPr>
                    <a:t>2</a:t>
                  </a:r>
                </a:p>
              </p:txBody>
            </p:sp>
            <p:sp>
              <p:nvSpPr>
                <p:cNvPr id="346121" name="Rectangle 9"/>
                <p:cNvSpPr>
                  <a:spLocks noChangeArrowheads="1"/>
                </p:cNvSpPr>
                <p:nvPr/>
              </p:nvSpPr>
              <p:spPr bwMode="auto">
                <a:xfrm>
                  <a:off x="1488" y="254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/>
                    <a:t>fn</a:t>
                  </a:r>
                </a:p>
              </p:txBody>
            </p:sp>
            <p:sp>
              <p:nvSpPr>
                <p:cNvPr id="346122" name="Rectangle 10"/>
                <p:cNvSpPr>
                  <a:spLocks noChangeArrowheads="1"/>
                </p:cNvSpPr>
                <p:nvPr/>
              </p:nvSpPr>
              <p:spPr bwMode="auto">
                <a:xfrm>
                  <a:off x="1296" y="2544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600">
                    <a:solidFill>
                      <a:schemeClr val="folHlink"/>
                    </a:solidFill>
                    <a:latin typeface="Courier New" pitchFamily="49" charset="0"/>
                  </a:endParaRPr>
                </a:p>
              </p:txBody>
            </p:sp>
          </p:grpSp>
          <p:grpSp>
            <p:nvGrpSpPr>
              <p:cNvPr id="346123" name="Group 11"/>
              <p:cNvGrpSpPr>
                <a:grpSpLocks/>
              </p:cNvGrpSpPr>
              <p:nvPr/>
            </p:nvGrpSpPr>
            <p:grpSpPr bwMode="auto">
              <a:xfrm>
                <a:off x="2112" y="1680"/>
                <a:ext cx="384" cy="192"/>
                <a:chOff x="1680" y="2544"/>
                <a:chExt cx="384" cy="192"/>
              </a:xfrm>
            </p:grpSpPr>
            <p:sp>
              <p:nvSpPr>
                <p:cNvPr id="346124" name="Rectangle 12"/>
                <p:cNvSpPr>
                  <a:spLocks noChangeArrowheads="1"/>
                </p:cNvSpPr>
                <p:nvPr/>
              </p:nvSpPr>
              <p:spPr bwMode="auto">
                <a:xfrm>
                  <a:off x="1680" y="254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>
                      <a:solidFill>
                        <a:schemeClr val="folHlink"/>
                      </a:solidFill>
                    </a:rPr>
                    <a:t>rA</a:t>
                  </a:r>
                </a:p>
              </p:txBody>
            </p:sp>
            <p:sp>
              <p:nvSpPr>
                <p:cNvPr id="346125" name="Rectangle 13"/>
                <p:cNvSpPr>
                  <a:spLocks noChangeArrowheads="1"/>
                </p:cNvSpPr>
                <p:nvPr/>
              </p:nvSpPr>
              <p:spPr bwMode="auto">
                <a:xfrm>
                  <a:off x="1872" y="254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>
                      <a:solidFill>
                        <a:schemeClr val="folHlink"/>
                      </a:solidFill>
                    </a:rPr>
                    <a:t>rB</a:t>
                  </a:r>
                </a:p>
              </p:txBody>
            </p:sp>
            <p:sp>
              <p:nvSpPr>
                <p:cNvPr id="346126" name="Rectangle 14"/>
                <p:cNvSpPr>
                  <a:spLocks noChangeArrowheads="1"/>
                </p:cNvSpPr>
                <p:nvPr/>
              </p:nvSpPr>
              <p:spPr bwMode="auto">
                <a:xfrm>
                  <a:off x="1680" y="2544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600">
                    <a:solidFill>
                      <a:schemeClr val="folHlink"/>
                    </a:solidFill>
                    <a:latin typeface="Courier New" pitchFamily="49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52797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Computation: Cond. Move</a:t>
            </a:r>
          </a:p>
        </p:txBody>
      </p:sp>
      <p:sp>
        <p:nvSpPr>
          <p:cNvPr id="331816" name="Rectangle 40"/>
          <p:cNvSpPr>
            <a:spLocks noGrp="1" noChangeArrowheads="1"/>
          </p:cNvSpPr>
          <p:nvPr>
            <p:ph idx="1"/>
          </p:nvPr>
        </p:nvSpPr>
        <p:spPr>
          <a:xfrm>
            <a:off x="360363" y="5664200"/>
            <a:ext cx="8294687" cy="1174750"/>
          </a:xfrm>
        </p:spPr>
        <p:txBody>
          <a:bodyPr/>
          <a:lstStyle/>
          <a:p>
            <a:pPr lvl="1"/>
            <a:r>
              <a:rPr lang="en-US" dirty="0"/>
              <a:t>Read register </a:t>
            </a:r>
            <a:r>
              <a:rPr lang="en-US" dirty="0" err="1"/>
              <a:t>rA</a:t>
            </a:r>
            <a:r>
              <a:rPr lang="en-US" dirty="0"/>
              <a:t> and pass through ALU</a:t>
            </a:r>
          </a:p>
          <a:p>
            <a:pPr lvl="1"/>
            <a:r>
              <a:rPr lang="en-US" dirty="0"/>
              <a:t>Cancel move by setting destination register to 0xF</a:t>
            </a:r>
          </a:p>
          <a:p>
            <a:pPr lvl="2"/>
            <a:r>
              <a:rPr lang="en-US" dirty="0"/>
              <a:t>If condition codes &amp; move condition indicate no move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2203450" y="1397000"/>
            <a:ext cx="28194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cmovXX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, </a:t>
            </a:r>
            <a:r>
              <a:rPr lang="en-US" sz="1600" dirty="0" err="1"/>
              <a:t>rB</a:t>
            </a:r>
            <a:endParaRPr lang="en-US" sz="1600" dirty="0"/>
          </a:p>
        </p:txBody>
      </p:sp>
      <p:grpSp>
        <p:nvGrpSpPr>
          <p:cNvPr id="331824" name="Group 48"/>
          <p:cNvGrpSpPr>
            <a:grpSpLocks/>
          </p:cNvGrpSpPr>
          <p:nvPr/>
        </p:nvGrpSpPr>
        <p:grpSpPr bwMode="auto">
          <a:xfrm>
            <a:off x="984250" y="1701800"/>
            <a:ext cx="7010400" cy="1219200"/>
            <a:chOff x="576" y="816"/>
            <a:chExt cx="4416" cy="768"/>
          </a:xfrm>
        </p:grpSpPr>
        <p:sp>
          <p:nvSpPr>
            <p:cNvPr id="331781" name="Text Box 5"/>
            <p:cNvSpPr txBox="1">
              <a:spLocks noChangeArrowheads="1"/>
            </p:cNvSpPr>
            <p:nvPr/>
          </p:nvSpPr>
          <p:spPr bwMode="auto">
            <a:xfrm>
              <a:off x="1344" y="816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icode:ifun </a:t>
              </a:r>
              <a:r>
                <a:rPr lang="en-US" sz="1600">
                  <a:sym typeface="Symbol" pitchFamily="18" charset="2"/>
                </a:rPr>
                <a:t></a:t>
              </a:r>
              <a:r>
                <a:rPr lang="en-US" sz="1600"/>
                <a:t> M</a:t>
              </a:r>
              <a:r>
                <a:rPr lang="en-US" sz="1600" baseline="-25000"/>
                <a:t>1</a:t>
              </a:r>
              <a:r>
                <a:rPr lang="en-US" sz="1600"/>
                <a:t>[PC]</a:t>
              </a:r>
            </a:p>
          </p:txBody>
        </p:sp>
        <p:sp>
          <p:nvSpPr>
            <p:cNvPr id="331782" name="Text Box 6"/>
            <p:cNvSpPr txBox="1">
              <a:spLocks noChangeArrowheads="1"/>
            </p:cNvSpPr>
            <p:nvPr/>
          </p:nvSpPr>
          <p:spPr bwMode="auto">
            <a:xfrm>
              <a:off x="1344" y="1008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rA:rB </a:t>
              </a:r>
              <a:r>
                <a:rPr lang="en-US" sz="1600">
                  <a:sym typeface="Symbol" pitchFamily="18" charset="2"/>
                </a:rPr>
                <a:t></a:t>
              </a:r>
              <a:r>
                <a:rPr lang="en-US" sz="1600"/>
                <a:t> M</a:t>
              </a:r>
              <a:r>
                <a:rPr lang="en-US" sz="1600" baseline="-25000"/>
                <a:t>1</a:t>
              </a:r>
              <a:r>
                <a:rPr lang="en-US" sz="1600"/>
                <a:t>[PC+1]</a:t>
              </a:r>
            </a:p>
          </p:txBody>
        </p:sp>
        <p:sp>
          <p:nvSpPr>
            <p:cNvPr id="331783" name="Text Box 7"/>
            <p:cNvSpPr txBox="1">
              <a:spLocks noChangeArrowheads="1"/>
            </p:cNvSpPr>
            <p:nvPr/>
          </p:nvSpPr>
          <p:spPr bwMode="auto">
            <a:xfrm>
              <a:off x="1344" y="1200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31784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valP </a:t>
              </a:r>
              <a:r>
                <a:rPr lang="en-US" sz="1600">
                  <a:sym typeface="Symbol" pitchFamily="18" charset="2"/>
                </a:rPr>
                <a:t> PC+2</a:t>
              </a:r>
            </a:p>
          </p:txBody>
        </p:sp>
        <p:sp>
          <p:nvSpPr>
            <p:cNvPr id="331796" name="Text Box 20"/>
            <p:cNvSpPr txBox="1">
              <a:spLocks noChangeArrowheads="1"/>
            </p:cNvSpPr>
            <p:nvPr/>
          </p:nvSpPr>
          <p:spPr bwMode="auto">
            <a:xfrm>
              <a:off x="1344" y="816"/>
              <a:ext cx="1776" cy="76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1797" name="Text Box 21"/>
            <p:cNvSpPr txBox="1">
              <a:spLocks noChangeArrowheads="1"/>
            </p:cNvSpPr>
            <p:nvPr/>
          </p:nvSpPr>
          <p:spPr bwMode="auto">
            <a:xfrm>
              <a:off x="576" y="816"/>
              <a:ext cx="768" cy="76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Fetch</a:t>
              </a:r>
            </a:p>
          </p:txBody>
        </p:sp>
        <p:sp>
          <p:nvSpPr>
            <p:cNvPr id="331803" name="Text Box 27"/>
            <p:cNvSpPr txBox="1">
              <a:spLocks noChangeArrowheads="1"/>
            </p:cNvSpPr>
            <p:nvPr/>
          </p:nvSpPr>
          <p:spPr bwMode="auto">
            <a:xfrm>
              <a:off x="3216" y="81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instruction byte</a:t>
              </a:r>
            </a:p>
          </p:txBody>
        </p:sp>
        <p:sp>
          <p:nvSpPr>
            <p:cNvPr id="331804" name="Text Box 28"/>
            <p:cNvSpPr txBox="1">
              <a:spLocks noChangeArrowheads="1"/>
            </p:cNvSpPr>
            <p:nvPr/>
          </p:nvSpPr>
          <p:spPr bwMode="auto">
            <a:xfrm>
              <a:off x="3216" y="100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register byte</a:t>
              </a:r>
            </a:p>
          </p:txBody>
        </p:sp>
        <p:sp>
          <p:nvSpPr>
            <p:cNvPr id="331805" name="Text Box 29"/>
            <p:cNvSpPr txBox="1">
              <a:spLocks noChangeArrowheads="1"/>
            </p:cNvSpPr>
            <p:nvPr/>
          </p:nvSpPr>
          <p:spPr bwMode="auto">
            <a:xfrm>
              <a:off x="3216" y="1200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31806" name="Text Box 30"/>
            <p:cNvSpPr txBox="1">
              <a:spLocks noChangeArrowheads="1"/>
            </p:cNvSpPr>
            <p:nvPr/>
          </p:nvSpPr>
          <p:spPr bwMode="auto">
            <a:xfrm>
              <a:off x="3216" y="1392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Compute next PC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4250" y="2914650"/>
            <a:ext cx="7010400" cy="615950"/>
            <a:chOff x="914400" y="2508250"/>
            <a:chExt cx="7010400" cy="615950"/>
          </a:xfrm>
        </p:grpSpPr>
        <p:sp>
          <p:nvSpPr>
            <p:cNvPr id="331785" name="Text Box 9"/>
            <p:cNvSpPr txBox="1">
              <a:spLocks noChangeArrowheads="1"/>
            </p:cNvSpPr>
            <p:nvPr/>
          </p:nvSpPr>
          <p:spPr bwMode="auto">
            <a:xfrm>
              <a:off x="2133600" y="2514600"/>
              <a:ext cx="2819400" cy="304800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valA </a:t>
              </a:r>
              <a:r>
                <a:rPr lang="en-US" sz="1600">
                  <a:sym typeface="Symbol" pitchFamily="18" charset="2"/>
                </a:rPr>
                <a:t> R[rA]</a:t>
              </a:r>
            </a:p>
          </p:txBody>
        </p:sp>
        <p:sp>
          <p:nvSpPr>
            <p:cNvPr id="331786" name="Text Box 10"/>
            <p:cNvSpPr txBox="1">
              <a:spLocks noChangeArrowheads="1"/>
            </p:cNvSpPr>
            <p:nvPr/>
          </p:nvSpPr>
          <p:spPr bwMode="auto">
            <a:xfrm>
              <a:off x="2133600" y="2819400"/>
              <a:ext cx="2819400" cy="304800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valB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0</a:t>
              </a:r>
            </a:p>
          </p:txBody>
        </p:sp>
        <p:sp>
          <p:nvSpPr>
            <p:cNvPr id="331795" name="Text Box 19"/>
            <p:cNvSpPr txBox="1">
              <a:spLocks noChangeArrowheads="1"/>
            </p:cNvSpPr>
            <p:nvPr/>
          </p:nvSpPr>
          <p:spPr bwMode="auto">
            <a:xfrm>
              <a:off x="2127250" y="2508250"/>
              <a:ext cx="28194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1798" name="Text Box 22"/>
            <p:cNvSpPr txBox="1">
              <a:spLocks noChangeArrowheads="1"/>
            </p:cNvSpPr>
            <p:nvPr/>
          </p:nvSpPr>
          <p:spPr bwMode="auto">
            <a:xfrm>
              <a:off x="914400" y="2514600"/>
              <a:ext cx="12192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31807" name="Text Box 31"/>
            <p:cNvSpPr txBox="1">
              <a:spLocks noChangeArrowheads="1"/>
            </p:cNvSpPr>
            <p:nvPr/>
          </p:nvSpPr>
          <p:spPr bwMode="auto">
            <a:xfrm>
              <a:off x="5105400" y="25146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operand A</a:t>
              </a:r>
            </a:p>
          </p:txBody>
        </p:sp>
        <p:sp>
          <p:nvSpPr>
            <p:cNvPr id="331808" name="Text Box 32"/>
            <p:cNvSpPr txBox="1">
              <a:spLocks noChangeArrowheads="1"/>
            </p:cNvSpPr>
            <p:nvPr/>
          </p:nvSpPr>
          <p:spPr bwMode="auto">
            <a:xfrm>
              <a:off x="5105400" y="28194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84250" y="3524250"/>
            <a:ext cx="7010400" cy="615950"/>
            <a:chOff x="914400" y="3117850"/>
            <a:chExt cx="7010400" cy="615950"/>
          </a:xfrm>
        </p:grpSpPr>
        <p:sp>
          <p:nvSpPr>
            <p:cNvPr id="331787" name="Text Box 11"/>
            <p:cNvSpPr txBox="1">
              <a:spLocks noChangeArrowheads="1"/>
            </p:cNvSpPr>
            <p:nvPr/>
          </p:nvSpPr>
          <p:spPr bwMode="auto">
            <a:xfrm>
              <a:off x="2133600" y="31242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valE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</a:t>
              </a:r>
              <a:r>
                <a:rPr lang="en-US" sz="1600" dirty="0" err="1">
                  <a:sym typeface="Symbol" pitchFamily="18" charset="2"/>
                </a:rPr>
                <a:t>valB</a:t>
              </a:r>
              <a:r>
                <a:rPr lang="en-US" sz="1600" dirty="0">
                  <a:sym typeface="Symbol" pitchFamily="18" charset="2"/>
                </a:rPr>
                <a:t> + </a:t>
              </a:r>
              <a:r>
                <a:rPr lang="en-US" sz="1600" dirty="0" err="1">
                  <a:sym typeface="Symbol" pitchFamily="18" charset="2"/>
                </a:rPr>
                <a:t>valA</a:t>
              </a: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31788" name="Text Box 12"/>
            <p:cNvSpPr txBox="1">
              <a:spLocks noChangeArrowheads="1"/>
            </p:cNvSpPr>
            <p:nvPr/>
          </p:nvSpPr>
          <p:spPr bwMode="auto">
            <a:xfrm>
              <a:off x="2133600" y="34290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If ! Cond(</a:t>
              </a:r>
              <a:r>
                <a:rPr lang="en-US" sz="1600" dirty="0" err="1"/>
                <a:t>CC,ifun</a:t>
              </a:r>
              <a:r>
                <a:rPr lang="en-US" sz="1600" dirty="0"/>
                <a:t>) </a:t>
              </a:r>
              <a:r>
                <a:rPr lang="en-US" sz="1600" dirty="0" err="1"/>
                <a:t>rB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0xF</a:t>
              </a:r>
              <a:r>
                <a:rPr lang="en-US" sz="1600" dirty="0"/>
                <a:t> </a:t>
              </a:r>
            </a:p>
          </p:txBody>
        </p:sp>
        <p:sp>
          <p:nvSpPr>
            <p:cNvPr id="331794" name="Text Box 18"/>
            <p:cNvSpPr txBox="1">
              <a:spLocks noChangeArrowheads="1"/>
            </p:cNvSpPr>
            <p:nvPr/>
          </p:nvSpPr>
          <p:spPr bwMode="auto">
            <a:xfrm>
              <a:off x="2127250" y="3117850"/>
              <a:ext cx="28194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1799" name="Text Box 23"/>
            <p:cNvSpPr txBox="1">
              <a:spLocks noChangeArrowheads="1"/>
            </p:cNvSpPr>
            <p:nvPr/>
          </p:nvSpPr>
          <p:spPr bwMode="auto">
            <a:xfrm>
              <a:off x="914400" y="3124200"/>
              <a:ext cx="12192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31809" name="Text Box 33"/>
            <p:cNvSpPr txBox="1">
              <a:spLocks noChangeArrowheads="1"/>
            </p:cNvSpPr>
            <p:nvPr/>
          </p:nvSpPr>
          <p:spPr bwMode="auto">
            <a:xfrm>
              <a:off x="5105400" y="3124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Pass </a:t>
              </a:r>
              <a:r>
                <a:rPr lang="en-US" sz="1600" dirty="0" err="1"/>
                <a:t>valA</a:t>
              </a:r>
              <a:r>
                <a:rPr lang="en-US" sz="1600" dirty="0"/>
                <a:t> through ALU</a:t>
              </a:r>
            </a:p>
          </p:txBody>
        </p:sp>
        <p:sp>
          <p:nvSpPr>
            <p:cNvPr id="331810" name="Text Box 34"/>
            <p:cNvSpPr txBox="1">
              <a:spLocks noChangeArrowheads="1"/>
            </p:cNvSpPr>
            <p:nvPr/>
          </p:nvSpPr>
          <p:spPr bwMode="auto">
            <a:xfrm>
              <a:off x="5105400" y="34290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(Disable register update)</a:t>
              </a:r>
            </a:p>
          </p:txBody>
        </p:sp>
      </p:grpSp>
      <p:grpSp>
        <p:nvGrpSpPr>
          <p:cNvPr id="331826" name="Group 50"/>
          <p:cNvGrpSpPr>
            <a:grpSpLocks/>
          </p:cNvGrpSpPr>
          <p:nvPr/>
        </p:nvGrpSpPr>
        <p:grpSpPr bwMode="auto">
          <a:xfrm>
            <a:off x="984250" y="4140200"/>
            <a:ext cx="7010400" cy="304800"/>
            <a:chOff x="576" y="2352"/>
            <a:chExt cx="4416" cy="192"/>
          </a:xfrm>
        </p:grpSpPr>
        <p:sp>
          <p:nvSpPr>
            <p:cNvPr id="331789" name="Text Box 13"/>
            <p:cNvSpPr txBox="1">
              <a:spLocks noChangeArrowheads="1"/>
            </p:cNvSpPr>
            <p:nvPr/>
          </p:nvSpPr>
          <p:spPr bwMode="auto">
            <a:xfrm>
              <a:off x="1344" y="2352"/>
              <a:ext cx="1776" cy="19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 </a:t>
              </a:r>
            </a:p>
          </p:txBody>
        </p:sp>
        <p:sp>
          <p:nvSpPr>
            <p:cNvPr id="331800" name="Text Box 24"/>
            <p:cNvSpPr txBox="1">
              <a:spLocks noChangeArrowheads="1"/>
            </p:cNvSpPr>
            <p:nvPr/>
          </p:nvSpPr>
          <p:spPr bwMode="auto">
            <a:xfrm>
              <a:off x="576" y="2352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Memory</a:t>
              </a:r>
            </a:p>
          </p:txBody>
        </p:sp>
        <p:sp>
          <p:nvSpPr>
            <p:cNvPr id="331811" name="Text Box 35"/>
            <p:cNvSpPr txBox="1">
              <a:spLocks noChangeArrowheads="1"/>
            </p:cNvSpPr>
            <p:nvPr/>
          </p:nvSpPr>
          <p:spPr bwMode="auto">
            <a:xfrm>
              <a:off x="3216" y="2352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 </a:t>
              </a:r>
            </a:p>
          </p:txBody>
        </p:sp>
      </p:grpSp>
      <p:grpSp>
        <p:nvGrpSpPr>
          <p:cNvPr id="331827" name="Group 51"/>
          <p:cNvGrpSpPr>
            <a:grpSpLocks/>
          </p:cNvGrpSpPr>
          <p:nvPr/>
        </p:nvGrpSpPr>
        <p:grpSpPr bwMode="auto">
          <a:xfrm>
            <a:off x="984250" y="4445000"/>
            <a:ext cx="7010400" cy="609600"/>
            <a:chOff x="576" y="2544"/>
            <a:chExt cx="4416" cy="384"/>
          </a:xfrm>
        </p:grpSpPr>
        <p:sp>
          <p:nvSpPr>
            <p:cNvPr id="331790" name="Text Box 14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R[rB] </a:t>
              </a:r>
              <a:r>
                <a:rPr lang="en-US" sz="1600">
                  <a:sym typeface="Symbol" pitchFamily="18" charset="2"/>
                </a:rPr>
                <a:t> valE</a:t>
              </a:r>
            </a:p>
          </p:txBody>
        </p:sp>
        <p:sp>
          <p:nvSpPr>
            <p:cNvPr id="331791" name="Text Box 15"/>
            <p:cNvSpPr txBox="1">
              <a:spLocks noChangeArrowheads="1"/>
            </p:cNvSpPr>
            <p:nvPr/>
          </p:nvSpPr>
          <p:spPr bwMode="auto">
            <a:xfrm>
              <a:off x="1344" y="2736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31793" name="Text Box 17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1801" name="Text Box 25"/>
            <p:cNvSpPr txBox="1">
              <a:spLocks noChangeArrowheads="1"/>
            </p:cNvSpPr>
            <p:nvPr/>
          </p:nvSpPr>
          <p:spPr bwMode="auto">
            <a:xfrm>
              <a:off x="576" y="254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</a:t>
              </a:r>
            </a:p>
            <a:p>
              <a:pPr algn="l">
                <a:spcBef>
                  <a:spcPct val="50000"/>
                </a:spcBef>
              </a:pPr>
              <a:r>
                <a:rPr lang="en-US" sz="1600"/>
                <a:t>back</a:t>
              </a:r>
            </a:p>
          </p:txBody>
        </p:sp>
        <p:sp>
          <p:nvSpPr>
            <p:cNvPr id="331812" name="Text Box 36"/>
            <p:cNvSpPr txBox="1">
              <a:spLocks noChangeArrowheads="1"/>
            </p:cNvSpPr>
            <p:nvPr/>
          </p:nvSpPr>
          <p:spPr bwMode="auto">
            <a:xfrm>
              <a:off x="3216" y="254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Write back result</a:t>
              </a:r>
            </a:p>
          </p:txBody>
        </p:sp>
        <p:sp>
          <p:nvSpPr>
            <p:cNvPr id="331813" name="Text Box 37"/>
            <p:cNvSpPr txBox="1">
              <a:spLocks noChangeArrowheads="1"/>
            </p:cNvSpPr>
            <p:nvPr/>
          </p:nvSpPr>
          <p:spPr bwMode="auto">
            <a:xfrm>
              <a:off x="3216" y="273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</p:grpSp>
      <p:grpSp>
        <p:nvGrpSpPr>
          <p:cNvPr id="331822" name="Group 46"/>
          <p:cNvGrpSpPr>
            <a:grpSpLocks/>
          </p:cNvGrpSpPr>
          <p:nvPr/>
        </p:nvGrpSpPr>
        <p:grpSpPr bwMode="auto">
          <a:xfrm>
            <a:off x="984250" y="5054600"/>
            <a:ext cx="7010400" cy="304800"/>
            <a:chOff x="576" y="2928"/>
            <a:chExt cx="4416" cy="192"/>
          </a:xfrm>
        </p:grpSpPr>
        <p:sp>
          <p:nvSpPr>
            <p:cNvPr id="331792" name="Text Box 16"/>
            <p:cNvSpPr txBox="1">
              <a:spLocks noChangeArrowheads="1"/>
            </p:cNvSpPr>
            <p:nvPr/>
          </p:nvSpPr>
          <p:spPr bwMode="auto">
            <a:xfrm>
              <a:off x="1344" y="2928"/>
              <a:ext cx="1776" cy="192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</a:t>
              </a:r>
              <a:r>
                <a:rPr lang="en-US" sz="1600">
                  <a:sym typeface="Symbol" pitchFamily="18" charset="2"/>
                </a:rPr>
                <a:t> valP</a:t>
              </a:r>
            </a:p>
          </p:txBody>
        </p:sp>
        <p:sp>
          <p:nvSpPr>
            <p:cNvPr id="331802" name="Text Box 26"/>
            <p:cNvSpPr txBox="1">
              <a:spLocks noChangeArrowheads="1"/>
            </p:cNvSpPr>
            <p:nvPr/>
          </p:nvSpPr>
          <p:spPr bwMode="auto">
            <a:xfrm>
              <a:off x="576" y="2928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update</a:t>
              </a:r>
            </a:p>
          </p:txBody>
        </p:sp>
        <p:sp>
          <p:nvSpPr>
            <p:cNvPr id="331814" name="Text Box 38"/>
            <p:cNvSpPr txBox="1">
              <a:spLocks noChangeArrowheads="1"/>
            </p:cNvSpPr>
            <p:nvPr/>
          </p:nvSpPr>
          <p:spPr bwMode="auto">
            <a:xfrm>
              <a:off x="3216" y="292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Update PC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5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7777" y="-148358"/>
            <a:ext cx="7875746" cy="1323108"/>
          </a:xfrm>
        </p:spPr>
        <p:txBody>
          <a:bodyPr/>
          <a:lstStyle/>
          <a:p>
            <a:r>
              <a:rPr lang="en-US" dirty="0"/>
              <a:t>Y86-64 Instruction Set #1</a:t>
            </a:r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146050" y="8382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600"/>
              <a:t>Byte</a:t>
            </a:r>
          </a:p>
        </p:txBody>
      </p:sp>
      <p:grpSp>
        <p:nvGrpSpPr>
          <p:cNvPr id="4" name="Group 214"/>
          <p:cNvGrpSpPr>
            <a:grpSpLocks/>
          </p:cNvGrpSpPr>
          <p:nvPr/>
        </p:nvGrpSpPr>
        <p:grpSpPr bwMode="auto">
          <a:xfrm>
            <a:off x="146050" y="5791200"/>
            <a:ext cx="3124200" cy="304800"/>
            <a:chOff x="336" y="3648"/>
            <a:chExt cx="1968" cy="192"/>
          </a:xfrm>
        </p:grpSpPr>
        <p:sp>
          <p:nvSpPr>
            <p:cNvPr id="322574" name="Rectangle 14"/>
            <p:cNvSpPr>
              <a:spLocks noChangeArrowheads="1"/>
            </p:cNvSpPr>
            <p:nvPr/>
          </p:nvSpPr>
          <p:spPr bwMode="auto">
            <a:xfrm>
              <a:off x="336" y="3648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pushq</a:t>
              </a:r>
              <a:r>
                <a:rPr lang="en-US" sz="1400" b="0" dirty="0">
                  <a:latin typeface="Courier New" pitchFamily="49" charset="0"/>
                </a:rPr>
                <a:t> </a:t>
              </a:r>
              <a:r>
                <a:rPr lang="en-US" sz="1400" b="0" dirty="0" err="1"/>
                <a:t>rA</a:t>
              </a:r>
              <a:endParaRPr lang="en-US" sz="1400" b="0" dirty="0"/>
            </a:p>
          </p:txBody>
        </p:sp>
        <p:grpSp>
          <p:nvGrpSpPr>
            <p:cNvPr id="5" name="Group 213"/>
            <p:cNvGrpSpPr>
              <a:grpSpLocks/>
            </p:cNvGrpSpPr>
            <p:nvPr/>
          </p:nvGrpSpPr>
          <p:grpSpPr bwMode="auto">
            <a:xfrm>
              <a:off x="1536" y="3648"/>
              <a:ext cx="384" cy="192"/>
              <a:chOff x="1536" y="3648"/>
              <a:chExt cx="384" cy="192"/>
            </a:xfrm>
          </p:grpSpPr>
          <p:sp>
            <p:nvSpPr>
              <p:cNvPr id="322576" name="Rectangle 16"/>
              <p:cNvSpPr>
                <a:spLocks noChangeArrowheads="1"/>
              </p:cNvSpPr>
              <p:nvPr/>
            </p:nvSpPr>
            <p:spPr bwMode="auto">
              <a:xfrm>
                <a:off x="1536" y="364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322577" name="Rectangle 17"/>
              <p:cNvSpPr>
                <a:spLocks noChangeArrowheads="1"/>
              </p:cNvSpPr>
              <p:nvPr/>
            </p:nvSpPr>
            <p:spPr bwMode="auto">
              <a:xfrm>
                <a:off x="1728" y="364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578" name="Rectangle 18"/>
              <p:cNvSpPr>
                <a:spLocks noChangeArrowheads="1"/>
              </p:cNvSpPr>
              <p:nvPr/>
            </p:nvSpPr>
            <p:spPr bwMode="auto">
              <a:xfrm>
                <a:off x="1536" y="3648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grpSp>
          <p:nvGrpSpPr>
            <p:cNvPr id="6" name="Group 212"/>
            <p:cNvGrpSpPr>
              <a:grpSpLocks/>
            </p:cNvGrpSpPr>
            <p:nvPr/>
          </p:nvGrpSpPr>
          <p:grpSpPr bwMode="auto">
            <a:xfrm>
              <a:off x="1920" y="3648"/>
              <a:ext cx="384" cy="192"/>
              <a:chOff x="1920" y="3648"/>
              <a:chExt cx="384" cy="192"/>
            </a:xfrm>
          </p:grpSpPr>
          <p:sp>
            <p:nvSpPr>
              <p:cNvPr id="322580" name="Rectangle 20"/>
              <p:cNvSpPr>
                <a:spLocks noChangeArrowheads="1"/>
              </p:cNvSpPr>
              <p:nvPr/>
            </p:nvSpPr>
            <p:spPr bwMode="auto">
              <a:xfrm>
                <a:off x="1920" y="3648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rA</a:t>
                </a:r>
              </a:p>
            </p:txBody>
          </p:sp>
          <p:sp>
            <p:nvSpPr>
              <p:cNvPr id="322581" name="Rectangle 21"/>
              <p:cNvSpPr>
                <a:spLocks noChangeArrowheads="1"/>
              </p:cNvSpPr>
              <p:nvPr/>
            </p:nvSpPr>
            <p:spPr bwMode="auto">
              <a:xfrm>
                <a:off x="2112" y="3648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F</a:t>
                </a:r>
              </a:p>
            </p:txBody>
          </p:sp>
          <p:sp>
            <p:nvSpPr>
              <p:cNvPr id="322582" name="Rectangle 22"/>
              <p:cNvSpPr>
                <a:spLocks noChangeArrowheads="1"/>
              </p:cNvSpPr>
              <p:nvPr/>
            </p:nvSpPr>
            <p:spPr bwMode="auto">
              <a:xfrm>
                <a:off x="1920" y="3648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sp>
        <p:nvSpPr>
          <p:cNvPr id="322584" name="Rectangle 24"/>
          <p:cNvSpPr>
            <a:spLocks noChangeArrowheads="1"/>
          </p:cNvSpPr>
          <p:nvPr/>
        </p:nvSpPr>
        <p:spPr bwMode="auto">
          <a:xfrm>
            <a:off x="146050" y="44196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jXX </a:t>
            </a:r>
            <a:r>
              <a:rPr lang="en-US" sz="1400" b="0"/>
              <a:t>Dest</a:t>
            </a:r>
          </a:p>
        </p:txBody>
      </p:sp>
      <p:grpSp>
        <p:nvGrpSpPr>
          <p:cNvPr id="8" name="Group 210"/>
          <p:cNvGrpSpPr>
            <a:grpSpLocks/>
          </p:cNvGrpSpPr>
          <p:nvPr/>
        </p:nvGrpSpPr>
        <p:grpSpPr bwMode="auto">
          <a:xfrm>
            <a:off x="2051050" y="4419600"/>
            <a:ext cx="609600" cy="304800"/>
            <a:chOff x="1536" y="2784"/>
            <a:chExt cx="384" cy="192"/>
          </a:xfrm>
        </p:grpSpPr>
        <p:sp>
          <p:nvSpPr>
            <p:cNvPr id="322586" name="Rectangle 26"/>
            <p:cNvSpPr>
              <a:spLocks noChangeArrowheads="1"/>
            </p:cNvSpPr>
            <p:nvPr/>
          </p:nvSpPr>
          <p:spPr bwMode="auto">
            <a:xfrm>
              <a:off x="1536" y="2784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7</a:t>
              </a:r>
            </a:p>
          </p:txBody>
        </p:sp>
        <p:sp>
          <p:nvSpPr>
            <p:cNvPr id="322587" name="Rectangle 27"/>
            <p:cNvSpPr>
              <a:spLocks noChangeArrowheads="1"/>
            </p:cNvSpPr>
            <p:nvPr/>
          </p:nvSpPr>
          <p:spPr bwMode="auto">
            <a:xfrm>
              <a:off x="1728" y="2784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 dirty="0"/>
                <a:t>fn</a:t>
              </a:r>
            </a:p>
          </p:txBody>
        </p:sp>
        <p:sp>
          <p:nvSpPr>
            <p:cNvPr id="322588" name="Rectangle 28"/>
            <p:cNvSpPr>
              <a:spLocks noChangeArrowheads="1"/>
            </p:cNvSpPr>
            <p:nvPr/>
          </p:nvSpPr>
          <p:spPr bwMode="auto">
            <a:xfrm>
              <a:off x="1536" y="278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589" name="Rectangle 29"/>
          <p:cNvSpPr>
            <a:spLocks noChangeArrowheads="1"/>
          </p:cNvSpPr>
          <p:nvPr/>
        </p:nvSpPr>
        <p:spPr bwMode="auto">
          <a:xfrm>
            <a:off x="2660650" y="441325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Dest</a:t>
            </a:r>
          </a:p>
        </p:txBody>
      </p:sp>
      <p:grpSp>
        <p:nvGrpSpPr>
          <p:cNvPr id="9" name="Group 209"/>
          <p:cNvGrpSpPr>
            <a:grpSpLocks/>
          </p:cNvGrpSpPr>
          <p:nvPr/>
        </p:nvGrpSpPr>
        <p:grpSpPr bwMode="auto">
          <a:xfrm>
            <a:off x="146050" y="6248400"/>
            <a:ext cx="3124200" cy="304800"/>
            <a:chOff x="336" y="3936"/>
            <a:chExt cx="1968" cy="192"/>
          </a:xfrm>
        </p:grpSpPr>
        <p:sp>
          <p:nvSpPr>
            <p:cNvPr id="322591" name="Rectangle 31"/>
            <p:cNvSpPr>
              <a:spLocks noChangeArrowheads="1"/>
            </p:cNvSpPr>
            <p:nvPr/>
          </p:nvSpPr>
          <p:spPr bwMode="auto">
            <a:xfrm>
              <a:off x="336" y="3936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popq</a:t>
              </a:r>
              <a:r>
                <a:rPr lang="en-US" sz="1400" b="0" dirty="0">
                  <a:latin typeface="Courier New" pitchFamily="49" charset="0"/>
                </a:rPr>
                <a:t> </a:t>
              </a:r>
              <a:r>
                <a:rPr lang="en-US" sz="1400" b="0" dirty="0" err="1"/>
                <a:t>rA</a:t>
              </a:r>
              <a:endParaRPr lang="en-US" sz="1400" b="0" dirty="0"/>
            </a:p>
          </p:txBody>
        </p:sp>
        <p:grpSp>
          <p:nvGrpSpPr>
            <p:cNvPr id="10" name="Group 208"/>
            <p:cNvGrpSpPr>
              <a:grpSpLocks/>
            </p:cNvGrpSpPr>
            <p:nvPr/>
          </p:nvGrpSpPr>
          <p:grpSpPr bwMode="auto">
            <a:xfrm>
              <a:off x="1536" y="3936"/>
              <a:ext cx="384" cy="192"/>
              <a:chOff x="1536" y="3936"/>
              <a:chExt cx="384" cy="192"/>
            </a:xfrm>
          </p:grpSpPr>
          <p:sp>
            <p:nvSpPr>
              <p:cNvPr id="322593" name="Rectangle 33"/>
              <p:cNvSpPr>
                <a:spLocks noChangeArrowheads="1"/>
              </p:cNvSpPr>
              <p:nvPr/>
            </p:nvSpPr>
            <p:spPr bwMode="auto">
              <a:xfrm>
                <a:off x="1536" y="393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322594" name="Rectangle 34"/>
              <p:cNvSpPr>
                <a:spLocks noChangeArrowheads="1"/>
              </p:cNvSpPr>
              <p:nvPr/>
            </p:nvSpPr>
            <p:spPr bwMode="auto">
              <a:xfrm>
                <a:off x="1728" y="393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595" name="Rectangle 35"/>
              <p:cNvSpPr>
                <a:spLocks noChangeArrowheads="1"/>
              </p:cNvSpPr>
              <p:nvPr/>
            </p:nvSpPr>
            <p:spPr bwMode="auto">
              <a:xfrm>
                <a:off x="1536" y="393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grpSp>
          <p:nvGrpSpPr>
            <p:cNvPr id="11" name="Group 207"/>
            <p:cNvGrpSpPr>
              <a:grpSpLocks/>
            </p:cNvGrpSpPr>
            <p:nvPr/>
          </p:nvGrpSpPr>
          <p:grpSpPr bwMode="auto">
            <a:xfrm>
              <a:off x="1920" y="3936"/>
              <a:ext cx="384" cy="192"/>
              <a:chOff x="1920" y="3936"/>
              <a:chExt cx="384" cy="192"/>
            </a:xfrm>
          </p:grpSpPr>
          <p:sp>
            <p:nvSpPr>
              <p:cNvPr id="322597" name="Rectangle 37"/>
              <p:cNvSpPr>
                <a:spLocks noChangeArrowheads="1"/>
              </p:cNvSpPr>
              <p:nvPr/>
            </p:nvSpPr>
            <p:spPr bwMode="auto">
              <a:xfrm>
                <a:off x="1920" y="393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rA</a:t>
                </a:r>
              </a:p>
            </p:txBody>
          </p:sp>
          <p:sp>
            <p:nvSpPr>
              <p:cNvPr id="322598" name="Rectangle 38"/>
              <p:cNvSpPr>
                <a:spLocks noChangeArrowheads="1"/>
              </p:cNvSpPr>
              <p:nvPr/>
            </p:nvSpPr>
            <p:spPr bwMode="auto">
              <a:xfrm>
                <a:off x="2112" y="393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F</a:t>
                </a:r>
              </a:p>
            </p:txBody>
          </p:sp>
          <p:sp>
            <p:nvSpPr>
              <p:cNvPr id="322599" name="Rectangle 39"/>
              <p:cNvSpPr>
                <a:spLocks noChangeArrowheads="1"/>
              </p:cNvSpPr>
              <p:nvPr/>
            </p:nvSpPr>
            <p:spPr bwMode="auto">
              <a:xfrm>
                <a:off x="1920" y="393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sp>
        <p:nvSpPr>
          <p:cNvPr id="322601" name="Rectangle 41"/>
          <p:cNvSpPr>
            <a:spLocks noChangeArrowheads="1"/>
          </p:cNvSpPr>
          <p:nvPr/>
        </p:nvSpPr>
        <p:spPr bwMode="auto">
          <a:xfrm>
            <a:off x="146050" y="48768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call </a:t>
            </a:r>
            <a:r>
              <a:rPr lang="en-US" sz="1400" b="0"/>
              <a:t>Dest</a:t>
            </a:r>
          </a:p>
        </p:txBody>
      </p:sp>
      <p:grpSp>
        <p:nvGrpSpPr>
          <p:cNvPr id="13" name="Group 205"/>
          <p:cNvGrpSpPr>
            <a:grpSpLocks/>
          </p:cNvGrpSpPr>
          <p:nvPr/>
        </p:nvGrpSpPr>
        <p:grpSpPr bwMode="auto">
          <a:xfrm>
            <a:off x="2051050" y="4876800"/>
            <a:ext cx="609600" cy="304800"/>
            <a:chOff x="1536" y="3072"/>
            <a:chExt cx="384" cy="192"/>
          </a:xfrm>
        </p:grpSpPr>
        <p:sp>
          <p:nvSpPr>
            <p:cNvPr id="322603" name="Rectangle 43"/>
            <p:cNvSpPr>
              <a:spLocks noChangeArrowheads="1"/>
            </p:cNvSpPr>
            <p:nvPr/>
          </p:nvSpPr>
          <p:spPr bwMode="auto">
            <a:xfrm>
              <a:off x="1536" y="307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8</a:t>
              </a:r>
            </a:p>
          </p:txBody>
        </p:sp>
        <p:sp>
          <p:nvSpPr>
            <p:cNvPr id="322604" name="Rectangle 44"/>
            <p:cNvSpPr>
              <a:spLocks noChangeArrowheads="1"/>
            </p:cNvSpPr>
            <p:nvPr/>
          </p:nvSpPr>
          <p:spPr bwMode="auto">
            <a:xfrm>
              <a:off x="1728" y="307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605" name="Rectangle 45"/>
            <p:cNvSpPr>
              <a:spLocks noChangeArrowheads="1"/>
            </p:cNvSpPr>
            <p:nvPr/>
          </p:nvSpPr>
          <p:spPr bwMode="auto">
            <a:xfrm>
              <a:off x="1536" y="3072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606" name="Rectangle 46"/>
          <p:cNvSpPr>
            <a:spLocks noChangeArrowheads="1"/>
          </p:cNvSpPr>
          <p:nvPr/>
        </p:nvSpPr>
        <p:spPr bwMode="auto">
          <a:xfrm>
            <a:off x="2660650" y="487680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 dirty="0" err="1"/>
              <a:t>Dest</a:t>
            </a:r>
            <a:endParaRPr lang="en-US" sz="1400" b="0" dirty="0"/>
          </a:p>
        </p:txBody>
      </p:sp>
      <p:grpSp>
        <p:nvGrpSpPr>
          <p:cNvPr id="14" name="Group 204"/>
          <p:cNvGrpSpPr>
            <a:grpSpLocks/>
          </p:cNvGrpSpPr>
          <p:nvPr/>
        </p:nvGrpSpPr>
        <p:grpSpPr bwMode="auto">
          <a:xfrm>
            <a:off x="146050" y="2133600"/>
            <a:ext cx="3124200" cy="304800"/>
            <a:chOff x="336" y="1344"/>
            <a:chExt cx="1968" cy="192"/>
          </a:xfrm>
        </p:grpSpPr>
        <p:sp>
          <p:nvSpPr>
            <p:cNvPr id="322608" name="Rectangle 48"/>
            <p:cNvSpPr>
              <a:spLocks noChangeArrowheads="1"/>
            </p:cNvSpPr>
            <p:nvPr/>
          </p:nvSpPr>
          <p:spPr bwMode="auto">
            <a:xfrm>
              <a:off x="336" y="1344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cmovXX</a:t>
              </a:r>
              <a:r>
                <a:rPr lang="en-US" sz="1400" b="0" dirty="0">
                  <a:latin typeface="Courier New" pitchFamily="49" charset="0"/>
                </a:rPr>
                <a:t> </a:t>
              </a:r>
              <a:r>
                <a:rPr lang="en-US" sz="1400" b="0" dirty="0" err="1"/>
                <a:t>rA</a:t>
              </a:r>
              <a:r>
                <a:rPr lang="en-US" sz="1400" b="0" dirty="0">
                  <a:latin typeface="Courier New" pitchFamily="49" charset="0"/>
                </a:rPr>
                <a:t>, </a:t>
              </a:r>
              <a:r>
                <a:rPr lang="en-US" sz="1400" b="0" dirty="0" err="1"/>
                <a:t>rB</a:t>
              </a:r>
              <a:endParaRPr lang="en-US" sz="1400" b="0" dirty="0"/>
            </a:p>
          </p:txBody>
        </p:sp>
        <p:grpSp>
          <p:nvGrpSpPr>
            <p:cNvPr id="15" name="Group 203"/>
            <p:cNvGrpSpPr>
              <a:grpSpLocks/>
            </p:cNvGrpSpPr>
            <p:nvPr/>
          </p:nvGrpSpPr>
          <p:grpSpPr bwMode="auto">
            <a:xfrm>
              <a:off x="1536" y="1344"/>
              <a:ext cx="384" cy="192"/>
              <a:chOff x="1536" y="1344"/>
              <a:chExt cx="384" cy="192"/>
            </a:xfrm>
          </p:grpSpPr>
          <p:sp>
            <p:nvSpPr>
              <p:cNvPr id="322610" name="Rectangle 50"/>
              <p:cNvSpPr>
                <a:spLocks noChangeArrowheads="1"/>
              </p:cNvSpPr>
              <p:nvPr/>
            </p:nvSpPr>
            <p:spPr bwMode="auto">
              <a:xfrm>
                <a:off x="1536" y="1344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2</a:t>
                </a:r>
              </a:p>
            </p:txBody>
          </p:sp>
          <p:sp>
            <p:nvSpPr>
              <p:cNvPr id="322611" name="Rectangle 51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/>
                  <a:t>fn</a:t>
                </a:r>
              </a:p>
            </p:txBody>
          </p:sp>
          <p:sp>
            <p:nvSpPr>
              <p:cNvPr id="322612" name="Rectangle 52"/>
              <p:cNvSpPr>
                <a:spLocks noChangeArrowheads="1"/>
              </p:cNvSpPr>
              <p:nvPr/>
            </p:nvSpPr>
            <p:spPr bwMode="auto">
              <a:xfrm>
                <a:off x="1536" y="134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grpSp>
          <p:nvGrpSpPr>
            <p:cNvPr id="16" name="Group 202"/>
            <p:cNvGrpSpPr>
              <a:grpSpLocks/>
            </p:cNvGrpSpPr>
            <p:nvPr/>
          </p:nvGrpSpPr>
          <p:grpSpPr bwMode="auto">
            <a:xfrm>
              <a:off x="1920" y="1344"/>
              <a:ext cx="384" cy="192"/>
              <a:chOff x="1920" y="1344"/>
              <a:chExt cx="384" cy="192"/>
            </a:xfrm>
          </p:grpSpPr>
          <p:sp>
            <p:nvSpPr>
              <p:cNvPr id="322614" name="Rectangle 54"/>
              <p:cNvSpPr>
                <a:spLocks noChangeArrowheads="1"/>
              </p:cNvSpPr>
              <p:nvPr/>
            </p:nvSpPr>
            <p:spPr bwMode="auto">
              <a:xfrm>
                <a:off x="1920" y="1344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rA</a:t>
                </a:r>
              </a:p>
            </p:txBody>
          </p:sp>
          <p:sp>
            <p:nvSpPr>
              <p:cNvPr id="322615" name="Rectangle 55"/>
              <p:cNvSpPr>
                <a:spLocks noChangeArrowheads="1"/>
              </p:cNvSpPr>
              <p:nvPr/>
            </p:nvSpPr>
            <p:spPr bwMode="auto">
              <a:xfrm>
                <a:off x="2112" y="1344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rB</a:t>
                </a:r>
              </a:p>
            </p:txBody>
          </p:sp>
          <p:sp>
            <p:nvSpPr>
              <p:cNvPr id="322616" name="Rectangle 56"/>
              <p:cNvSpPr>
                <a:spLocks noChangeArrowheads="1"/>
              </p:cNvSpPr>
              <p:nvPr/>
            </p:nvSpPr>
            <p:spPr bwMode="auto">
              <a:xfrm>
                <a:off x="1920" y="134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sp>
        <p:nvSpPr>
          <p:cNvPr id="322618" name="Rectangle 58"/>
          <p:cNvSpPr>
            <a:spLocks noChangeArrowheads="1"/>
          </p:cNvSpPr>
          <p:nvPr/>
        </p:nvSpPr>
        <p:spPr bwMode="auto">
          <a:xfrm>
            <a:off x="146050" y="25908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irmovq</a:t>
            </a:r>
            <a:r>
              <a:rPr lang="en-US" sz="1400" b="0" dirty="0">
                <a:latin typeface="Courier New" pitchFamily="49" charset="0"/>
              </a:rPr>
              <a:t> </a:t>
            </a:r>
            <a:r>
              <a:rPr lang="en-US" sz="1400" b="0" dirty="0"/>
              <a:t>V</a:t>
            </a:r>
            <a:r>
              <a:rPr lang="en-US" sz="1400" b="0" dirty="0">
                <a:latin typeface="Courier New" pitchFamily="49" charset="0"/>
              </a:rPr>
              <a:t>, </a:t>
            </a:r>
            <a:r>
              <a:rPr lang="en-US" sz="1400" b="0" dirty="0" err="1"/>
              <a:t>rB</a:t>
            </a:r>
            <a:endParaRPr lang="en-US" sz="1400" b="0" dirty="0"/>
          </a:p>
        </p:txBody>
      </p:sp>
      <p:grpSp>
        <p:nvGrpSpPr>
          <p:cNvPr id="18" name="Group 200"/>
          <p:cNvGrpSpPr>
            <a:grpSpLocks/>
          </p:cNvGrpSpPr>
          <p:nvPr/>
        </p:nvGrpSpPr>
        <p:grpSpPr bwMode="auto">
          <a:xfrm>
            <a:off x="2051050" y="2590800"/>
            <a:ext cx="609600" cy="304800"/>
            <a:chOff x="1536" y="1632"/>
            <a:chExt cx="384" cy="192"/>
          </a:xfrm>
        </p:grpSpPr>
        <p:sp>
          <p:nvSpPr>
            <p:cNvPr id="322620" name="Rectangle 60"/>
            <p:cNvSpPr>
              <a:spLocks noChangeArrowheads="1"/>
            </p:cNvSpPr>
            <p:nvPr/>
          </p:nvSpPr>
          <p:spPr bwMode="auto">
            <a:xfrm>
              <a:off x="1536" y="163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3</a:t>
              </a:r>
            </a:p>
          </p:txBody>
        </p:sp>
        <p:sp>
          <p:nvSpPr>
            <p:cNvPr id="322621" name="Rectangle 61"/>
            <p:cNvSpPr>
              <a:spLocks noChangeArrowheads="1"/>
            </p:cNvSpPr>
            <p:nvPr/>
          </p:nvSpPr>
          <p:spPr bwMode="auto">
            <a:xfrm>
              <a:off x="1728" y="163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622" name="Rectangle 62"/>
            <p:cNvSpPr>
              <a:spLocks noChangeArrowheads="1"/>
            </p:cNvSpPr>
            <p:nvPr/>
          </p:nvSpPr>
          <p:spPr bwMode="auto">
            <a:xfrm>
              <a:off x="1536" y="1632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grpSp>
        <p:nvGrpSpPr>
          <p:cNvPr id="19" name="Group 199"/>
          <p:cNvGrpSpPr>
            <a:grpSpLocks/>
          </p:cNvGrpSpPr>
          <p:nvPr/>
        </p:nvGrpSpPr>
        <p:grpSpPr bwMode="auto">
          <a:xfrm>
            <a:off x="2660650" y="2590800"/>
            <a:ext cx="609600" cy="304800"/>
            <a:chOff x="1920" y="1632"/>
            <a:chExt cx="384" cy="192"/>
          </a:xfrm>
        </p:grpSpPr>
        <p:sp>
          <p:nvSpPr>
            <p:cNvPr id="322624" name="Rectangle 64"/>
            <p:cNvSpPr>
              <a:spLocks noChangeArrowheads="1"/>
            </p:cNvSpPr>
            <p:nvPr/>
          </p:nvSpPr>
          <p:spPr bwMode="auto">
            <a:xfrm>
              <a:off x="1920" y="1632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F</a:t>
              </a:r>
            </a:p>
          </p:txBody>
        </p:sp>
        <p:sp>
          <p:nvSpPr>
            <p:cNvPr id="322625" name="Rectangle 65"/>
            <p:cNvSpPr>
              <a:spLocks noChangeArrowheads="1"/>
            </p:cNvSpPr>
            <p:nvPr/>
          </p:nvSpPr>
          <p:spPr bwMode="auto">
            <a:xfrm>
              <a:off x="2112" y="1632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rB</a:t>
              </a:r>
            </a:p>
          </p:txBody>
        </p:sp>
        <p:sp>
          <p:nvSpPr>
            <p:cNvPr id="322626" name="Rectangle 66"/>
            <p:cNvSpPr>
              <a:spLocks noChangeArrowheads="1"/>
            </p:cNvSpPr>
            <p:nvPr/>
          </p:nvSpPr>
          <p:spPr bwMode="auto">
            <a:xfrm>
              <a:off x="1920" y="1632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627" name="Rectangle 67"/>
          <p:cNvSpPr>
            <a:spLocks noChangeArrowheads="1"/>
          </p:cNvSpPr>
          <p:nvPr/>
        </p:nvSpPr>
        <p:spPr bwMode="auto">
          <a:xfrm>
            <a:off x="3270250" y="259080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V</a:t>
            </a:r>
          </a:p>
        </p:txBody>
      </p:sp>
      <p:sp>
        <p:nvSpPr>
          <p:cNvPr id="322629" name="Rectangle 69"/>
          <p:cNvSpPr>
            <a:spLocks noChangeArrowheads="1"/>
          </p:cNvSpPr>
          <p:nvPr/>
        </p:nvSpPr>
        <p:spPr bwMode="auto">
          <a:xfrm>
            <a:off x="146050" y="30480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rmmovq</a:t>
            </a:r>
            <a:r>
              <a:rPr lang="en-US" sz="1400" b="0" dirty="0">
                <a:latin typeface="Courier New" pitchFamily="49" charset="0"/>
              </a:rPr>
              <a:t> </a:t>
            </a:r>
            <a:r>
              <a:rPr lang="en-US" sz="1400" b="0" dirty="0" err="1"/>
              <a:t>rA</a:t>
            </a:r>
            <a:r>
              <a:rPr lang="en-US" sz="1400" b="0" dirty="0">
                <a:latin typeface="Courier New" pitchFamily="49" charset="0"/>
              </a:rPr>
              <a:t>, </a:t>
            </a:r>
            <a:r>
              <a:rPr lang="en-US" sz="1400" b="0" dirty="0"/>
              <a:t>D</a:t>
            </a:r>
            <a:r>
              <a:rPr lang="en-US" sz="1400" b="0" dirty="0">
                <a:latin typeface="Courier New" pitchFamily="49" charset="0"/>
              </a:rPr>
              <a:t>(</a:t>
            </a:r>
            <a:r>
              <a:rPr lang="en-US" sz="1400" b="0" dirty="0" err="1"/>
              <a:t>rB</a:t>
            </a:r>
            <a:r>
              <a:rPr lang="en-US" sz="1400" b="0" dirty="0">
                <a:latin typeface="Courier New" pitchFamily="49" charset="0"/>
              </a:rPr>
              <a:t>)</a:t>
            </a:r>
          </a:p>
        </p:txBody>
      </p:sp>
      <p:grpSp>
        <p:nvGrpSpPr>
          <p:cNvPr id="21" name="Group 197"/>
          <p:cNvGrpSpPr>
            <a:grpSpLocks/>
          </p:cNvGrpSpPr>
          <p:nvPr/>
        </p:nvGrpSpPr>
        <p:grpSpPr bwMode="auto">
          <a:xfrm>
            <a:off x="2051050" y="3048000"/>
            <a:ext cx="609600" cy="304800"/>
            <a:chOff x="1536" y="1920"/>
            <a:chExt cx="384" cy="192"/>
          </a:xfrm>
        </p:grpSpPr>
        <p:sp>
          <p:nvSpPr>
            <p:cNvPr id="322631" name="Rectangle 71"/>
            <p:cNvSpPr>
              <a:spLocks noChangeArrowheads="1"/>
            </p:cNvSpPr>
            <p:nvPr/>
          </p:nvSpPr>
          <p:spPr bwMode="auto">
            <a:xfrm>
              <a:off x="1536" y="1920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4</a:t>
              </a:r>
            </a:p>
          </p:txBody>
        </p:sp>
        <p:sp>
          <p:nvSpPr>
            <p:cNvPr id="322632" name="Rectangle 72"/>
            <p:cNvSpPr>
              <a:spLocks noChangeArrowheads="1"/>
            </p:cNvSpPr>
            <p:nvPr/>
          </p:nvSpPr>
          <p:spPr bwMode="auto">
            <a:xfrm>
              <a:off x="1728" y="1920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633" name="Rectangle 73"/>
            <p:cNvSpPr>
              <a:spLocks noChangeArrowheads="1"/>
            </p:cNvSpPr>
            <p:nvPr/>
          </p:nvSpPr>
          <p:spPr bwMode="auto">
            <a:xfrm>
              <a:off x="1536" y="1920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grpSp>
        <p:nvGrpSpPr>
          <p:cNvPr id="22" name="Group 196"/>
          <p:cNvGrpSpPr>
            <a:grpSpLocks/>
          </p:cNvGrpSpPr>
          <p:nvPr/>
        </p:nvGrpSpPr>
        <p:grpSpPr bwMode="auto">
          <a:xfrm>
            <a:off x="2660650" y="3048000"/>
            <a:ext cx="609600" cy="304800"/>
            <a:chOff x="1920" y="1920"/>
            <a:chExt cx="384" cy="192"/>
          </a:xfrm>
        </p:grpSpPr>
        <p:sp>
          <p:nvSpPr>
            <p:cNvPr id="322635" name="Rectangle 75"/>
            <p:cNvSpPr>
              <a:spLocks noChangeArrowheads="1"/>
            </p:cNvSpPr>
            <p:nvPr/>
          </p:nvSpPr>
          <p:spPr bwMode="auto">
            <a:xfrm>
              <a:off x="1920" y="1920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rA</a:t>
              </a:r>
            </a:p>
          </p:txBody>
        </p:sp>
        <p:sp>
          <p:nvSpPr>
            <p:cNvPr id="322636" name="Rectangle 76"/>
            <p:cNvSpPr>
              <a:spLocks noChangeArrowheads="1"/>
            </p:cNvSpPr>
            <p:nvPr/>
          </p:nvSpPr>
          <p:spPr bwMode="auto">
            <a:xfrm>
              <a:off x="2112" y="1920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rB</a:t>
              </a:r>
            </a:p>
          </p:txBody>
        </p:sp>
        <p:sp>
          <p:nvSpPr>
            <p:cNvPr id="322637" name="Rectangle 77"/>
            <p:cNvSpPr>
              <a:spLocks noChangeArrowheads="1"/>
            </p:cNvSpPr>
            <p:nvPr/>
          </p:nvSpPr>
          <p:spPr bwMode="auto">
            <a:xfrm>
              <a:off x="1920" y="1920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638" name="Rectangle 78"/>
          <p:cNvSpPr>
            <a:spLocks noChangeArrowheads="1"/>
          </p:cNvSpPr>
          <p:nvPr/>
        </p:nvSpPr>
        <p:spPr bwMode="auto">
          <a:xfrm>
            <a:off x="3270250" y="304800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D</a:t>
            </a:r>
          </a:p>
        </p:txBody>
      </p:sp>
      <p:sp>
        <p:nvSpPr>
          <p:cNvPr id="322640" name="Rectangle 80"/>
          <p:cNvSpPr>
            <a:spLocks noChangeArrowheads="1"/>
          </p:cNvSpPr>
          <p:nvPr/>
        </p:nvSpPr>
        <p:spPr bwMode="auto">
          <a:xfrm>
            <a:off x="146050" y="35052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mrmovq</a:t>
            </a:r>
            <a:r>
              <a:rPr lang="en-US" sz="1400" b="0" dirty="0">
                <a:latin typeface="Courier New" pitchFamily="49" charset="0"/>
              </a:rPr>
              <a:t> </a:t>
            </a:r>
            <a:r>
              <a:rPr lang="en-US" sz="1400" b="0" dirty="0"/>
              <a:t>D</a:t>
            </a:r>
            <a:r>
              <a:rPr lang="en-US" sz="1400" b="0" dirty="0">
                <a:latin typeface="Courier New" pitchFamily="49" charset="0"/>
              </a:rPr>
              <a:t>(</a:t>
            </a:r>
            <a:r>
              <a:rPr lang="en-US" sz="1400" b="0" dirty="0" err="1"/>
              <a:t>rB</a:t>
            </a:r>
            <a:r>
              <a:rPr lang="en-US" sz="1400" b="0" dirty="0">
                <a:latin typeface="Courier New" pitchFamily="49" charset="0"/>
              </a:rPr>
              <a:t>), </a:t>
            </a:r>
            <a:r>
              <a:rPr lang="en-US" sz="1400" b="0" dirty="0" err="1"/>
              <a:t>rA</a:t>
            </a:r>
            <a:endParaRPr lang="en-US" sz="1400" b="0" dirty="0"/>
          </a:p>
        </p:txBody>
      </p:sp>
      <p:grpSp>
        <p:nvGrpSpPr>
          <p:cNvPr id="24" name="Group 194"/>
          <p:cNvGrpSpPr>
            <a:grpSpLocks/>
          </p:cNvGrpSpPr>
          <p:nvPr/>
        </p:nvGrpSpPr>
        <p:grpSpPr bwMode="auto">
          <a:xfrm>
            <a:off x="2051050" y="3505200"/>
            <a:ext cx="609600" cy="304800"/>
            <a:chOff x="1536" y="2208"/>
            <a:chExt cx="384" cy="192"/>
          </a:xfrm>
        </p:grpSpPr>
        <p:sp>
          <p:nvSpPr>
            <p:cNvPr id="322642" name="Rectangle 82"/>
            <p:cNvSpPr>
              <a:spLocks noChangeArrowheads="1"/>
            </p:cNvSpPr>
            <p:nvPr/>
          </p:nvSpPr>
          <p:spPr bwMode="auto">
            <a:xfrm>
              <a:off x="1536" y="220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5</a:t>
              </a:r>
            </a:p>
          </p:txBody>
        </p:sp>
        <p:sp>
          <p:nvSpPr>
            <p:cNvPr id="322643" name="Rectangle 83"/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644" name="Rectangle 84"/>
            <p:cNvSpPr>
              <a:spLocks noChangeArrowheads="1"/>
            </p:cNvSpPr>
            <p:nvPr/>
          </p:nvSpPr>
          <p:spPr bwMode="auto">
            <a:xfrm>
              <a:off x="1536" y="220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grpSp>
        <p:nvGrpSpPr>
          <p:cNvPr id="25" name="Group 193"/>
          <p:cNvGrpSpPr>
            <a:grpSpLocks/>
          </p:cNvGrpSpPr>
          <p:nvPr/>
        </p:nvGrpSpPr>
        <p:grpSpPr bwMode="auto">
          <a:xfrm>
            <a:off x="2660650" y="3505200"/>
            <a:ext cx="609600" cy="304800"/>
            <a:chOff x="1920" y="2208"/>
            <a:chExt cx="384" cy="192"/>
          </a:xfrm>
        </p:grpSpPr>
        <p:sp>
          <p:nvSpPr>
            <p:cNvPr id="322646" name="Rectangle 86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rA</a:t>
              </a:r>
            </a:p>
          </p:txBody>
        </p:sp>
        <p:sp>
          <p:nvSpPr>
            <p:cNvPr id="322647" name="Rectangle 87"/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rB</a:t>
              </a:r>
            </a:p>
          </p:txBody>
        </p:sp>
        <p:sp>
          <p:nvSpPr>
            <p:cNvPr id="322648" name="Rectangle 88"/>
            <p:cNvSpPr>
              <a:spLocks noChangeArrowheads="1"/>
            </p:cNvSpPr>
            <p:nvPr/>
          </p:nvSpPr>
          <p:spPr bwMode="auto">
            <a:xfrm>
              <a:off x="1920" y="220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649" name="Rectangle 89"/>
          <p:cNvSpPr>
            <a:spLocks noChangeArrowheads="1"/>
          </p:cNvSpPr>
          <p:nvPr/>
        </p:nvSpPr>
        <p:spPr bwMode="auto">
          <a:xfrm>
            <a:off x="3270250" y="350520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D</a:t>
            </a:r>
          </a:p>
        </p:txBody>
      </p:sp>
      <p:grpSp>
        <p:nvGrpSpPr>
          <p:cNvPr id="26" name="Group 192"/>
          <p:cNvGrpSpPr>
            <a:grpSpLocks/>
          </p:cNvGrpSpPr>
          <p:nvPr/>
        </p:nvGrpSpPr>
        <p:grpSpPr bwMode="auto">
          <a:xfrm>
            <a:off x="146050" y="3962400"/>
            <a:ext cx="3124200" cy="304800"/>
            <a:chOff x="336" y="2496"/>
            <a:chExt cx="1968" cy="192"/>
          </a:xfrm>
        </p:grpSpPr>
        <p:sp>
          <p:nvSpPr>
            <p:cNvPr id="322651" name="Rectangle 91"/>
            <p:cNvSpPr>
              <a:spLocks noChangeArrowheads="1"/>
            </p:cNvSpPr>
            <p:nvPr/>
          </p:nvSpPr>
          <p:spPr bwMode="auto">
            <a:xfrm>
              <a:off x="336" y="2496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OPq</a:t>
              </a:r>
              <a:r>
                <a:rPr lang="en-US" sz="1400" b="0" dirty="0">
                  <a:latin typeface="Courier New" pitchFamily="49" charset="0"/>
                </a:rPr>
                <a:t> </a:t>
              </a:r>
              <a:r>
                <a:rPr lang="en-US" sz="1400" b="0" dirty="0" err="1"/>
                <a:t>rA</a:t>
              </a:r>
              <a:r>
                <a:rPr lang="en-US" sz="1400" b="0" dirty="0">
                  <a:latin typeface="Courier New" pitchFamily="49" charset="0"/>
                </a:rPr>
                <a:t>, </a:t>
              </a:r>
              <a:r>
                <a:rPr lang="en-US" sz="1400" b="0" dirty="0" err="1"/>
                <a:t>rB</a:t>
              </a:r>
              <a:endParaRPr lang="en-US" sz="1400" b="0" dirty="0"/>
            </a:p>
          </p:txBody>
        </p:sp>
        <p:grpSp>
          <p:nvGrpSpPr>
            <p:cNvPr id="27" name="Group 191"/>
            <p:cNvGrpSpPr>
              <a:grpSpLocks/>
            </p:cNvGrpSpPr>
            <p:nvPr/>
          </p:nvGrpSpPr>
          <p:grpSpPr bwMode="auto">
            <a:xfrm>
              <a:off x="1536" y="2496"/>
              <a:ext cx="384" cy="192"/>
              <a:chOff x="1536" y="2496"/>
              <a:chExt cx="384" cy="192"/>
            </a:xfrm>
          </p:grpSpPr>
          <p:sp>
            <p:nvSpPr>
              <p:cNvPr id="322653" name="Rectangle 93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6</a:t>
                </a:r>
              </a:p>
            </p:txBody>
          </p:sp>
          <p:sp>
            <p:nvSpPr>
              <p:cNvPr id="322654" name="Rectangle 94"/>
              <p:cNvSpPr>
                <a:spLocks noChangeArrowheads="1"/>
              </p:cNvSpPr>
              <p:nvPr/>
            </p:nvSpPr>
            <p:spPr bwMode="auto">
              <a:xfrm>
                <a:off x="1728" y="249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fn</a:t>
                </a:r>
              </a:p>
            </p:txBody>
          </p:sp>
          <p:sp>
            <p:nvSpPr>
              <p:cNvPr id="322655" name="Rectangle 95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grpSp>
          <p:nvGrpSpPr>
            <p:cNvPr id="28" name="Group 190"/>
            <p:cNvGrpSpPr>
              <a:grpSpLocks/>
            </p:cNvGrpSpPr>
            <p:nvPr/>
          </p:nvGrpSpPr>
          <p:grpSpPr bwMode="auto">
            <a:xfrm>
              <a:off x="1920" y="2496"/>
              <a:ext cx="384" cy="192"/>
              <a:chOff x="1920" y="2496"/>
              <a:chExt cx="384" cy="192"/>
            </a:xfrm>
          </p:grpSpPr>
          <p:sp>
            <p:nvSpPr>
              <p:cNvPr id="322657" name="Rectangle 97"/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rA</a:t>
                </a:r>
              </a:p>
            </p:txBody>
          </p:sp>
          <p:sp>
            <p:nvSpPr>
              <p:cNvPr id="322658" name="Rectangle 98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rB</a:t>
                </a:r>
              </a:p>
            </p:txBody>
          </p:sp>
          <p:sp>
            <p:nvSpPr>
              <p:cNvPr id="322659" name="Rectangle 99"/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grpSp>
        <p:nvGrpSpPr>
          <p:cNvPr id="29" name="Group 189"/>
          <p:cNvGrpSpPr>
            <a:grpSpLocks/>
          </p:cNvGrpSpPr>
          <p:nvPr/>
        </p:nvGrpSpPr>
        <p:grpSpPr bwMode="auto">
          <a:xfrm>
            <a:off x="146050" y="5334000"/>
            <a:ext cx="2514600" cy="304800"/>
            <a:chOff x="336" y="3360"/>
            <a:chExt cx="1584" cy="192"/>
          </a:xfrm>
        </p:grpSpPr>
        <p:sp>
          <p:nvSpPr>
            <p:cNvPr id="322661" name="Rectangle 101"/>
            <p:cNvSpPr>
              <a:spLocks noChangeArrowheads="1"/>
            </p:cNvSpPr>
            <p:nvPr/>
          </p:nvSpPr>
          <p:spPr bwMode="auto">
            <a:xfrm>
              <a:off x="336" y="3360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ret</a:t>
              </a:r>
            </a:p>
          </p:txBody>
        </p:sp>
        <p:grpSp>
          <p:nvGrpSpPr>
            <p:cNvPr id="30" name="Group 188"/>
            <p:cNvGrpSpPr>
              <a:grpSpLocks/>
            </p:cNvGrpSpPr>
            <p:nvPr/>
          </p:nvGrpSpPr>
          <p:grpSpPr bwMode="auto">
            <a:xfrm>
              <a:off x="1536" y="3360"/>
              <a:ext cx="384" cy="192"/>
              <a:chOff x="1536" y="3360"/>
              <a:chExt cx="384" cy="192"/>
            </a:xfrm>
          </p:grpSpPr>
          <p:sp>
            <p:nvSpPr>
              <p:cNvPr id="322663" name="Rectangle 103"/>
              <p:cNvSpPr>
                <a:spLocks noChangeArrowheads="1"/>
              </p:cNvSpPr>
              <p:nvPr/>
            </p:nvSpPr>
            <p:spPr bwMode="auto">
              <a:xfrm>
                <a:off x="1536" y="336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9</a:t>
                </a:r>
              </a:p>
            </p:txBody>
          </p:sp>
          <p:sp>
            <p:nvSpPr>
              <p:cNvPr id="322664" name="Rectangle 104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665" name="Rectangle 105"/>
              <p:cNvSpPr>
                <a:spLocks noChangeArrowheads="1"/>
              </p:cNvSpPr>
              <p:nvPr/>
            </p:nvSpPr>
            <p:spPr bwMode="auto">
              <a:xfrm>
                <a:off x="1536" y="3360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grpSp>
        <p:nvGrpSpPr>
          <p:cNvPr id="31" name="Group 187"/>
          <p:cNvGrpSpPr>
            <a:grpSpLocks/>
          </p:cNvGrpSpPr>
          <p:nvPr/>
        </p:nvGrpSpPr>
        <p:grpSpPr bwMode="auto">
          <a:xfrm>
            <a:off x="146050" y="1670050"/>
            <a:ext cx="2514600" cy="304800"/>
            <a:chOff x="336" y="768"/>
            <a:chExt cx="1584" cy="192"/>
          </a:xfrm>
        </p:grpSpPr>
        <p:sp>
          <p:nvSpPr>
            <p:cNvPr id="322667" name="Rectangle 107"/>
            <p:cNvSpPr>
              <a:spLocks noChangeArrowheads="1"/>
            </p:cNvSpPr>
            <p:nvPr/>
          </p:nvSpPr>
          <p:spPr bwMode="auto">
            <a:xfrm>
              <a:off x="336" y="768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nop</a:t>
              </a:r>
            </a:p>
          </p:txBody>
        </p:sp>
        <p:grpSp>
          <p:nvGrpSpPr>
            <p:cNvPr id="322560" name="Group 186"/>
            <p:cNvGrpSpPr>
              <a:grpSpLocks/>
            </p:cNvGrpSpPr>
            <p:nvPr/>
          </p:nvGrpSpPr>
          <p:grpSpPr bwMode="auto">
            <a:xfrm>
              <a:off x="1536" y="768"/>
              <a:ext cx="384" cy="192"/>
              <a:chOff x="1536" y="768"/>
              <a:chExt cx="384" cy="192"/>
            </a:xfrm>
          </p:grpSpPr>
          <p:sp>
            <p:nvSpPr>
              <p:cNvPr id="322669" name="Rectangle 109"/>
              <p:cNvSpPr>
                <a:spLocks noChangeArrowheads="1"/>
              </p:cNvSpPr>
              <p:nvPr/>
            </p:nvSpPr>
            <p:spPr bwMode="auto">
              <a:xfrm>
                <a:off x="1536" y="76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1</a:t>
                </a:r>
              </a:p>
            </p:txBody>
          </p:sp>
          <p:sp>
            <p:nvSpPr>
              <p:cNvPr id="322670" name="Rectangle 110"/>
              <p:cNvSpPr>
                <a:spLocks noChangeArrowheads="1"/>
              </p:cNvSpPr>
              <p:nvPr/>
            </p:nvSpPr>
            <p:spPr bwMode="auto">
              <a:xfrm>
                <a:off x="1728" y="76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671" name="Rectangle 111"/>
              <p:cNvSpPr>
                <a:spLocks noChangeArrowheads="1"/>
              </p:cNvSpPr>
              <p:nvPr/>
            </p:nvSpPr>
            <p:spPr bwMode="auto">
              <a:xfrm>
                <a:off x="1536" y="768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grpSp>
        <p:nvGrpSpPr>
          <p:cNvPr id="322561" name="Group 185"/>
          <p:cNvGrpSpPr>
            <a:grpSpLocks/>
          </p:cNvGrpSpPr>
          <p:nvPr/>
        </p:nvGrpSpPr>
        <p:grpSpPr bwMode="auto">
          <a:xfrm>
            <a:off x="139700" y="1212850"/>
            <a:ext cx="2514600" cy="304800"/>
            <a:chOff x="336" y="1056"/>
            <a:chExt cx="1584" cy="192"/>
          </a:xfrm>
        </p:grpSpPr>
        <p:sp>
          <p:nvSpPr>
            <p:cNvPr id="322673" name="Rectangle 113"/>
            <p:cNvSpPr>
              <a:spLocks noChangeArrowheads="1"/>
            </p:cNvSpPr>
            <p:nvPr/>
          </p:nvSpPr>
          <p:spPr bwMode="auto">
            <a:xfrm>
              <a:off x="336" y="1056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halt</a:t>
              </a:r>
            </a:p>
          </p:txBody>
        </p:sp>
        <p:grpSp>
          <p:nvGrpSpPr>
            <p:cNvPr id="322563" name="Group 184"/>
            <p:cNvGrpSpPr>
              <a:grpSpLocks/>
            </p:cNvGrpSpPr>
            <p:nvPr/>
          </p:nvGrpSpPr>
          <p:grpSpPr bwMode="auto">
            <a:xfrm>
              <a:off x="1536" y="1056"/>
              <a:ext cx="384" cy="192"/>
              <a:chOff x="1536" y="1056"/>
              <a:chExt cx="384" cy="192"/>
            </a:xfrm>
          </p:grpSpPr>
          <p:sp>
            <p:nvSpPr>
              <p:cNvPr id="322675" name="Rectangle 115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676" name="Rectangle 116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677" name="Rectangle 117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grpSp>
        <p:nvGrpSpPr>
          <p:cNvPr id="322564" name="Group 322563"/>
          <p:cNvGrpSpPr/>
          <p:nvPr/>
        </p:nvGrpSpPr>
        <p:grpSpPr>
          <a:xfrm>
            <a:off x="2051050" y="831850"/>
            <a:ext cx="6096000" cy="311150"/>
            <a:chOff x="2051050" y="831850"/>
            <a:chExt cx="6096000" cy="311150"/>
          </a:xfrm>
        </p:grpSpPr>
        <p:sp>
          <p:nvSpPr>
            <p:cNvPr id="322567" name="Rectangle 7"/>
            <p:cNvSpPr>
              <a:spLocks noChangeArrowheads="1"/>
            </p:cNvSpPr>
            <p:nvPr/>
          </p:nvSpPr>
          <p:spPr bwMode="auto">
            <a:xfrm>
              <a:off x="20510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568" name="Rectangle 8"/>
            <p:cNvSpPr>
              <a:spLocks noChangeArrowheads="1"/>
            </p:cNvSpPr>
            <p:nvPr/>
          </p:nvSpPr>
          <p:spPr bwMode="auto">
            <a:xfrm>
              <a:off x="26606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322569" name="Rectangle 9"/>
            <p:cNvSpPr>
              <a:spLocks noChangeArrowheads="1"/>
            </p:cNvSpPr>
            <p:nvPr/>
          </p:nvSpPr>
          <p:spPr bwMode="auto">
            <a:xfrm>
              <a:off x="32702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2</a:t>
              </a:r>
            </a:p>
          </p:txBody>
        </p:sp>
        <p:sp>
          <p:nvSpPr>
            <p:cNvPr id="322570" name="Rectangle 10"/>
            <p:cNvSpPr>
              <a:spLocks noChangeArrowheads="1"/>
            </p:cNvSpPr>
            <p:nvPr/>
          </p:nvSpPr>
          <p:spPr bwMode="auto">
            <a:xfrm>
              <a:off x="38798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3</a:t>
              </a:r>
            </a:p>
          </p:txBody>
        </p:sp>
        <p:sp>
          <p:nvSpPr>
            <p:cNvPr id="322571" name="Rectangle 11"/>
            <p:cNvSpPr>
              <a:spLocks noChangeArrowheads="1"/>
            </p:cNvSpPr>
            <p:nvPr/>
          </p:nvSpPr>
          <p:spPr bwMode="auto">
            <a:xfrm>
              <a:off x="44894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4</a:t>
              </a:r>
            </a:p>
          </p:txBody>
        </p:sp>
        <p:sp>
          <p:nvSpPr>
            <p:cNvPr id="322572" name="Rectangle 12"/>
            <p:cNvSpPr>
              <a:spLocks noChangeArrowheads="1"/>
            </p:cNvSpPr>
            <p:nvPr/>
          </p:nvSpPr>
          <p:spPr bwMode="auto">
            <a:xfrm>
              <a:off x="50990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5</a:t>
              </a:r>
            </a:p>
          </p:txBody>
        </p:sp>
        <p:sp>
          <p:nvSpPr>
            <p:cNvPr id="119" name="Rectangle 8"/>
            <p:cNvSpPr>
              <a:spLocks noChangeArrowheads="1"/>
            </p:cNvSpPr>
            <p:nvPr/>
          </p:nvSpPr>
          <p:spPr bwMode="auto">
            <a:xfrm>
              <a:off x="5708650" y="83185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6</a:t>
              </a:r>
            </a:p>
          </p:txBody>
        </p:sp>
        <p:sp>
          <p:nvSpPr>
            <p:cNvPr id="120" name="Rectangle 9"/>
            <p:cNvSpPr>
              <a:spLocks noChangeArrowheads="1"/>
            </p:cNvSpPr>
            <p:nvPr/>
          </p:nvSpPr>
          <p:spPr bwMode="auto">
            <a:xfrm>
              <a:off x="6318250" y="83185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7</a:t>
              </a:r>
            </a:p>
          </p:txBody>
        </p:sp>
        <p:sp>
          <p:nvSpPr>
            <p:cNvPr id="121" name="Rectangle 10"/>
            <p:cNvSpPr>
              <a:spLocks noChangeArrowheads="1"/>
            </p:cNvSpPr>
            <p:nvPr/>
          </p:nvSpPr>
          <p:spPr bwMode="auto">
            <a:xfrm>
              <a:off x="6927850" y="83185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8</a:t>
              </a:r>
            </a:p>
          </p:txBody>
        </p:sp>
        <p:sp>
          <p:nvSpPr>
            <p:cNvPr id="122" name="Rectangle 11"/>
            <p:cNvSpPr>
              <a:spLocks noChangeArrowheads="1"/>
            </p:cNvSpPr>
            <p:nvPr/>
          </p:nvSpPr>
          <p:spPr bwMode="auto">
            <a:xfrm>
              <a:off x="7537450" y="83185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8792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Executing Jumps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19113" y="3657600"/>
            <a:ext cx="4070350" cy="3384550"/>
          </a:xfrm>
        </p:spPr>
        <p:txBody>
          <a:bodyPr/>
          <a:lstStyle/>
          <a:p>
            <a:pPr marL="0" indent="0"/>
            <a:r>
              <a:rPr lang="en-US" sz="2000" dirty="0"/>
              <a:t>Fetch</a:t>
            </a:r>
          </a:p>
          <a:p>
            <a:pPr lvl="1"/>
            <a:r>
              <a:rPr lang="en-US" sz="1800" dirty="0"/>
              <a:t>Read 9 bytes</a:t>
            </a:r>
          </a:p>
          <a:p>
            <a:pPr lvl="1"/>
            <a:r>
              <a:rPr lang="en-US" sz="1800" dirty="0"/>
              <a:t>Increment PC by 9</a:t>
            </a:r>
          </a:p>
          <a:p>
            <a:pPr marL="0" indent="0"/>
            <a:r>
              <a:rPr lang="en-US" sz="2000" dirty="0"/>
              <a:t>Decode</a:t>
            </a:r>
          </a:p>
          <a:p>
            <a:pPr lvl="1"/>
            <a:r>
              <a:rPr lang="en-US" sz="1800" dirty="0"/>
              <a:t>Do nothing</a:t>
            </a:r>
          </a:p>
          <a:p>
            <a:pPr marL="0" indent="0"/>
            <a:r>
              <a:rPr lang="en-US" sz="2000" dirty="0"/>
              <a:t>Execute</a:t>
            </a:r>
          </a:p>
          <a:p>
            <a:pPr lvl="1"/>
            <a:r>
              <a:rPr lang="en-US" sz="1800" dirty="0"/>
              <a:t>Determine whether to take branch based on jump condition and condition codes</a:t>
            </a:r>
          </a:p>
        </p:txBody>
      </p:sp>
      <p:sp>
        <p:nvSpPr>
          <p:cNvPr id="3502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41863" y="3657600"/>
            <a:ext cx="4071937" cy="3384550"/>
          </a:xfrm>
        </p:spPr>
        <p:txBody>
          <a:bodyPr/>
          <a:lstStyle/>
          <a:p>
            <a:pPr marL="0" indent="0"/>
            <a:r>
              <a:rPr lang="en-US" sz="2000" dirty="0"/>
              <a:t>Memory</a:t>
            </a:r>
          </a:p>
          <a:p>
            <a:pPr lvl="1"/>
            <a:r>
              <a:rPr lang="en-US" sz="1800" dirty="0"/>
              <a:t>Do nothing</a:t>
            </a:r>
          </a:p>
          <a:p>
            <a:pPr marL="0" indent="0"/>
            <a:r>
              <a:rPr lang="en-US" sz="2000" dirty="0"/>
              <a:t>Write back</a:t>
            </a:r>
          </a:p>
          <a:p>
            <a:pPr lvl="1"/>
            <a:r>
              <a:rPr lang="en-US" sz="1800" dirty="0"/>
              <a:t>Do nothing</a:t>
            </a:r>
          </a:p>
          <a:p>
            <a:pPr marL="0" indent="0"/>
            <a:r>
              <a:rPr lang="en-US" sz="2000" dirty="0"/>
              <a:t>PC Update</a:t>
            </a:r>
          </a:p>
          <a:p>
            <a:pPr lvl="1"/>
            <a:r>
              <a:rPr lang="en-US" sz="1800" dirty="0"/>
              <a:t>Set PC to </a:t>
            </a:r>
            <a:r>
              <a:rPr lang="en-US" sz="1800" dirty="0" err="1"/>
              <a:t>Dest</a:t>
            </a:r>
            <a:r>
              <a:rPr lang="en-US" sz="1800" dirty="0"/>
              <a:t> if branch taken or to incremented PC if not branch</a:t>
            </a:r>
          </a:p>
        </p:txBody>
      </p:sp>
      <p:sp>
        <p:nvSpPr>
          <p:cNvPr id="350226" name="Rectangle 18"/>
          <p:cNvSpPr>
            <a:spLocks noChangeArrowheads="1"/>
          </p:cNvSpPr>
          <p:nvPr/>
        </p:nvSpPr>
        <p:spPr bwMode="auto">
          <a:xfrm>
            <a:off x="527050" y="1746250"/>
            <a:ext cx="7010400" cy="17526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50227" name="Rectangle 19"/>
          <p:cNvSpPr>
            <a:spLocks noChangeArrowheads="1"/>
          </p:cNvSpPr>
          <p:nvPr/>
        </p:nvSpPr>
        <p:spPr bwMode="auto">
          <a:xfrm>
            <a:off x="755650" y="1822450"/>
            <a:ext cx="11128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jXX</a:t>
            </a:r>
            <a:r>
              <a:rPr lang="en-US" sz="1600">
                <a:solidFill>
                  <a:schemeClr val="folHlink"/>
                </a:solidFill>
              </a:rPr>
              <a:t> Dest</a:t>
            </a:r>
          </a:p>
        </p:txBody>
      </p:sp>
      <p:grpSp>
        <p:nvGrpSpPr>
          <p:cNvPr id="350228" name="Group 20"/>
          <p:cNvGrpSpPr>
            <a:grpSpLocks/>
          </p:cNvGrpSpPr>
          <p:nvPr/>
        </p:nvGrpSpPr>
        <p:grpSpPr bwMode="auto">
          <a:xfrm>
            <a:off x="1898650" y="1822450"/>
            <a:ext cx="609600" cy="304800"/>
            <a:chOff x="1296" y="2544"/>
            <a:chExt cx="384" cy="192"/>
          </a:xfrm>
        </p:grpSpPr>
        <p:sp>
          <p:nvSpPr>
            <p:cNvPr id="350229" name="Rectangle 21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  <a:latin typeface="Courier New" pitchFamily="49" charset="0"/>
                </a:rPr>
                <a:t>7</a:t>
              </a:r>
            </a:p>
          </p:txBody>
        </p:sp>
        <p:sp>
          <p:nvSpPr>
            <p:cNvPr id="350230" name="Rectangle 22"/>
            <p:cNvSpPr>
              <a:spLocks noChangeArrowheads="1"/>
            </p:cNvSpPr>
            <p:nvPr/>
          </p:nvSpPr>
          <p:spPr bwMode="auto">
            <a:xfrm>
              <a:off x="1488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fn</a:t>
              </a:r>
            </a:p>
          </p:txBody>
        </p:sp>
        <p:sp>
          <p:nvSpPr>
            <p:cNvPr id="350231" name="Rectangle 23"/>
            <p:cNvSpPr>
              <a:spLocks noChangeArrowheads="1"/>
            </p:cNvSpPr>
            <p:nvPr/>
          </p:nvSpPr>
          <p:spPr bwMode="auto">
            <a:xfrm>
              <a:off x="1296" y="254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>
                <a:solidFill>
                  <a:schemeClr val="folHlink"/>
                </a:solidFill>
                <a:latin typeface="Courier New" pitchFamily="49" charset="0"/>
              </a:endParaRPr>
            </a:p>
          </p:txBody>
        </p:sp>
      </p:grpSp>
      <p:sp>
        <p:nvSpPr>
          <p:cNvPr id="350233" name="Rectangle 25"/>
          <p:cNvSpPr>
            <a:spLocks noChangeArrowheads="1"/>
          </p:cNvSpPr>
          <p:nvPr/>
        </p:nvSpPr>
        <p:spPr bwMode="auto">
          <a:xfrm>
            <a:off x="2508250" y="1822450"/>
            <a:ext cx="487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Dest</a:t>
            </a:r>
          </a:p>
        </p:txBody>
      </p:sp>
      <p:grpSp>
        <p:nvGrpSpPr>
          <p:cNvPr id="350235" name="Group 27"/>
          <p:cNvGrpSpPr>
            <a:grpSpLocks/>
          </p:cNvGrpSpPr>
          <p:nvPr/>
        </p:nvGrpSpPr>
        <p:grpSpPr bwMode="auto">
          <a:xfrm>
            <a:off x="1898650" y="2203450"/>
            <a:ext cx="609600" cy="304800"/>
            <a:chOff x="1296" y="2544"/>
            <a:chExt cx="384" cy="192"/>
          </a:xfrm>
        </p:grpSpPr>
        <p:sp>
          <p:nvSpPr>
            <p:cNvPr id="350236" name="Rectangle 28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  <a:latin typeface="Courier New" pitchFamily="49" charset="0"/>
                </a:rPr>
                <a:t>XX</a:t>
              </a:r>
            </a:p>
          </p:txBody>
        </p:sp>
        <p:sp>
          <p:nvSpPr>
            <p:cNvPr id="350237" name="Rectangle 29"/>
            <p:cNvSpPr>
              <a:spLocks noChangeArrowheads="1"/>
            </p:cNvSpPr>
            <p:nvPr/>
          </p:nvSpPr>
          <p:spPr bwMode="auto">
            <a:xfrm>
              <a:off x="1488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  <a:latin typeface="Courier New" pitchFamily="49" charset="0"/>
                </a:rPr>
                <a:t>XX</a:t>
              </a:r>
            </a:p>
          </p:txBody>
        </p:sp>
        <p:sp>
          <p:nvSpPr>
            <p:cNvPr id="350238" name="Rectangle 30"/>
            <p:cNvSpPr>
              <a:spLocks noChangeArrowheads="1"/>
            </p:cNvSpPr>
            <p:nvPr/>
          </p:nvSpPr>
          <p:spPr bwMode="auto">
            <a:xfrm>
              <a:off x="1296" y="254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>
                <a:solidFill>
                  <a:schemeClr val="folHlink"/>
                </a:solidFill>
                <a:latin typeface="Courier New" pitchFamily="49" charset="0"/>
              </a:endParaRPr>
            </a:p>
          </p:txBody>
        </p:sp>
      </p:grpSp>
      <p:sp>
        <p:nvSpPr>
          <p:cNvPr id="350239" name="Rectangle 31"/>
          <p:cNvSpPr>
            <a:spLocks noChangeArrowheads="1"/>
          </p:cNvSpPr>
          <p:nvPr/>
        </p:nvSpPr>
        <p:spPr bwMode="auto">
          <a:xfrm>
            <a:off x="755650" y="2203450"/>
            <a:ext cx="11128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600">
                <a:solidFill>
                  <a:schemeClr val="folHlink"/>
                </a:solidFill>
              </a:rPr>
              <a:t>fall thru:</a:t>
            </a:r>
          </a:p>
        </p:txBody>
      </p:sp>
      <p:grpSp>
        <p:nvGrpSpPr>
          <p:cNvPr id="350241" name="Group 33"/>
          <p:cNvGrpSpPr>
            <a:grpSpLocks/>
          </p:cNvGrpSpPr>
          <p:nvPr/>
        </p:nvGrpSpPr>
        <p:grpSpPr bwMode="auto">
          <a:xfrm>
            <a:off x="1898650" y="2965450"/>
            <a:ext cx="609600" cy="304800"/>
            <a:chOff x="1296" y="2544"/>
            <a:chExt cx="384" cy="192"/>
          </a:xfrm>
        </p:grpSpPr>
        <p:sp>
          <p:nvSpPr>
            <p:cNvPr id="350242" name="Rectangle 34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  <a:latin typeface="Courier New" pitchFamily="49" charset="0"/>
                </a:rPr>
                <a:t>XX</a:t>
              </a:r>
            </a:p>
          </p:txBody>
        </p:sp>
        <p:sp>
          <p:nvSpPr>
            <p:cNvPr id="350243" name="Rectangle 35"/>
            <p:cNvSpPr>
              <a:spLocks noChangeArrowheads="1"/>
            </p:cNvSpPr>
            <p:nvPr/>
          </p:nvSpPr>
          <p:spPr bwMode="auto">
            <a:xfrm>
              <a:off x="1488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  <a:latin typeface="Courier New" pitchFamily="49" charset="0"/>
                </a:rPr>
                <a:t>XX</a:t>
              </a:r>
            </a:p>
          </p:txBody>
        </p:sp>
        <p:sp>
          <p:nvSpPr>
            <p:cNvPr id="350244" name="Rectangle 36"/>
            <p:cNvSpPr>
              <a:spLocks noChangeArrowheads="1"/>
            </p:cNvSpPr>
            <p:nvPr/>
          </p:nvSpPr>
          <p:spPr bwMode="auto">
            <a:xfrm>
              <a:off x="1296" y="254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>
                <a:solidFill>
                  <a:schemeClr val="folHlink"/>
                </a:solidFill>
                <a:latin typeface="Courier New" pitchFamily="49" charset="0"/>
              </a:endParaRPr>
            </a:p>
          </p:txBody>
        </p:sp>
      </p:grpSp>
      <p:sp>
        <p:nvSpPr>
          <p:cNvPr id="350245" name="Rectangle 37"/>
          <p:cNvSpPr>
            <a:spLocks noChangeArrowheads="1"/>
          </p:cNvSpPr>
          <p:nvPr/>
        </p:nvSpPr>
        <p:spPr bwMode="auto">
          <a:xfrm>
            <a:off x="755650" y="2965450"/>
            <a:ext cx="11128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600">
                <a:solidFill>
                  <a:schemeClr val="folHlink"/>
                </a:solidFill>
              </a:rPr>
              <a:t>target:</a:t>
            </a:r>
          </a:p>
        </p:txBody>
      </p:sp>
      <p:sp>
        <p:nvSpPr>
          <p:cNvPr id="350246" name="Line 38"/>
          <p:cNvSpPr>
            <a:spLocks noChangeShapeType="1"/>
          </p:cNvSpPr>
          <p:nvPr/>
        </p:nvSpPr>
        <p:spPr bwMode="auto">
          <a:xfrm flipH="1">
            <a:off x="2508250" y="2355850"/>
            <a:ext cx="52578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50247" name="Line 39"/>
          <p:cNvSpPr>
            <a:spLocks noChangeShapeType="1"/>
          </p:cNvSpPr>
          <p:nvPr/>
        </p:nvSpPr>
        <p:spPr bwMode="auto">
          <a:xfrm flipH="1">
            <a:off x="2508250" y="3117850"/>
            <a:ext cx="52578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50248" name="Text Box 40"/>
          <p:cNvSpPr txBox="1">
            <a:spLocks noChangeArrowheads="1"/>
          </p:cNvSpPr>
          <p:nvPr/>
        </p:nvSpPr>
        <p:spPr bwMode="auto">
          <a:xfrm>
            <a:off x="7927975" y="2144713"/>
            <a:ext cx="1133475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dirty="0"/>
              <a:t>Not taken</a:t>
            </a:r>
          </a:p>
        </p:txBody>
      </p:sp>
      <p:sp>
        <p:nvSpPr>
          <p:cNvPr id="350249" name="Text Box 41"/>
          <p:cNvSpPr txBox="1">
            <a:spLocks noChangeArrowheads="1"/>
          </p:cNvSpPr>
          <p:nvPr/>
        </p:nvSpPr>
        <p:spPr bwMode="auto">
          <a:xfrm>
            <a:off x="7927975" y="2965450"/>
            <a:ext cx="752475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/>
              <a:t>Taken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Computation: Jumps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>
          <a:xfrm>
            <a:off x="527050" y="5708650"/>
            <a:ext cx="8294687" cy="1174750"/>
          </a:xfrm>
        </p:spPr>
        <p:txBody>
          <a:bodyPr/>
          <a:lstStyle/>
          <a:p>
            <a:pPr lvl="1"/>
            <a:r>
              <a:rPr lang="en-US"/>
              <a:t>Compute both addresses</a:t>
            </a:r>
          </a:p>
          <a:p>
            <a:pPr lvl="1"/>
            <a:r>
              <a:rPr lang="en-US"/>
              <a:t>Choose based on setting of condition codes and branch condition</a:t>
            </a: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2370137" y="1441450"/>
            <a:ext cx="28194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jXX Dest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50937" y="1746250"/>
            <a:ext cx="7010400" cy="1219200"/>
            <a:chOff x="914400" y="1295400"/>
            <a:chExt cx="7010400" cy="1219200"/>
          </a:xfrm>
        </p:grpSpPr>
        <p:sp>
          <p:nvSpPr>
            <p:cNvPr id="342022" name="Text Box 6"/>
            <p:cNvSpPr txBox="1">
              <a:spLocks noChangeArrowheads="1"/>
            </p:cNvSpPr>
            <p:nvPr/>
          </p:nvSpPr>
          <p:spPr bwMode="auto">
            <a:xfrm>
              <a:off x="2133600" y="1295400"/>
              <a:ext cx="2819400" cy="304800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icode:ifun </a:t>
              </a:r>
              <a:r>
                <a:rPr lang="en-US" sz="1600">
                  <a:sym typeface="Symbol" pitchFamily="18" charset="2"/>
                </a:rPr>
                <a:t></a:t>
              </a:r>
              <a:r>
                <a:rPr lang="en-US" sz="1600"/>
                <a:t> M</a:t>
              </a:r>
              <a:r>
                <a:rPr lang="en-US" sz="1600" baseline="-25000"/>
                <a:t>1</a:t>
              </a:r>
              <a:r>
                <a:rPr lang="en-US" sz="1600"/>
                <a:t>[PC]</a:t>
              </a:r>
            </a:p>
          </p:txBody>
        </p:sp>
        <p:sp>
          <p:nvSpPr>
            <p:cNvPr id="342023" name="Text Box 7"/>
            <p:cNvSpPr txBox="1">
              <a:spLocks noChangeArrowheads="1"/>
            </p:cNvSpPr>
            <p:nvPr/>
          </p:nvSpPr>
          <p:spPr bwMode="auto">
            <a:xfrm>
              <a:off x="2133600" y="1600200"/>
              <a:ext cx="2819400" cy="304800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2024" name="Text Box 8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2819400" cy="304800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valC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</a:t>
              </a:r>
              <a:r>
                <a:rPr lang="en-US" sz="1600" dirty="0"/>
                <a:t> M</a:t>
              </a:r>
              <a:r>
                <a:rPr lang="en-US" sz="1600" baseline="-25000" dirty="0"/>
                <a:t>8</a:t>
              </a:r>
              <a:r>
                <a:rPr lang="en-US" sz="1600" dirty="0"/>
                <a:t>[PC+1]</a:t>
              </a:r>
            </a:p>
          </p:txBody>
        </p:sp>
        <p:sp>
          <p:nvSpPr>
            <p:cNvPr id="342025" name="Text Box 9"/>
            <p:cNvSpPr txBox="1">
              <a:spLocks noChangeArrowheads="1"/>
            </p:cNvSpPr>
            <p:nvPr/>
          </p:nvSpPr>
          <p:spPr bwMode="auto">
            <a:xfrm>
              <a:off x="2133600" y="2209800"/>
              <a:ext cx="2819400" cy="304800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valP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PC+9</a:t>
              </a:r>
            </a:p>
          </p:txBody>
        </p:sp>
        <p:sp>
          <p:nvSpPr>
            <p:cNvPr id="342026" name="Text Box 10"/>
            <p:cNvSpPr txBox="1">
              <a:spLocks noChangeArrowheads="1"/>
            </p:cNvSpPr>
            <p:nvPr/>
          </p:nvSpPr>
          <p:spPr bwMode="auto">
            <a:xfrm>
              <a:off x="2133600" y="1295400"/>
              <a:ext cx="2819400" cy="12192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2027" name="Text Box 11"/>
            <p:cNvSpPr txBox="1">
              <a:spLocks noChangeArrowheads="1"/>
            </p:cNvSpPr>
            <p:nvPr/>
          </p:nvSpPr>
          <p:spPr bwMode="auto">
            <a:xfrm>
              <a:off x="914400" y="1295400"/>
              <a:ext cx="1219200" cy="12192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Fetch</a:t>
              </a:r>
            </a:p>
          </p:txBody>
        </p:sp>
        <p:sp>
          <p:nvSpPr>
            <p:cNvPr id="342028" name="Text Box 12"/>
            <p:cNvSpPr txBox="1">
              <a:spLocks noChangeArrowheads="1"/>
            </p:cNvSpPr>
            <p:nvPr/>
          </p:nvSpPr>
          <p:spPr bwMode="auto">
            <a:xfrm>
              <a:off x="5105400" y="12954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instruction byte</a:t>
              </a:r>
            </a:p>
          </p:txBody>
        </p:sp>
        <p:sp>
          <p:nvSpPr>
            <p:cNvPr id="342029" name="Text Box 13"/>
            <p:cNvSpPr txBox="1">
              <a:spLocks noChangeArrowheads="1"/>
            </p:cNvSpPr>
            <p:nvPr/>
          </p:nvSpPr>
          <p:spPr bwMode="auto">
            <a:xfrm>
              <a:off x="5105400" y="1600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2030" name="Text Box 14"/>
            <p:cNvSpPr txBox="1">
              <a:spLocks noChangeArrowheads="1"/>
            </p:cNvSpPr>
            <p:nvPr/>
          </p:nvSpPr>
          <p:spPr bwMode="auto">
            <a:xfrm>
              <a:off x="5105400" y="19050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Read destination address</a:t>
              </a:r>
            </a:p>
          </p:txBody>
        </p:sp>
        <p:sp>
          <p:nvSpPr>
            <p:cNvPr id="342031" name="Text Box 15"/>
            <p:cNvSpPr txBox="1">
              <a:spLocks noChangeArrowheads="1"/>
            </p:cNvSpPr>
            <p:nvPr/>
          </p:nvSpPr>
          <p:spPr bwMode="auto">
            <a:xfrm>
              <a:off x="5105400" y="22098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Fall through address</a:t>
              </a:r>
            </a:p>
          </p:txBody>
        </p:sp>
      </p:grpSp>
      <p:grpSp>
        <p:nvGrpSpPr>
          <p:cNvPr id="342032" name="Group 16"/>
          <p:cNvGrpSpPr>
            <a:grpSpLocks/>
          </p:cNvGrpSpPr>
          <p:nvPr/>
        </p:nvGrpSpPr>
        <p:grpSpPr bwMode="auto">
          <a:xfrm>
            <a:off x="1150937" y="2965450"/>
            <a:ext cx="7010400" cy="609600"/>
            <a:chOff x="576" y="1584"/>
            <a:chExt cx="4416" cy="384"/>
          </a:xfrm>
        </p:grpSpPr>
        <p:sp>
          <p:nvSpPr>
            <p:cNvPr id="342033" name="Text Box 17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42034" name="Text Box 18"/>
            <p:cNvSpPr txBox="1">
              <a:spLocks noChangeArrowheads="1"/>
            </p:cNvSpPr>
            <p:nvPr/>
          </p:nvSpPr>
          <p:spPr bwMode="auto">
            <a:xfrm>
              <a:off x="1344" y="1776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42035" name="Text Box 19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2036" name="Text Box 20"/>
            <p:cNvSpPr txBox="1">
              <a:spLocks noChangeArrowheads="1"/>
            </p:cNvSpPr>
            <p:nvPr/>
          </p:nvSpPr>
          <p:spPr bwMode="auto">
            <a:xfrm>
              <a:off x="576" y="158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42037" name="Text Box 21"/>
            <p:cNvSpPr txBox="1">
              <a:spLocks noChangeArrowheads="1"/>
            </p:cNvSpPr>
            <p:nvPr/>
          </p:nvSpPr>
          <p:spPr bwMode="auto">
            <a:xfrm>
              <a:off x="3216" y="158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2038" name="Text Box 22"/>
            <p:cNvSpPr txBox="1">
              <a:spLocks noChangeArrowheads="1"/>
            </p:cNvSpPr>
            <p:nvPr/>
          </p:nvSpPr>
          <p:spPr bwMode="auto">
            <a:xfrm>
              <a:off x="3216" y="177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50937" y="3568700"/>
            <a:ext cx="7010400" cy="615950"/>
            <a:chOff x="914400" y="3117850"/>
            <a:chExt cx="7010400" cy="615950"/>
          </a:xfrm>
        </p:grpSpPr>
        <p:sp>
          <p:nvSpPr>
            <p:cNvPr id="342040" name="Text Box 24"/>
            <p:cNvSpPr txBox="1">
              <a:spLocks noChangeArrowheads="1"/>
            </p:cNvSpPr>
            <p:nvPr/>
          </p:nvSpPr>
          <p:spPr bwMode="auto">
            <a:xfrm>
              <a:off x="2133600" y="31242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42041" name="Text Box 25"/>
            <p:cNvSpPr txBox="1">
              <a:spLocks noChangeArrowheads="1"/>
            </p:cNvSpPr>
            <p:nvPr/>
          </p:nvSpPr>
          <p:spPr bwMode="auto">
            <a:xfrm>
              <a:off x="2133600" y="34290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Cnd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</a:t>
              </a:r>
              <a:r>
                <a:rPr lang="en-US" sz="1600" dirty="0"/>
                <a:t> </a:t>
              </a:r>
              <a:r>
                <a:rPr lang="en-US" sz="1600" dirty="0" err="1"/>
                <a:t>Cond</a:t>
              </a:r>
              <a:r>
                <a:rPr lang="en-US" sz="1600" dirty="0"/>
                <a:t>(</a:t>
              </a:r>
              <a:r>
                <a:rPr lang="en-US" sz="1600" dirty="0" err="1"/>
                <a:t>CC,ifun</a:t>
              </a:r>
              <a:r>
                <a:rPr lang="en-US" sz="1600" dirty="0"/>
                <a:t>)</a:t>
              </a:r>
            </a:p>
          </p:txBody>
        </p:sp>
        <p:sp>
          <p:nvSpPr>
            <p:cNvPr id="342042" name="Text Box 26"/>
            <p:cNvSpPr txBox="1">
              <a:spLocks noChangeArrowheads="1"/>
            </p:cNvSpPr>
            <p:nvPr/>
          </p:nvSpPr>
          <p:spPr bwMode="auto">
            <a:xfrm>
              <a:off x="2127250" y="3117850"/>
              <a:ext cx="28194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2043" name="Text Box 27"/>
            <p:cNvSpPr txBox="1">
              <a:spLocks noChangeArrowheads="1"/>
            </p:cNvSpPr>
            <p:nvPr/>
          </p:nvSpPr>
          <p:spPr bwMode="auto">
            <a:xfrm>
              <a:off x="914400" y="3124200"/>
              <a:ext cx="12192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42044" name="Text Box 28"/>
            <p:cNvSpPr txBox="1">
              <a:spLocks noChangeArrowheads="1"/>
            </p:cNvSpPr>
            <p:nvPr/>
          </p:nvSpPr>
          <p:spPr bwMode="auto">
            <a:xfrm>
              <a:off x="5105400" y="3124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2045" name="Text Box 29"/>
            <p:cNvSpPr txBox="1">
              <a:spLocks noChangeArrowheads="1"/>
            </p:cNvSpPr>
            <p:nvPr/>
          </p:nvSpPr>
          <p:spPr bwMode="auto">
            <a:xfrm>
              <a:off x="5105400" y="34290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Take branch?</a:t>
              </a:r>
            </a:p>
          </p:txBody>
        </p:sp>
      </p:grpSp>
      <p:grpSp>
        <p:nvGrpSpPr>
          <p:cNvPr id="342046" name="Group 30"/>
          <p:cNvGrpSpPr>
            <a:grpSpLocks/>
          </p:cNvGrpSpPr>
          <p:nvPr/>
        </p:nvGrpSpPr>
        <p:grpSpPr bwMode="auto">
          <a:xfrm>
            <a:off x="1150937" y="4184650"/>
            <a:ext cx="7010400" cy="304800"/>
            <a:chOff x="576" y="2352"/>
            <a:chExt cx="4416" cy="192"/>
          </a:xfrm>
        </p:grpSpPr>
        <p:sp>
          <p:nvSpPr>
            <p:cNvPr id="342047" name="Text Box 31"/>
            <p:cNvSpPr txBox="1">
              <a:spLocks noChangeArrowheads="1"/>
            </p:cNvSpPr>
            <p:nvPr/>
          </p:nvSpPr>
          <p:spPr bwMode="auto">
            <a:xfrm>
              <a:off x="1344" y="2352"/>
              <a:ext cx="1776" cy="19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 </a:t>
              </a:r>
            </a:p>
          </p:txBody>
        </p:sp>
        <p:sp>
          <p:nvSpPr>
            <p:cNvPr id="342048" name="Text Box 32"/>
            <p:cNvSpPr txBox="1">
              <a:spLocks noChangeArrowheads="1"/>
            </p:cNvSpPr>
            <p:nvPr/>
          </p:nvSpPr>
          <p:spPr bwMode="auto">
            <a:xfrm>
              <a:off x="576" y="2352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Memory</a:t>
              </a:r>
            </a:p>
          </p:txBody>
        </p:sp>
        <p:sp>
          <p:nvSpPr>
            <p:cNvPr id="342049" name="Text Box 33"/>
            <p:cNvSpPr txBox="1">
              <a:spLocks noChangeArrowheads="1"/>
            </p:cNvSpPr>
            <p:nvPr/>
          </p:nvSpPr>
          <p:spPr bwMode="auto">
            <a:xfrm>
              <a:off x="3216" y="2352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 </a:t>
              </a:r>
            </a:p>
          </p:txBody>
        </p:sp>
      </p:grpSp>
      <p:grpSp>
        <p:nvGrpSpPr>
          <p:cNvPr id="342050" name="Group 34"/>
          <p:cNvGrpSpPr>
            <a:grpSpLocks/>
          </p:cNvGrpSpPr>
          <p:nvPr/>
        </p:nvGrpSpPr>
        <p:grpSpPr bwMode="auto">
          <a:xfrm>
            <a:off x="1150937" y="4489450"/>
            <a:ext cx="7010400" cy="609600"/>
            <a:chOff x="576" y="2544"/>
            <a:chExt cx="4416" cy="384"/>
          </a:xfrm>
        </p:grpSpPr>
        <p:sp>
          <p:nvSpPr>
            <p:cNvPr id="342051" name="Text Box 35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42052" name="Text Box 36"/>
            <p:cNvSpPr txBox="1">
              <a:spLocks noChangeArrowheads="1"/>
            </p:cNvSpPr>
            <p:nvPr/>
          </p:nvSpPr>
          <p:spPr bwMode="auto">
            <a:xfrm>
              <a:off x="1344" y="2736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42053" name="Text Box 37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2054" name="Text Box 38"/>
            <p:cNvSpPr txBox="1">
              <a:spLocks noChangeArrowheads="1"/>
            </p:cNvSpPr>
            <p:nvPr/>
          </p:nvSpPr>
          <p:spPr bwMode="auto">
            <a:xfrm>
              <a:off x="576" y="254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</a:t>
              </a:r>
            </a:p>
            <a:p>
              <a:pPr algn="l">
                <a:spcBef>
                  <a:spcPct val="50000"/>
                </a:spcBef>
              </a:pPr>
              <a:r>
                <a:rPr lang="en-US" sz="1600"/>
                <a:t>back</a:t>
              </a:r>
            </a:p>
          </p:txBody>
        </p:sp>
        <p:sp>
          <p:nvSpPr>
            <p:cNvPr id="342055" name="Text Box 39"/>
            <p:cNvSpPr txBox="1">
              <a:spLocks noChangeArrowheads="1"/>
            </p:cNvSpPr>
            <p:nvPr/>
          </p:nvSpPr>
          <p:spPr bwMode="auto">
            <a:xfrm>
              <a:off x="3216" y="254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2056" name="Text Box 40"/>
            <p:cNvSpPr txBox="1">
              <a:spLocks noChangeArrowheads="1"/>
            </p:cNvSpPr>
            <p:nvPr/>
          </p:nvSpPr>
          <p:spPr bwMode="auto">
            <a:xfrm>
              <a:off x="3216" y="273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</p:grpSp>
      <p:grpSp>
        <p:nvGrpSpPr>
          <p:cNvPr id="342057" name="Group 41"/>
          <p:cNvGrpSpPr>
            <a:grpSpLocks/>
          </p:cNvGrpSpPr>
          <p:nvPr/>
        </p:nvGrpSpPr>
        <p:grpSpPr bwMode="auto">
          <a:xfrm>
            <a:off x="1150937" y="5099050"/>
            <a:ext cx="7010400" cy="304800"/>
            <a:chOff x="576" y="2928"/>
            <a:chExt cx="4416" cy="192"/>
          </a:xfrm>
        </p:grpSpPr>
        <p:sp>
          <p:nvSpPr>
            <p:cNvPr id="342058" name="Text Box 42"/>
            <p:cNvSpPr txBox="1">
              <a:spLocks noChangeArrowheads="1"/>
            </p:cNvSpPr>
            <p:nvPr/>
          </p:nvSpPr>
          <p:spPr bwMode="auto">
            <a:xfrm>
              <a:off x="1344" y="2928"/>
              <a:ext cx="1776" cy="192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PC </a:t>
              </a:r>
              <a:r>
                <a:rPr lang="en-US" sz="1600" dirty="0">
                  <a:sym typeface="Symbol" pitchFamily="18" charset="2"/>
                </a:rPr>
                <a:t> </a:t>
              </a:r>
              <a:r>
                <a:rPr lang="en-US" sz="1600" dirty="0" err="1">
                  <a:sym typeface="Symbol" pitchFamily="18" charset="2"/>
                </a:rPr>
                <a:t>Cnd</a:t>
              </a:r>
              <a:r>
                <a:rPr lang="en-US" sz="1600" dirty="0">
                  <a:sym typeface="Symbol" pitchFamily="18" charset="2"/>
                </a:rPr>
                <a:t> ? </a:t>
              </a:r>
              <a:r>
                <a:rPr lang="en-US" sz="1600" dirty="0" err="1">
                  <a:sym typeface="Symbol" pitchFamily="18" charset="2"/>
                </a:rPr>
                <a:t>valC</a:t>
              </a:r>
              <a:r>
                <a:rPr lang="en-US" sz="1600" dirty="0">
                  <a:sym typeface="Symbol" pitchFamily="18" charset="2"/>
                </a:rPr>
                <a:t> : </a:t>
              </a:r>
              <a:r>
                <a:rPr lang="en-US" sz="1600" dirty="0" err="1">
                  <a:sym typeface="Symbol" pitchFamily="18" charset="2"/>
                </a:rPr>
                <a:t>valP</a:t>
              </a: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42059" name="Text Box 43"/>
            <p:cNvSpPr txBox="1">
              <a:spLocks noChangeArrowheads="1"/>
            </p:cNvSpPr>
            <p:nvPr/>
          </p:nvSpPr>
          <p:spPr bwMode="auto">
            <a:xfrm>
              <a:off x="576" y="2928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update</a:t>
              </a:r>
            </a:p>
          </p:txBody>
        </p:sp>
        <p:sp>
          <p:nvSpPr>
            <p:cNvPr id="342060" name="Text Box 44"/>
            <p:cNvSpPr txBox="1">
              <a:spLocks noChangeArrowheads="1"/>
            </p:cNvSpPr>
            <p:nvPr/>
          </p:nvSpPr>
          <p:spPr bwMode="auto">
            <a:xfrm>
              <a:off x="3216" y="292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Update PC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Executing </a:t>
            </a:r>
            <a:r>
              <a:rPr lang="en-US">
                <a:latin typeface="Courier New" pitchFamily="49" charset="0"/>
              </a:rPr>
              <a:t>call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6713" y="3956050"/>
            <a:ext cx="4198937" cy="3003550"/>
          </a:xfrm>
        </p:spPr>
        <p:txBody>
          <a:bodyPr/>
          <a:lstStyle/>
          <a:p>
            <a:pPr marL="0" indent="0"/>
            <a:r>
              <a:rPr lang="en-US" sz="2000" dirty="0"/>
              <a:t>Fetch</a:t>
            </a:r>
          </a:p>
          <a:p>
            <a:pPr lvl="1"/>
            <a:r>
              <a:rPr lang="en-US" sz="1800" dirty="0"/>
              <a:t>Read 9 bytes</a:t>
            </a:r>
          </a:p>
          <a:p>
            <a:pPr lvl="1"/>
            <a:r>
              <a:rPr lang="en-US" sz="1800" dirty="0"/>
              <a:t>Increment PC by 9</a:t>
            </a:r>
          </a:p>
          <a:p>
            <a:pPr marL="0" indent="0"/>
            <a:r>
              <a:rPr lang="en-US" sz="2000" dirty="0"/>
              <a:t>Decode</a:t>
            </a:r>
          </a:p>
          <a:p>
            <a:pPr lvl="1"/>
            <a:r>
              <a:rPr lang="en-US" sz="1800" dirty="0"/>
              <a:t>Read stack pointer</a:t>
            </a:r>
          </a:p>
          <a:p>
            <a:pPr marL="0" indent="0"/>
            <a:r>
              <a:rPr lang="en-US" sz="2000" dirty="0"/>
              <a:t>Execute</a:t>
            </a:r>
          </a:p>
          <a:p>
            <a:pPr lvl="1"/>
            <a:r>
              <a:rPr lang="en-US" sz="1800" dirty="0"/>
              <a:t>Decrement stack pointer by 8</a:t>
            </a:r>
          </a:p>
        </p:txBody>
      </p:sp>
      <p:sp>
        <p:nvSpPr>
          <p:cNvPr id="3512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89464" y="3956050"/>
            <a:ext cx="4071937" cy="3003550"/>
          </a:xfrm>
        </p:spPr>
        <p:txBody>
          <a:bodyPr/>
          <a:lstStyle/>
          <a:p>
            <a:pPr marL="0" indent="0"/>
            <a:r>
              <a:rPr lang="en-US" sz="2000"/>
              <a:t>Memory</a:t>
            </a:r>
          </a:p>
          <a:p>
            <a:pPr lvl="1"/>
            <a:r>
              <a:rPr lang="en-US" sz="1800"/>
              <a:t>Write incremented PC to new value of stack pointer</a:t>
            </a:r>
          </a:p>
          <a:p>
            <a:pPr marL="0" indent="0"/>
            <a:r>
              <a:rPr lang="en-US" sz="2000"/>
              <a:t>Write back</a:t>
            </a:r>
          </a:p>
          <a:p>
            <a:pPr lvl="1"/>
            <a:r>
              <a:rPr lang="en-US" sz="1800"/>
              <a:t>Update stack pointer</a:t>
            </a:r>
          </a:p>
          <a:p>
            <a:pPr marL="0" indent="0"/>
            <a:r>
              <a:rPr lang="en-US" sz="2000"/>
              <a:t>PC Update</a:t>
            </a:r>
          </a:p>
          <a:p>
            <a:pPr lvl="1"/>
            <a:r>
              <a:rPr lang="en-US" sz="1800"/>
              <a:t>Set PC to Dest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3251" y="1593850"/>
            <a:ext cx="7659687" cy="1676400"/>
            <a:chOff x="527050" y="1066800"/>
            <a:chExt cx="7659687" cy="1676400"/>
          </a:xfrm>
        </p:grpSpPr>
        <p:sp>
          <p:nvSpPr>
            <p:cNvPr id="351250" name="Rectangle 18"/>
            <p:cNvSpPr>
              <a:spLocks noChangeArrowheads="1"/>
            </p:cNvSpPr>
            <p:nvPr/>
          </p:nvSpPr>
          <p:spPr bwMode="auto">
            <a:xfrm>
              <a:off x="527050" y="1066800"/>
              <a:ext cx="7659687" cy="1676400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2"/>
              </a:solidFill>
              <a:miter lim="800000"/>
              <a:headEnd/>
              <a:tailEnd type="none" w="sm" len="sm"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squar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51251" name="Rectangle 19"/>
            <p:cNvSpPr>
              <a:spLocks noChangeArrowheads="1"/>
            </p:cNvSpPr>
            <p:nvPr/>
          </p:nvSpPr>
          <p:spPr bwMode="auto">
            <a:xfrm>
              <a:off x="755650" y="1219200"/>
              <a:ext cx="19050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  <a:latin typeface="Courier New" pitchFamily="49" charset="0"/>
                </a:rPr>
                <a:t>call</a:t>
              </a:r>
              <a:r>
                <a:rPr lang="en-US" sz="1600">
                  <a:solidFill>
                    <a:schemeClr val="folHlink"/>
                  </a:solidFill>
                </a:rPr>
                <a:t> Dest</a:t>
              </a:r>
            </a:p>
          </p:txBody>
        </p:sp>
        <p:grpSp>
          <p:nvGrpSpPr>
            <p:cNvPr id="351252" name="Group 20"/>
            <p:cNvGrpSpPr>
              <a:grpSpLocks/>
            </p:cNvGrpSpPr>
            <p:nvPr/>
          </p:nvGrpSpPr>
          <p:grpSpPr bwMode="auto">
            <a:xfrm>
              <a:off x="2660650" y="1219200"/>
              <a:ext cx="609600" cy="304800"/>
              <a:chOff x="1296" y="2544"/>
              <a:chExt cx="384" cy="192"/>
            </a:xfrm>
          </p:grpSpPr>
          <p:sp>
            <p:nvSpPr>
              <p:cNvPr id="351253" name="Rectangle 21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solidFill>
                      <a:schemeClr val="folHlink"/>
                    </a:solidFill>
                    <a:latin typeface="Courier New" pitchFamily="49" charset="0"/>
                  </a:rPr>
                  <a:t>8</a:t>
                </a:r>
              </a:p>
            </p:txBody>
          </p:sp>
          <p:sp>
            <p:nvSpPr>
              <p:cNvPr id="351254" name="Rectangle 22"/>
              <p:cNvSpPr>
                <a:spLocks noChangeArrowheads="1"/>
              </p:cNvSpPr>
              <p:nvPr/>
            </p:nvSpPr>
            <p:spPr bwMode="auto">
              <a:xfrm>
                <a:off x="1488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solidFill>
                      <a:schemeClr val="folHlink"/>
                    </a:solidFill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51255" name="Rectangle 23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>
                  <a:solidFill>
                    <a:schemeClr val="folHlink"/>
                  </a:solidFill>
                  <a:latin typeface="Courier New" pitchFamily="49" charset="0"/>
                </a:endParaRPr>
              </a:p>
            </p:txBody>
          </p:sp>
        </p:grpSp>
        <p:sp>
          <p:nvSpPr>
            <p:cNvPr id="351256" name="Rectangle 24"/>
            <p:cNvSpPr>
              <a:spLocks noChangeArrowheads="1"/>
            </p:cNvSpPr>
            <p:nvPr/>
          </p:nvSpPr>
          <p:spPr bwMode="auto">
            <a:xfrm>
              <a:off x="3240087" y="1219200"/>
              <a:ext cx="487045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Dest</a:t>
              </a:r>
            </a:p>
          </p:txBody>
        </p:sp>
        <p:grpSp>
          <p:nvGrpSpPr>
            <p:cNvPr id="351257" name="Group 25"/>
            <p:cNvGrpSpPr>
              <a:grpSpLocks/>
            </p:cNvGrpSpPr>
            <p:nvPr/>
          </p:nvGrpSpPr>
          <p:grpSpPr bwMode="auto">
            <a:xfrm>
              <a:off x="2630487" y="1617663"/>
              <a:ext cx="609600" cy="304800"/>
              <a:chOff x="1296" y="2544"/>
              <a:chExt cx="384" cy="192"/>
            </a:xfrm>
          </p:grpSpPr>
          <p:sp>
            <p:nvSpPr>
              <p:cNvPr id="351258" name="Rectangle 26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solidFill>
                      <a:schemeClr val="folHlink"/>
                    </a:solidFill>
                    <a:latin typeface="Courier New" pitchFamily="49" charset="0"/>
                  </a:rPr>
                  <a:t>XX</a:t>
                </a:r>
              </a:p>
            </p:txBody>
          </p:sp>
          <p:sp>
            <p:nvSpPr>
              <p:cNvPr id="351259" name="Rectangle 27"/>
              <p:cNvSpPr>
                <a:spLocks noChangeArrowheads="1"/>
              </p:cNvSpPr>
              <p:nvPr/>
            </p:nvSpPr>
            <p:spPr bwMode="auto">
              <a:xfrm>
                <a:off x="1488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solidFill>
                      <a:schemeClr val="folHlink"/>
                    </a:solidFill>
                    <a:latin typeface="Courier New" pitchFamily="49" charset="0"/>
                  </a:rPr>
                  <a:t>XX</a:t>
                </a:r>
              </a:p>
            </p:txBody>
          </p:sp>
          <p:sp>
            <p:nvSpPr>
              <p:cNvPr id="351260" name="Rectangle 28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>
                  <a:solidFill>
                    <a:schemeClr val="folHlink"/>
                  </a:solidFill>
                  <a:latin typeface="Courier New" pitchFamily="49" charset="0"/>
                </a:endParaRPr>
              </a:p>
            </p:txBody>
          </p:sp>
        </p:grpSp>
        <p:sp>
          <p:nvSpPr>
            <p:cNvPr id="351261" name="Rectangle 29"/>
            <p:cNvSpPr>
              <a:spLocks noChangeArrowheads="1"/>
            </p:cNvSpPr>
            <p:nvPr/>
          </p:nvSpPr>
          <p:spPr bwMode="auto">
            <a:xfrm>
              <a:off x="1487487" y="1617663"/>
              <a:ext cx="1112837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</a:rPr>
                <a:t>return:</a:t>
              </a:r>
            </a:p>
          </p:txBody>
        </p:sp>
        <p:grpSp>
          <p:nvGrpSpPr>
            <p:cNvPr id="351262" name="Group 30"/>
            <p:cNvGrpSpPr>
              <a:grpSpLocks/>
            </p:cNvGrpSpPr>
            <p:nvPr/>
          </p:nvGrpSpPr>
          <p:grpSpPr bwMode="auto">
            <a:xfrm>
              <a:off x="2630487" y="2379663"/>
              <a:ext cx="609600" cy="304800"/>
              <a:chOff x="1296" y="2544"/>
              <a:chExt cx="384" cy="192"/>
            </a:xfrm>
          </p:grpSpPr>
          <p:sp>
            <p:nvSpPr>
              <p:cNvPr id="351263" name="Rectangle 31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solidFill>
                      <a:schemeClr val="folHlink"/>
                    </a:solidFill>
                    <a:latin typeface="Courier New" pitchFamily="49" charset="0"/>
                  </a:rPr>
                  <a:t>XX</a:t>
                </a:r>
              </a:p>
            </p:txBody>
          </p:sp>
          <p:sp>
            <p:nvSpPr>
              <p:cNvPr id="351264" name="Rectangle 32"/>
              <p:cNvSpPr>
                <a:spLocks noChangeArrowheads="1"/>
              </p:cNvSpPr>
              <p:nvPr/>
            </p:nvSpPr>
            <p:spPr bwMode="auto">
              <a:xfrm>
                <a:off x="1488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solidFill>
                      <a:schemeClr val="folHlink"/>
                    </a:solidFill>
                    <a:latin typeface="Courier New" pitchFamily="49" charset="0"/>
                  </a:rPr>
                  <a:t>XX</a:t>
                </a:r>
              </a:p>
            </p:txBody>
          </p:sp>
          <p:sp>
            <p:nvSpPr>
              <p:cNvPr id="351265" name="Rectangle 33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>
                  <a:solidFill>
                    <a:schemeClr val="folHlink"/>
                  </a:solidFill>
                  <a:latin typeface="Courier New" pitchFamily="49" charset="0"/>
                </a:endParaRPr>
              </a:p>
            </p:txBody>
          </p:sp>
        </p:grpSp>
        <p:sp>
          <p:nvSpPr>
            <p:cNvPr id="351266" name="Rectangle 34"/>
            <p:cNvSpPr>
              <a:spLocks noChangeArrowheads="1"/>
            </p:cNvSpPr>
            <p:nvPr/>
          </p:nvSpPr>
          <p:spPr bwMode="auto">
            <a:xfrm>
              <a:off x="1487487" y="2379663"/>
              <a:ext cx="1112837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</a:rPr>
                <a:t>target: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Computation: </a:t>
            </a:r>
            <a:r>
              <a:rPr lang="en-US">
                <a:latin typeface="Courier New" pitchFamily="49" charset="0"/>
              </a:rPr>
              <a:t>call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>
          <a:xfrm>
            <a:off x="418306" y="5784850"/>
            <a:ext cx="8294687" cy="1174750"/>
          </a:xfrm>
        </p:spPr>
        <p:txBody>
          <a:bodyPr/>
          <a:lstStyle/>
          <a:p>
            <a:pPr lvl="1"/>
            <a:r>
              <a:rPr lang="en-US"/>
              <a:t>Use ALU to decrement stack pointer</a:t>
            </a:r>
          </a:p>
          <a:p>
            <a:pPr lvl="1"/>
            <a:r>
              <a:rPr lang="en-US"/>
              <a:t>Store incremented PC</a:t>
            </a:r>
          </a:p>
        </p:txBody>
      </p:sp>
      <p:sp>
        <p:nvSpPr>
          <p:cNvPr id="343044" name="Text Box 4"/>
          <p:cNvSpPr txBox="1">
            <a:spLocks noChangeArrowheads="1"/>
          </p:cNvSpPr>
          <p:nvPr/>
        </p:nvSpPr>
        <p:spPr bwMode="auto">
          <a:xfrm>
            <a:off x="2261393" y="1517650"/>
            <a:ext cx="28194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urier New" pitchFamily="49" charset="0"/>
              </a:rPr>
              <a:t>call</a:t>
            </a:r>
            <a:r>
              <a:rPr lang="en-US" sz="1600"/>
              <a:t> Dest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42193" y="1822450"/>
            <a:ext cx="7010400" cy="1219200"/>
            <a:chOff x="914400" y="1295400"/>
            <a:chExt cx="7010400" cy="1219200"/>
          </a:xfrm>
        </p:grpSpPr>
        <p:sp>
          <p:nvSpPr>
            <p:cNvPr id="343046" name="Text Box 6"/>
            <p:cNvSpPr txBox="1">
              <a:spLocks noChangeArrowheads="1"/>
            </p:cNvSpPr>
            <p:nvPr/>
          </p:nvSpPr>
          <p:spPr bwMode="auto">
            <a:xfrm>
              <a:off x="2133600" y="1295400"/>
              <a:ext cx="2819400" cy="304800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icode:ifun </a:t>
              </a:r>
              <a:r>
                <a:rPr lang="en-US" sz="1600">
                  <a:sym typeface="Symbol" pitchFamily="18" charset="2"/>
                </a:rPr>
                <a:t></a:t>
              </a:r>
              <a:r>
                <a:rPr lang="en-US" sz="1600"/>
                <a:t> M</a:t>
              </a:r>
              <a:r>
                <a:rPr lang="en-US" sz="1600" baseline="-25000"/>
                <a:t>1</a:t>
              </a:r>
              <a:r>
                <a:rPr lang="en-US" sz="1600"/>
                <a:t>[PC]</a:t>
              </a:r>
            </a:p>
          </p:txBody>
        </p:sp>
        <p:sp>
          <p:nvSpPr>
            <p:cNvPr id="343047" name="Text Box 7"/>
            <p:cNvSpPr txBox="1">
              <a:spLocks noChangeArrowheads="1"/>
            </p:cNvSpPr>
            <p:nvPr/>
          </p:nvSpPr>
          <p:spPr bwMode="auto">
            <a:xfrm>
              <a:off x="2133600" y="1600200"/>
              <a:ext cx="2819400" cy="304800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3048" name="Text Box 8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2819400" cy="304800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 </a:t>
              </a:r>
              <a:r>
                <a:rPr lang="en-US" sz="1600" dirty="0" err="1"/>
                <a:t>valC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</a:t>
              </a:r>
              <a:r>
                <a:rPr lang="en-US" sz="1600" dirty="0"/>
                <a:t> M</a:t>
              </a:r>
              <a:r>
                <a:rPr lang="en-US" sz="1600" baseline="-25000" dirty="0"/>
                <a:t>8</a:t>
              </a:r>
              <a:r>
                <a:rPr lang="en-US" sz="1600" dirty="0"/>
                <a:t>[PC+1]</a:t>
              </a:r>
            </a:p>
          </p:txBody>
        </p:sp>
        <p:sp>
          <p:nvSpPr>
            <p:cNvPr id="343049" name="Text Box 9"/>
            <p:cNvSpPr txBox="1">
              <a:spLocks noChangeArrowheads="1"/>
            </p:cNvSpPr>
            <p:nvPr/>
          </p:nvSpPr>
          <p:spPr bwMode="auto">
            <a:xfrm>
              <a:off x="2133600" y="2209800"/>
              <a:ext cx="2819400" cy="304800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valP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PC+9</a:t>
              </a:r>
            </a:p>
          </p:txBody>
        </p:sp>
        <p:sp>
          <p:nvSpPr>
            <p:cNvPr id="343050" name="Text Box 10"/>
            <p:cNvSpPr txBox="1">
              <a:spLocks noChangeArrowheads="1"/>
            </p:cNvSpPr>
            <p:nvPr/>
          </p:nvSpPr>
          <p:spPr bwMode="auto">
            <a:xfrm>
              <a:off x="2133600" y="1295400"/>
              <a:ext cx="2819400" cy="12192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3051" name="Text Box 11"/>
            <p:cNvSpPr txBox="1">
              <a:spLocks noChangeArrowheads="1"/>
            </p:cNvSpPr>
            <p:nvPr/>
          </p:nvSpPr>
          <p:spPr bwMode="auto">
            <a:xfrm>
              <a:off x="914400" y="1295400"/>
              <a:ext cx="1219200" cy="12192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Fetch</a:t>
              </a:r>
            </a:p>
          </p:txBody>
        </p:sp>
        <p:sp>
          <p:nvSpPr>
            <p:cNvPr id="343052" name="Text Box 12"/>
            <p:cNvSpPr txBox="1">
              <a:spLocks noChangeArrowheads="1"/>
            </p:cNvSpPr>
            <p:nvPr/>
          </p:nvSpPr>
          <p:spPr bwMode="auto">
            <a:xfrm>
              <a:off x="5105400" y="12954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instruction byte</a:t>
              </a:r>
            </a:p>
          </p:txBody>
        </p:sp>
        <p:sp>
          <p:nvSpPr>
            <p:cNvPr id="343053" name="Text Box 13"/>
            <p:cNvSpPr txBox="1">
              <a:spLocks noChangeArrowheads="1"/>
            </p:cNvSpPr>
            <p:nvPr/>
          </p:nvSpPr>
          <p:spPr bwMode="auto">
            <a:xfrm>
              <a:off x="5105400" y="1600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3054" name="Text Box 14"/>
            <p:cNvSpPr txBox="1">
              <a:spLocks noChangeArrowheads="1"/>
            </p:cNvSpPr>
            <p:nvPr/>
          </p:nvSpPr>
          <p:spPr bwMode="auto">
            <a:xfrm>
              <a:off x="5105400" y="19050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destination address </a:t>
              </a:r>
            </a:p>
          </p:txBody>
        </p:sp>
        <p:sp>
          <p:nvSpPr>
            <p:cNvPr id="343055" name="Text Box 15"/>
            <p:cNvSpPr txBox="1">
              <a:spLocks noChangeArrowheads="1"/>
            </p:cNvSpPr>
            <p:nvPr/>
          </p:nvSpPr>
          <p:spPr bwMode="auto">
            <a:xfrm>
              <a:off x="5105400" y="22098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Compute return point</a:t>
              </a:r>
            </a:p>
          </p:txBody>
        </p:sp>
      </p:grpSp>
      <p:grpSp>
        <p:nvGrpSpPr>
          <p:cNvPr id="343056" name="Group 16"/>
          <p:cNvGrpSpPr>
            <a:grpSpLocks/>
          </p:cNvGrpSpPr>
          <p:nvPr/>
        </p:nvGrpSpPr>
        <p:grpSpPr bwMode="auto">
          <a:xfrm>
            <a:off x="1042193" y="3041650"/>
            <a:ext cx="7010400" cy="609600"/>
            <a:chOff x="576" y="1584"/>
            <a:chExt cx="4416" cy="384"/>
          </a:xfrm>
        </p:grpSpPr>
        <p:sp>
          <p:nvSpPr>
            <p:cNvPr id="343057" name="Text Box 17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43058" name="Text Box 18"/>
            <p:cNvSpPr txBox="1">
              <a:spLocks noChangeArrowheads="1"/>
            </p:cNvSpPr>
            <p:nvPr/>
          </p:nvSpPr>
          <p:spPr bwMode="auto">
            <a:xfrm>
              <a:off x="1344" y="1776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valB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R[</a:t>
              </a:r>
              <a:r>
                <a:rPr lang="en-US" sz="1600" dirty="0">
                  <a:latin typeface="Courier New" pitchFamily="49" charset="0"/>
                  <a:sym typeface="Symbol" pitchFamily="18" charset="2"/>
                </a:rPr>
                <a:t>%</a:t>
              </a:r>
              <a:r>
                <a:rPr lang="en-US" sz="1600" dirty="0" err="1">
                  <a:latin typeface="Courier New" pitchFamily="49" charset="0"/>
                  <a:sym typeface="Symbol" pitchFamily="18" charset="2"/>
                </a:rPr>
                <a:t>rsp</a:t>
              </a:r>
              <a:r>
                <a:rPr lang="en-US" sz="1600" dirty="0">
                  <a:sym typeface="Symbol" pitchFamily="18" charset="2"/>
                </a:rPr>
                <a:t>]</a:t>
              </a:r>
            </a:p>
          </p:txBody>
        </p:sp>
        <p:sp>
          <p:nvSpPr>
            <p:cNvPr id="343059" name="Text Box 19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3060" name="Text Box 20"/>
            <p:cNvSpPr txBox="1">
              <a:spLocks noChangeArrowheads="1"/>
            </p:cNvSpPr>
            <p:nvPr/>
          </p:nvSpPr>
          <p:spPr bwMode="auto">
            <a:xfrm>
              <a:off x="576" y="158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43061" name="Text Box 21"/>
            <p:cNvSpPr txBox="1">
              <a:spLocks noChangeArrowheads="1"/>
            </p:cNvSpPr>
            <p:nvPr/>
          </p:nvSpPr>
          <p:spPr bwMode="auto">
            <a:xfrm>
              <a:off x="3216" y="158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3062" name="Text Box 22"/>
            <p:cNvSpPr txBox="1">
              <a:spLocks noChangeArrowheads="1"/>
            </p:cNvSpPr>
            <p:nvPr/>
          </p:nvSpPr>
          <p:spPr bwMode="auto">
            <a:xfrm>
              <a:off x="3216" y="177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stack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42193" y="3651250"/>
            <a:ext cx="7010400" cy="609600"/>
            <a:chOff x="914400" y="3124200"/>
            <a:chExt cx="7010400" cy="609600"/>
          </a:xfrm>
        </p:grpSpPr>
        <p:sp>
          <p:nvSpPr>
            <p:cNvPr id="343064" name="Text Box 24"/>
            <p:cNvSpPr txBox="1">
              <a:spLocks noChangeArrowheads="1"/>
            </p:cNvSpPr>
            <p:nvPr/>
          </p:nvSpPr>
          <p:spPr bwMode="auto">
            <a:xfrm>
              <a:off x="2133600" y="31242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valE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</a:t>
              </a:r>
              <a:r>
                <a:rPr lang="en-US" sz="1600" dirty="0" err="1">
                  <a:sym typeface="Symbol" pitchFamily="18" charset="2"/>
                </a:rPr>
                <a:t>valB</a:t>
              </a:r>
              <a:r>
                <a:rPr lang="en-US" sz="1600" dirty="0">
                  <a:sym typeface="Symbol" pitchFamily="18" charset="2"/>
                </a:rPr>
                <a:t> + –8</a:t>
              </a:r>
            </a:p>
          </p:txBody>
        </p:sp>
        <p:sp>
          <p:nvSpPr>
            <p:cNvPr id="343065" name="Text Box 25"/>
            <p:cNvSpPr txBox="1">
              <a:spLocks noChangeArrowheads="1"/>
            </p:cNvSpPr>
            <p:nvPr/>
          </p:nvSpPr>
          <p:spPr bwMode="auto">
            <a:xfrm>
              <a:off x="2133600" y="34290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3066" name="Text Box 26"/>
            <p:cNvSpPr txBox="1">
              <a:spLocks noChangeArrowheads="1"/>
            </p:cNvSpPr>
            <p:nvPr/>
          </p:nvSpPr>
          <p:spPr bwMode="auto">
            <a:xfrm>
              <a:off x="2133600" y="3124200"/>
              <a:ext cx="28194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3067" name="Text Box 27"/>
            <p:cNvSpPr txBox="1">
              <a:spLocks noChangeArrowheads="1"/>
            </p:cNvSpPr>
            <p:nvPr/>
          </p:nvSpPr>
          <p:spPr bwMode="auto">
            <a:xfrm>
              <a:off x="914400" y="3124200"/>
              <a:ext cx="12192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43068" name="Text Box 28"/>
            <p:cNvSpPr txBox="1">
              <a:spLocks noChangeArrowheads="1"/>
            </p:cNvSpPr>
            <p:nvPr/>
          </p:nvSpPr>
          <p:spPr bwMode="auto">
            <a:xfrm>
              <a:off x="5105400" y="3124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Decrement stack pointer</a:t>
              </a:r>
            </a:p>
          </p:txBody>
        </p:sp>
        <p:sp>
          <p:nvSpPr>
            <p:cNvPr id="343069" name="Text Box 29"/>
            <p:cNvSpPr txBox="1">
              <a:spLocks noChangeArrowheads="1"/>
            </p:cNvSpPr>
            <p:nvPr/>
          </p:nvSpPr>
          <p:spPr bwMode="auto">
            <a:xfrm>
              <a:off x="5105400" y="34290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</p:grpSp>
      <p:grpSp>
        <p:nvGrpSpPr>
          <p:cNvPr id="343070" name="Group 30"/>
          <p:cNvGrpSpPr>
            <a:grpSpLocks/>
          </p:cNvGrpSpPr>
          <p:nvPr/>
        </p:nvGrpSpPr>
        <p:grpSpPr bwMode="auto">
          <a:xfrm>
            <a:off x="1042193" y="4260850"/>
            <a:ext cx="7010400" cy="304800"/>
            <a:chOff x="576" y="2352"/>
            <a:chExt cx="4416" cy="192"/>
          </a:xfrm>
        </p:grpSpPr>
        <p:sp>
          <p:nvSpPr>
            <p:cNvPr id="343071" name="Text Box 31"/>
            <p:cNvSpPr txBox="1">
              <a:spLocks noChangeArrowheads="1"/>
            </p:cNvSpPr>
            <p:nvPr/>
          </p:nvSpPr>
          <p:spPr bwMode="auto">
            <a:xfrm>
              <a:off x="1344" y="2352"/>
              <a:ext cx="1776" cy="19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M</a:t>
              </a:r>
              <a:r>
                <a:rPr lang="en-US" sz="1600" baseline="-25000" dirty="0"/>
                <a:t>8</a:t>
              </a:r>
              <a:r>
                <a:rPr lang="en-US" sz="1600" dirty="0"/>
                <a:t>[</a:t>
              </a:r>
              <a:r>
                <a:rPr lang="en-US" sz="1600" dirty="0" err="1"/>
                <a:t>valE</a:t>
              </a:r>
              <a:r>
                <a:rPr lang="en-US" sz="1600" dirty="0"/>
                <a:t>] </a:t>
              </a:r>
              <a:r>
                <a:rPr lang="en-US" sz="1600" dirty="0">
                  <a:sym typeface="Symbol" pitchFamily="18" charset="2"/>
                </a:rPr>
                <a:t></a:t>
              </a:r>
              <a:r>
                <a:rPr lang="en-US" sz="1600" dirty="0"/>
                <a:t> </a:t>
              </a:r>
              <a:r>
                <a:rPr lang="en-US" sz="1600" dirty="0" err="1"/>
                <a:t>valP</a:t>
              </a:r>
              <a:r>
                <a:rPr lang="en-US" sz="1600" dirty="0"/>
                <a:t> </a:t>
              </a:r>
            </a:p>
          </p:txBody>
        </p:sp>
        <p:sp>
          <p:nvSpPr>
            <p:cNvPr id="343072" name="Text Box 32"/>
            <p:cNvSpPr txBox="1">
              <a:spLocks noChangeArrowheads="1"/>
            </p:cNvSpPr>
            <p:nvPr/>
          </p:nvSpPr>
          <p:spPr bwMode="auto">
            <a:xfrm>
              <a:off x="576" y="2352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Memory</a:t>
              </a:r>
            </a:p>
          </p:txBody>
        </p:sp>
        <p:sp>
          <p:nvSpPr>
            <p:cNvPr id="343073" name="Text Box 33"/>
            <p:cNvSpPr txBox="1">
              <a:spLocks noChangeArrowheads="1"/>
            </p:cNvSpPr>
            <p:nvPr/>
          </p:nvSpPr>
          <p:spPr bwMode="auto">
            <a:xfrm>
              <a:off x="3216" y="2352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 return value on stack </a:t>
              </a:r>
            </a:p>
          </p:txBody>
        </p:sp>
      </p:grpSp>
      <p:grpSp>
        <p:nvGrpSpPr>
          <p:cNvPr id="343074" name="Group 34"/>
          <p:cNvGrpSpPr>
            <a:grpSpLocks/>
          </p:cNvGrpSpPr>
          <p:nvPr/>
        </p:nvGrpSpPr>
        <p:grpSpPr bwMode="auto">
          <a:xfrm>
            <a:off x="1042193" y="4565650"/>
            <a:ext cx="7010400" cy="609600"/>
            <a:chOff x="576" y="2544"/>
            <a:chExt cx="4416" cy="384"/>
          </a:xfrm>
        </p:grpSpPr>
        <p:sp>
          <p:nvSpPr>
            <p:cNvPr id="343075" name="Text Box 35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R[</a:t>
              </a:r>
              <a:r>
                <a:rPr lang="en-US" sz="1600" dirty="0">
                  <a:latin typeface="Courier New" pitchFamily="49" charset="0"/>
                  <a:sym typeface="Symbol" pitchFamily="18" charset="2"/>
                </a:rPr>
                <a:t>%</a:t>
              </a:r>
              <a:r>
                <a:rPr lang="en-US" sz="1600" dirty="0" err="1">
                  <a:latin typeface="Courier New" pitchFamily="49" charset="0"/>
                  <a:sym typeface="Symbol" pitchFamily="18" charset="2"/>
                </a:rPr>
                <a:t>rsp</a:t>
              </a:r>
              <a:r>
                <a:rPr lang="en-US" sz="1600" dirty="0"/>
                <a:t>] </a:t>
              </a:r>
              <a:r>
                <a:rPr lang="en-US" sz="1600" dirty="0">
                  <a:sym typeface="Symbol" pitchFamily="18" charset="2"/>
                </a:rPr>
                <a:t> </a:t>
              </a:r>
              <a:r>
                <a:rPr lang="en-US" sz="1600" dirty="0" err="1">
                  <a:sym typeface="Symbol" pitchFamily="18" charset="2"/>
                </a:rPr>
                <a:t>valE</a:t>
              </a: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43076" name="Text Box 36"/>
            <p:cNvSpPr txBox="1">
              <a:spLocks noChangeArrowheads="1"/>
            </p:cNvSpPr>
            <p:nvPr/>
          </p:nvSpPr>
          <p:spPr bwMode="auto">
            <a:xfrm>
              <a:off x="1344" y="2736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43077" name="Text Box 37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3078" name="Text Box 38"/>
            <p:cNvSpPr txBox="1">
              <a:spLocks noChangeArrowheads="1"/>
            </p:cNvSpPr>
            <p:nvPr/>
          </p:nvSpPr>
          <p:spPr bwMode="auto">
            <a:xfrm>
              <a:off x="576" y="254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</a:t>
              </a:r>
            </a:p>
            <a:p>
              <a:pPr algn="l">
                <a:spcBef>
                  <a:spcPct val="50000"/>
                </a:spcBef>
              </a:pPr>
              <a:r>
                <a:rPr lang="en-US" sz="1600"/>
                <a:t>back</a:t>
              </a:r>
            </a:p>
          </p:txBody>
        </p:sp>
        <p:sp>
          <p:nvSpPr>
            <p:cNvPr id="343079" name="Text Box 39"/>
            <p:cNvSpPr txBox="1">
              <a:spLocks noChangeArrowheads="1"/>
            </p:cNvSpPr>
            <p:nvPr/>
          </p:nvSpPr>
          <p:spPr bwMode="auto">
            <a:xfrm>
              <a:off x="3216" y="254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Update stack pointer</a:t>
              </a:r>
            </a:p>
          </p:txBody>
        </p:sp>
        <p:sp>
          <p:nvSpPr>
            <p:cNvPr id="343080" name="Text Box 40"/>
            <p:cNvSpPr txBox="1">
              <a:spLocks noChangeArrowheads="1"/>
            </p:cNvSpPr>
            <p:nvPr/>
          </p:nvSpPr>
          <p:spPr bwMode="auto">
            <a:xfrm>
              <a:off x="3216" y="273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</p:grpSp>
      <p:grpSp>
        <p:nvGrpSpPr>
          <p:cNvPr id="343081" name="Group 41"/>
          <p:cNvGrpSpPr>
            <a:grpSpLocks/>
          </p:cNvGrpSpPr>
          <p:nvPr/>
        </p:nvGrpSpPr>
        <p:grpSpPr bwMode="auto">
          <a:xfrm>
            <a:off x="1042193" y="5175250"/>
            <a:ext cx="7010400" cy="304800"/>
            <a:chOff x="576" y="2928"/>
            <a:chExt cx="4416" cy="192"/>
          </a:xfrm>
        </p:grpSpPr>
        <p:sp>
          <p:nvSpPr>
            <p:cNvPr id="343082" name="Text Box 42"/>
            <p:cNvSpPr txBox="1">
              <a:spLocks noChangeArrowheads="1"/>
            </p:cNvSpPr>
            <p:nvPr/>
          </p:nvSpPr>
          <p:spPr bwMode="auto">
            <a:xfrm>
              <a:off x="1344" y="2928"/>
              <a:ext cx="1776" cy="192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</a:t>
              </a:r>
              <a:r>
                <a:rPr lang="en-US" sz="1600">
                  <a:sym typeface="Symbol" pitchFamily="18" charset="2"/>
                </a:rPr>
                <a:t> valC</a:t>
              </a:r>
            </a:p>
          </p:txBody>
        </p:sp>
        <p:sp>
          <p:nvSpPr>
            <p:cNvPr id="343083" name="Text Box 43"/>
            <p:cNvSpPr txBox="1">
              <a:spLocks noChangeArrowheads="1"/>
            </p:cNvSpPr>
            <p:nvPr/>
          </p:nvSpPr>
          <p:spPr bwMode="auto">
            <a:xfrm>
              <a:off x="576" y="2928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update</a:t>
              </a:r>
            </a:p>
          </p:txBody>
        </p:sp>
        <p:sp>
          <p:nvSpPr>
            <p:cNvPr id="343084" name="Text Box 44"/>
            <p:cNvSpPr txBox="1">
              <a:spLocks noChangeArrowheads="1"/>
            </p:cNvSpPr>
            <p:nvPr/>
          </p:nvSpPr>
          <p:spPr bwMode="auto">
            <a:xfrm>
              <a:off x="3216" y="292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Set PC to destination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Executing </a:t>
            </a:r>
            <a:r>
              <a:rPr lang="en-US">
                <a:latin typeface="Courier New" pitchFamily="49" charset="0"/>
              </a:rPr>
              <a:t>ret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12763" y="3409562"/>
            <a:ext cx="4070350" cy="3613150"/>
          </a:xfrm>
        </p:spPr>
        <p:txBody>
          <a:bodyPr/>
          <a:lstStyle/>
          <a:p>
            <a:pPr marL="0" indent="0"/>
            <a:r>
              <a:rPr lang="en-US" sz="2000" dirty="0"/>
              <a:t>Fetch</a:t>
            </a:r>
          </a:p>
          <a:p>
            <a:pPr lvl="1"/>
            <a:r>
              <a:rPr lang="en-US" sz="1800" dirty="0"/>
              <a:t>Read 1 byte</a:t>
            </a:r>
          </a:p>
          <a:p>
            <a:pPr marL="0" indent="0"/>
            <a:r>
              <a:rPr lang="en-US" sz="2000" dirty="0"/>
              <a:t>Decode</a:t>
            </a:r>
          </a:p>
          <a:p>
            <a:pPr lvl="1"/>
            <a:r>
              <a:rPr lang="en-US" sz="1800" dirty="0"/>
              <a:t>Read stack pointer</a:t>
            </a:r>
          </a:p>
          <a:p>
            <a:pPr marL="0" indent="0"/>
            <a:r>
              <a:rPr lang="en-US" sz="2000" dirty="0"/>
              <a:t>Execute</a:t>
            </a:r>
          </a:p>
          <a:p>
            <a:pPr lvl="1"/>
            <a:r>
              <a:rPr lang="en-US" sz="1800" dirty="0"/>
              <a:t>Increment stack pointer by 8</a:t>
            </a:r>
          </a:p>
        </p:txBody>
      </p:sp>
      <p:sp>
        <p:nvSpPr>
          <p:cNvPr id="3522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35513" y="3409562"/>
            <a:ext cx="4071937" cy="3613150"/>
          </a:xfrm>
        </p:spPr>
        <p:txBody>
          <a:bodyPr/>
          <a:lstStyle/>
          <a:p>
            <a:pPr marL="0" indent="0"/>
            <a:r>
              <a:rPr lang="en-US" sz="2000"/>
              <a:t>Memory</a:t>
            </a:r>
          </a:p>
          <a:p>
            <a:pPr lvl="1"/>
            <a:r>
              <a:rPr lang="en-US" sz="1800"/>
              <a:t>Read return address from old stack pointer</a:t>
            </a:r>
          </a:p>
          <a:p>
            <a:pPr marL="0" indent="0"/>
            <a:r>
              <a:rPr lang="en-US" sz="2000"/>
              <a:t>Write back</a:t>
            </a:r>
          </a:p>
          <a:p>
            <a:pPr lvl="1"/>
            <a:r>
              <a:rPr lang="en-US" sz="1800"/>
              <a:t>Update stack pointer</a:t>
            </a:r>
          </a:p>
          <a:p>
            <a:pPr marL="0" indent="0"/>
            <a:r>
              <a:rPr lang="en-US" sz="2000"/>
              <a:t>PC Update</a:t>
            </a:r>
          </a:p>
          <a:p>
            <a:pPr lvl="1"/>
            <a:r>
              <a:rPr lang="en-US" sz="1800"/>
              <a:t>Set PC to return address</a:t>
            </a:r>
          </a:p>
        </p:txBody>
      </p:sp>
      <p:sp>
        <p:nvSpPr>
          <p:cNvPr id="352274" name="Rectangle 18"/>
          <p:cNvSpPr>
            <a:spLocks noChangeArrowheads="1"/>
          </p:cNvSpPr>
          <p:nvPr/>
        </p:nvSpPr>
        <p:spPr bwMode="auto">
          <a:xfrm>
            <a:off x="1974850" y="1656962"/>
            <a:ext cx="5380038" cy="16002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352275" name="Rectangle 19"/>
          <p:cNvSpPr>
            <a:spLocks noChangeArrowheads="1"/>
          </p:cNvSpPr>
          <p:nvPr/>
        </p:nvSpPr>
        <p:spPr bwMode="auto">
          <a:xfrm>
            <a:off x="2203450" y="1809362"/>
            <a:ext cx="19050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ret</a:t>
            </a:r>
            <a:endParaRPr lang="en-US" sz="1600">
              <a:solidFill>
                <a:schemeClr val="folHlink"/>
              </a:solidFill>
            </a:endParaRPr>
          </a:p>
        </p:txBody>
      </p:sp>
      <p:grpSp>
        <p:nvGrpSpPr>
          <p:cNvPr id="352276" name="Group 20"/>
          <p:cNvGrpSpPr>
            <a:grpSpLocks/>
          </p:cNvGrpSpPr>
          <p:nvPr/>
        </p:nvGrpSpPr>
        <p:grpSpPr bwMode="auto">
          <a:xfrm>
            <a:off x="4108450" y="1809362"/>
            <a:ext cx="609600" cy="304800"/>
            <a:chOff x="1296" y="2544"/>
            <a:chExt cx="384" cy="192"/>
          </a:xfrm>
        </p:grpSpPr>
        <p:sp>
          <p:nvSpPr>
            <p:cNvPr id="352277" name="Rectangle 21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  <a:latin typeface="Courier New" pitchFamily="49" charset="0"/>
                </a:rPr>
                <a:t>9</a:t>
              </a:r>
            </a:p>
          </p:txBody>
        </p:sp>
        <p:sp>
          <p:nvSpPr>
            <p:cNvPr id="352278" name="Rectangle 22"/>
            <p:cNvSpPr>
              <a:spLocks noChangeArrowheads="1"/>
            </p:cNvSpPr>
            <p:nvPr/>
          </p:nvSpPr>
          <p:spPr bwMode="auto">
            <a:xfrm>
              <a:off x="1488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  <a:latin typeface="Courier New" pitchFamily="49" charset="0"/>
                </a:rPr>
                <a:t>0</a:t>
              </a:r>
            </a:p>
          </p:txBody>
        </p:sp>
        <p:sp>
          <p:nvSpPr>
            <p:cNvPr id="352279" name="Rectangle 23"/>
            <p:cNvSpPr>
              <a:spLocks noChangeArrowheads="1"/>
            </p:cNvSpPr>
            <p:nvPr/>
          </p:nvSpPr>
          <p:spPr bwMode="auto">
            <a:xfrm>
              <a:off x="1296" y="254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>
                <a:solidFill>
                  <a:schemeClr val="folHlink"/>
                </a:solidFill>
                <a:latin typeface="Courier New" pitchFamily="49" charset="0"/>
              </a:endParaRPr>
            </a:p>
          </p:txBody>
        </p:sp>
      </p:grpSp>
      <p:grpSp>
        <p:nvGrpSpPr>
          <p:cNvPr id="352293" name="Group 37"/>
          <p:cNvGrpSpPr>
            <a:grpSpLocks/>
          </p:cNvGrpSpPr>
          <p:nvPr/>
        </p:nvGrpSpPr>
        <p:grpSpPr bwMode="auto">
          <a:xfrm>
            <a:off x="4108450" y="2876162"/>
            <a:ext cx="609600" cy="304800"/>
            <a:chOff x="1296" y="2544"/>
            <a:chExt cx="384" cy="192"/>
          </a:xfrm>
        </p:grpSpPr>
        <p:sp>
          <p:nvSpPr>
            <p:cNvPr id="352294" name="Rectangle 38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  <a:latin typeface="Courier New" pitchFamily="49" charset="0"/>
                </a:rPr>
                <a:t>XX</a:t>
              </a:r>
            </a:p>
          </p:txBody>
        </p:sp>
        <p:sp>
          <p:nvSpPr>
            <p:cNvPr id="352295" name="Rectangle 39"/>
            <p:cNvSpPr>
              <a:spLocks noChangeArrowheads="1"/>
            </p:cNvSpPr>
            <p:nvPr/>
          </p:nvSpPr>
          <p:spPr bwMode="auto">
            <a:xfrm>
              <a:off x="1488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  <a:latin typeface="Courier New" pitchFamily="49" charset="0"/>
                </a:rPr>
                <a:t>XX</a:t>
              </a:r>
            </a:p>
          </p:txBody>
        </p:sp>
        <p:sp>
          <p:nvSpPr>
            <p:cNvPr id="352296" name="Rectangle 40"/>
            <p:cNvSpPr>
              <a:spLocks noChangeArrowheads="1"/>
            </p:cNvSpPr>
            <p:nvPr/>
          </p:nvSpPr>
          <p:spPr bwMode="auto">
            <a:xfrm>
              <a:off x="1296" y="254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>
                <a:solidFill>
                  <a:schemeClr val="folHlink"/>
                </a:solidFill>
                <a:latin typeface="Courier New" pitchFamily="49" charset="0"/>
              </a:endParaRPr>
            </a:p>
          </p:txBody>
        </p:sp>
      </p:grpSp>
      <p:sp>
        <p:nvSpPr>
          <p:cNvPr id="352297" name="Rectangle 41"/>
          <p:cNvSpPr>
            <a:spLocks noChangeArrowheads="1"/>
          </p:cNvSpPr>
          <p:nvPr/>
        </p:nvSpPr>
        <p:spPr bwMode="auto">
          <a:xfrm>
            <a:off x="2965450" y="2876162"/>
            <a:ext cx="11128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600">
                <a:solidFill>
                  <a:schemeClr val="folHlink"/>
                </a:solidFill>
              </a:rPr>
              <a:t>return: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Computation: </a:t>
            </a:r>
            <a:r>
              <a:rPr lang="en-US">
                <a:latin typeface="Courier New" pitchFamily="49" charset="0"/>
              </a:rPr>
              <a:t>ret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idx="1"/>
          </p:nvPr>
        </p:nvSpPr>
        <p:spPr>
          <a:xfrm>
            <a:off x="627777" y="5784850"/>
            <a:ext cx="8294687" cy="1174750"/>
          </a:xfrm>
        </p:spPr>
        <p:txBody>
          <a:bodyPr/>
          <a:lstStyle/>
          <a:p>
            <a:pPr lvl="1"/>
            <a:r>
              <a:rPr lang="en-US"/>
              <a:t>Use ALU to increment stack pointer</a:t>
            </a:r>
          </a:p>
          <a:p>
            <a:pPr lvl="1"/>
            <a:r>
              <a:rPr lang="en-US"/>
              <a:t>Read return address from memory</a:t>
            </a:r>
          </a:p>
        </p:txBody>
      </p:sp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2470864" y="1517650"/>
            <a:ext cx="28194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urier New" pitchFamily="49" charset="0"/>
              </a:rPr>
              <a:t>ret</a:t>
            </a:r>
          </a:p>
        </p:txBody>
      </p:sp>
      <p:grpSp>
        <p:nvGrpSpPr>
          <p:cNvPr id="344069" name="Group 5"/>
          <p:cNvGrpSpPr>
            <a:grpSpLocks/>
          </p:cNvGrpSpPr>
          <p:nvPr/>
        </p:nvGrpSpPr>
        <p:grpSpPr bwMode="auto">
          <a:xfrm>
            <a:off x="1251664" y="1822450"/>
            <a:ext cx="7010400" cy="1219200"/>
            <a:chOff x="576" y="816"/>
            <a:chExt cx="4416" cy="768"/>
          </a:xfrm>
        </p:grpSpPr>
        <p:sp>
          <p:nvSpPr>
            <p:cNvPr id="344070" name="Text Box 6"/>
            <p:cNvSpPr txBox="1">
              <a:spLocks noChangeArrowheads="1"/>
            </p:cNvSpPr>
            <p:nvPr/>
          </p:nvSpPr>
          <p:spPr bwMode="auto">
            <a:xfrm>
              <a:off x="1344" y="816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icode:ifun </a:t>
              </a:r>
              <a:r>
                <a:rPr lang="en-US" sz="1600">
                  <a:sym typeface="Symbol" pitchFamily="18" charset="2"/>
                </a:rPr>
                <a:t></a:t>
              </a:r>
              <a:r>
                <a:rPr lang="en-US" sz="1600"/>
                <a:t> M</a:t>
              </a:r>
              <a:r>
                <a:rPr lang="en-US" sz="1600" baseline="-25000"/>
                <a:t>1</a:t>
              </a:r>
              <a:r>
                <a:rPr lang="en-US" sz="1600"/>
                <a:t>[PC]</a:t>
              </a:r>
            </a:p>
          </p:txBody>
        </p:sp>
        <p:sp>
          <p:nvSpPr>
            <p:cNvPr id="344071" name="Text Box 7"/>
            <p:cNvSpPr txBox="1">
              <a:spLocks noChangeArrowheads="1"/>
            </p:cNvSpPr>
            <p:nvPr/>
          </p:nvSpPr>
          <p:spPr bwMode="auto">
            <a:xfrm>
              <a:off x="1344" y="1008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4072" name="Text Box 8"/>
            <p:cNvSpPr txBox="1">
              <a:spLocks noChangeArrowheads="1"/>
            </p:cNvSpPr>
            <p:nvPr/>
          </p:nvSpPr>
          <p:spPr bwMode="auto">
            <a:xfrm>
              <a:off x="1344" y="1200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44073" name="Text Box 9"/>
            <p:cNvSpPr txBox="1">
              <a:spLocks noChangeArrowheads="1"/>
            </p:cNvSpPr>
            <p:nvPr/>
          </p:nvSpPr>
          <p:spPr bwMode="auto">
            <a:xfrm>
              <a:off x="1344" y="1392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44074" name="Text Box 10"/>
            <p:cNvSpPr txBox="1">
              <a:spLocks noChangeArrowheads="1"/>
            </p:cNvSpPr>
            <p:nvPr/>
          </p:nvSpPr>
          <p:spPr bwMode="auto">
            <a:xfrm>
              <a:off x="1344" y="816"/>
              <a:ext cx="1776" cy="76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4075" name="Text Box 11"/>
            <p:cNvSpPr txBox="1">
              <a:spLocks noChangeArrowheads="1"/>
            </p:cNvSpPr>
            <p:nvPr/>
          </p:nvSpPr>
          <p:spPr bwMode="auto">
            <a:xfrm>
              <a:off x="576" y="816"/>
              <a:ext cx="768" cy="76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Fetch</a:t>
              </a:r>
            </a:p>
          </p:txBody>
        </p:sp>
        <p:sp>
          <p:nvSpPr>
            <p:cNvPr id="344076" name="Text Box 12"/>
            <p:cNvSpPr txBox="1">
              <a:spLocks noChangeArrowheads="1"/>
            </p:cNvSpPr>
            <p:nvPr/>
          </p:nvSpPr>
          <p:spPr bwMode="auto">
            <a:xfrm>
              <a:off x="3216" y="81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instruction byte</a:t>
              </a:r>
            </a:p>
          </p:txBody>
        </p:sp>
        <p:sp>
          <p:nvSpPr>
            <p:cNvPr id="344077" name="Text Box 13"/>
            <p:cNvSpPr txBox="1">
              <a:spLocks noChangeArrowheads="1"/>
            </p:cNvSpPr>
            <p:nvPr/>
          </p:nvSpPr>
          <p:spPr bwMode="auto">
            <a:xfrm>
              <a:off x="3216" y="100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4078" name="Text Box 14"/>
            <p:cNvSpPr txBox="1">
              <a:spLocks noChangeArrowheads="1"/>
            </p:cNvSpPr>
            <p:nvPr/>
          </p:nvSpPr>
          <p:spPr bwMode="auto">
            <a:xfrm>
              <a:off x="3216" y="1200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44079" name="Text Box 15"/>
            <p:cNvSpPr txBox="1">
              <a:spLocks noChangeArrowheads="1"/>
            </p:cNvSpPr>
            <p:nvPr/>
          </p:nvSpPr>
          <p:spPr bwMode="auto">
            <a:xfrm>
              <a:off x="3216" y="1392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</p:grpSp>
      <p:grpSp>
        <p:nvGrpSpPr>
          <p:cNvPr id="344080" name="Group 16"/>
          <p:cNvGrpSpPr>
            <a:grpSpLocks/>
          </p:cNvGrpSpPr>
          <p:nvPr/>
        </p:nvGrpSpPr>
        <p:grpSpPr bwMode="auto">
          <a:xfrm>
            <a:off x="1251664" y="3041650"/>
            <a:ext cx="7010400" cy="609600"/>
            <a:chOff x="576" y="1584"/>
            <a:chExt cx="4416" cy="384"/>
          </a:xfrm>
        </p:grpSpPr>
        <p:sp>
          <p:nvSpPr>
            <p:cNvPr id="344081" name="Text Box 17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valA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R[</a:t>
              </a:r>
              <a:r>
                <a:rPr lang="en-US" sz="1600" dirty="0">
                  <a:latin typeface="Courier New" pitchFamily="49" charset="0"/>
                  <a:sym typeface="Symbol" pitchFamily="18" charset="2"/>
                </a:rPr>
                <a:t>%</a:t>
              </a:r>
              <a:r>
                <a:rPr lang="en-US" sz="1600" dirty="0" err="1">
                  <a:latin typeface="Courier New" pitchFamily="49" charset="0"/>
                  <a:sym typeface="Symbol" pitchFamily="18" charset="2"/>
                </a:rPr>
                <a:t>rsp</a:t>
              </a:r>
              <a:r>
                <a:rPr lang="en-US" sz="1600" dirty="0">
                  <a:sym typeface="Symbol" pitchFamily="18" charset="2"/>
                </a:rPr>
                <a:t>]</a:t>
              </a:r>
            </a:p>
          </p:txBody>
        </p:sp>
        <p:sp>
          <p:nvSpPr>
            <p:cNvPr id="344082" name="Text Box 18"/>
            <p:cNvSpPr txBox="1">
              <a:spLocks noChangeArrowheads="1"/>
            </p:cNvSpPr>
            <p:nvPr/>
          </p:nvSpPr>
          <p:spPr bwMode="auto">
            <a:xfrm>
              <a:off x="1344" y="1776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valB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R[</a:t>
              </a:r>
              <a:r>
                <a:rPr lang="en-US" sz="1600" dirty="0">
                  <a:latin typeface="Courier New" pitchFamily="49" charset="0"/>
                  <a:sym typeface="Symbol" pitchFamily="18" charset="2"/>
                </a:rPr>
                <a:t>%</a:t>
              </a:r>
              <a:r>
                <a:rPr lang="en-US" sz="1600" dirty="0" err="1">
                  <a:latin typeface="Courier New" pitchFamily="49" charset="0"/>
                  <a:sym typeface="Symbol" pitchFamily="18" charset="2"/>
                </a:rPr>
                <a:t>rsp</a:t>
              </a:r>
              <a:r>
                <a:rPr lang="en-US" sz="1600" dirty="0">
                  <a:sym typeface="Symbol" pitchFamily="18" charset="2"/>
                </a:rPr>
                <a:t>]</a:t>
              </a:r>
            </a:p>
          </p:txBody>
        </p:sp>
        <p:sp>
          <p:nvSpPr>
            <p:cNvPr id="344083" name="Text Box 19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4084" name="Text Box 20"/>
            <p:cNvSpPr txBox="1">
              <a:spLocks noChangeArrowheads="1"/>
            </p:cNvSpPr>
            <p:nvPr/>
          </p:nvSpPr>
          <p:spPr bwMode="auto">
            <a:xfrm>
              <a:off x="576" y="158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44085" name="Text Box 21"/>
            <p:cNvSpPr txBox="1">
              <a:spLocks noChangeArrowheads="1"/>
            </p:cNvSpPr>
            <p:nvPr/>
          </p:nvSpPr>
          <p:spPr bwMode="auto">
            <a:xfrm>
              <a:off x="3216" y="158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operand stack pointer</a:t>
              </a:r>
            </a:p>
          </p:txBody>
        </p:sp>
        <p:sp>
          <p:nvSpPr>
            <p:cNvPr id="344086" name="Text Box 22"/>
            <p:cNvSpPr txBox="1">
              <a:spLocks noChangeArrowheads="1"/>
            </p:cNvSpPr>
            <p:nvPr/>
          </p:nvSpPr>
          <p:spPr bwMode="auto">
            <a:xfrm>
              <a:off x="3216" y="177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operand stack pointer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51664" y="3651250"/>
            <a:ext cx="7010400" cy="609600"/>
            <a:chOff x="914400" y="3124200"/>
            <a:chExt cx="7010400" cy="609600"/>
          </a:xfrm>
        </p:grpSpPr>
        <p:sp>
          <p:nvSpPr>
            <p:cNvPr id="344088" name="Text Box 24"/>
            <p:cNvSpPr txBox="1">
              <a:spLocks noChangeArrowheads="1"/>
            </p:cNvSpPr>
            <p:nvPr/>
          </p:nvSpPr>
          <p:spPr bwMode="auto">
            <a:xfrm>
              <a:off x="2133600" y="31242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valE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</a:t>
              </a:r>
              <a:r>
                <a:rPr lang="en-US" sz="1600" dirty="0" err="1">
                  <a:sym typeface="Symbol" pitchFamily="18" charset="2"/>
                </a:rPr>
                <a:t>valB</a:t>
              </a:r>
              <a:r>
                <a:rPr lang="en-US" sz="1600" dirty="0">
                  <a:sym typeface="Symbol" pitchFamily="18" charset="2"/>
                </a:rPr>
                <a:t> + 8</a:t>
              </a:r>
            </a:p>
          </p:txBody>
        </p:sp>
        <p:sp>
          <p:nvSpPr>
            <p:cNvPr id="344089" name="Text Box 25"/>
            <p:cNvSpPr txBox="1">
              <a:spLocks noChangeArrowheads="1"/>
            </p:cNvSpPr>
            <p:nvPr/>
          </p:nvSpPr>
          <p:spPr bwMode="auto">
            <a:xfrm>
              <a:off x="2133600" y="34290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4090" name="Text Box 26"/>
            <p:cNvSpPr txBox="1">
              <a:spLocks noChangeArrowheads="1"/>
            </p:cNvSpPr>
            <p:nvPr/>
          </p:nvSpPr>
          <p:spPr bwMode="auto">
            <a:xfrm>
              <a:off x="2133600" y="3124200"/>
              <a:ext cx="28194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4091" name="Text Box 27"/>
            <p:cNvSpPr txBox="1">
              <a:spLocks noChangeArrowheads="1"/>
            </p:cNvSpPr>
            <p:nvPr/>
          </p:nvSpPr>
          <p:spPr bwMode="auto">
            <a:xfrm>
              <a:off x="914400" y="3124200"/>
              <a:ext cx="12192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44092" name="Text Box 28"/>
            <p:cNvSpPr txBox="1">
              <a:spLocks noChangeArrowheads="1"/>
            </p:cNvSpPr>
            <p:nvPr/>
          </p:nvSpPr>
          <p:spPr bwMode="auto">
            <a:xfrm>
              <a:off x="5105400" y="3124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Increment stack pointer</a:t>
              </a:r>
            </a:p>
          </p:txBody>
        </p:sp>
        <p:sp>
          <p:nvSpPr>
            <p:cNvPr id="344093" name="Text Box 29"/>
            <p:cNvSpPr txBox="1">
              <a:spLocks noChangeArrowheads="1"/>
            </p:cNvSpPr>
            <p:nvPr/>
          </p:nvSpPr>
          <p:spPr bwMode="auto">
            <a:xfrm>
              <a:off x="5105400" y="34290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</p:grpSp>
      <p:grpSp>
        <p:nvGrpSpPr>
          <p:cNvPr id="344094" name="Group 30"/>
          <p:cNvGrpSpPr>
            <a:grpSpLocks/>
          </p:cNvGrpSpPr>
          <p:nvPr/>
        </p:nvGrpSpPr>
        <p:grpSpPr bwMode="auto">
          <a:xfrm>
            <a:off x="1251664" y="4260850"/>
            <a:ext cx="7010400" cy="304800"/>
            <a:chOff x="576" y="2352"/>
            <a:chExt cx="4416" cy="192"/>
          </a:xfrm>
        </p:grpSpPr>
        <p:sp>
          <p:nvSpPr>
            <p:cNvPr id="344095" name="Text Box 31"/>
            <p:cNvSpPr txBox="1">
              <a:spLocks noChangeArrowheads="1"/>
            </p:cNvSpPr>
            <p:nvPr/>
          </p:nvSpPr>
          <p:spPr bwMode="auto">
            <a:xfrm>
              <a:off x="1344" y="2352"/>
              <a:ext cx="1776" cy="19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valM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</a:t>
              </a:r>
              <a:r>
                <a:rPr lang="en-US" sz="1600" dirty="0"/>
                <a:t> M</a:t>
              </a:r>
              <a:r>
                <a:rPr lang="en-US" sz="1600" baseline="-25000" dirty="0"/>
                <a:t>8</a:t>
              </a:r>
              <a:r>
                <a:rPr lang="en-US" sz="1600" dirty="0"/>
                <a:t>[</a:t>
              </a:r>
              <a:r>
                <a:rPr lang="en-US" sz="1600" dirty="0" err="1"/>
                <a:t>valA</a:t>
              </a:r>
              <a:r>
                <a:rPr lang="en-US" sz="1600" dirty="0"/>
                <a:t>]  </a:t>
              </a:r>
            </a:p>
          </p:txBody>
        </p:sp>
        <p:sp>
          <p:nvSpPr>
            <p:cNvPr id="344096" name="Text Box 32"/>
            <p:cNvSpPr txBox="1">
              <a:spLocks noChangeArrowheads="1"/>
            </p:cNvSpPr>
            <p:nvPr/>
          </p:nvSpPr>
          <p:spPr bwMode="auto">
            <a:xfrm>
              <a:off x="576" y="2352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Memory</a:t>
              </a:r>
            </a:p>
          </p:txBody>
        </p:sp>
        <p:sp>
          <p:nvSpPr>
            <p:cNvPr id="344097" name="Text Box 33"/>
            <p:cNvSpPr txBox="1">
              <a:spLocks noChangeArrowheads="1"/>
            </p:cNvSpPr>
            <p:nvPr/>
          </p:nvSpPr>
          <p:spPr bwMode="auto">
            <a:xfrm>
              <a:off x="3216" y="2352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return address</a:t>
              </a:r>
            </a:p>
          </p:txBody>
        </p:sp>
      </p:grpSp>
      <p:grpSp>
        <p:nvGrpSpPr>
          <p:cNvPr id="344098" name="Group 34"/>
          <p:cNvGrpSpPr>
            <a:grpSpLocks/>
          </p:cNvGrpSpPr>
          <p:nvPr/>
        </p:nvGrpSpPr>
        <p:grpSpPr bwMode="auto">
          <a:xfrm>
            <a:off x="1251664" y="4565650"/>
            <a:ext cx="7010400" cy="609600"/>
            <a:chOff x="576" y="2544"/>
            <a:chExt cx="4416" cy="384"/>
          </a:xfrm>
        </p:grpSpPr>
        <p:sp>
          <p:nvSpPr>
            <p:cNvPr id="344099" name="Text Box 35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R</a:t>
              </a:r>
              <a:r>
                <a:rPr lang="en-US" sz="1600" dirty="0">
                  <a:sym typeface="Symbol" pitchFamily="18" charset="2"/>
                </a:rPr>
                <a:t>[</a:t>
              </a:r>
              <a:r>
                <a:rPr lang="en-US" sz="1600" dirty="0">
                  <a:latin typeface="Courier New" pitchFamily="49" charset="0"/>
                  <a:sym typeface="Symbol" pitchFamily="18" charset="2"/>
                </a:rPr>
                <a:t>%</a:t>
              </a:r>
              <a:r>
                <a:rPr lang="en-US" sz="1600" dirty="0" err="1">
                  <a:latin typeface="Courier New" pitchFamily="49" charset="0"/>
                  <a:sym typeface="Symbol" pitchFamily="18" charset="2"/>
                </a:rPr>
                <a:t>rsp</a:t>
              </a:r>
              <a:r>
                <a:rPr lang="en-US" sz="1600" dirty="0"/>
                <a:t>] </a:t>
              </a:r>
              <a:r>
                <a:rPr lang="en-US" sz="1600" dirty="0">
                  <a:sym typeface="Symbol" pitchFamily="18" charset="2"/>
                </a:rPr>
                <a:t> </a:t>
              </a:r>
              <a:r>
                <a:rPr lang="en-US" sz="1600" dirty="0" err="1">
                  <a:sym typeface="Symbol" pitchFamily="18" charset="2"/>
                </a:rPr>
                <a:t>valE</a:t>
              </a: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44100" name="Text Box 36"/>
            <p:cNvSpPr txBox="1">
              <a:spLocks noChangeArrowheads="1"/>
            </p:cNvSpPr>
            <p:nvPr/>
          </p:nvSpPr>
          <p:spPr bwMode="auto">
            <a:xfrm>
              <a:off x="1344" y="2736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44101" name="Text Box 37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4102" name="Text Box 38"/>
            <p:cNvSpPr txBox="1">
              <a:spLocks noChangeArrowheads="1"/>
            </p:cNvSpPr>
            <p:nvPr/>
          </p:nvSpPr>
          <p:spPr bwMode="auto">
            <a:xfrm>
              <a:off x="576" y="254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</a:t>
              </a:r>
            </a:p>
            <a:p>
              <a:pPr algn="l">
                <a:spcBef>
                  <a:spcPct val="50000"/>
                </a:spcBef>
              </a:pPr>
              <a:r>
                <a:rPr lang="en-US" sz="1600"/>
                <a:t>back</a:t>
              </a:r>
            </a:p>
          </p:txBody>
        </p:sp>
        <p:sp>
          <p:nvSpPr>
            <p:cNvPr id="344103" name="Text Box 39"/>
            <p:cNvSpPr txBox="1">
              <a:spLocks noChangeArrowheads="1"/>
            </p:cNvSpPr>
            <p:nvPr/>
          </p:nvSpPr>
          <p:spPr bwMode="auto">
            <a:xfrm>
              <a:off x="3216" y="254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Update stack pointer</a:t>
              </a:r>
            </a:p>
          </p:txBody>
        </p:sp>
        <p:sp>
          <p:nvSpPr>
            <p:cNvPr id="344104" name="Text Box 40"/>
            <p:cNvSpPr txBox="1">
              <a:spLocks noChangeArrowheads="1"/>
            </p:cNvSpPr>
            <p:nvPr/>
          </p:nvSpPr>
          <p:spPr bwMode="auto">
            <a:xfrm>
              <a:off x="3216" y="273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</p:grpSp>
      <p:grpSp>
        <p:nvGrpSpPr>
          <p:cNvPr id="344105" name="Group 41"/>
          <p:cNvGrpSpPr>
            <a:grpSpLocks/>
          </p:cNvGrpSpPr>
          <p:nvPr/>
        </p:nvGrpSpPr>
        <p:grpSpPr bwMode="auto">
          <a:xfrm>
            <a:off x="1251664" y="5175250"/>
            <a:ext cx="7010400" cy="304800"/>
            <a:chOff x="576" y="2928"/>
            <a:chExt cx="4416" cy="192"/>
          </a:xfrm>
        </p:grpSpPr>
        <p:sp>
          <p:nvSpPr>
            <p:cNvPr id="344106" name="Text Box 42"/>
            <p:cNvSpPr txBox="1">
              <a:spLocks noChangeArrowheads="1"/>
            </p:cNvSpPr>
            <p:nvPr/>
          </p:nvSpPr>
          <p:spPr bwMode="auto">
            <a:xfrm>
              <a:off x="1344" y="2928"/>
              <a:ext cx="1776" cy="192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</a:t>
              </a:r>
              <a:r>
                <a:rPr lang="en-US" sz="1600">
                  <a:sym typeface="Symbol" pitchFamily="18" charset="2"/>
                </a:rPr>
                <a:t> valM</a:t>
              </a:r>
            </a:p>
          </p:txBody>
        </p:sp>
        <p:sp>
          <p:nvSpPr>
            <p:cNvPr id="344107" name="Text Box 43"/>
            <p:cNvSpPr txBox="1">
              <a:spLocks noChangeArrowheads="1"/>
            </p:cNvSpPr>
            <p:nvPr/>
          </p:nvSpPr>
          <p:spPr bwMode="auto">
            <a:xfrm>
              <a:off x="576" y="2928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update</a:t>
              </a:r>
            </a:p>
          </p:txBody>
        </p:sp>
        <p:sp>
          <p:nvSpPr>
            <p:cNvPr id="344108" name="Text Box 44"/>
            <p:cNvSpPr txBox="1">
              <a:spLocks noChangeArrowheads="1"/>
            </p:cNvSpPr>
            <p:nvPr/>
          </p:nvSpPr>
          <p:spPr bwMode="auto">
            <a:xfrm>
              <a:off x="3216" y="292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Set PC to return address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 Steps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436563" y="5784850"/>
            <a:ext cx="8294687" cy="1174750"/>
          </a:xfrm>
        </p:spPr>
        <p:txBody>
          <a:bodyPr/>
          <a:lstStyle/>
          <a:p>
            <a:pPr lvl="1"/>
            <a:r>
              <a:rPr lang="en-US"/>
              <a:t>All instructions follow same general pattern</a:t>
            </a:r>
          </a:p>
          <a:p>
            <a:pPr lvl="1"/>
            <a:r>
              <a:rPr lang="en-US"/>
              <a:t>Differ in what gets computed on each step</a:t>
            </a:r>
          </a:p>
        </p:txBody>
      </p:sp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3498850" y="1517650"/>
            <a:ext cx="28194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OPq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, </a:t>
            </a:r>
            <a:r>
              <a:rPr lang="en-US" sz="1600" dirty="0" err="1"/>
              <a:t>rB</a:t>
            </a:r>
            <a:endParaRPr lang="en-US" sz="1600" dirty="0"/>
          </a:p>
        </p:txBody>
      </p:sp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3498850" y="182245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icode:ifun </a:t>
            </a:r>
            <a:r>
              <a:rPr lang="en-US" sz="1600">
                <a:sym typeface="Symbol" pitchFamily="18" charset="2"/>
              </a:rPr>
              <a:t></a:t>
            </a:r>
            <a:r>
              <a:rPr lang="en-US" sz="1600"/>
              <a:t> M</a:t>
            </a:r>
            <a:r>
              <a:rPr lang="en-US" sz="1600" baseline="-25000"/>
              <a:t>1</a:t>
            </a:r>
            <a:r>
              <a:rPr lang="en-US" sz="1600"/>
              <a:t>[PC]</a:t>
            </a:r>
          </a:p>
        </p:txBody>
      </p:sp>
      <p:sp>
        <p:nvSpPr>
          <p:cNvPr id="354311" name="Text Box 7"/>
          <p:cNvSpPr txBox="1">
            <a:spLocks noChangeArrowheads="1"/>
          </p:cNvSpPr>
          <p:nvPr/>
        </p:nvSpPr>
        <p:spPr bwMode="auto">
          <a:xfrm>
            <a:off x="3498850" y="212725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rA:rB </a:t>
            </a:r>
            <a:r>
              <a:rPr lang="en-US" sz="1600">
                <a:sym typeface="Symbol" pitchFamily="18" charset="2"/>
              </a:rPr>
              <a:t></a:t>
            </a:r>
            <a:r>
              <a:rPr lang="en-US" sz="1600"/>
              <a:t> M</a:t>
            </a:r>
            <a:r>
              <a:rPr lang="en-US" sz="1600" baseline="-25000"/>
              <a:t>1</a:t>
            </a:r>
            <a:r>
              <a:rPr lang="en-US" sz="1600"/>
              <a:t>[PC+1]</a:t>
            </a:r>
          </a:p>
        </p:txBody>
      </p:sp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3498850" y="243205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 </a:t>
            </a:r>
          </a:p>
        </p:txBody>
      </p:sp>
      <p:sp>
        <p:nvSpPr>
          <p:cNvPr id="354313" name="Text Box 9"/>
          <p:cNvSpPr txBox="1">
            <a:spLocks noChangeArrowheads="1"/>
          </p:cNvSpPr>
          <p:nvPr/>
        </p:nvSpPr>
        <p:spPr bwMode="auto">
          <a:xfrm>
            <a:off x="3498850" y="273685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valP </a:t>
            </a:r>
            <a:r>
              <a:rPr lang="en-US" sz="1600">
                <a:sym typeface="Symbol" pitchFamily="18" charset="2"/>
              </a:rPr>
              <a:t> PC+2</a:t>
            </a:r>
          </a:p>
        </p:txBody>
      </p:sp>
      <p:sp>
        <p:nvSpPr>
          <p:cNvPr id="354314" name="Text Box 10"/>
          <p:cNvSpPr txBox="1">
            <a:spLocks noChangeArrowheads="1"/>
          </p:cNvSpPr>
          <p:nvPr/>
        </p:nvSpPr>
        <p:spPr bwMode="auto">
          <a:xfrm>
            <a:off x="3498850" y="1822450"/>
            <a:ext cx="2819400" cy="1219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endParaRPr lang="en-US" sz="1600"/>
          </a:p>
        </p:txBody>
      </p:sp>
      <p:sp>
        <p:nvSpPr>
          <p:cNvPr id="354315" name="Text Box 11"/>
          <p:cNvSpPr txBox="1">
            <a:spLocks noChangeArrowheads="1"/>
          </p:cNvSpPr>
          <p:nvPr/>
        </p:nvSpPr>
        <p:spPr bwMode="auto">
          <a:xfrm>
            <a:off x="1060450" y="1822450"/>
            <a:ext cx="1219200" cy="1219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pPr algn="l">
              <a:spcBef>
                <a:spcPct val="50000"/>
              </a:spcBef>
            </a:pPr>
            <a:r>
              <a:rPr lang="en-US" sz="1600"/>
              <a:t>Fetch</a:t>
            </a:r>
          </a:p>
        </p:txBody>
      </p:sp>
      <p:sp>
        <p:nvSpPr>
          <p:cNvPr id="354316" name="Text Box 12"/>
          <p:cNvSpPr txBox="1">
            <a:spLocks noChangeArrowheads="1"/>
          </p:cNvSpPr>
          <p:nvPr/>
        </p:nvSpPr>
        <p:spPr bwMode="auto">
          <a:xfrm>
            <a:off x="6470650" y="182245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Read instruction byte</a:t>
            </a:r>
          </a:p>
        </p:txBody>
      </p:sp>
      <p:sp>
        <p:nvSpPr>
          <p:cNvPr id="354317" name="Text Box 13"/>
          <p:cNvSpPr txBox="1">
            <a:spLocks noChangeArrowheads="1"/>
          </p:cNvSpPr>
          <p:nvPr/>
        </p:nvSpPr>
        <p:spPr bwMode="auto">
          <a:xfrm>
            <a:off x="6470650" y="212725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Read register byte</a:t>
            </a:r>
          </a:p>
        </p:txBody>
      </p:sp>
      <p:sp>
        <p:nvSpPr>
          <p:cNvPr id="354318" name="Text Box 14"/>
          <p:cNvSpPr txBox="1">
            <a:spLocks noChangeArrowheads="1"/>
          </p:cNvSpPr>
          <p:nvPr/>
        </p:nvSpPr>
        <p:spPr bwMode="auto">
          <a:xfrm>
            <a:off x="6470650" y="243205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[Read constant word]</a:t>
            </a:r>
          </a:p>
        </p:txBody>
      </p:sp>
      <p:sp>
        <p:nvSpPr>
          <p:cNvPr id="354319" name="Text Box 15"/>
          <p:cNvSpPr txBox="1">
            <a:spLocks noChangeArrowheads="1"/>
          </p:cNvSpPr>
          <p:nvPr/>
        </p:nvSpPr>
        <p:spPr bwMode="auto">
          <a:xfrm>
            <a:off x="6470650" y="273685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Compute next PC</a:t>
            </a:r>
          </a:p>
        </p:txBody>
      </p:sp>
      <p:sp>
        <p:nvSpPr>
          <p:cNvPr id="354321" name="Text Box 17"/>
          <p:cNvSpPr txBox="1">
            <a:spLocks noChangeArrowheads="1"/>
          </p:cNvSpPr>
          <p:nvPr/>
        </p:nvSpPr>
        <p:spPr bwMode="auto">
          <a:xfrm>
            <a:off x="3498850" y="3041650"/>
            <a:ext cx="2819400" cy="304800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valA </a:t>
            </a:r>
            <a:r>
              <a:rPr lang="en-US" sz="1600">
                <a:sym typeface="Symbol" pitchFamily="18" charset="2"/>
              </a:rPr>
              <a:t> R[rA]</a:t>
            </a:r>
          </a:p>
        </p:txBody>
      </p:sp>
      <p:sp>
        <p:nvSpPr>
          <p:cNvPr id="354322" name="Text Box 18"/>
          <p:cNvSpPr txBox="1">
            <a:spLocks noChangeArrowheads="1"/>
          </p:cNvSpPr>
          <p:nvPr/>
        </p:nvSpPr>
        <p:spPr bwMode="auto">
          <a:xfrm>
            <a:off x="3498850" y="3346450"/>
            <a:ext cx="2819400" cy="304800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valB </a:t>
            </a:r>
            <a:r>
              <a:rPr lang="en-US" sz="1600">
                <a:sym typeface="Symbol" pitchFamily="18" charset="2"/>
              </a:rPr>
              <a:t> R[rB]</a:t>
            </a:r>
          </a:p>
        </p:txBody>
      </p:sp>
      <p:sp>
        <p:nvSpPr>
          <p:cNvPr id="354323" name="Text Box 19"/>
          <p:cNvSpPr txBox="1">
            <a:spLocks noChangeArrowheads="1"/>
          </p:cNvSpPr>
          <p:nvPr/>
        </p:nvSpPr>
        <p:spPr bwMode="auto">
          <a:xfrm>
            <a:off x="3498850" y="3041650"/>
            <a:ext cx="2819400" cy="609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endParaRPr lang="en-US" sz="1600"/>
          </a:p>
        </p:txBody>
      </p:sp>
      <p:sp>
        <p:nvSpPr>
          <p:cNvPr id="354324" name="Text Box 20"/>
          <p:cNvSpPr txBox="1">
            <a:spLocks noChangeArrowheads="1"/>
          </p:cNvSpPr>
          <p:nvPr/>
        </p:nvSpPr>
        <p:spPr bwMode="auto">
          <a:xfrm>
            <a:off x="1060450" y="3041650"/>
            <a:ext cx="1219200" cy="609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pPr algn="l">
              <a:spcBef>
                <a:spcPct val="50000"/>
              </a:spcBef>
            </a:pPr>
            <a:r>
              <a:rPr lang="en-US" sz="1600"/>
              <a:t>Decode</a:t>
            </a:r>
          </a:p>
        </p:txBody>
      </p:sp>
      <p:sp>
        <p:nvSpPr>
          <p:cNvPr id="354325" name="Text Box 21"/>
          <p:cNvSpPr txBox="1">
            <a:spLocks noChangeArrowheads="1"/>
          </p:cNvSpPr>
          <p:nvPr/>
        </p:nvSpPr>
        <p:spPr bwMode="auto">
          <a:xfrm>
            <a:off x="6470650" y="304165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Read operand A</a:t>
            </a:r>
          </a:p>
        </p:txBody>
      </p:sp>
      <p:sp>
        <p:nvSpPr>
          <p:cNvPr id="354326" name="Text Box 22"/>
          <p:cNvSpPr txBox="1">
            <a:spLocks noChangeArrowheads="1"/>
          </p:cNvSpPr>
          <p:nvPr/>
        </p:nvSpPr>
        <p:spPr bwMode="auto">
          <a:xfrm>
            <a:off x="6470650" y="334645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Read operand B</a:t>
            </a:r>
          </a:p>
        </p:txBody>
      </p:sp>
      <p:sp>
        <p:nvSpPr>
          <p:cNvPr id="354328" name="Text Box 24"/>
          <p:cNvSpPr txBox="1">
            <a:spLocks noChangeArrowheads="1"/>
          </p:cNvSpPr>
          <p:nvPr/>
        </p:nvSpPr>
        <p:spPr bwMode="auto">
          <a:xfrm>
            <a:off x="3498850" y="3651250"/>
            <a:ext cx="2819400" cy="304800"/>
          </a:xfrm>
          <a:prstGeom prst="rect">
            <a:avLst/>
          </a:prstGeom>
          <a:solidFill>
            <a:srgbClr val="99FF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valE </a:t>
            </a:r>
            <a:r>
              <a:rPr lang="en-US" sz="1600">
                <a:sym typeface="Symbol" pitchFamily="18" charset="2"/>
              </a:rPr>
              <a:t> valB OP valA</a:t>
            </a:r>
          </a:p>
        </p:txBody>
      </p:sp>
      <p:sp>
        <p:nvSpPr>
          <p:cNvPr id="354329" name="Text Box 25"/>
          <p:cNvSpPr txBox="1">
            <a:spLocks noChangeArrowheads="1"/>
          </p:cNvSpPr>
          <p:nvPr/>
        </p:nvSpPr>
        <p:spPr bwMode="auto">
          <a:xfrm>
            <a:off x="3498850" y="3956050"/>
            <a:ext cx="2819400" cy="304800"/>
          </a:xfrm>
          <a:prstGeom prst="rect">
            <a:avLst/>
          </a:prstGeom>
          <a:solidFill>
            <a:srgbClr val="99FF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Set CC</a:t>
            </a:r>
          </a:p>
        </p:txBody>
      </p:sp>
      <p:sp>
        <p:nvSpPr>
          <p:cNvPr id="354330" name="Text Box 26"/>
          <p:cNvSpPr txBox="1">
            <a:spLocks noChangeArrowheads="1"/>
          </p:cNvSpPr>
          <p:nvPr/>
        </p:nvSpPr>
        <p:spPr bwMode="auto">
          <a:xfrm>
            <a:off x="3498850" y="3651250"/>
            <a:ext cx="2819400" cy="609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endParaRPr lang="en-US" sz="1600"/>
          </a:p>
        </p:txBody>
      </p:sp>
      <p:sp>
        <p:nvSpPr>
          <p:cNvPr id="354331" name="Text Box 27"/>
          <p:cNvSpPr txBox="1">
            <a:spLocks noChangeArrowheads="1"/>
          </p:cNvSpPr>
          <p:nvPr/>
        </p:nvSpPr>
        <p:spPr bwMode="auto">
          <a:xfrm>
            <a:off x="1060450" y="3651250"/>
            <a:ext cx="1219200" cy="609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pPr algn="l">
              <a:spcBef>
                <a:spcPct val="50000"/>
              </a:spcBef>
            </a:pPr>
            <a:r>
              <a:rPr lang="en-US" sz="1600"/>
              <a:t>Execute</a:t>
            </a:r>
          </a:p>
        </p:txBody>
      </p:sp>
      <p:sp>
        <p:nvSpPr>
          <p:cNvPr id="354332" name="Text Box 28"/>
          <p:cNvSpPr txBox="1">
            <a:spLocks noChangeArrowheads="1"/>
          </p:cNvSpPr>
          <p:nvPr/>
        </p:nvSpPr>
        <p:spPr bwMode="auto">
          <a:xfrm>
            <a:off x="6470650" y="365125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Perform ALU operation</a:t>
            </a:r>
          </a:p>
        </p:txBody>
      </p:sp>
      <p:sp>
        <p:nvSpPr>
          <p:cNvPr id="354333" name="Text Box 29"/>
          <p:cNvSpPr txBox="1">
            <a:spLocks noChangeArrowheads="1"/>
          </p:cNvSpPr>
          <p:nvPr/>
        </p:nvSpPr>
        <p:spPr bwMode="auto">
          <a:xfrm>
            <a:off x="6470650" y="395605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/>
              <a:t>Set/use cond. code </a:t>
            </a:r>
            <a:r>
              <a:rPr lang="en-US" sz="1600" dirty="0" err="1"/>
              <a:t>reg</a:t>
            </a:r>
            <a:endParaRPr lang="en-US" sz="1600" dirty="0"/>
          </a:p>
        </p:txBody>
      </p:sp>
      <p:sp>
        <p:nvSpPr>
          <p:cNvPr id="354335" name="Text Box 31"/>
          <p:cNvSpPr txBox="1">
            <a:spLocks noChangeArrowheads="1"/>
          </p:cNvSpPr>
          <p:nvPr/>
        </p:nvSpPr>
        <p:spPr bwMode="auto">
          <a:xfrm>
            <a:off x="3498850" y="4260850"/>
            <a:ext cx="2819400" cy="304800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  </a:t>
            </a:r>
          </a:p>
        </p:txBody>
      </p:sp>
      <p:sp>
        <p:nvSpPr>
          <p:cNvPr id="354336" name="Text Box 32"/>
          <p:cNvSpPr txBox="1">
            <a:spLocks noChangeArrowheads="1"/>
          </p:cNvSpPr>
          <p:nvPr/>
        </p:nvSpPr>
        <p:spPr bwMode="auto">
          <a:xfrm>
            <a:off x="1060450" y="4260850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pPr algn="l">
              <a:spcBef>
                <a:spcPct val="50000"/>
              </a:spcBef>
            </a:pPr>
            <a:r>
              <a:rPr lang="en-US" sz="1600"/>
              <a:t>Memory</a:t>
            </a:r>
          </a:p>
        </p:txBody>
      </p:sp>
      <p:sp>
        <p:nvSpPr>
          <p:cNvPr id="354337" name="Text Box 33"/>
          <p:cNvSpPr txBox="1">
            <a:spLocks noChangeArrowheads="1"/>
          </p:cNvSpPr>
          <p:nvPr/>
        </p:nvSpPr>
        <p:spPr bwMode="auto">
          <a:xfrm>
            <a:off x="6470650" y="426085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[Memory read/write]  </a:t>
            </a:r>
          </a:p>
        </p:txBody>
      </p:sp>
      <p:sp>
        <p:nvSpPr>
          <p:cNvPr id="354339" name="Text Box 35"/>
          <p:cNvSpPr txBox="1">
            <a:spLocks noChangeArrowheads="1"/>
          </p:cNvSpPr>
          <p:nvPr/>
        </p:nvSpPr>
        <p:spPr bwMode="auto">
          <a:xfrm>
            <a:off x="3498850" y="4565650"/>
            <a:ext cx="2819400" cy="304800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R[rB] </a:t>
            </a:r>
            <a:r>
              <a:rPr lang="en-US" sz="1600">
                <a:sym typeface="Symbol" pitchFamily="18" charset="2"/>
              </a:rPr>
              <a:t> valE</a:t>
            </a:r>
          </a:p>
        </p:txBody>
      </p:sp>
      <p:sp>
        <p:nvSpPr>
          <p:cNvPr id="354340" name="Text Box 36"/>
          <p:cNvSpPr txBox="1">
            <a:spLocks noChangeArrowheads="1"/>
          </p:cNvSpPr>
          <p:nvPr/>
        </p:nvSpPr>
        <p:spPr bwMode="auto">
          <a:xfrm>
            <a:off x="3498850" y="4870450"/>
            <a:ext cx="2819400" cy="304800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 </a:t>
            </a:r>
          </a:p>
        </p:txBody>
      </p:sp>
      <p:sp>
        <p:nvSpPr>
          <p:cNvPr id="354341" name="Text Box 37"/>
          <p:cNvSpPr txBox="1">
            <a:spLocks noChangeArrowheads="1"/>
          </p:cNvSpPr>
          <p:nvPr/>
        </p:nvSpPr>
        <p:spPr bwMode="auto">
          <a:xfrm>
            <a:off x="3498850" y="4565650"/>
            <a:ext cx="2819400" cy="609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endParaRPr lang="en-US" sz="1600"/>
          </a:p>
        </p:txBody>
      </p:sp>
      <p:sp>
        <p:nvSpPr>
          <p:cNvPr id="354342" name="Text Box 38"/>
          <p:cNvSpPr txBox="1">
            <a:spLocks noChangeArrowheads="1"/>
          </p:cNvSpPr>
          <p:nvPr/>
        </p:nvSpPr>
        <p:spPr bwMode="auto">
          <a:xfrm>
            <a:off x="1060450" y="4565650"/>
            <a:ext cx="1219200" cy="609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pPr algn="l">
              <a:spcBef>
                <a:spcPct val="50000"/>
              </a:spcBef>
            </a:pPr>
            <a:r>
              <a:rPr lang="en-US" sz="1600"/>
              <a:t>Write</a:t>
            </a:r>
          </a:p>
          <a:p>
            <a:pPr algn="l">
              <a:spcBef>
                <a:spcPct val="50000"/>
              </a:spcBef>
            </a:pPr>
            <a:r>
              <a:rPr lang="en-US" sz="1600"/>
              <a:t>back</a:t>
            </a:r>
          </a:p>
        </p:txBody>
      </p:sp>
      <p:sp>
        <p:nvSpPr>
          <p:cNvPr id="354343" name="Text Box 39"/>
          <p:cNvSpPr txBox="1">
            <a:spLocks noChangeArrowheads="1"/>
          </p:cNvSpPr>
          <p:nvPr/>
        </p:nvSpPr>
        <p:spPr bwMode="auto">
          <a:xfrm>
            <a:off x="6470650" y="456565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Write back ALU result</a:t>
            </a:r>
          </a:p>
        </p:txBody>
      </p:sp>
      <p:sp>
        <p:nvSpPr>
          <p:cNvPr id="354344" name="Text Box 40"/>
          <p:cNvSpPr txBox="1">
            <a:spLocks noChangeArrowheads="1"/>
          </p:cNvSpPr>
          <p:nvPr/>
        </p:nvSpPr>
        <p:spPr bwMode="auto">
          <a:xfrm>
            <a:off x="6470650" y="487045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[Write back memory result] </a:t>
            </a:r>
          </a:p>
        </p:txBody>
      </p:sp>
      <p:sp>
        <p:nvSpPr>
          <p:cNvPr id="354346" name="Text Box 42"/>
          <p:cNvSpPr txBox="1">
            <a:spLocks noChangeArrowheads="1"/>
          </p:cNvSpPr>
          <p:nvPr/>
        </p:nvSpPr>
        <p:spPr bwMode="auto">
          <a:xfrm>
            <a:off x="3498850" y="5175250"/>
            <a:ext cx="2819400" cy="304800"/>
          </a:xfrm>
          <a:prstGeom prst="rect">
            <a:avLst/>
          </a:prstGeom>
          <a:solidFill>
            <a:srgbClr val="FFCCFF"/>
          </a:solidFill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PC </a:t>
            </a:r>
            <a:r>
              <a:rPr lang="en-US" sz="1600">
                <a:sym typeface="Symbol" pitchFamily="18" charset="2"/>
              </a:rPr>
              <a:t> valP</a:t>
            </a:r>
          </a:p>
        </p:txBody>
      </p:sp>
      <p:sp>
        <p:nvSpPr>
          <p:cNvPr id="354347" name="Text Box 43"/>
          <p:cNvSpPr txBox="1">
            <a:spLocks noChangeArrowheads="1"/>
          </p:cNvSpPr>
          <p:nvPr/>
        </p:nvSpPr>
        <p:spPr bwMode="auto">
          <a:xfrm>
            <a:off x="1060450" y="5175250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pPr algn="l">
              <a:spcBef>
                <a:spcPct val="50000"/>
              </a:spcBef>
            </a:pPr>
            <a:r>
              <a:rPr lang="en-US" sz="1600"/>
              <a:t>PC update</a:t>
            </a:r>
          </a:p>
        </p:txBody>
      </p:sp>
      <p:sp>
        <p:nvSpPr>
          <p:cNvPr id="354348" name="Text Box 44"/>
          <p:cNvSpPr txBox="1">
            <a:spLocks noChangeArrowheads="1"/>
          </p:cNvSpPr>
          <p:nvPr/>
        </p:nvSpPr>
        <p:spPr bwMode="auto">
          <a:xfrm>
            <a:off x="6470650" y="517525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Update PC</a:t>
            </a:r>
          </a:p>
        </p:txBody>
      </p:sp>
      <p:sp>
        <p:nvSpPr>
          <p:cNvPr id="354349" name="Text Box 45"/>
          <p:cNvSpPr txBox="1">
            <a:spLocks noChangeArrowheads="1"/>
          </p:cNvSpPr>
          <p:nvPr/>
        </p:nvSpPr>
        <p:spPr bwMode="auto">
          <a:xfrm>
            <a:off x="2279650" y="1822450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icode,ifun</a:t>
            </a:r>
          </a:p>
        </p:txBody>
      </p:sp>
      <p:sp>
        <p:nvSpPr>
          <p:cNvPr id="354350" name="Text Box 46"/>
          <p:cNvSpPr txBox="1">
            <a:spLocks noChangeArrowheads="1"/>
          </p:cNvSpPr>
          <p:nvPr/>
        </p:nvSpPr>
        <p:spPr bwMode="auto">
          <a:xfrm>
            <a:off x="2279650" y="2127250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rA,rB</a:t>
            </a:r>
          </a:p>
        </p:txBody>
      </p:sp>
      <p:sp>
        <p:nvSpPr>
          <p:cNvPr id="354351" name="Text Box 47"/>
          <p:cNvSpPr txBox="1">
            <a:spLocks noChangeArrowheads="1"/>
          </p:cNvSpPr>
          <p:nvPr/>
        </p:nvSpPr>
        <p:spPr bwMode="auto">
          <a:xfrm>
            <a:off x="2279650" y="2432050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valC</a:t>
            </a:r>
          </a:p>
        </p:txBody>
      </p:sp>
      <p:sp>
        <p:nvSpPr>
          <p:cNvPr id="354352" name="Text Box 48"/>
          <p:cNvSpPr txBox="1">
            <a:spLocks noChangeArrowheads="1"/>
          </p:cNvSpPr>
          <p:nvPr/>
        </p:nvSpPr>
        <p:spPr bwMode="auto">
          <a:xfrm>
            <a:off x="2279650" y="2736850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valP</a:t>
            </a:r>
          </a:p>
        </p:txBody>
      </p:sp>
      <p:sp>
        <p:nvSpPr>
          <p:cNvPr id="354353" name="Text Box 49"/>
          <p:cNvSpPr txBox="1">
            <a:spLocks noChangeArrowheads="1"/>
          </p:cNvSpPr>
          <p:nvPr/>
        </p:nvSpPr>
        <p:spPr bwMode="auto">
          <a:xfrm>
            <a:off x="2279650" y="3041650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valA, srcA</a:t>
            </a:r>
          </a:p>
        </p:txBody>
      </p:sp>
      <p:sp>
        <p:nvSpPr>
          <p:cNvPr id="354354" name="Text Box 50"/>
          <p:cNvSpPr txBox="1">
            <a:spLocks noChangeArrowheads="1"/>
          </p:cNvSpPr>
          <p:nvPr/>
        </p:nvSpPr>
        <p:spPr bwMode="auto">
          <a:xfrm>
            <a:off x="2279650" y="3346450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valB, srcB</a:t>
            </a:r>
          </a:p>
        </p:txBody>
      </p:sp>
      <p:sp>
        <p:nvSpPr>
          <p:cNvPr id="354355" name="Text Box 51"/>
          <p:cNvSpPr txBox="1">
            <a:spLocks noChangeArrowheads="1"/>
          </p:cNvSpPr>
          <p:nvPr/>
        </p:nvSpPr>
        <p:spPr bwMode="auto">
          <a:xfrm>
            <a:off x="2279650" y="3651250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valE</a:t>
            </a:r>
          </a:p>
        </p:txBody>
      </p:sp>
      <p:sp>
        <p:nvSpPr>
          <p:cNvPr id="354356" name="Text Box 52"/>
          <p:cNvSpPr txBox="1">
            <a:spLocks noChangeArrowheads="1"/>
          </p:cNvSpPr>
          <p:nvPr/>
        </p:nvSpPr>
        <p:spPr bwMode="auto">
          <a:xfrm>
            <a:off x="2279650" y="3956050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Cond code</a:t>
            </a:r>
          </a:p>
        </p:txBody>
      </p:sp>
      <p:sp>
        <p:nvSpPr>
          <p:cNvPr id="354357" name="Text Box 53"/>
          <p:cNvSpPr txBox="1">
            <a:spLocks noChangeArrowheads="1"/>
          </p:cNvSpPr>
          <p:nvPr/>
        </p:nvSpPr>
        <p:spPr bwMode="auto">
          <a:xfrm>
            <a:off x="2279650" y="4260850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valM</a:t>
            </a:r>
          </a:p>
        </p:txBody>
      </p:sp>
      <p:sp>
        <p:nvSpPr>
          <p:cNvPr id="354358" name="Text Box 54"/>
          <p:cNvSpPr txBox="1">
            <a:spLocks noChangeArrowheads="1"/>
          </p:cNvSpPr>
          <p:nvPr/>
        </p:nvSpPr>
        <p:spPr bwMode="auto">
          <a:xfrm>
            <a:off x="2279650" y="4565650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dstE</a:t>
            </a:r>
          </a:p>
        </p:txBody>
      </p:sp>
      <p:sp>
        <p:nvSpPr>
          <p:cNvPr id="354359" name="Text Box 55"/>
          <p:cNvSpPr txBox="1">
            <a:spLocks noChangeArrowheads="1"/>
          </p:cNvSpPr>
          <p:nvPr/>
        </p:nvSpPr>
        <p:spPr bwMode="auto">
          <a:xfrm>
            <a:off x="2279650" y="4870450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dstM</a:t>
            </a:r>
          </a:p>
        </p:txBody>
      </p:sp>
      <p:sp>
        <p:nvSpPr>
          <p:cNvPr id="354360" name="Text Box 56"/>
          <p:cNvSpPr txBox="1">
            <a:spLocks noChangeArrowheads="1"/>
          </p:cNvSpPr>
          <p:nvPr/>
        </p:nvSpPr>
        <p:spPr bwMode="auto">
          <a:xfrm>
            <a:off x="2279650" y="5175250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PC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 Steps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idx="1"/>
          </p:nvPr>
        </p:nvSpPr>
        <p:spPr>
          <a:xfrm>
            <a:off x="284452" y="5688445"/>
            <a:ext cx="8294687" cy="1174750"/>
          </a:xfrm>
        </p:spPr>
        <p:txBody>
          <a:bodyPr/>
          <a:lstStyle/>
          <a:p>
            <a:pPr lvl="1"/>
            <a:r>
              <a:rPr lang="en-US"/>
              <a:t>All instructions follow same general pattern</a:t>
            </a:r>
          </a:p>
          <a:p>
            <a:pPr lvl="1"/>
            <a:r>
              <a:rPr lang="en-US"/>
              <a:t>Differ in what gets computed on each step</a:t>
            </a:r>
          </a:p>
        </p:txBody>
      </p:sp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3346739" y="1421245"/>
            <a:ext cx="28194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urier New" pitchFamily="49" charset="0"/>
              </a:rPr>
              <a:t>call</a:t>
            </a:r>
            <a:r>
              <a:rPr lang="en-US" sz="1600"/>
              <a:t> Dest</a:t>
            </a:r>
          </a:p>
        </p:txBody>
      </p:sp>
      <p:sp>
        <p:nvSpPr>
          <p:cNvPr id="355338" name="Text Box 10"/>
          <p:cNvSpPr txBox="1">
            <a:spLocks noChangeArrowheads="1"/>
          </p:cNvSpPr>
          <p:nvPr/>
        </p:nvSpPr>
        <p:spPr bwMode="auto">
          <a:xfrm>
            <a:off x="908339" y="1726045"/>
            <a:ext cx="1219200" cy="1219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pPr algn="l">
              <a:spcBef>
                <a:spcPct val="50000"/>
              </a:spcBef>
            </a:pPr>
            <a:r>
              <a:rPr lang="en-US" sz="1600"/>
              <a:t>Fetch</a:t>
            </a:r>
          </a:p>
        </p:txBody>
      </p:sp>
      <p:sp>
        <p:nvSpPr>
          <p:cNvPr id="355346" name="Text Box 18"/>
          <p:cNvSpPr txBox="1">
            <a:spLocks noChangeArrowheads="1"/>
          </p:cNvSpPr>
          <p:nvPr/>
        </p:nvSpPr>
        <p:spPr bwMode="auto">
          <a:xfrm>
            <a:off x="908339" y="2945245"/>
            <a:ext cx="1219200" cy="609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pPr algn="l">
              <a:spcBef>
                <a:spcPct val="50000"/>
              </a:spcBef>
            </a:pPr>
            <a:r>
              <a:rPr lang="en-US" sz="1600"/>
              <a:t>Decode</a:t>
            </a:r>
          </a:p>
        </p:txBody>
      </p:sp>
      <p:sp>
        <p:nvSpPr>
          <p:cNvPr id="355352" name="Text Box 24"/>
          <p:cNvSpPr txBox="1">
            <a:spLocks noChangeArrowheads="1"/>
          </p:cNvSpPr>
          <p:nvPr/>
        </p:nvSpPr>
        <p:spPr bwMode="auto">
          <a:xfrm>
            <a:off x="908339" y="3554845"/>
            <a:ext cx="1219200" cy="609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pPr algn="l">
              <a:spcBef>
                <a:spcPct val="50000"/>
              </a:spcBef>
            </a:pPr>
            <a:r>
              <a:rPr lang="en-US" sz="1600"/>
              <a:t>Execute</a:t>
            </a:r>
          </a:p>
        </p:txBody>
      </p:sp>
      <p:sp>
        <p:nvSpPr>
          <p:cNvPr id="355356" name="Text Box 28"/>
          <p:cNvSpPr txBox="1">
            <a:spLocks noChangeArrowheads="1"/>
          </p:cNvSpPr>
          <p:nvPr/>
        </p:nvSpPr>
        <p:spPr bwMode="auto">
          <a:xfrm>
            <a:off x="908339" y="4164445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pPr algn="l">
              <a:spcBef>
                <a:spcPct val="50000"/>
              </a:spcBef>
            </a:pPr>
            <a:r>
              <a:rPr lang="en-US" sz="1600"/>
              <a:t>Memory</a:t>
            </a:r>
          </a:p>
        </p:txBody>
      </p:sp>
      <p:sp>
        <p:nvSpPr>
          <p:cNvPr id="355361" name="Text Box 33"/>
          <p:cNvSpPr txBox="1">
            <a:spLocks noChangeArrowheads="1"/>
          </p:cNvSpPr>
          <p:nvPr/>
        </p:nvSpPr>
        <p:spPr bwMode="auto">
          <a:xfrm>
            <a:off x="908339" y="4469245"/>
            <a:ext cx="1219200" cy="609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pPr algn="l">
              <a:spcBef>
                <a:spcPct val="50000"/>
              </a:spcBef>
            </a:pPr>
            <a:r>
              <a:rPr lang="en-US" sz="1600"/>
              <a:t>Write</a:t>
            </a:r>
          </a:p>
          <a:p>
            <a:pPr algn="l">
              <a:spcBef>
                <a:spcPct val="50000"/>
              </a:spcBef>
            </a:pPr>
            <a:r>
              <a:rPr lang="en-US" sz="1600"/>
              <a:t>back</a:t>
            </a:r>
          </a:p>
        </p:txBody>
      </p:sp>
      <p:sp>
        <p:nvSpPr>
          <p:cNvPr id="355365" name="Text Box 37"/>
          <p:cNvSpPr txBox="1">
            <a:spLocks noChangeArrowheads="1"/>
          </p:cNvSpPr>
          <p:nvPr/>
        </p:nvSpPr>
        <p:spPr bwMode="auto">
          <a:xfrm>
            <a:off x="908339" y="5078845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pPr algn="l">
              <a:spcBef>
                <a:spcPct val="50000"/>
              </a:spcBef>
            </a:pPr>
            <a:r>
              <a:rPr lang="en-US" sz="1600"/>
              <a:t>PC update</a:t>
            </a:r>
          </a:p>
        </p:txBody>
      </p:sp>
      <p:sp>
        <p:nvSpPr>
          <p:cNvPr id="355367" name="Text Box 39"/>
          <p:cNvSpPr txBox="1">
            <a:spLocks noChangeArrowheads="1"/>
          </p:cNvSpPr>
          <p:nvPr/>
        </p:nvSpPr>
        <p:spPr bwMode="auto">
          <a:xfrm>
            <a:off x="2127539" y="1726045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icode,ifun</a:t>
            </a:r>
          </a:p>
        </p:txBody>
      </p:sp>
      <p:sp>
        <p:nvSpPr>
          <p:cNvPr id="355368" name="Text Box 40"/>
          <p:cNvSpPr txBox="1">
            <a:spLocks noChangeArrowheads="1"/>
          </p:cNvSpPr>
          <p:nvPr/>
        </p:nvSpPr>
        <p:spPr bwMode="auto">
          <a:xfrm>
            <a:off x="2127539" y="2030845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rA,rB</a:t>
            </a:r>
          </a:p>
        </p:txBody>
      </p:sp>
      <p:sp>
        <p:nvSpPr>
          <p:cNvPr id="355369" name="Text Box 41"/>
          <p:cNvSpPr txBox="1">
            <a:spLocks noChangeArrowheads="1"/>
          </p:cNvSpPr>
          <p:nvPr/>
        </p:nvSpPr>
        <p:spPr bwMode="auto">
          <a:xfrm>
            <a:off x="2127539" y="2335645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valC</a:t>
            </a:r>
          </a:p>
        </p:txBody>
      </p:sp>
      <p:sp>
        <p:nvSpPr>
          <p:cNvPr id="355370" name="Text Box 42"/>
          <p:cNvSpPr txBox="1">
            <a:spLocks noChangeArrowheads="1"/>
          </p:cNvSpPr>
          <p:nvPr/>
        </p:nvSpPr>
        <p:spPr bwMode="auto">
          <a:xfrm>
            <a:off x="2127539" y="2640445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valP</a:t>
            </a:r>
          </a:p>
        </p:txBody>
      </p:sp>
      <p:sp>
        <p:nvSpPr>
          <p:cNvPr id="355371" name="Text Box 43"/>
          <p:cNvSpPr txBox="1">
            <a:spLocks noChangeArrowheads="1"/>
          </p:cNvSpPr>
          <p:nvPr/>
        </p:nvSpPr>
        <p:spPr bwMode="auto">
          <a:xfrm>
            <a:off x="2127539" y="2945245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valA, srcA</a:t>
            </a:r>
          </a:p>
        </p:txBody>
      </p:sp>
      <p:sp>
        <p:nvSpPr>
          <p:cNvPr id="355372" name="Text Box 44"/>
          <p:cNvSpPr txBox="1">
            <a:spLocks noChangeArrowheads="1"/>
          </p:cNvSpPr>
          <p:nvPr/>
        </p:nvSpPr>
        <p:spPr bwMode="auto">
          <a:xfrm>
            <a:off x="2127539" y="3250045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valB, srcB</a:t>
            </a:r>
          </a:p>
        </p:txBody>
      </p:sp>
      <p:sp>
        <p:nvSpPr>
          <p:cNvPr id="355373" name="Text Box 45"/>
          <p:cNvSpPr txBox="1">
            <a:spLocks noChangeArrowheads="1"/>
          </p:cNvSpPr>
          <p:nvPr/>
        </p:nvSpPr>
        <p:spPr bwMode="auto">
          <a:xfrm>
            <a:off x="2127539" y="3554845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valE</a:t>
            </a:r>
          </a:p>
        </p:txBody>
      </p:sp>
      <p:sp>
        <p:nvSpPr>
          <p:cNvPr id="355374" name="Text Box 46"/>
          <p:cNvSpPr txBox="1">
            <a:spLocks noChangeArrowheads="1"/>
          </p:cNvSpPr>
          <p:nvPr/>
        </p:nvSpPr>
        <p:spPr bwMode="auto">
          <a:xfrm>
            <a:off x="2127539" y="3859645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Cond code</a:t>
            </a:r>
          </a:p>
        </p:txBody>
      </p:sp>
      <p:sp>
        <p:nvSpPr>
          <p:cNvPr id="355375" name="Text Box 47"/>
          <p:cNvSpPr txBox="1">
            <a:spLocks noChangeArrowheads="1"/>
          </p:cNvSpPr>
          <p:nvPr/>
        </p:nvSpPr>
        <p:spPr bwMode="auto">
          <a:xfrm>
            <a:off x="2127539" y="4164445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valM</a:t>
            </a:r>
          </a:p>
        </p:txBody>
      </p:sp>
      <p:sp>
        <p:nvSpPr>
          <p:cNvPr id="355376" name="Text Box 48"/>
          <p:cNvSpPr txBox="1">
            <a:spLocks noChangeArrowheads="1"/>
          </p:cNvSpPr>
          <p:nvPr/>
        </p:nvSpPr>
        <p:spPr bwMode="auto">
          <a:xfrm>
            <a:off x="2127539" y="4469245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dstE</a:t>
            </a:r>
          </a:p>
        </p:txBody>
      </p:sp>
      <p:sp>
        <p:nvSpPr>
          <p:cNvPr id="355377" name="Text Box 49"/>
          <p:cNvSpPr txBox="1">
            <a:spLocks noChangeArrowheads="1"/>
          </p:cNvSpPr>
          <p:nvPr/>
        </p:nvSpPr>
        <p:spPr bwMode="auto">
          <a:xfrm>
            <a:off x="2127539" y="4774045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dstM</a:t>
            </a:r>
          </a:p>
        </p:txBody>
      </p:sp>
      <p:sp>
        <p:nvSpPr>
          <p:cNvPr id="355378" name="Text Box 50"/>
          <p:cNvSpPr txBox="1">
            <a:spLocks noChangeArrowheads="1"/>
          </p:cNvSpPr>
          <p:nvPr/>
        </p:nvSpPr>
        <p:spPr bwMode="auto">
          <a:xfrm>
            <a:off x="2127539" y="5078845"/>
            <a:ext cx="12192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PC</a:t>
            </a:r>
          </a:p>
        </p:txBody>
      </p:sp>
      <p:sp>
        <p:nvSpPr>
          <p:cNvPr id="355379" name="Text Box 51"/>
          <p:cNvSpPr txBox="1">
            <a:spLocks noChangeArrowheads="1"/>
          </p:cNvSpPr>
          <p:nvPr/>
        </p:nvSpPr>
        <p:spPr bwMode="auto">
          <a:xfrm>
            <a:off x="3346739" y="1726045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icode:ifun </a:t>
            </a:r>
            <a:r>
              <a:rPr lang="en-US" sz="1600">
                <a:sym typeface="Symbol" pitchFamily="18" charset="2"/>
              </a:rPr>
              <a:t></a:t>
            </a:r>
            <a:r>
              <a:rPr lang="en-US" sz="1600"/>
              <a:t> M</a:t>
            </a:r>
            <a:r>
              <a:rPr lang="en-US" sz="1600" baseline="-25000"/>
              <a:t>1</a:t>
            </a:r>
            <a:r>
              <a:rPr lang="en-US" sz="1600"/>
              <a:t>[PC]</a:t>
            </a:r>
          </a:p>
        </p:txBody>
      </p:sp>
      <p:sp>
        <p:nvSpPr>
          <p:cNvPr id="355380" name="Text Box 52"/>
          <p:cNvSpPr txBox="1">
            <a:spLocks noChangeArrowheads="1"/>
          </p:cNvSpPr>
          <p:nvPr/>
        </p:nvSpPr>
        <p:spPr bwMode="auto">
          <a:xfrm>
            <a:off x="3346739" y="2030845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endParaRPr lang="en-US" sz="1600"/>
          </a:p>
        </p:txBody>
      </p:sp>
      <p:sp>
        <p:nvSpPr>
          <p:cNvPr id="355381" name="Text Box 53"/>
          <p:cNvSpPr txBox="1">
            <a:spLocks noChangeArrowheads="1"/>
          </p:cNvSpPr>
          <p:nvPr/>
        </p:nvSpPr>
        <p:spPr bwMode="auto">
          <a:xfrm>
            <a:off x="3346739" y="2335645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valC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</a:t>
            </a:r>
            <a:r>
              <a:rPr lang="en-US" sz="1600" dirty="0"/>
              <a:t> M</a:t>
            </a:r>
            <a:r>
              <a:rPr lang="en-US" sz="1600" baseline="-25000" dirty="0"/>
              <a:t>8</a:t>
            </a:r>
            <a:r>
              <a:rPr lang="en-US" sz="1600" dirty="0"/>
              <a:t>[PC+1]</a:t>
            </a:r>
          </a:p>
        </p:txBody>
      </p:sp>
      <p:sp>
        <p:nvSpPr>
          <p:cNvPr id="355382" name="Text Box 54"/>
          <p:cNvSpPr txBox="1">
            <a:spLocks noChangeArrowheads="1"/>
          </p:cNvSpPr>
          <p:nvPr/>
        </p:nvSpPr>
        <p:spPr bwMode="auto">
          <a:xfrm>
            <a:off x="3346739" y="2640445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valP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 PC+9</a:t>
            </a:r>
          </a:p>
        </p:txBody>
      </p:sp>
      <p:sp>
        <p:nvSpPr>
          <p:cNvPr id="355383" name="Text Box 55"/>
          <p:cNvSpPr txBox="1">
            <a:spLocks noChangeArrowheads="1"/>
          </p:cNvSpPr>
          <p:nvPr/>
        </p:nvSpPr>
        <p:spPr bwMode="auto">
          <a:xfrm>
            <a:off x="3346739" y="1726045"/>
            <a:ext cx="2819400" cy="1219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endParaRPr lang="en-US" sz="1600"/>
          </a:p>
        </p:txBody>
      </p:sp>
      <p:sp>
        <p:nvSpPr>
          <p:cNvPr id="355384" name="Text Box 56"/>
          <p:cNvSpPr txBox="1">
            <a:spLocks noChangeArrowheads="1"/>
          </p:cNvSpPr>
          <p:nvPr/>
        </p:nvSpPr>
        <p:spPr bwMode="auto">
          <a:xfrm>
            <a:off x="3346739" y="2945245"/>
            <a:ext cx="2819400" cy="304800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endParaRPr lang="en-US" sz="1600">
              <a:sym typeface="Symbol" pitchFamily="18" charset="2"/>
            </a:endParaRPr>
          </a:p>
        </p:txBody>
      </p:sp>
      <p:sp>
        <p:nvSpPr>
          <p:cNvPr id="355385" name="Text Box 57"/>
          <p:cNvSpPr txBox="1">
            <a:spLocks noChangeArrowheads="1"/>
          </p:cNvSpPr>
          <p:nvPr/>
        </p:nvSpPr>
        <p:spPr bwMode="auto">
          <a:xfrm>
            <a:off x="3346739" y="3250045"/>
            <a:ext cx="2819400" cy="304800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valB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 R[</a:t>
            </a:r>
            <a:r>
              <a:rPr lang="en-US" sz="1600" dirty="0">
                <a:latin typeface="Courier New" pitchFamily="49" charset="0"/>
                <a:sym typeface="Symbol" pitchFamily="18" charset="2"/>
              </a:rPr>
              <a:t>%</a:t>
            </a:r>
            <a:r>
              <a:rPr lang="en-US" sz="1600" dirty="0" err="1">
                <a:latin typeface="Courier New" pitchFamily="49" charset="0"/>
                <a:sym typeface="Symbol" pitchFamily="18" charset="2"/>
              </a:rPr>
              <a:t>rsp</a:t>
            </a:r>
            <a:r>
              <a:rPr lang="en-US" sz="1600" dirty="0">
                <a:sym typeface="Symbol" pitchFamily="18" charset="2"/>
              </a:rPr>
              <a:t>]</a:t>
            </a:r>
          </a:p>
        </p:txBody>
      </p:sp>
      <p:sp>
        <p:nvSpPr>
          <p:cNvPr id="355386" name="Text Box 58"/>
          <p:cNvSpPr txBox="1">
            <a:spLocks noChangeArrowheads="1"/>
          </p:cNvSpPr>
          <p:nvPr/>
        </p:nvSpPr>
        <p:spPr bwMode="auto">
          <a:xfrm>
            <a:off x="3346739" y="2945245"/>
            <a:ext cx="2819400" cy="609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endParaRPr lang="en-US" sz="1600"/>
          </a:p>
        </p:txBody>
      </p:sp>
      <p:sp>
        <p:nvSpPr>
          <p:cNvPr id="355387" name="Text Box 59"/>
          <p:cNvSpPr txBox="1">
            <a:spLocks noChangeArrowheads="1"/>
          </p:cNvSpPr>
          <p:nvPr/>
        </p:nvSpPr>
        <p:spPr bwMode="auto">
          <a:xfrm>
            <a:off x="3346739" y="3554845"/>
            <a:ext cx="2819400" cy="304800"/>
          </a:xfrm>
          <a:prstGeom prst="rect">
            <a:avLst/>
          </a:prstGeom>
          <a:solidFill>
            <a:srgbClr val="99FF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valE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 </a:t>
            </a:r>
            <a:r>
              <a:rPr lang="en-US" sz="1600" dirty="0" err="1">
                <a:sym typeface="Symbol" pitchFamily="18" charset="2"/>
              </a:rPr>
              <a:t>valB</a:t>
            </a:r>
            <a:r>
              <a:rPr lang="en-US" sz="1600" dirty="0">
                <a:sym typeface="Symbol" pitchFamily="18" charset="2"/>
              </a:rPr>
              <a:t> + –8</a:t>
            </a:r>
          </a:p>
        </p:txBody>
      </p:sp>
      <p:sp>
        <p:nvSpPr>
          <p:cNvPr id="355388" name="Text Box 60"/>
          <p:cNvSpPr txBox="1">
            <a:spLocks noChangeArrowheads="1"/>
          </p:cNvSpPr>
          <p:nvPr/>
        </p:nvSpPr>
        <p:spPr bwMode="auto">
          <a:xfrm>
            <a:off x="3346739" y="3859645"/>
            <a:ext cx="2819400" cy="304800"/>
          </a:xfrm>
          <a:prstGeom prst="rect">
            <a:avLst/>
          </a:prstGeom>
          <a:solidFill>
            <a:srgbClr val="99FF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endParaRPr lang="en-US" sz="1600"/>
          </a:p>
        </p:txBody>
      </p:sp>
      <p:sp>
        <p:nvSpPr>
          <p:cNvPr id="355389" name="Text Box 61"/>
          <p:cNvSpPr txBox="1">
            <a:spLocks noChangeArrowheads="1"/>
          </p:cNvSpPr>
          <p:nvPr/>
        </p:nvSpPr>
        <p:spPr bwMode="auto">
          <a:xfrm>
            <a:off x="3346739" y="3554845"/>
            <a:ext cx="2819400" cy="609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endParaRPr lang="en-US" sz="1600"/>
          </a:p>
        </p:txBody>
      </p:sp>
      <p:sp>
        <p:nvSpPr>
          <p:cNvPr id="355390" name="Text Box 62"/>
          <p:cNvSpPr txBox="1">
            <a:spLocks noChangeArrowheads="1"/>
          </p:cNvSpPr>
          <p:nvPr/>
        </p:nvSpPr>
        <p:spPr bwMode="auto">
          <a:xfrm>
            <a:off x="3346739" y="4164445"/>
            <a:ext cx="2819400" cy="304800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/>
              <a:t>M</a:t>
            </a:r>
            <a:r>
              <a:rPr lang="en-US" sz="1600" baseline="-25000" dirty="0"/>
              <a:t>8</a:t>
            </a:r>
            <a:r>
              <a:rPr lang="en-US" sz="1600" dirty="0"/>
              <a:t>[</a:t>
            </a:r>
            <a:r>
              <a:rPr lang="en-US" sz="1600" dirty="0" err="1"/>
              <a:t>valE</a:t>
            </a:r>
            <a:r>
              <a:rPr lang="en-US" sz="1600" dirty="0"/>
              <a:t>] </a:t>
            </a:r>
            <a:r>
              <a:rPr lang="en-US" sz="1600" dirty="0">
                <a:sym typeface="Symbol" pitchFamily="18" charset="2"/>
              </a:rPr>
              <a:t></a:t>
            </a:r>
            <a:r>
              <a:rPr lang="en-US" sz="1600" dirty="0"/>
              <a:t> </a:t>
            </a:r>
            <a:r>
              <a:rPr lang="en-US" sz="1600" dirty="0" err="1"/>
              <a:t>valP</a:t>
            </a:r>
            <a:r>
              <a:rPr lang="en-US" sz="1600" dirty="0"/>
              <a:t> </a:t>
            </a:r>
          </a:p>
        </p:txBody>
      </p:sp>
      <p:sp>
        <p:nvSpPr>
          <p:cNvPr id="355391" name="Text Box 63"/>
          <p:cNvSpPr txBox="1">
            <a:spLocks noChangeArrowheads="1"/>
          </p:cNvSpPr>
          <p:nvPr/>
        </p:nvSpPr>
        <p:spPr bwMode="auto">
          <a:xfrm>
            <a:off x="3346739" y="4469245"/>
            <a:ext cx="2819400" cy="304800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/>
              <a:t>R[</a:t>
            </a:r>
            <a:r>
              <a:rPr lang="en-US" sz="1600" dirty="0">
                <a:latin typeface="Courier New" pitchFamily="49" charset="0"/>
                <a:sym typeface="Symbol" pitchFamily="18" charset="2"/>
              </a:rPr>
              <a:t>%</a:t>
            </a:r>
            <a:r>
              <a:rPr lang="en-US" sz="1600" dirty="0" err="1">
                <a:latin typeface="Courier New" pitchFamily="49" charset="0"/>
                <a:sym typeface="Symbol" pitchFamily="18" charset="2"/>
              </a:rPr>
              <a:t>rsp</a:t>
            </a:r>
            <a:r>
              <a:rPr lang="en-US" sz="1600" dirty="0"/>
              <a:t>] </a:t>
            </a:r>
            <a:r>
              <a:rPr lang="en-US" sz="1600" dirty="0">
                <a:sym typeface="Symbol" pitchFamily="18" charset="2"/>
              </a:rPr>
              <a:t> </a:t>
            </a:r>
            <a:r>
              <a:rPr lang="en-US" sz="1600" dirty="0" err="1">
                <a:sym typeface="Symbol" pitchFamily="18" charset="2"/>
              </a:rPr>
              <a:t>valE</a:t>
            </a:r>
            <a:endParaRPr lang="en-US" sz="1600" dirty="0">
              <a:sym typeface="Symbol" pitchFamily="18" charset="2"/>
            </a:endParaRPr>
          </a:p>
        </p:txBody>
      </p:sp>
      <p:sp>
        <p:nvSpPr>
          <p:cNvPr id="355392" name="Text Box 64"/>
          <p:cNvSpPr txBox="1">
            <a:spLocks noChangeArrowheads="1"/>
          </p:cNvSpPr>
          <p:nvPr/>
        </p:nvSpPr>
        <p:spPr bwMode="auto">
          <a:xfrm>
            <a:off x="3346739" y="4774045"/>
            <a:ext cx="2819400" cy="304800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 </a:t>
            </a:r>
          </a:p>
        </p:txBody>
      </p:sp>
      <p:sp>
        <p:nvSpPr>
          <p:cNvPr id="355393" name="Text Box 65"/>
          <p:cNvSpPr txBox="1">
            <a:spLocks noChangeArrowheads="1"/>
          </p:cNvSpPr>
          <p:nvPr/>
        </p:nvSpPr>
        <p:spPr bwMode="auto">
          <a:xfrm>
            <a:off x="3346739" y="4469245"/>
            <a:ext cx="2819400" cy="609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endParaRPr lang="en-US" sz="1600"/>
          </a:p>
        </p:txBody>
      </p:sp>
      <p:sp>
        <p:nvSpPr>
          <p:cNvPr id="355394" name="Text Box 66"/>
          <p:cNvSpPr txBox="1">
            <a:spLocks noChangeArrowheads="1"/>
          </p:cNvSpPr>
          <p:nvPr/>
        </p:nvSpPr>
        <p:spPr bwMode="auto">
          <a:xfrm>
            <a:off x="3346739" y="5078845"/>
            <a:ext cx="2819400" cy="304800"/>
          </a:xfrm>
          <a:prstGeom prst="rect">
            <a:avLst/>
          </a:prstGeom>
          <a:solidFill>
            <a:srgbClr val="FFCCFF"/>
          </a:solidFill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PC </a:t>
            </a:r>
            <a:r>
              <a:rPr lang="en-US" sz="1600">
                <a:sym typeface="Symbol" pitchFamily="18" charset="2"/>
              </a:rPr>
              <a:t> valC</a:t>
            </a:r>
          </a:p>
        </p:txBody>
      </p:sp>
      <p:sp>
        <p:nvSpPr>
          <p:cNvPr id="355407" name="Text Box 79"/>
          <p:cNvSpPr txBox="1">
            <a:spLocks noChangeArrowheads="1"/>
          </p:cNvSpPr>
          <p:nvPr/>
        </p:nvSpPr>
        <p:spPr bwMode="auto">
          <a:xfrm>
            <a:off x="6309014" y="1726045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Read instruction byte</a:t>
            </a:r>
          </a:p>
        </p:txBody>
      </p:sp>
      <p:sp>
        <p:nvSpPr>
          <p:cNvPr id="355408" name="Text Box 80"/>
          <p:cNvSpPr txBox="1">
            <a:spLocks noChangeArrowheads="1"/>
          </p:cNvSpPr>
          <p:nvPr/>
        </p:nvSpPr>
        <p:spPr bwMode="auto">
          <a:xfrm>
            <a:off x="6309014" y="2030845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[Read register byte]</a:t>
            </a:r>
          </a:p>
        </p:txBody>
      </p:sp>
      <p:sp>
        <p:nvSpPr>
          <p:cNvPr id="355409" name="Text Box 81"/>
          <p:cNvSpPr txBox="1">
            <a:spLocks noChangeArrowheads="1"/>
          </p:cNvSpPr>
          <p:nvPr/>
        </p:nvSpPr>
        <p:spPr bwMode="auto">
          <a:xfrm>
            <a:off x="6309014" y="2335645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Read constant word</a:t>
            </a:r>
          </a:p>
        </p:txBody>
      </p:sp>
      <p:sp>
        <p:nvSpPr>
          <p:cNvPr id="355410" name="Text Box 82"/>
          <p:cNvSpPr txBox="1">
            <a:spLocks noChangeArrowheads="1"/>
          </p:cNvSpPr>
          <p:nvPr/>
        </p:nvSpPr>
        <p:spPr bwMode="auto">
          <a:xfrm>
            <a:off x="6309014" y="2640445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Compute next PC</a:t>
            </a:r>
          </a:p>
        </p:txBody>
      </p:sp>
      <p:sp>
        <p:nvSpPr>
          <p:cNvPr id="355411" name="Text Box 83"/>
          <p:cNvSpPr txBox="1">
            <a:spLocks noChangeArrowheads="1"/>
          </p:cNvSpPr>
          <p:nvPr/>
        </p:nvSpPr>
        <p:spPr bwMode="auto">
          <a:xfrm>
            <a:off x="6309014" y="2945245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[Read operand A]</a:t>
            </a:r>
          </a:p>
        </p:txBody>
      </p:sp>
      <p:sp>
        <p:nvSpPr>
          <p:cNvPr id="355412" name="Text Box 84"/>
          <p:cNvSpPr txBox="1">
            <a:spLocks noChangeArrowheads="1"/>
          </p:cNvSpPr>
          <p:nvPr/>
        </p:nvSpPr>
        <p:spPr bwMode="auto">
          <a:xfrm>
            <a:off x="6309014" y="3250045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Read operand B</a:t>
            </a:r>
          </a:p>
        </p:txBody>
      </p:sp>
      <p:sp>
        <p:nvSpPr>
          <p:cNvPr id="355413" name="Text Box 85"/>
          <p:cNvSpPr txBox="1">
            <a:spLocks noChangeArrowheads="1"/>
          </p:cNvSpPr>
          <p:nvPr/>
        </p:nvSpPr>
        <p:spPr bwMode="auto">
          <a:xfrm>
            <a:off x="6309014" y="3554845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Perform ALU operation</a:t>
            </a:r>
          </a:p>
        </p:txBody>
      </p:sp>
      <p:sp>
        <p:nvSpPr>
          <p:cNvPr id="355414" name="Text Box 86"/>
          <p:cNvSpPr txBox="1">
            <a:spLocks noChangeArrowheads="1"/>
          </p:cNvSpPr>
          <p:nvPr/>
        </p:nvSpPr>
        <p:spPr bwMode="auto">
          <a:xfrm>
            <a:off x="6309014" y="3859645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/>
              <a:t>[Set /use cond. code </a:t>
            </a:r>
            <a:r>
              <a:rPr lang="en-US" sz="1600" dirty="0" err="1"/>
              <a:t>reg</a:t>
            </a:r>
            <a:r>
              <a:rPr lang="en-US" sz="1600" dirty="0"/>
              <a:t>]</a:t>
            </a:r>
          </a:p>
        </p:txBody>
      </p:sp>
      <p:sp>
        <p:nvSpPr>
          <p:cNvPr id="355415" name="Text Box 87"/>
          <p:cNvSpPr txBox="1">
            <a:spLocks noChangeArrowheads="1"/>
          </p:cNvSpPr>
          <p:nvPr/>
        </p:nvSpPr>
        <p:spPr bwMode="auto">
          <a:xfrm>
            <a:off x="6309014" y="4164445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/>
              <a:t>Memory read/write  </a:t>
            </a:r>
          </a:p>
        </p:txBody>
      </p:sp>
      <p:sp>
        <p:nvSpPr>
          <p:cNvPr id="355416" name="Text Box 88"/>
          <p:cNvSpPr txBox="1">
            <a:spLocks noChangeArrowheads="1"/>
          </p:cNvSpPr>
          <p:nvPr/>
        </p:nvSpPr>
        <p:spPr bwMode="auto">
          <a:xfrm>
            <a:off x="6309014" y="4469245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/>
              <a:t>Write back ALU result</a:t>
            </a:r>
          </a:p>
        </p:txBody>
      </p:sp>
      <p:sp>
        <p:nvSpPr>
          <p:cNvPr id="355417" name="Text Box 89"/>
          <p:cNvSpPr txBox="1">
            <a:spLocks noChangeArrowheads="1"/>
          </p:cNvSpPr>
          <p:nvPr/>
        </p:nvSpPr>
        <p:spPr bwMode="auto">
          <a:xfrm>
            <a:off x="6309014" y="4774045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/>
              <a:t>[Write back memory result]</a:t>
            </a:r>
          </a:p>
        </p:txBody>
      </p:sp>
      <p:sp>
        <p:nvSpPr>
          <p:cNvPr id="355418" name="Text Box 90"/>
          <p:cNvSpPr txBox="1">
            <a:spLocks noChangeArrowheads="1"/>
          </p:cNvSpPr>
          <p:nvPr/>
        </p:nvSpPr>
        <p:spPr bwMode="auto">
          <a:xfrm>
            <a:off x="6309014" y="5078845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Update PC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Computed Values</a:t>
            </a:r>
          </a:p>
        </p:txBody>
      </p:sp>
      <p:sp>
        <p:nvSpPr>
          <p:cNvPr id="357379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309563" y="1409700"/>
            <a:ext cx="4281487" cy="5213350"/>
          </a:xfrm>
        </p:spPr>
        <p:txBody>
          <a:bodyPr/>
          <a:lstStyle/>
          <a:p>
            <a:pPr marL="0" indent="0">
              <a:tabLst>
                <a:tab pos="1485900" algn="l"/>
              </a:tabLst>
            </a:pPr>
            <a:r>
              <a:rPr lang="en-US" sz="2000" dirty="0"/>
              <a:t>Fetch</a:t>
            </a:r>
          </a:p>
          <a:p>
            <a:pPr lvl="1">
              <a:buFont typeface="Wingdings" pitchFamily="2" charset="2"/>
              <a:buNone/>
              <a:tabLst>
                <a:tab pos="1485900" algn="l"/>
              </a:tabLst>
            </a:pPr>
            <a:r>
              <a:rPr lang="en-US" sz="1800" dirty="0" err="1"/>
              <a:t>icode</a:t>
            </a:r>
            <a:r>
              <a:rPr lang="en-US" sz="1800" dirty="0"/>
              <a:t>	Instruction code</a:t>
            </a:r>
          </a:p>
          <a:p>
            <a:pPr lvl="1">
              <a:buFont typeface="Wingdings" pitchFamily="2" charset="2"/>
              <a:buNone/>
              <a:tabLst>
                <a:tab pos="1485900" algn="l"/>
              </a:tabLst>
            </a:pPr>
            <a:r>
              <a:rPr lang="en-US" sz="1800" dirty="0" err="1"/>
              <a:t>ifun</a:t>
            </a:r>
            <a:r>
              <a:rPr lang="en-US" sz="1800" dirty="0"/>
              <a:t>	Instruction function</a:t>
            </a:r>
          </a:p>
          <a:p>
            <a:pPr lvl="1">
              <a:buFont typeface="Wingdings" pitchFamily="2" charset="2"/>
              <a:buNone/>
              <a:tabLst>
                <a:tab pos="1485900" algn="l"/>
              </a:tabLst>
            </a:pPr>
            <a:r>
              <a:rPr lang="en-US" sz="1800" dirty="0" err="1"/>
              <a:t>rA</a:t>
            </a:r>
            <a:r>
              <a:rPr lang="en-US" sz="1800" dirty="0"/>
              <a:t>	Instr. Register A</a:t>
            </a:r>
          </a:p>
          <a:p>
            <a:pPr lvl="1">
              <a:buFont typeface="Wingdings" pitchFamily="2" charset="2"/>
              <a:buNone/>
              <a:tabLst>
                <a:tab pos="1485900" algn="l"/>
              </a:tabLst>
            </a:pPr>
            <a:r>
              <a:rPr lang="en-US" sz="1800" dirty="0" err="1"/>
              <a:t>rB</a:t>
            </a:r>
            <a:r>
              <a:rPr lang="en-US" sz="1800" dirty="0"/>
              <a:t>	Instr. Register B</a:t>
            </a:r>
          </a:p>
          <a:p>
            <a:pPr lvl="1">
              <a:buFont typeface="Wingdings" pitchFamily="2" charset="2"/>
              <a:buNone/>
              <a:tabLst>
                <a:tab pos="1485900" algn="l"/>
              </a:tabLst>
            </a:pPr>
            <a:r>
              <a:rPr lang="en-US" sz="1800" dirty="0" err="1"/>
              <a:t>valC</a:t>
            </a:r>
            <a:r>
              <a:rPr lang="en-US" sz="1800" dirty="0"/>
              <a:t>	Instruction constant</a:t>
            </a:r>
          </a:p>
          <a:p>
            <a:pPr lvl="1">
              <a:buFont typeface="Wingdings" pitchFamily="2" charset="2"/>
              <a:buNone/>
              <a:tabLst>
                <a:tab pos="1485900" algn="l"/>
              </a:tabLst>
            </a:pPr>
            <a:r>
              <a:rPr lang="en-US" sz="1800" dirty="0" err="1"/>
              <a:t>valP</a:t>
            </a:r>
            <a:r>
              <a:rPr lang="en-US" sz="1800" dirty="0"/>
              <a:t>	Incremented PC</a:t>
            </a:r>
          </a:p>
          <a:p>
            <a:pPr marL="0" indent="0">
              <a:tabLst>
                <a:tab pos="1485900" algn="l"/>
              </a:tabLst>
            </a:pPr>
            <a:r>
              <a:rPr lang="en-US" sz="2000" dirty="0"/>
              <a:t>Decode</a:t>
            </a:r>
          </a:p>
          <a:p>
            <a:pPr lvl="1">
              <a:buFont typeface="Wingdings" pitchFamily="2" charset="2"/>
              <a:buNone/>
              <a:tabLst>
                <a:tab pos="1485900" algn="l"/>
              </a:tabLst>
            </a:pPr>
            <a:r>
              <a:rPr lang="en-US" sz="1800" dirty="0" err="1"/>
              <a:t>srcA</a:t>
            </a:r>
            <a:r>
              <a:rPr lang="en-US" sz="1800" dirty="0"/>
              <a:t>	Register ID A</a:t>
            </a:r>
          </a:p>
          <a:p>
            <a:pPr lvl="1">
              <a:buFont typeface="Wingdings" pitchFamily="2" charset="2"/>
              <a:buNone/>
              <a:tabLst>
                <a:tab pos="1485900" algn="l"/>
              </a:tabLst>
            </a:pPr>
            <a:r>
              <a:rPr lang="en-US" sz="1800" dirty="0" err="1"/>
              <a:t>srcB</a:t>
            </a:r>
            <a:r>
              <a:rPr lang="en-US" sz="1800" dirty="0"/>
              <a:t>	Register ID B</a:t>
            </a:r>
          </a:p>
          <a:p>
            <a:pPr lvl="1">
              <a:buFont typeface="Wingdings" pitchFamily="2" charset="2"/>
              <a:buNone/>
              <a:tabLst>
                <a:tab pos="1485900" algn="l"/>
              </a:tabLst>
            </a:pPr>
            <a:r>
              <a:rPr lang="en-US" sz="1800" dirty="0" err="1"/>
              <a:t>dstE</a:t>
            </a:r>
            <a:r>
              <a:rPr lang="en-US" sz="1800" dirty="0"/>
              <a:t>	Destination Register E</a:t>
            </a:r>
          </a:p>
          <a:p>
            <a:pPr lvl="1">
              <a:buFont typeface="Wingdings" pitchFamily="2" charset="2"/>
              <a:buNone/>
              <a:tabLst>
                <a:tab pos="1485900" algn="l"/>
              </a:tabLst>
            </a:pPr>
            <a:r>
              <a:rPr lang="en-US" sz="1800" dirty="0" err="1"/>
              <a:t>dstM</a:t>
            </a:r>
            <a:r>
              <a:rPr lang="en-US" sz="1800" dirty="0"/>
              <a:t>	Destination Register M</a:t>
            </a:r>
          </a:p>
          <a:p>
            <a:pPr lvl="1">
              <a:buFont typeface="Wingdings" pitchFamily="2" charset="2"/>
              <a:buNone/>
              <a:tabLst>
                <a:tab pos="1485900" algn="l"/>
              </a:tabLst>
            </a:pPr>
            <a:r>
              <a:rPr lang="en-US" sz="1800" dirty="0" err="1"/>
              <a:t>valA</a:t>
            </a:r>
            <a:r>
              <a:rPr lang="en-US" sz="1800" dirty="0"/>
              <a:t>	Register value A</a:t>
            </a:r>
          </a:p>
          <a:p>
            <a:pPr lvl="1">
              <a:buFont typeface="Wingdings" pitchFamily="2" charset="2"/>
              <a:buNone/>
              <a:tabLst>
                <a:tab pos="1485900" algn="l"/>
              </a:tabLst>
            </a:pPr>
            <a:r>
              <a:rPr lang="en-US" sz="1800" dirty="0" err="1"/>
              <a:t>valB</a:t>
            </a:r>
            <a:r>
              <a:rPr lang="en-US" sz="1800" dirty="0"/>
              <a:t>	Register value B</a:t>
            </a:r>
          </a:p>
          <a:p>
            <a:pPr lvl="1">
              <a:buFont typeface="Wingdings" pitchFamily="2" charset="2"/>
              <a:buNone/>
              <a:tabLst>
                <a:tab pos="1485900" algn="l"/>
              </a:tabLst>
            </a:pPr>
            <a:endParaRPr lang="en-US" sz="1800" dirty="0"/>
          </a:p>
        </p:txBody>
      </p:sp>
      <p:sp>
        <p:nvSpPr>
          <p:cNvPr id="357380" name="Rectangle 1028"/>
          <p:cNvSpPr>
            <a:spLocks noGrp="1" noChangeArrowheads="1"/>
          </p:cNvSpPr>
          <p:nvPr>
            <p:ph sz="half" idx="2"/>
          </p:nvPr>
        </p:nvSpPr>
        <p:spPr>
          <a:xfrm>
            <a:off x="4819650" y="1409700"/>
            <a:ext cx="3784600" cy="5213350"/>
          </a:xfrm>
        </p:spPr>
        <p:txBody>
          <a:bodyPr/>
          <a:lstStyle/>
          <a:p>
            <a:pPr marL="0" indent="0">
              <a:tabLst>
                <a:tab pos="1485900" algn="l"/>
              </a:tabLst>
            </a:pPr>
            <a:r>
              <a:rPr lang="en-US" sz="2000" dirty="0"/>
              <a:t>Execute</a:t>
            </a:r>
          </a:p>
          <a:p>
            <a:pPr lvl="1">
              <a:tabLst>
                <a:tab pos="1485900" algn="l"/>
              </a:tabLst>
            </a:pPr>
            <a:r>
              <a:rPr lang="en-US" sz="1800" dirty="0" err="1"/>
              <a:t>valE</a:t>
            </a:r>
            <a:r>
              <a:rPr lang="en-US" sz="1800" dirty="0"/>
              <a:t>	ALU result</a:t>
            </a:r>
          </a:p>
          <a:p>
            <a:pPr lvl="1">
              <a:tabLst>
                <a:tab pos="1485900" algn="l"/>
              </a:tabLst>
            </a:pPr>
            <a:r>
              <a:rPr lang="en-US" sz="1800" dirty="0" err="1"/>
              <a:t>Cnd</a:t>
            </a:r>
            <a:r>
              <a:rPr lang="en-US" sz="1800" dirty="0"/>
              <a:t>	Branch/move flag</a:t>
            </a:r>
          </a:p>
          <a:p>
            <a:pPr marL="0" indent="0">
              <a:tabLst>
                <a:tab pos="1485900" algn="l"/>
              </a:tabLst>
            </a:pPr>
            <a:r>
              <a:rPr lang="en-US" sz="2000" dirty="0"/>
              <a:t>Memory	</a:t>
            </a:r>
          </a:p>
          <a:p>
            <a:pPr lvl="1">
              <a:tabLst>
                <a:tab pos="1485900" algn="l"/>
              </a:tabLst>
            </a:pPr>
            <a:r>
              <a:rPr lang="en-US" sz="1800" dirty="0" err="1"/>
              <a:t>valM</a:t>
            </a:r>
            <a:r>
              <a:rPr lang="en-US" sz="1800" dirty="0"/>
              <a:t>	Value from memory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5873" cy="68453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930" y="622237"/>
            <a:ext cx="2519477" cy="1604084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400"/>
              <a:t>SEQ Hardware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idx="1"/>
          </p:nvPr>
        </p:nvSpPr>
        <p:spPr>
          <a:xfrm>
            <a:off x="481930" y="2633157"/>
            <a:ext cx="2519477" cy="3409298"/>
          </a:xfrm>
        </p:spPr>
        <p:txBody>
          <a:bodyPr>
            <a:normAutofit/>
          </a:bodyPr>
          <a:lstStyle/>
          <a:p>
            <a:r>
              <a:rPr lang="en-US" sz="1200"/>
              <a:t>Blue boxes</a:t>
            </a:r>
          </a:p>
          <a:p>
            <a:pPr lvl="1"/>
            <a:r>
              <a:rPr lang="en-US" sz="1200"/>
              <a:t>predesigned hardware blocks</a:t>
            </a:r>
          </a:p>
          <a:p>
            <a:pPr lvl="1"/>
            <a:r>
              <a:rPr lang="en-US" sz="1200"/>
              <a:t>E.g., memories, ALU</a:t>
            </a:r>
          </a:p>
          <a:p>
            <a:r>
              <a:rPr lang="en-US" sz="1200"/>
              <a:t>Gray boxes</a:t>
            </a:r>
          </a:p>
          <a:p>
            <a:pPr lvl="1"/>
            <a:r>
              <a:rPr lang="en-US" sz="1200"/>
              <a:t>control logic</a:t>
            </a:r>
          </a:p>
          <a:p>
            <a:pPr lvl="1"/>
            <a:r>
              <a:rPr lang="en-US" sz="1200"/>
              <a:t>Describe in HCL</a:t>
            </a:r>
          </a:p>
          <a:p>
            <a:r>
              <a:rPr lang="en-US" sz="1200"/>
              <a:t>White ovals</a:t>
            </a:r>
          </a:p>
          <a:p>
            <a:pPr lvl="1"/>
            <a:r>
              <a:rPr lang="en-US" sz="1200"/>
              <a:t>labels for signals</a:t>
            </a:r>
          </a:p>
          <a:p>
            <a:r>
              <a:rPr lang="en-US" sz="1200"/>
              <a:t>Thick lines</a:t>
            </a:r>
          </a:p>
          <a:p>
            <a:pPr lvl="1"/>
            <a:r>
              <a:rPr lang="en-US" sz="1200"/>
              <a:t>64-bit word values</a:t>
            </a:r>
          </a:p>
          <a:p>
            <a:r>
              <a:rPr lang="en-US" sz="1200"/>
              <a:t>Thin lines</a:t>
            </a:r>
          </a:p>
          <a:p>
            <a:pPr lvl="1"/>
            <a:r>
              <a:rPr lang="en-US" sz="1200"/>
              <a:t>4-8 bit values</a:t>
            </a:r>
          </a:p>
          <a:p>
            <a:r>
              <a:rPr lang="en-US" sz="1200"/>
              <a:t>Dotted lines</a:t>
            </a:r>
          </a:p>
          <a:p>
            <a:pPr lvl="1"/>
            <a:r>
              <a:rPr lang="en-US" sz="1200"/>
              <a:t>1-bit values</a:t>
            </a:r>
          </a:p>
          <a:p>
            <a:pPr lvl="1"/>
            <a:endParaRPr lang="en-US" sz="1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21F82-CA88-7D46-BCAE-2598AC6BF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03" y="138941"/>
            <a:ext cx="4813300" cy="656741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564" name="Group 322563"/>
          <p:cNvGrpSpPr/>
          <p:nvPr/>
        </p:nvGrpSpPr>
        <p:grpSpPr>
          <a:xfrm>
            <a:off x="2051050" y="831850"/>
            <a:ext cx="6096000" cy="311150"/>
            <a:chOff x="2051050" y="831850"/>
            <a:chExt cx="6096000" cy="311150"/>
          </a:xfrm>
        </p:grpSpPr>
        <p:sp>
          <p:nvSpPr>
            <p:cNvPr id="322567" name="Rectangle 7"/>
            <p:cNvSpPr>
              <a:spLocks noChangeArrowheads="1"/>
            </p:cNvSpPr>
            <p:nvPr/>
          </p:nvSpPr>
          <p:spPr bwMode="auto">
            <a:xfrm>
              <a:off x="20510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568" name="Rectangle 8"/>
            <p:cNvSpPr>
              <a:spLocks noChangeArrowheads="1"/>
            </p:cNvSpPr>
            <p:nvPr/>
          </p:nvSpPr>
          <p:spPr bwMode="auto">
            <a:xfrm>
              <a:off x="26606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322569" name="Rectangle 9"/>
            <p:cNvSpPr>
              <a:spLocks noChangeArrowheads="1"/>
            </p:cNvSpPr>
            <p:nvPr/>
          </p:nvSpPr>
          <p:spPr bwMode="auto">
            <a:xfrm>
              <a:off x="32702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2</a:t>
              </a:r>
            </a:p>
          </p:txBody>
        </p:sp>
        <p:sp>
          <p:nvSpPr>
            <p:cNvPr id="322570" name="Rectangle 10"/>
            <p:cNvSpPr>
              <a:spLocks noChangeArrowheads="1"/>
            </p:cNvSpPr>
            <p:nvPr/>
          </p:nvSpPr>
          <p:spPr bwMode="auto">
            <a:xfrm>
              <a:off x="38798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3</a:t>
              </a:r>
            </a:p>
          </p:txBody>
        </p:sp>
        <p:sp>
          <p:nvSpPr>
            <p:cNvPr id="322571" name="Rectangle 11"/>
            <p:cNvSpPr>
              <a:spLocks noChangeArrowheads="1"/>
            </p:cNvSpPr>
            <p:nvPr/>
          </p:nvSpPr>
          <p:spPr bwMode="auto">
            <a:xfrm>
              <a:off x="44894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4</a:t>
              </a:r>
            </a:p>
          </p:txBody>
        </p:sp>
        <p:sp>
          <p:nvSpPr>
            <p:cNvPr id="322572" name="Rectangle 12"/>
            <p:cNvSpPr>
              <a:spLocks noChangeArrowheads="1"/>
            </p:cNvSpPr>
            <p:nvPr/>
          </p:nvSpPr>
          <p:spPr bwMode="auto">
            <a:xfrm>
              <a:off x="50990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5</a:t>
              </a:r>
            </a:p>
          </p:txBody>
        </p:sp>
        <p:sp>
          <p:nvSpPr>
            <p:cNvPr id="119" name="Rectangle 8"/>
            <p:cNvSpPr>
              <a:spLocks noChangeArrowheads="1"/>
            </p:cNvSpPr>
            <p:nvPr/>
          </p:nvSpPr>
          <p:spPr bwMode="auto">
            <a:xfrm>
              <a:off x="5708650" y="83185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6</a:t>
              </a:r>
            </a:p>
          </p:txBody>
        </p:sp>
        <p:sp>
          <p:nvSpPr>
            <p:cNvPr id="120" name="Rectangle 9"/>
            <p:cNvSpPr>
              <a:spLocks noChangeArrowheads="1"/>
            </p:cNvSpPr>
            <p:nvPr/>
          </p:nvSpPr>
          <p:spPr bwMode="auto">
            <a:xfrm>
              <a:off x="6318250" y="83185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7</a:t>
              </a:r>
            </a:p>
          </p:txBody>
        </p:sp>
        <p:sp>
          <p:nvSpPr>
            <p:cNvPr id="121" name="Rectangle 10"/>
            <p:cNvSpPr>
              <a:spLocks noChangeArrowheads="1"/>
            </p:cNvSpPr>
            <p:nvPr/>
          </p:nvSpPr>
          <p:spPr bwMode="auto">
            <a:xfrm>
              <a:off x="6927850" y="83185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8</a:t>
              </a:r>
            </a:p>
          </p:txBody>
        </p:sp>
        <p:sp>
          <p:nvSpPr>
            <p:cNvPr id="122" name="Rectangle 11"/>
            <p:cNvSpPr>
              <a:spLocks noChangeArrowheads="1"/>
            </p:cNvSpPr>
            <p:nvPr/>
          </p:nvSpPr>
          <p:spPr bwMode="auto">
            <a:xfrm>
              <a:off x="7537450" y="83185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9</a:t>
              </a:r>
            </a:p>
          </p:txBody>
        </p:sp>
      </p:grpSp>
      <p:sp>
        <p:nvSpPr>
          <p:cNvPr id="322627" name="Rectangle 67"/>
          <p:cNvSpPr>
            <a:spLocks noChangeArrowheads="1"/>
          </p:cNvSpPr>
          <p:nvPr/>
        </p:nvSpPr>
        <p:spPr bwMode="auto">
          <a:xfrm>
            <a:off x="3270250" y="259080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V</a:t>
            </a:r>
          </a:p>
        </p:txBody>
      </p:sp>
      <p:sp>
        <p:nvSpPr>
          <p:cNvPr id="322638" name="Rectangle 78"/>
          <p:cNvSpPr>
            <a:spLocks noChangeArrowheads="1"/>
          </p:cNvSpPr>
          <p:nvPr/>
        </p:nvSpPr>
        <p:spPr bwMode="auto">
          <a:xfrm>
            <a:off x="3270250" y="304800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D</a:t>
            </a:r>
          </a:p>
        </p:txBody>
      </p:sp>
      <p:sp>
        <p:nvSpPr>
          <p:cNvPr id="322649" name="Rectangle 89"/>
          <p:cNvSpPr>
            <a:spLocks noChangeArrowheads="1"/>
          </p:cNvSpPr>
          <p:nvPr/>
        </p:nvSpPr>
        <p:spPr bwMode="auto">
          <a:xfrm>
            <a:off x="3270250" y="350520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318250" y="527050"/>
            <a:ext cx="2743200" cy="51054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round/>
            <a:headEnd type="none" w="med" len="med"/>
            <a:tailEnd type="triangle" w="sm" len="sm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7777" y="-61479"/>
            <a:ext cx="7875746" cy="1323108"/>
          </a:xfrm>
        </p:spPr>
        <p:txBody>
          <a:bodyPr/>
          <a:lstStyle/>
          <a:p>
            <a:r>
              <a:rPr lang="en-US" dirty="0"/>
              <a:t>Y86-64 Instruction Set #2</a:t>
            </a:r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146050" y="8382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600"/>
              <a:t>Byte</a:t>
            </a:r>
          </a:p>
        </p:txBody>
      </p:sp>
      <p:grpSp>
        <p:nvGrpSpPr>
          <p:cNvPr id="4" name="Group 214"/>
          <p:cNvGrpSpPr>
            <a:grpSpLocks/>
          </p:cNvGrpSpPr>
          <p:nvPr/>
        </p:nvGrpSpPr>
        <p:grpSpPr bwMode="auto">
          <a:xfrm>
            <a:off x="146050" y="5791200"/>
            <a:ext cx="3124200" cy="304800"/>
            <a:chOff x="336" y="3648"/>
            <a:chExt cx="1968" cy="192"/>
          </a:xfrm>
        </p:grpSpPr>
        <p:sp>
          <p:nvSpPr>
            <p:cNvPr id="322574" name="Rectangle 14"/>
            <p:cNvSpPr>
              <a:spLocks noChangeArrowheads="1"/>
            </p:cNvSpPr>
            <p:nvPr/>
          </p:nvSpPr>
          <p:spPr bwMode="auto">
            <a:xfrm>
              <a:off x="336" y="3648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pushq</a:t>
              </a:r>
              <a:r>
                <a:rPr lang="en-US" sz="1400" b="0" dirty="0">
                  <a:latin typeface="Courier New" pitchFamily="49" charset="0"/>
                </a:rPr>
                <a:t> </a:t>
              </a:r>
              <a:r>
                <a:rPr lang="en-US" sz="1400" b="0" dirty="0" err="1"/>
                <a:t>rA</a:t>
              </a:r>
              <a:endParaRPr lang="en-US" sz="1400" b="0" dirty="0"/>
            </a:p>
          </p:txBody>
        </p:sp>
        <p:grpSp>
          <p:nvGrpSpPr>
            <p:cNvPr id="5" name="Group 213"/>
            <p:cNvGrpSpPr>
              <a:grpSpLocks/>
            </p:cNvGrpSpPr>
            <p:nvPr/>
          </p:nvGrpSpPr>
          <p:grpSpPr bwMode="auto">
            <a:xfrm>
              <a:off x="1536" y="3648"/>
              <a:ext cx="384" cy="192"/>
              <a:chOff x="1536" y="3648"/>
              <a:chExt cx="384" cy="192"/>
            </a:xfrm>
          </p:grpSpPr>
          <p:sp>
            <p:nvSpPr>
              <p:cNvPr id="322576" name="Rectangle 16"/>
              <p:cNvSpPr>
                <a:spLocks noChangeArrowheads="1"/>
              </p:cNvSpPr>
              <p:nvPr/>
            </p:nvSpPr>
            <p:spPr bwMode="auto">
              <a:xfrm>
                <a:off x="1536" y="364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322577" name="Rectangle 17"/>
              <p:cNvSpPr>
                <a:spLocks noChangeArrowheads="1"/>
              </p:cNvSpPr>
              <p:nvPr/>
            </p:nvSpPr>
            <p:spPr bwMode="auto">
              <a:xfrm>
                <a:off x="1728" y="364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578" name="Rectangle 18"/>
              <p:cNvSpPr>
                <a:spLocks noChangeArrowheads="1"/>
              </p:cNvSpPr>
              <p:nvPr/>
            </p:nvSpPr>
            <p:spPr bwMode="auto">
              <a:xfrm>
                <a:off x="1536" y="3648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grpSp>
          <p:nvGrpSpPr>
            <p:cNvPr id="6" name="Group 212"/>
            <p:cNvGrpSpPr>
              <a:grpSpLocks/>
            </p:cNvGrpSpPr>
            <p:nvPr/>
          </p:nvGrpSpPr>
          <p:grpSpPr bwMode="auto">
            <a:xfrm>
              <a:off x="1920" y="3648"/>
              <a:ext cx="384" cy="192"/>
              <a:chOff x="1920" y="3648"/>
              <a:chExt cx="384" cy="192"/>
            </a:xfrm>
          </p:grpSpPr>
          <p:sp>
            <p:nvSpPr>
              <p:cNvPr id="322580" name="Rectangle 20"/>
              <p:cNvSpPr>
                <a:spLocks noChangeArrowheads="1"/>
              </p:cNvSpPr>
              <p:nvPr/>
            </p:nvSpPr>
            <p:spPr bwMode="auto">
              <a:xfrm>
                <a:off x="1920" y="3648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rA</a:t>
                </a:r>
              </a:p>
            </p:txBody>
          </p:sp>
          <p:sp>
            <p:nvSpPr>
              <p:cNvPr id="322581" name="Rectangle 21"/>
              <p:cNvSpPr>
                <a:spLocks noChangeArrowheads="1"/>
              </p:cNvSpPr>
              <p:nvPr/>
            </p:nvSpPr>
            <p:spPr bwMode="auto">
              <a:xfrm>
                <a:off x="2112" y="3648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F</a:t>
                </a:r>
              </a:p>
            </p:txBody>
          </p:sp>
          <p:sp>
            <p:nvSpPr>
              <p:cNvPr id="322582" name="Rectangle 22"/>
              <p:cNvSpPr>
                <a:spLocks noChangeArrowheads="1"/>
              </p:cNvSpPr>
              <p:nvPr/>
            </p:nvSpPr>
            <p:spPr bwMode="auto">
              <a:xfrm>
                <a:off x="1920" y="3648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sp>
        <p:nvSpPr>
          <p:cNvPr id="322584" name="Rectangle 24"/>
          <p:cNvSpPr>
            <a:spLocks noChangeArrowheads="1"/>
          </p:cNvSpPr>
          <p:nvPr/>
        </p:nvSpPr>
        <p:spPr bwMode="auto">
          <a:xfrm>
            <a:off x="146050" y="44196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jXX </a:t>
            </a:r>
            <a:r>
              <a:rPr lang="en-US" sz="1400" b="0"/>
              <a:t>Dest</a:t>
            </a:r>
          </a:p>
        </p:txBody>
      </p:sp>
      <p:grpSp>
        <p:nvGrpSpPr>
          <p:cNvPr id="8" name="Group 210"/>
          <p:cNvGrpSpPr>
            <a:grpSpLocks/>
          </p:cNvGrpSpPr>
          <p:nvPr/>
        </p:nvGrpSpPr>
        <p:grpSpPr bwMode="auto">
          <a:xfrm>
            <a:off x="2051050" y="4419600"/>
            <a:ext cx="609600" cy="304800"/>
            <a:chOff x="1536" y="2784"/>
            <a:chExt cx="384" cy="192"/>
          </a:xfrm>
        </p:grpSpPr>
        <p:sp>
          <p:nvSpPr>
            <p:cNvPr id="322586" name="Rectangle 26"/>
            <p:cNvSpPr>
              <a:spLocks noChangeArrowheads="1"/>
            </p:cNvSpPr>
            <p:nvPr/>
          </p:nvSpPr>
          <p:spPr bwMode="auto">
            <a:xfrm>
              <a:off x="1536" y="2784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7</a:t>
              </a:r>
            </a:p>
          </p:txBody>
        </p:sp>
        <p:sp>
          <p:nvSpPr>
            <p:cNvPr id="322587" name="Rectangle 27"/>
            <p:cNvSpPr>
              <a:spLocks noChangeArrowheads="1"/>
            </p:cNvSpPr>
            <p:nvPr/>
          </p:nvSpPr>
          <p:spPr bwMode="auto">
            <a:xfrm>
              <a:off x="1728" y="2784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 dirty="0"/>
                <a:t>fn</a:t>
              </a:r>
            </a:p>
          </p:txBody>
        </p:sp>
        <p:sp>
          <p:nvSpPr>
            <p:cNvPr id="322588" name="Rectangle 28"/>
            <p:cNvSpPr>
              <a:spLocks noChangeArrowheads="1"/>
            </p:cNvSpPr>
            <p:nvPr/>
          </p:nvSpPr>
          <p:spPr bwMode="auto">
            <a:xfrm>
              <a:off x="1536" y="278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589" name="Rectangle 29"/>
          <p:cNvSpPr>
            <a:spLocks noChangeArrowheads="1"/>
          </p:cNvSpPr>
          <p:nvPr/>
        </p:nvSpPr>
        <p:spPr bwMode="auto">
          <a:xfrm>
            <a:off x="2660650" y="441325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Dest</a:t>
            </a:r>
          </a:p>
        </p:txBody>
      </p:sp>
      <p:grpSp>
        <p:nvGrpSpPr>
          <p:cNvPr id="9" name="Group 209"/>
          <p:cNvGrpSpPr>
            <a:grpSpLocks/>
          </p:cNvGrpSpPr>
          <p:nvPr/>
        </p:nvGrpSpPr>
        <p:grpSpPr bwMode="auto">
          <a:xfrm>
            <a:off x="146050" y="6248400"/>
            <a:ext cx="3124200" cy="304800"/>
            <a:chOff x="336" y="3936"/>
            <a:chExt cx="1968" cy="192"/>
          </a:xfrm>
        </p:grpSpPr>
        <p:sp>
          <p:nvSpPr>
            <p:cNvPr id="322591" name="Rectangle 31"/>
            <p:cNvSpPr>
              <a:spLocks noChangeArrowheads="1"/>
            </p:cNvSpPr>
            <p:nvPr/>
          </p:nvSpPr>
          <p:spPr bwMode="auto">
            <a:xfrm>
              <a:off x="336" y="3936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popq</a:t>
              </a:r>
              <a:r>
                <a:rPr lang="en-US" sz="1400" b="0" dirty="0">
                  <a:latin typeface="Courier New" pitchFamily="49" charset="0"/>
                </a:rPr>
                <a:t> </a:t>
              </a:r>
              <a:r>
                <a:rPr lang="en-US" sz="1400" b="0" dirty="0" err="1"/>
                <a:t>rA</a:t>
              </a:r>
              <a:endParaRPr lang="en-US" sz="1400" b="0" dirty="0"/>
            </a:p>
          </p:txBody>
        </p:sp>
        <p:grpSp>
          <p:nvGrpSpPr>
            <p:cNvPr id="10" name="Group 208"/>
            <p:cNvGrpSpPr>
              <a:grpSpLocks/>
            </p:cNvGrpSpPr>
            <p:nvPr/>
          </p:nvGrpSpPr>
          <p:grpSpPr bwMode="auto">
            <a:xfrm>
              <a:off x="1536" y="3936"/>
              <a:ext cx="384" cy="192"/>
              <a:chOff x="1536" y="3936"/>
              <a:chExt cx="384" cy="192"/>
            </a:xfrm>
          </p:grpSpPr>
          <p:sp>
            <p:nvSpPr>
              <p:cNvPr id="322593" name="Rectangle 33"/>
              <p:cNvSpPr>
                <a:spLocks noChangeArrowheads="1"/>
              </p:cNvSpPr>
              <p:nvPr/>
            </p:nvSpPr>
            <p:spPr bwMode="auto">
              <a:xfrm>
                <a:off x="1536" y="393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322594" name="Rectangle 34"/>
              <p:cNvSpPr>
                <a:spLocks noChangeArrowheads="1"/>
              </p:cNvSpPr>
              <p:nvPr/>
            </p:nvSpPr>
            <p:spPr bwMode="auto">
              <a:xfrm>
                <a:off x="1728" y="393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595" name="Rectangle 35"/>
              <p:cNvSpPr>
                <a:spLocks noChangeArrowheads="1"/>
              </p:cNvSpPr>
              <p:nvPr/>
            </p:nvSpPr>
            <p:spPr bwMode="auto">
              <a:xfrm>
                <a:off x="1536" y="393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grpSp>
          <p:nvGrpSpPr>
            <p:cNvPr id="11" name="Group 207"/>
            <p:cNvGrpSpPr>
              <a:grpSpLocks/>
            </p:cNvGrpSpPr>
            <p:nvPr/>
          </p:nvGrpSpPr>
          <p:grpSpPr bwMode="auto">
            <a:xfrm>
              <a:off x="1920" y="3936"/>
              <a:ext cx="384" cy="192"/>
              <a:chOff x="1920" y="3936"/>
              <a:chExt cx="384" cy="192"/>
            </a:xfrm>
          </p:grpSpPr>
          <p:sp>
            <p:nvSpPr>
              <p:cNvPr id="322597" name="Rectangle 37"/>
              <p:cNvSpPr>
                <a:spLocks noChangeArrowheads="1"/>
              </p:cNvSpPr>
              <p:nvPr/>
            </p:nvSpPr>
            <p:spPr bwMode="auto">
              <a:xfrm>
                <a:off x="1920" y="393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rA</a:t>
                </a:r>
              </a:p>
            </p:txBody>
          </p:sp>
          <p:sp>
            <p:nvSpPr>
              <p:cNvPr id="322598" name="Rectangle 38"/>
              <p:cNvSpPr>
                <a:spLocks noChangeArrowheads="1"/>
              </p:cNvSpPr>
              <p:nvPr/>
            </p:nvSpPr>
            <p:spPr bwMode="auto">
              <a:xfrm>
                <a:off x="2112" y="393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F</a:t>
                </a:r>
              </a:p>
            </p:txBody>
          </p:sp>
          <p:sp>
            <p:nvSpPr>
              <p:cNvPr id="322599" name="Rectangle 39"/>
              <p:cNvSpPr>
                <a:spLocks noChangeArrowheads="1"/>
              </p:cNvSpPr>
              <p:nvPr/>
            </p:nvSpPr>
            <p:spPr bwMode="auto">
              <a:xfrm>
                <a:off x="1920" y="393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sp>
        <p:nvSpPr>
          <p:cNvPr id="322601" name="Rectangle 41"/>
          <p:cNvSpPr>
            <a:spLocks noChangeArrowheads="1"/>
          </p:cNvSpPr>
          <p:nvPr/>
        </p:nvSpPr>
        <p:spPr bwMode="auto">
          <a:xfrm>
            <a:off x="146050" y="48768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call </a:t>
            </a:r>
            <a:r>
              <a:rPr lang="en-US" sz="1400" b="0"/>
              <a:t>Dest</a:t>
            </a:r>
          </a:p>
        </p:txBody>
      </p:sp>
      <p:grpSp>
        <p:nvGrpSpPr>
          <p:cNvPr id="13" name="Group 205"/>
          <p:cNvGrpSpPr>
            <a:grpSpLocks/>
          </p:cNvGrpSpPr>
          <p:nvPr/>
        </p:nvGrpSpPr>
        <p:grpSpPr bwMode="auto">
          <a:xfrm>
            <a:off x="2051050" y="4876800"/>
            <a:ext cx="609600" cy="304800"/>
            <a:chOff x="1536" y="3072"/>
            <a:chExt cx="384" cy="192"/>
          </a:xfrm>
        </p:grpSpPr>
        <p:sp>
          <p:nvSpPr>
            <p:cNvPr id="322603" name="Rectangle 43"/>
            <p:cNvSpPr>
              <a:spLocks noChangeArrowheads="1"/>
            </p:cNvSpPr>
            <p:nvPr/>
          </p:nvSpPr>
          <p:spPr bwMode="auto">
            <a:xfrm>
              <a:off x="1536" y="307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8</a:t>
              </a:r>
            </a:p>
          </p:txBody>
        </p:sp>
        <p:sp>
          <p:nvSpPr>
            <p:cNvPr id="322604" name="Rectangle 44"/>
            <p:cNvSpPr>
              <a:spLocks noChangeArrowheads="1"/>
            </p:cNvSpPr>
            <p:nvPr/>
          </p:nvSpPr>
          <p:spPr bwMode="auto">
            <a:xfrm>
              <a:off x="1728" y="307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605" name="Rectangle 45"/>
            <p:cNvSpPr>
              <a:spLocks noChangeArrowheads="1"/>
            </p:cNvSpPr>
            <p:nvPr/>
          </p:nvSpPr>
          <p:spPr bwMode="auto">
            <a:xfrm>
              <a:off x="1536" y="3072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606" name="Rectangle 46"/>
          <p:cNvSpPr>
            <a:spLocks noChangeArrowheads="1"/>
          </p:cNvSpPr>
          <p:nvPr/>
        </p:nvSpPr>
        <p:spPr bwMode="auto">
          <a:xfrm>
            <a:off x="2660650" y="487680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 dirty="0" err="1"/>
              <a:t>Dest</a:t>
            </a:r>
            <a:endParaRPr lang="en-US" sz="1400" b="0" dirty="0"/>
          </a:p>
        </p:txBody>
      </p:sp>
      <p:grpSp>
        <p:nvGrpSpPr>
          <p:cNvPr id="14" name="Group 204"/>
          <p:cNvGrpSpPr>
            <a:grpSpLocks/>
          </p:cNvGrpSpPr>
          <p:nvPr/>
        </p:nvGrpSpPr>
        <p:grpSpPr bwMode="auto">
          <a:xfrm>
            <a:off x="146050" y="2133600"/>
            <a:ext cx="3124200" cy="304800"/>
            <a:chOff x="336" y="1344"/>
            <a:chExt cx="1968" cy="192"/>
          </a:xfrm>
        </p:grpSpPr>
        <p:sp>
          <p:nvSpPr>
            <p:cNvPr id="322608" name="Rectangle 48"/>
            <p:cNvSpPr>
              <a:spLocks noChangeArrowheads="1"/>
            </p:cNvSpPr>
            <p:nvPr/>
          </p:nvSpPr>
          <p:spPr bwMode="auto">
            <a:xfrm>
              <a:off x="336" y="1344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cmovXX</a:t>
              </a:r>
              <a:r>
                <a:rPr lang="en-US" sz="1400" b="0" dirty="0">
                  <a:latin typeface="Courier New" pitchFamily="49" charset="0"/>
                </a:rPr>
                <a:t> </a:t>
              </a:r>
              <a:r>
                <a:rPr lang="en-US" sz="1400" b="0" dirty="0" err="1"/>
                <a:t>rA</a:t>
              </a:r>
              <a:r>
                <a:rPr lang="en-US" sz="1400" b="0" dirty="0">
                  <a:latin typeface="Courier New" pitchFamily="49" charset="0"/>
                </a:rPr>
                <a:t>, </a:t>
              </a:r>
              <a:r>
                <a:rPr lang="en-US" sz="1400" b="0" dirty="0" err="1"/>
                <a:t>rB</a:t>
              </a:r>
              <a:endParaRPr lang="en-US" sz="1400" b="0" dirty="0"/>
            </a:p>
          </p:txBody>
        </p:sp>
        <p:grpSp>
          <p:nvGrpSpPr>
            <p:cNvPr id="15" name="Group 203"/>
            <p:cNvGrpSpPr>
              <a:grpSpLocks/>
            </p:cNvGrpSpPr>
            <p:nvPr/>
          </p:nvGrpSpPr>
          <p:grpSpPr bwMode="auto">
            <a:xfrm>
              <a:off x="1536" y="1344"/>
              <a:ext cx="384" cy="192"/>
              <a:chOff x="1536" y="1344"/>
              <a:chExt cx="384" cy="192"/>
            </a:xfrm>
          </p:grpSpPr>
          <p:sp>
            <p:nvSpPr>
              <p:cNvPr id="322610" name="Rectangle 50"/>
              <p:cNvSpPr>
                <a:spLocks noChangeArrowheads="1"/>
              </p:cNvSpPr>
              <p:nvPr/>
            </p:nvSpPr>
            <p:spPr bwMode="auto">
              <a:xfrm>
                <a:off x="1536" y="1344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2</a:t>
                </a:r>
              </a:p>
            </p:txBody>
          </p:sp>
          <p:sp>
            <p:nvSpPr>
              <p:cNvPr id="322611" name="Rectangle 51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/>
                  <a:t>fn</a:t>
                </a:r>
              </a:p>
            </p:txBody>
          </p:sp>
          <p:sp>
            <p:nvSpPr>
              <p:cNvPr id="322612" name="Rectangle 52"/>
              <p:cNvSpPr>
                <a:spLocks noChangeArrowheads="1"/>
              </p:cNvSpPr>
              <p:nvPr/>
            </p:nvSpPr>
            <p:spPr bwMode="auto">
              <a:xfrm>
                <a:off x="1536" y="134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grpSp>
          <p:nvGrpSpPr>
            <p:cNvPr id="16" name="Group 202"/>
            <p:cNvGrpSpPr>
              <a:grpSpLocks/>
            </p:cNvGrpSpPr>
            <p:nvPr/>
          </p:nvGrpSpPr>
          <p:grpSpPr bwMode="auto">
            <a:xfrm>
              <a:off x="1920" y="1344"/>
              <a:ext cx="384" cy="192"/>
              <a:chOff x="1920" y="1344"/>
              <a:chExt cx="384" cy="192"/>
            </a:xfrm>
          </p:grpSpPr>
          <p:sp>
            <p:nvSpPr>
              <p:cNvPr id="322614" name="Rectangle 54"/>
              <p:cNvSpPr>
                <a:spLocks noChangeArrowheads="1"/>
              </p:cNvSpPr>
              <p:nvPr/>
            </p:nvSpPr>
            <p:spPr bwMode="auto">
              <a:xfrm>
                <a:off x="1920" y="1344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rA</a:t>
                </a:r>
              </a:p>
            </p:txBody>
          </p:sp>
          <p:sp>
            <p:nvSpPr>
              <p:cNvPr id="322615" name="Rectangle 55"/>
              <p:cNvSpPr>
                <a:spLocks noChangeArrowheads="1"/>
              </p:cNvSpPr>
              <p:nvPr/>
            </p:nvSpPr>
            <p:spPr bwMode="auto">
              <a:xfrm>
                <a:off x="2112" y="1344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rB</a:t>
                </a:r>
              </a:p>
            </p:txBody>
          </p:sp>
          <p:sp>
            <p:nvSpPr>
              <p:cNvPr id="322616" name="Rectangle 56"/>
              <p:cNvSpPr>
                <a:spLocks noChangeArrowheads="1"/>
              </p:cNvSpPr>
              <p:nvPr/>
            </p:nvSpPr>
            <p:spPr bwMode="auto">
              <a:xfrm>
                <a:off x="1920" y="134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sp>
        <p:nvSpPr>
          <p:cNvPr id="322618" name="Rectangle 58"/>
          <p:cNvSpPr>
            <a:spLocks noChangeArrowheads="1"/>
          </p:cNvSpPr>
          <p:nvPr/>
        </p:nvSpPr>
        <p:spPr bwMode="auto">
          <a:xfrm>
            <a:off x="146050" y="25908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irmovq</a:t>
            </a:r>
            <a:r>
              <a:rPr lang="en-US" sz="1400" b="0" dirty="0">
                <a:latin typeface="Courier New" pitchFamily="49" charset="0"/>
              </a:rPr>
              <a:t> </a:t>
            </a:r>
            <a:r>
              <a:rPr lang="en-US" sz="1400" b="0" dirty="0"/>
              <a:t>V</a:t>
            </a:r>
            <a:r>
              <a:rPr lang="en-US" sz="1400" b="0" dirty="0">
                <a:latin typeface="Courier New" pitchFamily="49" charset="0"/>
              </a:rPr>
              <a:t>, </a:t>
            </a:r>
            <a:r>
              <a:rPr lang="en-US" sz="1400" b="0" dirty="0" err="1"/>
              <a:t>rB</a:t>
            </a:r>
            <a:endParaRPr lang="en-US" sz="1400" b="0" dirty="0"/>
          </a:p>
        </p:txBody>
      </p:sp>
      <p:grpSp>
        <p:nvGrpSpPr>
          <p:cNvPr id="18" name="Group 200"/>
          <p:cNvGrpSpPr>
            <a:grpSpLocks/>
          </p:cNvGrpSpPr>
          <p:nvPr/>
        </p:nvGrpSpPr>
        <p:grpSpPr bwMode="auto">
          <a:xfrm>
            <a:off x="2051050" y="2590800"/>
            <a:ext cx="609600" cy="304800"/>
            <a:chOff x="1536" y="1632"/>
            <a:chExt cx="384" cy="192"/>
          </a:xfrm>
        </p:grpSpPr>
        <p:sp>
          <p:nvSpPr>
            <p:cNvPr id="322620" name="Rectangle 60"/>
            <p:cNvSpPr>
              <a:spLocks noChangeArrowheads="1"/>
            </p:cNvSpPr>
            <p:nvPr/>
          </p:nvSpPr>
          <p:spPr bwMode="auto">
            <a:xfrm>
              <a:off x="1536" y="163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3</a:t>
              </a:r>
            </a:p>
          </p:txBody>
        </p:sp>
        <p:sp>
          <p:nvSpPr>
            <p:cNvPr id="322621" name="Rectangle 61"/>
            <p:cNvSpPr>
              <a:spLocks noChangeArrowheads="1"/>
            </p:cNvSpPr>
            <p:nvPr/>
          </p:nvSpPr>
          <p:spPr bwMode="auto">
            <a:xfrm>
              <a:off x="1728" y="163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622" name="Rectangle 62"/>
            <p:cNvSpPr>
              <a:spLocks noChangeArrowheads="1"/>
            </p:cNvSpPr>
            <p:nvPr/>
          </p:nvSpPr>
          <p:spPr bwMode="auto">
            <a:xfrm>
              <a:off x="1536" y="1632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grpSp>
        <p:nvGrpSpPr>
          <p:cNvPr id="19" name="Group 199"/>
          <p:cNvGrpSpPr>
            <a:grpSpLocks/>
          </p:cNvGrpSpPr>
          <p:nvPr/>
        </p:nvGrpSpPr>
        <p:grpSpPr bwMode="auto">
          <a:xfrm>
            <a:off x="2660650" y="2590800"/>
            <a:ext cx="609600" cy="304800"/>
            <a:chOff x="1920" y="1632"/>
            <a:chExt cx="384" cy="192"/>
          </a:xfrm>
        </p:grpSpPr>
        <p:sp>
          <p:nvSpPr>
            <p:cNvPr id="322624" name="Rectangle 64"/>
            <p:cNvSpPr>
              <a:spLocks noChangeArrowheads="1"/>
            </p:cNvSpPr>
            <p:nvPr/>
          </p:nvSpPr>
          <p:spPr bwMode="auto">
            <a:xfrm>
              <a:off x="1920" y="1632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F</a:t>
              </a:r>
            </a:p>
          </p:txBody>
        </p:sp>
        <p:sp>
          <p:nvSpPr>
            <p:cNvPr id="322625" name="Rectangle 65"/>
            <p:cNvSpPr>
              <a:spLocks noChangeArrowheads="1"/>
            </p:cNvSpPr>
            <p:nvPr/>
          </p:nvSpPr>
          <p:spPr bwMode="auto">
            <a:xfrm>
              <a:off x="2112" y="1632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rB</a:t>
              </a:r>
            </a:p>
          </p:txBody>
        </p:sp>
        <p:sp>
          <p:nvSpPr>
            <p:cNvPr id="322626" name="Rectangle 66"/>
            <p:cNvSpPr>
              <a:spLocks noChangeArrowheads="1"/>
            </p:cNvSpPr>
            <p:nvPr/>
          </p:nvSpPr>
          <p:spPr bwMode="auto">
            <a:xfrm>
              <a:off x="1920" y="1632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629" name="Rectangle 69"/>
          <p:cNvSpPr>
            <a:spLocks noChangeArrowheads="1"/>
          </p:cNvSpPr>
          <p:nvPr/>
        </p:nvSpPr>
        <p:spPr bwMode="auto">
          <a:xfrm>
            <a:off x="146050" y="30480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rmmovq</a:t>
            </a:r>
            <a:r>
              <a:rPr lang="en-US" sz="1400" b="0" dirty="0">
                <a:latin typeface="Courier New" pitchFamily="49" charset="0"/>
              </a:rPr>
              <a:t> </a:t>
            </a:r>
            <a:r>
              <a:rPr lang="en-US" sz="1400" b="0" dirty="0" err="1"/>
              <a:t>rA</a:t>
            </a:r>
            <a:r>
              <a:rPr lang="en-US" sz="1400" b="0" dirty="0">
                <a:latin typeface="Courier New" pitchFamily="49" charset="0"/>
              </a:rPr>
              <a:t>, </a:t>
            </a:r>
            <a:r>
              <a:rPr lang="en-US" sz="1400" b="0" dirty="0"/>
              <a:t>D</a:t>
            </a:r>
            <a:r>
              <a:rPr lang="en-US" sz="1400" b="0" dirty="0">
                <a:latin typeface="Courier New" pitchFamily="49" charset="0"/>
              </a:rPr>
              <a:t>(</a:t>
            </a:r>
            <a:r>
              <a:rPr lang="en-US" sz="1400" b="0" dirty="0" err="1"/>
              <a:t>rB</a:t>
            </a:r>
            <a:r>
              <a:rPr lang="en-US" sz="1400" b="0" dirty="0">
                <a:latin typeface="Courier New" pitchFamily="49" charset="0"/>
              </a:rPr>
              <a:t>)</a:t>
            </a:r>
          </a:p>
        </p:txBody>
      </p:sp>
      <p:grpSp>
        <p:nvGrpSpPr>
          <p:cNvPr id="21" name="Group 197"/>
          <p:cNvGrpSpPr>
            <a:grpSpLocks/>
          </p:cNvGrpSpPr>
          <p:nvPr/>
        </p:nvGrpSpPr>
        <p:grpSpPr bwMode="auto">
          <a:xfrm>
            <a:off x="2051050" y="3048000"/>
            <a:ext cx="609600" cy="304800"/>
            <a:chOff x="1536" y="1920"/>
            <a:chExt cx="384" cy="192"/>
          </a:xfrm>
        </p:grpSpPr>
        <p:sp>
          <p:nvSpPr>
            <p:cNvPr id="322631" name="Rectangle 71"/>
            <p:cNvSpPr>
              <a:spLocks noChangeArrowheads="1"/>
            </p:cNvSpPr>
            <p:nvPr/>
          </p:nvSpPr>
          <p:spPr bwMode="auto">
            <a:xfrm>
              <a:off x="1536" y="1920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4</a:t>
              </a:r>
            </a:p>
          </p:txBody>
        </p:sp>
        <p:sp>
          <p:nvSpPr>
            <p:cNvPr id="322632" name="Rectangle 72"/>
            <p:cNvSpPr>
              <a:spLocks noChangeArrowheads="1"/>
            </p:cNvSpPr>
            <p:nvPr/>
          </p:nvSpPr>
          <p:spPr bwMode="auto">
            <a:xfrm>
              <a:off x="1728" y="1920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633" name="Rectangle 73"/>
            <p:cNvSpPr>
              <a:spLocks noChangeArrowheads="1"/>
            </p:cNvSpPr>
            <p:nvPr/>
          </p:nvSpPr>
          <p:spPr bwMode="auto">
            <a:xfrm>
              <a:off x="1536" y="1920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grpSp>
        <p:nvGrpSpPr>
          <p:cNvPr id="22" name="Group 196"/>
          <p:cNvGrpSpPr>
            <a:grpSpLocks/>
          </p:cNvGrpSpPr>
          <p:nvPr/>
        </p:nvGrpSpPr>
        <p:grpSpPr bwMode="auto">
          <a:xfrm>
            <a:off x="2660650" y="3048000"/>
            <a:ext cx="609600" cy="304800"/>
            <a:chOff x="1920" y="1920"/>
            <a:chExt cx="384" cy="192"/>
          </a:xfrm>
        </p:grpSpPr>
        <p:sp>
          <p:nvSpPr>
            <p:cNvPr id="322635" name="Rectangle 75"/>
            <p:cNvSpPr>
              <a:spLocks noChangeArrowheads="1"/>
            </p:cNvSpPr>
            <p:nvPr/>
          </p:nvSpPr>
          <p:spPr bwMode="auto">
            <a:xfrm>
              <a:off x="1920" y="1920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rA</a:t>
              </a:r>
            </a:p>
          </p:txBody>
        </p:sp>
        <p:sp>
          <p:nvSpPr>
            <p:cNvPr id="322636" name="Rectangle 76"/>
            <p:cNvSpPr>
              <a:spLocks noChangeArrowheads="1"/>
            </p:cNvSpPr>
            <p:nvPr/>
          </p:nvSpPr>
          <p:spPr bwMode="auto">
            <a:xfrm>
              <a:off x="2112" y="1920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rB</a:t>
              </a:r>
            </a:p>
          </p:txBody>
        </p:sp>
        <p:sp>
          <p:nvSpPr>
            <p:cNvPr id="322637" name="Rectangle 77"/>
            <p:cNvSpPr>
              <a:spLocks noChangeArrowheads="1"/>
            </p:cNvSpPr>
            <p:nvPr/>
          </p:nvSpPr>
          <p:spPr bwMode="auto">
            <a:xfrm>
              <a:off x="1920" y="1920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640" name="Rectangle 80"/>
          <p:cNvSpPr>
            <a:spLocks noChangeArrowheads="1"/>
          </p:cNvSpPr>
          <p:nvPr/>
        </p:nvSpPr>
        <p:spPr bwMode="auto">
          <a:xfrm>
            <a:off x="146050" y="35052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mrmovq</a:t>
            </a:r>
            <a:r>
              <a:rPr lang="en-US" sz="1400" b="0" dirty="0">
                <a:latin typeface="Courier New" pitchFamily="49" charset="0"/>
              </a:rPr>
              <a:t> </a:t>
            </a:r>
            <a:r>
              <a:rPr lang="en-US" sz="1400" b="0" dirty="0"/>
              <a:t>D</a:t>
            </a:r>
            <a:r>
              <a:rPr lang="en-US" sz="1400" b="0" dirty="0">
                <a:latin typeface="Courier New" pitchFamily="49" charset="0"/>
              </a:rPr>
              <a:t>(</a:t>
            </a:r>
            <a:r>
              <a:rPr lang="en-US" sz="1400" b="0" dirty="0" err="1"/>
              <a:t>rB</a:t>
            </a:r>
            <a:r>
              <a:rPr lang="en-US" sz="1400" b="0" dirty="0">
                <a:latin typeface="Courier New" pitchFamily="49" charset="0"/>
              </a:rPr>
              <a:t>), </a:t>
            </a:r>
            <a:r>
              <a:rPr lang="en-US" sz="1400" b="0" dirty="0" err="1"/>
              <a:t>rA</a:t>
            </a:r>
            <a:endParaRPr lang="en-US" sz="1400" b="0" dirty="0"/>
          </a:p>
        </p:txBody>
      </p:sp>
      <p:grpSp>
        <p:nvGrpSpPr>
          <p:cNvPr id="24" name="Group 194"/>
          <p:cNvGrpSpPr>
            <a:grpSpLocks/>
          </p:cNvGrpSpPr>
          <p:nvPr/>
        </p:nvGrpSpPr>
        <p:grpSpPr bwMode="auto">
          <a:xfrm>
            <a:off x="2051050" y="3505200"/>
            <a:ext cx="609600" cy="304800"/>
            <a:chOff x="1536" y="2208"/>
            <a:chExt cx="384" cy="192"/>
          </a:xfrm>
        </p:grpSpPr>
        <p:sp>
          <p:nvSpPr>
            <p:cNvPr id="322642" name="Rectangle 82"/>
            <p:cNvSpPr>
              <a:spLocks noChangeArrowheads="1"/>
            </p:cNvSpPr>
            <p:nvPr/>
          </p:nvSpPr>
          <p:spPr bwMode="auto">
            <a:xfrm>
              <a:off x="1536" y="220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5</a:t>
              </a:r>
            </a:p>
          </p:txBody>
        </p:sp>
        <p:sp>
          <p:nvSpPr>
            <p:cNvPr id="322643" name="Rectangle 83"/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644" name="Rectangle 84"/>
            <p:cNvSpPr>
              <a:spLocks noChangeArrowheads="1"/>
            </p:cNvSpPr>
            <p:nvPr/>
          </p:nvSpPr>
          <p:spPr bwMode="auto">
            <a:xfrm>
              <a:off x="1536" y="220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grpSp>
        <p:nvGrpSpPr>
          <p:cNvPr id="25" name="Group 193"/>
          <p:cNvGrpSpPr>
            <a:grpSpLocks/>
          </p:cNvGrpSpPr>
          <p:nvPr/>
        </p:nvGrpSpPr>
        <p:grpSpPr bwMode="auto">
          <a:xfrm>
            <a:off x="2660650" y="3505200"/>
            <a:ext cx="609600" cy="304800"/>
            <a:chOff x="1920" y="2208"/>
            <a:chExt cx="384" cy="192"/>
          </a:xfrm>
        </p:grpSpPr>
        <p:sp>
          <p:nvSpPr>
            <p:cNvPr id="322646" name="Rectangle 86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rA</a:t>
              </a:r>
            </a:p>
          </p:txBody>
        </p:sp>
        <p:sp>
          <p:nvSpPr>
            <p:cNvPr id="322647" name="Rectangle 87"/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rB</a:t>
              </a:r>
            </a:p>
          </p:txBody>
        </p:sp>
        <p:sp>
          <p:nvSpPr>
            <p:cNvPr id="322648" name="Rectangle 88"/>
            <p:cNvSpPr>
              <a:spLocks noChangeArrowheads="1"/>
            </p:cNvSpPr>
            <p:nvPr/>
          </p:nvSpPr>
          <p:spPr bwMode="auto">
            <a:xfrm>
              <a:off x="1920" y="220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grpSp>
        <p:nvGrpSpPr>
          <p:cNvPr id="26" name="Group 192"/>
          <p:cNvGrpSpPr>
            <a:grpSpLocks/>
          </p:cNvGrpSpPr>
          <p:nvPr/>
        </p:nvGrpSpPr>
        <p:grpSpPr bwMode="auto">
          <a:xfrm>
            <a:off x="146050" y="3962400"/>
            <a:ext cx="3124200" cy="304800"/>
            <a:chOff x="336" y="2496"/>
            <a:chExt cx="1968" cy="192"/>
          </a:xfrm>
        </p:grpSpPr>
        <p:sp>
          <p:nvSpPr>
            <p:cNvPr id="322651" name="Rectangle 91"/>
            <p:cNvSpPr>
              <a:spLocks noChangeArrowheads="1"/>
            </p:cNvSpPr>
            <p:nvPr/>
          </p:nvSpPr>
          <p:spPr bwMode="auto">
            <a:xfrm>
              <a:off x="336" y="2496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OPq</a:t>
              </a:r>
              <a:r>
                <a:rPr lang="en-US" sz="1400" b="0" dirty="0">
                  <a:latin typeface="Courier New" pitchFamily="49" charset="0"/>
                </a:rPr>
                <a:t> </a:t>
              </a:r>
              <a:r>
                <a:rPr lang="en-US" sz="1400" b="0" dirty="0" err="1"/>
                <a:t>rA</a:t>
              </a:r>
              <a:r>
                <a:rPr lang="en-US" sz="1400" b="0" dirty="0">
                  <a:latin typeface="Courier New" pitchFamily="49" charset="0"/>
                </a:rPr>
                <a:t>, </a:t>
              </a:r>
              <a:r>
                <a:rPr lang="en-US" sz="1400" b="0" dirty="0" err="1"/>
                <a:t>rB</a:t>
              </a:r>
              <a:endParaRPr lang="en-US" sz="1400" b="0" dirty="0"/>
            </a:p>
          </p:txBody>
        </p:sp>
        <p:grpSp>
          <p:nvGrpSpPr>
            <p:cNvPr id="27" name="Group 191"/>
            <p:cNvGrpSpPr>
              <a:grpSpLocks/>
            </p:cNvGrpSpPr>
            <p:nvPr/>
          </p:nvGrpSpPr>
          <p:grpSpPr bwMode="auto">
            <a:xfrm>
              <a:off x="1536" y="2496"/>
              <a:ext cx="384" cy="192"/>
              <a:chOff x="1536" y="2496"/>
              <a:chExt cx="384" cy="192"/>
            </a:xfrm>
          </p:grpSpPr>
          <p:sp>
            <p:nvSpPr>
              <p:cNvPr id="322653" name="Rectangle 93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6</a:t>
                </a:r>
              </a:p>
            </p:txBody>
          </p:sp>
          <p:sp>
            <p:nvSpPr>
              <p:cNvPr id="322654" name="Rectangle 94"/>
              <p:cNvSpPr>
                <a:spLocks noChangeArrowheads="1"/>
              </p:cNvSpPr>
              <p:nvPr/>
            </p:nvSpPr>
            <p:spPr bwMode="auto">
              <a:xfrm>
                <a:off x="1728" y="249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fn</a:t>
                </a:r>
              </a:p>
            </p:txBody>
          </p:sp>
          <p:sp>
            <p:nvSpPr>
              <p:cNvPr id="322655" name="Rectangle 95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grpSp>
          <p:nvGrpSpPr>
            <p:cNvPr id="28" name="Group 190"/>
            <p:cNvGrpSpPr>
              <a:grpSpLocks/>
            </p:cNvGrpSpPr>
            <p:nvPr/>
          </p:nvGrpSpPr>
          <p:grpSpPr bwMode="auto">
            <a:xfrm>
              <a:off x="1920" y="2496"/>
              <a:ext cx="384" cy="192"/>
              <a:chOff x="1920" y="2496"/>
              <a:chExt cx="384" cy="192"/>
            </a:xfrm>
          </p:grpSpPr>
          <p:sp>
            <p:nvSpPr>
              <p:cNvPr id="322657" name="Rectangle 97"/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rA</a:t>
                </a:r>
              </a:p>
            </p:txBody>
          </p:sp>
          <p:sp>
            <p:nvSpPr>
              <p:cNvPr id="322658" name="Rectangle 98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rB</a:t>
                </a:r>
              </a:p>
            </p:txBody>
          </p:sp>
          <p:sp>
            <p:nvSpPr>
              <p:cNvPr id="322659" name="Rectangle 99"/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grpSp>
        <p:nvGrpSpPr>
          <p:cNvPr id="29" name="Group 189"/>
          <p:cNvGrpSpPr>
            <a:grpSpLocks/>
          </p:cNvGrpSpPr>
          <p:nvPr/>
        </p:nvGrpSpPr>
        <p:grpSpPr bwMode="auto">
          <a:xfrm>
            <a:off x="146050" y="5334000"/>
            <a:ext cx="2514600" cy="304800"/>
            <a:chOff x="336" y="3360"/>
            <a:chExt cx="1584" cy="192"/>
          </a:xfrm>
        </p:grpSpPr>
        <p:sp>
          <p:nvSpPr>
            <p:cNvPr id="322661" name="Rectangle 101"/>
            <p:cNvSpPr>
              <a:spLocks noChangeArrowheads="1"/>
            </p:cNvSpPr>
            <p:nvPr/>
          </p:nvSpPr>
          <p:spPr bwMode="auto">
            <a:xfrm>
              <a:off x="336" y="3360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ret</a:t>
              </a:r>
            </a:p>
          </p:txBody>
        </p:sp>
        <p:grpSp>
          <p:nvGrpSpPr>
            <p:cNvPr id="30" name="Group 188"/>
            <p:cNvGrpSpPr>
              <a:grpSpLocks/>
            </p:cNvGrpSpPr>
            <p:nvPr/>
          </p:nvGrpSpPr>
          <p:grpSpPr bwMode="auto">
            <a:xfrm>
              <a:off x="1536" y="3360"/>
              <a:ext cx="384" cy="192"/>
              <a:chOff x="1536" y="3360"/>
              <a:chExt cx="384" cy="192"/>
            </a:xfrm>
          </p:grpSpPr>
          <p:sp>
            <p:nvSpPr>
              <p:cNvPr id="322663" name="Rectangle 103"/>
              <p:cNvSpPr>
                <a:spLocks noChangeArrowheads="1"/>
              </p:cNvSpPr>
              <p:nvPr/>
            </p:nvSpPr>
            <p:spPr bwMode="auto">
              <a:xfrm>
                <a:off x="1536" y="336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9</a:t>
                </a:r>
              </a:p>
            </p:txBody>
          </p:sp>
          <p:sp>
            <p:nvSpPr>
              <p:cNvPr id="322664" name="Rectangle 104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665" name="Rectangle 105"/>
              <p:cNvSpPr>
                <a:spLocks noChangeArrowheads="1"/>
              </p:cNvSpPr>
              <p:nvPr/>
            </p:nvSpPr>
            <p:spPr bwMode="auto">
              <a:xfrm>
                <a:off x="1536" y="3360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grpSp>
        <p:nvGrpSpPr>
          <p:cNvPr id="31" name="Group 187"/>
          <p:cNvGrpSpPr>
            <a:grpSpLocks/>
          </p:cNvGrpSpPr>
          <p:nvPr/>
        </p:nvGrpSpPr>
        <p:grpSpPr bwMode="auto">
          <a:xfrm>
            <a:off x="146050" y="1670050"/>
            <a:ext cx="2514600" cy="304800"/>
            <a:chOff x="336" y="768"/>
            <a:chExt cx="1584" cy="192"/>
          </a:xfrm>
        </p:grpSpPr>
        <p:sp>
          <p:nvSpPr>
            <p:cNvPr id="322667" name="Rectangle 107"/>
            <p:cNvSpPr>
              <a:spLocks noChangeArrowheads="1"/>
            </p:cNvSpPr>
            <p:nvPr/>
          </p:nvSpPr>
          <p:spPr bwMode="auto">
            <a:xfrm>
              <a:off x="336" y="768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nop</a:t>
              </a:r>
            </a:p>
          </p:txBody>
        </p:sp>
        <p:grpSp>
          <p:nvGrpSpPr>
            <p:cNvPr id="322560" name="Group 186"/>
            <p:cNvGrpSpPr>
              <a:grpSpLocks/>
            </p:cNvGrpSpPr>
            <p:nvPr/>
          </p:nvGrpSpPr>
          <p:grpSpPr bwMode="auto">
            <a:xfrm>
              <a:off x="1536" y="768"/>
              <a:ext cx="384" cy="192"/>
              <a:chOff x="1536" y="768"/>
              <a:chExt cx="384" cy="192"/>
            </a:xfrm>
          </p:grpSpPr>
          <p:sp>
            <p:nvSpPr>
              <p:cNvPr id="322669" name="Rectangle 109"/>
              <p:cNvSpPr>
                <a:spLocks noChangeArrowheads="1"/>
              </p:cNvSpPr>
              <p:nvPr/>
            </p:nvSpPr>
            <p:spPr bwMode="auto">
              <a:xfrm>
                <a:off x="1536" y="76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1</a:t>
                </a:r>
              </a:p>
            </p:txBody>
          </p:sp>
          <p:sp>
            <p:nvSpPr>
              <p:cNvPr id="322670" name="Rectangle 110"/>
              <p:cNvSpPr>
                <a:spLocks noChangeArrowheads="1"/>
              </p:cNvSpPr>
              <p:nvPr/>
            </p:nvSpPr>
            <p:spPr bwMode="auto">
              <a:xfrm>
                <a:off x="1728" y="76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671" name="Rectangle 111"/>
              <p:cNvSpPr>
                <a:spLocks noChangeArrowheads="1"/>
              </p:cNvSpPr>
              <p:nvPr/>
            </p:nvSpPr>
            <p:spPr bwMode="auto">
              <a:xfrm>
                <a:off x="1536" y="768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grpSp>
        <p:nvGrpSpPr>
          <p:cNvPr id="322561" name="Group 185"/>
          <p:cNvGrpSpPr>
            <a:grpSpLocks/>
          </p:cNvGrpSpPr>
          <p:nvPr/>
        </p:nvGrpSpPr>
        <p:grpSpPr bwMode="auto">
          <a:xfrm>
            <a:off x="139700" y="1212850"/>
            <a:ext cx="2514600" cy="304800"/>
            <a:chOff x="336" y="1056"/>
            <a:chExt cx="1584" cy="192"/>
          </a:xfrm>
        </p:grpSpPr>
        <p:sp>
          <p:nvSpPr>
            <p:cNvPr id="322673" name="Rectangle 113"/>
            <p:cNvSpPr>
              <a:spLocks noChangeArrowheads="1"/>
            </p:cNvSpPr>
            <p:nvPr/>
          </p:nvSpPr>
          <p:spPr bwMode="auto">
            <a:xfrm>
              <a:off x="336" y="1056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halt</a:t>
              </a:r>
            </a:p>
          </p:txBody>
        </p:sp>
        <p:grpSp>
          <p:nvGrpSpPr>
            <p:cNvPr id="322563" name="Group 184"/>
            <p:cNvGrpSpPr>
              <a:grpSpLocks/>
            </p:cNvGrpSpPr>
            <p:nvPr/>
          </p:nvGrpSpPr>
          <p:grpSpPr bwMode="auto">
            <a:xfrm>
              <a:off x="1536" y="1056"/>
              <a:ext cx="384" cy="192"/>
              <a:chOff x="1536" y="1056"/>
              <a:chExt cx="384" cy="192"/>
            </a:xfrm>
          </p:grpSpPr>
          <p:sp>
            <p:nvSpPr>
              <p:cNvPr id="322675" name="Rectangle 115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676" name="Rectangle 116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677" name="Rectangle 117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sp>
        <p:nvSpPr>
          <p:cNvPr id="115" name="Line 223"/>
          <p:cNvSpPr>
            <a:spLocks noChangeShapeType="1"/>
          </p:cNvSpPr>
          <p:nvPr/>
        </p:nvSpPr>
        <p:spPr bwMode="auto">
          <a:xfrm flipV="1">
            <a:off x="3346450" y="2203450"/>
            <a:ext cx="3048000" cy="76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6" name="Rectangle 138"/>
          <p:cNvSpPr>
            <a:spLocks noChangeArrowheads="1"/>
          </p:cNvSpPr>
          <p:nvPr/>
        </p:nvSpPr>
        <p:spPr bwMode="auto">
          <a:xfrm>
            <a:off x="6699250" y="6032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rrmovq</a:t>
            </a:r>
            <a:endParaRPr lang="en-US" sz="1400" b="0" dirty="0">
              <a:latin typeface="Courier New" pitchFamily="49" charset="0"/>
            </a:endParaRPr>
          </a:p>
        </p:txBody>
      </p:sp>
      <p:grpSp>
        <p:nvGrpSpPr>
          <p:cNvPr id="117" name="Group 179"/>
          <p:cNvGrpSpPr>
            <a:grpSpLocks/>
          </p:cNvGrpSpPr>
          <p:nvPr/>
        </p:nvGrpSpPr>
        <p:grpSpPr bwMode="auto">
          <a:xfrm>
            <a:off x="7613650" y="603250"/>
            <a:ext cx="609600" cy="304800"/>
            <a:chOff x="4560" y="2160"/>
            <a:chExt cx="384" cy="192"/>
          </a:xfrm>
        </p:grpSpPr>
        <p:sp>
          <p:nvSpPr>
            <p:cNvPr id="118" name="Rectangle 140"/>
            <p:cNvSpPr>
              <a:spLocks noChangeArrowheads="1"/>
            </p:cNvSpPr>
            <p:nvPr/>
          </p:nvSpPr>
          <p:spPr bwMode="auto">
            <a:xfrm>
              <a:off x="4560" y="2160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7</a:t>
              </a:r>
            </a:p>
          </p:txBody>
        </p:sp>
        <p:sp>
          <p:nvSpPr>
            <p:cNvPr id="123" name="Rectangle 141"/>
            <p:cNvSpPr>
              <a:spLocks noChangeArrowheads="1"/>
            </p:cNvSpPr>
            <p:nvPr/>
          </p:nvSpPr>
          <p:spPr bwMode="auto">
            <a:xfrm>
              <a:off x="4752" y="2160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124" name="Rectangle 142"/>
            <p:cNvSpPr>
              <a:spLocks noChangeArrowheads="1"/>
            </p:cNvSpPr>
            <p:nvPr/>
          </p:nvSpPr>
          <p:spPr bwMode="auto">
            <a:xfrm>
              <a:off x="4560" y="2160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125" name="Rectangle 143"/>
          <p:cNvSpPr>
            <a:spLocks noChangeArrowheads="1"/>
          </p:cNvSpPr>
          <p:nvPr/>
        </p:nvSpPr>
        <p:spPr bwMode="auto">
          <a:xfrm>
            <a:off x="6699250" y="10604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cmovle</a:t>
            </a:r>
            <a:endParaRPr lang="en-US" sz="1400" b="0" dirty="0">
              <a:latin typeface="Courier New" pitchFamily="49" charset="0"/>
            </a:endParaRPr>
          </a:p>
        </p:txBody>
      </p:sp>
      <p:grpSp>
        <p:nvGrpSpPr>
          <p:cNvPr id="126" name="Group 178"/>
          <p:cNvGrpSpPr>
            <a:grpSpLocks/>
          </p:cNvGrpSpPr>
          <p:nvPr/>
        </p:nvGrpSpPr>
        <p:grpSpPr bwMode="auto">
          <a:xfrm>
            <a:off x="7613650" y="1060450"/>
            <a:ext cx="609600" cy="304800"/>
            <a:chOff x="4560" y="2448"/>
            <a:chExt cx="384" cy="192"/>
          </a:xfrm>
        </p:grpSpPr>
        <p:sp>
          <p:nvSpPr>
            <p:cNvPr id="127" name="Rectangle 145"/>
            <p:cNvSpPr>
              <a:spLocks noChangeArrowheads="1"/>
            </p:cNvSpPr>
            <p:nvPr/>
          </p:nvSpPr>
          <p:spPr bwMode="auto">
            <a:xfrm>
              <a:off x="4560" y="244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7</a:t>
              </a:r>
            </a:p>
          </p:txBody>
        </p:sp>
        <p:sp>
          <p:nvSpPr>
            <p:cNvPr id="128" name="Rectangle 146"/>
            <p:cNvSpPr>
              <a:spLocks noChangeArrowheads="1"/>
            </p:cNvSpPr>
            <p:nvPr/>
          </p:nvSpPr>
          <p:spPr bwMode="auto">
            <a:xfrm>
              <a:off x="4752" y="244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129" name="Rectangle 147"/>
            <p:cNvSpPr>
              <a:spLocks noChangeArrowheads="1"/>
            </p:cNvSpPr>
            <p:nvPr/>
          </p:nvSpPr>
          <p:spPr bwMode="auto">
            <a:xfrm>
              <a:off x="4560" y="244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130" name="Rectangle 148"/>
          <p:cNvSpPr>
            <a:spLocks noChangeArrowheads="1"/>
          </p:cNvSpPr>
          <p:nvPr/>
        </p:nvSpPr>
        <p:spPr bwMode="auto">
          <a:xfrm>
            <a:off x="6699250" y="15176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cmovl</a:t>
            </a:r>
            <a:endParaRPr lang="en-US" sz="1400" b="0" dirty="0">
              <a:latin typeface="Courier New" pitchFamily="49" charset="0"/>
            </a:endParaRPr>
          </a:p>
        </p:txBody>
      </p:sp>
      <p:grpSp>
        <p:nvGrpSpPr>
          <p:cNvPr id="131" name="Group 177"/>
          <p:cNvGrpSpPr>
            <a:grpSpLocks/>
          </p:cNvGrpSpPr>
          <p:nvPr/>
        </p:nvGrpSpPr>
        <p:grpSpPr bwMode="auto">
          <a:xfrm>
            <a:off x="7613650" y="1517650"/>
            <a:ext cx="609600" cy="304800"/>
            <a:chOff x="4560" y="2736"/>
            <a:chExt cx="384" cy="192"/>
          </a:xfrm>
        </p:grpSpPr>
        <p:sp>
          <p:nvSpPr>
            <p:cNvPr id="132" name="Rectangle 150"/>
            <p:cNvSpPr>
              <a:spLocks noChangeArrowheads="1"/>
            </p:cNvSpPr>
            <p:nvPr/>
          </p:nvSpPr>
          <p:spPr bwMode="auto">
            <a:xfrm>
              <a:off x="4560" y="2736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7</a:t>
              </a:r>
            </a:p>
          </p:txBody>
        </p:sp>
        <p:sp>
          <p:nvSpPr>
            <p:cNvPr id="133" name="Rectangle 151"/>
            <p:cNvSpPr>
              <a:spLocks noChangeArrowheads="1"/>
            </p:cNvSpPr>
            <p:nvPr/>
          </p:nvSpPr>
          <p:spPr bwMode="auto">
            <a:xfrm>
              <a:off x="4752" y="2736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2</a:t>
              </a:r>
            </a:p>
          </p:txBody>
        </p:sp>
        <p:sp>
          <p:nvSpPr>
            <p:cNvPr id="134" name="Rectangle 152"/>
            <p:cNvSpPr>
              <a:spLocks noChangeArrowheads="1"/>
            </p:cNvSpPr>
            <p:nvPr/>
          </p:nvSpPr>
          <p:spPr bwMode="auto">
            <a:xfrm>
              <a:off x="4560" y="2736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135" name="Rectangle 153"/>
          <p:cNvSpPr>
            <a:spLocks noChangeArrowheads="1"/>
          </p:cNvSpPr>
          <p:nvPr/>
        </p:nvSpPr>
        <p:spPr bwMode="auto">
          <a:xfrm>
            <a:off x="6699250" y="19748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cmove</a:t>
            </a:r>
            <a:endParaRPr lang="en-US" sz="1400" b="0" dirty="0">
              <a:latin typeface="Courier New" pitchFamily="49" charset="0"/>
            </a:endParaRPr>
          </a:p>
        </p:txBody>
      </p:sp>
      <p:grpSp>
        <p:nvGrpSpPr>
          <p:cNvPr id="136" name="Group 176"/>
          <p:cNvGrpSpPr>
            <a:grpSpLocks/>
          </p:cNvGrpSpPr>
          <p:nvPr/>
        </p:nvGrpSpPr>
        <p:grpSpPr bwMode="auto">
          <a:xfrm>
            <a:off x="7613650" y="1974850"/>
            <a:ext cx="609600" cy="304800"/>
            <a:chOff x="4560" y="3024"/>
            <a:chExt cx="384" cy="192"/>
          </a:xfrm>
        </p:grpSpPr>
        <p:sp>
          <p:nvSpPr>
            <p:cNvPr id="137" name="Rectangle 155"/>
            <p:cNvSpPr>
              <a:spLocks noChangeArrowheads="1"/>
            </p:cNvSpPr>
            <p:nvPr/>
          </p:nvSpPr>
          <p:spPr bwMode="auto">
            <a:xfrm>
              <a:off x="4560" y="3024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7</a:t>
              </a:r>
            </a:p>
          </p:txBody>
        </p:sp>
        <p:sp>
          <p:nvSpPr>
            <p:cNvPr id="138" name="Rectangle 156"/>
            <p:cNvSpPr>
              <a:spLocks noChangeArrowheads="1"/>
            </p:cNvSpPr>
            <p:nvPr/>
          </p:nvSpPr>
          <p:spPr bwMode="auto">
            <a:xfrm>
              <a:off x="4752" y="3024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3</a:t>
              </a:r>
            </a:p>
          </p:txBody>
        </p:sp>
        <p:sp>
          <p:nvSpPr>
            <p:cNvPr id="139" name="Rectangle 157"/>
            <p:cNvSpPr>
              <a:spLocks noChangeArrowheads="1"/>
            </p:cNvSpPr>
            <p:nvPr/>
          </p:nvSpPr>
          <p:spPr bwMode="auto">
            <a:xfrm>
              <a:off x="4560" y="302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140" name="Rectangle 158"/>
          <p:cNvSpPr>
            <a:spLocks noChangeArrowheads="1"/>
          </p:cNvSpPr>
          <p:nvPr/>
        </p:nvSpPr>
        <p:spPr bwMode="auto">
          <a:xfrm>
            <a:off x="6699250" y="24320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cmovne</a:t>
            </a:r>
            <a:endParaRPr lang="en-US" sz="1400" b="0" dirty="0">
              <a:latin typeface="Courier New" pitchFamily="49" charset="0"/>
            </a:endParaRPr>
          </a:p>
        </p:txBody>
      </p:sp>
      <p:grpSp>
        <p:nvGrpSpPr>
          <p:cNvPr id="141" name="Group 173"/>
          <p:cNvGrpSpPr>
            <a:grpSpLocks/>
          </p:cNvGrpSpPr>
          <p:nvPr/>
        </p:nvGrpSpPr>
        <p:grpSpPr bwMode="auto">
          <a:xfrm>
            <a:off x="7613650" y="2432050"/>
            <a:ext cx="609600" cy="304800"/>
            <a:chOff x="4560" y="3312"/>
            <a:chExt cx="384" cy="192"/>
          </a:xfrm>
        </p:grpSpPr>
        <p:sp>
          <p:nvSpPr>
            <p:cNvPr id="142" name="Rectangle 160"/>
            <p:cNvSpPr>
              <a:spLocks noChangeArrowheads="1"/>
            </p:cNvSpPr>
            <p:nvPr/>
          </p:nvSpPr>
          <p:spPr bwMode="auto">
            <a:xfrm>
              <a:off x="4560" y="331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7</a:t>
              </a:r>
            </a:p>
          </p:txBody>
        </p:sp>
        <p:sp>
          <p:nvSpPr>
            <p:cNvPr id="143" name="Rectangle 161"/>
            <p:cNvSpPr>
              <a:spLocks noChangeArrowheads="1"/>
            </p:cNvSpPr>
            <p:nvPr/>
          </p:nvSpPr>
          <p:spPr bwMode="auto">
            <a:xfrm>
              <a:off x="4752" y="331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4</a:t>
              </a:r>
            </a:p>
          </p:txBody>
        </p:sp>
        <p:sp>
          <p:nvSpPr>
            <p:cNvPr id="144" name="Rectangle 162"/>
            <p:cNvSpPr>
              <a:spLocks noChangeArrowheads="1"/>
            </p:cNvSpPr>
            <p:nvPr/>
          </p:nvSpPr>
          <p:spPr bwMode="auto">
            <a:xfrm>
              <a:off x="4560" y="3312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145" name="Rectangle 163"/>
          <p:cNvSpPr>
            <a:spLocks noChangeArrowheads="1"/>
          </p:cNvSpPr>
          <p:nvPr/>
        </p:nvSpPr>
        <p:spPr bwMode="auto">
          <a:xfrm>
            <a:off x="6699250" y="28892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cmovge</a:t>
            </a:r>
            <a:endParaRPr lang="en-US" sz="1400" b="0" dirty="0">
              <a:latin typeface="Courier New" pitchFamily="49" charset="0"/>
            </a:endParaRPr>
          </a:p>
        </p:txBody>
      </p:sp>
      <p:grpSp>
        <p:nvGrpSpPr>
          <p:cNvPr id="146" name="Group 175"/>
          <p:cNvGrpSpPr>
            <a:grpSpLocks/>
          </p:cNvGrpSpPr>
          <p:nvPr/>
        </p:nvGrpSpPr>
        <p:grpSpPr bwMode="auto">
          <a:xfrm>
            <a:off x="7613650" y="2889250"/>
            <a:ext cx="609600" cy="304800"/>
            <a:chOff x="4560" y="3600"/>
            <a:chExt cx="384" cy="192"/>
          </a:xfrm>
        </p:grpSpPr>
        <p:sp>
          <p:nvSpPr>
            <p:cNvPr id="147" name="Rectangle 165"/>
            <p:cNvSpPr>
              <a:spLocks noChangeArrowheads="1"/>
            </p:cNvSpPr>
            <p:nvPr/>
          </p:nvSpPr>
          <p:spPr bwMode="auto">
            <a:xfrm>
              <a:off x="4560" y="3600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7</a:t>
              </a:r>
            </a:p>
          </p:txBody>
        </p:sp>
        <p:sp>
          <p:nvSpPr>
            <p:cNvPr id="148" name="Rectangle 166"/>
            <p:cNvSpPr>
              <a:spLocks noChangeArrowheads="1"/>
            </p:cNvSpPr>
            <p:nvPr/>
          </p:nvSpPr>
          <p:spPr bwMode="auto">
            <a:xfrm>
              <a:off x="4752" y="3600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5</a:t>
              </a:r>
            </a:p>
          </p:txBody>
        </p:sp>
        <p:sp>
          <p:nvSpPr>
            <p:cNvPr id="149" name="Rectangle 167"/>
            <p:cNvSpPr>
              <a:spLocks noChangeArrowheads="1"/>
            </p:cNvSpPr>
            <p:nvPr/>
          </p:nvSpPr>
          <p:spPr bwMode="auto">
            <a:xfrm>
              <a:off x="4560" y="3600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150" name="Rectangle 168"/>
          <p:cNvSpPr>
            <a:spLocks noChangeArrowheads="1"/>
          </p:cNvSpPr>
          <p:nvPr/>
        </p:nvSpPr>
        <p:spPr bwMode="auto">
          <a:xfrm>
            <a:off x="6699250" y="33464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cmovg</a:t>
            </a:r>
            <a:endParaRPr lang="en-US" sz="1400" b="0" dirty="0">
              <a:latin typeface="Courier New" pitchFamily="49" charset="0"/>
            </a:endParaRPr>
          </a:p>
        </p:txBody>
      </p:sp>
      <p:grpSp>
        <p:nvGrpSpPr>
          <p:cNvPr id="151" name="Group 174"/>
          <p:cNvGrpSpPr>
            <a:grpSpLocks/>
          </p:cNvGrpSpPr>
          <p:nvPr/>
        </p:nvGrpSpPr>
        <p:grpSpPr bwMode="auto">
          <a:xfrm>
            <a:off x="7613650" y="3346450"/>
            <a:ext cx="609600" cy="304800"/>
            <a:chOff x="4560" y="3888"/>
            <a:chExt cx="384" cy="192"/>
          </a:xfrm>
        </p:grpSpPr>
        <p:sp>
          <p:nvSpPr>
            <p:cNvPr id="152" name="Rectangle 170"/>
            <p:cNvSpPr>
              <a:spLocks noChangeArrowheads="1"/>
            </p:cNvSpPr>
            <p:nvPr/>
          </p:nvSpPr>
          <p:spPr bwMode="auto">
            <a:xfrm>
              <a:off x="4560" y="388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7</a:t>
              </a:r>
            </a:p>
          </p:txBody>
        </p:sp>
        <p:sp>
          <p:nvSpPr>
            <p:cNvPr id="153" name="Rectangle 171"/>
            <p:cNvSpPr>
              <a:spLocks noChangeArrowheads="1"/>
            </p:cNvSpPr>
            <p:nvPr/>
          </p:nvSpPr>
          <p:spPr bwMode="auto">
            <a:xfrm>
              <a:off x="4752" y="388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6</a:t>
              </a:r>
            </a:p>
          </p:txBody>
        </p:sp>
        <p:sp>
          <p:nvSpPr>
            <p:cNvPr id="154" name="Rectangle 172"/>
            <p:cNvSpPr>
              <a:spLocks noChangeArrowheads="1"/>
            </p:cNvSpPr>
            <p:nvPr/>
          </p:nvSpPr>
          <p:spPr bwMode="auto">
            <a:xfrm>
              <a:off x="4560" y="388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155" name="AutoShape 218"/>
          <p:cNvSpPr>
            <a:spLocks/>
          </p:cNvSpPr>
          <p:nvPr/>
        </p:nvSpPr>
        <p:spPr bwMode="auto">
          <a:xfrm>
            <a:off x="6470650" y="679450"/>
            <a:ext cx="228600" cy="2971800"/>
          </a:xfrm>
          <a:prstGeom prst="leftBrace">
            <a:avLst>
              <a:gd name="adj1" fmla="val 108333"/>
              <a:gd name="adj2" fmla="val 50000"/>
            </a:avLst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21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Fetch Logic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idx="1"/>
          </p:nvPr>
        </p:nvSpPr>
        <p:spPr>
          <a:xfrm>
            <a:off x="290513" y="4191000"/>
            <a:ext cx="8294687" cy="2241550"/>
          </a:xfrm>
        </p:spPr>
        <p:txBody>
          <a:bodyPr/>
          <a:lstStyle/>
          <a:p>
            <a:r>
              <a:rPr lang="en-US" dirty="0"/>
              <a:t>Predefined Blocks</a:t>
            </a:r>
          </a:p>
          <a:p>
            <a:pPr lvl="1"/>
            <a:r>
              <a:rPr lang="en-US" dirty="0"/>
              <a:t>PC: Register containing PC</a:t>
            </a:r>
          </a:p>
          <a:p>
            <a:pPr lvl="1"/>
            <a:r>
              <a:rPr lang="en-US" dirty="0"/>
              <a:t>Instruction memory: Read 10 bytes (PC to PC+9)</a:t>
            </a:r>
          </a:p>
          <a:p>
            <a:pPr lvl="2"/>
            <a:r>
              <a:rPr lang="en-US" dirty="0"/>
              <a:t>Signal invalid address</a:t>
            </a:r>
          </a:p>
          <a:p>
            <a:pPr lvl="1"/>
            <a:r>
              <a:rPr lang="en-US" dirty="0"/>
              <a:t>Split: Divide instruction byte into </a:t>
            </a:r>
            <a:r>
              <a:rPr lang="en-US" dirty="0" err="1"/>
              <a:t>icode</a:t>
            </a:r>
            <a:r>
              <a:rPr lang="en-US" dirty="0"/>
              <a:t> and </a:t>
            </a:r>
            <a:r>
              <a:rPr lang="en-US" dirty="0" err="1"/>
              <a:t>ifun</a:t>
            </a:r>
            <a:endParaRPr lang="en-US" dirty="0"/>
          </a:p>
          <a:p>
            <a:pPr lvl="1"/>
            <a:r>
              <a:rPr lang="en-US" dirty="0"/>
              <a:t>Align: Get fields for </a:t>
            </a:r>
            <a:r>
              <a:rPr lang="en-US" dirty="0" err="1"/>
              <a:t>rA</a:t>
            </a:r>
            <a:r>
              <a:rPr lang="en-US" dirty="0"/>
              <a:t>, </a:t>
            </a:r>
            <a:r>
              <a:rPr lang="en-US" dirty="0" err="1"/>
              <a:t>rB</a:t>
            </a:r>
            <a:r>
              <a:rPr lang="en-US" dirty="0"/>
              <a:t>, and </a:t>
            </a:r>
            <a:r>
              <a:rPr lang="en-US" dirty="0" err="1"/>
              <a:t>valC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7DCF2-15DA-214F-8099-9FDEB20D7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14" y="560070"/>
            <a:ext cx="4857750" cy="418846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074" y="976290"/>
            <a:ext cx="7930296" cy="1060676"/>
          </a:xfrm>
        </p:spPr>
        <p:txBody>
          <a:bodyPr anchor="b">
            <a:normAutofit/>
          </a:bodyPr>
          <a:lstStyle/>
          <a:p>
            <a:r>
              <a:rPr lang="en-US"/>
              <a:t>Fetch Logic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4626" y="2260842"/>
            <a:ext cx="75832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D91A9BFE-9112-F649-A62B-4EC92C830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2876544"/>
            <a:ext cx="3912906" cy="3375349"/>
          </a:xfrm>
          <a:prstGeom prst="rect">
            <a:avLst/>
          </a:prstGeom>
        </p:spPr>
      </p:pic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>
          <a:xfrm>
            <a:off x="4032250" y="2736850"/>
            <a:ext cx="4705083" cy="3209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dirty="0"/>
              <a:t>Control Logic</a:t>
            </a:r>
          </a:p>
          <a:p>
            <a:pPr lvl="1"/>
            <a:r>
              <a:rPr lang="en-US" sz="2100" dirty="0"/>
              <a:t>Instr. Valid: Is this instruction valid?</a:t>
            </a:r>
          </a:p>
          <a:p>
            <a:pPr lvl="1"/>
            <a:r>
              <a:rPr lang="en-US" sz="2100" dirty="0" err="1"/>
              <a:t>icode</a:t>
            </a:r>
            <a:r>
              <a:rPr lang="en-US" sz="2100" dirty="0"/>
              <a:t>, </a:t>
            </a:r>
            <a:r>
              <a:rPr lang="en-US" sz="2100" dirty="0" err="1"/>
              <a:t>ifun</a:t>
            </a:r>
            <a:r>
              <a:rPr lang="en-US" sz="2100" dirty="0"/>
              <a:t>: Generate no-op if invalid address</a:t>
            </a:r>
          </a:p>
          <a:p>
            <a:pPr lvl="1"/>
            <a:r>
              <a:rPr lang="en-US" sz="2100" dirty="0"/>
              <a:t>Need </a:t>
            </a:r>
            <a:r>
              <a:rPr lang="en-US" sz="2100" dirty="0" err="1"/>
              <a:t>regids</a:t>
            </a:r>
            <a:r>
              <a:rPr lang="en-US" sz="2100" dirty="0"/>
              <a:t>: Does this instruction have a register byte?</a:t>
            </a:r>
          </a:p>
          <a:p>
            <a:pPr lvl="1"/>
            <a:r>
              <a:rPr lang="en-US" sz="2100" dirty="0"/>
              <a:t>Need </a:t>
            </a:r>
            <a:r>
              <a:rPr lang="en-US" sz="2100" dirty="0" err="1"/>
              <a:t>valC</a:t>
            </a:r>
            <a:r>
              <a:rPr lang="en-US" sz="2100" dirty="0"/>
              <a:t>: Does this instruction have a constant word?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5075232" cy="1200150"/>
          </a:xfrm>
        </p:spPr>
        <p:txBody>
          <a:bodyPr/>
          <a:lstStyle/>
          <a:p>
            <a:r>
              <a:rPr lang="en-US" dirty="0"/>
              <a:t>Fetch Control Logic in HCL</a:t>
            </a:r>
          </a:p>
        </p:txBody>
      </p:sp>
      <p:sp>
        <p:nvSpPr>
          <p:cNvPr id="381110" name="Text Box 182"/>
          <p:cNvSpPr txBox="1">
            <a:spLocks noChangeArrowheads="1"/>
          </p:cNvSpPr>
          <p:nvPr/>
        </p:nvSpPr>
        <p:spPr bwMode="auto">
          <a:xfrm>
            <a:off x="908050" y="3346450"/>
            <a:ext cx="8001000" cy="280076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# Determine instruction code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icode</a:t>
            </a:r>
            <a:r>
              <a:rPr lang="en-US" sz="1600" dirty="0">
                <a:latin typeface="Courier New" pitchFamily="49" charset="0"/>
              </a:rPr>
              <a:t> = [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imem_error</a:t>
            </a:r>
            <a:r>
              <a:rPr lang="en-US" sz="1600" dirty="0">
                <a:latin typeface="Courier New" pitchFamily="49" charset="0"/>
              </a:rPr>
              <a:t>: INOP;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1: </a:t>
            </a:r>
            <a:r>
              <a:rPr lang="en-US" sz="1600" dirty="0" err="1">
                <a:latin typeface="Courier New" pitchFamily="49" charset="0"/>
              </a:rPr>
              <a:t>imem_icode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# Determine instruction function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ifun</a:t>
            </a:r>
            <a:r>
              <a:rPr lang="en-US" sz="1600" dirty="0">
                <a:latin typeface="Courier New" pitchFamily="49" charset="0"/>
              </a:rPr>
              <a:t> = [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imem_error</a:t>
            </a:r>
            <a:r>
              <a:rPr lang="en-US" sz="1600" dirty="0">
                <a:latin typeface="Courier New" pitchFamily="49" charset="0"/>
              </a:rPr>
              <a:t>: FNONE;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1: </a:t>
            </a:r>
            <a:r>
              <a:rPr lang="en-US" sz="1600" dirty="0" err="1">
                <a:latin typeface="Courier New" pitchFamily="49" charset="0"/>
              </a:rPr>
              <a:t>imem_ifun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];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5099050" y="603250"/>
            <a:ext cx="3048000" cy="4114800"/>
            <a:chOff x="4337050" y="146050"/>
            <a:chExt cx="3048000" cy="4114800"/>
          </a:xfrm>
        </p:grpSpPr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5327650" y="2660650"/>
              <a:ext cx="2057400" cy="6096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Instruction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memory</a:t>
              </a:r>
            </a:p>
          </p:txBody>
        </p:sp>
        <p:sp>
          <p:nvSpPr>
            <p:cNvPr id="25" name="Line 221"/>
            <p:cNvSpPr>
              <a:spLocks noChangeShapeType="1"/>
            </p:cNvSpPr>
            <p:nvPr/>
          </p:nvSpPr>
          <p:spPr bwMode="auto">
            <a:xfrm flipV="1">
              <a:off x="6394450" y="3270250"/>
              <a:ext cx="0" cy="6096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ctangle 231"/>
            <p:cNvSpPr>
              <a:spLocks noChangeArrowheads="1"/>
            </p:cNvSpPr>
            <p:nvPr/>
          </p:nvSpPr>
          <p:spPr bwMode="auto">
            <a:xfrm>
              <a:off x="6013450" y="3879850"/>
              <a:ext cx="762000" cy="3810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PC</a:t>
              </a:r>
            </a:p>
          </p:txBody>
        </p:sp>
        <p:sp>
          <p:nvSpPr>
            <p:cNvPr id="32" name="Line 298"/>
            <p:cNvSpPr>
              <a:spLocks noChangeShapeType="1"/>
            </p:cNvSpPr>
            <p:nvPr/>
          </p:nvSpPr>
          <p:spPr bwMode="auto">
            <a:xfrm flipH="1" flipV="1">
              <a:off x="5480050" y="146050"/>
              <a:ext cx="0" cy="1828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327"/>
            <p:cNvSpPr>
              <a:spLocks noChangeArrowheads="1"/>
            </p:cNvSpPr>
            <p:nvPr/>
          </p:nvSpPr>
          <p:spPr bwMode="auto">
            <a:xfrm>
              <a:off x="5403850" y="1974850"/>
              <a:ext cx="6096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Split</a:t>
              </a:r>
            </a:p>
          </p:txBody>
        </p:sp>
        <p:sp>
          <p:nvSpPr>
            <p:cNvPr id="50" name="Line 328"/>
            <p:cNvSpPr>
              <a:spLocks noChangeShapeType="1"/>
            </p:cNvSpPr>
            <p:nvPr/>
          </p:nvSpPr>
          <p:spPr bwMode="auto">
            <a:xfrm flipV="1">
              <a:off x="5708650" y="2355850"/>
              <a:ext cx="0" cy="304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tangle 330"/>
            <p:cNvSpPr>
              <a:spLocks noChangeArrowheads="1"/>
            </p:cNvSpPr>
            <p:nvPr/>
          </p:nvSpPr>
          <p:spPr bwMode="auto">
            <a:xfrm>
              <a:off x="5721350" y="2386013"/>
              <a:ext cx="511679" cy="230832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Byte 0</a:t>
              </a:r>
            </a:p>
          </p:txBody>
        </p:sp>
        <p:cxnSp>
          <p:nvCxnSpPr>
            <p:cNvPr id="53" name="Straight Arrow Connector 53"/>
            <p:cNvCxnSpPr>
              <a:cxnSpLocks noChangeShapeType="1"/>
              <a:stCxn id="18" idx="1"/>
            </p:cNvCxnSpPr>
            <p:nvPr/>
          </p:nvCxnSpPr>
          <p:spPr bwMode="auto">
            <a:xfrm rot="10800000">
              <a:off x="4489450" y="2965450"/>
              <a:ext cx="838200" cy="1588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 type="none" w="sm" len="sm"/>
              <a:tailEnd type="triangle" w="med" len="med"/>
            </a:ln>
          </p:spPr>
        </p:cxnSp>
        <p:sp>
          <p:nvSpPr>
            <p:cNvPr id="54" name="Oval 6"/>
            <p:cNvSpPr>
              <a:spLocks noChangeArrowheads="1"/>
            </p:cNvSpPr>
            <p:nvPr/>
          </p:nvSpPr>
          <p:spPr bwMode="auto">
            <a:xfrm>
              <a:off x="4337050" y="2965450"/>
              <a:ext cx="914400" cy="3810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imem_error</a:t>
              </a:r>
            </a:p>
          </p:txBody>
        </p:sp>
        <p:sp>
          <p:nvSpPr>
            <p:cNvPr id="55" name="AutoShape 301"/>
            <p:cNvSpPr>
              <a:spLocks noChangeArrowheads="1"/>
            </p:cNvSpPr>
            <p:nvPr/>
          </p:nvSpPr>
          <p:spPr bwMode="auto">
            <a:xfrm>
              <a:off x="5251450" y="1517650"/>
              <a:ext cx="457200" cy="3048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icode</a:t>
              </a:r>
            </a:p>
          </p:txBody>
        </p:sp>
        <p:cxnSp>
          <p:nvCxnSpPr>
            <p:cNvPr id="56" name="Straight Arrow Connector 53"/>
            <p:cNvCxnSpPr>
              <a:cxnSpLocks noChangeShapeType="1"/>
            </p:cNvCxnSpPr>
            <p:nvPr/>
          </p:nvCxnSpPr>
          <p:spPr bwMode="auto">
            <a:xfrm rot="5400000" flipH="1" flipV="1">
              <a:off x="4374357" y="2318544"/>
              <a:ext cx="1296987" cy="317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 type="none" w="sm" len="sm"/>
              <a:tailEnd/>
            </a:ln>
          </p:spPr>
        </p:cxnSp>
        <p:cxnSp>
          <p:nvCxnSpPr>
            <p:cNvPr id="57" name="Straight Arrow Connector 56"/>
            <p:cNvCxnSpPr>
              <a:cxnSpLocks noChangeShapeType="1"/>
              <a:endCxn id="55" idx="1"/>
            </p:cNvCxnSpPr>
            <p:nvPr/>
          </p:nvCxnSpPr>
          <p:spPr bwMode="auto">
            <a:xfrm>
              <a:off x="5022850" y="1670050"/>
              <a:ext cx="228600" cy="1588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 type="none" w="sm" len="sm"/>
              <a:tailEnd type="triangle" w="med" len="med"/>
            </a:ln>
          </p:spPr>
        </p:cxnSp>
        <p:grpSp>
          <p:nvGrpSpPr>
            <p:cNvPr id="58" name="Group 316"/>
            <p:cNvGrpSpPr>
              <a:grpSpLocks/>
            </p:cNvGrpSpPr>
            <p:nvPr/>
          </p:nvGrpSpPr>
          <p:grpSpPr bwMode="auto">
            <a:xfrm>
              <a:off x="4946650" y="2889250"/>
              <a:ext cx="152400" cy="152400"/>
              <a:chOff x="240" y="4176"/>
              <a:chExt cx="192" cy="192"/>
            </a:xfrm>
          </p:grpSpPr>
          <p:sp>
            <p:nvSpPr>
              <p:cNvPr id="63" name="Oval 317"/>
              <p:cNvSpPr>
                <a:spLocks noChangeArrowheads="1"/>
              </p:cNvSpPr>
              <p:nvPr/>
            </p:nvSpPr>
            <p:spPr bwMode="auto">
              <a:xfrm>
                <a:off x="288" y="4224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318"/>
              <p:cNvSpPr>
                <a:spLocks noChangeArrowheads="1"/>
              </p:cNvSpPr>
              <p:nvPr/>
            </p:nvSpPr>
            <p:spPr bwMode="auto">
              <a:xfrm>
                <a:off x="240" y="4176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9" name="Line 298"/>
            <p:cNvSpPr>
              <a:spLocks noChangeShapeType="1"/>
            </p:cNvSpPr>
            <p:nvPr/>
          </p:nvSpPr>
          <p:spPr bwMode="auto">
            <a:xfrm flipH="1" flipV="1">
              <a:off x="5937250" y="146050"/>
              <a:ext cx="0" cy="1828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AutoShape 301"/>
            <p:cNvSpPr>
              <a:spLocks noChangeArrowheads="1"/>
            </p:cNvSpPr>
            <p:nvPr/>
          </p:nvSpPr>
          <p:spPr bwMode="auto">
            <a:xfrm>
              <a:off x="5708650" y="1517650"/>
              <a:ext cx="457200" cy="3048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ifun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3" y="-188965"/>
            <a:ext cx="4946650" cy="1200150"/>
          </a:xfrm>
        </p:spPr>
        <p:txBody>
          <a:bodyPr/>
          <a:lstStyle/>
          <a:p>
            <a:r>
              <a:rPr lang="en-US" dirty="0"/>
              <a:t>Fetch Control Logic in HCL</a:t>
            </a:r>
          </a:p>
        </p:txBody>
      </p:sp>
      <p:sp>
        <p:nvSpPr>
          <p:cNvPr id="381110" name="Text Box 182"/>
          <p:cNvSpPr txBox="1">
            <a:spLocks noChangeArrowheads="1"/>
          </p:cNvSpPr>
          <p:nvPr/>
        </p:nvSpPr>
        <p:spPr bwMode="auto">
          <a:xfrm>
            <a:off x="533400" y="5048250"/>
            <a:ext cx="8001000" cy="18034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bool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need_regids</a:t>
            </a:r>
            <a:r>
              <a:rPr lang="en-US" sz="1600" dirty="0">
                <a:latin typeface="Courier New" pitchFamily="49" charset="0"/>
              </a:rPr>
              <a:t> =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icode</a:t>
            </a:r>
            <a:r>
              <a:rPr lang="en-US" sz="1600" dirty="0">
                <a:latin typeface="Courier New" pitchFamily="49" charset="0"/>
              </a:rPr>
              <a:t> in { IRRMOVQ, IOPQ, IPUSHQ, IPOPQ,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     IIRMOVQ, IRMMOVQ, IMRMOVQ };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bool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instr_valid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icode</a:t>
            </a:r>
            <a:r>
              <a:rPr lang="en-US" sz="1600" dirty="0">
                <a:latin typeface="Courier New" pitchFamily="49" charset="0"/>
              </a:rPr>
              <a:t> in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{ INOP, IHALT, IRRMOVQ, IIRMOVQ, IRMMOVQ, IMRMOVQ,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IOPQ, IJXX, ICALL, IRET, IPUSHQ, IPOPQ };</a:t>
            </a:r>
          </a:p>
        </p:txBody>
      </p:sp>
      <p:sp>
        <p:nvSpPr>
          <p:cNvPr id="381111" name="Line 183"/>
          <p:cNvSpPr>
            <a:spLocks noChangeShapeType="1"/>
          </p:cNvSpPr>
          <p:nvPr/>
        </p:nvSpPr>
        <p:spPr bwMode="auto">
          <a:xfrm>
            <a:off x="1879600" y="1536700"/>
            <a:ext cx="83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81112" name="Line 184"/>
          <p:cNvSpPr>
            <a:spLocks noChangeShapeType="1"/>
          </p:cNvSpPr>
          <p:nvPr/>
        </p:nvSpPr>
        <p:spPr bwMode="auto">
          <a:xfrm>
            <a:off x="1879600" y="1841500"/>
            <a:ext cx="83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81113" name="Line 185"/>
          <p:cNvSpPr>
            <a:spLocks noChangeShapeType="1"/>
          </p:cNvSpPr>
          <p:nvPr/>
        </p:nvSpPr>
        <p:spPr bwMode="auto">
          <a:xfrm>
            <a:off x="1879600" y="2222500"/>
            <a:ext cx="83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81114" name="Line 186"/>
          <p:cNvSpPr>
            <a:spLocks noChangeShapeType="1"/>
          </p:cNvSpPr>
          <p:nvPr/>
        </p:nvSpPr>
        <p:spPr bwMode="auto">
          <a:xfrm>
            <a:off x="1879600" y="2527300"/>
            <a:ext cx="83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81115" name="Line 187"/>
          <p:cNvSpPr>
            <a:spLocks noChangeShapeType="1"/>
          </p:cNvSpPr>
          <p:nvPr/>
        </p:nvSpPr>
        <p:spPr bwMode="auto">
          <a:xfrm>
            <a:off x="1879600" y="2908300"/>
            <a:ext cx="83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81116" name="Line 188"/>
          <p:cNvSpPr>
            <a:spLocks noChangeShapeType="1"/>
          </p:cNvSpPr>
          <p:nvPr/>
        </p:nvSpPr>
        <p:spPr bwMode="auto">
          <a:xfrm>
            <a:off x="1879600" y="4279900"/>
            <a:ext cx="83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81117" name="Line 189"/>
          <p:cNvSpPr>
            <a:spLocks noChangeShapeType="1"/>
          </p:cNvSpPr>
          <p:nvPr/>
        </p:nvSpPr>
        <p:spPr bwMode="auto">
          <a:xfrm>
            <a:off x="1879600" y="4584700"/>
            <a:ext cx="83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81118" name="Freeform 190"/>
          <p:cNvSpPr>
            <a:spLocks/>
          </p:cNvSpPr>
          <p:nvPr/>
        </p:nvSpPr>
        <p:spPr bwMode="auto">
          <a:xfrm>
            <a:off x="1746250" y="1536700"/>
            <a:ext cx="133350" cy="3505200"/>
          </a:xfrm>
          <a:custGeom>
            <a:avLst/>
            <a:gdLst/>
            <a:ahLst/>
            <a:cxnLst>
              <a:cxn ang="0">
                <a:pos x="0" y="2208"/>
              </a:cxn>
              <a:cxn ang="0">
                <a:pos x="420" y="2112"/>
              </a:cxn>
              <a:cxn ang="0">
                <a:pos x="564" y="2016"/>
              </a:cxn>
              <a:cxn ang="0">
                <a:pos x="564" y="1920"/>
              </a:cxn>
              <a:cxn ang="0">
                <a:pos x="564" y="0"/>
              </a:cxn>
            </a:cxnLst>
            <a:rect l="0" t="0" r="r" b="b"/>
            <a:pathLst>
              <a:path w="564" h="2208">
                <a:moveTo>
                  <a:pt x="0" y="2208"/>
                </a:moveTo>
                <a:lnTo>
                  <a:pt x="420" y="2112"/>
                </a:lnTo>
                <a:lnTo>
                  <a:pt x="564" y="2016"/>
                </a:lnTo>
                <a:lnTo>
                  <a:pt x="564" y="1920"/>
                </a:lnTo>
                <a:lnTo>
                  <a:pt x="564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946400" y="698500"/>
            <a:ext cx="6038850" cy="4113765"/>
            <a:chOff x="3479800" y="222250"/>
            <a:chExt cx="6038850" cy="4113765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484572" y="3749033"/>
              <a:ext cx="1431465" cy="23479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000" b="0" dirty="0" err="1">
                  <a:latin typeface="Courier New" pitchFamily="49" charset="0"/>
                </a:rPr>
                <a:t>popq</a:t>
              </a:r>
              <a:r>
                <a:rPr lang="en-US" sz="1000" b="0" dirty="0">
                  <a:latin typeface="Courier New" pitchFamily="49" charset="0"/>
                </a:rPr>
                <a:t> </a:t>
              </a:r>
              <a:r>
                <a:rPr lang="en-US" sz="1000" b="0" dirty="0" err="1"/>
                <a:t>rA</a:t>
              </a:r>
              <a:endParaRPr lang="en-US" sz="1000" b="0" dirty="0"/>
            </a:p>
          </p:txBody>
        </p:sp>
        <p:grpSp>
          <p:nvGrpSpPr>
            <p:cNvPr id="4" name="Group 213"/>
            <p:cNvGrpSpPr>
              <a:grpSpLocks/>
            </p:cNvGrpSpPr>
            <p:nvPr/>
          </p:nvGrpSpPr>
          <p:grpSpPr bwMode="auto">
            <a:xfrm>
              <a:off x="4916037" y="3749033"/>
              <a:ext cx="458069" cy="234793"/>
              <a:chOff x="1536" y="3648"/>
              <a:chExt cx="384" cy="192"/>
            </a:xfrm>
          </p:grpSpPr>
          <p:sp>
            <p:nvSpPr>
              <p:cNvPr id="105" name="Rectangle 16"/>
              <p:cNvSpPr>
                <a:spLocks noChangeArrowheads="1"/>
              </p:cNvSpPr>
              <p:nvPr/>
            </p:nvSpPr>
            <p:spPr bwMode="auto">
              <a:xfrm>
                <a:off x="1536" y="364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06" name="Rectangle 17"/>
              <p:cNvSpPr>
                <a:spLocks noChangeArrowheads="1"/>
              </p:cNvSpPr>
              <p:nvPr/>
            </p:nvSpPr>
            <p:spPr bwMode="auto">
              <a:xfrm>
                <a:off x="1728" y="364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107" name="Rectangle 18"/>
              <p:cNvSpPr>
                <a:spLocks noChangeArrowheads="1"/>
              </p:cNvSpPr>
              <p:nvPr/>
            </p:nvSpPr>
            <p:spPr bwMode="auto">
              <a:xfrm>
                <a:off x="1536" y="3648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000" b="0">
                  <a:latin typeface="Courier New" pitchFamily="49" charset="0"/>
                </a:endParaRPr>
              </a:p>
            </p:txBody>
          </p:sp>
        </p:grpSp>
        <p:grpSp>
          <p:nvGrpSpPr>
            <p:cNvPr id="5" name="Group 212"/>
            <p:cNvGrpSpPr>
              <a:grpSpLocks/>
            </p:cNvGrpSpPr>
            <p:nvPr/>
          </p:nvGrpSpPr>
          <p:grpSpPr bwMode="auto">
            <a:xfrm>
              <a:off x="5374106" y="3749033"/>
              <a:ext cx="458069" cy="234793"/>
              <a:chOff x="1920" y="3648"/>
              <a:chExt cx="384" cy="192"/>
            </a:xfrm>
          </p:grpSpPr>
          <p:sp>
            <p:nvSpPr>
              <p:cNvPr id="102" name="Rectangle 20"/>
              <p:cNvSpPr>
                <a:spLocks noChangeArrowheads="1"/>
              </p:cNvSpPr>
              <p:nvPr/>
            </p:nvSpPr>
            <p:spPr bwMode="auto">
              <a:xfrm>
                <a:off x="1920" y="3648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/>
                  <a:t>rA</a:t>
                </a:r>
              </a:p>
            </p:txBody>
          </p:sp>
          <p:sp>
            <p:nvSpPr>
              <p:cNvPr id="103" name="Rectangle 21"/>
              <p:cNvSpPr>
                <a:spLocks noChangeArrowheads="1"/>
              </p:cNvSpPr>
              <p:nvPr/>
            </p:nvSpPr>
            <p:spPr bwMode="auto">
              <a:xfrm>
                <a:off x="2112" y="3648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 dirty="0">
                    <a:latin typeface="Courier New" pitchFamily="49" charset="0"/>
                  </a:rPr>
                  <a:t>F</a:t>
                </a:r>
              </a:p>
            </p:txBody>
          </p:sp>
          <p:sp>
            <p:nvSpPr>
              <p:cNvPr id="104" name="Rectangle 22"/>
              <p:cNvSpPr>
                <a:spLocks noChangeArrowheads="1"/>
              </p:cNvSpPr>
              <p:nvPr/>
            </p:nvSpPr>
            <p:spPr bwMode="auto">
              <a:xfrm>
                <a:off x="1920" y="3648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000" b="0">
                  <a:latin typeface="Courier New" pitchFamily="49" charset="0"/>
                </a:endParaRPr>
              </a:p>
            </p:txBody>
          </p:sp>
        </p:grp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3484572" y="2692466"/>
              <a:ext cx="1431465" cy="23479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000" b="0">
                  <a:latin typeface="Courier New" pitchFamily="49" charset="0"/>
                </a:rPr>
                <a:t>jXX </a:t>
              </a:r>
              <a:r>
                <a:rPr lang="en-US" sz="1000" b="0"/>
                <a:t>Dest</a:t>
              </a:r>
            </a:p>
          </p:txBody>
        </p:sp>
        <p:grpSp>
          <p:nvGrpSpPr>
            <p:cNvPr id="6" name="Group 210"/>
            <p:cNvGrpSpPr>
              <a:grpSpLocks/>
            </p:cNvGrpSpPr>
            <p:nvPr/>
          </p:nvGrpSpPr>
          <p:grpSpPr bwMode="auto">
            <a:xfrm>
              <a:off x="4916037" y="2692466"/>
              <a:ext cx="458069" cy="234793"/>
              <a:chOff x="1536" y="2784"/>
              <a:chExt cx="384" cy="192"/>
            </a:xfrm>
          </p:grpSpPr>
          <p:sp>
            <p:nvSpPr>
              <p:cNvPr id="99" name="Rectangle 26"/>
              <p:cNvSpPr>
                <a:spLocks noChangeArrowheads="1"/>
              </p:cNvSpPr>
              <p:nvPr/>
            </p:nvSpPr>
            <p:spPr bwMode="auto">
              <a:xfrm>
                <a:off x="1536" y="2784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>
                    <a:latin typeface="Courier New" pitchFamily="49" charset="0"/>
                  </a:rPr>
                  <a:t>7</a:t>
                </a:r>
              </a:p>
            </p:txBody>
          </p:sp>
          <p:sp>
            <p:nvSpPr>
              <p:cNvPr id="100" name="Rectangle 27"/>
              <p:cNvSpPr>
                <a:spLocks noChangeArrowheads="1"/>
              </p:cNvSpPr>
              <p:nvPr/>
            </p:nvSpPr>
            <p:spPr bwMode="auto">
              <a:xfrm>
                <a:off x="1728" y="2784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 dirty="0"/>
                  <a:t>fn</a:t>
                </a:r>
              </a:p>
            </p:txBody>
          </p:sp>
          <p:sp>
            <p:nvSpPr>
              <p:cNvPr id="101" name="Rectangle 28"/>
              <p:cNvSpPr>
                <a:spLocks noChangeArrowheads="1"/>
              </p:cNvSpPr>
              <p:nvPr/>
            </p:nvSpPr>
            <p:spPr bwMode="auto">
              <a:xfrm>
                <a:off x="1536" y="278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000" b="0">
                  <a:latin typeface="Courier New" pitchFamily="49" charset="0"/>
                </a:endParaRPr>
              </a:p>
            </p:txBody>
          </p:sp>
        </p:grp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5374106" y="2692466"/>
              <a:ext cx="3687344" cy="234793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000" b="0"/>
                <a:t>Dest</a:t>
              </a:r>
            </a:p>
          </p:txBody>
        </p:sp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3484572" y="4101222"/>
              <a:ext cx="1431465" cy="23479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000" b="0" dirty="0" err="1">
                  <a:latin typeface="Courier New" pitchFamily="49" charset="0"/>
                </a:rPr>
                <a:t>popq</a:t>
              </a:r>
              <a:r>
                <a:rPr lang="en-US" sz="1000" b="0" dirty="0">
                  <a:latin typeface="Courier New" pitchFamily="49" charset="0"/>
                </a:rPr>
                <a:t> </a:t>
              </a:r>
              <a:r>
                <a:rPr lang="en-US" sz="1000" b="0" dirty="0" err="1"/>
                <a:t>rA</a:t>
              </a:r>
              <a:endParaRPr lang="en-US" sz="1000" b="0" dirty="0"/>
            </a:p>
          </p:txBody>
        </p:sp>
        <p:grpSp>
          <p:nvGrpSpPr>
            <p:cNvPr id="7" name="Group 208"/>
            <p:cNvGrpSpPr>
              <a:grpSpLocks/>
            </p:cNvGrpSpPr>
            <p:nvPr/>
          </p:nvGrpSpPr>
          <p:grpSpPr bwMode="auto">
            <a:xfrm>
              <a:off x="4916037" y="4101222"/>
              <a:ext cx="458069" cy="234793"/>
              <a:chOff x="1536" y="3936"/>
              <a:chExt cx="384" cy="192"/>
            </a:xfrm>
          </p:grpSpPr>
          <p:sp>
            <p:nvSpPr>
              <p:cNvPr id="96" name="Rectangle 33"/>
              <p:cNvSpPr>
                <a:spLocks noChangeArrowheads="1"/>
              </p:cNvSpPr>
              <p:nvPr/>
            </p:nvSpPr>
            <p:spPr bwMode="auto">
              <a:xfrm>
                <a:off x="1536" y="393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97" name="Rectangle 34"/>
              <p:cNvSpPr>
                <a:spLocks noChangeArrowheads="1"/>
              </p:cNvSpPr>
              <p:nvPr/>
            </p:nvSpPr>
            <p:spPr bwMode="auto">
              <a:xfrm>
                <a:off x="1728" y="393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98" name="Rectangle 35"/>
              <p:cNvSpPr>
                <a:spLocks noChangeArrowheads="1"/>
              </p:cNvSpPr>
              <p:nvPr/>
            </p:nvSpPr>
            <p:spPr bwMode="auto">
              <a:xfrm>
                <a:off x="1536" y="393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000" b="0">
                  <a:latin typeface="Courier New" pitchFamily="49" charset="0"/>
                </a:endParaRPr>
              </a:p>
            </p:txBody>
          </p:sp>
        </p:grpSp>
        <p:grpSp>
          <p:nvGrpSpPr>
            <p:cNvPr id="8" name="Group 207"/>
            <p:cNvGrpSpPr>
              <a:grpSpLocks/>
            </p:cNvGrpSpPr>
            <p:nvPr/>
          </p:nvGrpSpPr>
          <p:grpSpPr bwMode="auto">
            <a:xfrm>
              <a:off x="5374106" y="4101222"/>
              <a:ext cx="458069" cy="234793"/>
              <a:chOff x="1920" y="3936"/>
              <a:chExt cx="384" cy="192"/>
            </a:xfrm>
          </p:grpSpPr>
          <p:sp>
            <p:nvSpPr>
              <p:cNvPr id="93" name="Rectangle 37"/>
              <p:cNvSpPr>
                <a:spLocks noChangeArrowheads="1"/>
              </p:cNvSpPr>
              <p:nvPr/>
            </p:nvSpPr>
            <p:spPr bwMode="auto">
              <a:xfrm>
                <a:off x="1920" y="393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/>
                  <a:t>rA</a:t>
                </a:r>
              </a:p>
            </p:txBody>
          </p:sp>
          <p:sp>
            <p:nvSpPr>
              <p:cNvPr id="94" name="Rectangle 38"/>
              <p:cNvSpPr>
                <a:spLocks noChangeArrowheads="1"/>
              </p:cNvSpPr>
              <p:nvPr/>
            </p:nvSpPr>
            <p:spPr bwMode="auto">
              <a:xfrm>
                <a:off x="2112" y="393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 dirty="0">
                    <a:latin typeface="Courier New" pitchFamily="49" charset="0"/>
                  </a:rPr>
                  <a:t>F</a:t>
                </a:r>
              </a:p>
            </p:txBody>
          </p:sp>
          <p:sp>
            <p:nvSpPr>
              <p:cNvPr id="95" name="Rectangle 39"/>
              <p:cNvSpPr>
                <a:spLocks noChangeArrowheads="1"/>
              </p:cNvSpPr>
              <p:nvPr/>
            </p:nvSpPr>
            <p:spPr bwMode="auto">
              <a:xfrm>
                <a:off x="1920" y="393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000" b="0">
                  <a:latin typeface="Courier New" pitchFamily="49" charset="0"/>
                </a:endParaRPr>
              </a:p>
            </p:txBody>
          </p:sp>
        </p:grpSp>
        <p:sp>
          <p:nvSpPr>
            <p:cNvPr id="24" name="Rectangle 41"/>
            <p:cNvSpPr>
              <a:spLocks noChangeArrowheads="1"/>
            </p:cNvSpPr>
            <p:nvPr/>
          </p:nvSpPr>
          <p:spPr bwMode="auto">
            <a:xfrm>
              <a:off x="3484572" y="3044655"/>
              <a:ext cx="1431465" cy="23479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000" b="0">
                  <a:latin typeface="Courier New" pitchFamily="49" charset="0"/>
                </a:rPr>
                <a:t>call </a:t>
              </a:r>
              <a:r>
                <a:rPr lang="en-US" sz="1000" b="0"/>
                <a:t>Dest</a:t>
              </a:r>
            </a:p>
          </p:txBody>
        </p:sp>
        <p:grpSp>
          <p:nvGrpSpPr>
            <p:cNvPr id="9" name="Group 205"/>
            <p:cNvGrpSpPr>
              <a:grpSpLocks/>
            </p:cNvGrpSpPr>
            <p:nvPr/>
          </p:nvGrpSpPr>
          <p:grpSpPr bwMode="auto">
            <a:xfrm>
              <a:off x="4916037" y="3044655"/>
              <a:ext cx="458069" cy="234793"/>
              <a:chOff x="1536" y="3072"/>
              <a:chExt cx="384" cy="192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1536" y="3072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>
                    <a:latin typeface="Courier New" pitchFamily="49" charset="0"/>
                  </a:rPr>
                  <a:t>8</a:t>
                </a:r>
              </a:p>
            </p:txBody>
          </p:sp>
          <p:sp>
            <p:nvSpPr>
              <p:cNvPr id="91" name="Rectangle 44"/>
              <p:cNvSpPr>
                <a:spLocks noChangeArrowheads="1"/>
              </p:cNvSpPr>
              <p:nvPr/>
            </p:nvSpPr>
            <p:spPr bwMode="auto">
              <a:xfrm>
                <a:off x="1728" y="3072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92" name="Rectangle 45"/>
              <p:cNvSpPr>
                <a:spLocks noChangeArrowheads="1"/>
              </p:cNvSpPr>
              <p:nvPr/>
            </p:nvSpPr>
            <p:spPr bwMode="auto">
              <a:xfrm>
                <a:off x="1536" y="3072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000" b="0">
                  <a:latin typeface="Courier New" pitchFamily="49" charset="0"/>
                </a:endParaRPr>
              </a:p>
            </p:txBody>
          </p:sp>
        </p:grpSp>
        <p:sp>
          <p:nvSpPr>
            <p:cNvPr id="26" name="Rectangle 46"/>
            <p:cNvSpPr>
              <a:spLocks noChangeArrowheads="1"/>
            </p:cNvSpPr>
            <p:nvPr/>
          </p:nvSpPr>
          <p:spPr bwMode="auto">
            <a:xfrm>
              <a:off x="5374106" y="3044655"/>
              <a:ext cx="3687344" cy="234793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000" b="0" dirty="0" err="1"/>
                <a:t>Dest</a:t>
              </a:r>
              <a:endParaRPr lang="en-US" sz="1000" b="0" dirty="0"/>
            </a:p>
          </p:txBody>
        </p:sp>
        <p:sp>
          <p:nvSpPr>
            <p:cNvPr id="27" name="Rectangle 48"/>
            <p:cNvSpPr>
              <a:spLocks noChangeArrowheads="1"/>
            </p:cNvSpPr>
            <p:nvPr/>
          </p:nvSpPr>
          <p:spPr bwMode="auto">
            <a:xfrm>
              <a:off x="3484572" y="931520"/>
              <a:ext cx="1431465" cy="23479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000" b="0" dirty="0" err="1">
                  <a:latin typeface="Courier New" pitchFamily="49" charset="0"/>
                </a:rPr>
                <a:t>cmovXX</a:t>
              </a:r>
              <a:r>
                <a:rPr lang="en-US" sz="1000" b="0" dirty="0">
                  <a:latin typeface="Courier New" pitchFamily="49" charset="0"/>
                </a:rPr>
                <a:t> </a:t>
              </a:r>
              <a:r>
                <a:rPr lang="en-US" sz="1000" b="0" dirty="0" err="1"/>
                <a:t>rA</a:t>
              </a:r>
              <a:r>
                <a:rPr lang="en-US" sz="1000" b="0" dirty="0">
                  <a:latin typeface="Courier New" pitchFamily="49" charset="0"/>
                </a:rPr>
                <a:t>, </a:t>
              </a:r>
              <a:r>
                <a:rPr lang="en-US" sz="1000" b="0" dirty="0" err="1"/>
                <a:t>rB</a:t>
              </a:r>
              <a:endParaRPr lang="en-US" sz="1000" b="0" dirty="0"/>
            </a:p>
          </p:txBody>
        </p:sp>
        <p:grpSp>
          <p:nvGrpSpPr>
            <p:cNvPr id="10" name="Group 203"/>
            <p:cNvGrpSpPr>
              <a:grpSpLocks/>
            </p:cNvGrpSpPr>
            <p:nvPr/>
          </p:nvGrpSpPr>
          <p:grpSpPr bwMode="auto">
            <a:xfrm>
              <a:off x="4916037" y="931520"/>
              <a:ext cx="458069" cy="234793"/>
              <a:chOff x="1536" y="1344"/>
              <a:chExt cx="384" cy="192"/>
            </a:xfrm>
          </p:grpSpPr>
          <p:sp>
            <p:nvSpPr>
              <p:cNvPr id="87" name="Rectangle 50"/>
              <p:cNvSpPr>
                <a:spLocks noChangeArrowheads="1"/>
              </p:cNvSpPr>
              <p:nvPr/>
            </p:nvSpPr>
            <p:spPr bwMode="auto">
              <a:xfrm>
                <a:off x="1536" y="1344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>
                    <a:latin typeface="Courier New" pitchFamily="49" charset="0"/>
                  </a:rPr>
                  <a:t>2</a:t>
                </a:r>
              </a:p>
            </p:txBody>
          </p:sp>
          <p:sp>
            <p:nvSpPr>
              <p:cNvPr id="88" name="Rectangle 51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 dirty="0"/>
                  <a:t>fn</a:t>
                </a:r>
              </a:p>
            </p:txBody>
          </p:sp>
          <p:sp>
            <p:nvSpPr>
              <p:cNvPr id="89" name="Rectangle 52"/>
              <p:cNvSpPr>
                <a:spLocks noChangeArrowheads="1"/>
              </p:cNvSpPr>
              <p:nvPr/>
            </p:nvSpPr>
            <p:spPr bwMode="auto">
              <a:xfrm>
                <a:off x="1536" y="134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000" b="0">
                  <a:latin typeface="Courier New" pitchFamily="49" charset="0"/>
                </a:endParaRPr>
              </a:p>
            </p:txBody>
          </p:sp>
        </p:grpSp>
        <p:grpSp>
          <p:nvGrpSpPr>
            <p:cNvPr id="11" name="Group 202"/>
            <p:cNvGrpSpPr>
              <a:grpSpLocks/>
            </p:cNvGrpSpPr>
            <p:nvPr/>
          </p:nvGrpSpPr>
          <p:grpSpPr bwMode="auto">
            <a:xfrm>
              <a:off x="5374106" y="931520"/>
              <a:ext cx="458069" cy="234793"/>
              <a:chOff x="1920" y="1344"/>
              <a:chExt cx="384" cy="192"/>
            </a:xfrm>
          </p:grpSpPr>
          <p:sp>
            <p:nvSpPr>
              <p:cNvPr id="84" name="Rectangle 54"/>
              <p:cNvSpPr>
                <a:spLocks noChangeArrowheads="1"/>
              </p:cNvSpPr>
              <p:nvPr/>
            </p:nvSpPr>
            <p:spPr bwMode="auto">
              <a:xfrm>
                <a:off x="1920" y="1344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/>
                  <a:t>rA</a:t>
                </a:r>
              </a:p>
            </p:txBody>
          </p:sp>
          <p:sp>
            <p:nvSpPr>
              <p:cNvPr id="85" name="Rectangle 55"/>
              <p:cNvSpPr>
                <a:spLocks noChangeArrowheads="1"/>
              </p:cNvSpPr>
              <p:nvPr/>
            </p:nvSpPr>
            <p:spPr bwMode="auto">
              <a:xfrm>
                <a:off x="2112" y="1344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/>
                  <a:t>rB</a:t>
                </a:r>
              </a:p>
            </p:txBody>
          </p:sp>
          <p:sp>
            <p:nvSpPr>
              <p:cNvPr id="86" name="Rectangle 56"/>
              <p:cNvSpPr>
                <a:spLocks noChangeArrowheads="1"/>
              </p:cNvSpPr>
              <p:nvPr/>
            </p:nvSpPr>
            <p:spPr bwMode="auto">
              <a:xfrm>
                <a:off x="1920" y="134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000" b="0">
                  <a:latin typeface="Courier New" pitchFamily="49" charset="0"/>
                </a:endParaRPr>
              </a:p>
            </p:txBody>
          </p:sp>
        </p:grp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3484572" y="1283709"/>
              <a:ext cx="1431465" cy="23479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000" b="0" dirty="0" err="1">
                  <a:latin typeface="Courier New" pitchFamily="49" charset="0"/>
                </a:rPr>
                <a:t>irmovq</a:t>
              </a:r>
              <a:r>
                <a:rPr lang="en-US" sz="1000" b="0" dirty="0">
                  <a:latin typeface="Courier New" pitchFamily="49" charset="0"/>
                </a:rPr>
                <a:t> </a:t>
              </a:r>
              <a:r>
                <a:rPr lang="en-US" sz="1000" b="0" dirty="0"/>
                <a:t>V</a:t>
              </a:r>
              <a:r>
                <a:rPr lang="en-US" sz="1000" b="0" dirty="0">
                  <a:latin typeface="Courier New" pitchFamily="49" charset="0"/>
                </a:rPr>
                <a:t>, </a:t>
              </a:r>
              <a:r>
                <a:rPr lang="en-US" sz="1000" b="0" dirty="0" err="1"/>
                <a:t>rB</a:t>
              </a:r>
              <a:endParaRPr lang="en-US" sz="1000" b="0" dirty="0"/>
            </a:p>
          </p:txBody>
        </p:sp>
        <p:grpSp>
          <p:nvGrpSpPr>
            <p:cNvPr id="12" name="Group 200"/>
            <p:cNvGrpSpPr>
              <a:grpSpLocks/>
            </p:cNvGrpSpPr>
            <p:nvPr/>
          </p:nvGrpSpPr>
          <p:grpSpPr bwMode="auto">
            <a:xfrm>
              <a:off x="4916037" y="1283709"/>
              <a:ext cx="458069" cy="234793"/>
              <a:chOff x="1536" y="1632"/>
              <a:chExt cx="384" cy="192"/>
            </a:xfrm>
          </p:grpSpPr>
          <p:sp>
            <p:nvSpPr>
              <p:cNvPr id="81" name="Rectangle 60"/>
              <p:cNvSpPr>
                <a:spLocks noChangeArrowheads="1"/>
              </p:cNvSpPr>
              <p:nvPr/>
            </p:nvSpPr>
            <p:spPr bwMode="auto">
              <a:xfrm>
                <a:off x="1536" y="1632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>
                    <a:latin typeface="Courier New" pitchFamily="49" charset="0"/>
                  </a:rPr>
                  <a:t>3</a:t>
                </a:r>
              </a:p>
            </p:txBody>
          </p:sp>
          <p:sp>
            <p:nvSpPr>
              <p:cNvPr id="82" name="Rectangle 61"/>
              <p:cNvSpPr>
                <a:spLocks noChangeArrowheads="1"/>
              </p:cNvSpPr>
              <p:nvPr/>
            </p:nvSpPr>
            <p:spPr bwMode="auto">
              <a:xfrm>
                <a:off x="1728" y="1632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83" name="Rectangle 62"/>
              <p:cNvSpPr>
                <a:spLocks noChangeArrowheads="1"/>
              </p:cNvSpPr>
              <p:nvPr/>
            </p:nvSpPr>
            <p:spPr bwMode="auto">
              <a:xfrm>
                <a:off x="1536" y="1632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000" b="0">
                  <a:latin typeface="Courier New" pitchFamily="49" charset="0"/>
                </a:endParaRPr>
              </a:p>
            </p:txBody>
          </p:sp>
        </p:grpSp>
        <p:grpSp>
          <p:nvGrpSpPr>
            <p:cNvPr id="13" name="Group 199"/>
            <p:cNvGrpSpPr>
              <a:grpSpLocks/>
            </p:cNvGrpSpPr>
            <p:nvPr/>
          </p:nvGrpSpPr>
          <p:grpSpPr bwMode="auto">
            <a:xfrm>
              <a:off x="5374106" y="1283709"/>
              <a:ext cx="458069" cy="234793"/>
              <a:chOff x="1920" y="1632"/>
              <a:chExt cx="384" cy="192"/>
            </a:xfrm>
          </p:grpSpPr>
          <p:sp>
            <p:nvSpPr>
              <p:cNvPr id="78" name="Rectangle 64"/>
              <p:cNvSpPr>
                <a:spLocks noChangeArrowheads="1"/>
              </p:cNvSpPr>
              <p:nvPr/>
            </p:nvSpPr>
            <p:spPr bwMode="auto">
              <a:xfrm>
                <a:off x="1920" y="1632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>
                    <a:latin typeface="Courier New" pitchFamily="49" charset="0"/>
                  </a:rPr>
                  <a:t>8</a:t>
                </a:r>
              </a:p>
            </p:txBody>
          </p:sp>
          <p:sp>
            <p:nvSpPr>
              <p:cNvPr id="79" name="Rectangle 65"/>
              <p:cNvSpPr>
                <a:spLocks noChangeArrowheads="1"/>
              </p:cNvSpPr>
              <p:nvPr/>
            </p:nvSpPr>
            <p:spPr bwMode="auto">
              <a:xfrm>
                <a:off x="2112" y="1632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/>
                  <a:t>rB</a:t>
                </a:r>
              </a:p>
            </p:txBody>
          </p:sp>
          <p:sp>
            <p:nvSpPr>
              <p:cNvPr id="80" name="Rectangle 66"/>
              <p:cNvSpPr>
                <a:spLocks noChangeArrowheads="1"/>
              </p:cNvSpPr>
              <p:nvPr/>
            </p:nvSpPr>
            <p:spPr bwMode="auto">
              <a:xfrm>
                <a:off x="1920" y="1632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000" b="0">
                  <a:latin typeface="Courier New" pitchFamily="49" charset="0"/>
                </a:endParaRPr>
              </a:p>
            </p:txBody>
          </p:sp>
        </p:grpSp>
        <p:sp>
          <p:nvSpPr>
            <p:cNvPr id="33" name="Rectangle 67"/>
            <p:cNvSpPr>
              <a:spLocks noChangeArrowheads="1"/>
            </p:cNvSpPr>
            <p:nvPr/>
          </p:nvSpPr>
          <p:spPr bwMode="auto">
            <a:xfrm>
              <a:off x="5832175" y="1283709"/>
              <a:ext cx="3686475" cy="234793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000" b="0"/>
                <a:t>V</a:t>
              </a:r>
            </a:p>
          </p:txBody>
        </p:sp>
        <p:sp>
          <p:nvSpPr>
            <p:cNvPr id="34" name="Rectangle 69"/>
            <p:cNvSpPr>
              <a:spLocks noChangeArrowheads="1"/>
            </p:cNvSpPr>
            <p:nvPr/>
          </p:nvSpPr>
          <p:spPr bwMode="auto">
            <a:xfrm>
              <a:off x="3484572" y="1635898"/>
              <a:ext cx="1431465" cy="23479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000" b="0" dirty="0" err="1">
                  <a:latin typeface="Courier New" pitchFamily="49" charset="0"/>
                </a:rPr>
                <a:t>rmmovq</a:t>
              </a:r>
              <a:r>
                <a:rPr lang="en-US" sz="1000" b="0" dirty="0">
                  <a:latin typeface="Courier New" pitchFamily="49" charset="0"/>
                </a:rPr>
                <a:t> </a:t>
              </a:r>
              <a:r>
                <a:rPr lang="en-US" sz="1000" b="0" dirty="0" err="1"/>
                <a:t>rA</a:t>
              </a:r>
              <a:r>
                <a:rPr lang="en-US" sz="1000" b="0" dirty="0">
                  <a:latin typeface="Courier New" pitchFamily="49" charset="0"/>
                </a:rPr>
                <a:t>, </a:t>
              </a:r>
              <a:r>
                <a:rPr lang="en-US" sz="1000" b="0" dirty="0"/>
                <a:t>D</a:t>
              </a:r>
              <a:r>
                <a:rPr lang="en-US" sz="1000" b="0" dirty="0">
                  <a:latin typeface="Courier New" pitchFamily="49" charset="0"/>
                </a:rPr>
                <a:t>(</a:t>
              </a:r>
              <a:r>
                <a:rPr lang="en-US" sz="1000" b="0" dirty="0" err="1"/>
                <a:t>rB</a:t>
              </a:r>
              <a:r>
                <a:rPr lang="en-US" sz="1000" b="0" dirty="0">
                  <a:latin typeface="Courier New" pitchFamily="49" charset="0"/>
                </a:rPr>
                <a:t>)</a:t>
              </a:r>
            </a:p>
          </p:txBody>
        </p:sp>
        <p:grpSp>
          <p:nvGrpSpPr>
            <p:cNvPr id="14" name="Group 197"/>
            <p:cNvGrpSpPr>
              <a:grpSpLocks/>
            </p:cNvGrpSpPr>
            <p:nvPr/>
          </p:nvGrpSpPr>
          <p:grpSpPr bwMode="auto">
            <a:xfrm>
              <a:off x="4916037" y="1635898"/>
              <a:ext cx="458069" cy="234793"/>
              <a:chOff x="1536" y="1920"/>
              <a:chExt cx="384" cy="192"/>
            </a:xfrm>
          </p:grpSpPr>
          <p:sp>
            <p:nvSpPr>
              <p:cNvPr id="75" name="Rectangle 71"/>
              <p:cNvSpPr>
                <a:spLocks noChangeArrowheads="1"/>
              </p:cNvSpPr>
              <p:nvPr/>
            </p:nvSpPr>
            <p:spPr bwMode="auto">
              <a:xfrm>
                <a:off x="1536" y="192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 dirty="0">
                    <a:latin typeface="Courier New" pitchFamily="49" charset="0"/>
                  </a:rPr>
                  <a:t>4</a:t>
                </a:r>
              </a:p>
            </p:txBody>
          </p:sp>
          <p:sp>
            <p:nvSpPr>
              <p:cNvPr id="76" name="Rectangle 72"/>
              <p:cNvSpPr>
                <a:spLocks noChangeArrowheads="1"/>
              </p:cNvSpPr>
              <p:nvPr/>
            </p:nvSpPr>
            <p:spPr bwMode="auto">
              <a:xfrm>
                <a:off x="1728" y="192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77" name="Rectangle 73"/>
              <p:cNvSpPr>
                <a:spLocks noChangeArrowheads="1"/>
              </p:cNvSpPr>
              <p:nvPr/>
            </p:nvSpPr>
            <p:spPr bwMode="auto">
              <a:xfrm>
                <a:off x="1536" y="1920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000" b="0">
                  <a:latin typeface="Courier New" pitchFamily="49" charset="0"/>
                </a:endParaRPr>
              </a:p>
            </p:txBody>
          </p:sp>
        </p:grpSp>
        <p:grpSp>
          <p:nvGrpSpPr>
            <p:cNvPr id="16" name="Group 196"/>
            <p:cNvGrpSpPr>
              <a:grpSpLocks/>
            </p:cNvGrpSpPr>
            <p:nvPr/>
          </p:nvGrpSpPr>
          <p:grpSpPr bwMode="auto">
            <a:xfrm>
              <a:off x="5374106" y="1635898"/>
              <a:ext cx="458069" cy="234793"/>
              <a:chOff x="1920" y="1920"/>
              <a:chExt cx="384" cy="192"/>
            </a:xfrm>
          </p:grpSpPr>
          <p:sp>
            <p:nvSpPr>
              <p:cNvPr id="72" name="Rectangle 75"/>
              <p:cNvSpPr>
                <a:spLocks noChangeArrowheads="1"/>
              </p:cNvSpPr>
              <p:nvPr/>
            </p:nvSpPr>
            <p:spPr bwMode="auto">
              <a:xfrm>
                <a:off x="1920" y="1920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/>
                  <a:t>rA</a:t>
                </a:r>
              </a:p>
            </p:txBody>
          </p:sp>
          <p:sp>
            <p:nvSpPr>
              <p:cNvPr id="73" name="Rectangle 76"/>
              <p:cNvSpPr>
                <a:spLocks noChangeArrowheads="1"/>
              </p:cNvSpPr>
              <p:nvPr/>
            </p:nvSpPr>
            <p:spPr bwMode="auto">
              <a:xfrm>
                <a:off x="2112" y="1920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/>
                  <a:t>rB</a:t>
                </a:r>
              </a:p>
            </p:txBody>
          </p:sp>
          <p:sp>
            <p:nvSpPr>
              <p:cNvPr id="74" name="Rectangle 77"/>
              <p:cNvSpPr>
                <a:spLocks noChangeArrowheads="1"/>
              </p:cNvSpPr>
              <p:nvPr/>
            </p:nvSpPr>
            <p:spPr bwMode="auto">
              <a:xfrm>
                <a:off x="1920" y="1920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000" b="0">
                  <a:latin typeface="Courier New" pitchFamily="49" charset="0"/>
                </a:endParaRPr>
              </a:p>
            </p:txBody>
          </p:sp>
        </p:grpSp>
        <p:sp>
          <p:nvSpPr>
            <p:cNvPr id="37" name="Rectangle 78"/>
            <p:cNvSpPr>
              <a:spLocks noChangeArrowheads="1"/>
            </p:cNvSpPr>
            <p:nvPr/>
          </p:nvSpPr>
          <p:spPr bwMode="auto">
            <a:xfrm>
              <a:off x="5832175" y="1635898"/>
              <a:ext cx="3686475" cy="234793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000" b="0"/>
                <a:t>D</a:t>
              </a:r>
            </a:p>
          </p:txBody>
        </p:sp>
        <p:sp>
          <p:nvSpPr>
            <p:cNvPr id="38" name="Rectangle 80"/>
            <p:cNvSpPr>
              <a:spLocks noChangeArrowheads="1"/>
            </p:cNvSpPr>
            <p:nvPr/>
          </p:nvSpPr>
          <p:spPr bwMode="auto">
            <a:xfrm>
              <a:off x="3484572" y="1988087"/>
              <a:ext cx="1431465" cy="23479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000" b="0" dirty="0" err="1">
                  <a:latin typeface="Courier New" pitchFamily="49" charset="0"/>
                </a:rPr>
                <a:t>mrmovq</a:t>
              </a:r>
              <a:r>
                <a:rPr lang="en-US" sz="1000" b="0" dirty="0">
                  <a:latin typeface="Courier New" pitchFamily="49" charset="0"/>
                </a:rPr>
                <a:t> </a:t>
              </a:r>
              <a:r>
                <a:rPr lang="en-US" sz="1000" b="0" dirty="0"/>
                <a:t>D</a:t>
              </a:r>
              <a:r>
                <a:rPr lang="en-US" sz="1000" b="0" dirty="0">
                  <a:latin typeface="Courier New" pitchFamily="49" charset="0"/>
                </a:rPr>
                <a:t>(</a:t>
              </a:r>
              <a:r>
                <a:rPr lang="en-US" sz="1000" b="0" dirty="0" err="1"/>
                <a:t>rB</a:t>
              </a:r>
              <a:r>
                <a:rPr lang="en-US" sz="1000" b="0" dirty="0">
                  <a:latin typeface="Courier New" pitchFamily="49" charset="0"/>
                </a:rPr>
                <a:t>), </a:t>
              </a:r>
              <a:r>
                <a:rPr lang="en-US" sz="1000" b="0" dirty="0" err="1"/>
                <a:t>rA</a:t>
              </a:r>
              <a:endParaRPr lang="en-US" sz="1000" b="0" dirty="0"/>
            </a:p>
          </p:txBody>
        </p:sp>
        <p:grpSp>
          <p:nvGrpSpPr>
            <p:cNvPr id="17" name="Group 194"/>
            <p:cNvGrpSpPr>
              <a:grpSpLocks/>
            </p:cNvGrpSpPr>
            <p:nvPr/>
          </p:nvGrpSpPr>
          <p:grpSpPr bwMode="auto">
            <a:xfrm>
              <a:off x="4916037" y="1988087"/>
              <a:ext cx="458069" cy="234793"/>
              <a:chOff x="1536" y="2208"/>
              <a:chExt cx="384" cy="192"/>
            </a:xfrm>
          </p:grpSpPr>
          <p:sp>
            <p:nvSpPr>
              <p:cNvPr id="69" name="Rectangle 82"/>
              <p:cNvSpPr>
                <a:spLocks noChangeArrowheads="1"/>
              </p:cNvSpPr>
              <p:nvPr/>
            </p:nvSpPr>
            <p:spPr bwMode="auto">
              <a:xfrm>
                <a:off x="1536" y="220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 dirty="0">
                    <a:latin typeface="Courier New" pitchFamily="49" charset="0"/>
                  </a:rPr>
                  <a:t>5</a:t>
                </a:r>
              </a:p>
            </p:txBody>
          </p:sp>
          <p:sp>
            <p:nvSpPr>
              <p:cNvPr id="70" name="Rectangle 83"/>
              <p:cNvSpPr>
                <a:spLocks noChangeArrowheads="1"/>
              </p:cNvSpPr>
              <p:nvPr/>
            </p:nvSpPr>
            <p:spPr bwMode="auto">
              <a:xfrm>
                <a:off x="1728" y="220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71" name="Rectangle 84"/>
              <p:cNvSpPr>
                <a:spLocks noChangeArrowheads="1"/>
              </p:cNvSpPr>
              <p:nvPr/>
            </p:nvSpPr>
            <p:spPr bwMode="auto">
              <a:xfrm>
                <a:off x="1536" y="2208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000" b="0">
                  <a:latin typeface="Courier New" pitchFamily="49" charset="0"/>
                </a:endParaRPr>
              </a:p>
            </p:txBody>
          </p:sp>
        </p:grpSp>
        <p:grpSp>
          <p:nvGrpSpPr>
            <p:cNvPr id="19" name="Group 193"/>
            <p:cNvGrpSpPr>
              <a:grpSpLocks/>
            </p:cNvGrpSpPr>
            <p:nvPr/>
          </p:nvGrpSpPr>
          <p:grpSpPr bwMode="auto">
            <a:xfrm>
              <a:off x="5374106" y="1988087"/>
              <a:ext cx="458069" cy="234793"/>
              <a:chOff x="1920" y="2208"/>
              <a:chExt cx="384" cy="192"/>
            </a:xfrm>
          </p:grpSpPr>
          <p:sp>
            <p:nvSpPr>
              <p:cNvPr id="66" name="Rectangle 86"/>
              <p:cNvSpPr>
                <a:spLocks noChangeArrowheads="1"/>
              </p:cNvSpPr>
              <p:nvPr/>
            </p:nvSpPr>
            <p:spPr bwMode="auto">
              <a:xfrm>
                <a:off x="1920" y="2208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/>
                  <a:t>rA</a:t>
                </a:r>
              </a:p>
            </p:txBody>
          </p:sp>
          <p:sp>
            <p:nvSpPr>
              <p:cNvPr id="67" name="Rectangle 87"/>
              <p:cNvSpPr>
                <a:spLocks noChangeArrowheads="1"/>
              </p:cNvSpPr>
              <p:nvPr/>
            </p:nvSpPr>
            <p:spPr bwMode="auto">
              <a:xfrm>
                <a:off x="2112" y="2208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/>
                  <a:t>rB</a:t>
                </a:r>
              </a:p>
            </p:txBody>
          </p:sp>
          <p:sp>
            <p:nvSpPr>
              <p:cNvPr id="68" name="Rectangle 88"/>
              <p:cNvSpPr>
                <a:spLocks noChangeArrowheads="1"/>
              </p:cNvSpPr>
              <p:nvPr/>
            </p:nvSpPr>
            <p:spPr bwMode="auto">
              <a:xfrm>
                <a:off x="1920" y="2208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000" b="0">
                  <a:latin typeface="Courier New" pitchFamily="49" charset="0"/>
                </a:endParaRPr>
              </a:p>
            </p:txBody>
          </p:sp>
        </p:grpSp>
        <p:sp>
          <p:nvSpPr>
            <p:cNvPr id="41" name="Rectangle 89"/>
            <p:cNvSpPr>
              <a:spLocks noChangeArrowheads="1"/>
            </p:cNvSpPr>
            <p:nvPr/>
          </p:nvSpPr>
          <p:spPr bwMode="auto">
            <a:xfrm>
              <a:off x="5832175" y="1988087"/>
              <a:ext cx="3686475" cy="234793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000" b="0"/>
                <a:t>D</a:t>
              </a:r>
            </a:p>
          </p:txBody>
        </p:sp>
        <p:sp>
          <p:nvSpPr>
            <p:cNvPr id="42" name="Rectangle 91"/>
            <p:cNvSpPr>
              <a:spLocks noChangeArrowheads="1"/>
            </p:cNvSpPr>
            <p:nvPr/>
          </p:nvSpPr>
          <p:spPr bwMode="auto">
            <a:xfrm>
              <a:off x="3484572" y="2340276"/>
              <a:ext cx="1431465" cy="23479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000" b="0" dirty="0" err="1">
                  <a:latin typeface="Courier New" pitchFamily="49" charset="0"/>
                </a:rPr>
                <a:t>OPq</a:t>
              </a:r>
              <a:r>
                <a:rPr lang="en-US" sz="1000" b="0" dirty="0">
                  <a:latin typeface="Courier New" pitchFamily="49" charset="0"/>
                </a:rPr>
                <a:t> </a:t>
              </a:r>
              <a:r>
                <a:rPr lang="en-US" sz="1000" b="0" dirty="0" err="1"/>
                <a:t>rA</a:t>
              </a:r>
              <a:r>
                <a:rPr lang="en-US" sz="1000" b="0" dirty="0">
                  <a:latin typeface="Courier New" pitchFamily="49" charset="0"/>
                </a:rPr>
                <a:t>, </a:t>
              </a:r>
              <a:r>
                <a:rPr lang="en-US" sz="1000" b="0" dirty="0" err="1"/>
                <a:t>rB</a:t>
              </a:r>
              <a:endParaRPr lang="en-US" sz="1000" b="0" dirty="0"/>
            </a:p>
          </p:txBody>
        </p:sp>
        <p:grpSp>
          <p:nvGrpSpPr>
            <p:cNvPr id="22" name="Group 191"/>
            <p:cNvGrpSpPr>
              <a:grpSpLocks/>
            </p:cNvGrpSpPr>
            <p:nvPr/>
          </p:nvGrpSpPr>
          <p:grpSpPr bwMode="auto">
            <a:xfrm>
              <a:off x="4916037" y="2340276"/>
              <a:ext cx="458069" cy="234793"/>
              <a:chOff x="1536" y="2496"/>
              <a:chExt cx="384" cy="192"/>
            </a:xfrm>
          </p:grpSpPr>
          <p:sp>
            <p:nvSpPr>
              <p:cNvPr id="63" name="Rectangle 93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>
                    <a:latin typeface="Courier New" pitchFamily="49" charset="0"/>
                  </a:rPr>
                  <a:t>6</a:t>
                </a:r>
              </a:p>
            </p:txBody>
          </p:sp>
          <p:sp>
            <p:nvSpPr>
              <p:cNvPr id="64" name="Rectangle 94"/>
              <p:cNvSpPr>
                <a:spLocks noChangeArrowheads="1"/>
              </p:cNvSpPr>
              <p:nvPr/>
            </p:nvSpPr>
            <p:spPr bwMode="auto">
              <a:xfrm>
                <a:off x="1728" y="249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/>
                  <a:t>fn</a:t>
                </a:r>
              </a:p>
            </p:txBody>
          </p:sp>
          <p:sp>
            <p:nvSpPr>
              <p:cNvPr id="65" name="Rectangle 95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000" b="0">
                  <a:latin typeface="Courier New" pitchFamily="49" charset="0"/>
                </a:endParaRPr>
              </a:p>
            </p:txBody>
          </p:sp>
        </p:grpSp>
        <p:grpSp>
          <p:nvGrpSpPr>
            <p:cNvPr id="23" name="Group 190"/>
            <p:cNvGrpSpPr>
              <a:grpSpLocks/>
            </p:cNvGrpSpPr>
            <p:nvPr/>
          </p:nvGrpSpPr>
          <p:grpSpPr bwMode="auto">
            <a:xfrm>
              <a:off x="5374106" y="2340276"/>
              <a:ext cx="458069" cy="234793"/>
              <a:chOff x="1920" y="2496"/>
              <a:chExt cx="384" cy="192"/>
            </a:xfrm>
          </p:grpSpPr>
          <p:sp>
            <p:nvSpPr>
              <p:cNvPr id="60" name="Rectangle 97"/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/>
                  <a:t>rA</a:t>
                </a:r>
              </a:p>
            </p:txBody>
          </p:sp>
          <p:sp>
            <p:nvSpPr>
              <p:cNvPr id="61" name="Rectangle 98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/>
                  <a:t>rB</a:t>
                </a:r>
              </a:p>
            </p:txBody>
          </p:sp>
          <p:sp>
            <p:nvSpPr>
              <p:cNvPr id="62" name="Rectangle 99"/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000" b="0">
                  <a:latin typeface="Courier New" pitchFamily="49" charset="0"/>
                </a:endParaRPr>
              </a:p>
            </p:txBody>
          </p:sp>
        </p:grpSp>
        <p:sp>
          <p:nvSpPr>
            <p:cNvPr id="45" name="Rectangle 101"/>
            <p:cNvSpPr>
              <a:spLocks noChangeArrowheads="1"/>
            </p:cNvSpPr>
            <p:nvPr/>
          </p:nvSpPr>
          <p:spPr bwMode="auto">
            <a:xfrm>
              <a:off x="3484572" y="3396844"/>
              <a:ext cx="1431465" cy="23479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000" b="0">
                  <a:latin typeface="Courier New" pitchFamily="49" charset="0"/>
                </a:rPr>
                <a:t>ret</a:t>
              </a:r>
            </a:p>
          </p:txBody>
        </p:sp>
        <p:grpSp>
          <p:nvGrpSpPr>
            <p:cNvPr id="25" name="Group 188"/>
            <p:cNvGrpSpPr>
              <a:grpSpLocks/>
            </p:cNvGrpSpPr>
            <p:nvPr/>
          </p:nvGrpSpPr>
          <p:grpSpPr bwMode="auto">
            <a:xfrm>
              <a:off x="4916037" y="3396844"/>
              <a:ext cx="458069" cy="234793"/>
              <a:chOff x="1536" y="3360"/>
              <a:chExt cx="384" cy="192"/>
            </a:xfrm>
          </p:grpSpPr>
          <p:sp>
            <p:nvSpPr>
              <p:cNvPr id="57" name="Rectangle 103"/>
              <p:cNvSpPr>
                <a:spLocks noChangeArrowheads="1"/>
              </p:cNvSpPr>
              <p:nvPr/>
            </p:nvSpPr>
            <p:spPr bwMode="auto">
              <a:xfrm>
                <a:off x="1536" y="336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>
                    <a:latin typeface="Courier New" pitchFamily="49" charset="0"/>
                  </a:rPr>
                  <a:t>9</a:t>
                </a:r>
              </a:p>
            </p:txBody>
          </p:sp>
          <p:sp>
            <p:nvSpPr>
              <p:cNvPr id="58" name="Rectangle 104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59" name="Rectangle 105"/>
              <p:cNvSpPr>
                <a:spLocks noChangeArrowheads="1"/>
              </p:cNvSpPr>
              <p:nvPr/>
            </p:nvSpPr>
            <p:spPr bwMode="auto">
              <a:xfrm>
                <a:off x="1536" y="3360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000" b="0">
                  <a:latin typeface="Courier New" pitchFamily="49" charset="0"/>
                </a:endParaRPr>
              </a:p>
            </p:txBody>
          </p:sp>
        </p:grpSp>
        <p:sp>
          <p:nvSpPr>
            <p:cNvPr id="47" name="Rectangle 107"/>
            <p:cNvSpPr>
              <a:spLocks noChangeArrowheads="1"/>
            </p:cNvSpPr>
            <p:nvPr/>
          </p:nvSpPr>
          <p:spPr bwMode="auto">
            <a:xfrm>
              <a:off x="3484572" y="574439"/>
              <a:ext cx="1431465" cy="23479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000" b="0">
                  <a:latin typeface="Courier New" pitchFamily="49" charset="0"/>
                </a:rPr>
                <a:t>nop</a:t>
              </a:r>
            </a:p>
          </p:txBody>
        </p:sp>
        <p:grpSp>
          <p:nvGrpSpPr>
            <p:cNvPr id="28" name="Group 186"/>
            <p:cNvGrpSpPr>
              <a:grpSpLocks/>
            </p:cNvGrpSpPr>
            <p:nvPr/>
          </p:nvGrpSpPr>
          <p:grpSpPr bwMode="auto">
            <a:xfrm>
              <a:off x="4916037" y="574439"/>
              <a:ext cx="458069" cy="234793"/>
              <a:chOff x="1536" y="768"/>
              <a:chExt cx="384" cy="192"/>
            </a:xfrm>
          </p:grpSpPr>
          <p:sp>
            <p:nvSpPr>
              <p:cNvPr id="54" name="Rectangle 109"/>
              <p:cNvSpPr>
                <a:spLocks noChangeArrowheads="1"/>
              </p:cNvSpPr>
              <p:nvPr/>
            </p:nvSpPr>
            <p:spPr bwMode="auto">
              <a:xfrm>
                <a:off x="1536" y="76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 dirty="0">
                    <a:latin typeface="Courier New" pitchFamily="49" charset="0"/>
                  </a:rPr>
                  <a:t>1</a:t>
                </a:r>
              </a:p>
            </p:txBody>
          </p:sp>
          <p:sp>
            <p:nvSpPr>
              <p:cNvPr id="55" name="Rectangle 110"/>
              <p:cNvSpPr>
                <a:spLocks noChangeArrowheads="1"/>
              </p:cNvSpPr>
              <p:nvPr/>
            </p:nvSpPr>
            <p:spPr bwMode="auto">
              <a:xfrm>
                <a:off x="1728" y="76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56" name="Rectangle 111"/>
              <p:cNvSpPr>
                <a:spLocks noChangeArrowheads="1"/>
              </p:cNvSpPr>
              <p:nvPr/>
            </p:nvSpPr>
            <p:spPr bwMode="auto">
              <a:xfrm>
                <a:off x="1536" y="768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000" b="0">
                  <a:latin typeface="Courier New" pitchFamily="49" charset="0"/>
                </a:endParaRPr>
              </a:p>
            </p:txBody>
          </p:sp>
        </p:grpSp>
        <p:sp>
          <p:nvSpPr>
            <p:cNvPr id="49" name="Rectangle 113"/>
            <p:cNvSpPr>
              <a:spLocks noChangeArrowheads="1"/>
            </p:cNvSpPr>
            <p:nvPr/>
          </p:nvSpPr>
          <p:spPr bwMode="auto">
            <a:xfrm>
              <a:off x="3479800" y="222250"/>
              <a:ext cx="1431465" cy="23479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000" b="0" dirty="0">
                  <a:latin typeface="Courier New" pitchFamily="49" charset="0"/>
                </a:rPr>
                <a:t>halt</a:t>
              </a:r>
            </a:p>
          </p:txBody>
        </p:sp>
        <p:grpSp>
          <p:nvGrpSpPr>
            <p:cNvPr id="29" name="Group 184"/>
            <p:cNvGrpSpPr>
              <a:grpSpLocks/>
            </p:cNvGrpSpPr>
            <p:nvPr/>
          </p:nvGrpSpPr>
          <p:grpSpPr bwMode="auto">
            <a:xfrm>
              <a:off x="4911265" y="222250"/>
              <a:ext cx="458069" cy="234793"/>
              <a:chOff x="1536" y="1056"/>
              <a:chExt cx="384" cy="192"/>
            </a:xfrm>
          </p:grpSpPr>
          <p:sp>
            <p:nvSpPr>
              <p:cNvPr id="51" name="Rectangle 115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 dirty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52" name="Rectangle 116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0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53" name="Rectangle 117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000" b="0">
                  <a:latin typeface="Courier New" pitchFamily="49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074" y="976290"/>
            <a:ext cx="7930296" cy="1060676"/>
          </a:xfrm>
        </p:spPr>
        <p:txBody>
          <a:bodyPr anchor="b">
            <a:normAutofit/>
          </a:bodyPr>
          <a:lstStyle/>
          <a:p>
            <a:r>
              <a:rPr lang="en-US" dirty="0"/>
              <a:t>Decode Logic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4626" y="2260842"/>
            <a:ext cx="75832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6C8E78B-A753-5540-ADFF-11D3979A8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2" y="2714932"/>
            <a:ext cx="3424809" cy="2765112"/>
          </a:xfrm>
          <a:prstGeom prst="rect">
            <a:avLst/>
          </a:prstGeom>
        </p:spPr>
      </p:pic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>
          <a:xfrm>
            <a:off x="3711353" y="2677464"/>
            <a:ext cx="5197697" cy="3640777"/>
          </a:xfrm>
        </p:spPr>
        <p:txBody>
          <a:bodyPr>
            <a:normAutofit/>
          </a:bodyPr>
          <a:lstStyle/>
          <a:p>
            <a:pPr marL="9525" indent="0">
              <a:buNone/>
            </a:pPr>
            <a:r>
              <a:rPr lang="en-US" sz="1600" dirty="0"/>
              <a:t>Register File</a:t>
            </a:r>
          </a:p>
          <a:p>
            <a:pPr marL="114300" lvl="1" indent="-104775"/>
            <a:r>
              <a:rPr lang="en-US" sz="1600" dirty="0"/>
              <a:t>Read ports A, B</a:t>
            </a:r>
          </a:p>
          <a:p>
            <a:pPr marL="114300" lvl="1" indent="-104775"/>
            <a:r>
              <a:rPr lang="en-US" sz="1600" dirty="0"/>
              <a:t>Write ports E, M</a:t>
            </a:r>
          </a:p>
          <a:p>
            <a:pPr marL="114300" lvl="1" indent="-104775"/>
            <a:r>
              <a:rPr lang="en-US" sz="1600" dirty="0"/>
              <a:t>Addresses are register IDs or 15 (0xF) (no access)</a:t>
            </a:r>
          </a:p>
          <a:p>
            <a:pPr marL="9525" indent="0" defTabSz="912813">
              <a:spcBef>
                <a:spcPct val="50000"/>
              </a:spcBef>
              <a:buClr>
                <a:schemeClr val="hlink"/>
              </a:buClr>
              <a:buNone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Control Logic</a:t>
            </a:r>
          </a:p>
          <a:p>
            <a:pPr marL="114300" lvl="1" indent="-104775" defTabSz="912813">
              <a:spcBef>
                <a:spcPct val="25000"/>
              </a:spcBef>
              <a:buClr>
                <a:schemeClr val="hlink"/>
              </a:buClr>
              <a:buSzPct val="75000"/>
            </a:pPr>
            <a:r>
              <a:rPr lang="en-US" sz="1600" dirty="0" err="1"/>
              <a:t>srcA</a:t>
            </a:r>
            <a:r>
              <a:rPr lang="en-US" sz="1600" dirty="0"/>
              <a:t>, </a:t>
            </a:r>
            <a:r>
              <a:rPr lang="en-US" sz="1600" dirty="0" err="1"/>
              <a:t>srcB</a:t>
            </a:r>
            <a:r>
              <a:rPr lang="en-US" sz="1600" dirty="0"/>
              <a:t>: read port addresses</a:t>
            </a:r>
          </a:p>
          <a:p>
            <a:pPr marL="114300" lvl="1" indent="-104775" defTabSz="912813">
              <a:spcBef>
                <a:spcPct val="25000"/>
              </a:spcBef>
              <a:buClr>
                <a:schemeClr val="hlink"/>
              </a:buClr>
              <a:buSzPct val="75000"/>
            </a:pPr>
            <a:r>
              <a:rPr lang="en-US" sz="1600" dirty="0" err="1"/>
              <a:t>dstE</a:t>
            </a:r>
            <a:r>
              <a:rPr lang="en-US" sz="1600" dirty="0"/>
              <a:t>, </a:t>
            </a:r>
            <a:r>
              <a:rPr lang="en-US" sz="1600" dirty="0" err="1"/>
              <a:t>dstM</a:t>
            </a:r>
            <a:r>
              <a:rPr lang="en-US" sz="1600" dirty="0"/>
              <a:t>: write port addresses</a:t>
            </a:r>
          </a:p>
          <a:p>
            <a:pPr marL="9525" indent="0" defTabSz="912813">
              <a:spcBef>
                <a:spcPct val="50000"/>
              </a:spcBef>
              <a:buClr>
                <a:schemeClr val="hlink"/>
              </a:buClr>
              <a:buNone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Signals</a:t>
            </a:r>
          </a:p>
          <a:p>
            <a:pPr marL="114300" lvl="1" indent="-104775" defTabSz="912813">
              <a:spcBef>
                <a:spcPct val="25000"/>
              </a:spcBef>
              <a:buClr>
                <a:schemeClr val="hlink"/>
              </a:buClr>
              <a:buSzPct val="75000"/>
            </a:pPr>
            <a:r>
              <a:rPr lang="en-US" sz="1600" dirty="0" err="1"/>
              <a:t>Cnd</a:t>
            </a:r>
            <a:r>
              <a:rPr lang="en-US" sz="1600" dirty="0"/>
              <a:t>: Indicate whether or not to perform conditional move</a:t>
            </a:r>
          </a:p>
          <a:p>
            <a:pPr marL="114300" lvl="2" indent="-104775" defTabSz="912813">
              <a:spcBef>
                <a:spcPct val="25000"/>
              </a:spcBef>
              <a:buClr>
                <a:schemeClr val="hlink"/>
              </a:buClr>
              <a:buSzPct val="75000"/>
            </a:pPr>
            <a:r>
              <a:rPr lang="en-US" sz="1600" dirty="0"/>
              <a:t>Computed in Execute stage</a:t>
            </a:r>
          </a:p>
        </p:txBody>
      </p:sp>
      <p:sp>
        <p:nvSpPr>
          <p:cNvPr id="363525" name="Rectangle 5"/>
          <p:cNvSpPr>
            <a:spLocks noChangeArrowheads="1"/>
          </p:cNvSpPr>
          <p:nvPr/>
        </p:nvSpPr>
        <p:spPr bwMode="auto">
          <a:xfrm>
            <a:off x="290513" y="3117850"/>
            <a:ext cx="466248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43" tIns="44379" rIns="90343" bIns="44379"/>
          <a:lstStyle/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endParaRPr lang="en-US" sz="2000" dirty="0"/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298450" y="4946650"/>
            <a:ext cx="466248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43" tIns="44379" rIns="90343" bIns="44379"/>
          <a:lstStyle/>
          <a:p>
            <a:pPr marL="385763" indent="-385763" algn="l" defTabSz="912813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Src</a:t>
            </a:r>
            <a:r>
              <a:rPr lang="en-US" dirty="0"/>
              <a:t>.</a:t>
            </a:r>
          </a:p>
        </p:txBody>
      </p:sp>
      <p:sp>
        <p:nvSpPr>
          <p:cNvPr id="389200" name="Text Box 80"/>
          <p:cNvSpPr txBox="1">
            <a:spLocks noChangeArrowheads="1"/>
          </p:cNvSpPr>
          <p:nvPr/>
        </p:nvSpPr>
        <p:spPr bwMode="auto">
          <a:xfrm>
            <a:off x="609600" y="5232400"/>
            <a:ext cx="8001000" cy="13144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srcA</a:t>
            </a:r>
            <a:r>
              <a:rPr lang="en-US" sz="1600" dirty="0">
                <a:latin typeface="Courier New" pitchFamily="49" charset="0"/>
              </a:rPr>
              <a:t> = [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icode</a:t>
            </a:r>
            <a:r>
              <a:rPr lang="en-US" sz="1600" dirty="0">
                <a:latin typeface="Courier New" pitchFamily="49" charset="0"/>
              </a:rPr>
              <a:t> in { IRRMOVQ, IRMMOVQ, IOPQ, IPUSHQ  } : </a:t>
            </a:r>
            <a:r>
              <a:rPr lang="en-US" sz="1600" dirty="0" err="1">
                <a:latin typeface="Courier New" pitchFamily="49" charset="0"/>
              </a:rPr>
              <a:t>rA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icode</a:t>
            </a:r>
            <a:r>
              <a:rPr lang="en-US" sz="1600" dirty="0">
                <a:latin typeface="Courier New" pitchFamily="49" charset="0"/>
              </a:rPr>
              <a:t> in { IPOPQ, IRET } : RRSP;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1 : RNONE; # Don't need register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];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654300" y="146050"/>
            <a:ext cx="7016750" cy="5187950"/>
            <a:chOff x="2279650" y="-82550"/>
            <a:chExt cx="7016750" cy="5187950"/>
          </a:xfrm>
        </p:grpSpPr>
        <p:sp>
          <p:nvSpPr>
            <p:cNvPr id="389124" name="Text Box 4"/>
            <p:cNvSpPr txBox="1">
              <a:spLocks noChangeArrowheads="1"/>
            </p:cNvSpPr>
            <p:nvPr/>
          </p:nvSpPr>
          <p:spPr bwMode="auto">
            <a:xfrm>
              <a:off x="3505200" y="6858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cmovXX</a:t>
              </a:r>
              <a:r>
                <a:rPr lang="en-US" sz="1600" dirty="0"/>
                <a:t> </a:t>
              </a:r>
              <a:r>
                <a:rPr lang="en-US" sz="1600" dirty="0" err="1"/>
                <a:t>rA</a:t>
              </a:r>
              <a:r>
                <a:rPr lang="en-US" sz="1600" dirty="0"/>
                <a:t>, </a:t>
              </a:r>
              <a:r>
                <a:rPr lang="en-US" sz="1600" dirty="0" err="1"/>
                <a:t>rB</a:t>
              </a:r>
              <a:endParaRPr lang="en-US" sz="1600" dirty="0"/>
            </a:p>
          </p:txBody>
        </p:sp>
        <p:sp>
          <p:nvSpPr>
            <p:cNvPr id="389137" name="Text Box 17"/>
            <p:cNvSpPr txBox="1">
              <a:spLocks noChangeArrowheads="1"/>
            </p:cNvSpPr>
            <p:nvPr/>
          </p:nvSpPr>
          <p:spPr bwMode="auto">
            <a:xfrm>
              <a:off x="3505200" y="990600"/>
              <a:ext cx="2819400" cy="304800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valA </a:t>
              </a:r>
              <a:r>
                <a:rPr lang="en-US" sz="1600">
                  <a:sym typeface="Symbol" pitchFamily="18" charset="2"/>
                </a:rPr>
                <a:t> R[rA]</a:t>
              </a:r>
            </a:p>
          </p:txBody>
        </p:sp>
        <p:sp>
          <p:nvSpPr>
            <p:cNvPr id="389139" name="Text Box 19"/>
            <p:cNvSpPr txBox="1">
              <a:spLocks noChangeArrowheads="1"/>
            </p:cNvSpPr>
            <p:nvPr/>
          </p:nvSpPr>
          <p:spPr bwMode="auto">
            <a:xfrm>
              <a:off x="3505200" y="9906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89140" name="Text Box 20"/>
            <p:cNvSpPr txBox="1">
              <a:spLocks noChangeArrowheads="1"/>
            </p:cNvSpPr>
            <p:nvPr/>
          </p:nvSpPr>
          <p:spPr bwMode="auto">
            <a:xfrm>
              <a:off x="2286000" y="9906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89141" name="Text Box 21"/>
            <p:cNvSpPr txBox="1">
              <a:spLocks noChangeArrowheads="1"/>
            </p:cNvSpPr>
            <p:nvPr/>
          </p:nvSpPr>
          <p:spPr bwMode="auto">
            <a:xfrm>
              <a:off x="6477000" y="9906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Read operand A</a:t>
              </a:r>
            </a:p>
          </p:txBody>
        </p:sp>
        <p:sp>
          <p:nvSpPr>
            <p:cNvPr id="389165" name="Text Box 45"/>
            <p:cNvSpPr txBox="1">
              <a:spLocks noChangeArrowheads="1"/>
            </p:cNvSpPr>
            <p:nvPr/>
          </p:nvSpPr>
          <p:spPr bwMode="auto">
            <a:xfrm>
              <a:off x="3505200" y="14478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>
                  <a:latin typeface="Courier New" pitchFamily="49" charset="0"/>
                </a:rPr>
                <a:t>rmmovq</a:t>
              </a:r>
              <a:r>
                <a:rPr lang="en-US" sz="1600" dirty="0"/>
                <a:t> </a:t>
              </a:r>
              <a:r>
                <a:rPr lang="en-US" sz="1600" dirty="0" err="1"/>
                <a:t>rA</a:t>
              </a:r>
              <a:r>
                <a:rPr lang="en-US" sz="1600" dirty="0"/>
                <a:t>, D(</a:t>
              </a:r>
              <a:r>
                <a:rPr lang="en-US" sz="1600" dirty="0" err="1"/>
                <a:t>rB</a:t>
              </a:r>
              <a:r>
                <a:rPr lang="en-US" sz="1600" dirty="0"/>
                <a:t>)</a:t>
              </a:r>
            </a:p>
          </p:txBody>
        </p:sp>
        <p:sp>
          <p:nvSpPr>
            <p:cNvPr id="389167" name="Text Box 47"/>
            <p:cNvSpPr txBox="1">
              <a:spLocks noChangeArrowheads="1"/>
            </p:cNvSpPr>
            <p:nvPr/>
          </p:nvSpPr>
          <p:spPr bwMode="auto">
            <a:xfrm>
              <a:off x="3505200" y="1752600"/>
              <a:ext cx="2819400" cy="304800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valA </a:t>
              </a:r>
              <a:r>
                <a:rPr lang="en-US" sz="1600">
                  <a:sym typeface="Symbol" pitchFamily="18" charset="2"/>
                </a:rPr>
                <a:t> R[rA]</a:t>
              </a:r>
            </a:p>
          </p:txBody>
        </p:sp>
        <p:sp>
          <p:nvSpPr>
            <p:cNvPr id="389169" name="Text Box 49"/>
            <p:cNvSpPr txBox="1">
              <a:spLocks noChangeArrowheads="1"/>
            </p:cNvSpPr>
            <p:nvPr/>
          </p:nvSpPr>
          <p:spPr bwMode="auto">
            <a:xfrm>
              <a:off x="3505200" y="17526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89170" name="Text Box 50"/>
            <p:cNvSpPr txBox="1">
              <a:spLocks noChangeArrowheads="1"/>
            </p:cNvSpPr>
            <p:nvPr/>
          </p:nvSpPr>
          <p:spPr bwMode="auto">
            <a:xfrm>
              <a:off x="2286000" y="17526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89171" name="Text Box 51"/>
            <p:cNvSpPr txBox="1">
              <a:spLocks noChangeArrowheads="1"/>
            </p:cNvSpPr>
            <p:nvPr/>
          </p:nvSpPr>
          <p:spPr bwMode="auto">
            <a:xfrm>
              <a:off x="6477000" y="17526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operand A</a:t>
              </a:r>
            </a:p>
          </p:txBody>
        </p:sp>
        <p:sp>
          <p:nvSpPr>
            <p:cNvPr id="389173" name="Text Box 53"/>
            <p:cNvSpPr txBox="1">
              <a:spLocks noChangeArrowheads="1"/>
            </p:cNvSpPr>
            <p:nvPr/>
          </p:nvSpPr>
          <p:spPr bwMode="auto">
            <a:xfrm>
              <a:off x="3505200" y="22098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>
                  <a:latin typeface="Courier New" pitchFamily="49" charset="0"/>
                </a:rPr>
                <a:t>popq</a:t>
              </a:r>
              <a:r>
                <a:rPr lang="en-US" sz="1600" dirty="0"/>
                <a:t> </a:t>
              </a:r>
              <a:r>
                <a:rPr lang="en-US" sz="1600" dirty="0" err="1"/>
                <a:t>rA</a:t>
              </a:r>
              <a:endParaRPr lang="en-US" sz="1600" dirty="0"/>
            </a:p>
          </p:txBody>
        </p:sp>
        <p:sp>
          <p:nvSpPr>
            <p:cNvPr id="389175" name="Text Box 55"/>
            <p:cNvSpPr txBox="1">
              <a:spLocks noChangeArrowheads="1"/>
            </p:cNvSpPr>
            <p:nvPr/>
          </p:nvSpPr>
          <p:spPr bwMode="auto">
            <a:xfrm>
              <a:off x="3505200" y="2514600"/>
              <a:ext cx="2819400" cy="304800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valA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R[</a:t>
              </a:r>
              <a:r>
                <a:rPr lang="en-US" sz="1600" dirty="0">
                  <a:latin typeface="Courier New" pitchFamily="49" charset="0"/>
                  <a:sym typeface="Symbol" pitchFamily="18" charset="2"/>
                </a:rPr>
                <a:t>%</a:t>
              </a:r>
              <a:r>
                <a:rPr lang="en-US" sz="1600" dirty="0" err="1">
                  <a:latin typeface="Courier New" pitchFamily="49" charset="0"/>
                  <a:sym typeface="Symbol" pitchFamily="18" charset="2"/>
                </a:rPr>
                <a:t>rsp</a:t>
              </a:r>
              <a:r>
                <a:rPr lang="en-US" sz="1600" dirty="0">
                  <a:sym typeface="Symbol" pitchFamily="18" charset="2"/>
                </a:rPr>
                <a:t>]</a:t>
              </a:r>
            </a:p>
          </p:txBody>
        </p:sp>
        <p:sp>
          <p:nvSpPr>
            <p:cNvPr id="389177" name="Text Box 57"/>
            <p:cNvSpPr txBox="1">
              <a:spLocks noChangeArrowheads="1"/>
            </p:cNvSpPr>
            <p:nvPr/>
          </p:nvSpPr>
          <p:spPr bwMode="auto">
            <a:xfrm>
              <a:off x="3505200" y="25146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89178" name="Text Box 58"/>
            <p:cNvSpPr txBox="1">
              <a:spLocks noChangeArrowheads="1"/>
            </p:cNvSpPr>
            <p:nvPr/>
          </p:nvSpPr>
          <p:spPr bwMode="auto">
            <a:xfrm>
              <a:off x="2286000" y="25146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89179" name="Text Box 59"/>
            <p:cNvSpPr txBox="1">
              <a:spLocks noChangeArrowheads="1"/>
            </p:cNvSpPr>
            <p:nvPr/>
          </p:nvSpPr>
          <p:spPr bwMode="auto">
            <a:xfrm>
              <a:off x="6477000" y="25146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stack pointer</a:t>
              </a:r>
            </a:p>
          </p:txBody>
        </p:sp>
        <p:sp>
          <p:nvSpPr>
            <p:cNvPr id="389181" name="Text Box 61"/>
            <p:cNvSpPr txBox="1">
              <a:spLocks noChangeArrowheads="1"/>
            </p:cNvSpPr>
            <p:nvPr/>
          </p:nvSpPr>
          <p:spPr bwMode="auto">
            <a:xfrm>
              <a:off x="3505200" y="29718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jXX Dest</a:t>
              </a:r>
            </a:p>
          </p:txBody>
        </p:sp>
        <p:sp>
          <p:nvSpPr>
            <p:cNvPr id="389182" name="Text Box 62"/>
            <p:cNvSpPr txBox="1">
              <a:spLocks noChangeArrowheads="1"/>
            </p:cNvSpPr>
            <p:nvPr/>
          </p:nvSpPr>
          <p:spPr bwMode="auto">
            <a:xfrm>
              <a:off x="3505200" y="3276600"/>
              <a:ext cx="2819400" cy="304800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89183" name="Text Box 63"/>
            <p:cNvSpPr txBox="1">
              <a:spLocks noChangeArrowheads="1"/>
            </p:cNvSpPr>
            <p:nvPr/>
          </p:nvSpPr>
          <p:spPr bwMode="auto">
            <a:xfrm>
              <a:off x="3505200" y="32766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89184" name="Text Box 64"/>
            <p:cNvSpPr txBox="1">
              <a:spLocks noChangeArrowheads="1"/>
            </p:cNvSpPr>
            <p:nvPr/>
          </p:nvSpPr>
          <p:spPr bwMode="auto">
            <a:xfrm>
              <a:off x="2286000" y="32766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89185" name="Text Box 65"/>
            <p:cNvSpPr txBox="1">
              <a:spLocks noChangeArrowheads="1"/>
            </p:cNvSpPr>
            <p:nvPr/>
          </p:nvSpPr>
          <p:spPr bwMode="auto">
            <a:xfrm>
              <a:off x="6477000" y="32766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No operand</a:t>
              </a:r>
            </a:p>
          </p:txBody>
        </p:sp>
        <p:sp>
          <p:nvSpPr>
            <p:cNvPr id="389186" name="Text Box 66"/>
            <p:cNvSpPr txBox="1">
              <a:spLocks noChangeArrowheads="1"/>
            </p:cNvSpPr>
            <p:nvPr/>
          </p:nvSpPr>
          <p:spPr bwMode="auto">
            <a:xfrm>
              <a:off x="3505200" y="37338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>
                  <a:latin typeface="Courier New" pitchFamily="49" charset="0"/>
                </a:rPr>
                <a:t>call</a:t>
              </a:r>
              <a:r>
                <a:rPr lang="en-US" sz="1600"/>
                <a:t> Dest</a:t>
              </a:r>
            </a:p>
          </p:txBody>
        </p:sp>
        <p:sp>
          <p:nvSpPr>
            <p:cNvPr id="389190" name="Text Box 70"/>
            <p:cNvSpPr txBox="1">
              <a:spLocks noChangeArrowheads="1"/>
            </p:cNvSpPr>
            <p:nvPr/>
          </p:nvSpPr>
          <p:spPr bwMode="auto">
            <a:xfrm>
              <a:off x="3505200" y="4800600"/>
              <a:ext cx="2819400" cy="304800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valA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R[</a:t>
              </a:r>
              <a:r>
                <a:rPr lang="en-US" sz="1600" dirty="0">
                  <a:latin typeface="Courier New" pitchFamily="49" charset="0"/>
                  <a:sym typeface="Symbol" pitchFamily="18" charset="2"/>
                </a:rPr>
                <a:t>%</a:t>
              </a:r>
              <a:r>
                <a:rPr lang="en-US" sz="1600" dirty="0" err="1">
                  <a:latin typeface="Courier New" pitchFamily="49" charset="0"/>
                  <a:sym typeface="Symbol" pitchFamily="18" charset="2"/>
                </a:rPr>
                <a:t>rsp</a:t>
              </a:r>
              <a:r>
                <a:rPr lang="en-US" sz="1600" dirty="0">
                  <a:sym typeface="Symbol" pitchFamily="18" charset="2"/>
                </a:rPr>
                <a:t>]</a:t>
              </a:r>
            </a:p>
          </p:txBody>
        </p:sp>
        <p:sp>
          <p:nvSpPr>
            <p:cNvPr id="389191" name="Text Box 71"/>
            <p:cNvSpPr txBox="1">
              <a:spLocks noChangeArrowheads="1"/>
            </p:cNvSpPr>
            <p:nvPr/>
          </p:nvSpPr>
          <p:spPr bwMode="auto">
            <a:xfrm>
              <a:off x="3505200" y="48006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89192" name="Text Box 72"/>
            <p:cNvSpPr txBox="1">
              <a:spLocks noChangeArrowheads="1"/>
            </p:cNvSpPr>
            <p:nvPr/>
          </p:nvSpPr>
          <p:spPr bwMode="auto">
            <a:xfrm>
              <a:off x="2286000" y="48006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89193" name="Text Box 73"/>
            <p:cNvSpPr txBox="1">
              <a:spLocks noChangeArrowheads="1"/>
            </p:cNvSpPr>
            <p:nvPr/>
          </p:nvSpPr>
          <p:spPr bwMode="auto">
            <a:xfrm>
              <a:off x="6477000" y="48006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stack pointer</a:t>
              </a:r>
            </a:p>
          </p:txBody>
        </p:sp>
        <p:sp>
          <p:nvSpPr>
            <p:cNvPr id="389194" name="Text Box 74"/>
            <p:cNvSpPr txBox="1">
              <a:spLocks noChangeArrowheads="1"/>
            </p:cNvSpPr>
            <p:nvPr/>
          </p:nvSpPr>
          <p:spPr bwMode="auto">
            <a:xfrm>
              <a:off x="3505200" y="44958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>
                  <a:latin typeface="Courier New" pitchFamily="49" charset="0"/>
                </a:rPr>
                <a:t>ret</a:t>
              </a:r>
            </a:p>
          </p:txBody>
        </p:sp>
        <p:sp>
          <p:nvSpPr>
            <p:cNvPr id="389195" name="Text Box 75"/>
            <p:cNvSpPr txBox="1">
              <a:spLocks noChangeArrowheads="1"/>
            </p:cNvSpPr>
            <p:nvPr/>
          </p:nvSpPr>
          <p:spPr bwMode="auto">
            <a:xfrm>
              <a:off x="3505200" y="4038600"/>
              <a:ext cx="2819400" cy="304800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89196" name="Text Box 76"/>
            <p:cNvSpPr txBox="1">
              <a:spLocks noChangeArrowheads="1"/>
            </p:cNvSpPr>
            <p:nvPr/>
          </p:nvSpPr>
          <p:spPr bwMode="auto">
            <a:xfrm>
              <a:off x="3505200" y="40386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89197" name="Text Box 77"/>
            <p:cNvSpPr txBox="1">
              <a:spLocks noChangeArrowheads="1"/>
            </p:cNvSpPr>
            <p:nvPr/>
          </p:nvSpPr>
          <p:spPr bwMode="auto">
            <a:xfrm>
              <a:off x="2286000" y="40386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89198" name="Text Box 78"/>
            <p:cNvSpPr txBox="1">
              <a:spLocks noChangeArrowheads="1"/>
            </p:cNvSpPr>
            <p:nvPr/>
          </p:nvSpPr>
          <p:spPr bwMode="auto">
            <a:xfrm>
              <a:off x="6477000" y="40386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No operand</a:t>
              </a:r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3498850" y="-8255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OPq</a:t>
              </a:r>
              <a:r>
                <a:rPr lang="en-US" sz="1600" dirty="0"/>
                <a:t> </a:t>
              </a:r>
              <a:r>
                <a:rPr lang="en-US" sz="1600" dirty="0" err="1"/>
                <a:t>rA</a:t>
              </a:r>
              <a:r>
                <a:rPr lang="en-US" sz="1600" dirty="0"/>
                <a:t>, </a:t>
              </a:r>
              <a:r>
                <a:rPr lang="en-US" sz="1600" dirty="0" err="1"/>
                <a:t>rB</a:t>
              </a:r>
              <a:endParaRPr lang="en-US" sz="1600" dirty="0"/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3498850" y="222250"/>
              <a:ext cx="2819400" cy="304800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valA </a:t>
              </a:r>
              <a:r>
                <a:rPr lang="en-US" sz="1600">
                  <a:sym typeface="Symbol" pitchFamily="18" charset="2"/>
                </a:rPr>
                <a:t> R[rA]</a:t>
              </a: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3498850" y="22225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2279650" y="22225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6470650" y="22225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Read operand A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</a:t>
            </a:r>
            <a:r>
              <a:rPr lang="en-US" dirty="0" err="1"/>
              <a:t>Dest</a:t>
            </a:r>
            <a:r>
              <a:rPr lang="en-US" dirty="0"/>
              <a:t>.</a:t>
            </a:r>
          </a:p>
        </p:txBody>
      </p:sp>
      <p:sp>
        <p:nvSpPr>
          <p:cNvPr id="392269" name="Text Box 77"/>
          <p:cNvSpPr txBox="1">
            <a:spLocks noChangeArrowheads="1"/>
          </p:cNvSpPr>
          <p:nvPr/>
        </p:nvSpPr>
        <p:spPr bwMode="auto">
          <a:xfrm>
            <a:off x="533400" y="5205790"/>
            <a:ext cx="8001000" cy="156966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dstE</a:t>
            </a:r>
            <a:r>
              <a:rPr lang="en-US" sz="1600" dirty="0">
                <a:latin typeface="Courier New" pitchFamily="49" charset="0"/>
              </a:rPr>
              <a:t> = [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icode</a:t>
            </a:r>
            <a:r>
              <a:rPr lang="en-US" sz="1600" dirty="0">
                <a:latin typeface="Courier New" pitchFamily="49" charset="0"/>
              </a:rPr>
              <a:t> in { IRRMOVQ } &amp;&amp; </a:t>
            </a:r>
            <a:r>
              <a:rPr lang="en-US" sz="1600" dirty="0" err="1">
                <a:latin typeface="Courier New" pitchFamily="49" charset="0"/>
              </a:rPr>
              <a:t>Cnd</a:t>
            </a:r>
            <a:r>
              <a:rPr lang="en-US" sz="1600" dirty="0">
                <a:latin typeface="Courier New" pitchFamily="49" charset="0"/>
              </a:rPr>
              <a:t> : </a:t>
            </a:r>
            <a:r>
              <a:rPr lang="en-US" sz="1600" dirty="0" err="1">
                <a:latin typeface="Courier New" pitchFamily="49" charset="0"/>
              </a:rPr>
              <a:t>rB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icode</a:t>
            </a:r>
            <a:r>
              <a:rPr lang="en-US" sz="1600" dirty="0">
                <a:latin typeface="Courier New" pitchFamily="49" charset="0"/>
              </a:rPr>
              <a:t> in { IIRMOVQ, IOPQ} : </a:t>
            </a:r>
            <a:r>
              <a:rPr lang="en-US" sz="1600" dirty="0" err="1">
                <a:latin typeface="Courier New" pitchFamily="49" charset="0"/>
              </a:rPr>
              <a:t>rB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icode</a:t>
            </a:r>
            <a:r>
              <a:rPr lang="en-US" sz="1600" dirty="0">
                <a:latin typeface="Courier New" pitchFamily="49" charset="0"/>
              </a:rPr>
              <a:t> in { IPUSHQ, IPOPQ, ICALL, IRET } : RRSP;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1 : RNONE;  # Don't write any register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];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508250" y="63500"/>
            <a:ext cx="7016750" cy="5187950"/>
            <a:chOff x="2508250" y="-82550"/>
            <a:chExt cx="7016750" cy="5187950"/>
          </a:xfrm>
        </p:grpSpPr>
        <p:sp>
          <p:nvSpPr>
            <p:cNvPr id="392254" name="Text Box 62"/>
            <p:cNvSpPr txBox="1">
              <a:spLocks noChangeArrowheads="1"/>
            </p:cNvSpPr>
            <p:nvPr/>
          </p:nvSpPr>
          <p:spPr bwMode="auto">
            <a:xfrm>
              <a:off x="3733800" y="3276600"/>
              <a:ext cx="2819400" cy="304800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92255" name="Text Box 63"/>
            <p:cNvSpPr txBox="1">
              <a:spLocks noChangeArrowheads="1"/>
            </p:cNvSpPr>
            <p:nvPr/>
          </p:nvSpPr>
          <p:spPr bwMode="auto">
            <a:xfrm>
              <a:off x="6705600" y="32766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None</a:t>
              </a:r>
            </a:p>
          </p:txBody>
        </p:sp>
        <p:sp>
          <p:nvSpPr>
            <p:cNvPr id="392248" name="Text Box 56"/>
            <p:cNvSpPr txBox="1">
              <a:spLocks noChangeArrowheads="1"/>
            </p:cNvSpPr>
            <p:nvPr/>
          </p:nvSpPr>
          <p:spPr bwMode="auto">
            <a:xfrm>
              <a:off x="3733800" y="2514600"/>
              <a:ext cx="2819400" cy="304800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R</a:t>
              </a:r>
              <a:r>
                <a:rPr lang="en-US" sz="1600" dirty="0">
                  <a:sym typeface="Symbol" pitchFamily="18" charset="2"/>
                </a:rPr>
                <a:t>[</a:t>
              </a:r>
              <a:r>
                <a:rPr lang="en-US" sz="1600" dirty="0">
                  <a:latin typeface="Courier New" pitchFamily="49" charset="0"/>
                  <a:sym typeface="Symbol" pitchFamily="18" charset="2"/>
                </a:rPr>
                <a:t>%</a:t>
              </a:r>
              <a:r>
                <a:rPr lang="en-US" sz="1600" dirty="0" err="1">
                  <a:latin typeface="Courier New" pitchFamily="49" charset="0"/>
                  <a:sym typeface="Symbol" pitchFamily="18" charset="2"/>
                </a:rPr>
                <a:t>rsp</a:t>
              </a:r>
              <a:r>
                <a:rPr lang="en-US" sz="1600" dirty="0"/>
                <a:t>] </a:t>
              </a:r>
              <a:r>
                <a:rPr lang="en-US" sz="1600" dirty="0">
                  <a:sym typeface="Symbol" pitchFamily="18" charset="2"/>
                </a:rPr>
                <a:t> </a:t>
              </a:r>
              <a:r>
                <a:rPr lang="en-US" sz="1600" dirty="0" err="1">
                  <a:sym typeface="Symbol" pitchFamily="18" charset="2"/>
                </a:rPr>
                <a:t>valE</a:t>
              </a: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92252" name="Text Box 60"/>
            <p:cNvSpPr txBox="1">
              <a:spLocks noChangeArrowheads="1"/>
            </p:cNvSpPr>
            <p:nvPr/>
          </p:nvSpPr>
          <p:spPr bwMode="auto">
            <a:xfrm>
              <a:off x="6705600" y="25146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Update stack pointer</a:t>
              </a:r>
            </a:p>
          </p:txBody>
        </p:sp>
        <p:sp>
          <p:nvSpPr>
            <p:cNvPr id="392245" name="Text Box 53"/>
            <p:cNvSpPr txBox="1">
              <a:spLocks noChangeArrowheads="1"/>
            </p:cNvSpPr>
            <p:nvPr/>
          </p:nvSpPr>
          <p:spPr bwMode="auto">
            <a:xfrm>
              <a:off x="3733800" y="1752600"/>
              <a:ext cx="2819400" cy="304800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92246" name="Text Box 54"/>
            <p:cNvSpPr txBox="1">
              <a:spLocks noChangeArrowheads="1"/>
            </p:cNvSpPr>
            <p:nvPr/>
          </p:nvSpPr>
          <p:spPr bwMode="auto">
            <a:xfrm>
              <a:off x="6705600" y="17526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None</a:t>
              </a:r>
            </a:p>
          </p:txBody>
        </p:sp>
        <p:sp>
          <p:nvSpPr>
            <p:cNvPr id="392238" name="Text Box 46"/>
            <p:cNvSpPr txBox="1">
              <a:spLocks noChangeArrowheads="1"/>
            </p:cNvSpPr>
            <p:nvPr/>
          </p:nvSpPr>
          <p:spPr bwMode="auto">
            <a:xfrm>
              <a:off x="3733800" y="990600"/>
              <a:ext cx="2819400" cy="304800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R[rB] </a:t>
              </a:r>
              <a:r>
                <a:rPr lang="en-US" sz="1600">
                  <a:sym typeface="Symbol" pitchFamily="18" charset="2"/>
                </a:rPr>
                <a:t> valE</a:t>
              </a:r>
            </a:p>
          </p:txBody>
        </p:sp>
        <p:sp>
          <p:nvSpPr>
            <p:cNvPr id="392196" name="Text Box 4"/>
            <p:cNvSpPr txBox="1">
              <a:spLocks noChangeArrowheads="1"/>
            </p:cNvSpPr>
            <p:nvPr/>
          </p:nvSpPr>
          <p:spPr bwMode="auto">
            <a:xfrm>
              <a:off x="3733800" y="6858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cmovXX</a:t>
              </a:r>
              <a:r>
                <a:rPr lang="en-US" sz="1600" dirty="0"/>
                <a:t> </a:t>
              </a:r>
              <a:r>
                <a:rPr lang="en-US" sz="1600" dirty="0" err="1"/>
                <a:t>rA</a:t>
              </a:r>
              <a:r>
                <a:rPr lang="en-US" sz="1600" dirty="0"/>
                <a:t>, </a:t>
              </a:r>
              <a:r>
                <a:rPr lang="en-US" sz="1600" dirty="0" err="1"/>
                <a:t>rB</a:t>
              </a:r>
              <a:endParaRPr lang="en-US" sz="1600" dirty="0"/>
            </a:p>
          </p:txBody>
        </p:sp>
        <p:sp>
          <p:nvSpPr>
            <p:cNvPr id="392199" name="Text Box 7"/>
            <p:cNvSpPr txBox="1">
              <a:spLocks noChangeArrowheads="1"/>
            </p:cNvSpPr>
            <p:nvPr/>
          </p:nvSpPr>
          <p:spPr bwMode="auto">
            <a:xfrm>
              <a:off x="2514600" y="9906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Write-back</a:t>
              </a:r>
            </a:p>
          </p:txBody>
        </p:sp>
        <p:sp>
          <p:nvSpPr>
            <p:cNvPr id="392201" name="Text Box 9"/>
            <p:cNvSpPr txBox="1">
              <a:spLocks noChangeArrowheads="1"/>
            </p:cNvSpPr>
            <p:nvPr/>
          </p:nvSpPr>
          <p:spPr bwMode="auto">
            <a:xfrm>
              <a:off x="3733800" y="14478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>
                  <a:latin typeface="Courier New" pitchFamily="49" charset="0"/>
                </a:rPr>
                <a:t>rmmovq</a:t>
              </a:r>
              <a:r>
                <a:rPr lang="en-US" sz="1600" dirty="0"/>
                <a:t> </a:t>
              </a:r>
              <a:r>
                <a:rPr lang="en-US" sz="1600" dirty="0" err="1"/>
                <a:t>rA</a:t>
              </a:r>
              <a:r>
                <a:rPr lang="en-US" sz="1600" dirty="0"/>
                <a:t>, D(</a:t>
              </a:r>
              <a:r>
                <a:rPr lang="en-US" sz="1600" dirty="0" err="1"/>
                <a:t>rB</a:t>
              </a:r>
              <a:r>
                <a:rPr lang="en-US" sz="1600" dirty="0"/>
                <a:t>)</a:t>
              </a:r>
            </a:p>
          </p:txBody>
        </p:sp>
        <p:sp>
          <p:nvSpPr>
            <p:cNvPr id="392203" name="Text Box 11"/>
            <p:cNvSpPr txBox="1">
              <a:spLocks noChangeArrowheads="1"/>
            </p:cNvSpPr>
            <p:nvPr/>
          </p:nvSpPr>
          <p:spPr bwMode="auto">
            <a:xfrm>
              <a:off x="3733800" y="17526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92206" name="Text Box 14"/>
            <p:cNvSpPr txBox="1">
              <a:spLocks noChangeArrowheads="1"/>
            </p:cNvSpPr>
            <p:nvPr/>
          </p:nvSpPr>
          <p:spPr bwMode="auto">
            <a:xfrm>
              <a:off x="3733800" y="22098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>
                  <a:latin typeface="Courier New" pitchFamily="49" charset="0"/>
                </a:rPr>
                <a:t>popq</a:t>
              </a:r>
              <a:r>
                <a:rPr lang="en-US" sz="1600" dirty="0"/>
                <a:t> </a:t>
              </a:r>
              <a:r>
                <a:rPr lang="en-US" sz="1600" dirty="0" err="1"/>
                <a:t>rA</a:t>
              </a:r>
              <a:endParaRPr lang="en-US" sz="1600" dirty="0"/>
            </a:p>
          </p:txBody>
        </p:sp>
        <p:sp>
          <p:nvSpPr>
            <p:cNvPr id="392208" name="Text Box 16"/>
            <p:cNvSpPr txBox="1">
              <a:spLocks noChangeArrowheads="1"/>
            </p:cNvSpPr>
            <p:nvPr/>
          </p:nvSpPr>
          <p:spPr bwMode="auto">
            <a:xfrm>
              <a:off x="3733800" y="25146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92211" name="Text Box 19"/>
            <p:cNvSpPr txBox="1">
              <a:spLocks noChangeArrowheads="1"/>
            </p:cNvSpPr>
            <p:nvPr/>
          </p:nvSpPr>
          <p:spPr bwMode="auto">
            <a:xfrm>
              <a:off x="3733800" y="29718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jXX Dest</a:t>
              </a:r>
            </a:p>
          </p:txBody>
        </p:sp>
        <p:sp>
          <p:nvSpPr>
            <p:cNvPr id="392213" name="Text Box 21"/>
            <p:cNvSpPr txBox="1">
              <a:spLocks noChangeArrowheads="1"/>
            </p:cNvSpPr>
            <p:nvPr/>
          </p:nvSpPr>
          <p:spPr bwMode="auto">
            <a:xfrm>
              <a:off x="3733800" y="32766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92216" name="Text Box 24"/>
            <p:cNvSpPr txBox="1">
              <a:spLocks noChangeArrowheads="1"/>
            </p:cNvSpPr>
            <p:nvPr/>
          </p:nvSpPr>
          <p:spPr bwMode="auto">
            <a:xfrm>
              <a:off x="3733800" y="37338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>
                  <a:latin typeface="Courier New" pitchFamily="49" charset="0"/>
                </a:rPr>
                <a:t>call</a:t>
              </a:r>
              <a:r>
                <a:rPr lang="en-US" sz="1600"/>
                <a:t> Dest</a:t>
              </a:r>
            </a:p>
          </p:txBody>
        </p:sp>
        <p:sp>
          <p:nvSpPr>
            <p:cNvPr id="392221" name="Text Box 29"/>
            <p:cNvSpPr txBox="1">
              <a:spLocks noChangeArrowheads="1"/>
            </p:cNvSpPr>
            <p:nvPr/>
          </p:nvSpPr>
          <p:spPr bwMode="auto">
            <a:xfrm>
              <a:off x="3733800" y="44958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>
                  <a:latin typeface="Courier New" pitchFamily="49" charset="0"/>
                </a:rPr>
                <a:t>ret</a:t>
              </a:r>
            </a:p>
          </p:txBody>
        </p:sp>
        <p:sp>
          <p:nvSpPr>
            <p:cNvPr id="392232" name="Text Box 40"/>
            <p:cNvSpPr txBox="1">
              <a:spLocks noChangeArrowheads="1"/>
            </p:cNvSpPr>
            <p:nvPr/>
          </p:nvSpPr>
          <p:spPr bwMode="auto">
            <a:xfrm>
              <a:off x="2514600" y="17526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Write-back</a:t>
              </a:r>
            </a:p>
          </p:txBody>
        </p:sp>
        <p:sp>
          <p:nvSpPr>
            <p:cNvPr id="392233" name="Text Box 41"/>
            <p:cNvSpPr txBox="1">
              <a:spLocks noChangeArrowheads="1"/>
            </p:cNvSpPr>
            <p:nvPr/>
          </p:nvSpPr>
          <p:spPr bwMode="auto">
            <a:xfrm>
              <a:off x="2514600" y="25146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Write-back</a:t>
              </a:r>
            </a:p>
          </p:txBody>
        </p:sp>
        <p:sp>
          <p:nvSpPr>
            <p:cNvPr id="392234" name="Text Box 42"/>
            <p:cNvSpPr txBox="1">
              <a:spLocks noChangeArrowheads="1"/>
            </p:cNvSpPr>
            <p:nvPr/>
          </p:nvSpPr>
          <p:spPr bwMode="auto">
            <a:xfrm>
              <a:off x="2514600" y="32766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Write-back</a:t>
              </a:r>
            </a:p>
          </p:txBody>
        </p:sp>
        <p:sp>
          <p:nvSpPr>
            <p:cNvPr id="392235" name="Text Box 43"/>
            <p:cNvSpPr txBox="1">
              <a:spLocks noChangeArrowheads="1"/>
            </p:cNvSpPr>
            <p:nvPr/>
          </p:nvSpPr>
          <p:spPr bwMode="auto">
            <a:xfrm>
              <a:off x="2514600" y="40386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Write-back</a:t>
              </a:r>
            </a:p>
          </p:txBody>
        </p:sp>
        <p:sp>
          <p:nvSpPr>
            <p:cNvPr id="392236" name="Text Box 44"/>
            <p:cNvSpPr txBox="1">
              <a:spLocks noChangeArrowheads="1"/>
            </p:cNvSpPr>
            <p:nvPr/>
          </p:nvSpPr>
          <p:spPr bwMode="auto">
            <a:xfrm>
              <a:off x="2514600" y="48006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Write-back</a:t>
              </a:r>
            </a:p>
          </p:txBody>
        </p:sp>
        <p:sp>
          <p:nvSpPr>
            <p:cNvPr id="392242" name="Text Box 50"/>
            <p:cNvSpPr txBox="1">
              <a:spLocks noChangeArrowheads="1"/>
            </p:cNvSpPr>
            <p:nvPr/>
          </p:nvSpPr>
          <p:spPr bwMode="auto">
            <a:xfrm>
              <a:off x="6705600" y="755650"/>
              <a:ext cx="2279650" cy="603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Conditionally write back result</a:t>
              </a:r>
            </a:p>
          </p:txBody>
        </p:sp>
        <p:sp>
          <p:nvSpPr>
            <p:cNvPr id="392244" name="Text Box 52"/>
            <p:cNvSpPr txBox="1">
              <a:spLocks noChangeArrowheads="1"/>
            </p:cNvSpPr>
            <p:nvPr/>
          </p:nvSpPr>
          <p:spPr bwMode="auto">
            <a:xfrm>
              <a:off x="3733800" y="9906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92262" name="Text Box 70"/>
            <p:cNvSpPr txBox="1">
              <a:spLocks noChangeArrowheads="1"/>
            </p:cNvSpPr>
            <p:nvPr/>
          </p:nvSpPr>
          <p:spPr bwMode="auto">
            <a:xfrm>
              <a:off x="3733800" y="4038600"/>
              <a:ext cx="2819400" cy="304800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R</a:t>
              </a:r>
              <a:r>
                <a:rPr lang="en-US" sz="1600" dirty="0">
                  <a:sym typeface="Symbol" pitchFamily="18" charset="2"/>
                </a:rPr>
                <a:t>[</a:t>
              </a:r>
              <a:r>
                <a:rPr lang="en-US" sz="1600" dirty="0">
                  <a:latin typeface="Courier New" pitchFamily="49" charset="0"/>
                  <a:sym typeface="Symbol" pitchFamily="18" charset="2"/>
                </a:rPr>
                <a:t>%</a:t>
              </a:r>
              <a:r>
                <a:rPr lang="en-US" sz="1600" dirty="0" err="1">
                  <a:latin typeface="Courier New" pitchFamily="49" charset="0"/>
                  <a:sym typeface="Symbol" pitchFamily="18" charset="2"/>
                </a:rPr>
                <a:t>rsp</a:t>
              </a:r>
              <a:r>
                <a:rPr lang="en-US" sz="1600" dirty="0"/>
                <a:t>] </a:t>
              </a:r>
              <a:r>
                <a:rPr lang="en-US" sz="1600" dirty="0">
                  <a:sym typeface="Symbol" pitchFamily="18" charset="2"/>
                </a:rPr>
                <a:t> </a:t>
              </a:r>
              <a:r>
                <a:rPr lang="en-US" sz="1600" dirty="0" err="1">
                  <a:sym typeface="Symbol" pitchFamily="18" charset="2"/>
                </a:rPr>
                <a:t>valE</a:t>
              </a: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92263" name="Text Box 71"/>
            <p:cNvSpPr txBox="1">
              <a:spLocks noChangeArrowheads="1"/>
            </p:cNvSpPr>
            <p:nvPr/>
          </p:nvSpPr>
          <p:spPr bwMode="auto">
            <a:xfrm>
              <a:off x="3733800" y="40386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92264" name="Text Box 72"/>
            <p:cNvSpPr txBox="1">
              <a:spLocks noChangeArrowheads="1"/>
            </p:cNvSpPr>
            <p:nvPr/>
          </p:nvSpPr>
          <p:spPr bwMode="auto">
            <a:xfrm>
              <a:off x="6705600" y="40386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Update stack pointer</a:t>
              </a:r>
            </a:p>
          </p:txBody>
        </p:sp>
        <p:sp>
          <p:nvSpPr>
            <p:cNvPr id="392265" name="Text Box 73"/>
            <p:cNvSpPr txBox="1">
              <a:spLocks noChangeArrowheads="1"/>
            </p:cNvSpPr>
            <p:nvPr/>
          </p:nvSpPr>
          <p:spPr bwMode="auto">
            <a:xfrm>
              <a:off x="3733800" y="4800600"/>
              <a:ext cx="2819400" cy="304800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R</a:t>
              </a:r>
              <a:r>
                <a:rPr lang="en-US" sz="1600" dirty="0">
                  <a:sym typeface="Symbol" pitchFamily="18" charset="2"/>
                </a:rPr>
                <a:t>[</a:t>
              </a:r>
              <a:r>
                <a:rPr lang="en-US" sz="1600" dirty="0">
                  <a:latin typeface="Courier New" pitchFamily="49" charset="0"/>
                  <a:sym typeface="Symbol" pitchFamily="18" charset="2"/>
                </a:rPr>
                <a:t>%</a:t>
              </a:r>
              <a:r>
                <a:rPr lang="en-US" sz="1600" dirty="0" err="1">
                  <a:latin typeface="Courier New" pitchFamily="49" charset="0"/>
                  <a:sym typeface="Symbol" pitchFamily="18" charset="2"/>
                </a:rPr>
                <a:t>rsp</a:t>
              </a:r>
              <a:r>
                <a:rPr lang="en-US" sz="1600" dirty="0"/>
                <a:t>] </a:t>
              </a:r>
              <a:r>
                <a:rPr lang="en-US" sz="1600" dirty="0">
                  <a:sym typeface="Symbol" pitchFamily="18" charset="2"/>
                </a:rPr>
                <a:t> </a:t>
              </a:r>
              <a:r>
                <a:rPr lang="en-US" sz="1600" dirty="0" err="1">
                  <a:sym typeface="Symbol" pitchFamily="18" charset="2"/>
                </a:rPr>
                <a:t>valE</a:t>
              </a: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92266" name="Text Box 74"/>
            <p:cNvSpPr txBox="1">
              <a:spLocks noChangeArrowheads="1"/>
            </p:cNvSpPr>
            <p:nvPr/>
          </p:nvSpPr>
          <p:spPr bwMode="auto">
            <a:xfrm>
              <a:off x="3733800" y="48006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92267" name="Text Box 75"/>
            <p:cNvSpPr txBox="1">
              <a:spLocks noChangeArrowheads="1"/>
            </p:cNvSpPr>
            <p:nvPr/>
          </p:nvSpPr>
          <p:spPr bwMode="auto">
            <a:xfrm>
              <a:off x="6705600" y="48006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Update stack pointer</a:t>
              </a:r>
            </a:p>
          </p:txBody>
        </p:sp>
        <p:sp>
          <p:nvSpPr>
            <p:cNvPr id="35" name="Text Box 46"/>
            <p:cNvSpPr txBox="1">
              <a:spLocks noChangeArrowheads="1"/>
            </p:cNvSpPr>
            <p:nvPr/>
          </p:nvSpPr>
          <p:spPr bwMode="auto">
            <a:xfrm>
              <a:off x="3727450" y="222250"/>
              <a:ext cx="2819400" cy="304800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R[rB] </a:t>
              </a:r>
              <a:r>
                <a:rPr lang="en-US" sz="1600">
                  <a:sym typeface="Symbol" pitchFamily="18" charset="2"/>
                </a:rPr>
                <a:t> valE</a:t>
              </a: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727450" y="-8255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OPq</a:t>
              </a:r>
              <a:r>
                <a:rPr lang="en-US" sz="1600" dirty="0"/>
                <a:t> </a:t>
              </a:r>
              <a:r>
                <a:rPr lang="en-US" sz="1600" dirty="0" err="1"/>
                <a:t>rA</a:t>
              </a:r>
              <a:r>
                <a:rPr lang="en-US" sz="1600" dirty="0"/>
                <a:t>, </a:t>
              </a:r>
              <a:r>
                <a:rPr lang="en-US" sz="1600" dirty="0" err="1"/>
                <a:t>rB</a:t>
              </a:r>
              <a:endParaRPr lang="en-US" sz="1600" dirty="0"/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2508250" y="22225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Write-back</a:t>
              </a:r>
            </a:p>
          </p:txBody>
        </p:sp>
        <p:sp>
          <p:nvSpPr>
            <p:cNvPr id="38" name="Text Box 50"/>
            <p:cNvSpPr txBox="1">
              <a:spLocks noChangeArrowheads="1"/>
            </p:cNvSpPr>
            <p:nvPr/>
          </p:nvSpPr>
          <p:spPr bwMode="auto">
            <a:xfrm>
              <a:off x="6699250" y="22225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 back result</a:t>
              </a:r>
            </a:p>
          </p:txBody>
        </p:sp>
        <p:sp>
          <p:nvSpPr>
            <p:cNvPr id="39" name="Text Box 52"/>
            <p:cNvSpPr txBox="1">
              <a:spLocks noChangeArrowheads="1"/>
            </p:cNvSpPr>
            <p:nvPr/>
          </p:nvSpPr>
          <p:spPr bwMode="auto">
            <a:xfrm>
              <a:off x="3727450" y="22225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9400" y="1100193"/>
            <a:ext cx="7930296" cy="1060676"/>
          </a:xfrm>
        </p:spPr>
        <p:txBody>
          <a:bodyPr anchor="b">
            <a:normAutofit/>
          </a:bodyPr>
          <a:lstStyle/>
          <a:p>
            <a:r>
              <a:rPr lang="en-US" dirty="0"/>
              <a:t>Execute Logic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4626" y="2260842"/>
            <a:ext cx="75832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B29E83F-B200-0549-8E9B-66E4255C4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2819617"/>
            <a:ext cx="3905682" cy="2925490"/>
          </a:xfrm>
          <a:prstGeom prst="rect">
            <a:avLst/>
          </a:prstGeom>
        </p:spPr>
      </p:pic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>
          <a:xfrm>
            <a:off x="4127932" y="2573566"/>
            <a:ext cx="4723977" cy="4021783"/>
          </a:xfrm>
        </p:spPr>
        <p:txBody>
          <a:bodyPr>
            <a:normAutofit fontScale="92500"/>
          </a:bodyPr>
          <a:lstStyle/>
          <a:p>
            <a:r>
              <a:rPr lang="en-US" sz="1800" b="1" dirty="0"/>
              <a:t>Units</a:t>
            </a:r>
          </a:p>
          <a:p>
            <a:pPr lvl="1"/>
            <a:r>
              <a:rPr lang="en-US" sz="1800" dirty="0"/>
              <a:t>ALU</a:t>
            </a:r>
          </a:p>
          <a:p>
            <a:pPr lvl="2"/>
            <a:r>
              <a:rPr lang="en-US" sz="1800" dirty="0"/>
              <a:t>Implements 4 required functions</a:t>
            </a:r>
          </a:p>
          <a:p>
            <a:pPr lvl="2"/>
            <a:r>
              <a:rPr lang="en-US" sz="1800" dirty="0"/>
              <a:t>Generates condition code values</a:t>
            </a:r>
          </a:p>
          <a:p>
            <a:pPr lvl="1"/>
            <a:r>
              <a:rPr lang="en-US" sz="1800" dirty="0"/>
              <a:t>CC</a:t>
            </a:r>
          </a:p>
          <a:p>
            <a:pPr lvl="2"/>
            <a:r>
              <a:rPr lang="en-US" sz="1800" dirty="0"/>
              <a:t>Register with 3 condition code bits</a:t>
            </a:r>
          </a:p>
          <a:p>
            <a:pPr lvl="1"/>
            <a:r>
              <a:rPr lang="en-US" sz="1800" dirty="0" err="1"/>
              <a:t>cond</a:t>
            </a:r>
            <a:endParaRPr lang="en-US" sz="1800" dirty="0"/>
          </a:p>
          <a:p>
            <a:pPr lvl="2"/>
            <a:r>
              <a:rPr lang="en-US" sz="1800" dirty="0"/>
              <a:t>Computes conditional jump/move flag</a:t>
            </a:r>
          </a:p>
          <a:p>
            <a:r>
              <a:rPr lang="en-US" sz="1800" b="1" dirty="0"/>
              <a:t>Control Logic</a:t>
            </a:r>
          </a:p>
          <a:p>
            <a:pPr lvl="1"/>
            <a:r>
              <a:rPr lang="en-US" sz="1800" dirty="0"/>
              <a:t>Set CC: Should condition code register be loaded?</a:t>
            </a:r>
          </a:p>
          <a:p>
            <a:pPr lvl="1"/>
            <a:r>
              <a:rPr lang="en-US" sz="1800" dirty="0"/>
              <a:t>ALU A: Input A to ALU</a:t>
            </a:r>
          </a:p>
          <a:p>
            <a:pPr lvl="1"/>
            <a:r>
              <a:rPr lang="en-US" sz="1800" dirty="0"/>
              <a:t>ALU B: Input B to ALU</a:t>
            </a:r>
          </a:p>
          <a:p>
            <a:pPr lvl="1"/>
            <a:r>
              <a:rPr lang="en-US" sz="1800" dirty="0"/>
              <a:t>ALU fun: What function should ALU compute?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80987"/>
            <a:ext cx="8704262" cy="779463"/>
          </a:xfrm>
        </p:spPr>
        <p:txBody>
          <a:bodyPr>
            <a:normAutofit fontScale="90000"/>
          </a:bodyPr>
          <a:lstStyle/>
          <a:p>
            <a:r>
              <a:rPr lang="en-US" dirty="0"/>
              <a:t>ALU A </a:t>
            </a:r>
            <a:br>
              <a:rPr lang="en-US" dirty="0"/>
            </a:br>
            <a:r>
              <a:rPr lang="en-US" dirty="0"/>
              <a:t>Input</a:t>
            </a:r>
          </a:p>
        </p:txBody>
      </p:sp>
      <p:sp>
        <p:nvSpPr>
          <p:cNvPr id="393289" name="Text Box 73"/>
          <p:cNvSpPr txBox="1">
            <a:spLocks noChangeArrowheads="1"/>
          </p:cNvSpPr>
          <p:nvPr/>
        </p:nvSpPr>
        <p:spPr bwMode="auto">
          <a:xfrm>
            <a:off x="4876800" y="571500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endParaRPr lang="en-US" sz="1600"/>
          </a:p>
        </p:txBody>
      </p:sp>
      <p:sp>
        <p:nvSpPr>
          <p:cNvPr id="393294" name="Text Box 78"/>
          <p:cNvSpPr txBox="1">
            <a:spLocks noChangeArrowheads="1"/>
          </p:cNvSpPr>
          <p:nvPr/>
        </p:nvSpPr>
        <p:spPr bwMode="auto">
          <a:xfrm>
            <a:off x="838200" y="5054600"/>
            <a:ext cx="8001000" cy="18034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aluA</a:t>
            </a:r>
            <a:r>
              <a:rPr lang="en-US" sz="1600" dirty="0">
                <a:latin typeface="Courier New" pitchFamily="49" charset="0"/>
              </a:rPr>
              <a:t> = [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icode</a:t>
            </a:r>
            <a:r>
              <a:rPr lang="en-US" sz="1600" dirty="0">
                <a:latin typeface="Courier New" pitchFamily="49" charset="0"/>
              </a:rPr>
              <a:t> in { IRRMOVQ, IOPQ } : </a:t>
            </a:r>
            <a:r>
              <a:rPr lang="en-US" sz="1600" dirty="0" err="1">
                <a:latin typeface="Courier New" pitchFamily="49" charset="0"/>
              </a:rPr>
              <a:t>valA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icode</a:t>
            </a:r>
            <a:r>
              <a:rPr lang="en-US" sz="1600" dirty="0">
                <a:latin typeface="Courier New" pitchFamily="49" charset="0"/>
              </a:rPr>
              <a:t> in { IIRMOVQ, IRMMOVQ, IMRMOVQ } : </a:t>
            </a:r>
            <a:r>
              <a:rPr lang="en-US" sz="1600" dirty="0" err="1">
                <a:latin typeface="Courier New" pitchFamily="49" charset="0"/>
              </a:rPr>
              <a:t>valC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icode</a:t>
            </a:r>
            <a:r>
              <a:rPr lang="en-US" sz="1600" dirty="0">
                <a:latin typeface="Courier New" pitchFamily="49" charset="0"/>
              </a:rPr>
              <a:t> in { ICALL, IPUSHQ } : -8;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icode</a:t>
            </a:r>
            <a:r>
              <a:rPr lang="en-US" sz="1600" dirty="0">
                <a:latin typeface="Courier New" pitchFamily="49" charset="0"/>
              </a:rPr>
              <a:t> in { IRET, IPOPQ } : 8;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# Other instructions don't need ALU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];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736850" y="413411"/>
            <a:ext cx="6096000" cy="4507178"/>
            <a:chOff x="2127250" y="-234950"/>
            <a:chExt cx="7016750" cy="5187950"/>
          </a:xfrm>
        </p:grpSpPr>
        <p:sp>
          <p:nvSpPr>
            <p:cNvPr id="393284" name="Text Box 68"/>
            <p:cNvSpPr txBox="1">
              <a:spLocks noChangeArrowheads="1"/>
            </p:cNvSpPr>
            <p:nvPr/>
          </p:nvSpPr>
          <p:spPr bwMode="auto">
            <a:xfrm>
              <a:off x="3352800" y="38862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400" dirty="0" err="1"/>
                <a:t>valE</a:t>
              </a:r>
              <a:r>
                <a:rPr lang="en-US" sz="1400" dirty="0"/>
                <a:t> </a:t>
              </a:r>
              <a:r>
                <a:rPr lang="en-US" sz="1400" dirty="0">
                  <a:sym typeface="Symbol" pitchFamily="18" charset="2"/>
                </a:rPr>
                <a:t> </a:t>
              </a:r>
              <a:r>
                <a:rPr lang="en-US" sz="1400" dirty="0" err="1">
                  <a:sym typeface="Symbol" pitchFamily="18" charset="2"/>
                </a:rPr>
                <a:t>valB</a:t>
              </a:r>
              <a:r>
                <a:rPr lang="en-US" sz="1400" dirty="0">
                  <a:sym typeface="Symbol" pitchFamily="18" charset="2"/>
                </a:rPr>
                <a:t> + </a:t>
              </a:r>
              <a:r>
                <a:rPr lang="en-US" sz="1400" dirty="0">
                  <a:solidFill>
                    <a:srgbClr val="FF3300"/>
                  </a:solidFill>
                  <a:sym typeface="Symbol" pitchFamily="18" charset="2"/>
                </a:rPr>
                <a:t>–8</a:t>
              </a:r>
            </a:p>
          </p:txBody>
        </p:sp>
        <p:sp>
          <p:nvSpPr>
            <p:cNvPr id="393288" name="Text Box 72"/>
            <p:cNvSpPr txBox="1">
              <a:spLocks noChangeArrowheads="1"/>
            </p:cNvSpPr>
            <p:nvPr/>
          </p:nvSpPr>
          <p:spPr bwMode="auto">
            <a:xfrm>
              <a:off x="6324600" y="3886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Decrement stack pointer</a:t>
              </a:r>
            </a:p>
          </p:txBody>
        </p:sp>
        <p:sp>
          <p:nvSpPr>
            <p:cNvPr id="393277" name="Text Box 61"/>
            <p:cNvSpPr txBox="1">
              <a:spLocks noChangeArrowheads="1"/>
            </p:cNvSpPr>
            <p:nvPr/>
          </p:nvSpPr>
          <p:spPr bwMode="auto">
            <a:xfrm>
              <a:off x="3352800" y="31242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400">
                <a:sym typeface="Symbol" pitchFamily="18" charset="2"/>
              </a:endParaRPr>
            </a:p>
          </p:txBody>
        </p:sp>
        <p:sp>
          <p:nvSpPr>
            <p:cNvPr id="393281" name="Text Box 65"/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No operation</a:t>
              </a:r>
            </a:p>
          </p:txBody>
        </p:sp>
        <p:sp>
          <p:nvSpPr>
            <p:cNvPr id="393270" name="Text Box 54"/>
            <p:cNvSpPr txBox="1">
              <a:spLocks noChangeArrowheads="1"/>
            </p:cNvSpPr>
            <p:nvPr/>
          </p:nvSpPr>
          <p:spPr bwMode="auto">
            <a:xfrm>
              <a:off x="3352800" y="23622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400" dirty="0" err="1"/>
                <a:t>valE</a:t>
              </a:r>
              <a:r>
                <a:rPr lang="en-US" sz="1400" dirty="0"/>
                <a:t> </a:t>
              </a:r>
              <a:r>
                <a:rPr lang="en-US" sz="1400" dirty="0">
                  <a:sym typeface="Symbol" pitchFamily="18" charset="2"/>
                </a:rPr>
                <a:t> </a:t>
              </a:r>
              <a:r>
                <a:rPr lang="en-US" sz="1400" dirty="0" err="1">
                  <a:sym typeface="Symbol" pitchFamily="18" charset="2"/>
                </a:rPr>
                <a:t>valB</a:t>
              </a:r>
              <a:r>
                <a:rPr lang="en-US" sz="1400" dirty="0">
                  <a:sym typeface="Symbol" pitchFamily="18" charset="2"/>
                </a:rPr>
                <a:t> + </a:t>
              </a:r>
              <a:r>
                <a:rPr lang="en-US" sz="1400" dirty="0">
                  <a:solidFill>
                    <a:srgbClr val="FF3300"/>
                  </a:solidFill>
                  <a:sym typeface="Symbol" pitchFamily="18" charset="2"/>
                </a:rPr>
                <a:t>8</a:t>
              </a:r>
            </a:p>
          </p:txBody>
        </p:sp>
        <p:sp>
          <p:nvSpPr>
            <p:cNvPr id="393274" name="Text Box 58"/>
            <p:cNvSpPr txBox="1">
              <a:spLocks noChangeArrowheads="1"/>
            </p:cNvSpPr>
            <p:nvPr/>
          </p:nvSpPr>
          <p:spPr bwMode="auto">
            <a:xfrm>
              <a:off x="6324600" y="2362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Increment stack pointer</a:t>
              </a:r>
            </a:p>
          </p:txBody>
        </p:sp>
        <p:sp>
          <p:nvSpPr>
            <p:cNvPr id="393263" name="Text Box 47"/>
            <p:cNvSpPr txBox="1">
              <a:spLocks noChangeArrowheads="1"/>
            </p:cNvSpPr>
            <p:nvPr/>
          </p:nvSpPr>
          <p:spPr bwMode="auto">
            <a:xfrm>
              <a:off x="3352800" y="16002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valE </a:t>
              </a:r>
              <a:r>
                <a:rPr lang="en-US" sz="1400">
                  <a:sym typeface="Symbol" pitchFamily="18" charset="2"/>
                </a:rPr>
                <a:t> valB + </a:t>
              </a:r>
              <a:r>
                <a:rPr lang="en-US" sz="1400">
                  <a:solidFill>
                    <a:srgbClr val="FF3300"/>
                  </a:solidFill>
                  <a:sym typeface="Symbol" pitchFamily="18" charset="2"/>
                </a:rPr>
                <a:t>valC</a:t>
              </a:r>
            </a:p>
          </p:txBody>
        </p:sp>
        <p:sp>
          <p:nvSpPr>
            <p:cNvPr id="393267" name="Text Box 51"/>
            <p:cNvSpPr txBox="1">
              <a:spLocks noChangeArrowheads="1"/>
            </p:cNvSpPr>
            <p:nvPr/>
          </p:nvSpPr>
          <p:spPr bwMode="auto">
            <a:xfrm>
              <a:off x="6324600" y="1600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Compute effective address</a:t>
              </a:r>
            </a:p>
          </p:txBody>
        </p:sp>
        <p:sp>
          <p:nvSpPr>
            <p:cNvPr id="393256" name="Text Box 40"/>
            <p:cNvSpPr txBox="1">
              <a:spLocks noChangeArrowheads="1"/>
            </p:cNvSpPr>
            <p:nvPr/>
          </p:nvSpPr>
          <p:spPr bwMode="auto">
            <a:xfrm>
              <a:off x="3352800" y="8382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400" dirty="0" err="1"/>
                <a:t>valE</a:t>
              </a:r>
              <a:r>
                <a:rPr lang="en-US" sz="1400" dirty="0"/>
                <a:t> </a:t>
              </a:r>
              <a:r>
                <a:rPr lang="en-US" sz="1400" dirty="0">
                  <a:sym typeface="Symbol" pitchFamily="18" charset="2"/>
                </a:rPr>
                <a:t> 0 + </a:t>
              </a:r>
              <a:r>
                <a:rPr lang="en-US" sz="1400" dirty="0" err="1">
                  <a:solidFill>
                    <a:srgbClr val="FF3300"/>
                  </a:solidFill>
                  <a:sym typeface="Symbol" pitchFamily="18" charset="2"/>
                </a:rPr>
                <a:t>valA</a:t>
              </a:r>
              <a:endParaRPr lang="en-US" sz="1400" dirty="0">
                <a:solidFill>
                  <a:srgbClr val="FF3300"/>
                </a:solidFill>
                <a:sym typeface="Symbol" pitchFamily="18" charset="2"/>
              </a:endParaRPr>
            </a:p>
          </p:txBody>
        </p:sp>
        <p:sp>
          <p:nvSpPr>
            <p:cNvPr id="393260" name="Text Box 44"/>
            <p:cNvSpPr txBox="1">
              <a:spLocks noChangeArrowheads="1"/>
            </p:cNvSpPr>
            <p:nvPr/>
          </p:nvSpPr>
          <p:spPr bwMode="auto">
            <a:xfrm>
              <a:off x="6324600" y="838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400" dirty="0"/>
                <a:t>Pass </a:t>
              </a:r>
              <a:r>
                <a:rPr lang="en-US" sz="1400" dirty="0" err="1"/>
                <a:t>valA</a:t>
              </a:r>
              <a:r>
                <a:rPr lang="en-US" sz="1400" dirty="0"/>
                <a:t> through ALU</a:t>
              </a:r>
            </a:p>
          </p:txBody>
        </p:sp>
        <p:sp>
          <p:nvSpPr>
            <p:cNvPr id="393227" name="Text Box 11"/>
            <p:cNvSpPr txBox="1">
              <a:spLocks noChangeArrowheads="1"/>
            </p:cNvSpPr>
            <p:nvPr/>
          </p:nvSpPr>
          <p:spPr bwMode="auto">
            <a:xfrm>
              <a:off x="3352800" y="5334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400" dirty="0" err="1"/>
                <a:t>cmovXX</a:t>
              </a:r>
              <a:r>
                <a:rPr lang="en-US" sz="1400" dirty="0"/>
                <a:t> </a:t>
              </a:r>
              <a:r>
                <a:rPr lang="en-US" sz="1400" dirty="0" err="1"/>
                <a:t>rA</a:t>
              </a:r>
              <a:r>
                <a:rPr lang="en-US" sz="1400" dirty="0"/>
                <a:t>, </a:t>
              </a:r>
              <a:r>
                <a:rPr lang="en-US" sz="1400" dirty="0" err="1"/>
                <a:t>rB</a:t>
              </a:r>
              <a:endParaRPr lang="en-US" sz="1400" dirty="0"/>
            </a:p>
          </p:txBody>
        </p:sp>
        <p:sp>
          <p:nvSpPr>
            <p:cNvPr id="393228" name="Text Box 12"/>
            <p:cNvSpPr txBox="1">
              <a:spLocks noChangeArrowheads="1"/>
            </p:cNvSpPr>
            <p:nvPr/>
          </p:nvSpPr>
          <p:spPr bwMode="auto">
            <a:xfrm>
              <a:off x="2133600" y="8382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Execute</a:t>
              </a:r>
            </a:p>
          </p:txBody>
        </p:sp>
        <p:sp>
          <p:nvSpPr>
            <p:cNvPr id="393229" name="Text Box 13"/>
            <p:cNvSpPr txBox="1">
              <a:spLocks noChangeArrowheads="1"/>
            </p:cNvSpPr>
            <p:nvPr/>
          </p:nvSpPr>
          <p:spPr bwMode="auto">
            <a:xfrm>
              <a:off x="3352800" y="12954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400" dirty="0" err="1">
                  <a:latin typeface="Courier New" pitchFamily="49" charset="0"/>
                </a:rPr>
                <a:t>rmmovq</a:t>
              </a:r>
              <a:r>
                <a:rPr lang="en-US" sz="1400" dirty="0"/>
                <a:t> </a:t>
              </a:r>
              <a:r>
                <a:rPr lang="en-US" sz="1400" dirty="0" err="1"/>
                <a:t>rA</a:t>
              </a:r>
              <a:r>
                <a:rPr lang="en-US" sz="1400" dirty="0"/>
                <a:t>, D(</a:t>
              </a:r>
              <a:r>
                <a:rPr lang="en-US" sz="1400" dirty="0" err="1"/>
                <a:t>rB</a:t>
              </a:r>
              <a:r>
                <a:rPr lang="en-US" sz="1400" dirty="0"/>
                <a:t>)</a:t>
              </a:r>
            </a:p>
          </p:txBody>
        </p:sp>
        <p:sp>
          <p:nvSpPr>
            <p:cNvPr id="393230" name="Text Box 14"/>
            <p:cNvSpPr txBox="1">
              <a:spLocks noChangeArrowheads="1"/>
            </p:cNvSpPr>
            <p:nvPr/>
          </p:nvSpPr>
          <p:spPr bwMode="auto">
            <a:xfrm>
              <a:off x="3352800" y="16002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400"/>
            </a:p>
          </p:txBody>
        </p:sp>
        <p:sp>
          <p:nvSpPr>
            <p:cNvPr id="393231" name="Text Box 15"/>
            <p:cNvSpPr txBox="1">
              <a:spLocks noChangeArrowheads="1"/>
            </p:cNvSpPr>
            <p:nvPr/>
          </p:nvSpPr>
          <p:spPr bwMode="auto">
            <a:xfrm>
              <a:off x="3352800" y="20574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400" dirty="0" err="1">
                  <a:latin typeface="Courier New" pitchFamily="49" charset="0"/>
                </a:rPr>
                <a:t>popq</a:t>
              </a:r>
              <a:r>
                <a:rPr lang="en-US" sz="1400" dirty="0"/>
                <a:t> </a:t>
              </a:r>
              <a:r>
                <a:rPr lang="en-US" sz="1400" dirty="0" err="1"/>
                <a:t>rA</a:t>
              </a:r>
              <a:endParaRPr lang="en-US" sz="1400" dirty="0"/>
            </a:p>
          </p:txBody>
        </p:sp>
        <p:sp>
          <p:nvSpPr>
            <p:cNvPr id="393232" name="Text Box 16"/>
            <p:cNvSpPr txBox="1">
              <a:spLocks noChangeArrowheads="1"/>
            </p:cNvSpPr>
            <p:nvPr/>
          </p:nvSpPr>
          <p:spPr bwMode="auto">
            <a:xfrm>
              <a:off x="3352800" y="23622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400"/>
            </a:p>
          </p:txBody>
        </p:sp>
        <p:sp>
          <p:nvSpPr>
            <p:cNvPr id="393233" name="Text Box 17"/>
            <p:cNvSpPr txBox="1">
              <a:spLocks noChangeArrowheads="1"/>
            </p:cNvSpPr>
            <p:nvPr/>
          </p:nvSpPr>
          <p:spPr bwMode="auto">
            <a:xfrm>
              <a:off x="3352800" y="28194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jXX Dest</a:t>
              </a:r>
            </a:p>
          </p:txBody>
        </p:sp>
        <p:sp>
          <p:nvSpPr>
            <p:cNvPr id="393234" name="Text Box 18"/>
            <p:cNvSpPr txBox="1">
              <a:spLocks noChangeArrowheads="1"/>
            </p:cNvSpPr>
            <p:nvPr/>
          </p:nvSpPr>
          <p:spPr bwMode="auto">
            <a:xfrm>
              <a:off x="3352800" y="31242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400"/>
            </a:p>
          </p:txBody>
        </p:sp>
        <p:sp>
          <p:nvSpPr>
            <p:cNvPr id="393235" name="Text Box 19"/>
            <p:cNvSpPr txBox="1">
              <a:spLocks noChangeArrowheads="1"/>
            </p:cNvSpPr>
            <p:nvPr/>
          </p:nvSpPr>
          <p:spPr bwMode="auto">
            <a:xfrm>
              <a:off x="3352800" y="35814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400">
                  <a:latin typeface="Courier New" pitchFamily="49" charset="0"/>
                </a:rPr>
                <a:t>call</a:t>
              </a:r>
              <a:r>
                <a:rPr lang="en-US" sz="1400"/>
                <a:t> Dest</a:t>
              </a:r>
            </a:p>
          </p:txBody>
        </p:sp>
        <p:sp>
          <p:nvSpPr>
            <p:cNvPr id="393236" name="Text Box 20"/>
            <p:cNvSpPr txBox="1">
              <a:spLocks noChangeArrowheads="1"/>
            </p:cNvSpPr>
            <p:nvPr/>
          </p:nvSpPr>
          <p:spPr bwMode="auto">
            <a:xfrm>
              <a:off x="3352800" y="43434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400">
                  <a:latin typeface="Courier New" pitchFamily="49" charset="0"/>
                </a:rPr>
                <a:t>ret</a:t>
              </a:r>
            </a:p>
          </p:txBody>
        </p:sp>
        <p:sp>
          <p:nvSpPr>
            <p:cNvPr id="393243" name="Text Box 27"/>
            <p:cNvSpPr txBox="1">
              <a:spLocks noChangeArrowheads="1"/>
            </p:cNvSpPr>
            <p:nvPr/>
          </p:nvSpPr>
          <p:spPr bwMode="auto">
            <a:xfrm>
              <a:off x="3352800" y="8382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400"/>
            </a:p>
          </p:txBody>
        </p:sp>
        <p:sp>
          <p:nvSpPr>
            <p:cNvPr id="393245" name="Text Box 29"/>
            <p:cNvSpPr txBox="1">
              <a:spLocks noChangeArrowheads="1"/>
            </p:cNvSpPr>
            <p:nvPr/>
          </p:nvSpPr>
          <p:spPr bwMode="auto">
            <a:xfrm>
              <a:off x="3352800" y="38862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400"/>
            </a:p>
          </p:txBody>
        </p:sp>
        <p:sp>
          <p:nvSpPr>
            <p:cNvPr id="393250" name="Text Box 34"/>
            <p:cNvSpPr txBox="1">
              <a:spLocks noChangeArrowheads="1"/>
            </p:cNvSpPr>
            <p:nvPr/>
          </p:nvSpPr>
          <p:spPr bwMode="auto">
            <a:xfrm>
              <a:off x="2133600" y="16002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Execute</a:t>
              </a:r>
            </a:p>
          </p:txBody>
        </p:sp>
        <p:sp>
          <p:nvSpPr>
            <p:cNvPr id="393251" name="Text Box 35"/>
            <p:cNvSpPr txBox="1">
              <a:spLocks noChangeArrowheads="1"/>
            </p:cNvSpPr>
            <p:nvPr/>
          </p:nvSpPr>
          <p:spPr bwMode="auto">
            <a:xfrm>
              <a:off x="2133600" y="23622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Execute</a:t>
              </a:r>
            </a:p>
          </p:txBody>
        </p:sp>
        <p:sp>
          <p:nvSpPr>
            <p:cNvPr id="393252" name="Text Box 36"/>
            <p:cNvSpPr txBox="1">
              <a:spLocks noChangeArrowheads="1"/>
            </p:cNvSpPr>
            <p:nvPr/>
          </p:nvSpPr>
          <p:spPr bwMode="auto">
            <a:xfrm>
              <a:off x="2133600" y="31242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Execute</a:t>
              </a:r>
            </a:p>
          </p:txBody>
        </p:sp>
        <p:sp>
          <p:nvSpPr>
            <p:cNvPr id="393253" name="Text Box 37"/>
            <p:cNvSpPr txBox="1">
              <a:spLocks noChangeArrowheads="1"/>
            </p:cNvSpPr>
            <p:nvPr/>
          </p:nvSpPr>
          <p:spPr bwMode="auto">
            <a:xfrm>
              <a:off x="2133600" y="38862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Execute</a:t>
              </a:r>
            </a:p>
          </p:txBody>
        </p:sp>
        <p:sp>
          <p:nvSpPr>
            <p:cNvPr id="393254" name="Text Box 38"/>
            <p:cNvSpPr txBox="1">
              <a:spLocks noChangeArrowheads="1"/>
            </p:cNvSpPr>
            <p:nvPr/>
          </p:nvSpPr>
          <p:spPr bwMode="auto">
            <a:xfrm>
              <a:off x="2133600" y="46482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Execute</a:t>
              </a:r>
            </a:p>
          </p:txBody>
        </p:sp>
        <p:sp>
          <p:nvSpPr>
            <p:cNvPr id="393290" name="Text Box 74"/>
            <p:cNvSpPr txBox="1">
              <a:spLocks noChangeArrowheads="1"/>
            </p:cNvSpPr>
            <p:nvPr/>
          </p:nvSpPr>
          <p:spPr bwMode="auto">
            <a:xfrm>
              <a:off x="3352800" y="46482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400" dirty="0" err="1"/>
                <a:t>valE</a:t>
              </a:r>
              <a:r>
                <a:rPr lang="en-US" sz="1400" dirty="0"/>
                <a:t> </a:t>
              </a:r>
              <a:r>
                <a:rPr lang="en-US" sz="1400" dirty="0">
                  <a:sym typeface="Symbol" pitchFamily="18" charset="2"/>
                </a:rPr>
                <a:t> </a:t>
              </a:r>
              <a:r>
                <a:rPr lang="en-US" sz="1400" dirty="0" err="1">
                  <a:sym typeface="Symbol" pitchFamily="18" charset="2"/>
                </a:rPr>
                <a:t>valB</a:t>
              </a:r>
              <a:r>
                <a:rPr lang="en-US" sz="1400" dirty="0">
                  <a:sym typeface="Symbol" pitchFamily="18" charset="2"/>
                </a:rPr>
                <a:t> + </a:t>
              </a:r>
              <a:r>
                <a:rPr lang="en-US" sz="1400" dirty="0">
                  <a:solidFill>
                    <a:srgbClr val="FF3300"/>
                  </a:solidFill>
                  <a:sym typeface="Symbol" pitchFamily="18" charset="2"/>
                </a:rPr>
                <a:t>8</a:t>
              </a:r>
            </a:p>
          </p:txBody>
        </p:sp>
        <p:sp>
          <p:nvSpPr>
            <p:cNvPr id="393291" name="Text Box 75"/>
            <p:cNvSpPr txBox="1">
              <a:spLocks noChangeArrowheads="1"/>
            </p:cNvSpPr>
            <p:nvPr/>
          </p:nvSpPr>
          <p:spPr bwMode="auto">
            <a:xfrm>
              <a:off x="6324600" y="4648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Increment stack pointer</a:t>
              </a:r>
            </a:p>
          </p:txBody>
        </p:sp>
        <p:sp>
          <p:nvSpPr>
            <p:cNvPr id="393292" name="Text Box 76"/>
            <p:cNvSpPr txBox="1">
              <a:spLocks noChangeArrowheads="1"/>
            </p:cNvSpPr>
            <p:nvPr/>
          </p:nvSpPr>
          <p:spPr bwMode="auto">
            <a:xfrm>
              <a:off x="3352800" y="46482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400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3346450" y="6985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valE </a:t>
              </a:r>
              <a:r>
                <a:rPr lang="en-US" sz="1400">
                  <a:sym typeface="Symbol" pitchFamily="18" charset="2"/>
                </a:rPr>
                <a:t> valB OP </a:t>
              </a:r>
              <a:r>
                <a:rPr lang="en-US" sz="1400">
                  <a:solidFill>
                    <a:srgbClr val="FF3300"/>
                  </a:solidFill>
                  <a:sym typeface="Symbol" pitchFamily="18" charset="2"/>
                </a:rPr>
                <a:t>valA</a:t>
              </a:r>
            </a:p>
          </p:txBody>
        </p:sp>
        <p:sp>
          <p:nvSpPr>
            <p:cNvPr id="37" name="Text Box 44"/>
            <p:cNvSpPr txBox="1">
              <a:spLocks noChangeArrowheads="1"/>
            </p:cNvSpPr>
            <p:nvPr/>
          </p:nvSpPr>
          <p:spPr bwMode="auto">
            <a:xfrm>
              <a:off x="6318250" y="6985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400" dirty="0"/>
                <a:t>Perform ALU operation</a:t>
              </a: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3346450" y="-23495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400" dirty="0" err="1"/>
                <a:t>OPq</a:t>
              </a:r>
              <a:r>
                <a:rPr lang="en-US" sz="1400" dirty="0"/>
                <a:t> </a:t>
              </a:r>
              <a:r>
                <a:rPr lang="en-US" sz="1400" dirty="0" err="1"/>
                <a:t>rA</a:t>
              </a:r>
              <a:r>
                <a:rPr lang="en-US" sz="1400" dirty="0"/>
                <a:t>, </a:t>
              </a:r>
              <a:r>
                <a:rPr lang="en-US" sz="1400" dirty="0" err="1"/>
                <a:t>rB</a:t>
              </a:r>
              <a:endParaRPr lang="en-US" sz="1400" dirty="0"/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2127250" y="6985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Execute</a:t>
              </a: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3346450" y="6985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400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" y="527050"/>
            <a:ext cx="8704262" cy="779463"/>
          </a:xfrm>
        </p:spPr>
        <p:txBody>
          <a:bodyPr>
            <a:normAutofit fontScale="90000"/>
          </a:bodyPr>
          <a:lstStyle/>
          <a:p>
            <a:r>
              <a:rPr lang="en-US" dirty="0"/>
              <a:t>ALU</a:t>
            </a:r>
            <a:br>
              <a:rPr lang="en-US" dirty="0"/>
            </a:br>
            <a:r>
              <a:rPr lang="en-US" dirty="0"/>
              <a:t>Op.</a:t>
            </a:r>
          </a:p>
        </p:txBody>
      </p:sp>
      <p:sp>
        <p:nvSpPr>
          <p:cNvPr id="395267" name="Text Box 3"/>
          <p:cNvSpPr txBox="1">
            <a:spLocks noChangeArrowheads="1"/>
          </p:cNvSpPr>
          <p:nvPr/>
        </p:nvSpPr>
        <p:spPr bwMode="auto">
          <a:xfrm>
            <a:off x="4876800" y="571500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endParaRPr lang="en-US" sz="1600"/>
          </a:p>
        </p:txBody>
      </p:sp>
      <p:sp>
        <p:nvSpPr>
          <p:cNvPr id="395299" name="Text Box 35"/>
          <p:cNvSpPr txBox="1">
            <a:spLocks noChangeArrowheads="1"/>
          </p:cNvSpPr>
          <p:nvPr/>
        </p:nvSpPr>
        <p:spPr bwMode="auto">
          <a:xfrm>
            <a:off x="1752600" y="5486400"/>
            <a:ext cx="5715000" cy="10699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alufun</a:t>
            </a:r>
            <a:r>
              <a:rPr lang="en-US" sz="1600" dirty="0">
                <a:latin typeface="Courier New" pitchFamily="49" charset="0"/>
              </a:rPr>
              <a:t> = [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icode</a:t>
            </a:r>
            <a:r>
              <a:rPr lang="en-US" sz="1600" dirty="0">
                <a:latin typeface="Courier New" pitchFamily="49" charset="0"/>
              </a:rPr>
              <a:t> == IOPQ : </a:t>
            </a:r>
            <a:r>
              <a:rPr lang="en-US" sz="1600" dirty="0" err="1">
                <a:latin typeface="Courier New" pitchFamily="49" charset="0"/>
              </a:rPr>
              <a:t>ifun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1 : ALUADD;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];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892300" y="146050"/>
            <a:ext cx="7016750" cy="5187950"/>
            <a:chOff x="1517650" y="146050"/>
            <a:chExt cx="7016750" cy="5187950"/>
          </a:xfrm>
        </p:grpSpPr>
        <p:sp>
          <p:nvSpPr>
            <p:cNvPr id="395269" name="Text Box 5"/>
            <p:cNvSpPr txBox="1">
              <a:spLocks noChangeArrowheads="1"/>
            </p:cNvSpPr>
            <p:nvPr/>
          </p:nvSpPr>
          <p:spPr bwMode="auto">
            <a:xfrm>
              <a:off x="2743200" y="42672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valE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</a:t>
              </a:r>
              <a:r>
                <a:rPr lang="en-US" sz="1600" dirty="0" err="1">
                  <a:sym typeface="Symbol" pitchFamily="18" charset="2"/>
                </a:rPr>
                <a:t>valB</a:t>
              </a:r>
              <a:r>
                <a:rPr lang="en-US" sz="1600" dirty="0">
                  <a:sym typeface="Symbol" pitchFamily="18" charset="2"/>
                </a:rPr>
                <a:t> </a:t>
              </a:r>
              <a:r>
                <a:rPr lang="en-US" sz="1600" dirty="0">
                  <a:solidFill>
                    <a:srgbClr val="FF3300"/>
                  </a:solidFill>
                  <a:sym typeface="Symbol" pitchFamily="18" charset="2"/>
                </a:rPr>
                <a:t>+</a:t>
              </a:r>
              <a:r>
                <a:rPr lang="en-US" sz="1600" dirty="0">
                  <a:sym typeface="Symbol" pitchFamily="18" charset="2"/>
                </a:rPr>
                <a:t> –8</a:t>
              </a:r>
            </a:p>
          </p:txBody>
        </p:sp>
        <p:sp>
          <p:nvSpPr>
            <p:cNvPr id="395270" name="Text Box 6"/>
            <p:cNvSpPr txBox="1">
              <a:spLocks noChangeArrowheads="1"/>
            </p:cNvSpPr>
            <p:nvPr/>
          </p:nvSpPr>
          <p:spPr bwMode="auto">
            <a:xfrm>
              <a:off x="5715000" y="4267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Decrement stack pointer</a:t>
              </a:r>
            </a:p>
          </p:txBody>
        </p:sp>
        <p:sp>
          <p:nvSpPr>
            <p:cNvPr id="395271" name="Text Box 7"/>
            <p:cNvSpPr txBox="1">
              <a:spLocks noChangeArrowheads="1"/>
            </p:cNvSpPr>
            <p:nvPr/>
          </p:nvSpPr>
          <p:spPr bwMode="auto">
            <a:xfrm>
              <a:off x="2743200" y="35052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95272" name="Text Box 8"/>
            <p:cNvSpPr txBox="1">
              <a:spLocks noChangeArrowheads="1"/>
            </p:cNvSpPr>
            <p:nvPr/>
          </p:nvSpPr>
          <p:spPr bwMode="auto">
            <a:xfrm>
              <a:off x="5715000" y="3505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No operation</a:t>
              </a:r>
            </a:p>
          </p:txBody>
        </p:sp>
        <p:sp>
          <p:nvSpPr>
            <p:cNvPr id="395273" name="Text Box 9"/>
            <p:cNvSpPr txBox="1">
              <a:spLocks noChangeArrowheads="1"/>
            </p:cNvSpPr>
            <p:nvPr/>
          </p:nvSpPr>
          <p:spPr bwMode="auto">
            <a:xfrm>
              <a:off x="2743200" y="27432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valE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</a:t>
              </a:r>
              <a:r>
                <a:rPr lang="en-US" sz="1600" dirty="0" err="1">
                  <a:sym typeface="Symbol" pitchFamily="18" charset="2"/>
                </a:rPr>
                <a:t>valB</a:t>
              </a:r>
              <a:r>
                <a:rPr lang="en-US" sz="1600" dirty="0">
                  <a:sym typeface="Symbol" pitchFamily="18" charset="2"/>
                </a:rPr>
                <a:t> </a:t>
              </a:r>
              <a:r>
                <a:rPr lang="en-US" sz="1600" dirty="0">
                  <a:solidFill>
                    <a:srgbClr val="FF3300"/>
                  </a:solidFill>
                  <a:sym typeface="Symbol" pitchFamily="18" charset="2"/>
                </a:rPr>
                <a:t>+</a:t>
              </a:r>
              <a:r>
                <a:rPr lang="en-US" sz="1600" dirty="0">
                  <a:sym typeface="Symbol" pitchFamily="18" charset="2"/>
                </a:rPr>
                <a:t> 8</a:t>
              </a:r>
            </a:p>
          </p:txBody>
        </p:sp>
        <p:sp>
          <p:nvSpPr>
            <p:cNvPr id="395274" name="Text Box 10"/>
            <p:cNvSpPr txBox="1">
              <a:spLocks noChangeArrowheads="1"/>
            </p:cNvSpPr>
            <p:nvPr/>
          </p:nvSpPr>
          <p:spPr bwMode="auto">
            <a:xfrm>
              <a:off x="5715000" y="2743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Increment stack pointer</a:t>
              </a:r>
            </a:p>
          </p:txBody>
        </p:sp>
        <p:sp>
          <p:nvSpPr>
            <p:cNvPr id="395275" name="Text Box 11"/>
            <p:cNvSpPr txBox="1">
              <a:spLocks noChangeArrowheads="1"/>
            </p:cNvSpPr>
            <p:nvPr/>
          </p:nvSpPr>
          <p:spPr bwMode="auto">
            <a:xfrm>
              <a:off x="2743200" y="19812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valE </a:t>
              </a:r>
              <a:r>
                <a:rPr lang="en-US" sz="1600">
                  <a:sym typeface="Symbol" pitchFamily="18" charset="2"/>
                </a:rPr>
                <a:t> valB </a:t>
              </a:r>
              <a:r>
                <a:rPr lang="en-US" sz="1600">
                  <a:solidFill>
                    <a:srgbClr val="FF3300"/>
                  </a:solidFill>
                  <a:sym typeface="Symbol" pitchFamily="18" charset="2"/>
                </a:rPr>
                <a:t>+</a:t>
              </a:r>
              <a:r>
                <a:rPr lang="en-US" sz="1600">
                  <a:sym typeface="Symbol" pitchFamily="18" charset="2"/>
                </a:rPr>
                <a:t> valC</a:t>
              </a:r>
            </a:p>
          </p:txBody>
        </p:sp>
        <p:sp>
          <p:nvSpPr>
            <p:cNvPr id="395276" name="Text Box 12"/>
            <p:cNvSpPr txBox="1">
              <a:spLocks noChangeArrowheads="1"/>
            </p:cNvSpPr>
            <p:nvPr/>
          </p:nvSpPr>
          <p:spPr bwMode="auto">
            <a:xfrm>
              <a:off x="5715000" y="1981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Compute effective address</a:t>
              </a:r>
            </a:p>
          </p:txBody>
        </p:sp>
        <p:sp>
          <p:nvSpPr>
            <p:cNvPr id="395277" name="Text Box 13"/>
            <p:cNvSpPr txBox="1">
              <a:spLocks noChangeArrowheads="1"/>
            </p:cNvSpPr>
            <p:nvPr/>
          </p:nvSpPr>
          <p:spPr bwMode="auto">
            <a:xfrm>
              <a:off x="2743200" y="12192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valE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0 </a:t>
              </a:r>
              <a:r>
                <a:rPr lang="en-US" sz="1600" dirty="0">
                  <a:solidFill>
                    <a:srgbClr val="FF3300"/>
                  </a:solidFill>
                  <a:sym typeface="Symbol" pitchFamily="18" charset="2"/>
                </a:rPr>
                <a:t>+</a:t>
              </a:r>
              <a:r>
                <a:rPr lang="en-US" sz="1600" dirty="0">
                  <a:sym typeface="Symbol" pitchFamily="18" charset="2"/>
                </a:rPr>
                <a:t> </a:t>
              </a:r>
              <a:r>
                <a:rPr lang="en-US" sz="1600" dirty="0" err="1">
                  <a:sym typeface="Symbol" pitchFamily="18" charset="2"/>
                </a:rPr>
                <a:t>valA</a:t>
              </a: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95278" name="Text Box 14"/>
            <p:cNvSpPr txBox="1">
              <a:spLocks noChangeArrowheads="1"/>
            </p:cNvSpPr>
            <p:nvPr/>
          </p:nvSpPr>
          <p:spPr bwMode="auto">
            <a:xfrm>
              <a:off x="5715000" y="1219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Pass </a:t>
              </a:r>
              <a:r>
                <a:rPr lang="en-US" sz="1600" dirty="0" err="1"/>
                <a:t>valA</a:t>
              </a:r>
              <a:r>
                <a:rPr lang="en-US" sz="1600" dirty="0"/>
                <a:t> through ALU</a:t>
              </a:r>
            </a:p>
          </p:txBody>
        </p:sp>
        <p:sp>
          <p:nvSpPr>
            <p:cNvPr id="395279" name="Text Box 15"/>
            <p:cNvSpPr txBox="1">
              <a:spLocks noChangeArrowheads="1"/>
            </p:cNvSpPr>
            <p:nvPr/>
          </p:nvSpPr>
          <p:spPr bwMode="auto">
            <a:xfrm>
              <a:off x="2743200" y="9144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cmovXX</a:t>
              </a:r>
              <a:r>
                <a:rPr lang="en-US" sz="1600" dirty="0"/>
                <a:t> </a:t>
              </a:r>
              <a:r>
                <a:rPr lang="en-US" sz="1600" dirty="0" err="1"/>
                <a:t>rA</a:t>
              </a:r>
              <a:r>
                <a:rPr lang="en-US" sz="1600" dirty="0"/>
                <a:t>, </a:t>
              </a:r>
              <a:r>
                <a:rPr lang="en-US" sz="1600" dirty="0" err="1"/>
                <a:t>rB</a:t>
              </a:r>
              <a:endParaRPr lang="en-US" sz="1600" dirty="0"/>
            </a:p>
          </p:txBody>
        </p:sp>
        <p:sp>
          <p:nvSpPr>
            <p:cNvPr id="395280" name="Text Box 16"/>
            <p:cNvSpPr txBox="1">
              <a:spLocks noChangeArrowheads="1"/>
            </p:cNvSpPr>
            <p:nvPr/>
          </p:nvSpPr>
          <p:spPr bwMode="auto">
            <a:xfrm>
              <a:off x="1524000" y="12192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95281" name="Text Box 17"/>
            <p:cNvSpPr txBox="1">
              <a:spLocks noChangeArrowheads="1"/>
            </p:cNvSpPr>
            <p:nvPr/>
          </p:nvSpPr>
          <p:spPr bwMode="auto">
            <a:xfrm>
              <a:off x="2743200" y="16764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>
                  <a:latin typeface="Courier New" pitchFamily="49" charset="0"/>
                </a:rPr>
                <a:t>rmmovl</a:t>
              </a:r>
              <a:r>
                <a:rPr lang="en-US" sz="1600"/>
                <a:t> rA, D(rB)</a:t>
              </a:r>
            </a:p>
          </p:txBody>
        </p:sp>
        <p:sp>
          <p:nvSpPr>
            <p:cNvPr id="395282" name="Text Box 18"/>
            <p:cNvSpPr txBox="1">
              <a:spLocks noChangeArrowheads="1"/>
            </p:cNvSpPr>
            <p:nvPr/>
          </p:nvSpPr>
          <p:spPr bwMode="auto">
            <a:xfrm>
              <a:off x="2743200" y="19812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95283" name="Text Box 19"/>
            <p:cNvSpPr txBox="1">
              <a:spLocks noChangeArrowheads="1"/>
            </p:cNvSpPr>
            <p:nvPr/>
          </p:nvSpPr>
          <p:spPr bwMode="auto">
            <a:xfrm>
              <a:off x="2743200" y="24384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>
                  <a:latin typeface="Courier New" pitchFamily="49" charset="0"/>
                </a:rPr>
                <a:t>popq</a:t>
              </a:r>
              <a:r>
                <a:rPr lang="en-US" sz="1600" dirty="0"/>
                <a:t> </a:t>
              </a:r>
              <a:r>
                <a:rPr lang="en-US" sz="1600" dirty="0" err="1"/>
                <a:t>rA</a:t>
              </a:r>
              <a:endParaRPr lang="en-US" sz="1600" dirty="0"/>
            </a:p>
          </p:txBody>
        </p:sp>
        <p:sp>
          <p:nvSpPr>
            <p:cNvPr id="395284" name="Text Box 20"/>
            <p:cNvSpPr txBox="1">
              <a:spLocks noChangeArrowheads="1"/>
            </p:cNvSpPr>
            <p:nvPr/>
          </p:nvSpPr>
          <p:spPr bwMode="auto">
            <a:xfrm>
              <a:off x="2743200" y="27432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95285" name="Text Box 21"/>
            <p:cNvSpPr txBox="1">
              <a:spLocks noChangeArrowheads="1"/>
            </p:cNvSpPr>
            <p:nvPr/>
          </p:nvSpPr>
          <p:spPr bwMode="auto">
            <a:xfrm>
              <a:off x="2743200" y="32004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jXX Dest</a:t>
              </a:r>
            </a:p>
          </p:txBody>
        </p:sp>
        <p:sp>
          <p:nvSpPr>
            <p:cNvPr id="395286" name="Text Box 22"/>
            <p:cNvSpPr txBox="1">
              <a:spLocks noChangeArrowheads="1"/>
            </p:cNvSpPr>
            <p:nvPr/>
          </p:nvSpPr>
          <p:spPr bwMode="auto">
            <a:xfrm>
              <a:off x="2743200" y="35052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95287" name="Text Box 23"/>
            <p:cNvSpPr txBox="1">
              <a:spLocks noChangeArrowheads="1"/>
            </p:cNvSpPr>
            <p:nvPr/>
          </p:nvSpPr>
          <p:spPr bwMode="auto">
            <a:xfrm>
              <a:off x="2743200" y="39624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>
                  <a:latin typeface="Courier New" pitchFamily="49" charset="0"/>
                </a:rPr>
                <a:t>call</a:t>
              </a:r>
              <a:r>
                <a:rPr lang="en-US" sz="1600"/>
                <a:t> Dest</a:t>
              </a:r>
            </a:p>
          </p:txBody>
        </p:sp>
        <p:sp>
          <p:nvSpPr>
            <p:cNvPr id="395288" name="Text Box 24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>
                  <a:latin typeface="Courier New" pitchFamily="49" charset="0"/>
                </a:rPr>
                <a:t>ret</a:t>
              </a:r>
            </a:p>
          </p:txBody>
        </p:sp>
        <p:sp>
          <p:nvSpPr>
            <p:cNvPr id="395289" name="Text Box 25"/>
            <p:cNvSpPr txBox="1">
              <a:spLocks noChangeArrowheads="1"/>
            </p:cNvSpPr>
            <p:nvPr/>
          </p:nvSpPr>
          <p:spPr bwMode="auto">
            <a:xfrm>
              <a:off x="2743200" y="12192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95290" name="Text Box 26"/>
            <p:cNvSpPr txBox="1">
              <a:spLocks noChangeArrowheads="1"/>
            </p:cNvSpPr>
            <p:nvPr/>
          </p:nvSpPr>
          <p:spPr bwMode="auto">
            <a:xfrm>
              <a:off x="2743200" y="42672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95291" name="Text Box 27"/>
            <p:cNvSpPr txBox="1">
              <a:spLocks noChangeArrowheads="1"/>
            </p:cNvSpPr>
            <p:nvPr/>
          </p:nvSpPr>
          <p:spPr bwMode="auto">
            <a:xfrm>
              <a:off x="1524000" y="19812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95292" name="Text Box 28"/>
            <p:cNvSpPr txBox="1">
              <a:spLocks noChangeArrowheads="1"/>
            </p:cNvSpPr>
            <p:nvPr/>
          </p:nvSpPr>
          <p:spPr bwMode="auto">
            <a:xfrm>
              <a:off x="1524000" y="27432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95293" name="Text Box 29"/>
            <p:cNvSpPr txBox="1">
              <a:spLocks noChangeArrowheads="1"/>
            </p:cNvSpPr>
            <p:nvPr/>
          </p:nvSpPr>
          <p:spPr bwMode="auto">
            <a:xfrm>
              <a:off x="1524000" y="35052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95294" name="Text Box 30"/>
            <p:cNvSpPr txBox="1">
              <a:spLocks noChangeArrowheads="1"/>
            </p:cNvSpPr>
            <p:nvPr/>
          </p:nvSpPr>
          <p:spPr bwMode="auto">
            <a:xfrm>
              <a:off x="1524000" y="42672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95295" name="Text Box 31"/>
            <p:cNvSpPr txBox="1">
              <a:spLocks noChangeArrowheads="1"/>
            </p:cNvSpPr>
            <p:nvPr/>
          </p:nvSpPr>
          <p:spPr bwMode="auto">
            <a:xfrm>
              <a:off x="1524000" y="502920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95296" name="Text Box 32"/>
            <p:cNvSpPr txBox="1">
              <a:spLocks noChangeArrowheads="1"/>
            </p:cNvSpPr>
            <p:nvPr/>
          </p:nvSpPr>
          <p:spPr bwMode="auto">
            <a:xfrm>
              <a:off x="2743200" y="50292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valE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</a:t>
              </a:r>
              <a:r>
                <a:rPr lang="en-US" sz="1600" dirty="0" err="1">
                  <a:sym typeface="Symbol" pitchFamily="18" charset="2"/>
                </a:rPr>
                <a:t>valB</a:t>
              </a:r>
              <a:r>
                <a:rPr lang="en-US" sz="1600" dirty="0">
                  <a:sym typeface="Symbol" pitchFamily="18" charset="2"/>
                </a:rPr>
                <a:t> </a:t>
              </a:r>
              <a:r>
                <a:rPr lang="en-US" sz="1600" dirty="0">
                  <a:solidFill>
                    <a:srgbClr val="FF3300"/>
                  </a:solidFill>
                  <a:sym typeface="Symbol" pitchFamily="18" charset="2"/>
                </a:rPr>
                <a:t>+</a:t>
              </a:r>
              <a:r>
                <a:rPr lang="en-US" sz="1600" dirty="0">
                  <a:sym typeface="Symbol" pitchFamily="18" charset="2"/>
                </a:rPr>
                <a:t> 8</a:t>
              </a:r>
            </a:p>
          </p:txBody>
        </p:sp>
        <p:sp>
          <p:nvSpPr>
            <p:cNvPr id="395297" name="Text Box 33"/>
            <p:cNvSpPr txBox="1">
              <a:spLocks noChangeArrowheads="1"/>
            </p:cNvSpPr>
            <p:nvPr/>
          </p:nvSpPr>
          <p:spPr bwMode="auto">
            <a:xfrm>
              <a:off x="5715000" y="5029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Increment stack pointer</a:t>
              </a:r>
            </a:p>
          </p:txBody>
        </p:sp>
        <p:sp>
          <p:nvSpPr>
            <p:cNvPr id="395298" name="Text Box 34"/>
            <p:cNvSpPr txBox="1">
              <a:spLocks noChangeArrowheads="1"/>
            </p:cNvSpPr>
            <p:nvPr/>
          </p:nvSpPr>
          <p:spPr bwMode="auto">
            <a:xfrm>
              <a:off x="2743200" y="502920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2736850" y="45085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valE </a:t>
              </a:r>
              <a:r>
                <a:rPr lang="en-US" sz="1600">
                  <a:sym typeface="Symbol" pitchFamily="18" charset="2"/>
                </a:rPr>
                <a:t> valB </a:t>
              </a:r>
              <a:r>
                <a:rPr lang="en-US" sz="1600">
                  <a:solidFill>
                    <a:srgbClr val="FF3300"/>
                  </a:solidFill>
                  <a:sym typeface="Symbol" pitchFamily="18" charset="2"/>
                </a:rPr>
                <a:t>OP</a:t>
              </a:r>
              <a:r>
                <a:rPr lang="en-US" sz="1600">
                  <a:sym typeface="Symbol" pitchFamily="18" charset="2"/>
                </a:rPr>
                <a:t> valA</a:t>
              </a:r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5708650" y="45085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Perform ALU operation</a:t>
              </a:r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2736850" y="14605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OPl rA, rB</a:t>
              </a:r>
            </a:p>
          </p:txBody>
        </p:sp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1517650" y="450850"/>
              <a:ext cx="12192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40" name="Text Box 25"/>
            <p:cNvSpPr txBox="1">
              <a:spLocks noChangeArrowheads="1"/>
            </p:cNvSpPr>
            <p:nvPr/>
          </p:nvSpPr>
          <p:spPr bwMode="auto">
            <a:xfrm>
              <a:off x="2736850" y="450850"/>
              <a:ext cx="2819400" cy="3048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7777" y="-8369"/>
            <a:ext cx="7875746" cy="1323108"/>
          </a:xfrm>
        </p:spPr>
        <p:txBody>
          <a:bodyPr/>
          <a:lstStyle/>
          <a:p>
            <a:r>
              <a:rPr lang="en-US" dirty="0"/>
              <a:t>Y86-64 Instruction Set #3</a:t>
            </a:r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146050" y="8382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600"/>
              <a:t>Byte</a:t>
            </a:r>
          </a:p>
        </p:txBody>
      </p:sp>
      <p:grpSp>
        <p:nvGrpSpPr>
          <p:cNvPr id="4" name="Group 214"/>
          <p:cNvGrpSpPr>
            <a:grpSpLocks/>
          </p:cNvGrpSpPr>
          <p:nvPr/>
        </p:nvGrpSpPr>
        <p:grpSpPr bwMode="auto">
          <a:xfrm>
            <a:off x="146050" y="5791200"/>
            <a:ext cx="3124200" cy="304800"/>
            <a:chOff x="336" y="3648"/>
            <a:chExt cx="1968" cy="192"/>
          </a:xfrm>
        </p:grpSpPr>
        <p:sp>
          <p:nvSpPr>
            <p:cNvPr id="322574" name="Rectangle 14"/>
            <p:cNvSpPr>
              <a:spLocks noChangeArrowheads="1"/>
            </p:cNvSpPr>
            <p:nvPr/>
          </p:nvSpPr>
          <p:spPr bwMode="auto">
            <a:xfrm>
              <a:off x="336" y="3648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pushq</a:t>
              </a:r>
              <a:r>
                <a:rPr lang="en-US" sz="1400" b="0" dirty="0">
                  <a:latin typeface="Courier New" pitchFamily="49" charset="0"/>
                </a:rPr>
                <a:t> </a:t>
              </a:r>
              <a:r>
                <a:rPr lang="en-US" sz="1400" b="0" dirty="0" err="1"/>
                <a:t>rA</a:t>
              </a:r>
              <a:endParaRPr lang="en-US" sz="1400" b="0" dirty="0"/>
            </a:p>
          </p:txBody>
        </p:sp>
        <p:grpSp>
          <p:nvGrpSpPr>
            <p:cNvPr id="5" name="Group 213"/>
            <p:cNvGrpSpPr>
              <a:grpSpLocks/>
            </p:cNvGrpSpPr>
            <p:nvPr/>
          </p:nvGrpSpPr>
          <p:grpSpPr bwMode="auto">
            <a:xfrm>
              <a:off x="1536" y="3648"/>
              <a:ext cx="384" cy="192"/>
              <a:chOff x="1536" y="3648"/>
              <a:chExt cx="384" cy="192"/>
            </a:xfrm>
          </p:grpSpPr>
          <p:sp>
            <p:nvSpPr>
              <p:cNvPr id="322576" name="Rectangle 16"/>
              <p:cNvSpPr>
                <a:spLocks noChangeArrowheads="1"/>
              </p:cNvSpPr>
              <p:nvPr/>
            </p:nvSpPr>
            <p:spPr bwMode="auto">
              <a:xfrm>
                <a:off x="1536" y="364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322577" name="Rectangle 17"/>
              <p:cNvSpPr>
                <a:spLocks noChangeArrowheads="1"/>
              </p:cNvSpPr>
              <p:nvPr/>
            </p:nvSpPr>
            <p:spPr bwMode="auto">
              <a:xfrm>
                <a:off x="1728" y="364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578" name="Rectangle 18"/>
              <p:cNvSpPr>
                <a:spLocks noChangeArrowheads="1"/>
              </p:cNvSpPr>
              <p:nvPr/>
            </p:nvSpPr>
            <p:spPr bwMode="auto">
              <a:xfrm>
                <a:off x="1536" y="3648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grpSp>
          <p:nvGrpSpPr>
            <p:cNvPr id="6" name="Group 212"/>
            <p:cNvGrpSpPr>
              <a:grpSpLocks/>
            </p:cNvGrpSpPr>
            <p:nvPr/>
          </p:nvGrpSpPr>
          <p:grpSpPr bwMode="auto">
            <a:xfrm>
              <a:off x="1920" y="3648"/>
              <a:ext cx="384" cy="192"/>
              <a:chOff x="1920" y="3648"/>
              <a:chExt cx="384" cy="192"/>
            </a:xfrm>
          </p:grpSpPr>
          <p:sp>
            <p:nvSpPr>
              <p:cNvPr id="322580" name="Rectangle 20"/>
              <p:cNvSpPr>
                <a:spLocks noChangeArrowheads="1"/>
              </p:cNvSpPr>
              <p:nvPr/>
            </p:nvSpPr>
            <p:spPr bwMode="auto">
              <a:xfrm>
                <a:off x="1920" y="3648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rA</a:t>
                </a:r>
              </a:p>
            </p:txBody>
          </p:sp>
          <p:sp>
            <p:nvSpPr>
              <p:cNvPr id="322581" name="Rectangle 21"/>
              <p:cNvSpPr>
                <a:spLocks noChangeArrowheads="1"/>
              </p:cNvSpPr>
              <p:nvPr/>
            </p:nvSpPr>
            <p:spPr bwMode="auto">
              <a:xfrm>
                <a:off x="2112" y="3648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F</a:t>
                </a:r>
              </a:p>
            </p:txBody>
          </p:sp>
          <p:sp>
            <p:nvSpPr>
              <p:cNvPr id="322582" name="Rectangle 22"/>
              <p:cNvSpPr>
                <a:spLocks noChangeArrowheads="1"/>
              </p:cNvSpPr>
              <p:nvPr/>
            </p:nvSpPr>
            <p:spPr bwMode="auto">
              <a:xfrm>
                <a:off x="1920" y="3648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sp>
        <p:nvSpPr>
          <p:cNvPr id="322584" name="Rectangle 24"/>
          <p:cNvSpPr>
            <a:spLocks noChangeArrowheads="1"/>
          </p:cNvSpPr>
          <p:nvPr/>
        </p:nvSpPr>
        <p:spPr bwMode="auto">
          <a:xfrm>
            <a:off x="146050" y="44196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jXX </a:t>
            </a:r>
            <a:r>
              <a:rPr lang="en-US" sz="1400" b="0"/>
              <a:t>Dest</a:t>
            </a:r>
          </a:p>
        </p:txBody>
      </p:sp>
      <p:grpSp>
        <p:nvGrpSpPr>
          <p:cNvPr id="8" name="Group 210"/>
          <p:cNvGrpSpPr>
            <a:grpSpLocks/>
          </p:cNvGrpSpPr>
          <p:nvPr/>
        </p:nvGrpSpPr>
        <p:grpSpPr bwMode="auto">
          <a:xfrm>
            <a:off x="2051050" y="4419600"/>
            <a:ext cx="609600" cy="304800"/>
            <a:chOff x="1536" y="2784"/>
            <a:chExt cx="384" cy="192"/>
          </a:xfrm>
        </p:grpSpPr>
        <p:sp>
          <p:nvSpPr>
            <p:cNvPr id="322586" name="Rectangle 26"/>
            <p:cNvSpPr>
              <a:spLocks noChangeArrowheads="1"/>
            </p:cNvSpPr>
            <p:nvPr/>
          </p:nvSpPr>
          <p:spPr bwMode="auto">
            <a:xfrm>
              <a:off x="1536" y="2784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7</a:t>
              </a:r>
            </a:p>
          </p:txBody>
        </p:sp>
        <p:sp>
          <p:nvSpPr>
            <p:cNvPr id="322587" name="Rectangle 27"/>
            <p:cNvSpPr>
              <a:spLocks noChangeArrowheads="1"/>
            </p:cNvSpPr>
            <p:nvPr/>
          </p:nvSpPr>
          <p:spPr bwMode="auto">
            <a:xfrm>
              <a:off x="1728" y="2784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 dirty="0"/>
                <a:t>fn</a:t>
              </a:r>
            </a:p>
          </p:txBody>
        </p:sp>
        <p:sp>
          <p:nvSpPr>
            <p:cNvPr id="322588" name="Rectangle 28"/>
            <p:cNvSpPr>
              <a:spLocks noChangeArrowheads="1"/>
            </p:cNvSpPr>
            <p:nvPr/>
          </p:nvSpPr>
          <p:spPr bwMode="auto">
            <a:xfrm>
              <a:off x="1536" y="278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589" name="Rectangle 29"/>
          <p:cNvSpPr>
            <a:spLocks noChangeArrowheads="1"/>
          </p:cNvSpPr>
          <p:nvPr/>
        </p:nvSpPr>
        <p:spPr bwMode="auto">
          <a:xfrm>
            <a:off x="2660650" y="441325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Dest</a:t>
            </a:r>
          </a:p>
        </p:txBody>
      </p:sp>
      <p:grpSp>
        <p:nvGrpSpPr>
          <p:cNvPr id="9" name="Group 209"/>
          <p:cNvGrpSpPr>
            <a:grpSpLocks/>
          </p:cNvGrpSpPr>
          <p:nvPr/>
        </p:nvGrpSpPr>
        <p:grpSpPr bwMode="auto">
          <a:xfrm>
            <a:off x="146050" y="6248400"/>
            <a:ext cx="3124200" cy="304800"/>
            <a:chOff x="336" y="3936"/>
            <a:chExt cx="1968" cy="192"/>
          </a:xfrm>
        </p:grpSpPr>
        <p:sp>
          <p:nvSpPr>
            <p:cNvPr id="322591" name="Rectangle 31"/>
            <p:cNvSpPr>
              <a:spLocks noChangeArrowheads="1"/>
            </p:cNvSpPr>
            <p:nvPr/>
          </p:nvSpPr>
          <p:spPr bwMode="auto">
            <a:xfrm>
              <a:off x="336" y="3936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popq</a:t>
              </a:r>
              <a:r>
                <a:rPr lang="en-US" sz="1400" b="0" dirty="0">
                  <a:latin typeface="Courier New" pitchFamily="49" charset="0"/>
                </a:rPr>
                <a:t> </a:t>
              </a:r>
              <a:r>
                <a:rPr lang="en-US" sz="1400" b="0" dirty="0" err="1"/>
                <a:t>rA</a:t>
              </a:r>
              <a:endParaRPr lang="en-US" sz="1400" b="0" dirty="0"/>
            </a:p>
          </p:txBody>
        </p:sp>
        <p:grpSp>
          <p:nvGrpSpPr>
            <p:cNvPr id="10" name="Group 208"/>
            <p:cNvGrpSpPr>
              <a:grpSpLocks/>
            </p:cNvGrpSpPr>
            <p:nvPr/>
          </p:nvGrpSpPr>
          <p:grpSpPr bwMode="auto">
            <a:xfrm>
              <a:off x="1536" y="3936"/>
              <a:ext cx="384" cy="192"/>
              <a:chOff x="1536" y="3936"/>
              <a:chExt cx="384" cy="192"/>
            </a:xfrm>
          </p:grpSpPr>
          <p:sp>
            <p:nvSpPr>
              <p:cNvPr id="322593" name="Rectangle 33"/>
              <p:cNvSpPr>
                <a:spLocks noChangeArrowheads="1"/>
              </p:cNvSpPr>
              <p:nvPr/>
            </p:nvSpPr>
            <p:spPr bwMode="auto">
              <a:xfrm>
                <a:off x="1536" y="393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322594" name="Rectangle 34"/>
              <p:cNvSpPr>
                <a:spLocks noChangeArrowheads="1"/>
              </p:cNvSpPr>
              <p:nvPr/>
            </p:nvSpPr>
            <p:spPr bwMode="auto">
              <a:xfrm>
                <a:off x="1728" y="393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595" name="Rectangle 35"/>
              <p:cNvSpPr>
                <a:spLocks noChangeArrowheads="1"/>
              </p:cNvSpPr>
              <p:nvPr/>
            </p:nvSpPr>
            <p:spPr bwMode="auto">
              <a:xfrm>
                <a:off x="1536" y="393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grpSp>
          <p:nvGrpSpPr>
            <p:cNvPr id="11" name="Group 207"/>
            <p:cNvGrpSpPr>
              <a:grpSpLocks/>
            </p:cNvGrpSpPr>
            <p:nvPr/>
          </p:nvGrpSpPr>
          <p:grpSpPr bwMode="auto">
            <a:xfrm>
              <a:off x="1920" y="3936"/>
              <a:ext cx="384" cy="192"/>
              <a:chOff x="1920" y="3936"/>
              <a:chExt cx="384" cy="192"/>
            </a:xfrm>
          </p:grpSpPr>
          <p:sp>
            <p:nvSpPr>
              <p:cNvPr id="322597" name="Rectangle 37"/>
              <p:cNvSpPr>
                <a:spLocks noChangeArrowheads="1"/>
              </p:cNvSpPr>
              <p:nvPr/>
            </p:nvSpPr>
            <p:spPr bwMode="auto">
              <a:xfrm>
                <a:off x="1920" y="393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rA</a:t>
                </a:r>
              </a:p>
            </p:txBody>
          </p:sp>
          <p:sp>
            <p:nvSpPr>
              <p:cNvPr id="322598" name="Rectangle 38"/>
              <p:cNvSpPr>
                <a:spLocks noChangeArrowheads="1"/>
              </p:cNvSpPr>
              <p:nvPr/>
            </p:nvSpPr>
            <p:spPr bwMode="auto">
              <a:xfrm>
                <a:off x="2112" y="393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F</a:t>
                </a:r>
              </a:p>
            </p:txBody>
          </p:sp>
          <p:sp>
            <p:nvSpPr>
              <p:cNvPr id="322599" name="Rectangle 39"/>
              <p:cNvSpPr>
                <a:spLocks noChangeArrowheads="1"/>
              </p:cNvSpPr>
              <p:nvPr/>
            </p:nvSpPr>
            <p:spPr bwMode="auto">
              <a:xfrm>
                <a:off x="1920" y="393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sp>
        <p:nvSpPr>
          <p:cNvPr id="322601" name="Rectangle 41"/>
          <p:cNvSpPr>
            <a:spLocks noChangeArrowheads="1"/>
          </p:cNvSpPr>
          <p:nvPr/>
        </p:nvSpPr>
        <p:spPr bwMode="auto">
          <a:xfrm>
            <a:off x="146050" y="48768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call </a:t>
            </a:r>
            <a:r>
              <a:rPr lang="en-US" sz="1400" b="0"/>
              <a:t>Dest</a:t>
            </a:r>
          </a:p>
        </p:txBody>
      </p:sp>
      <p:grpSp>
        <p:nvGrpSpPr>
          <p:cNvPr id="13" name="Group 205"/>
          <p:cNvGrpSpPr>
            <a:grpSpLocks/>
          </p:cNvGrpSpPr>
          <p:nvPr/>
        </p:nvGrpSpPr>
        <p:grpSpPr bwMode="auto">
          <a:xfrm>
            <a:off x="2051050" y="4876800"/>
            <a:ext cx="609600" cy="304800"/>
            <a:chOff x="1536" y="3072"/>
            <a:chExt cx="384" cy="192"/>
          </a:xfrm>
        </p:grpSpPr>
        <p:sp>
          <p:nvSpPr>
            <p:cNvPr id="322603" name="Rectangle 43"/>
            <p:cNvSpPr>
              <a:spLocks noChangeArrowheads="1"/>
            </p:cNvSpPr>
            <p:nvPr/>
          </p:nvSpPr>
          <p:spPr bwMode="auto">
            <a:xfrm>
              <a:off x="1536" y="307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8</a:t>
              </a:r>
            </a:p>
          </p:txBody>
        </p:sp>
        <p:sp>
          <p:nvSpPr>
            <p:cNvPr id="322604" name="Rectangle 44"/>
            <p:cNvSpPr>
              <a:spLocks noChangeArrowheads="1"/>
            </p:cNvSpPr>
            <p:nvPr/>
          </p:nvSpPr>
          <p:spPr bwMode="auto">
            <a:xfrm>
              <a:off x="1728" y="307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605" name="Rectangle 45"/>
            <p:cNvSpPr>
              <a:spLocks noChangeArrowheads="1"/>
            </p:cNvSpPr>
            <p:nvPr/>
          </p:nvSpPr>
          <p:spPr bwMode="auto">
            <a:xfrm>
              <a:off x="1536" y="3072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606" name="Rectangle 46"/>
          <p:cNvSpPr>
            <a:spLocks noChangeArrowheads="1"/>
          </p:cNvSpPr>
          <p:nvPr/>
        </p:nvSpPr>
        <p:spPr bwMode="auto">
          <a:xfrm>
            <a:off x="2660650" y="487680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 dirty="0" err="1"/>
              <a:t>Dest</a:t>
            </a:r>
            <a:endParaRPr lang="en-US" sz="1400" b="0" dirty="0"/>
          </a:p>
        </p:txBody>
      </p:sp>
      <p:grpSp>
        <p:nvGrpSpPr>
          <p:cNvPr id="14" name="Group 204"/>
          <p:cNvGrpSpPr>
            <a:grpSpLocks/>
          </p:cNvGrpSpPr>
          <p:nvPr/>
        </p:nvGrpSpPr>
        <p:grpSpPr bwMode="auto">
          <a:xfrm>
            <a:off x="146050" y="2133600"/>
            <a:ext cx="3124200" cy="304800"/>
            <a:chOff x="336" y="1344"/>
            <a:chExt cx="1968" cy="192"/>
          </a:xfrm>
        </p:grpSpPr>
        <p:sp>
          <p:nvSpPr>
            <p:cNvPr id="322608" name="Rectangle 48"/>
            <p:cNvSpPr>
              <a:spLocks noChangeArrowheads="1"/>
            </p:cNvSpPr>
            <p:nvPr/>
          </p:nvSpPr>
          <p:spPr bwMode="auto">
            <a:xfrm>
              <a:off x="336" y="1344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cmovXX</a:t>
              </a:r>
              <a:r>
                <a:rPr lang="en-US" sz="1400" b="0" dirty="0">
                  <a:latin typeface="Courier New" pitchFamily="49" charset="0"/>
                </a:rPr>
                <a:t> </a:t>
              </a:r>
              <a:r>
                <a:rPr lang="en-US" sz="1400" b="0" dirty="0" err="1"/>
                <a:t>rA</a:t>
              </a:r>
              <a:r>
                <a:rPr lang="en-US" sz="1400" b="0" dirty="0">
                  <a:latin typeface="Courier New" pitchFamily="49" charset="0"/>
                </a:rPr>
                <a:t>, </a:t>
              </a:r>
              <a:r>
                <a:rPr lang="en-US" sz="1400" b="0" dirty="0" err="1"/>
                <a:t>rB</a:t>
              </a:r>
              <a:endParaRPr lang="en-US" sz="1400" b="0" dirty="0"/>
            </a:p>
          </p:txBody>
        </p:sp>
        <p:grpSp>
          <p:nvGrpSpPr>
            <p:cNvPr id="15" name="Group 203"/>
            <p:cNvGrpSpPr>
              <a:grpSpLocks/>
            </p:cNvGrpSpPr>
            <p:nvPr/>
          </p:nvGrpSpPr>
          <p:grpSpPr bwMode="auto">
            <a:xfrm>
              <a:off x="1536" y="1344"/>
              <a:ext cx="384" cy="192"/>
              <a:chOff x="1536" y="1344"/>
              <a:chExt cx="384" cy="192"/>
            </a:xfrm>
          </p:grpSpPr>
          <p:sp>
            <p:nvSpPr>
              <p:cNvPr id="322610" name="Rectangle 50"/>
              <p:cNvSpPr>
                <a:spLocks noChangeArrowheads="1"/>
              </p:cNvSpPr>
              <p:nvPr/>
            </p:nvSpPr>
            <p:spPr bwMode="auto">
              <a:xfrm>
                <a:off x="1536" y="1344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2</a:t>
                </a:r>
              </a:p>
            </p:txBody>
          </p:sp>
          <p:sp>
            <p:nvSpPr>
              <p:cNvPr id="322611" name="Rectangle 51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/>
                  <a:t>fn</a:t>
                </a:r>
              </a:p>
            </p:txBody>
          </p:sp>
          <p:sp>
            <p:nvSpPr>
              <p:cNvPr id="322612" name="Rectangle 52"/>
              <p:cNvSpPr>
                <a:spLocks noChangeArrowheads="1"/>
              </p:cNvSpPr>
              <p:nvPr/>
            </p:nvSpPr>
            <p:spPr bwMode="auto">
              <a:xfrm>
                <a:off x="1536" y="134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grpSp>
          <p:nvGrpSpPr>
            <p:cNvPr id="16" name="Group 202"/>
            <p:cNvGrpSpPr>
              <a:grpSpLocks/>
            </p:cNvGrpSpPr>
            <p:nvPr/>
          </p:nvGrpSpPr>
          <p:grpSpPr bwMode="auto">
            <a:xfrm>
              <a:off x="1920" y="1344"/>
              <a:ext cx="384" cy="192"/>
              <a:chOff x="1920" y="1344"/>
              <a:chExt cx="384" cy="192"/>
            </a:xfrm>
          </p:grpSpPr>
          <p:sp>
            <p:nvSpPr>
              <p:cNvPr id="322614" name="Rectangle 54"/>
              <p:cNvSpPr>
                <a:spLocks noChangeArrowheads="1"/>
              </p:cNvSpPr>
              <p:nvPr/>
            </p:nvSpPr>
            <p:spPr bwMode="auto">
              <a:xfrm>
                <a:off x="1920" y="1344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rA</a:t>
                </a:r>
              </a:p>
            </p:txBody>
          </p:sp>
          <p:sp>
            <p:nvSpPr>
              <p:cNvPr id="322615" name="Rectangle 55"/>
              <p:cNvSpPr>
                <a:spLocks noChangeArrowheads="1"/>
              </p:cNvSpPr>
              <p:nvPr/>
            </p:nvSpPr>
            <p:spPr bwMode="auto">
              <a:xfrm>
                <a:off x="2112" y="1344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rB</a:t>
                </a:r>
              </a:p>
            </p:txBody>
          </p:sp>
          <p:sp>
            <p:nvSpPr>
              <p:cNvPr id="322616" name="Rectangle 56"/>
              <p:cNvSpPr>
                <a:spLocks noChangeArrowheads="1"/>
              </p:cNvSpPr>
              <p:nvPr/>
            </p:nvSpPr>
            <p:spPr bwMode="auto">
              <a:xfrm>
                <a:off x="1920" y="134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sp>
        <p:nvSpPr>
          <p:cNvPr id="322618" name="Rectangle 58"/>
          <p:cNvSpPr>
            <a:spLocks noChangeArrowheads="1"/>
          </p:cNvSpPr>
          <p:nvPr/>
        </p:nvSpPr>
        <p:spPr bwMode="auto">
          <a:xfrm>
            <a:off x="146050" y="25908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irmovq</a:t>
            </a:r>
            <a:r>
              <a:rPr lang="en-US" sz="1400" b="0" dirty="0">
                <a:latin typeface="Courier New" pitchFamily="49" charset="0"/>
              </a:rPr>
              <a:t> </a:t>
            </a:r>
            <a:r>
              <a:rPr lang="en-US" sz="1400" b="0" dirty="0"/>
              <a:t>V</a:t>
            </a:r>
            <a:r>
              <a:rPr lang="en-US" sz="1400" b="0" dirty="0">
                <a:latin typeface="Courier New" pitchFamily="49" charset="0"/>
              </a:rPr>
              <a:t>, </a:t>
            </a:r>
            <a:r>
              <a:rPr lang="en-US" sz="1400" b="0" dirty="0" err="1"/>
              <a:t>rB</a:t>
            </a:r>
            <a:endParaRPr lang="en-US" sz="1400" b="0" dirty="0"/>
          </a:p>
        </p:txBody>
      </p:sp>
      <p:grpSp>
        <p:nvGrpSpPr>
          <p:cNvPr id="18" name="Group 200"/>
          <p:cNvGrpSpPr>
            <a:grpSpLocks/>
          </p:cNvGrpSpPr>
          <p:nvPr/>
        </p:nvGrpSpPr>
        <p:grpSpPr bwMode="auto">
          <a:xfrm>
            <a:off x="2051050" y="2590800"/>
            <a:ext cx="609600" cy="304800"/>
            <a:chOff x="1536" y="1632"/>
            <a:chExt cx="384" cy="192"/>
          </a:xfrm>
        </p:grpSpPr>
        <p:sp>
          <p:nvSpPr>
            <p:cNvPr id="322620" name="Rectangle 60"/>
            <p:cNvSpPr>
              <a:spLocks noChangeArrowheads="1"/>
            </p:cNvSpPr>
            <p:nvPr/>
          </p:nvSpPr>
          <p:spPr bwMode="auto">
            <a:xfrm>
              <a:off x="1536" y="163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3</a:t>
              </a:r>
            </a:p>
          </p:txBody>
        </p:sp>
        <p:sp>
          <p:nvSpPr>
            <p:cNvPr id="322621" name="Rectangle 61"/>
            <p:cNvSpPr>
              <a:spLocks noChangeArrowheads="1"/>
            </p:cNvSpPr>
            <p:nvPr/>
          </p:nvSpPr>
          <p:spPr bwMode="auto">
            <a:xfrm>
              <a:off x="1728" y="163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622" name="Rectangle 62"/>
            <p:cNvSpPr>
              <a:spLocks noChangeArrowheads="1"/>
            </p:cNvSpPr>
            <p:nvPr/>
          </p:nvSpPr>
          <p:spPr bwMode="auto">
            <a:xfrm>
              <a:off x="1536" y="1632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grpSp>
        <p:nvGrpSpPr>
          <p:cNvPr id="19" name="Group 199"/>
          <p:cNvGrpSpPr>
            <a:grpSpLocks/>
          </p:cNvGrpSpPr>
          <p:nvPr/>
        </p:nvGrpSpPr>
        <p:grpSpPr bwMode="auto">
          <a:xfrm>
            <a:off x="2660650" y="2590800"/>
            <a:ext cx="609600" cy="304800"/>
            <a:chOff x="1920" y="1632"/>
            <a:chExt cx="384" cy="192"/>
          </a:xfrm>
        </p:grpSpPr>
        <p:sp>
          <p:nvSpPr>
            <p:cNvPr id="322624" name="Rectangle 64"/>
            <p:cNvSpPr>
              <a:spLocks noChangeArrowheads="1"/>
            </p:cNvSpPr>
            <p:nvPr/>
          </p:nvSpPr>
          <p:spPr bwMode="auto">
            <a:xfrm>
              <a:off x="1920" y="1632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F</a:t>
              </a:r>
            </a:p>
          </p:txBody>
        </p:sp>
        <p:sp>
          <p:nvSpPr>
            <p:cNvPr id="322625" name="Rectangle 65"/>
            <p:cNvSpPr>
              <a:spLocks noChangeArrowheads="1"/>
            </p:cNvSpPr>
            <p:nvPr/>
          </p:nvSpPr>
          <p:spPr bwMode="auto">
            <a:xfrm>
              <a:off x="2112" y="1632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rB</a:t>
              </a:r>
            </a:p>
          </p:txBody>
        </p:sp>
        <p:sp>
          <p:nvSpPr>
            <p:cNvPr id="322626" name="Rectangle 66"/>
            <p:cNvSpPr>
              <a:spLocks noChangeArrowheads="1"/>
            </p:cNvSpPr>
            <p:nvPr/>
          </p:nvSpPr>
          <p:spPr bwMode="auto">
            <a:xfrm>
              <a:off x="1920" y="1632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627" name="Rectangle 67"/>
          <p:cNvSpPr>
            <a:spLocks noChangeArrowheads="1"/>
          </p:cNvSpPr>
          <p:nvPr/>
        </p:nvSpPr>
        <p:spPr bwMode="auto">
          <a:xfrm>
            <a:off x="3270250" y="259080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V</a:t>
            </a:r>
          </a:p>
        </p:txBody>
      </p:sp>
      <p:sp>
        <p:nvSpPr>
          <p:cNvPr id="322629" name="Rectangle 69"/>
          <p:cNvSpPr>
            <a:spLocks noChangeArrowheads="1"/>
          </p:cNvSpPr>
          <p:nvPr/>
        </p:nvSpPr>
        <p:spPr bwMode="auto">
          <a:xfrm>
            <a:off x="146050" y="30480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rmmovq</a:t>
            </a:r>
            <a:r>
              <a:rPr lang="en-US" sz="1400" b="0" dirty="0">
                <a:latin typeface="Courier New" pitchFamily="49" charset="0"/>
              </a:rPr>
              <a:t> </a:t>
            </a:r>
            <a:r>
              <a:rPr lang="en-US" sz="1400" b="0" dirty="0" err="1"/>
              <a:t>rA</a:t>
            </a:r>
            <a:r>
              <a:rPr lang="en-US" sz="1400" b="0" dirty="0">
                <a:latin typeface="Courier New" pitchFamily="49" charset="0"/>
              </a:rPr>
              <a:t>, </a:t>
            </a:r>
            <a:r>
              <a:rPr lang="en-US" sz="1400" b="0" dirty="0"/>
              <a:t>D</a:t>
            </a:r>
            <a:r>
              <a:rPr lang="en-US" sz="1400" b="0" dirty="0">
                <a:latin typeface="Courier New" pitchFamily="49" charset="0"/>
              </a:rPr>
              <a:t>(</a:t>
            </a:r>
            <a:r>
              <a:rPr lang="en-US" sz="1400" b="0" dirty="0" err="1"/>
              <a:t>rB</a:t>
            </a:r>
            <a:r>
              <a:rPr lang="en-US" sz="1400" b="0" dirty="0">
                <a:latin typeface="Courier New" pitchFamily="49" charset="0"/>
              </a:rPr>
              <a:t>)</a:t>
            </a:r>
          </a:p>
        </p:txBody>
      </p:sp>
      <p:grpSp>
        <p:nvGrpSpPr>
          <p:cNvPr id="21" name="Group 197"/>
          <p:cNvGrpSpPr>
            <a:grpSpLocks/>
          </p:cNvGrpSpPr>
          <p:nvPr/>
        </p:nvGrpSpPr>
        <p:grpSpPr bwMode="auto">
          <a:xfrm>
            <a:off x="2051050" y="3048000"/>
            <a:ext cx="609600" cy="304800"/>
            <a:chOff x="1536" y="1920"/>
            <a:chExt cx="384" cy="192"/>
          </a:xfrm>
        </p:grpSpPr>
        <p:sp>
          <p:nvSpPr>
            <p:cNvPr id="322631" name="Rectangle 71"/>
            <p:cNvSpPr>
              <a:spLocks noChangeArrowheads="1"/>
            </p:cNvSpPr>
            <p:nvPr/>
          </p:nvSpPr>
          <p:spPr bwMode="auto">
            <a:xfrm>
              <a:off x="1536" y="1920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4</a:t>
              </a:r>
            </a:p>
          </p:txBody>
        </p:sp>
        <p:sp>
          <p:nvSpPr>
            <p:cNvPr id="322632" name="Rectangle 72"/>
            <p:cNvSpPr>
              <a:spLocks noChangeArrowheads="1"/>
            </p:cNvSpPr>
            <p:nvPr/>
          </p:nvSpPr>
          <p:spPr bwMode="auto">
            <a:xfrm>
              <a:off x="1728" y="1920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633" name="Rectangle 73"/>
            <p:cNvSpPr>
              <a:spLocks noChangeArrowheads="1"/>
            </p:cNvSpPr>
            <p:nvPr/>
          </p:nvSpPr>
          <p:spPr bwMode="auto">
            <a:xfrm>
              <a:off x="1536" y="1920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grpSp>
        <p:nvGrpSpPr>
          <p:cNvPr id="22" name="Group 196"/>
          <p:cNvGrpSpPr>
            <a:grpSpLocks/>
          </p:cNvGrpSpPr>
          <p:nvPr/>
        </p:nvGrpSpPr>
        <p:grpSpPr bwMode="auto">
          <a:xfrm>
            <a:off x="2660650" y="3048000"/>
            <a:ext cx="609600" cy="304800"/>
            <a:chOff x="1920" y="1920"/>
            <a:chExt cx="384" cy="192"/>
          </a:xfrm>
        </p:grpSpPr>
        <p:sp>
          <p:nvSpPr>
            <p:cNvPr id="322635" name="Rectangle 75"/>
            <p:cNvSpPr>
              <a:spLocks noChangeArrowheads="1"/>
            </p:cNvSpPr>
            <p:nvPr/>
          </p:nvSpPr>
          <p:spPr bwMode="auto">
            <a:xfrm>
              <a:off x="1920" y="1920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rA</a:t>
              </a:r>
            </a:p>
          </p:txBody>
        </p:sp>
        <p:sp>
          <p:nvSpPr>
            <p:cNvPr id="322636" name="Rectangle 76"/>
            <p:cNvSpPr>
              <a:spLocks noChangeArrowheads="1"/>
            </p:cNvSpPr>
            <p:nvPr/>
          </p:nvSpPr>
          <p:spPr bwMode="auto">
            <a:xfrm>
              <a:off x="2112" y="1920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rB</a:t>
              </a:r>
            </a:p>
          </p:txBody>
        </p:sp>
        <p:sp>
          <p:nvSpPr>
            <p:cNvPr id="322637" name="Rectangle 77"/>
            <p:cNvSpPr>
              <a:spLocks noChangeArrowheads="1"/>
            </p:cNvSpPr>
            <p:nvPr/>
          </p:nvSpPr>
          <p:spPr bwMode="auto">
            <a:xfrm>
              <a:off x="1920" y="1920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638" name="Rectangle 78"/>
          <p:cNvSpPr>
            <a:spLocks noChangeArrowheads="1"/>
          </p:cNvSpPr>
          <p:nvPr/>
        </p:nvSpPr>
        <p:spPr bwMode="auto">
          <a:xfrm>
            <a:off x="3270250" y="304800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D</a:t>
            </a:r>
          </a:p>
        </p:txBody>
      </p:sp>
      <p:sp>
        <p:nvSpPr>
          <p:cNvPr id="322640" name="Rectangle 80"/>
          <p:cNvSpPr>
            <a:spLocks noChangeArrowheads="1"/>
          </p:cNvSpPr>
          <p:nvPr/>
        </p:nvSpPr>
        <p:spPr bwMode="auto">
          <a:xfrm>
            <a:off x="146050" y="35052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mrmovq</a:t>
            </a:r>
            <a:r>
              <a:rPr lang="en-US" sz="1400" b="0" dirty="0">
                <a:latin typeface="Courier New" pitchFamily="49" charset="0"/>
              </a:rPr>
              <a:t> </a:t>
            </a:r>
            <a:r>
              <a:rPr lang="en-US" sz="1400" b="0" dirty="0"/>
              <a:t>D</a:t>
            </a:r>
            <a:r>
              <a:rPr lang="en-US" sz="1400" b="0" dirty="0">
                <a:latin typeface="Courier New" pitchFamily="49" charset="0"/>
              </a:rPr>
              <a:t>(</a:t>
            </a:r>
            <a:r>
              <a:rPr lang="en-US" sz="1400" b="0" dirty="0" err="1"/>
              <a:t>rB</a:t>
            </a:r>
            <a:r>
              <a:rPr lang="en-US" sz="1400" b="0" dirty="0">
                <a:latin typeface="Courier New" pitchFamily="49" charset="0"/>
              </a:rPr>
              <a:t>), </a:t>
            </a:r>
            <a:r>
              <a:rPr lang="en-US" sz="1400" b="0" dirty="0" err="1"/>
              <a:t>rA</a:t>
            </a:r>
            <a:endParaRPr lang="en-US" sz="1400" b="0" dirty="0"/>
          </a:p>
        </p:txBody>
      </p:sp>
      <p:grpSp>
        <p:nvGrpSpPr>
          <p:cNvPr id="24" name="Group 194"/>
          <p:cNvGrpSpPr>
            <a:grpSpLocks/>
          </p:cNvGrpSpPr>
          <p:nvPr/>
        </p:nvGrpSpPr>
        <p:grpSpPr bwMode="auto">
          <a:xfrm>
            <a:off x="2051050" y="3505200"/>
            <a:ext cx="609600" cy="304800"/>
            <a:chOff x="1536" y="2208"/>
            <a:chExt cx="384" cy="192"/>
          </a:xfrm>
        </p:grpSpPr>
        <p:sp>
          <p:nvSpPr>
            <p:cNvPr id="322642" name="Rectangle 82"/>
            <p:cNvSpPr>
              <a:spLocks noChangeArrowheads="1"/>
            </p:cNvSpPr>
            <p:nvPr/>
          </p:nvSpPr>
          <p:spPr bwMode="auto">
            <a:xfrm>
              <a:off x="1536" y="220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5</a:t>
              </a:r>
            </a:p>
          </p:txBody>
        </p:sp>
        <p:sp>
          <p:nvSpPr>
            <p:cNvPr id="322643" name="Rectangle 83"/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644" name="Rectangle 84"/>
            <p:cNvSpPr>
              <a:spLocks noChangeArrowheads="1"/>
            </p:cNvSpPr>
            <p:nvPr/>
          </p:nvSpPr>
          <p:spPr bwMode="auto">
            <a:xfrm>
              <a:off x="1536" y="220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grpSp>
        <p:nvGrpSpPr>
          <p:cNvPr id="25" name="Group 193"/>
          <p:cNvGrpSpPr>
            <a:grpSpLocks/>
          </p:cNvGrpSpPr>
          <p:nvPr/>
        </p:nvGrpSpPr>
        <p:grpSpPr bwMode="auto">
          <a:xfrm>
            <a:off x="2660650" y="3505200"/>
            <a:ext cx="609600" cy="304800"/>
            <a:chOff x="1920" y="2208"/>
            <a:chExt cx="384" cy="192"/>
          </a:xfrm>
        </p:grpSpPr>
        <p:sp>
          <p:nvSpPr>
            <p:cNvPr id="322646" name="Rectangle 86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rA</a:t>
              </a:r>
            </a:p>
          </p:txBody>
        </p:sp>
        <p:sp>
          <p:nvSpPr>
            <p:cNvPr id="322647" name="Rectangle 87"/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rB</a:t>
              </a:r>
            </a:p>
          </p:txBody>
        </p:sp>
        <p:sp>
          <p:nvSpPr>
            <p:cNvPr id="322648" name="Rectangle 88"/>
            <p:cNvSpPr>
              <a:spLocks noChangeArrowheads="1"/>
            </p:cNvSpPr>
            <p:nvPr/>
          </p:nvSpPr>
          <p:spPr bwMode="auto">
            <a:xfrm>
              <a:off x="1920" y="220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649" name="Rectangle 89"/>
          <p:cNvSpPr>
            <a:spLocks noChangeArrowheads="1"/>
          </p:cNvSpPr>
          <p:nvPr/>
        </p:nvSpPr>
        <p:spPr bwMode="auto">
          <a:xfrm>
            <a:off x="3270250" y="350520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D</a:t>
            </a:r>
          </a:p>
        </p:txBody>
      </p:sp>
      <p:grpSp>
        <p:nvGrpSpPr>
          <p:cNvPr id="26" name="Group 192"/>
          <p:cNvGrpSpPr>
            <a:grpSpLocks/>
          </p:cNvGrpSpPr>
          <p:nvPr/>
        </p:nvGrpSpPr>
        <p:grpSpPr bwMode="auto">
          <a:xfrm>
            <a:off x="146050" y="3962400"/>
            <a:ext cx="3124200" cy="304800"/>
            <a:chOff x="336" y="2496"/>
            <a:chExt cx="1968" cy="192"/>
          </a:xfrm>
        </p:grpSpPr>
        <p:sp>
          <p:nvSpPr>
            <p:cNvPr id="322651" name="Rectangle 91"/>
            <p:cNvSpPr>
              <a:spLocks noChangeArrowheads="1"/>
            </p:cNvSpPr>
            <p:nvPr/>
          </p:nvSpPr>
          <p:spPr bwMode="auto">
            <a:xfrm>
              <a:off x="336" y="2496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OPq</a:t>
              </a:r>
              <a:r>
                <a:rPr lang="en-US" sz="1400" b="0" dirty="0">
                  <a:latin typeface="Courier New" pitchFamily="49" charset="0"/>
                </a:rPr>
                <a:t> </a:t>
              </a:r>
              <a:r>
                <a:rPr lang="en-US" sz="1400" b="0" dirty="0" err="1"/>
                <a:t>rA</a:t>
              </a:r>
              <a:r>
                <a:rPr lang="en-US" sz="1400" b="0" dirty="0">
                  <a:latin typeface="Courier New" pitchFamily="49" charset="0"/>
                </a:rPr>
                <a:t>, </a:t>
              </a:r>
              <a:r>
                <a:rPr lang="en-US" sz="1400" b="0" dirty="0" err="1"/>
                <a:t>rB</a:t>
              </a:r>
              <a:endParaRPr lang="en-US" sz="1400" b="0" dirty="0"/>
            </a:p>
          </p:txBody>
        </p:sp>
        <p:grpSp>
          <p:nvGrpSpPr>
            <p:cNvPr id="27" name="Group 191"/>
            <p:cNvGrpSpPr>
              <a:grpSpLocks/>
            </p:cNvGrpSpPr>
            <p:nvPr/>
          </p:nvGrpSpPr>
          <p:grpSpPr bwMode="auto">
            <a:xfrm>
              <a:off x="1536" y="2496"/>
              <a:ext cx="384" cy="192"/>
              <a:chOff x="1536" y="2496"/>
              <a:chExt cx="384" cy="192"/>
            </a:xfrm>
          </p:grpSpPr>
          <p:sp>
            <p:nvSpPr>
              <p:cNvPr id="322653" name="Rectangle 93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6</a:t>
                </a:r>
              </a:p>
            </p:txBody>
          </p:sp>
          <p:sp>
            <p:nvSpPr>
              <p:cNvPr id="322654" name="Rectangle 94"/>
              <p:cNvSpPr>
                <a:spLocks noChangeArrowheads="1"/>
              </p:cNvSpPr>
              <p:nvPr/>
            </p:nvSpPr>
            <p:spPr bwMode="auto">
              <a:xfrm>
                <a:off x="1728" y="249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fn</a:t>
                </a:r>
              </a:p>
            </p:txBody>
          </p:sp>
          <p:sp>
            <p:nvSpPr>
              <p:cNvPr id="322655" name="Rectangle 95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grpSp>
          <p:nvGrpSpPr>
            <p:cNvPr id="28" name="Group 190"/>
            <p:cNvGrpSpPr>
              <a:grpSpLocks/>
            </p:cNvGrpSpPr>
            <p:nvPr/>
          </p:nvGrpSpPr>
          <p:grpSpPr bwMode="auto">
            <a:xfrm>
              <a:off x="1920" y="2496"/>
              <a:ext cx="384" cy="192"/>
              <a:chOff x="1920" y="2496"/>
              <a:chExt cx="384" cy="192"/>
            </a:xfrm>
          </p:grpSpPr>
          <p:sp>
            <p:nvSpPr>
              <p:cNvPr id="322657" name="Rectangle 97"/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rA</a:t>
                </a:r>
              </a:p>
            </p:txBody>
          </p:sp>
          <p:sp>
            <p:nvSpPr>
              <p:cNvPr id="322658" name="Rectangle 98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rB</a:t>
                </a:r>
              </a:p>
            </p:txBody>
          </p:sp>
          <p:sp>
            <p:nvSpPr>
              <p:cNvPr id="322659" name="Rectangle 99"/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grpSp>
        <p:nvGrpSpPr>
          <p:cNvPr id="29" name="Group 189"/>
          <p:cNvGrpSpPr>
            <a:grpSpLocks/>
          </p:cNvGrpSpPr>
          <p:nvPr/>
        </p:nvGrpSpPr>
        <p:grpSpPr bwMode="auto">
          <a:xfrm>
            <a:off x="146050" y="5334000"/>
            <a:ext cx="2514600" cy="304800"/>
            <a:chOff x="336" y="3360"/>
            <a:chExt cx="1584" cy="192"/>
          </a:xfrm>
        </p:grpSpPr>
        <p:sp>
          <p:nvSpPr>
            <p:cNvPr id="322661" name="Rectangle 101"/>
            <p:cNvSpPr>
              <a:spLocks noChangeArrowheads="1"/>
            </p:cNvSpPr>
            <p:nvPr/>
          </p:nvSpPr>
          <p:spPr bwMode="auto">
            <a:xfrm>
              <a:off x="336" y="3360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ret</a:t>
              </a:r>
            </a:p>
          </p:txBody>
        </p:sp>
        <p:grpSp>
          <p:nvGrpSpPr>
            <p:cNvPr id="30" name="Group 188"/>
            <p:cNvGrpSpPr>
              <a:grpSpLocks/>
            </p:cNvGrpSpPr>
            <p:nvPr/>
          </p:nvGrpSpPr>
          <p:grpSpPr bwMode="auto">
            <a:xfrm>
              <a:off x="1536" y="3360"/>
              <a:ext cx="384" cy="192"/>
              <a:chOff x="1536" y="3360"/>
              <a:chExt cx="384" cy="192"/>
            </a:xfrm>
          </p:grpSpPr>
          <p:sp>
            <p:nvSpPr>
              <p:cNvPr id="322663" name="Rectangle 103"/>
              <p:cNvSpPr>
                <a:spLocks noChangeArrowheads="1"/>
              </p:cNvSpPr>
              <p:nvPr/>
            </p:nvSpPr>
            <p:spPr bwMode="auto">
              <a:xfrm>
                <a:off x="1536" y="336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9</a:t>
                </a:r>
              </a:p>
            </p:txBody>
          </p:sp>
          <p:sp>
            <p:nvSpPr>
              <p:cNvPr id="322664" name="Rectangle 104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665" name="Rectangle 105"/>
              <p:cNvSpPr>
                <a:spLocks noChangeArrowheads="1"/>
              </p:cNvSpPr>
              <p:nvPr/>
            </p:nvSpPr>
            <p:spPr bwMode="auto">
              <a:xfrm>
                <a:off x="1536" y="3360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grpSp>
        <p:nvGrpSpPr>
          <p:cNvPr id="31" name="Group 187"/>
          <p:cNvGrpSpPr>
            <a:grpSpLocks/>
          </p:cNvGrpSpPr>
          <p:nvPr/>
        </p:nvGrpSpPr>
        <p:grpSpPr bwMode="auto">
          <a:xfrm>
            <a:off x="146050" y="1670050"/>
            <a:ext cx="2514600" cy="304800"/>
            <a:chOff x="336" y="768"/>
            <a:chExt cx="1584" cy="192"/>
          </a:xfrm>
        </p:grpSpPr>
        <p:sp>
          <p:nvSpPr>
            <p:cNvPr id="322667" name="Rectangle 107"/>
            <p:cNvSpPr>
              <a:spLocks noChangeArrowheads="1"/>
            </p:cNvSpPr>
            <p:nvPr/>
          </p:nvSpPr>
          <p:spPr bwMode="auto">
            <a:xfrm>
              <a:off x="336" y="768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nop</a:t>
              </a:r>
            </a:p>
          </p:txBody>
        </p:sp>
        <p:grpSp>
          <p:nvGrpSpPr>
            <p:cNvPr id="322560" name="Group 186"/>
            <p:cNvGrpSpPr>
              <a:grpSpLocks/>
            </p:cNvGrpSpPr>
            <p:nvPr/>
          </p:nvGrpSpPr>
          <p:grpSpPr bwMode="auto">
            <a:xfrm>
              <a:off x="1536" y="768"/>
              <a:ext cx="384" cy="192"/>
              <a:chOff x="1536" y="768"/>
              <a:chExt cx="384" cy="192"/>
            </a:xfrm>
          </p:grpSpPr>
          <p:sp>
            <p:nvSpPr>
              <p:cNvPr id="322669" name="Rectangle 109"/>
              <p:cNvSpPr>
                <a:spLocks noChangeArrowheads="1"/>
              </p:cNvSpPr>
              <p:nvPr/>
            </p:nvSpPr>
            <p:spPr bwMode="auto">
              <a:xfrm>
                <a:off x="1536" y="76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1</a:t>
                </a:r>
              </a:p>
            </p:txBody>
          </p:sp>
          <p:sp>
            <p:nvSpPr>
              <p:cNvPr id="322670" name="Rectangle 110"/>
              <p:cNvSpPr>
                <a:spLocks noChangeArrowheads="1"/>
              </p:cNvSpPr>
              <p:nvPr/>
            </p:nvSpPr>
            <p:spPr bwMode="auto">
              <a:xfrm>
                <a:off x="1728" y="76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671" name="Rectangle 111"/>
              <p:cNvSpPr>
                <a:spLocks noChangeArrowheads="1"/>
              </p:cNvSpPr>
              <p:nvPr/>
            </p:nvSpPr>
            <p:spPr bwMode="auto">
              <a:xfrm>
                <a:off x="1536" y="768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grpSp>
        <p:nvGrpSpPr>
          <p:cNvPr id="322561" name="Group 185"/>
          <p:cNvGrpSpPr>
            <a:grpSpLocks/>
          </p:cNvGrpSpPr>
          <p:nvPr/>
        </p:nvGrpSpPr>
        <p:grpSpPr bwMode="auto">
          <a:xfrm>
            <a:off x="139700" y="1212850"/>
            <a:ext cx="2514600" cy="304800"/>
            <a:chOff x="336" y="1056"/>
            <a:chExt cx="1584" cy="192"/>
          </a:xfrm>
        </p:grpSpPr>
        <p:sp>
          <p:nvSpPr>
            <p:cNvPr id="322673" name="Rectangle 113"/>
            <p:cNvSpPr>
              <a:spLocks noChangeArrowheads="1"/>
            </p:cNvSpPr>
            <p:nvPr/>
          </p:nvSpPr>
          <p:spPr bwMode="auto">
            <a:xfrm>
              <a:off x="336" y="1056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halt</a:t>
              </a:r>
            </a:p>
          </p:txBody>
        </p:sp>
        <p:grpSp>
          <p:nvGrpSpPr>
            <p:cNvPr id="322563" name="Group 184"/>
            <p:cNvGrpSpPr>
              <a:grpSpLocks/>
            </p:cNvGrpSpPr>
            <p:nvPr/>
          </p:nvGrpSpPr>
          <p:grpSpPr bwMode="auto">
            <a:xfrm>
              <a:off x="1536" y="1056"/>
              <a:ext cx="384" cy="192"/>
              <a:chOff x="1536" y="1056"/>
              <a:chExt cx="384" cy="192"/>
            </a:xfrm>
          </p:grpSpPr>
          <p:sp>
            <p:nvSpPr>
              <p:cNvPr id="322675" name="Rectangle 115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676" name="Rectangle 116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677" name="Rectangle 117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grpSp>
        <p:nvGrpSpPr>
          <p:cNvPr id="322564" name="Group 322563"/>
          <p:cNvGrpSpPr/>
          <p:nvPr/>
        </p:nvGrpSpPr>
        <p:grpSpPr>
          <a:xfrm>
            <a:off x="2051050" y="831850"/>
            <a:ext cx="6096000" cy="311150"/>
            <a:chOff x="2051050" y="831850"/>
            <a:chExt cx="6096000" cy="311150"/>
          </a:xfrm>
        </p:grpSpPr>
        <p:sp>
          <p:nvSpPr>
            <p:cNvPr id="322567" name="Rectangle 7"/>
            <p:cNvSpPr>
              <a:spLocks noChangeArrowheads="1"/>
            </p:cNvSpPr>
            <p:nvPr/>
          </p:nvSpPr>
          <p:spPr bwMode="auto">
            <a:xfrm>
              <a:off x="20510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568" name="Rectangle 8"/>
            <p:cNvSpPr>
              <a:spLocks noChangeArrowheads="1"/>
            </p:cNvSpPr>
            <p:nvPr/>
          </p:nvSpPr>
          <p:spPr bwMode="auto">
            <a:xfrm>
              <a:off x="26606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322569" name="Rectangle 9"/>
            <p:cNvSpPr>
              <a:spLocks noChangeArrowheads="1"/>
            </p:cNvSpPr>
            <p:nvPr/>
          </p:nvSpPr>
          <p:spPr bwMode="auto">
            <a:xfrm>
              <a:off x="32702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2</a:t>
              </a:r>
            </a:p>
          </p:txBody>
        </p:sp>
        <p:sp>
          <p:nvSpPr>
            <p:cNvPr id="322570" name="Rectangle 10"/>
            <p:cNvSpPr>
              <a:spLocks noChangeArrowheads="1"/>
            </p:cNvSpPr>
            <p:nvPr/>
          </p:nvSpPr>
          <p:spPr bwMode="auto">
            <a:xfrm>
              <a:off x="38798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3</a:t>
              </a:r>
            </a:p>
          </p:txBody>
        </p:sp>
        <p:sp>
          <p:nvSpPr>
            <p:cNvPr id="322571" name="Rectangle 11"/>
            <p:cNvSpPr>
              <a:spLocks noChangeArrowheads="1"/>
            </p:cNvSpPr>
            <p:nvPr/>
          </p:nvSpPr>
          <p:spPr bwMode="auto">
            <a:xfrm>
              <a:off x="44894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4</a:t>
              </a:r>
            </a:p>
          </p:txBody>
        </p:sp>
        <p:sp>
          <p:nvSpPr>
            <p:cNvPr id="322572" name="Rectangle 12"/>
            <p:cNvSpPr>
              <a:spLocks noChangeArrowheads="1"/>
            </p:cNvSpPr>
            <p:nvPr/>
          </p:nvSpPr>
          <p:spPr bwMode="auto">
            <a:xfrm>
              <a:off x="50990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5</a:t>
              </a:r>
            </a:p>
          </p:txBody>
        </p:sp>
        <p:sp>
          <p:nvSpPr>
            <p:cNvPr id="119" name="Rectangle 8"/>
            <p:cNvSpPr>
              <a:spLocks noChangeArrowheads="1"/>
            </p:cNvSpPr>
            <p:nvPr/>
          </p:nvSpPr>
          <p:spPr bwMode="auto">
            <a:xfrm>
              <a:off x="5708650" y="83185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6</a:t>
              </a:r>
            </a:p>
          </p:txBody>
        </p:sp>
        <p:sp>
          <p:nvSpPr>
            <p:cNvPr id="120" name="Rectangle 9"/>
            <p:cNvSpPr>
              <a:spLocks noChangeArrowheads="1"/>
            </p:cNvSpPr>
            <p:nvPr/>
          </p:nvSpPr>
          <p:spPr bwMode="auto">
            <a:xfrm>
              <a:off x="6318250" y="83185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7</a:t>
              </a:r>
            </a:p>
          </p:txBody>
        </p:sp>
        <p:sp>
          <p:nvSpPr>
            <p:cNvPr id="121" name="Rectangle 10"/>
            <p:cNvSpPr>
              <a:spLocks noChangeArrowheads="1"/>
            </p:cNvSpPr>
            <p:nvPr/>
          </p:nvSpPr>
          <p:spPr bwMode="auto">
            <a:xfrm>
              <a:off x="6927850" y="83185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8</a:t>
              </a:r>
            </a:p>
          </p:txBody>
        </p:sp>
        <p:sp>
          <p:nvSpPr>
            <p:cNvPr id="122" name="Rectangle 11"/>
            <p:cNvSpPr>
              <a:spLocks noChangeArrowheads="1"/>
            </p:cNvSpPr>
            <p:nvPr/>
          </p:nvSpPr>
          <p:spPr bwMode="auto">
            <a:xfrm>
              <a:off x="7537450" y="83185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9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18250" y="3041650"/>
            <a:ext cx="2362200" cy="2057400"/>
            <a:chOff x="8680450" y="3727450"/>
            <a:chExt cx="2362200" cy="2057400"/>
          </a:xfrm>
        </p:grpSpPr>
        <p:sp>
          <p:nvSpPr>
            <p:cNvPr id="2" name="Rectangle 1"/>
            <p:cNvSpPr/>
            <p:nvPr/>
          </p:nvSpPr>
          <p:spPr bwMode="auto">
            <a:xfrm>
              <a:off x="8680450" y="3727450"/>
              <a:ext cx="2362200" cy="2057400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grpSp>
          <p:nvGrpSpPr>
            <p:cNvPr id="115" name="Group 220"/>
            <p:cNvGrpSpPr>
              <a:grpSpLocks/>
            </p:cNvGrpSpPr>
            <p:nvPr/>
          </p:nvGrpSpPr>
          <p:grpSpPr bwMode="auto">
            <a:xfrm>
              <a:off x="8756650" y="3879850"/>
              <a:ext cx="2133600" cy="1752600"/>
              <a:chOff x="4368" y="816"/>
              <a:chExt cx="1344" cy="1104"/>
            </a:xfrm>
          </p:grpSpPr>
          <p:sp>
            <p:nvSpPr>
              <p:cNvPr id="116" name="Rectangle 118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120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400" b="0" dirty="0" err="1">
                    <a:latin typeface="Courier New" pitchFamily="49" charset="0"/>
                  </a:rPr>
                  <a:t>addq</a:t>
                </a:r>
                <a:endParaRPr lang="en-US" sz="1400" b="0" dirty="0">
                  <a:latin typeface="Courier New" pitchFamily="49" charset="0"/>
                </a:endParaRPr>
              </a:p>
            </p:txBody>
          </p:sp>
          <p:grpSp>
            <p:nvGrpSpPr>
              <p:cNvPr id="117" name="Group 183"/>
              <p:cNvGrpSpPr>
                <a:grpSpLocks/>
              </p:cNvGrpSpPr>
              <p:nvPr/>
            </p:nvGrpSpPr>
            <p:grpSpPr bwMode="auto">
              <a:xfrm>
                <a:off x="4944" y="864"/>
                <a:ext cx="384" cy="192"/>
                <a:chOff x="4560" y="864"/>
                <a:chExt cx="384" cy="192"/>
              </a:xfrm>
            </p:grpSpPr>
            <p:sp>
              <p:nvSpPr>
                <p:cNvPr id="138" name="Rectangle 120"/>
                <p:cNvSpPr>
                  <a:spLocks noChangeArrowheads="1"/>
                </p:cNvSpPr>
                <p:nvPr/>
              </p:nvSpPr>
              <p:spPr bwMode="auto">
                <a:xfrm>
                  <a:off x="4560" y="864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 dirty="0">
                      <a:latin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139" name="Rectangle 121"/>
                <p:cNvSpPr>
                  <a:spLocks noChangeArrowheads="1"/>
                </p:cNvSpPr>
                <p:nvPr/>
              </p:nvSpPr>
              <p:spPr bwMode="auto">
                <a:xfrm>
                  <a:off x="4752" y="864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 dirty="0">
                      <a:latin typeface="Courier New" pitchFamily="49" charset="0"/>
                    </a:rPr>
                    <a:t>0</a:t>
                  </a:r>
                </a:p>
              </p:txBody>
            </p:sp>
            <p:sp>
              <p:nvSpPr>
                <p:cNvPr id="140" name="Rectangle 122"/>
                <p:cNvSpPr>
                  <a:spLocks noChangeArrowheads="1"/>
                </p:cNvSpPr>
                <p:nvPr/>
              </p:nvSpPr>
              <p:spPr bwMode="auto">
                <a:xfrm>
                  <a:off x="4560" y="864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400" b="0">
                    <a:latin typeface="Courier New" pitchFamily="49" charset="0"/>
                  </a:endParaRPr>
                </a:p>
              </p:txBody>
            </p:sp>
          </p:grpSp>
          <p:sp>
            <p:nvSpPr>
              <p:cNvPr id="118" name="Rectangle 123"/>
              <p:cNvSpPr>
                <a:spLocks noChangeArrowheads="1"/>
              </p:cNvSpPr>
              <p:nvPr/>
            </p:nvSpPr>
            <p:spPr bwMode="auto">
              <a:xfrm>
                <a:off x="4512" y="1152"/>
                <a:ext cx="120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400" b="0" dirty="0" err="1">
                    <a:latin typeface="Courier New" pitchFamily="49" charset="0"/>
                  </a:rPr>
                  <a:t>subq</a:t>
                </a:r>
                <a:endParaRPr lang="en-US" sz="1400" b="0" dirty="0">
                  <a:latin typeface="Courier New" pitchFamily="49" charset="0"/>
                </a:endParaRPr>
              </a:p>
            </p:txBody>
          </p:sp>
          <p:grpSp>
            <p:nvGrpSpPr>
              <p:cNvPr id="123" name="Group 182"/>
              <p:cNvGrpSpPr>
                <a:grpSpLocks/>
              </p:cNvGrpSpPr>
              <p:nvPr/>
            </p:nvGrpSpPr>
            <p:grpSpPr bwMode="auto">
              <a:xfrm>
                <a:off x="4944" y="1152"/>
                <a:ext cx="384" cy="192"/>
                <a:chOff x="4560" y="1152"/>
                <a:chExt cx="384" cy="192"/>
              </a:xfrm>
            </p:grpSpPr>
            <p:sp>
              <p:nvSpPr>
                <p:cNvPr id="135" name="Rectangle 125"/>
                <p:cNvSpPr>
                  <a:spLocks noChangeArrowheads="1"/>
                </p:cNvSpPr>
                <p:nvPr/>
              </p:nvSpPr>
              <p:spPr bwMode="auto">
                <a:xfrm>
                  <a:off x="4560" y="1152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136" name="Rectangle 126"/>
                <p:cNvSpPr>
                  <a:spLocks noChangeArrowheads="1"/>
                </p:cNvSpPr>
                <p:nvPr/>
              </p:nvSpPr>
              <p:spPr bwMode="auto">
                <a:xfrm>
                  <a:off x="4752" y="1152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1</a:t>
                  </a:r>
                </a:p>
              </p:txBody>
            </p:sp>
            <p:sp>
              <p:nvSpPr>
                <p:cNvPr id="137" name="Rectangle 127"/>
                <p:cNvSpPr>
                  <a:spLocks noChangeArrowheads="1"/>
                </p:cNvSpPr>
                <p:nvPr/>
              </p:nvSpPr>
              <p:spPr bwMode="auto">
                <a:xfrm>
                  <a:off x="4560" y="1152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400" b="0">
                    <a:latin typeface="Courier New" pitchFamily="49" charset="0"/>
                  </a:endParaRPr>
                </a:p>
              </p:txBody>
            </p:sp>
          </p:grpSp>
          <p:sp>
            <p:nvSpPr>
              <p:cNvPr id="124" name="Rectangle 128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120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400" b="0" dirty="0" err="1">
                    <a:latin typeface="Courier New" pitchFamily="49" charset="0"/>
                  </a:rPr>
                  <a:t>andq</a:t>
                </a:r>
                <a:endParaRPr lang="en-US" sz="1400" b="0" dirty="0">
                  <a:latin typeface="Courier New" pitchFamily="49" charset="0"/>
                </a:endParaRPr>
              </a:p>
            </p:txBody>
          </p:sp>
          <p:grpSp>
            <p:nvGrpSpPr>
              <p:cNvPr id="125" name="Group 181"/>
              <p:cNvGrpSpPr>
                <a:grpSpLocks/>
              </p:cNvGrpSpPr>
              <p:nvPr/>
            </p:nvGrpSpPr>
            <p:grpSpPr bwMode="auto">
              <a:xfrm>
                <a:off x="4944" y="1440"/>
                <a:ext cx="384" cy="192"/>
                <a:chOff x="4560" y="1440"/>
                <a:chExt cx="384" cy="192"/>
              </a:xfrm>
            </p:grpSpPr>
            <p:sp>
              <p:nvSpPr>
                <p:cNvPr id="132" name="Rectangle 130"/>
                <p:cNvSpPr>
                  <a:spLocks noChangeArrowheads="1"/>
                </p:cNvSpPr>
                <p:nvPr/>
              </p:nvSpPr>
              <p:spPr bwMode="auto">
                <a:xfrm>
                  <a:off x="4560" y="1440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133" name="Rectangle 131"/>
                <p:cNvSpPr>
                  <a:spLocks noChangeArrowheads="1"/>
                </p:cNvSpPr>
                <p:nvPr/>
              </p:nvSpPr>
              <p:spPr bwMode="auto">
                <a:xfrm>
                  <a:off x="4752" y="1440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2</a:t>
                  </a:r>
                </a:p>
              </p:txBody>
            </p:sp>
            <p:sp>
              <p:nvSpPr>
                <p:cNvPr id="134" name="Rectangle 132"/>
                <p:cNvSpPr>
                  <a:spLocks noChangeArrowheads="1"/>
                </p:cNvSpPr>
                <p:nvPr/>
              </p:nvSpPr>
              <p:spPr bwMode="auto">
                <a:xfrm>
                  <a:off x="4560" y="1440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400" b="0">
                    <a:latin typeface="Courier New" pitchFamily="49" charset="0"/>
                  </a:endParaRPr>
                </a:p>
              </p:txBody>
            </p:sp>
          </p:grpSp>
          <p:sp>
            <p:nvSpPr>
              <p:cNvPr id="126" name="Rectangle 133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120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400" b="0" dirty="0" err="1">
                    <a:latin typeface="Courier New" pitchFamily="49" charset="0"/>
                  </a:rPr>
                  <a:t>xorq</a:t>
                </a:r>
                <a:endParaRPr lang="en-US" sz="1400" b="0" dirty="0">
                  <a:latin typeface="Courier New" pitchFamily="49" charset="0"/>
                </a:endParaRPr>
              </a:p>
            </p:txBody>
          </p:sp>
          <p:grpSp>
            <p:nvGrpSpPr>
              <p:cNvPr id="127" name="Group 180"/>
              <p:cNvGrpSpPr>
                <a:grpSpLocks/>
              </p:cNvGrpSpPr>
              <p:nvPr/>
            </p:nvGrpSpPr>
            <p:grpSpPr bwMode="auto">
              <a:xfrm>
                <a:off x="4944" y="1728"/>
                <a:ext cx="384" cy="192"/>
                <a:chOff x="4560" y="1728"/>
                <a:chExt cx="384" cy="192"/>
              </a:xfrm>
            </p:grpSpPr>
            <p:sp>
              <p:nvSpPr>
                <p:cNvPr id="129" name="Rectangle 135"/>
                <p:cNvSpPr>
                  <a:spLocks noChangeArrowheads="1"/>
                </p:cNvSpPr>
                <p:nvPr/>
              </p:nvSpPr>
              <p:spPr bwMode="auto">
                <a:xfrm>
                  <a:off x="4560" y="1728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130" name="Rectangle 136"/>
                <p:cNvSpPr>
                  <a:spLocks noChangeArrowheads="1"/>
                </p:cNvSpPr>
                <p:nvPr/>
              </p:nvSpPr>
              <p:spPr bwMode="auto">
                <a:xfrm>
                  <a:off x="4752" y="1728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3</a:t>
                  </a:r>
                </a:p>
              </p:txBody>
            </p:sp>
            <p:sp>
              <p:nvSpPr>
                <p:cNvPr id="131" name="Rectangle 137"/>
                <p:cNvSpPr>
                  <a:spLocks noChangeArrowheads="1"/>
                </p:cNvSpPr>
                <p:nvPr/>
              </p:nvSpPr>
              <p:spPr bwMode="auto">
                <a:xfrm>
                  <a:off x="4560" y="1728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400" b="0">
                    <a:latin typeface="Courier New" pitchFamily="49" charset="0"/>
                  </a:endParaRPr>
                </a:p>
              </p:txBody>
            </p:sp>
          </p:grpSp>
          <p:sp>
            <p:nvSpPr>
              <p:cNvPr id="128" name="AutoShape 217"/>
              <p:cNvSpPr>
                <a:spLocks/>
              </p:cNvSpPr>
              <p:nvPr/>
            </p:nvSpPr>
            <p:spPr bwMode="auto">
              <a:xfrm>
                <a:off x="4368" y="816"/>
                <a:ext cx="144" cy="1104"/>
              </a:xfrm>
              <a:prstGeom prst="leftBrace">
                <a:avLst>
                  <a:gd name="adj1" fmla="val 63889"/>
                  <a:gd name="adj2" fmla="val 50000"/>
                </a:avLst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  <a:effectLst/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2" name="Straight Connector 11"/>
          <p:cNvCxnSpPr>
            <a:stCxn id="2" idx="1"/>
            <a:endCxn id="322659" idx="3"/>
          </p:cNvCxnSpPr>
          <p:nvPr/>
        </p:nvCxnSpPr>
        <p:spPr bwMode="auto">
          <a:xfrm flipH="1">
            <a:off x="3270250" y="4070350"/>
            <a:ext cx="3048000" cy="4445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9258187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074" y="976290"/>
            <a:ext cx="7930296" cy="1060676"/>
          </a:xfrm>
        </p:spPr>
        <p:txBody>
          <a:bodyPr anchor="b">
            <a:normAutofit/>
          </a:bodyPr>
          <a:lstStyle/>
          <a:p>
            <a:r>
              <a:rPr lang="en-US" dirty="0"/>
              <a:t>Memory Logic</a:t>
            </a:r>
          </a:p>
        </p:txBody>
      </p:sp>
      <p:cxnSp>
        <p:nvCxnSpPr>
          <p:cNvPr id="367621" name="Straight Connector 71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4626" y="2260842"/>
            <a:ext cx="75832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878336C-E622-FA48-BD15-E4DDDA7D2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56" y="2805898"/>
            <a:ext cx="2521354" cy="2564825"/>
          </a:xfrm>
          <a:prstGeom prst="rect">
            <a:avLst/>
          </a:prstGeom>
        </p:spPr>
      </p:pic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>
          <a:xfrm>
            <a:off x="3711353" y="2677465"/>
            <a:ext cx="4705083" cy="3209794"/>
          </a:xfrm>
        </p:spPr>
        <p:txBody>
          <a:bodyPr>
            <a:normAutofit/>
          </a:bodyPr>
          <a:lstStyle/>
          <a:p>
            <a:r>
              <a:rPr lang="en-US" sz="2100"/>
              <a:t>Memory</a:t>
            </a:r>
          </a:p>
          <a:p>
            <a:pPr lvl="1"/>
            <a:r>
              <a:rPr lang="en-US" sz="2100"/>
              <a:t>Reads or writes memory word</a:t>
            </a:r>
          </a:p>
          <a:p>
            <a:r>
              <a:rPr lang="en-US" sz="2100"/>
              <a:t>Control Logic</a:t>
            </a:r>
          </a:p>
          <a:p>
            <a:pPr lvl="1"/>
            <a:r>
              <a:rPr lang="en-US" sz="2100"/>
              <a:t>stat: What is instruction status?</a:t>
            </a:r>
          </a:p>
          <a:p>
            <a:pPr lvl="1"/>
            <a:r>
              <a:rPr lang="en-US" sz="2100"/>
              <a:t>Mem. read: should word be read?</a:t>
            </a:r>
          </a:p>
          <a:p>
            <a:pPr lvl="1"/>
            <a:r>
              <a:rPr lang="en-US" sz="2100"/>
              <a:t>Mem. write: should word be written?</a:t>
            </a:r>
          </a:p>
          <a:p>
            <a:pPr lvl="1"/>
            <a:r>
              <a:rPr lang="en-US" sz="2100"/>
              <a:t>Mem. addr.: Select address</a:t>
            </a:r>
          </a:p>
          <a:p>
            <a:pPr lvl="1"/>
            <a:r>
              <a:rPr lang="en-US" sz="2100"/>
              <a:t>Mem. data.: Select data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074" y="976290"/>
            <a:ext cx="7930296" cy="1060676"/>
          </a:xfrm>
        </p:spPr>
        <p:txBody>
          <a:bodyPr anchor="b">
            <a:normAutofit/>
          </a:bodyPr>
          <a:lstStyle/>
          <a:p>
            <a:r>
              <a:rPr lang="en-US" dirty="0"/>
              <a:t>Instruction Status</a:t>
            </a:r>
          </a:p>
        </p:txBody>
      </p:sp>
      <p:cxnSp>
        <p:nvCxnSpPr>
          <p:cNvPr id="367621" name="Straight Connector 71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4626" y="2260842"/>
            <a:ext cx="75832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1F1FE12-4BBE-CD4B-9239-EFB8429D1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2260752"/>
            <a:ext cx="3763998" cy="3828894"/>
          </a:xfrm>
          <a:prstGeom prst="rect">
            <a:avLst/>
          </a:prstGeom>
        </p:spPr>
      </p:pic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>
          <a:xfrm>
            <a:off x="4337050" y="2680109"/>
            <a:ext cx="4705083" cy="3209794"/>
          </a:xfrm>
        </p:spPr>
        <p:txBody>
          <a:bodyPr>
            <a:normAutofit/>
          </a:bodyPr>
          <a:lstStyle/>
          <a:p>
            <a:r>
              <a:rPr lang="en-US" sz="1500" dirty="0"/>
              <a:t>Control Logic</a:t>
            </a:r>
          </a:p>
          <a:p>
            <a:pPr lvl="1"/>
            <a:r>
              <a:rPr lang="en-US" sz="1500" dirty="0"/>
              <a:t>stat: What is instruction status?</a:t>
            </a:r>
          </a:p>
          <a:p>
            <a:pPr lvl="1"/>
            <a:endParaRPr lang="en-US" sz="1500" dirty="0"/>
          </a:p>
          <a:p>
            <a:pPr marL="0" indent="0">
              <a:buNone/>
            </a:pPr>
            <a:r>
              <a:rPr lang="en-US" sz="1500" dirty="0">
                <a:latin typeface="Courier New" pitchFamily="49" charset="0"/>
              </a:rPr>
              <a:t>## Determine instruction status</a:t>
            </a:r>
          </a:p>
          <a:p>
            <a:pPr marL="0" indent="0">
              <a:buNone/>
            </a:pPr>
            <a:r>
              <a:rPr lang="en-US" sz="1500" dirty="0">
                <a:latin typeface="Courier New" pitchFamily="49" charset="0"/>
              </a:rPr>
              <a:t>int Stat = [</a:t>
            </a:r>
          </a:p>
          <a:p>
            <a:pPr marL="0" indent="0">
              <a:buNone/>
            </a:pPr>
            <a:r>
              <a:rPr lang="en-US" sz="1500" dirty="0">
                <a:latin typeface="Courier New" pitchFamily="49" charset="0"/>
              </a:rPr>
              <a:t>	</a:t>
            </a:r>
            <a:r>
              <a:rPr lang="en-US" sz="1500" dirty="0" err="1">
                <a:latin typeface="Courier New" pitchFamily="49" charset="0"/>
              </a:rPr>
              <a:t>imem_error</a:t>
            </a:r>
            <a:r>
              <a:rPr lang="en-US" sz="1500" dirty="0">
                <a:latin typeface="Courier New" pitchFamily="49" charset="0"/>
              </a:rPr>
              <a:t> || </a:t>
            </a:r>
            <a:r>
              <a:rPr lang="en-US" sz="1500" dirty="0" err="1">
                <a:latin typeface="Courier New" pitchFamily="49" charset="0"/>
              </a:rPr>
              <a:t>dmem_error</a:t>
            </a:r>
            <a:r>
              <a:rPr lang="en-US" sz="1500" dirty="0">
                <a:latin typeface="Courier New" pitchFamily="49" charset="0"/>
              </a:rPr>
              <a:t> : SADR;</a:t>
            </a:r>
          </a:p>
          <a:p>
            <a:pPr marL="0" indent="0">
              <a:buNone/>
            </a:pPr>
            <a:r>
              <a:rPr lang="en-US" sz="1500" dirty="0">
                <a:latin typeface="Courier New" pitchFamily="49" charset="0"/>
              </a:rPr>
              <a:t>	!</a:t>
            </a:r>
            <a:r>
              <a:rPr lang="en-US" sz="1500" dirty="0" err="1">
                <a:latin typeface="Courier New" pitchFamily="49" charset="0"/>
              </a:rPr>
              <a:t>instr_valid</a:t>
            </a:r>
            <a:r>
              <a:rPr lang="en-US" sz="1500" dirty="0">
                <a:latin typeface="Courier New" pitchFamily="49" charset="0"/>
              </a:rPr>
              <a:t>: SINS;</a:t>
            </a:r>
          </a:p>
          <a:p>
            <a:pPr marL="0" indent="0">
              <a:buNone/>
            </a:pPr>
            <a:r>
              <a:rPr lang="en-US" sz="1500" dirty="0">
                <a:latin typeface="Courier New" pitchFamily="49" charset="0"/>
              </a:rPr>
              <a:t>	</a:t>
            </a:r>
            <a:r>
              <a:rPr lang="en-US" sz="1500" dirty="0" err="1">
                <a:latin typeface="Courier New" pitchFamily="49" charset="0"/>
              </a:rPr>
              <a:t>icode</a:t>
            </a:r>
            <a:r>
              <a:rPr lang="en-US" sz="1500" dirty="0">
                <a:latin typeface="Courier New" pitchFamily="49" charset="0"/>
              </a:rPr>
              <a:t> == IHALT : SHLT;</a:t>
            </a:r>
          </a:p>
          <a:p>
            <a:pPr marL="0" indent="0">
              <a:buNone/>
            </a:pPr>
            <a:r>
              <a:rPr lang="en-US" sz="1500" dirty="0">
                <a:latin typeface="Courier New" pitchFamily="49" charset="0"/>
              </a:rPr>
              <a:t>	1 : SAOK;</a:t>
            </a:r>
          </a:p>
          <a:p>
            <a:pPr marL="0" indent="0">
              <a:buNone/>
            </a:pPr>
            <a:r>
              <a:rPr lang="en-US" sz="1500" dirty="0">
                <a:latin typeface="Courier New" pitchFamily="49" charset="0"/>
              </a:rPr>
              <a:t>];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7777" y="-82549"/>
            <a:ext cx="7875746" cy="1323108"/>
          </a:xfrm>
        </p:spPr>
        <p:txBody>
          <a:bodyPr/>
          <a:lstStyle/>
          <a:p>
            <a:r>
              <a:rPr lang="en-US" dirty="0"/>
              <a:t>Memory Address</a:t>
            </a:r>
          </a:p>
        </p:txBody>
      </p:sp>
      <p:grpSp>
        <p:nvGrpSpPr>
          <p:cNvPr id="396291" name="Group 3"/>
          <p:cNvGrpSpPr>
            <a:grpSpLocks/>
          </p:cNvGrpSpPr>
          <p:nvPr/>
        </p:nvGrpSpPr>
        <p:grpSpPr bwMode="auto">
          <a:xfrm>
            <a:off x="1905000" y="914400"/>
            <a:ext cx="7010400" cy="4419600"/>
            <a:chOff x="1008" y="864"/>
            <a:chExt cx="4416" cy="2784"/>
          </a:xfrm>
        </p:grpSpPr>
        <p:sp>
          <p:nvSpPr>
            <p:cNvPr id="396292" name="Text Box 4"/>
            <p:cNvSpPr txBox="1">
              <a:spLocks noChangeArrowheads="1"/>
            </p:cNvSpPr>
            <p:nvPr/>
          </p:nvSpPr>
          <p:spPr bwMode="auto">
            <a:xfrm>
              <a:off x="1776" y="864"/>
              <a:ext cx="1776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OPq</a:t>
              </a:r>
              <a:r>
                <a:rPr lang="en-US" sz="1600" dirty="0"/>
                <a:t> </a:t>
              </a:r>
              <a:r>
                <a:rPr lang="en-US" sz="1600" dirty="0" err="1"/>
                <a:t>rA</a:t>
              </a:r>
              <a:r>
                <a:rPr lang="en-US" sz="1600" dirty="0"/>
                <a:t>, </a:t>
              </a:r>
              <a:r>
                <a:rPr lang="en-US" sz="1600" dirty="0" err="1"/>
                <a:t>rB</a:t>
              </a:r>
              <a:endParaRPr lang="en-US" sz="1600" dirty="0"/>
            </a:p>
          </p:txBody>
        </p:sp>
        <p:sp>
          <p:nvSpPr>
            <p:cNvPr id="396293" name="Text Box 5"/>
            <p:cNvSpPr txBox="1">
              <a:spLocks noChangeArrowheads="1"/>
            </p:cNvSpPr>
            <p:nvPr/>
          </p:nvSpPr>
          <p:spPr bwMode="auto">
            <a:xfrm>
              <a:off x="1008" y="1056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Memory</a:t>
              </a:r>
            </a:p>
          </p:txBody>
        </p:sp>
        <p:sp>
          <p:nvSpPr>
            <p:cNvPr id="396294" name="Text Box 6"/>
            <p:cNvSpPr txBox="1">
              <a:spLocks noChangeArrowheads="1"/>
            </p:cNvSpPr>
            <p:nvPr/>
          </p:nvSpPr>
          <p:spPr bwMode="auto">
            <a:xfrm>
              <a:off x="1776" y="1344"/>
              <a:ext cx="1776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>
                  <a:latin typeface="Courier New" pitchFamily="49" charset="0"/>
                </a:rPr>
                <a:t>rmmovq</a:t>
              </a:r>
              <a:r>
                <a:rPr lang="en-US" sz="1600" dirty="0"/>
                <a:t> </a:t>
              </a:r>
              <a:r>
                <a:rPr lang="en-US" sz="1600" dirty="0" err="1"/>
                <a:t>rA</a:t>
              </a:r>
              <a:r>
                <a:rPr lang="en-US" sz="1600" dirty="0"/>
                <a:t>, D(</a:t>
              </a:r>
              <a:r>
                <a:rPr lang="en-US" sz="1600" dirty="0" err="1"/>
                <a:t>rB</a:t>
              </a:r>
              <a:r>
                <a:rPr lang="en-US" sz="1600" dirty="0"/>
                <a:t>)</a:t>
              </a:r>
            </a:p>
          </p:txBody>
        </p:sp>
        <p:sp>
          <p:nvSpPr>
            <p:cNvPr id="396295" name="Text Box 7"/>
            <p:cNvSpPr txBox="1">
              <a:spLocks noChangeArrowheads="1"/>
            </p:cNvSpPr>
            <p:nvPr/>
          </p:nvSpPr>
          <p:spPr bwMode="auto">
            <a:xfrm>
              <a:off x="1776" y="1824"/>
              <a:ext cx="1776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>
                  <a:latin typeface="Courier New" pitchFamily="49" charset="0"/>
                </a:rPr>
                <a:t>popq</a:t>
              </a:r>
              <a:r>
                <a:rPr lang="en-US" sz="1600" dirty="0"/>
                <a:t> </a:t>
              </a:r>
              <a:r>
                <a:rPr lang="en-US" sz="1600" dirty="0" err="1"/>
                <a:t>rA</a:t>
              </a:r>
              <a:endParaRPr lang="en-US" sz="1600" dirty="0"/>
            </a:p>
          </p:txBody>
        </p:sp>
        <p:sp>
          <p:nvSpPr>
            <p:cNvPr id="396296" name="Text Box 8"/>
            <p:cNvSpPr txBox="1">
              <a:spLocks noChangeArrowheads="1"/>
            </p:cNvSpPr>
            <p:nvPr/>
          </p:nvSpPr>
          <p:spPr bwMode="auto">
            <a:xfrm>
              <a:off x="1776" y="2304"/>
              <a:ext cx="1776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jXX Dest</a:t>
              </a:r>
            </a:p>
          </p:txBody>
        </p:sp>
        <p:sp>
          <p:nvSpPr>
            <p:cNvPr id="396297" name="Text Box 9"/>
            <p:cNvSpPr txBox="1">
              <a:spLocks noChangeArrowheads="1"/>
            </p:cNvSpPr>
            <p:nvPr/>
          </p:nvSpPr>
          <p:spPr bwMode="auto">
            <a:xfrm>
              <a:off x="1776" y="2784"/>
              <a:ext cx="1776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>
                  <a:latin typeface="Courier New" pitchFamily="49" charset="0"/>
                </a:rPr>
                <a:t>call</a:t>
              </a:r>
              <a:r>
                <a:rPr lang="en-US" sz="1600"/>
                <a:t> Dest</a:t>
              </a:r>
            </a:p>
          </p:txBody>
        </p:sp>
        <p:sp>
          <p:nvSpPr>
            <p:cNvPr id="396298" name="Text Box 10"/>
            <p:cNvSpPr txBox="1">
              <a:spLocks noChangeArrowheads="1"/>
            </p:cNvSpPr>
            <p:nvPr/>
          </p:nvSpPr>
          <p:spPr bwMode="auto">
            <a:xfrm>
              <a:off x="1776" y="3264"/>
              <a:ext cx="1776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>
                  <a:latin typeface="Courier New" pitchFamily="49" charset="0"/>
                </a:rPr>
                <a:t>ret</a:t>
              </a:r>
            </a:p>
          </p:txBody>
        </p:sp>
        <p:sp>
          <p:nvSpPr>
            <p:cNvPr id="396299" name="Text Box 11"/>
            <p:cNvSpPr txBox="1">
              <a:spLocks noChangeArrowheads="1"/>
            </p:cNvSpPr>
            <p:nvPr/>
          </p:nvSpPr>
          <p:spPr bwMode="auto">
            <a:xfrm>
              <a:off x="1776" y="1056"/>
              <a:ext cx="1776" cy="19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 </a:t>
              </a:r>
            </a:p>
          </p:txBody>
        </p:sp>
        <p:sp>
          <p:nvSpPr>
            <p:cNvPr id="396300" name="Text Box 12"/>
            <p:cNvSpPr txBox="1">
              <a:spLocks noChangeArrowheads="1"/>
            </p:cNvSpPr>
            <p:nvPr/>
          </p:nvSpPr>
          <p:spPr bwMode="auto">
            <a:xfrm>
              <a:off x="3648" y="105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No operation </a:t>
              </a:r>
            </a:p>
          </p:txBody>
        </p:sp>
        <p:grpSp>
          <p:nvGrpSpPr>
            <p:cNvPr id="396301" name="Group 13"/>
            <p:cNvGrpSpPr>
              <a:grpSpLocks/>
            </p:cNvGrpSpPr>
            <p:nvPr/>
          </p:nvGrpSpPr>
          <p:grpSpPr bwMode="auto">
            <a:xfrm>
              <a:off x="1008" y="1536"/>
              <a:ext cx="4416" cy="192"/>
              <a:chOff x="576" y="2352"/>
              <a:chExt cx="4416" cy="192"/>
            </a:xfrm>
          </p:grpSpPr>
          <p:sp>
            <p:nvSpPr>
              <p:cNvPr id="396302" name="Text Box 14"/>
              <p:cNvSpPr txBox="1">
                <a:spLocks noChangeArrowheads="1"/>
              </p:cNvSpPr>
              <p:nvPr/>
            </p:nvSpPr>
            <p:spPr bwMode="auto">
              <a:xfrm>
                <a:off x="1344" y="2352"/>
                <a:ext cx="1776" cy="192"/>
              </a:xfrm>
              <a:prstGeom prst="rect">
                <a:avLst/>
              </a:prstGeom>
              <a:solidFill>
                <a:srgbClr val="CCFF99"/>
              </a:solidFill>
              <a:ln w="19050">
                <a:solidFill>
                  <a:schemeClr val="tx1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 dirty="0"/>
                  <a:t> M</a:t>
                </a:r>
                <a:r>
                  <a:rPr lang="en-US" sz="1600" baseline="-25000" dirty="0"/>
                  <a:t>8</a:t>
                </a:r>
                <a:r>
                  <a:rPr lang="en-US" sz="1600" dirty="0"/>
                  <a:t>[</a:t>
                </a:r>
                <a:r>
                  <a:rPr lang="en-US" sz="1600" dirty="0" err="1">
                    <a:solidFill>
                      <a:srgbClr val="FF3300"/>
                    </a:solidFill>
                  </a:rPr>
                  <a:t>valE</a:t>
                </a:r>
                <a:r>
                  <a:rPr lang="en-US" sz="1600" dirty="0"/>
                  <a:t>] </a:t>
                </a:r>
                <a:r>
                  <a:rPr lang="en-US" sz="1600" dirty="0">
                    <a:sym typeface="Symbol" pitchFamily="18" charset="2"/>
                  </a:rPr>
                  <a:t></a:t>
                </a:r>
                <a:r>
                  <a:rPr lang="en-US" sz="1600" dirty="0"/>
                  <a:t> </a:t>
                </a:r>
                <a:r>
                  <a:rPr lang="en-US" sz="1600" dirty="0" err="1"/>
                  <a:t>valA</a:t>
                </a:r>
                <a:endParaRPr lang="en-US" sz="1600" dirty="0"/>
              </a:p>
            </p:txBody>
          </p:sp>
          <p:sp>
            <p:nvSpPr>
              <p:cNvPr id="396303" name="Text Box 15"/>
              <p:cNvSpPr txBox="1">
                <a:spLocks noChangeArrowheads="1"/>
              </p:cNvSpPr>
              <p:nvPr/>
            </p:nvSpPr>
            <p:spPr bwMode="auto">
              <a:xfrm>
                <a:off x="576" y="2352"/>
                <a:ext cx="768" cy="192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 anchor="ctr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Memory</a:t>
                </a:r>
              </a:p>
            </p:txBody>
          </p:sp>
          <p:sp>
            <p:nvSpPr>
              <p:cNvPr id="396304" name="Text Box 16"/>
              <p:cNvSpPr txBox="1">
                <a:spLocks noChangeArrowheads="1"/>
              </p:cNvSpPr>
              <p:nvPr/>
            </p:nvSpPr>
            <p:spPr bwMode="auto">
              <a:xfrm>
                <a:off x="3216" y="2352"/>
                <a:ext cx="1776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Write value to memory  </a:t>
                </a:r>
              </a:p>
            </p:txBody>
          </p:sp>
        </p:grpSp>
        <p:grpSp>
          <p:nvGrpSpPr>
            <p:cNvPr id="396305" name="Group 17"/>
            <p:cNvGrpSpPr>
              <a:grpSpLocks/>
            </p:cNvGrpSpPr>
            <p:nvPr/>
          </p:nvGrpSpPr>
          <p:grpSpPr bwMode="auto">
            <a:xfrm>
              <a:off x="1008" y="2016"/>
              <a:ext cx="4416" cy="192"/>
              <a:chOff x="576" y="2352"/>
              <a:chExt cx="4416" cy="192"/>
            </a:xfrm>
          </p:grpSpPr>
          <p:sp>
            <p:nvSpPr>
              <p:cNvPr id="396306" name="Text Box 18"/>
              <p:cNvSpPr txBox="1">
                <a:spLocks noChangeArrowheads="1"/>
              </p:cNvSpPr>
              <p:nvPr/>
            </p:nvSpPr>
            <p:spPr bwMode="auto">
              <a:xfrm>
                <a:off x="1344" y="2352"/>
                <a:ext cx="1776" cy="192"/>
              </a:xfrm>
              <a:prstGeom prst="rect">
                <a:avLst/>
              </a:prstGeom>
              <a:solidFill>
                <a:srgbClr val="CCFF99"/>
              </a:solidFill>
              <a:ln w="19050">
                <a:solidFill>
                  <a:schemeClr val="tx1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 dirty="0" err="1"/>
                  <a:t>valM</a:t>
                </a:r>
                <a:r>
                  <a:rPr lang="en-US" sz="1600" dirty="0"/>
                  <a:t> </a:t>
                </a:r>
                <a:r>
                  <a:rPr lang="en-US" sz="1600" dirty="0">
                    <a:sym typeface="Symbol" pitchFamily="18" charset="2"/>
                  </a:rPr>
                  <a:t></a:t>
                </a:r>
                <a:r>
                  <a:rPr lang="en-US" sz="1600" dirty="0"/>
                  <a:t> M</a:t>
                </a:r>
                <a:r>
                  <a:rPr lang="en-US" sz="1600" baseline="-25000" dirty="0"/>
                  <a:t>8</a:t>
                </a:r>
                <a:r>
                  <a:rPr lang="en-US" sz="1600" dirty="0"/>
                  <a:t>[</a:t>
                </a:r>
                <a:r>
                  <a:rPr lang="en-US" sz="1600" dirty="0" err="1">
                    <a:solidFill>
                      <a:srgbClr val="FF3300"/>
                    </a:solidFill>
                  </a:rPr>
                  <a:t>valA</a:t>
                </a:r>
                <a:r>
                  <a:rPr lang="en-US" sz="1600" dirty="0"/>
                  <a:t>]</a:t>
                </a:r>
              </a:p>
            </p:txBody>
          </p:sp>
          <p:sp>
            <p:nvSpPr>
              <p:cNvPr id="396307" name="Text Box 19"/>
              <p:cNvSpPr txBox="1">
                <a:spLocks noChangeArrowheads="1"/>
              </p:cNvSpPr>
              <p:nvPr/>
            </p:nvSpPr>
            <p:spPr bwMode="auto">
              <a:xfrm>
                <a:off x="576" y="2352"/>
                <a:ext cx="768" cy="192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 anchor="ctr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Memory</a:t>
                </a:r>
              </a:p>
            </p:txBody>
          </p:sp>
          <p:sp>
            <p:nvSpPr>
              <p:cNvPr id="396308" name="Text Box 20"/>
              <p:cNvSpPr txBox="1">
                <a:spLocks noChangeArrowheads="1"/>
              </p:cNvSpPr>
              <p:nvPr/>
            </p:nvSpPr>
            <p:spPr bwMode="auto">
              <a:xfrm>
                <a:off x="3216" y="2352"/>
                <a:ext cx="1776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Read from stack </a:t>
                </a:r>
              </a:p>
            </p:txBody>
          </p:sp>
        </p:grpSp>
        <p:grpSp>
          <p:nvGrpSpPr>
            <p:cNvPr id="396309" name="Group 21"/>
            <p:cNvGrpSpPr>
              <a:grpSpLocks/>
            </p:cNvGrpSpPr>
            <p:nvPr/>
          </p:nvGrpSpPr>
          <p:grpSpPr bwMode="auto">
            <a:xfrm>
              <a:off x="1008" y="2976"/>
              <a:ext cx="4416" cy="192"/>
              <a:chOff x="576" y="2352"/>
              <a:chExt cx="4416" cy="192"/>
            </a:xfrm>
          </p:grpSpPr>
          <p:sp>
            <p:nvSpPr>
              <p:cNvPr id="396310" name="Text Box 22"/>
              <p:cNvSpPr txBox="1">
                <a:spLocks noChangeArrowheads="1"/>
              </p:cNvSpPr>
              <p:nvPr/>
            </p:nvSpPr>
            <p:spPr bwMode="auto">
              <a:xfrm>
                <a:off x="1344" y="2352"/>
                <a:ext cx="1776" cy="192"/>
              </a:xfrm>
              <a:prstGeom prst="rect">
                <a:avLst/>
              </a:prstGeom>
              <a:solidFill>
                <a:srgbClr val="CCFF99"/>
              </a:solidFill>
              <a:ln w="19050">
                <a:solidFill>
                  <a:schemeClr val="tx1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 dirty="0"/>
                  <a:t>M</a:t>
                </a:r>
                <a:r>
                  <a:rPr lang="en-US" sz="1600" baseline="-25000" dirty="0"/>
                  <a:t>8</a:t>
                </a:r>
                <a:r>
                  <a:rPr lang="en-US" sz="1600" dirty="0"/>
                  <a:t>[</a:t>
                </a:r>
                <a:r>
                  <a:rPr lang="en-US" sz="1600" dirty="0" err="1">
                    <a:solidFill>
                      <a:srgbClr val="FF3300"/>
                    </a:solidFill>
                  </a:rPr>
                  <a:t>valE</a:t>
                </a:r>
                <a:r>
                  <a:rPr lang="en-US" sz="1600" dirty="0"/>
                  <a:t>] </a:t>
                </a:r>
                <a:r>
                  <a:rPr lang="en-US" sz="1600" dirty="0">
                    <a:sym typeface="Symbol" pitchFamily="18" charset="2"/>
                  </a:rPr>
                  <a:t></a:t>
                </a:r>
                <a:r>
                  <a:rPr lang="en-US" sz="1600" dirty="0"/>
                  <a:t> </a:t>
                </a:r>
                <a:r>
                  <a:rPr lang="en-US" sz="1600" dirty="0" err="1"/>
                  <a:t>valP</a:t>
                </a:r>
                <a:r>
                  <a:rPr lang="en-US" sz="1600" dirty="0"/>
                  <a:t> </a:t>
                </a:r>
              </a:p>
            </p:txBody>
          </p:sp>
          <p:sp>
            <p:nvSpPr>
              <p:cNvPr id="396311" name="Text Box 23"/>
              <p:cNvSpPr txBox="1">
                <a:spLocks noChangeArrowheads="1"/>
              </p:cNvSpPr>
              <p:nvPr/>
            </p:nvSpPr>
            <p:spPr bwMode="auto">
              <a:xfrm>
                <a:off x="576" y="2352"/>
                <a:ext cx="768" cy="192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 anchor="ctr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Memory</a:t>
                </a:r>
              </a:p>
            </p:txBody>
          </p:sp>
          <p:sp>
            <p:nvSpPr>
              <p:cNvPr id="396312" name="Text Box 24"/>
              <p:cNvSpPr txBox="1">
                <a:spLocks noChangeArrowheads="1"/>
              </p:cNvSpPr>
              <p:nvPr/>
            </p:nvSpPr>
            <p:spPr bwMode="auto">
              <a:xfrm>
                <a:off x="3216" y="2352"/>
                <a:ext cx="1776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Write return value on stack </a:t>
                </a:r>
              </a:p>
            </p:txBody>
          </p:sp>
        </p:grpSp>
        <p:grpSp>
          <p:nvGrpSpPr>
            <p:cNvPr id="396313" name="Group 25"/>
            <p:cNvGrpSpPr>
              <a:grpSpLocks/>
            </p:cNvGrpSpPr>
            <p:nvPr/>
          </p:nvGrpSpPr>
          <p:grpSpPr bwMode="auto">
            <a:xfrm>
              <a:off x="1008" y="3456"/>
              <a:ext cx="4416" cy="192"/>
              <a:chOff x="576" y="2352"/>
              <a:chExt cx="4416" cy="192"/>
            </a:xfrm>
          </p:grpSpPr>
          <p:sp>
            <p:nvSpPr>
              <p:cNvPr id="396314" name="Text Box 26"/>
              <p:cNvSpPr txBox="1">
                <a:spLocks noChangeArrowheads="1"/>
              </p:cNvSpPr>
              <p:nvPr/>
            </p:nvSpPr>
            <p:spPr bwMode="auto">
              <a:xfrm>
                <a:off x="1344" y="2352"/>
                <a:ext cx="1776" cy="192"/>
              </a:xfrm>
              <a:prstGeom prst="rect">
                <a:avLst/>
              </a:prstGeom>
              <a:solidFill>
                <a:srgbClr val="CCFF99"/>
              </a:solidFill>
              <a:ln w="19050">
                <a:solidFill>
                  <a:schemeClr val="tx1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 dirty="0" err="1"/>
                  <a:t>valM</a:t>
                </a:r>
                <a:r>
                  <a:rPr lang="en-US" sz="1600" dirty="0"/>
                  <a:t> </a:t>
                </a:r>
                <a:r>
                  <a:rPr lang="en-US" sz="1600" dirty="0">
                    <a:sym typeface="Symbol" pitchFamily="18" charset="2"/>
                  </a:rPr>
                  <a:t></a:t>
                </a:r>
                <a:r>
                  <a:rPr lang="en-US" sz="1600" dirty="0"/>
                  <a:t> M</a:t>
                </a:r>
                <a:r>
                  <a:rPr lang="en-US" sz="1600" baseline="-25000" dirty="0"/>
                  <a:t>8</a:t>
                </a:r>
                <a:r>
                  <a:rPr lang="en-US" sz="1600" dirty="0"/>
                  <a:t>[</a:t>
                </a:r>
                <a:r>
                  <a:rPr lang="en-US" sz="1600" dirty="0" err="1">
                    <a:solidFill>
                      <a:srgbClr val="FF3300"/>
                    </a:solidFill>
                  </a:rPr>
                  <a:t>valA</a:t>
                </a:r>
                <a:r>
                  <a:rPr lang="en-US" sz="1600" dirty="0"/>
                  <a:t>]  </a:t>
                </a:r>
              </a:p>
            </p:txBody>
          </p:sp>
          <p:sp>
            <p:nvSpPr>
              <p:cNvPr id="396315" name="Text Box 27"/>
              <p:cNvSpPr txBox="1">
                <a:spLocks noChangeArrowheads="1"/>
              </p:cNvSpPr>
              <p:nvPr/>
            </p:nvSpPr>
            <p:spPr bwMode="auto">
              <a:xfrm>
                <a:off x="576" y="2352"/>
                <a:ext cx="768" cy="192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 anchor="ctr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Memory</a:t>
                </a:r>
              </a:p>
            </p:txBody>
          </p:sp>
          <p:sp>
            <p:nvSpPr>
              <p:cNvPr id="396316" name="Text Box 28"/>
              <p:cNvSpPr txBox="1">
                <a:spLocks noChangeArrowheads="1"/>
              </p:cNvSpPr>
              <p:nvPr/>
            </p:nvSpPr>
            <p:spPr bwMode="auto">
              <a:xfrm>
                <a:off x="3216" y="2352"/>
                <a:ext cx="1776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Read return address</a:t>
                </a:r>
              </a:p>
            </p:txBody>
          </p:sp>
        </p:grpSp>
        <p:sp>
          <p:nvSpPr>
            <p:cNvPr id="396317" name="Text Box 29"/>
            <p:cNvSpPr txBox="1">
              <a:spLocks noChangeArrowheads="1"/>
            </p:cNvSpPr>
            <p:nvPr/>
          </p:nvSpPr>
          <p:spPr bwMode="auto">
            <a:xfrm>
              <a:off x="1008" y="2496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Memory</a:t>
              </a:r>
            </a:p>
          </p:txBody>
        </p:sp>
        <p:sp>
          <p:nvSpPr>
            <p:cNvPr id="396318" name="Text Box 30"/>
            <p:cNvSpPr txBox="1">
              <a:spLocks noChangeArrowheads="1"/>
            </p:cNvSpPr>
            <p:nvPr/>
          </p:nvSpPr>
          <p:spPr bwMode="auto">
            <a:xfrm>
              <a:off x="1776" y="2496"/>
              <a:ext cx="1776" cy="19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 </a:t>
              </a:r>
            </a:p>
          </p:txBody>
        </p:sp>
        <p:sp>
          <p:nvSpPr>
            <p:cNvPr id="396319" name="Text Box 31"/>
            <p:cNvSpPr txBox="1">
              <a:spLocks noChangeArrowheads="1"/>
            </p:cNvSpPr>
            <p:nvPr/>
          </p:nvSpPr>
          <p:spPr bwMode="auto">
            <a:xfrm>
              <a:off x="3648" y="249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No operation </a:t>
              </a:r>
            </a:p>
          </p:txBody>
        </p:sp>
      </p:grpSp>
      <p:sp>
        <p:nvSpPr>
          <p:cNvPr id="396320" name="Text Box 32"/>
          <p:cNvSpPr txBox="1">
            <a:spLocks noChangeArrowheads="1"/>
          </p:cNvSpPr>
          <p:nvPr/>
        </p:nvSpPr>
        <p:spPr bwMode="auto">
          <a:xfrm>
            <a:off x="914400" y="5467350"/>
            <a:ext cx="8001000" cy="13144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mem_addr</a:t>
            </a:r>
            <a:r>
              <a:rPr lang="en-US" sz="1600" dirty="0">
                <a:latin typeface="Courier New" pitchFamily="49" charset="0"/>
              </a:rPr>
              <a:t> = [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icode</a:t>
            </a:r>
            <a:r>
              <a:rPr lang="en-US" sz="1600" dirty="0">
                <a:latin typeface="Courier New" pitchFamily="49" charset="0"/>
              </a:rPr>
              <a:t> in { IRMMOVQ, IPUSHQ, ICALL, IMRMOVQ } : </a:t>
            </a:r>
            <a:r>
              <a:rPr lang="en-US" sz="1600" dirty="0" err="1">
                <a:latin typeface="Courier New" pitchFamily="49" charset="0"/>
              </a:rPr>
              <a:t>valE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icode</a:t>
            </a:r>
            <a:r>
              <a:rPr lang="en-US" sz="1600" dirty="0">
                <a:latin typeface="Courier New" pitchFamily="49" charset="0"/>
              </a:rPr>
              <a:t> in { IPOPQ, IRET } : </a:t>
            </a:r>
            <a:r>
              <a:rPr lang="en-US" sz="1600" dirty="0" err="1">
                <a:latin typeface="Courier New" pitchFamily="49" charset="0"/>
              </a:rPr>
              <a:t>valA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# Other instructions don't need address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];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</a:t>
            </a:r>
          </a:p>
        </p:txBody>
      </p:sp>
      <p:grpSp>
        <p:nvGrpSpPr>
          <p:cNvPr id="397315" name="Group 3"/>
          <p:cNvGrpSpPr>
            <a:grpSpLocks/>
          </p:cNvGrpSpPr>
          <p:nvPr/>
        </p:nvGrpSpPr>
        <p:grpSpPr bwMode="auto">
          <a:xfrm>
            <a:off x="1371600" y="1295400"/>
            <a:ext cx="7010400" cy="4419600"/>
            <a:chOff x="1008" y="864"/>
            <a:chExt cx="4416" cy="2784"/>
          </a:xfrm>
        </p:grpSpPr>
        <p:sp>
          <p:nvSpPr>
            <p:cNvPr id="397316" name="Text Box 4"/>
            <p:cNvSpPr txBox="1">
              <a:spLocks noChangeArrowheads="1"/>
            </p:cNvSpPr>
            <p:nvPr/>
          </p:nvSpPr>
          <p:spPr bwMode="auto">
            <a:xfrm>
              <a:off x="1776" y="864"/>
              <a:ext cx="1776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OPq</a:t>
              </a:r>
              <a:r>
                <a:rPr lang="en-US" sz="1600" dirty="0"/>
                <a:t> </a:t>
              </a:r>
              <a:r>
                <a:rPr lang="en-US" sz="1600" dirty="0" err="1"/>
                <a:t>rA</a:t>
              </a:r>
              <a:r>
                <a:rPr lang="en-US" sz="1600" dirty="0"/>
                <a:t>, </a:t>
              </a:r>
              <a:r>
                <a:rPr lang="en-US" sz="1600" dirty="0" err="1"/>
                <a:t>rB</a:t>
              </a:r>
              <a:endParaRPr lang="en-US" sz="1600" dirty="0"/>
            </a:p>
          </p:txBody>
        </p:sp>
        <p:sp>
          <p:nvSpPr>
            <p:cNvPr id="397317" name="Text Box 5"/>
            <p:cNvSpPr txBox="1">
              <a:spLocks noChangeArrowheads="1"/>
            </p:cNvSpPr>
            <p:nvPr/>
          </p:nvSpPr>
          <p:spPr bwMode="auto">
            <a:xfrm>
              <a:off x="1008" y="1056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Memory</a:t>
              </a:r>
            </a:p>
          </p:txBody>
        </p:sp>
        <p:sp>
          <p:nvSpPr>
            <p:cNvPr id="397318" name="Text Box 6"/>
            <p:cNvSpPr txBox="1">
              <a:spLocks noChangeArrowheads="1"/>
            </p:cNvSpPr>
            <p:nvPr/>
          </p:nvSpPr>
          <p:spPr bwMode="auto">
            <a:xfrm>
              <a:off x="1776" y="1344"/>
              <a:ext cx="1776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>
                  <a:latin typeface="Courier New" pitchFamily="49" charset="0"/>
                </a:rPr>
                <a:t>rmmovq</a:t>
              </a:r>
              <a:r>
                <a:rPr lang="en-US" sz="1600" dirty="0"/>
                <a:t> </a:t>
              </a:r>
              <a:r>
                <a:rPr lang="en-US" sz="1600" dirty="0" err="1"/>
                <a:t>rA</a:t>
              </a:r>
              <a:r>
                <a:rPr lang="en-US" sz="1600" dirty="0"/>
                <a:t>, D(</a:t>
              </a:r>
              <a:r>
                <a:rPr lang="en-US" sz="1600" dirty="0" err="1"/>
                <a:t>rB</a:t>
              </a:r>
              <a:r>
                <a:rPr lang="en-US" sz="1600" dirty="0"/>
                <a:t>)</a:t>
              </a:r>
            </a:p>
          </p:txBody>
        </p:sp>
        <p:sp>
          <p:nvSpPr>
            <p:cNvPr id="397319" name="Text Box 7"/>
            <p:cNvSpPr txBox="1">
              <a:spLocks noChangeArrowheads="1"/>
            </p:cNvSpPr>
            <p:nvPr/>
          </p:nvSpPr>
          <p:spPr bwMode="auto">
            <a:xfrm>
              <a:off x="1776" y="1824"/>
              <a:ext cx="1776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>
                  <a:latin typeface="Courier New" pitchFamily="49" charset="0"/>
                </a:rPr>
                <a:t>popq</a:t>
              </a:r>
              <a:r>
                <a:rPr lang="en-US" sz="1600" dirty="0"/>
                <a:t> </a:t>
              </a:r>
              <a:r>
                <a:rPr lang="en-US" sz="1600" dirty="0" err="1"/>
                <a:t>rA</a:t>
              </a:r>
              <a:endParaRPr lang="en-US" sz="1600" dirty="0"/>
            </a:p>
          </p:txBody>
        </p:sp>
        <p:sp>
          <p:nvSpPr>
            <p:cNvPr id="397320" name="Text Box 8"/>
            <p:cNvSpPr txBox="1">
              <a:spLocks noChangeArrowheads="1"/>
            </p:cNvSpPr>
            <p:nvPr/>
          </p:nvSpPr>
          <p:spPr bwMode="auto">
            <a:xfrm>
              <a:off x="1776" y="2304"/>
              <a:ext cx="1776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jXX Dest</a:t>
              </a:r>
            </a:p>
          </p:txBody>
        </p:sp>
        <p:sp>
          <p:nvSpPr>
            <p:cNvPr id="397321" name="Text Box 9"/>
            <p:cNvSpPr txBox="1">
              <a:spLocks noChangeArrowheads="1"/>
            </p:cNvSpPr>
            <p:nvPr/>
          </p:nvSpPr>
          <p:spPr bwMode="auto">
            <a:xfrm>
              <a:off x="1776" y="2784"/>
              <a:ext cx="1776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>
                  <a:latin typeface="Courier New" pitchFamily="49" charset="0"/>
                </a:rPr>
                <a:t>call</a:t>
              </a:r>
              <a:r>
                <a:rPr lang="en-US" sz="1600"/>
                <a:t> Dest</a:t>
              </a:r>
            </a:p>
          </p:txBody>
        </p:sp>
        <p:sp>
          <p:nvSpPr>
            <p:cNvPr id="397322" name="Text Box 10"/>
            <p:cNvSpPr txBox="1">
              <a:spLocks noChangeArrowheads="1"/>
            </p:cNvSpPr>
            <p:nvPr/>
          </p:nvSpPr>
          <p:spPr bwMode="auto">
            <a:xfrm>
              <a:off x="1776" y="3264"/>
              <a:ext cx="1776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>
                  <a:latin typeface="Courier New" pitchFamily="49" charset="0"/>
                </a:rPr>
                <a:t>ret</a:t>
              </a:r>
            </a:p>
          </p:txBody>
        </p:sp>
        <p:sp>
          <p:nvSpPr>
            <p:cNvPr id="397323" name="Text Box 11"/>
            <p:cNvSpPr txBox="1">
              <a:spLocks noChangeArrowheads="1"/>
            </p:cNvSpPr>
            <p:nvPr/>
          </p:nvSpPr>
          <p:spPr bwMode="auto">
            <a:xfrm>
              <a:off x="1776" y="1056"/>
              <a:ext cx="1776" cy="19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 </a:t>
              </a:r>
            </a:p>
          </p:txBody>
        </p:sp>
        <p:sp>
          <p:nvSpPr>
            <p:cNvPr id="397324" name="Text Box 12"/>
            <p:cNvSpPr txBox="1">
              <a:spLocks noChangeArrowheads="1"/>
            </p:cNvSpPr>
            <p:nvPr/>
          </p:nvSpPr>
          <p:spPr bwMode="auto">
            <a:xfrm>
              <a:off x="3648" y="105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No operation </a:t>
              </a:r>
            </a:p>
          </p:txBody>
        </p:sp>
        <p:grpSp>
          <p:nvGrpSpPr>
            <p:cNvPr id="397325" name="Group 13"/>
            <p:cNvGrpSpPr>
              <a:grpSpLocks/>
            </p:cNvGrpSpPr>
            <p:nvPr/>
          </p:nvGrpSpPr>
          <p:grpSpPr bwMode="auto">
            <a:xfrm>
              <a:off x="1008" y="1536"/>
              <a:ext cx="4416" cy="192"/>
              <a:chOff x="576" y="2352"/>
              <a:chExt cx="4416" cy="192"/>
            </a:xfrm>
          </p:grpSpPr>
          <p:sp>
            <p:nvSpPr>
              <p:cNvPr id="397326" name="Text Box 14"/>
              <p:cNvSpPr txBox="1">
                <a:spLocks noChangeArrowheads="1"/>
              </p:cNvSpPr>
              <p:nvPr/>
            </p:nvSpPr>
            <p:spPr bwMode="auto">
              <a:xfrm>
                <a:off x="1344" y="2352"/>
                <a:ext cx="1776" cy="192"/>
              </a:xfrm>
              <a:prstGeom prst="rect">
                <a:avLst/>
              </a:prstGeom>
              <a:solidFill>
                <a:srgbClr val="CCFF99"/>
              </a:solidFill>
              <a:ln w="19050">
                <a:solidFill>
                  <a:schemeClr val="tx1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 dirty="0"/>
                  <a:t> M</a:t>
                </a:r>
                <a:r>
                  <a:rPr lang="en-US" sz="1600" baseline="-25000" dirty="0"/>
                  <a:t>8</a:t>
                </a:r>
                <a:r>
                  <a:rPr lang="en-US" sz="1600" dirty="0"/>
                  <a:t>[</a:t>
                </a:r>
                <a:r>
                  <a:rPr lang="en-US" sz="1600" dirty="0" err="1"/>
                  <a:t>valE</a:t>
                </a:r>
                <a:r>
                  <a:rPr lang="en-US" sz="1600" dirty="0"/>
                  <a:t>] </a:t>
                </a:r>
                <a:r>
                  <a:rPr lang="en-US" sz="1600" dirty="0">
                    <a:sym typeface="Symbol" pitchFamily="18" charset="2"/>
                  </a:rPr>
                  <a:t></a:t>
                </a:r>
                <a:r>
                  <a:rPr lang="en-US" sz="1600" dirty="0"/>
                  <a:t> </a:t>
                </a:r>
                <a:r>
                  <a:rPr lang="en-US" sz="1600" dirty="0" err="1"/>
                  <a:t>valA</a:t>
                </a:r>
                <a:endParaRPr lang="en-US" sz="1600" dirty="0"/>
              </a:p>
            </p:txBody>
          </p:sp>
          <p:sp>
            <p:nvSpPr>
              <p:cNvPr id="397327" name="Text Box 15"/>
              <p:cNvSpPr txBox="1">
                <a:spLocks noChangeArrowheads="1"/>
              </p:cNvSpPr>
              <p:nvPr/>
            </p:nvSpPr>
            <p:spPr bwMode="auto">
              <a:xfrm>
                <a:off x="576" y="2352"/>
                <a:ext cx="768" cy="192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 anchor="ctr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Memory</a:t>
                </a:r>
              </a:p>
            </p:txBody>
          </p:sp>
          <p:sp>
            <p:nvSpPr>
              <p:cNvPr id="397328" name="Text Box 16"/>
              <p:cNvSpPr txBox="1">
                <a:spLocks noChangeArrowheads="1"/>
              </p:cNvSpPr>
              <p:nvPr/>
            </p:nvSpPr>
            <p:spPr bwMode="auto">
              <a:xfrm>
                <a:off x="3216" y="2352"/>
                <a:ext cx="1776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Write value to memory  </a:t>
                </a:r>
              </a:p>
            </p:txBody>
          </p:sp>
        </p:grpSp>
        <p:grpSp>
          <p:nvGrpSpPr>
            <p:cNvPr id="397329" name="Group 17"/>
            <p:cNvGrpSpPr>
              <a:grpSpLocks/>
            </p:cNvGrpSpPr>
            <p:nvPr/>
          </p:nvGrpSpPr>
          <p:grpSpPr bwMode="auto">
            <a:xfrm>
              <a:off x="1008" y="2016"/>
              <a:ext cx="4416" cy="192"/>
              <a:chOff x="576" y="2352"/>
              <a:chExt cx="4416" cy="192"/>
            </a:xfrm>
          </p:grpSpPr>
          <p:sp>
            <p:nvSpPr>
              <p:cNvPr id="397330" name="Text Box 18"/>
              <p:cNvSpPr txBox="1">
                <a:spLocks noChangeArrowheads="1"/>
              </p:cNvSpPr>
              <p:nvPr/>
            </p:nvSpPr>
            <p:spPr bwMode="auto">
              <a:xfrm>
                <a:off x="1344" y="2352"/>
                <a:ext cx="1776" cy="192"/>
              </a:xfrm>
              <a:prstGeom prst="rect">
                <a:avLst/>
              </a:prstGeom>
              <a:solidFill>
                <a:srgbClr val="CCFF99"/>
              </a:solidFill>
              <a:ln w="19050">
                <a:solidFill>
                  <a:schemeClr val="tx1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 dirty="0" err="1"/>
                  <a:t>valM</a:t>
                </a:r>
                <a:r>
                  <a:rPr lang="en-US" sz="1600" dirty="0"/>
                  <a:t> </a:t>
                </a:r>
                <a:r>
                  <a:rPr lang="en-US" sz="1600" dirty="0">
                    <a:solidFill>
                      <a:srgbClr val="FF3300"/>
                    </a:solidFill>
                    <a:sym typeface="Symbol" pitchFamily="18" charset="2"/>
                  </a:rPr>
                  <a:t></a:t>
                </a:r>
                <a:r>
                  <a:rPr lang="en-US" sz="1600" dirty="0">
                    <a:solidFill>
                      <a:srgbClr val="FF3300"/>
                    </a:solidFill>
                  </a:rPr>
                  <a:t> M</a:t>
                </a:r>
                <a:r>
                  <a:rPr lang="en-US" sz="1600" baseline="-25000" dirty="0">
                    <a:solidFill>
                      <a:srgbClr val="FF3300"/>
                    </a:solidFill>
                  </a:rPr>
                  <a:t>8</a:t>
                </a:r>
                <a:r>
                  <a:rPr lang="en-US" sz="1600" dirty="0"/>
                  <a:t>[</a:t>
                </a:r>
                <a:r>
                  <a:rPr lang="en-US" sz="1600" dirty="0" err="1"/>
                  <a:t>valA</a:t>
                </a:r>
                <a:r>
                  <a:rPr lang="en-US" sz="1600" dirty="0"/>
                  <a:t>]</a:t>
                </a:r>
              </a:p>
            </p:txBody>
          </p:sp>
          <p:sp>
            <p:nvSpPr>
              <p:cNvPr id="397331" name="Text Box 19"/>
              <p:cNvSpPr txBox="1">
                <a:spLocks noChangeArrowheads="1"/>
              </p:cNvSpPr>
              <p:nvPr/>
            </p:nvSpPr>
            <p:spPr bwMode="auto">
              <a:xfrm>
                <a:off x="576" y="2352"/>
                <a:ext cx="768" cy="192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 anchor="ctr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Memory</a:t>
                </a:r>
              </a:p>
            </p:txBody>
          </p:sp>
          <p:sp>
            <p:nvSpPr>
              <p:cNvPr id="397332" name="Text Box 20"/>
              <p:cNvSpPr txBox="1">
                <a:spLocks noChangeArrowheads="1"/>
              </p:cNvSpPr>
              <p:nvPr/>
            </p:nvSpPr>
            <p:spPr bwMode="auto">
              <a:xfrm>
                <a:off x="3216" y="2352"/>
                <a:ext cx="1776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Read from stack </a:t>
                </a:r>
              </a:p>
            </p:txBody>
          </p:sp>
        </p:grpSp>
        <p:grpSp>
          <p:nvGrpSpPr>
            <p:cNvPr id="397333" name="Group 21"/>
            <p:cNvGrpSpPr>
              <a:grpSpLocks/>
            </p:cNvGrpSpPr>
            <p:nvPr/>
          </p:nvGrpSpPr>
          <p:grpSpPr bwMode="auto">
            <a:xfrm>
              <a:off x="1008" y="2976"/>
              <a:ext cx="4416" cy="192"/>
              <a:chOff x="576" y="2352"/>
              <a:chExt cx="4416" cy="192"/>
            </a:xfrm>
          </p:grpSpPr>
          <p:sp>
            <p:nvSpPr>
              <p:cNvPr id="397334" name="Text Box 22"/>
              <p:cNvSpPr txBox="1">
                <a:spLocks noChangeArrowheads="1"/>
              </p:cNvSpPr>
              <p:nvPr/>
            </p:nvSpPr>
            <p:spPr bwMode="auto">
              <a:xfrm>
                <a:off x="1344" y="2352"/>
                <a:ext cx="1776" cy="192"/>
              </a:xfrm>
              <a:prstGeom prst="rect">
                <a:avLst/>
              </a:prstGeom>
              <a:solidFill>
                <a:srgbClr val="CCFF99"/>
              </a:solidFill>
              <a:ln w="19050">
                <a:solidFill>
                  <a:schemeClr val="tx1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 dirty="0"/>
                  <a:t>M</a:t>
                </a:r>
                <a:r>
                  <a:rPr lang="en-US" sz="1600" baseline="-25000" dirty="0"/>
                  <a:t>8</a:t>
                </a:r>
                <a:r>
                  <a:rPr lang="en-US" sz="1600" dirty="0"/>
                  <a:t>[</a:t>
                </a:r>
                <a:r>
                  <a:rPr lang="en-US" sz="1600" dirty="0" err="1"/>
                  <a:t>valE</a:t>
                </a:r>
                <a:r>
                  <a:rPr lang="en-US" sz="1600" dirty="0"/>
                  <a:t>] </a:t>
                </a:r>
                <a:r>
                  <a:rPr lang="en-US" sz="1600" dirty="0">
                    <a:sym typeface="Symbol" pitchFamily="18" charset="2"/>
                  </a:rPr>
                  <a:t></a:t>
                </a:r>
                <a:r>
                  <a:rPr lang="en-US" sz="1600" dirty="0"/>
                  <a:t> </a:t>
                </a:r>
                <a:r>
                  <a:rPr lang="en-US" sz="1600" dirty="0" err="1"/>
                  <a:t>valP</a:t>
                </a:r>
                <a:r>
                  <a:rPr lang="en-US" sz="1600" dirty="0"/>
                  <a:t> </a:t>
                </a:r>
              </a:p>
            </p:txBody>
          </p:sp>
          <p:sp>
            <p:nvSpPr>
              <p:cNvPr id="397335" name="Text Box 23"/>
              <p:cNvSpPr txBox="1">
                <a:spLocks noChangeArrowheads="1"/>
              </p:cNvSpPr>
              <p:nvPr/>
            </p:nvSpPr>
            <p:spPr bwMode="auto">
              <a:xfrm>
                <a:off x="576" y="2352"/>
                <a:ext cx="768" cy="192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 anchor="ctr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Memory</a:t>
                </a:r>
              </a:p>
            </p:txBody>
          </p:sp>
          <p:sp>
            <p:nvSpPr>
              <p:cNvPr id="397336" name="Text Box 24"/>
              <p:cNvSpPr txBox="1">
                <a:spLocks noChangeArrowheads="1"/>
              </p:cNvSpPr>
              <p:nvPr/>
            </p:nvSpPr>
            <p:spPr bwMode="auto">
              <a:xfrm>
                <a:off x="3216" y="2352"/>
                <a:ext cx="1776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Write return value on stack </a:t>
                </a:r>
              </a:p>
            </p:txBody>
          </p:sp>
        </p:grpSp>
        <p:grpSp>
          <p:nvGrpSpPr>
            <p:cNvPr id="397337" name="Group 25"/>
            <p:cNvGrpSpPr>
              <a:grpSpLocks/>
            </p:cNvGrpSpPr>
            <p:nvPr/>
          </p:nvGrpSpPr>
          <p:grpSpPr bwMode="auto">
            <a:xfrm>
              <a:off x="1008" y="3456"/>
              <a:ext cx="4416" cy="192"/>
              <a:chOff x="576" y="2352"/>
              <a:chExt cx="4416" cy="192"/>
            </a:xfrm>
          </p:grpSpPr>
          <p:sp>
            <p:nvSpPr>
              <p:cNvPr id="397338" name="Text Box 26"/>
              <p:cNvSpPr txBox="1">
                <a:spLocks noChangeArrowheads="1"/>
              </p:cNvSpPr>
              <p:nvPr/>
            </p:nvSpPr>
            <p:spPr bwMode="auto">
              <a:xfrm>
                <a:off x="1344" y="2352"/>
                <a:ext cx="1776" cy="192"/>
              </a:xfrm>
              <a:prstGeom prst="rect">
                <a:avLst/>
              </a:prstGeom>
              <a:solidFill>
                <a:srgbClr val="CCFF99"/>
              </a:solidFill>
              <a:ln w="19050">
                <a:solidFill>
                  <a:schemeClr val="tx1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 dirty="0" err="1"/>
                  <a:t>valM</a:t>
                </a:r>
                <a:r>
                  <a:rPr lang="en-US" sz="1600" dirty="0"/>
                  <a:t> </a:t>
                </a:r>
                <a:r>
                  <a:rPr lang="en-US" sz="1600" dirty="0">
                    <a:solidFill>
                      <a:srgbClr val="FF3300"/>
                    </a:solidFill>
                    <a:sym typeface="Symbol" pitchFamily="18" charset="2"/>
                  </a:rPr>
                  <a:t></a:t>
                </a:r>
                <a:r>
                  <a:rPr lang="en-US" sz="1600" dirty="0">
                    <a:solidFill>
                      <a:srgbClr val="FF3300"/>
                    </a:solidFill>
                  </a:rPr>
                  <a:t> M</a:t>
                </a:r>
                <a:r>
                  <a:rPr lang="en-US" sz="1600" baseline="-25000" dirty="0">
                    <a:solidFill>
                      <a:srgbClr val="FF3300"/>
                    </a:solidFill>
                  </a:rPr>
                  <a:t>8</a:t>
                </a:r>
                <a:r>
                  <a:rPr lang="en-US" sz="1600" dirty="0"/>
                  <a:t>[</a:t>
                </a:r>
                <a:r>
                  <a:rPr lang="en-US" sz="1600" dirty="0" err="1"/>
                  <a:t>valA</a:t>
                </a:r>
                <a:r>
                  <a:rPr lang="en-US" sz="1600" dirty="0"/>
                  <a:t>]  </a:t>
                </a:r>
              </a:p>
            </p:txBody>
          </p:sp>
          <p:sp>
            <p:nvSpPr>
              <p:cNvPr id="397339" name="Text Box 27"/>
              <p:cNvSpPr txBox="1">
                <a:spLocks noChangeArrowheads="1"/>
              </p:cNvSpPr>
              <p:nvPr/>
            </p:nvSpPr>
            <p:spPr bwMode="auto">
              <a:xfrm>
                <a:off x="576" y="2352"/>
                <a:ext cx="768" cy="192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 anchor="ctr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Memory</a:t>
                </a:r>
              </a:p>
            </p:txBody>
          </p:sp>
          <p:sp>
            <p:nvSpPr>
              <p:cNvPr id="397340" name="Text Box 28"/>
              <p:cNvSpPr txBox="1">
                <a:spLocks noChangeArrowheads="1"/>
              </p:cNvSpPr>
              <p:nvPr/>
            </p:nvSpPr>
            <p:spPr bwMode="auto">
              <a:xfrm>
                <a:off x="3216" y="2352"/>
                <a:ext cx="1776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Read return address</a:t>
                </a:r>
              </a:p>
            </p:txBody>
          </p:sp>
        </p:grpSp>
        <p:sp>
          <p:nvSpPr>
            <p:cNvPr id="397341" name="Text Box 29"/>
            <p:cNvSpPr txBox="1">
              <a:spLocks noChangeArrowheads="1"/>
            </p:cNvSpPr>
            <p:nvPr/>
          </p:nvSpPr>
          <p:spPr bwMode="auto">
            <a:xfrm>
              <a:off x="1008" y="2496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Memory</a:t>
              </a:r>
            </a:p>
          </p:txBody>
        </p:sp>
        <p:sp>
          <p:nvSpPr>
            <p:cNvPr id="397342" name="Text Box 30"/>
            <p:cNvSpPr txBox="1">
              <a:spLocks noChangeArrowheads="1"/>
            </p:cNvSpPr>
            <p:nvPr/>
          </p:nvSpPr>
          <p:spPr bwMode="auto">
            <a:xfrm>
              <a:off x="1776" y="2496"/>
              <a:ext cx="1776" cy="19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 </a:t>
              </a:r>
            </a:p>
          </p:txBody>
        </p:sp>
        <p:sp>
          <p:nvSpPr>
            <p:cNvPr id="397343" name="Text Box 31"/>
            <p:cNvSpPr txBox="1">
              <a:spLocks noChangeArrowheads="1"/>
            </p:cNvSpPr>
            <p:nvPr/>
          </p:nvSpPr>
          <p:spPr bwMode="auto">
            <a:xfrm>
              <a:off x="3648" y="249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No operation </a:t>
              </a:r>
            </a:p>
          </p:txBody>
        </p:sp>
      </p:grpSp>
      <p:sp>
        <p:nvSpPr>
          <p:cNvPr id="397344" name="Text Box 32"/>
          <p:cNvSpPr txBox="1">
            <a:spLocks noChangeArrowheads="1"/>
          </p:cNvSpPr>
          <p:nvPr/>
        </p:nvSpPr>
        <p:spPr bwMode="auto">
          <a:xfrm>
            <a:off x="685800" y="5867400"/>
            <a:ext cx="8001000" cy="3365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bool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mem_read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icode</a:t>
            </a:r>
            <a:r>
              <a:rPr lang="en-US" sz="1600" dirty="0">
                <a:latin typeface="Courier New" pitchFamily="49" charset="0"/>
              </a:rPr>
              <a:t> in { IMRMOVQ, IPOPQ, IRET };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9074" y="976290"/>
            <a:ext cx="7930296" cy="1060676"/>
          </a:xfrm>
        </p:spPr>
        <p:txBody>
          <a:bodyPr anchor="b">
            <a:normAutofit/>
          </a:bodyPr>
          <a:lstStyle/>
          <a:p>
            <a:r>
              <a:rPr lang="en-US" dirty="0"/>
              <a:t>PC Update Logic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4626" y="2260842"/>
            <a:ext cx="75832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3F77C76-777D-9549-ACCA-F9DEDBB48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56" y="2805898"/>
            <a:ext cx="2521354" cy="1794610"/>
          </a:xfrm>
          <a:prstGeom prst="rect">
            <a:avLst/>
          </a:prstGeom>
        </p:spPr>
      </p:pic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>
          <a:xfrm>
            <a:off x="3711353" y="2677465"/>
            <a:ext cx="4705083" cy="3209794"/>
          </a:xfrm>
        </p:spPr>
        <p:txBody>
          <a:bodyPr>
            <a:normAutofit/>
          </a:bodyPr>
          <a:lstStyle/>
          <a:p>
            <a:r>
              <a:rPr lang="en-US" sz="2100"/>
              <a:t>New PC</a:t>
            </a:r>
          </a:p>
          <a:p>
            <a:pPr lvl="1"/>
            <a:r>
              <a:rPr lang="en-US" sz="2100"/>
              <a:t>Select next value of PC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</a:t>
            </a:r>
            <a:br>
              <a:rPr lang="en-US"/>
            </a:br>
            <a:r>
              <a:rPr lang="en-US"/>
              <a:t>Update</a:t>
            </a:r>
          </a:p>
        </p:txBody>
      </p:sp>
      <p:grpSp>
        <p:nvGrpSpPr>
          <p:cNvPr id="394328" name="Group 88"/>
          <p:cNvGrpSpPr>
            <a:grpSpLocks/>
          </p:cNvGrpSpPr>
          <p:nvPr/>
        </p:nvGrpSpPr>
        <p:grpSpPr bwMode="auto">
          <a:xfrm>
            <a:off x="2209800" y="381000"/>
            <a:ext cx="7010400" cy="4419600"/>
            <a:chOff x="912" y="576"/>
            <a:chExt cx="4416" cy="2784"/>
          </a:xfrm>
        </p:grpSpPr>
        <p:sp>
          <p:nvSpPr>
            <p:cNvPr id="394255" name="Text Box 15"/>
            <p:cNvSpPr txBox="1">
              <a:spLocks noChangeArrowheads="1"/>
            </p:cNvSpPr>
            <p:nvPr/>
          </p:nvSpPr>
          <p:spPr bwMode="auto">
            <a:xfrm>
              <a:off x="1680" y="576"/>
              <a:ext cx="1776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OPq</a:t>
              </a:r>
              <a:r>
                <a:rPr lang="en-US" sz="1600" dirty="0"/>
                <a:t> </a:t>
              </a:r>
              <a:r>
                <a:rPr lang="en-US" sz="1600" dirty="0" err="1"/>
                <a:t>rA</a:t>
              </a:r>
              <a:r>
                <a:rPr lang="en-US" sz="1600" dirty="0"/>
                <a:t>, </a:t>
              </a:r>
              <a:r>
                <a:rPr lang="en-US" sz="1600" dirty="0" err="1"/>
                <a:t>rB</a:t>
              </a:r>
              <a:endParaRPr lang="en-US" sz="1600" dirty="0"/>
            </a:p>
          </p:txBody>
        </p:sp>
        <p:sp>
          <p:nvSpPr>
            <p:cNvPr id="394257" name="Text Box 17"/>
            <p:cNvSpPr txBox="1">
              <a:spLocks noChangeArrowheads="1"/>
            </p:cNvSpPr>
            <p:nvPr/>
          </p:nvSpPr>
          <p:spPr bwMode="auto">
            <a:xfrm>
              <a:off x="1680" y="1056"/>
              <a:ext cx="1776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>
                  <a:latin typeface="Courier New" pitchFamily="49" charset="0"/>
                </a:rPr>
                <a:t>rmmovq</a:t>
              </a:r>
              <a:r>
                <a:rPr lang="en-US" sz="1600" dirty="0"/>
                <a:t> </a:t>
              </a:r>
              <a:r>
                <a:rPr lang="en-US" sz="1600" dirty="0" err="1"/>
                <a:t>rA</a:t>
              </a:r>
              <a:r>
                <a:rPr lang="en-US" sz="1600" dirty="0"/>
                <a:t>, D(</a:t>
              </a:r>
              <a:r>
                <a:rPr lang="en-US" sz="1600" dirty="0" err="1"/>
                <a:t>rB</a:t>
              </a:r>
              <a:r>
                <a:rPr lang="en-US" sz="1600" dirty="0"/>
                <a:t>)</a:t>
              </a:r>
            </a:p>
          </p:txBody>
        </p:sp>
        <p:sp>
          <p:nvSpPr>
            <p:cNvPr id="394259" name="Text Box 19"/>
            <p:cNvSpPr txBox="1">
              <a:spLocks noChangeArrowheads="1"/>
            </p:cNvSpPr>
            <p:nvPr/>
          </p:nvSpPr>
          <p:spPr bwMode="auto">
            <a:xfrm>
              <a:off x="1680" y="1536"/>
              <a:ext cx="1776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>
                  <a:latin typeface="Courier New" pitchFamily="49" charset="0"/>
                </a:rPr>
                <a:t>popq</a:t>
              </a:r>
              <a:r>
                <a:rPr lang="en-US" sz="1600" dirty="0"/>
                <a:t> </a:t>
              </a:r>
              <a:r>
                <a:rPr lang="en-US" sz="1600" dirty="0" err="1"/>
                <a:t>rA</a:t>
              </a:r>
              <a:endParaRPr lang="en-US" sz="1600" dirty="0"/>
            </a:p>
          </p:txBody>
        </p:sp>
        <p:sp>
          <p:nvSpPr>
            <p:cNvPr id="394261" name="Text Box 21"/>
            <p:cNvSpPr txBox="1">
              <a:spLocks noChangeArrowheads="1"/>
            </p:cNvSpPr>
            <p:nvPr/>
          </p:nvSpPr>
          <p:spPr bwMode="auto">
            <a:xfrm>
              <a:off x="1680" y="2016"/>
              <a:ext cx="1776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jXX Dest</a:t>
              </a:r>
            </a:p>
          </p:txBody>
        </p:sp>
        <p:sp>
          <p:nvSpPr>
            <p:cNvPr id="394263" name="Text Box 23"/>
            <p:cNvSpPr txBox="1">
              <a:spLocks noChangeArrowheads="1"/>
            </p:cNvSpPr>
            <p:nvPr/>
          </p:nvSpPr>
          <p:spPr bwMode="auto">
            <a:xfrm>
              <a:off x="1680" y="2496"/>
              <a:ext cx="1776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>
                  <a:latin typeface="Courier New" pitchFamily="49" charset="0"/>
                </a:rPr>
                <a:t>call</a:t>
              </a:r>
              <a:r>
                <a:rPr lang="en-US" sz="1600"/>
                <a:t> Dest</a:t>
              </a:r>
            </a:p>
          </p:txBody>
        </p:sp>
        <p:sp>
          <p:nvSpPr>
            <p:cNvPr id="394264" name="Text Box 24"/>
            <p:cNvSpPr txBox="1">
              <a:spLocks noChangeArrowheads="1"/>
            </p:cNvSpPr>
            <p:nvPr/>
          </p:nvSpPr>
          <p:spPr bwMode="auto">
            <a:xfrm>
              <a:off x="1680" y="2976"/>
              <a:ext cx="1776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>
                  <a:latin typeface="Courier New" pitchFamily="49" charset="0"/>
                </a:rPr>
                <a:t>ret</a:t>
              </a:r>
            </a:p>
          </p:txBody>
        </p:sp>
        <p:grpSp>
          <p:nvGrpSpPr>
            <p:cNvPr id="394304" name="Group 64"/>
            <p:cNvGrpSpPr>
              <a:grpSpLocks/>
            </p:cNvGrpSpPr>
            <p:nvPr/>
          </p:nvGrpSpPr>
          <p:grpSpPr bwMode="auto">
            <a:xfrm>
              <a:off x="912" y="768"/>
              <a:ext cx="4416" cy="192"/>
              <a:chOff x="576" y="2928"/>
              <a:chExt cx="4416" cy="192"/>
            </a:xfrm>
          </p:grpSpPr>
          <p:sp>
            <p:nvSpPr>
              <p:cNvPr id="394305" name="Text Box 65"/>
              <p:cNvSpPr txBox="1">
                <a:spLocks noChangeArrowheads="1"/>
              </p:cNvSpPr>
              <p:nvPr/>
            </p:nvSpPr>
            <p:spPr bwMode="auto">
              <a:xfrm>
                <a:off x="1344" y="2928"/>
                <a:ext cx="1776" cy="192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folHlink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PC </a:t>
                </a:r>
                <a:r>
                  <a:rPr lang="en-US" sz="1600">
                    <a:sym typeface="Symbol" pitchFamily="18" charset="2"/>
                  </a:rPr>
                  <a:t> valP</a:t>
                </a:r>
              </a:p>
            </p:txBody>
          </p:sp>
          <p:sp>
            <p:nvSpPr>
              <p:cNvPr id="394306" name="Text Box 66"/>
              <p:cNvSpPr txBox="1">
                <a:spLocks noChangeArrowheads="1"/>
              </p:cNvSpPr>
              <p:nvPr/>
            </p:nvSpPr>
            <p:spPr bwMode="auto">
              <a:xfrm>
                <a:off x="576" y="2928"/>
                <a:ext cx="768" cy="192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 anchor="ctr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PC update</a:t>
                </a:r>
              </a:p>
            </p:txBody>
          </p:sp>
          <p:sp>
            <p:nvSpPr>
              <p:cNvPr id="394307" name="Text Box 67"/>
              <p:cNvSpPr txBox="1">
                <a:spLocks noChangeArrowheads="1"/>
              </p:cNvSpPr>
              <p:nvPr/>
            </p:nvSpPr>
            <p:spPr bwMode="auto">
              <a:xfrm>
                <a:off x="3216" y="2928"/>
                <a:ext cx="1776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Update PC</a:t>
                </a:r>
              </a:p>
            </p:txBody>
          </p:sp>
        </p:grpSp>
        <p:grpSp>
          <p:nvGrpSpPr>
            <p:cNvPr id="394308" name="Group 68"/>
            <p:cNvGrpSpPr>
              <a:grpSpLocks/>
            </p:cNvGrpSpPr>
            <p:nvPr/>
          </p:nvGrpSpPr>
          <p:grpSpPr bwMode="auto">
            <a:xfrm>
              <a:off x="912" y="1248"/>
              <a:ext cx="4416" cy="192"/>
              <a:chOff x="576" y="2928"/>
              <a:chExt cx="4416" cy="192"/>
            </a:xfrm>
          </p:grpSpPr>
          <p:sp>
            <p:nvSpPr>
              <p:cNvPr id="394309" name="Text Box 69"/>
              <p:cNvSpPr txBox="1">
                <a:spLocks noChangeArrowheads="1"/>
              </p:cNvSpPr>
              <p:nvPr/>
            </p:nvSpPr>
            <p:spPr bwMode="auto">
              <a:xfrm>
                <a:off x="1344" y="2928"/>
                <a:ext cx="1776" cy="192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folHlink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PC </a:t>
                </a:r>
                <a:r>
                  <a:rPr lang="en-US" sz="1600">
                    <a:sym typeface="Symbol" pitchFamily="18" charset="2"/>
                  </a:rPr>
                  <a:t> valP</a:t>
                </a:r>
              </a:p>
            </p:txBody>
          </p:sp>
          <p:sp>
            <p:nvSpPr>
              <p:cNvPr id="394310" name="Text Box 70"/>
              <p:cNvSpPr txBox="1">
                <a:spLocks noChangeArrowheads="1"/>
              </p:cNvSpPr>
              <p:nvPr/>
            </p:nvSpPr>
            <p:spPr bwMode="auto">
              <a:xfrm>
                <a:off x="576" y="2928"/>
                <a:ext cx="768" cy="192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 anchor="ctr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PC update</a:t>
                </a:r>
              </a:p>
            </p:txBody>
          </p:sp>
          <p:sp>
            <p:nvSpPr>
              <p:cNvPr id="394311" name="Text Box 71"/>
              <p:cNvSpPr txBox="1">
                <a:spLocks noChangeArrowheads="1"/>
              </p:cNvSpPr>
              <p:nvPr/>
            </p:nvSpPr>
            <p:spPr bwMode="auto">
              <a:xfrm>
                <a:off x="3216" y="2928"/>
                <a:ext cx="1776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Update PC</a:t>
                </a:r>
              </a:p>
            </p:txBody>
          </p:sp>
        </p:grpSp>
        <p:grpSp>
          <p:nvGrpSpPr>
            <p:cNvPr id="394312" name="Group 72"/>
            <p:cNvGrpSpPr>
              <a:grpSpLocks/>
            </p:cNvGrpSpPr>
            <p:nvPr/>
          </p:nvGrpSpPr>
          <p:grpSpPr bwMode="auto">
            <a:xfrm>
              <a:off x="912" y="1728"/>
              <a:ext cx="4416" cy="192"/>
              <a:chOff x="576" y="2928"/>
              <a:chExt cx="4416" cy="192"/>
            </a:xfrm>
          </p:grpSpPr>
          <p:sp>
            <p:nvSpPr>
              <p:cNvPr id="394313" name="Text Box 73"/>
              <p:cNvSpPr txBox="1">
                <a:spLocks noChangeArrowheads="1"/>
              </p:cNvSpPr>
              <p:nvPr/>
            </p:nvSpPr>
            <p:spPr bwMode="auto">
              <a:xfrm>
                <a:off x="1344" y="2928"/>
                <a:ext cx="1776" cy="192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folHlink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PC </a:t>
                </a:r>
                <a:r>
                  <a:rPr lang="en-US" sz="1600">
                    <a:sym typeface="Symbol" pitchFamily="18" charset="2"/>
                  </a:rPr>
                  <a:t> valP</a:t>
                </a:r>
              </a:p>
            </p:txBody>
          </p:sp>
          <p:sp>
            <p:nvSpPr>
              <p:cNvPr id="394314" name="Text Box 74"/>
              <p:cNvSpPr txBox="1">
                <a:spLocks noChangeArrowheads="1"/>
              </p:cNvSpPr>
              <p:nvPr/>
            </p:nvSpPr>
            <p:spPr bwMode="auto">
              <a:xfrm>
                <a:off x="576" y="2928"/>
                <a:ext cx="768" cy="192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 anchor="ctr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PC update</a:t>
                </a:r>
              </a:p>
            </p:txBody>
          </p:sp>
          <p:sp>
            <p:nvSpPr>
              <p:cNvPr id="394315" name="Text Box 75"/>
              <p:cNvSpPr txBox="1">
                <a:spLocks noChangeArrowheads="1"/>
              </p:cNvSpPr>
              <p:nvPr/>
            </p:nvSpPr>
            <p:spPr bwMode="auto">
              <a:xfrm>
                <a:off x="3216" y="2928"/>
                <a:ext cx="1776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Update PC</a:t>
                </a:r>
              </a:p>
            </p:txBody>
          </p:sp>
        </p:grpSp>
        <p:grpSp>
          <p:nvGrpSpPr>
            <p:cNvPr id="394316" name="Group 76"/>
            <p:cNvGrpSpPr>
              <a:grpSpLocks/>
            </p:cNvGrpSpPr>
            <p:nvPr/>
          </p:nvGrpSpPr>
          <p:grpSpPr bwMode="auto">
            <a:xfrm>
              <a:off x="912" y="2208"/>
              <a:ext cx="4416" cy="192"/>
              <a:chOff x="576" y="2928"/>
              <a:chExt cx="4416" cy="192"/>
            </a:xfrm>
          </p:grpSpPr>
          <p:sp>
            <p:nvSpPr>
              <p:cNvPr id="394317" name="Text Box 77"/>
              <p:cNvSpPr txBox="1">
                <a:spLocks noChangeArrowheads="1"/>
              </p:cNvSpPr>
              <p:nvPr/>
            </p:nvSpPr>
            <p:spPr bwMode="auto">
              <a:xfrm>
                <a:off x="1344" y="2928"/>
                <a:ext cx="1776" cy="192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folHlink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 dirty="0"/>
                  <a:t>PC </a:t>
                </a:r>
                <a:r>
                  <a:rPr lang="en-US" sz="1600" dirty="0">
                    <a:sym typeface="Symbol" pitchFamily="18" charset="2"/>
                  </a:rPr>
                  <a:t> </a:t>
                </a:r>
                <a:r>
                  <a:rPr lang="en-US" sz="1600" dirty="0" err="1">
                    <a:sym typeface="Symbol" pitchFamily="18" charset="2"/>
                  </a:rPr>
                  <a:t>Cnd</a:t>
                </a:r>
                <a:r>
                  <a:rPr lang="en-US" sz="1600" dirty="0">
                    <a:sym typeface="Symbol" pitchFamily="18" charset="2"/>
                  </a:rPr>
                  <a:t> ? </a:t>
                </a:r>
                <a:r>
                  <a:rPr lang="en-US" sz="1600" dirty="0" err="1">
                    <a:sym typeface="Symbol" pitchFamily="18" charset="2"/>
                  </a:rPr>
                  <a:t>valC</a:t>
                </a:r>
                <a:r>
                  <a:rPr lang="en-US" sz="1600" dirty="0">
                    <a:sym typeface="Symbol" pitchFamily="18" charset="2"/>
                  </a:rPr>
                  <a:t> : </a:t>
                </a:r>
                <a:r>
                  <a:rPr lang="en-US" sz="1600" dirty="0" err="1">
                    <a:sym typeface="Symbol" pitchFamily="18" charset="2"/>
                  </a:rPr>
                  <a:t>valP</a:t>
                </a:r>
                <a:endParaRPr lang="en-US" sz="1600" dirty="0">
                  <a:sym typeface="Symbol" pitchFamily="18" charset="2"/>
                </a:endParaRPr>
              </a:p>
            </p:txBody>
          </p:sp>
          <p:sp>
            <p:nvSpPr>
              <p:cNvPr id="394318" name="Text Box 78"/>
              <p:cNvSpPr txBox="1">
                <a:spLocks noChangeArrowheads="1"/>
              </p:cNvSpPr>
              <p:nvPr/>
            </p:nvSpPr>
            <p:spPr bwMode="auto">
              <a:xfrm>
                <a:off x="576" y="2928"/>
                <a:ext cx="768" cy="192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 anchor="ctr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PC update</a:t>
                </a:r>
              </a:p>
            </p:txBody>
          </p:sp>
          <p:sp>
            <p:nvSpPr>
              <p:cNvPr id="394319" name="Text Box 79"/>
              <p:cNvSpPr txBox="1">
                <a:spLocks noChangeArrowheads="1"/>
              </p:cNvSpPr>
              <p:nvPr/>
            </p:nvSpPr>
            <p:spPr bwMode="auto">
              <a:xfrm>
                <a:off x="3216" y="2928"/>
                <a:ext cx="1776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Update PC</a:t>
                </a:r>
              </a:p>
            </p:txBody>
          </p:sp>
        </p:grpSp>
        <p:grpSp>
          <p:nvGrpSpPr>
            <p:cNvPr id="394320" name="Group 80"/>
            <p:cNvGrpSpPr>
              <a:grpSpLocks/>
            </p:cNvGrpSpPr>
            <p:nvPr/>
          </p:nvGrpSpPr>
          <p:grpSpPr bwMode="auto">
            <a:xfrm>
              <a:off x="912" y="2688"/>
              <a:ext cx="4416" cy="192"/>
              <a:chOff x="576" y="2928"/>
              <a:chExt cx="4416" cy="192"/>
            </a:xfrm>
          </p:grpSpPr>
          <p:sp>
            <p:nvSpPr>
              <p:cNvPr id="394321" name="Text Box 81"/>
              <p:cNvSpPr txBox="1">
                <a:spLocks noChangeArrowheads="1"/>
              </p:cNvSpPr>
              <p:nvPr/>
            </p:nvSpPr>
            <p:spPr bwMode="auto">
              <a:xfrm>
                <a:off x="1344" y="2928"/>
                <a:ext cx="1776" cy="192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folHlink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PC </a:t>
                </a:r>
                <a:r>
                  <a:rPr lang="en-US" sz="1600">
                    <a:sym typeface="Symbol" pitchFamily="18" charset="2"/>
                  </a:rPr>
                  <a:t> valC</a:t>
                </a:r>
              </a:p>
            </p:txBody>
          </p:sp>
          <p:sp>
            <p:nvSpPr>
              <p:cNvPr id="394322" name="Text Box 82"/>
              <p:cNvSpPr txBox="1">
                <a:spLocks noChangeArrowheads="1"/>
              </p:cNvSpPr>
              <p:nvPr/>
            </p:nvSpPr>
            <p:spPr bwMode="auto">
              <a:xfrm>
                <a:off x="576" y="2928"/>
                <a:ext cx="768" cy="192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 anchor="ctr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PC update</a:t>
                </a:r>
              </a:p>
            </p:txBody>
          </p:sp>
          <p:sp>
            <p:nvSpPr>
              <p:cNvPr id="394323" name="Text Box 83"/>
              <p:cNvSpPr txBox="1">
                <a:spLocks noChangeArrowheads="1"/>
              </p:cNvSpPr>
              <p:nvPr/>
            </p:nvSpPr>
            <p:spPr bwMode="auto">
              <a:xfrm>
                <a:off x="3216" y="2928"/>
                <a:ext cx="1776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Set PC to destination</a:t>
                </a:r>
              </a:p>
            </p:txBody>
          </p:sp>
        </p:grpSp>
        <p:grpSp>
          <p:nvGrpSpPr>
            <p:cNvPr id="394324" name="Group 84"/>
            <p:cNvGrpSpPr>
              <a:grpSpLocks/>
            </p:cNvGrpSpPr>
            <p:nvPr/>
          </p:nvGrpSpPr>
          <p:grpSpPr bwMode="auto">
            <a:xfrm>
              <a:off x="912" y="3168"/>
              <a:ext cx="4416" cy="192"/>
              <a:chOff x="576" y="2928"/>
              <a:chExt cx="4416" cy="192"/>
            </a:xfrm>
          </p:grpSpPr>
          <p:sp>
            <p:nvSpPr>
              <p:cNvPr id="394325" name="Text Box 85"/>
              <p:cNvSpPr txBox="1">
                <a:spLocks noChangeArrowheads="1"/>
              </p:cNvSpPr>
              <p:nvPr/>
            </p:nvSpPr>
            <p:spPr bwMode="auto">
              <a:xfrm>
                <a:off x="1344" y="2928"/>
                <a:ext cx="1776" cy="192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folHlink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PC </a:t>
                </a:r>
                <a:r>
                  <a:rPr lang="en-US" sz="1600">
                    <a:sym typeface="Symbol" pitchFamily="18" charset="2"/>
                  </a:rPr>
                  <a:t> valM</a:t>
                </a:r>
              </a:p>
            </p:txBody>
          </p:sp>
          <p:sp>
            <p:nvSpPr>
              <p:cNvPr id="394326" name="Text Box 86"/>
              <p:cNvSpPr txBox="1">
                <a:spLocks noChangeArrowheads="1"/>
              </p:cNvSpPr>
              <p:nvPr/>
            </p:nvSpPr>
            <p:spPr bwMode="auto">
              <a:xfrm>
                <a:off x="576" y="2928"/>
                <a:ext cx="768" cy="192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 anchor="ctr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PC update</a:t>
                </a:r>
              </a:p>
            </p:txBody>
          </p:sp>
          <p:sp>
            <p:nvSpPr>
              <p:cNvPr id="394327" name="Text Box 87"/>
              <p:cNvSpPr txBox="1">
                <a:spLocks noChangeArrowheads="1"/>
              </p:cNvSpPr>
              <p:nvPr/>
            </p:nvSpPr>
            <p:spPr bwMode="auto">
              <a:xfrm>
                <a:off x="3216" y="2928"/>
                <a:ext cx="1776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lIns="45720" rIns="45720"/>
              <a:lstStyle/>
              <a:p>
                <a:pPr algn="l">
                  <a:spcBef>
                    <a:spcPct val="50000"/>
                  </a:spcBef>
                </a:pPr>
                <a:r>
                  <a:rPr lang="en-US" sz="1600"/>
                  <a:t>Set PC to return address</a:t>
                </a:r>
              </a:p>
            </p:txBody>
          </p:sp>
        </p:grpSp>
      </p:grpSp>
      <p:sp>
        <p:nvSpPr>
          <p:cNvPr id="394329" name="Text Box 89"/>
          <p:cNvSpPr txBox="1">
            <a:spLocks noChangeArrowheads="1"/>
          </p:cNvSpPr>
          <p:nvPr/>
        </p:nvSpPr>
        <p:spPr bwMode="auto">
          <a:xfrm>
            <a:off x="2209800" y="4953000"/>
            <a:ext cx="5334000" cy="15589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new_pc</a:t>
            </a:r>
            <a:r>
              <a:rPr lang="en-US" sz="1600" dirty="0">
                <a:latin typeface="Courier New" pitchFamily="49" charset="0"/>
              </a:rPr>
              <a:t> = [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icode</a:t>
            </a:r>
            <a:r>
              <a:rPr lang="en-US" sz="1600" dirty="0">
                <a:latin typeface="Courier New" pitchFamily="49" charset="0"/>
              </a:rPr>
              <a:t> == ICALL : </a:t>
            </a:r>
            <a:r>
              <a:rPr lang="en-US" sz="1600" dirty="0" err="1">
                <a:latin typeface="Courier New" pitchFamily="49" charset="0"/>
              </a:rPr>
              <a:t>valC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icode</a:t>
            </a:r>
            <a:r>
              <a:rPr lang="en-US" sz="1600" dirty="0">
                <a:latin typeface="Courier New" pitchFamily="49" charset="0"/>
              </a:rPr>
              <a:t> == IJXX &amp;&amp; </a:t>
            </a:r>
            <a:r>
              <a:rPr lang="en-US" sz="1600" dirty="0" err="1">
                <a:latin typeface="Courier New" pitchFamily="49" charset="0"/>
              </a:rPr>
              <a:t>Cnd</a:t>
            </a:r>
            <a:r>
              <a:rPr lang="en-US" sz="1600" dirty="0">
                <a:latin typeface="Courier New" pitchFamily="49" charset="0"/>
              </a:rPr>
              <a:t> : </a:t>
            </a:r>
            <a:r>
              <a:rPr lang="en-US" sz="1600" dirty="0" err="1">
                <a:latin typeface="Courier New" pitchFamily="49" charset="0"/>
              </a:rPr>
              <a:t>valC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icode</a:t>
            </a:r>
            <a:r>
              <a:rPr lang="en-US" sz="1600" dirty="0">
                <a:latin typeface="Courier New" pitchFamily="49" charset="0"/>
              </a:rPr>
              <a:t> == IRET : </a:t>
            </a:r>
            <a:r>
              <a:rPr lang="en-US" sz="1600" dirty="0" err="1">
                <a:latin typeface="Courier New" pitchFamily="49" charset="0"/>
              </a:rPr>
              <a:t>valM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1 : </a:t>
            </a:r>
            <a:r>
              <a:rPr lang="en-US" sz="1600" dirty="0" err="1">
                <a:latin typeface="Courier New" pitchFamily="49" charset="0"/>
              </a:rPr>
              <a:t>valP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];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9074" y="976290"/>
            <a:ext cx="7930296" cy="1060676"/>
          </a:xfrm>
        </p:spPr>
        <p:txBody>
          <a:bodyPr anchor="b">
            <a:normAutofit/>
          </a:bodyPr>
          <a:lstStyle/>
          <a:p>
            <a:r>
              <a:rPr lang="en-US"/>
              <a:t>SEQ Operation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4626" y="2260842"/>
            <a:ext cx="75832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>
          <a:xfrm>
            <a:off x="4260850" y="2452091"/>
            <a:ext cx="4705083" cy="4094753"/>
          </a:xfrm>
        </p:spPr>
        <p:txBody>
          <a:bodyPr>
            <a:normAutofit/>
          </a:bodyPr>
          <a:lstStyle/>
          <a:p>
            <a:r>
              <a:rPr lang="en-US" sz="1800" dirty="0"/>
              <a:t>State</a:t>
            </a:r>
          </a:p>
          <a:p>
            <a:pPr lvl="1"/>
            <a:r>
              <a:rPr lang="en-US" sz="1800" dirty="0"/>
              <a:t>PC register</a:t>
            </a:r>
          </a:p>
          <a:p>
            <a:pPr lvl="1"/>
            <a:r>
              <a:rPr lang="en-US" sz="1800" dirty="0"/>
              <a:t>Cond. Code register</a:t>
            </a:r>
          </a:p>
          <a:p>
            <a:pPr lvl="1"/>
            <a:r>
              <a:rPr lang="en-US" sz="1800" dirty="0"/>
              <a:t>Data memory</a:t>
            </a:r>
          </a:p>
          <a:p>
            <a:pPr lvl="1"/>
            <a:r>
              <a:rPr lang="en-US" sz="1800" dirty="0"/>
              <a:t>Register file</a:t>
            </a:r>
          </a:p>
          <a:p>
            <a:pPr lvl="1">
              <a:buFont typeface="Wingdings" pitchFamily="2" charset="2"/>
              <a:buNone/>
            </a:pPr>
            <a:r>
              <a:rPr lang="en-US" sz="1800" i="1" dirty="0"/>
              <a:t>All updated as clock rises</a:t>
            </a:r>
          </a:p>
          <a:p>
            <a:r>
              <a:rPr lang="en-US" sz="1800" dirty="0"/>
              <a:t>Combinational Logic</a:t>
            </a:r>
          </a:p>
          <a:p>
            <a:pPr lvl="1"/>
            <a:r>
              <a:rPr lang="en-US" sz="1800" dirty="0"/>
              <a:t>ALU</a:t>
            </a:r>
          </a:p>
          <a:p>
            <a:pPr lvl="1"/>
            <a:r>
              <a:rPr lang="en-US" sz="1800" dirty="0"/>
              <a:t>Control logic</a:t>
            </a:r>
          </a:p>
          <a:p>
            <a:pPr lvl="1"/>
            <a:r>
              <a:rPr lang="en-US" sz="1800" dirty="0"/>
              <a:t>Memory reads</a:t>
            </a:r>
          </a:p>
          <a:p>
            <a:pPr lvl="2"/>
            <a:r>
              <a:rPr lang="en-US" sz="1800" dirty="0"/>
              <a:t>Instruction memory</a:t>
            </a:r>
          </a:p>
          <a:p>
            <a:pPr lvl="2"/>
            <a:r>
              <a:rPr lang="en-US" sz="1800" dirty="0"/>
              <a:t>Register file</a:t>
            </a:r>
          </a:p>
          <a:p>
            <a:pPr lvl="2"/>
            <a:r>
              <a:rPr lang="en-US" sz="1800" dirty="0"/>
              <a:t>Data memory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E3D02F1-D87E-EF48-B4DE-10E3A427AE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29638" r="54847" b="36471"/>
          <a:stretch/>
        </p:blipFill>
        <p:spPr>
          <a:xfrm>
            <a:off x="298450" y="2452092"/>
            <a:ext cx="3666934" cy="378994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45" name="Rectangle 33"/>
          <p:cNvSpPr>
            <a:spLocks noGrp="1" noChangeArrowheads="1"/>
          </p:cNvSpPr>
          <p:nvPr>
            <p:ph type="title"/>
          </p:nvPr>
        </p:nvSpPr>
        <p:spPr>
          <a:xfrm>
            <a:off x="719074" y="976290"/>
            <a:ext cx="7930296" cy="1060676"/>
          </a:xfrm>
        </p:spPr>
        <p:txBody>
          <a:bodyPr anchor="b">
            <a:normAutofit/>
          </a:bodyPr>
          <a:lstStyle/>
          <a:p>
            <a:r>
              <a:rPr lang="en-US" dirty="0"/>
              <a:t>SEQ Op @1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4626" y="2260842"/>
            <a:ext cx="75832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746" name="Rectangle 34"/>
          <p:cNvSpPr>
            <a:spLocks noGrp="1" noChangeArrowheads="1"/>
          </p:cNvSpPr>
          <p:nvPr>
            <p:ph idx="1"/>
          </p:nvPr>
        </p:nvSpPr>
        <p:spPr>
          <a:xfrm>
            <a:off x="3711353" y="2677465"/>
            <a:ext cx="4705083" cy="3209794"/>
          </a:xfrm>
        </p:spPr>
        <p:txBody>
          <a:bodyPr>
            <a:normAutofit/>
          </a:bodyPr>
          <a:lstStyle/>
          <a:p>
            <a:pPr lvl="1"/>
            <a:r>
              <a:rPr lang="en-US" sz="2100"/>
              <a:t>state set according to second </a:t>
            </a:r>
            <a:r>
              <a:rPr lang="en-US" sz="2100">
                <a:latin typeface="Courier New" pitchFamily="49" charset="0"/>
              </a:rPr>
              <a:t>irmovq </a:t>
            </a:r>
            <a:r>
              <a:rPr lang="en-US" sz="2100"/>
              <a:t>instruction</a:t>
            </a:r>
          </a:p>
          <a:p>
            <a:pPr lvl="1"/>
            <a:r>
              <a:rPr lang="en-US" sz="2100"/>
              <a:t>combinational logic starting to react to state changes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27A0F7E5-3806-6949-8952-336787E17A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3"/>
          <a:stretch/>
        </p:blipFill>
        <p:spPr>
          <a:xfrm>
            <a:off x="2920367" y="-6350"/>
            <a:ext cx="6210933" cy="2258247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15F97C8B-3CFE-5F4C-8521-0266CF898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29638" r="54847" b="36471"/>
          <a:stretch/>
        </p:blipFill>
        <p:spPr>
          <a:xfrm>
            <a:off x="298450" y="2452092"/>
            <a:ext cx="3666934" cy="378994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45" name="Rectangle 33"/>
          <p:cNvSpPr>
            <a:spLocks noGrp="1" noChangeArrowheads="1"/>
          </p:cNvSpPr>
          <p:nvPr>
            <p:ph type="title"/>
          </p:nvPr>
        </p:nvSpPr>
        <p:spPr>
          <a:xfrm>
            <a:off x="719074" y="976290"/>
            <a:ext cx="7930296" cy="1060676"/>
          </a:xfrm>
        </p:spPr>
        <p:txBody>
          <a:bodyPr anchor="b">
            <a:normAutofit/>
          </a:bodyPr>
          <a:lstStyle/>
          <a:p>
            <a:r>
              <a:rPr lang="en-US" dirty="0"/>
              <a:t>SEQ Op @2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4626" y="2260842"/>
            <a:ext cx="75832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746" name="Rectangle 34"/>
          <p:cNvSpPr>
            <a:spLocks noGrp="1" noChangeArrowheads="1"/>
          </p:cNvSpPr>
          <p:nvPr>
            <p:ph idx="1"/>
          </p:nvPr>
        </p:nvSpPr>
        <p:spPr>
          <a:xfrm>
            <a:off x="3711353" y="2677465"/>
            <a:ext cx="4705083" cy="3209794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state set according to second </a:t>
            </a:r>
            <a:r>
              <a:rPr lang="en-US" sz="2400" dirty="0" err="1">
                <a:latin typeface="Courier New" pitchFamily="49" charset="0"/>
              </a:rPr>
              <a:t>irmovq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/>
              <a:t>instruction</a:t>
            </a:r>
          </a:p>
          <a:p>
            <a:pPr lvl="1"/>
            <a:r>
              <a:rPr lang="en-US" sz="2400" dirty="0"/>
              <a:t>combinational logic generates results for </a:t>
            </a:r>
            <a:r>
              <a:rPr lang="en-US" sz="2400" dirty="0" err="1">
                <a:latin typeface="Courier New" pitchFamily="49" charset="0"/>
              </a:rPr>
              <a:t>addq</a:t>
            </a:r>
            <a:r>
              <a:rPr lang="en-US" sz="2400" dirty="0"/>
              <a:t> instruction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27A0F7E5-3806-6949-8952-336787E17A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3"/>
          <a:stretch/>
        </p:blipFill>
        <p:spPr>
          <a:xfrm>
            <a:off x="2920367" y="0"/>
            <a:ext cx="6210933" cy="2258247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37CD4690-5EFE-EC40-876B-00377A365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0" t="29591" r="8193" b="36518"/>
          <a:stretch/>
        </p:blipFill>
        <p:spPr>
          <a:xfrm>
            <a:off x="527050" y="2375907"/>
            <a:ext cx="3429000" cy="37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315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45" name="Rectangle 33"/>
          <p:cNvSpPr>
            <a:spLocks noGrp="1" noChangeArrowheads="1"/>
          </p:cNvSpPr>
          <p:nvPr>
            <p:ph type="title"/>
          </p:nvPr>
        </p:nvSpPr>
        <p:spPr>
          <a:xfrm>
            <a:off x="719074" y="976290"/>
            <a:ext cx="7930296" cy="1060676"/>
          </a:xfrm>
        </p:spPr>
        <p:txBody>
          <a:bodyPr anchor="b">
            <a:normAutofit/>
          </a:bodyPr>
          <a:lstStyle/>
          <a:p>
            <a:r>
              <a:rPr lang="en-US" dirty="0"/>
              <a:t>SEQ Op @3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4626" y="2260842"/>
            <a:ext cx="75832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746" name="Rectangle 34"/>
          <p:cNvSpPr>
            <a:spLocks noGrp="1" noChangeArrowheads="1"/>
          </p:cNvSpPr>
          <p:nvPr>
            <p:ph idx="1"/>
          </p:nvPr>
        </p:nvSpPr>
        <p:spPr>
          <a:xfrm>
            <a:off x="3711353" y="2677465"/>
            <a:ext cx="4705083" cy="3209794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state set according to </a:t>
            </a:r>
            <a:r>
              <a:rPr lang="en-US" sz="2400" dirty="0" err="1">
                <a:latin typeface="Courier New" pitchFamily="49" charset="0"/>
              </a:rPr>
              <a:t>addq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/>
              <a:t>instruction</a:t>
            </a:r>
          </a:p>
          <a:p>
            <a:pPr lvl="1"/>
            <a:r>
              <a:rPr lang="en-US" sz="2400" dirty="0"/>
              <a:t>combinational logic starting to react to state changes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27A0F7E5-3806-6949-8952-336787E17A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3"/>
          <a:stretch/>
        </p:blipFill>
        <p:spPr>
          <a:xfrm>
            <a:off x="2920367" y="0"/>
            <a:ext cx="6210933" cy="2258247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37CD4690-5EFE-EC40-876B-00377A365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t="66276" r="56064" b="-167"/>
          <a:stretch/>
        </p:blipFill>
        <p:spPr>
          <a:xfrm>
            <a:off x="527050" y="2375907"/>
            <a:ext cx="3429000" cy="37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2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7777" y="-120937"/>
            <a:ext cx="7875746" cy="1323108"/>
          </a:xfrm>
        </p:spPr>
        <p:txBody>
          <a:bodyPr/>
          <a:lstStyle/>
          <a:p>
            <a:r>
              <a:rPr lang="en-US" dirty="0"/>
              <a:t>Y86-64 Instruction Set #4</a:t>
            </a:r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146050" y="8382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600"/>
              <a:t>Byte</a:t>
            </a:r>
          </a:p>
        </p:txBody>
      </p:sp>
      <p:grpSp>
        <p:nvGrpSpPr>
          <p:cNvPr id="4" name="Group 214"/>
          <p:cNvGrpSpPr>
            <a:grpSpLocks/>
          </p:cNvGrpSpPr>
          <p:nvPr/>
        </p:nvGrpSpPr>
        <p:grpSpPr bwMode="auto">
          <a:xfrm>
            <a:off x="146050" y="5791200"/>
            <a:ext cx="3124200" cy="304800"/>
            <a:chOff x="336" y="3648"/>
            <a:chExt cx="1968" cy="192"/>
          </a:xfrm>
        </p:grpSpPr>
        <p:sp>
          <p:nvSpPr>
            <p:cNvPr id="322574" name="Rectangle 14"/>
            <p:cNvSpPr>
              <a:spLocks noChangeArrowheads="1"/>
            </p:cNvSpPr>
            <p:nvPr/>
          </p:nvSpPr>
          <p:spPr bwMode="auto">
            <a:xfrm>
              <a:off x="336" y="3648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pushq</a:t>
              </a:r>
              <a:r>
                <a:rPr lang="en-US" sz="1400" b="0" dirty="0">
                  <a:latin typeface="Courier New" pitchFamily="49" charset="0"/>
                </a:rPr>
                <a:t> </a:t>
              </a:r>
              <a:r>
                <a:rPr lang="en-US" sz="1400" b="0" dirty="0" err="1"/>
                <a:t>rA</a:t>
              </a:r>
              <a:endParaRPr lang="en-US" sz="1400" b="0" dirty="0"/>
            </a:p>
          </p:txBody>
        </p:sp>
        <p:grpSp>
          <p:nvGrpSpPr>
            <p:cNvPr id="5" name="Group 213"/>
            <p:cNvGrpSpPr>
              <a:grpSpLocks/>
            </p:cNvGrpSpPr>
            <p:nvPr/>
          </p:nvGrpSpPr>
          <p:grpSpPr bwMode="auto">
            <a:xfrm>
              <a:off x="1536" y="3648"/>
              <a:ext cx="384" cy="192"/>
              <a:chOff x="1536" y="3648"/>
              <a:chExt cx="384" cy="192"/>
            </a:xfrm>
          </p:grpSpPr>
          <p:sp>
            <p:nvSpPr>
              <p:cNvPr id="322576" name="Rectangle 16"/>
              <p:cNvSpPr>
                <a:spLocks noChangeArrowheads="1"/>
              </p:cNvSpPr>
              <p:nvPr/>
            </p:nvSpPr>
            <p:spPr bwMode="auto">
              <a:xfrm>
                <a:off x="1536" y="364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322577" name="Rectangle 17"/>
              <p:cNvSpPr>
                <a:spLocks noChangeArrowheads="1"/>
              </p:cNvSpPr>
              <p:nvPr/>
            </p:nvSpPr>
            <p:spPr bwMode="auto">
              <a:xfrm>
                <a:off x="1728" y="364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578" name="Rectangle 18"/>
              <p:cNvSpPr>
                <a:spLocks noChangeArrowheads="1"/>
              </p:cNvSpPr>
              <p:nvPr/>
            </p:nvSpPr>
            <p:spPr bwMode="auto">
              <a:xfrm>
                <a:off x="1536" y="3648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grpSp>
          <p:nvGrpSpPr>
            <p:cNvPr id="6" name="Group 212"/>
            <p:cNvGrpSpPr>
              <a:grpSpLocks/>
            </p:cNvGrpSpPr>
            <p:nvPr/>
          </p:nvGrpSpPr>
          <p:grpSpPr bwMode="auto">
            <a:xfrm>
              <a:off x="1920" y="3648"/>
              <a:ext cx="384" cy="192"/>
              <a:chOff x="1920" y="3648"/>
              <a:chExt cx="384" cy="192"/>
            </a:xfrm>
          </p:grpSpPr>
          <p:sp>
            <p:nvSpPr>
              <p:cNvPr id="322580" name="Rectangle 20"/>
              <p:cNvSpPr>
                <a:spLocks noChangeArrowheads="1"/>
              </p:cNvSpPr>
              <p:nvPr/>
            </p:nvSpPr>
            <p:spPr bwMode="auto">
              <a:xfrm>
                <a:off x="1920" y="3648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rA</a:t>
                </a:r>
              </a:p>
            </p:txBody>
          </p:sp>
          <p:sp>
            <p:nvSpPr>
              <p:cNvPr id="322581" name="Rectangle 21"/>
              <p:cNvSpPr>
                <a:spLocks noChangeArrowheads="1"/>
              </p:cNvSpPr>
              <p:nvPr/>
            </p:nvSpPr>
            <p:spPr bwMode="auto">
              <a:xfrm>
                <a:off x="2112" y="3648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F</a:t>
                </a:r>
              </a:p>
            </p:txBody>
          </p:sp>
          <p:sp>
            <p:nvSpPr>
              <p:cNvPr id="322582" name="Rectangle 22"/>
              <p:cNvSpPr>
                <a:spLocks noChangeArrowheads="1"/>
              </p:cNvSpPr>
              <p:nvPr/>
            </p:nvSpPr>
            <p:spPr bwMode="auto">
              <a:xfrm>
                <a:off x="1920" y="3648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sp>
        <p:nvSpPr>
          <p:cNvPr id="322584" name="Rectangle 24"/>
          <p:cNvSpPr>
            <a:spLocks noChangeArrowheads="1"/>
          </p:cNvSpPr>
          <p:nvPr/>
        </p:nvSpPr>
        <p:spPr bwMode="auto">
          <a:xfrm>
            <a:off x="146050" y="44196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jXX </a:t>
            </a:r>
            <a:r>
              <a:rPr lang="en-US" sz="1400" b="0"/>
              <a:t>Dest</a:t>
            </a:r>
          </a:p>
        </p:txBody>
      </p:sp>
      <p:grpSp>
        <p:nvGrpSpPr>
          <p:cNvPr id="8" name="Group 210"/>
          <p:cNvGrpSpPr>
            <a:grpSpLocks/>
          </p:cNvGrpSpPr>
          <p:nvPr/>
        </p:nvGrpSpPr>
        <p:grpSpPr bwMode="auto">
          <a:xfrm>
            <a:off x="2051050" y="4419600"/>
            <a:ext cx="609600" cy="304800"/>
            <a:chOff x="1536" y="2784"/>
            <a:chExt cx="384" cy="192"/>
          </a:xfrm>
        </p:grpSpPr>
        <p:sp>
          <p:nvSpPr>
            <p:cNvPr id="322586" name="Rectangle 26"/>
            <p:cNvSpPr>
              <a:spLocks noChangeArrowheads="1"/>
            </p:cNvSpPr>
            <p:nvPr/>
          </p:nvSpPr>
          <p:spPr bwMode="auto">
            <a:xfrm>
              <a:off x="1536" y="2784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7</a:t>
              </a:r>
            </a:p>
          </p:txBody>
        </p:sp>
        <p:sp>
          <p:nvSpPr>
            <p:cNvPr id="322587" name="Rectangle 27"/>
            <p:cNvSpPr>
              <a:spLocks noChangeArrowheads="1"/>
            </p:cNvSpPr>
            <p:nvPr/>
          </p:nvSpPr>
          <p:spPr bwMode="auto">
            <a:xfrm>
              <a:off x="1728" y="2784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 dirty="0"/>
                <a:t>fn</a:t>
              </a:r>
            </a:p>
          </p:txBody>
        </p:sp>
        <p:sp>
          <p:nvSpPr>
            <p:cNvPr id="322588" name="Rectangle 28"/>
            <p:cNvSpPr>
              <a:spLocks noChangeArrowheads="1"/>
            </p:cNvSpPr>
            <p:nvPr/>
          </p:nvSpPr>
          <p:spPr bwMode="auto">
            <a:xfrm>
              <a:off x="1536" y="278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589" name="Rectangle 29"/>
          <p:cNvSpPr>
            <a:spLocks noChangeArrowheads="1"/>
          </p:cNvSpPr>
          <p:nvPr/>
        </p:nvSpPr>
        <p:spPr bwMode="auto">
          <a:xfrm>
            <a:off x="2660650" y="441325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Dest</a:t>
            </a:r>
          </a:p>
        </p:txBody>
      </p:sp>
      <p:grpSp>
        <p:nvGrpSpPr>
          <p:cNvPr id="9" name="Group 209"/>
          <p:cNvGrpSpPr>
            <a:grpSpLocks/>
          </p:cNvGrpSpPr>
          <p:nvPr/>
        </p:nvGrpSpPr>
        <p:grpSpPr bwMode="auto">
          <a:xfrm>
            <a:off x="146050" y="6248400"/>
            <a:ext cx="3124200" cy="304800"/>
            <a:chOff x="336" y="3936"/>
            <a:chExt cx="1968" cy="192"/>
          </a:xfrm>
        </p:grpSpPr>
        <p:sp>
          <p:nvSpPr>
            <p:cNvPr id="322591" name="Rectangle 31"/>
            <p:cNvSpPr>
              <a:spLocks noChangeArrowheads="1"/>
            </p:cNvSpPr>
            <p:nvPr/>
          </p:nvSpPr>
          <p:spPr bwMode="auto">
            <a:xfrm>
              <a:off x="336" y="3936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popq</a:t>
              </a:r>
              <a:r>
                <a:rPr lang="en-US" sz="1400" b="0" dirty="0">
                  <a:latin typeface="Courier New" pitchFamily="49" charset="0"/>
                </a:rPr>
                <a:t> </a:t>
              </a:r>
              <a:r>
                <a:rPr lang="en-US" sz="1400" b="0" dirty="0" err="1"/>
                <a:t>rA</a:t>
              </a:r>
              <a:endParaRPr lang="en-US" sz="1400" b="0" dirty="0"/>
            </a:p>
          </p:txBody>
        </p:sp>
        <p:grpSp>
          <p:nvGrpSpPr>
            <p:cNvPr id="10" name="Group 208"/>
            <p:cNvGrpSpPr>
              <a:grpSpLocks/>
            </p:cNvGrpSpPr>
            <p:nvPr/>
          </p:nvGrpSpPr>
          <p:grpSpPr bwMode="auto">
            <a:xfrm>
              <a:off x="1536" y="3936"/>
              <a:ext cx="384" cy="192"/>
              <a:chOff x="1536" y="3936"/>
              <a:chExt cx="384" cy="192"/>
            </a:xfrm>
          </p:grpSpPr>
          <p:sp>
            <p:nvSpPr>
              <p:cNvPr id="322593" name="Rectangle 33"/>
              <p:cNvSpPr>
                <a:spLocks noChangeArrowheads="1"/>
              </p:cNvSpPr>
              <p:nvPr/>
            </p:nvSpPr>
            <p:spPr bwMode="auto">
              <a:xfrm>
                <a:off x="1536" y="393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322594" name="Rectangle 34"/>
              <p:cNvSpPr>
                <a:spLocks noChangeArrowheads="1"/>
              </p:cNvSpPr>
              <p:nvPr/>
            </p:nvSpPr>
            <p:spPr bwMode="auto">
              <a:xfrm>
                <a:off x="1728" y="393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595" name="Rectangle 35"/>
              <p:cNvSpPr>
                <a:spLocks noChangeArrowheads="1"/>
              </p:cNvSpPr>
              <p:nvPr/>
            </p:nvSpPr>
            <p:spPr bwMode="auto">
              <a:xfrm>
                <a:off x="1536" y="393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grpSp>
          <p:nvGrpSpPr>
            <p:cNvPr id="11" name="Group 207"/>
            <p:cNvGrpSpPr>
              <a:grpSpLocks/>
            </p:cNvGrpSpPr>
            <p:nvPr/>
          </p:nvGrpSpPr>
          <p:grpSpPr bwMode="auto">
            <a:xfrm>
              <a:off x="1920" y="3936"/>
              <a:ext cx="384" cy="192"/>
              <a:chOff x="1920" y="3936"/>
              <a:chExt cx="384" cy="192"/>
            </a:xfrm>
          </p:grpSpPr>
          <p:sp>
            <p:nvSpPr>
              <p:cNvPr id="322597" name="Rectangle 37"/>
              <p:cNvSpPr>
                <a:spLocks noChangeArrowheads="1"/>
              </p:cNvSpPr>
              <p:nvPr/>
            </p:nvSpPr>
            <p:spPr bwMode="auto">
              <a:xfrm>
                <a:off x="1920" y="393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rA</a:t>
                </a:r>
              </a:p>
            </p:txBody>
          </p:sp>
          <p:sp>
            <p:nvSpPr>
              <p:cNvPr id="322598" name="Rectangle 38"/>
              <p:cNvSpPr>
                <a:spLocks noChangeArrowheads="1"/>
              </p:cNvSpPr>
              <p:nvPr/>
            </p:nvSpPr>
            <p:spPr bwMode="auto">
              <a:xfrm>
                <a:off x="2112" y="393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F</a:t>
                </a:r>
              </a:p>
            </p:txBody>
          </p:sp>
          <p:sp>
            <p:nvSpPr>
              <p:cNvPr id="322599" name="Rectangle 39"/>
              <p:cNvSpPr>
                <a:spLocks noChangeArrowheads="1"/>
              </p:cNvSpPr>
              <p:nvPr/>
            </p:nvSpPr>
            <p:spPr bwMode="auto">
              <a:xfrm>
                <a:off x="1920" y="393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sp>
        <p:nvSpPr>
          <p:cNvPr id="322601" name="Rectangle 41"/>
          <p:cNvSpPr>
            <a:spLocks noChangeArrowheads="1"/>
          </p:cNvSpPr>
          <p:nvPr/>
        </p:nvSpPr>
        <p:spPr bwMode="auto">
          <a:xfrm>
            <a:off x="146050" y="48768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call </a:t>
            </a:r>
            <a:r>
              <a:rPr lang="en-US" sz="1400" b="0"/>
              <a:t>Dest</a:t>
            </a:r>
          </a:p>
        </p:txBody>
      </p:sp>
      <p:grpSp>
        <p:nvGrpSpPr>
          <p:cNvPr id="13" name="Group 205"/>
          <p:cNvGrpSpPr>
            <a:grpSpLocks/>
          </p:cNvGrpSpPr>
          <p:nvPr/>
        </p:nvGrpSpPr>
        <p:grpSpPr bwMode="auto">
          <a:xfrm>
            <a:off x="2051050" y="4876800"/>
            <a:ext cx="609600" cy="304800"/>
            <a:chOff x="1536" y="3072"/>
            <a:chExt cx="384" cy="192"/>
          </a:xfrm>
        </p:grpSpPr>
        <p:sp>
          <p:nvSpPr>
            <p:cNvPr id="322603" name="Rectangle 43"/>
            <p:cNvSpPr>
              <a:spLocks noChangeArrowheads="1"/>
            </p:cNvSpPr>
            <p:nvPr/>
          </p:nvSpPr>
          <p:spPr bwMode="auto">
            <a:xfrm>
              <a:off x="1536" y="307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8</a:t>
              </a:r>
            </a:p>
          </p:txBody>
        </p:sp>
        <p:sp>
          <p:nvSpPr>
            <p:cNvPr id="322604" name="Rectangle 44"/>
            <p:cNvSpPr>
              <a:spLocks noChangeArrowheads="1"/>
            </p:cNvSpPr>
            <p:nvPr/>
          </p:nvSpPr>
          <p:spPr bwMode="auto">
            <a:xfrm>
              <a:off x="1728" y="307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605" name="Rectangle 45"/>
            <p:cNvSpPr>
              <a:spLocks noChangeArrowheads="1"/>
            </p:cNvSpPr>
            <p:nvPr/>
          </p:nvSpPr>
          <p:spPr bwMode="auto">
            <a:xfrm>
              <a:off x="1536" y="3072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606" name="Rectangle 46"/>
          <p:cNvSpPr>
            <a:spLocks noChangeArrowheads="1"/>
          </p:cNvSpPr>
          <p:nvPr/>
        </p:nvSpPr>
        <p:spPr bwMode="auto">
          <a:xfrm>
            <a:off x="2660650" y="487680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 dirty="0" err="1"/>
              <a:t>Dest</a:t>
            </a:r>
            <a:endParaRPr lang="en-US" sz="1400" b="0" dirty="0"/>
          </a:p>
        </p:txBody>
      </p:sp>
      <p:grpSp>
        <p:nvGrpSpPr>
          <p:cNvPr id="14" name="Group 204"/>
          <p:cNvGrpSpPr>
            <a:grpSpLocks/>
          </p:cNvGrpSpPr>
          <p:nvPr/>
        </p:nvGrpSpPr>
        <p:grpSpPr bwMode="auto">
          <a:xfrm>
            <a:off x="146050" y="2133600"/>
            <a:ext cx="3124200" cy="304800"/>
            <a:chOff x="336" y="1344"/>
            <a:chExt cx="1968" cy="192"/>
          </a:xfrm>
        </p:grpSpPr>
        <p:sp>
          <p:nvSpPr>
            <p:cNvPr id="322608" name="Rectangle 48"/>
            <p:cNvSpPr>
              <a:spLocks noChangeArrowheads="1"/>
            </p:cNvSpPr>
            <p:nvPr/>
          </p:nvSpPr>
          <p:spPr bwMode="auto">
            <a:xfrm>
              <a:off x="336" y="1344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cmovXX</a:t>
              </a:r>
              <a:r>
                <a:rPr lang="en-US" sz="1400" b="0" dirty="0">
                  <a:latin typeface="Courier New" pitchFamily="49" charset="0"/>
                </a:rPr>
                <a:t> </a:t>
              </a:r>
              <a:r>
                <a:rPr lang="en-US" sz="1400" b="0" dirty="0" err="1"/>
                <a:t>rA</a:t>
              </a:r>
              <a:r>
                <a:rPr lang="en-US" sz="1400" b="0" dirty="0">
                  <a:latin typeface="Courier New" pitchFamily="49" charset="0"/>
                </a:rPr>
                <a:t>, </a:t>
              </a:r>
              <a:r>
                <a:rPr lang="en-US" sz="1400" b="0" dirty="0" err="1"/>
                <a:t>rB</a:t>
              </a:r>
              <a:endParaRPr lang="en-US" sz="1400" b="0" dirty="0"/>
            </a:p>
          </p:txBody>
        </p:sp>
        <p:grpSp>
          <p:nvGrpSpPr>
            <p:cNvPr id="15" name="Group 203"/>
            <p:cNvGrpSpPr>
              <a:grpSpLocks/>
            </p:cNvGrpSpPr>
            <p:nvPr/>
          </p:nvGrpSpPr>
          <p:grpSpPr bwMode="auto">
            <a:xfrm>
              <a:off x="1536" y="1344"/>
              <a:ext cx="384" cy="192"/>
              <a:chOff x="1536" y="1344"/>
              <a:chExt cx="384" cy="192"/>
            </a:xfrm>
          </p:grpSpPr>
          <p:sp>
            <p:nvSpPr>
              <p:cNvPr id="322610" name="Rectangle 50"/>
              <p:cNvSpPr>
                <a:spLocks noChangeArrowheads="1"/>
              </p:cNvSpPr>
              <p:nvPr/>
            </p:nvSpPr>
            <p:spPr bwMode="auto">
              <a:xfrm>
                <a:off x="1536" y="1344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2</a:t>
                </a:r>
              </a:p>
            </p:txBody>
          </p:sp>
          <p:sp>
            <p:nvSpPr>
              <p:cNvPr id="322611" name="Rectangle 51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/>
                  <a:t>fn</a:t>
                </a:r>
              </a:p>
            </p:txBody>
          </p:sp>
          <p:sp>
            <p:nvSpPr>
              <p:cNvPr id="322612" name="Rectangle 52"/>
              <p:cNvSpPr>
                <a:spLocks noChangeArrowheads="1"/>
              </p:cNvSpPr>
              <p:nvPr/>
            </p:nvSpPr>
            <p:spPr bwMode="auto">
              <a:xfrm>
                <a:off x="1536" y="134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grpSp>
          <p:nvGrpSpPr>
            <p:cNvPr id="16" name="Group 202"/>
            <p:cNvGrpSpPr>
              <a:grpSpLocks/>
            </p:cNvGrpSpPr>
            <p:nvPr/>
          </p:nvGrpSpPr>
          <p:grpSpPr bwMode="auto">
            <a:xfrm>
              <a:off x="1920" y="1344"/>
              <a:ext cx="384" cy="192"/>
              <a:chOff x="1920" y="1344"/>
              <a:chExt cx="384" cy="192"/>
            </a:xfrm>
          </p:grpSpPr>
          <p:sp>
            <p:nvSpPr>
              <p:cNvPr id="322614" name="Rectangle 54"/>
              <p:cNvSpPr>
                <a:spLocks noChangeArrowheads="1"/>
              </p:cNvSpPr>
              <p:nvPr/>
            </p:nvSpPr>
            <p:spPr bwMode="auto">
              <a:xfrm>
                <a:off x="1920" y="1344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rA</a:t>
                </a:r>
              </a:p>
            </p:txBody>
          </p:sp>
          <p:sp>
            <p:nvSpPr>
              <p:cNvPr id="322615" name="Rectangle 55"/>
              <p:cNvSpPr>
                <a:spLocks noChangeArrowheads="1"/>
              </p:cNvSpPr>
              <p:nvPr/>
            </p:nvSpPr>
            <p:spPr bwMode="auto">
              <a:xfrm>
                <a:off x="2112" y="1344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rB</a:t>
                </a:r>
              </a:p>
            </p:txBody>
          </p:sp>
          <p:sp>
            <p:nvSpPr>
              <p:cNvPr id="322616" name="Rectangle 56"/>
              <p:cNvSpPr>
                <a:spLocks noChangeArrowheads="1"/>
              </p:cNvSpPr>
              <p:nvPr/>
            </p:nvSpPr>
            <p:spPr bwMode="auto">
              <a:xfrm>
                <a:off x="1920" y="134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sp>
        <p:nvSpPr>
          <p:cNvPr id="322618" name="Rectangle 58"/>
          <p:cNvSpPr>
            <a:spLocks noChangeArrowheads="1"/>
          </p:cNvSpPr>
          <p:nvPr/>
        </p:nvSpPr>
        <p:spPr bwMode="auto">
          <a:xfrm>
            <a:off x="146050" y="25908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irmovq</a:t>
            </a:r>
            <a:r>
              <a:rPr lang="en-US" sz="1400" b="0" dirty="0">
                <a:latin typeface="Courier New" pitchFamily="49" charset="0"/>
              </a:rPr>
              <a:t> </a:t>
            </a:r>
            <a:r>
              <a:rPr lang="en-US" sz="1400" b="0" dirty="0"/>
              <a:t>V</a:t>
            </a:r>
            <a:r>
              <a:rPr lang="en-US" sz="1400" b="0" dirty="0">
                <a:latin typeface="Courier New" pitchFamily="49" charset="0"/>
              </a:rPr>
              <a:t>, </a:t>
            </a:r>
            <a:r>
              <a:rPr lang="en-US" sz="1400" b="0" dirty="0" err="1"/>
              <a:t>rB</a:t>
            </a:r>
            <a:endParaRPr lang="en-US" sz="1400" b="0" dirty="0"/>
          </a:p>
        </p:txBody>
      </p:sp>
      <p:grpSp>
        <p:nvGrpSpPr>
          <p:cNvPr id="18" name="Group 200"/>
          <p:cNvGrpSpPr>
            <a:grpSpLocks/>
          </p:cNvGrpSpPr>
          <p:nvPr/>
        </p:nvGrpSpPr>
        <p:grpSpPr bwMode="auto">
          <a:xfrm>
            <a:off x="2051050" y="2590800"/>
            <a:ext cx="609600" cy="304800"/>
            <a:chOff x="1536" y="1632"/>
            <a:chExt cx="384" cy="192"/>
          </a:xfrm>
        </p:grpSpPr>
        <p:sp>
          <p:nvSpPr>
            <p:cNvPr id="322620" name="Rectangle 60"/>
            <p:cNvSpPr>
              <a:spLocks noChangeArrowheads="1"/>
            </p:cNvSpPr>
            <p:nvPr/>
          </p:nvSpPr>
          <p:spPr bwMode="auto">
            <a:xfrm>
              <a:off x="1536" y="163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3</a:t>
              </a:r>
            </a:p>
          </p:txBody>
        </p:sp>
        <p:sp>
          <p:nvSpPr>
            <p:cNvPr id="322621" name="Rectangle 61"/>
            <p:cNvSpPr>
              <a:spLocks noChangeArrowheads="1"/>
            </p:cNvSpPr>
            <p:nvPr/>
          </p:nvSpPr>
          <p:spPr bwMode="auto">
            <a:xfrm>
              <a:off x="1728" y="163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622" name="Rectangle 62"/>
            <p:cNvSpPr>
              <a:spLocks noChangeArrowheads="1"/>
            </p:cNvSpPr>
            <p:nvPr/>
          </p:nvSpPr>
          <p:spPr bwMode="auto">
            <a:xfrm>
              <a:off x="1536" y="1632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grpSp>
        <p:nvGrpSpPr>
          <p:cNvPr id="19" name="Group 199"/>
          <p:cNvGrpSpPr>
            <a:grpSpLocks/>
          </p:cNvGrpSpPr>
          <p:nvPr/>
        </p:nvGrpSpPr>
        <p:grpSpPr bwMode="auto">
          <a:xfrm>
            <a:off x="2660650" y="2590800"/>
            <a:ext cx="609600" cy="304800"/>
            <a:chOff x="1920" y="1632"/>
            <a:chExt cx="384" cy="192"/>
          </a:xfrm>
        </p:grpSpPr>
        <p:sp>
          <p:nvSpPr>
            <p:cNvPr id="322624" name="Rectangle 64"/>
            <p:cNvSpPr>
              <a:spLocks noChangeArrowheads="1"/>
            </p:cNvSpPr>
            <p:nvPr/>
          </p:nvSpPr>
          <p:spPr bwMode="auto">
            <a:xfrm>
              <a:off x="1920" y="1632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F</a:t>
              </a:r>
            </a:p>
          </p:txBody>
        </p:sp>
        <p:sp>
          <p:nvSpPr>
            <p:cNvPr id="322625" name="Rectangle 65"/>
            <p:cNvSpPr>
              <a:spLocks noChangeArrowheads="1"/>
            </p:cNvSpPr>
            <p:nvPr/>
          </p:nvSpPr>
          <p:spPr bwMode="auto">
            <a:xfrm>
              <a:off x="2112" y="1632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rB</a:t>
              </a:r>
            </a:p>
          </p:txBody>
        </p:sp>
        <p:sp>
          <p:nvSpPr>
            <p:cNvPr id="322626" name="Rectangle 66"/>
            <p:cNvSpPr>
              <a:spLocks noChangeArrowheads="1"/>
            </p:cNvSpPr>
            <p:nvPr/>
          </p:nvSpPr>
          <p:spPr bwMode="auto">
            <a:xfrm>
              <a:off x="1920" y="1632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627" name="Rectangle 67"/>
          <p:cNvSpPr>
            <a:spLocks noChangeArrowheads="1"/>
          </p:cNvSpPr>
          <p:nvPr/>
        </p:nvSpPr>
        <p:spPr bwMode="auto">
          <a:xfrm>
            <a:off x="3270250" y="259080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V</a:t>
            </a:r>
          </a:p>
        </p:txBody>
      </p:sp>
      <p:sp>
        <p:nvSpPr>
          <p:cNvPr id="322629" name="Rectangle 69"/>
          <p:cNvSpPr>
            <a:spLocks noChangeArrowheads="1"/>
          </p:cNvSpPr>
          <p:nvPr/>
        </p:nvSpPr>
        <p:spPr bwMode="auto">
          <a:xfrm>
            <a:off x="146050" y="30480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rmmovq</a:t>
            </a:r>
            <a:r>
              <a:rPr lang="en-US" sz="1400" b="0" dirty="0">
                <a:latin typeface="Courier New" pitchFamily="49" charset="0"/>
              </a:rPr>
              <a:t> </a:t>
            </a:r>
            <a:r>
              <a:rPr lang="en-US" sz="1400" b="0" dirty="0" err="1"/>
              <a:t>rA</a:t>
            </a:r>
            <a:r>
              <a:rPr lang="en-US" sz="1400" b="0" dirty="0">
                <a:latin typeface="Courier New" pitchFamily="49" charset="0"/>
              </a:rPr>
              <a:t>, </a:t>
            </a:r>
            <a:r>
              <a:rPr lang="en-US" sz="1400" b="0" dirty="0"/>
              <a:t>D</a:t>
            </a:r>
            <a:r>
              <a:rPr lang="en-US" sz="1400" b="0" dirty="0">
                <a:latin typeface="Courier New" pitchFamily="49" charset="0"/>
              </a:rPr>
              <a:t>(</a:t>
            </a:r>
            <a:r>
              <a:rPr lang="en-US" sz="1400" b="0" dirty="0" err="1"/>
              <a:t>rB</a:t>
            </a:r>
            <a:r>
              <a:rPr lang="en-US" sz="1400" b="0" dirty="0">
                <a:latin typeface="Courier New" pitchFamily="49" charset="0"/>
              </a:rPr>
              <a:t>)</a:t>
            </a:r>
          </a:p>
        </p:txBody>
      </p:sp>
      <p:grpSp>
        <p:nvGrpSpPr>
          <p:cNvPr id="21" name="Group 197"/>
          <p:cNvGrpSpPr>
            <a:grpSpLocks/>
          </p:cNvGrpSpPr>
          <p:nvPr/>
        </p:nvGrpSpPr>
        <p:grpSpPr bwMode="auto">
          <a:xfrm>
            <a:off x="2051050" y="3048000"/>
            <a:ext cx="609600" cy="304800"/>
            <a:chOff x="1536" y="1920"/>
            <a:chExt cx="384" cy="192"/>
          </a:xfrm>
        </p:grpSpPr>
        <p:sp>
          <p:nvSpPr>
            <p:cNvPr id="322631" name="Rectangle 71"/>
            <p:cNvSpPr>
              <a:spLocks noChangeArrowheads="1"/>
            </p:cNvSpPr>
            <p:nvPr/>
          </p:nvSpPr>
          <p:spPr bwMode="auto">
            <a:xfrm>
              <a:off x="1536" y="1920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4</a:t>
              </a:r>
            </a:p>
          </p:txBody>
        </p:sp>
        <p:sp>
          <p:nvSpPr>
            <p:cNvPr id="322632" name="Rectangle 72"/>
            <p:cNvSpPr>
              <a:spLocks noChangeArrowheads="1"/>
            </p:cNvSpPr>
            <p:nvPr/>
          </p:nvSpPr>
          <p:spPr bwMode="auto">
            <a:xfrm>
              <a:off x="1728" y="1920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633" name="Rectangle 73"/>
            <p:cNvSpPr>
              <a:spLocks noChangeArrowheads="1"/>
            </p:cNvSpPr>
            <p:nvPr/>
          </p:nvSpPr>
          <p:spPr bwMode="auto">
            <a:xfrm>
              <a:off x="1536" y="1920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grpSp>
        <p:nvGrpSpPr>
          <p:cNvPr id="22" name="Group 196"/>
          <p:cNvGrpSpPr>
            <a:grpSpLocks/>
          </p:cNvGrpSpPr>
          <p:nvPr/>
        </p:nvGrpSpPr>
        <p:grpSpPr bwMode="auto">
          <a:xfrm>
            <a:off x="2660650" y="3048000"/>
            <a:ext cx="609600" cy="304800"/>
            <a:chOff x="1920" y="1920"/>
            <a:chExt cx="384" cy="192"/>
          </a:xfrm>
        </p:grpSpPr>
        <p:sp>
          <p:nvSpPr>
            <p:cNvPr id="322635" name="Rectangle 75"/>
            <p:cNvSpPr>
              <a:spLocks noChangeArrowheads="1"/>
            </p:cNvSpPr>
            <p:nvPr/>
          </p:nvSpPr>
          <p:spPr bwMode="auto">
            <a:xfrm>
              <a:off x="1920" y="1920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rA</a:t>
              </a:r>
            </a:p>
          </p:txBody>
        </p:sp>
        <p:sp>
          <p:nvSpPr>
            <p:cNvPr id="322636" name="Rectangle 76"/>
            <p:cNvSpPr>
              <a:spLocks noChangeArrowheads="1"/>
            </p:cNvSpPr>
            <p:nvPr/>
          </p:nvSpPr>
          <p:spPr bwMode="auto">
            <a:xfrm>
              <a:off x="2112" y="1920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rB</a:t>
              </a:r>
            </a:p>
          </p:txBody>
        </p:sp>
        <p:sp>
          <p:nvSpPr>
            <p:cNvPr id="322637" name="Rectangle 77"/>
            <p:cNvSpPr>
              <a:spLocks noChangeArrowheads="1"/>
            </p:cNvSpPr>
            <p:nvPr/>
          </p:nvSpPr>
          <p:spPr bwMode="auto">
            <a:xfrm>
              <a:off x="1920" y="1920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638" name="Rectangle 78"/>
          <p:cNvSpPr>
            <a:spLocks noChangeArrowheads="1"/>
          </p:cNvSpPr>
          <p:nvPr/>
        </p:nvSpPr>
        <p:spPr bwMode="auto">
          <a:xfrm>
            <a:off x="3270250" y="304800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D</a:t>
            </a:r>
          </a:p>
        </p:txBody>
      </p:sp>
      <p:sp>
        <p:nvSpPr>
          <p:cNvPr id="322640" name="Rectangle 80"/>
          <p:cNvSpPr>
            <a:spLocks noChangeArrowheads="1"/>
          </p:cNvSpPr>
          <p:nvPr/>
        </p:nvSpPr>
        <p:spPr bwMode="auto">
          <a:xfrm>
            <a:off x="146050" y="35052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mrmovq</a:t>
            </a:r>
            <a:r>
              <a:rPr lang="en-US" sz="1400" b="0" dirty="0">
                <a:latin typeface="Courier New" pitchFamily="49" charset="0"/>
              </a:rPr>
              <a:t> </a:t>
            </a:r>
            <a:r>
              <a:rPr lang="en-US" sz="1400" b="0" dirty="0"/>
              <a:t>D</a:t>
            </a:r>
            <a:r>
              <a:rPr lang="en-US" sz="1400" b="0" dirty="0">
                <a:latin typeface="Courier New" pitchFamily="49" charset="0"/>
              </a:rPr>
              <a:t>(</a:t>
            </a:r>
            <a:r>
              <a:rPr lang="en-US" sz="1400" b="0" dirty="0" err="1"/>
              <a:t>rB</a:t>
            </a:r>
            <a:r>
              <a:rPr lang="en-US" sz="1400" b="0" dirty="0">
                <a:latin typeface="Courier New" pitchFamily="49" charset="0"/>
              </a:rPr>
              <a:t>), </a:t>
            </a:r>
            <a:r>
              <a:rPr lang="en-US" sz="1400" b="0" dirty="0" err="1"/>
              <a:t>rA</a:t>
            </a:r>
            <a:endParaRPr lang="en-US" sz="1400" b="0" dirty="0"/>
          </a:p>
        </p:txBody>
      </p:sp>
      <p:grpSp>
        <p:nvGrpSpPr>
          <p:cNvPr id="24" name="Group 194"/>
          <p:cNvGrpSpPr>
            <a:grpSpLocks/>
          </p:cNvGrpSpPr>
          <p:nvPr/>
        </p:nvGrpSpPr>
        <p:grpSpPr bwMode="auto">
          <a:xfrm>
            <a:off x="2051050" y="3505200"/>
            <a:ext cx="609600" cy="304800"/>
            <a:chOff x="1536" y="2208"/>
            <a:chExt cx="384" cy="192"/>
          </a:xfrm>
        </p:grpSpPr>
        <p:sp>
          <p:nvSpPr>
            <p:cNvPr id="322642" name="Rectangle 82"/>
            <p:cNvSpPr>
              <a:spLocks noChangeArrowheads="1"/>
            </p:cNvSpPr>
            <p:nvPr/>
          </p:nvSpPr>
          <p:spPr bwMode="auto">
            <a:xfrm>
              <a:off x="1536" y="220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5</a:t>
              </a:r>
            </a:p>
          </p:txBody>
        </p:sp>
        <p:sp>
          <p:nvSpPr>
            <p:cNvPr id="322643" name="Rectangle 83"/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644" name="Rectangle 84"/>
            <p:cNvSpPr>
              <a:spLocks noChangeArrowheads="1"/>
            </p:cNvSpPr>
            <p:nvPr/>
          </p:nvSpPr>
          <p:spPr bwMode="auto">
            <a:xfrm>
              <a:off x="1536" y="220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grpSp>
        <p:nvGrpSpPr>
          <p:cNvPr id="25" name="Group 193"/>
          <p:cNvGrpSpPr>
            <a:grpSpLocks/>
          </p:cNvGrpSpPr>
          <p:nvPr/>
        </p:nvGrpSpPr>
        <p:grpSpPr bwMode="auto">
          <a:xfrm>
            <a:off x="2660650" y="3505200"/>
            <a:ext cx="609600" cy="304800"/>
            <a:chOff x="1920" y="2208"/>
            <a:chExt cx="384" cy="192"/>
          </a:xfrm>
        </p:grpSpPr>
        <p:sp>
          <p:nvSpPr>
            <p:cNvPr id="322646" name="Rectangle 86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rA</a:t>
              </a:r>
            </a:p>
          </p:txBody>
        </p:sp>
        <p:sp>
          <p:nvSpPr>
            <p:cNvPr id="322647" name="Rectangle 87"/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rB</a:t>
              </a:r>
            </a:p>
          </p:txBody>
        </p:sp>
        <p:sp>
          <p:nvSpPr>
            <p:cNvPr id="322648" name="Rectangle 88"/>
            <p:cNvSpPr>
              <a:spLocks noChangeArrowheads="1"/>
            </p:cNvSpPr>
            <p:nvPr/>
          </p:nvSpPr>
          <p:spPr bwMode="auto">
            <a:xfrm>
              <a:off x="1920" y="220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649" name="Rectangle 89"/>
          <p:cNvSpPr>
            <a:spLocks noChangeArrowheads="1"/>
          </p:cNvSpPr>
          <p:nvPr/>
        </p:nvSpPr>
        <p:spPr bwMode="auto">
          <a:xfrm>
            <a:off x="3270250" y="350520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D</a:t>
            </a:r>
          </a:p>
        </p:txBody>
      </p:sp>
      <p:grpSp>
        <p:nvGrpSpPr>
          <p:cNvPr id="26" name="Group 192"/>
          <p:cNvGrpSpPr>
            <a:grpSpLocks/>
          </p:cNvGrpSpPr>
          <p:nvPr/>
        </p:nvGrpSpPr>
        <p:grpSpPr bwMode="auto">
          <a:xfrm>
            <a:off x="146050" y="3962400"/>
            <a:ext cx="3124200" cy="304800"/>
            <a:chOff x="336" y="2496"/>
            <a:chExt cx="1968" cy="192"/>
          </a:xfrm>
        </p:grpSpPr>
        <p:sp>
          <p:nvSpPr>
            <p:cNvPr id="322651" name="Rectangle 91"/>
            <p:cNvSpPr>
              <a:spLocks noChangeArrowheads="1"/>
            </p:cNvSpPr>
            <p:nvPr/>
          </p:nvSpPr>
          <p:spPr bwMode="auto">
            <a:xfrm>
              <a:off x="336" y="2496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OPq</a:t>
              </a:r>
              <a:r>
                <a:rPr lang="en-US" sz="1400" b="0" dirty="0">
                  <a:latin typeface="Courier New" pitchFamily="49" charset="0"/>
                </a:rPr>
                <a:t> </a:t>
              </a:r>
              <a:r>
                <a:rPr lang="en-US" sz="1400" b="0" dirty="0" err="1"/>
                <a:t>rA</a:t>
              </a:r>
              <a:r>
                <a:rPr lang="en-US" sz="1400" b="0" dirty="0">
                  <a:latin typeface="Courier New" pitchFamily="49" charset="0"/>
                </a:rPr>
                <a:t>, </a:t>
              </a:r>
              <a:r>
                <a:rPr lang="en-US" sz="1400" b="0" dirty="0" err="1"/>
                <a:t>rB</a:t>
              </a:r>
              <a:endParaRPr lang="en-US" sz="1400" b="0" dirty="0"/>
            </a:p>
          </p:txBody>
        </p:sp>
        <p:grpSp>
          <p:nvGrpSpPr>
            <p:cNvPr id="27" name="Group 191"/>
            <p:cNvGrpSpPr>
              <a:grpSpLocks/>
            </p:cNvGrpSpPr>
            <p:nvPr/>
          </p:nvGrpSpPr>
          <p:grpSpPr bwMode="auto">
            <a:xfrm>
              <a:off x="1536" y="2496"/>
              <a:ext cx="384" cy="192"/>
              <a:chOff x="1536" y="2496"/>
              <a:chExt cx="384" cy="192"/>
            </a:xfrm>
          </p:grpSpPr>
          <p:sp>
            <p:nvSpPr>
              <p:cNvPr id="322653" name="Rectangle 93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6</a:t>
                </a:r>
              </a:p>
            </p:txBody>
          </p:sp>
          <p:sp>
            <p:nvSpPr>
              <p:cNvPr id="322654" name="Rectangle 94"/>
              <p:cNvSpPr>
                <a:spLocks noChangeArrowheads="1"/>
              </p:cNvSpPr>
              <p:nvPr/>
            </p:nvSpPr>
            <p:spPr bwMode="auto">
              <a:xfrm>
                <a:off x="1728" y="249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fn</a:t>
                </a:r>
              </a:p>
            </p:txBody>
          </p:sp>
          <p:sp>
            <p:nvSpPr>
              <p:cNvPr id="322655" name="Rectangle 95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grpSp>
          <p:nvGrpSpPr>
            <p:cNvPr id="28" name="Group 190"/>
            <p:cNvGrpSpPr>
              <a:grpSpLocks/>
            </p:cNvGrpSpPr>
            <p:nvPr/>
          </p:nvGrpSpPr>
          <p:grpSpPr bwMode="auto">
            <a:xfrm>
              <a:off x="1920" y="2496"/>
              <a:ext cx="384" cy="192"/>
              <a:chOff x="1920" y="2496"/>
              <a:chExt cx="384" cy="192"/>
            </a:xfrm>
          </p:grpSpPr>
          <p:sp>
            <p:nvSpPr>
              <p:cNvPr id="322657" name="Rectangle 97"/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rA</a:t>
                </a:r>
              </a:p>
            </p:txBody>
          </p:sp>
          <p:sp>
            <p:nvSpPr>
              <p:cNvPr id="322658" name="Rectangle 98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rB</a:t>
                </a:r>
              </a:p>
            </p:txBody>
          </p:sp>
          <p:sp>
            <p:nvSpPr>
              <p:cNvPr id="322659" name="Rectangle 99"/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grpSp>
        <p:nvGrpSpPr>
          <p:cNvPr id="29" name="Group 189"/>
          <p:cNvGrpSpPr>
            <a:grpSpLocks/>
          </p:cNvGrpSpPr>
          <p:nvPr/>
        </p:nvGrpSpPr>
        <p:grpSpPr bwMode="auto">
          <a:xfrm>
            <a:off x="146050" y="5334000"/>
            <a:ext cx="2514600" cy="304800"/>
            <a:chOff x="336" y="3360"/>
            <a:chExt cx="1584" cy="192"/>
          </a:xfrm>
        </p:grpSpPr>
        <p:sp>
          <p:nvSpPr>
            <p:cNvPr id="322661" name="Rectangle 101"/>
            <p:cNvSpPr>
              <a:spLocks noChangeArrowheads="1"/>
            </p:cNvSpPr>
            <p:nvPr/>
          </p:nvSpPr>
          <p:spPr bwMode="auto">
            <a:xfrm>
              <a:off x="336" y="3360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ret</a:t>
              </a:r>
            </a:p>
          </p:txBody>
        </p:sp>
        <p:grpSp>
          <p:nvGrpSpPr>
            <p:cNvPr id="30" name="Group 188"/>
            <p:cNvGrpSpPr>
              <a:grpSpLocks/>
            </p:cNvGrpSpPr>
            <p:nvPr/>
          </p:nvGrpSpPr>
          <p:grpSpPr bwMode="auto">
            <a:xfrm>
              <a:off x="1536" y="3360"/>
              <a:ext cx="384" cy="192"/>
              <a:chOff x="1536" y="3360"/>
              <a:chExt cx="384" cy="192"/>
            </a:xfrm>
          </p:grpSpPr>
          <p:sp>
            <p:nvSpPr>
              <p:cNvPr id="322663" name="Rectangle 103"/>
              <p:cNvSpPr>
                <a:spLocks noChangeArrowheads="1"/>
              </p:cNvSpPr>
              <p:nvPr/>
            </p:nvSpPr>
            <p:spPr bwMode="auto">
              <a:xfrm>
                <a:off x="1536" y="336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9</a:t>
                </a:r>
              </a:p>
            </p:txBody>
          </p:sp>
          <p:sp>
            <p:nvSpPr>
              <p:cNvPr id="322664" name="Rectangle 104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665" name="Rectangle 105"/>
              <p:cNvSpPr>
                <a:spLocks noChangeArrowheads="1"/>
              </p:cNvSpPr>
              <p:nvPr/>
            </p:nvSpPr>
            <p:spPr bwMode="auto">
              <a:xfrm>
                <a:off x="1536" y="3360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grpSp>
        <p:nvGrpSpPr>
          <p:cNvPr id="31" name="Group 187"/>
          <p:cNvGrpSpPr>
            <a:grpSpLocks/>
          </p:cNvGrpSpPr>
          <p:nvPr/>
        </p:nvGrpSpPr>
        <p:grpSpPr bwMode="auto">
          <a:xfrm>
            <a:off x="146050" y="1670050"/>
            <a:ext cx="2514600" cy="304800"/>
            <a:chOff x="336" y="768"/>
            <a:chExt cx="1584" cy="192"/>
          </a:xfrm>
        </p:grpSpPr>
        <p:sp>
          <p:nvSpPr>
            <p:cNvPr id="322667" name="Rectangle 107"/>
            <p:cNvSpPr>
              <a:spLocks noChangeArrowheads="1"/>
            </p:cNvSpPr>
            <p:nvPr/>
          </p:nvSpPr>
          <p:spPr bwMode="auto">
            <a:xfrm>
              <a:off x="336" y="768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nop</a:t>
              </a:r>
            </a:p>
          </p:txBody>
        </p:sp>
        <p:grpSp>
          <p:nvGrpSpPr>
            <p:cNvPr id="322560" name="Group 186"/>
            <p:cNvGrpSpPr>
              <a:grpSpLocks/>
            </p:cNvGrpSpPr>
            <p:nvPr/>
          </p:nvGrpSpPr>
          <p:grpSpPr bwMode="auto">
            <a:xfrm>
              <a:off x="1536" y="768"/>
              <a:ext cx="384" cy="192"/>
              <a:chOff x="1536" y="768"/>
              <a:chExt cx="384" cy="192"/>
            </a:xfrm>
          </p:grpSpPr>
          <p:sp>
            <p:nvSpPr>
              <p:cNvPr id="322669" name="Rectangle 109"/>
              <p:cNvSpPr>
                <a:spLocks noChangeArrowheads="1"/>
              </p:cNvSpPr>
              <p:nvPr/>
            </p:nvSpPr>
            <p:spPr bwMode="auto">
              <a:xfrm>
                <a:off x="1536" y="76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1</a:t>
                </a:r>
              </a:p>
            </p:txBody>
          </p:sp>
          <p:sp>
            <p:nvSpPr>
              <p:cNvPr id="322670" name="Rectangle 110"/>
              <p:cNvSpPr>
                <a:spLocks noChangeArrowheads="1"/>
              </p:cNvSpPr>
              <p:nvPr/>
            </p:nvSpPr>
            <p:spPr bwMode="auto">
              <a:xfrm>
                <a:off x="1728" y="76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671" name="Rectangle 111"/>
              <p:cNvSpPr>
                <a:spLocks noChangeArrowheads="1"/>
              </p:cNvSpPr>
              <p:nvPr/>
            </p:nvSpPr>
            <p:spPr bwMode="auto">
              <a:xfrm>
                <a:off x="1536" y="768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grpSp>
        <p:nvGrpSpPr>
          <p:cNvPr id="322561" name="Group 185"/>
          <p:cNvGrpSpPr>
            <a:grpSpLocks/>
          </p:cNvGrpSpPr>
          <p:nvPr/>
        </p:nvGrpSpPr>
        <p:grpSpPr bwMode="auto">
          <a:xfrm>
            <a:off x="139700" y="1212850"/>
            <a:ext cx="2514600" cy="304800"/>
            <a:chOff x="336" y="1056"/>
            <a:chExt cx="1584" cy="192"/>
          </a:xfrm>
        </p:grpSpPr>
        <p:sp>
          <p:nvSpPr>
            <p:cNvPr id="322673" name="Rectangle 113"/>
            <p:cNvSpPr>
              <a:spLocks noChangeArrowheads="1"/>
            </p:cNvSpPr>
            <p:nvPr/>
          </p:nvSpPr>
          <p:spPr bwMode="auto">
            <a:xfrm>
              <a:off x="336" y="1056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halt</a:t>
              </a:r>
            </a:p>
          </p:txBody>
        </p:sp>
        <p:grpSp>
          <p:nvGrpSpPr>
            <p:cNvPr id="322563" name="Group 184"/>
            <p:cNvGrpSpPr>
              <a:grpSpLocks/>
            </p:cNvGrpSpPr>
            <p:nvPr/>
          </p:nvGrpSpPr>
          <p:grpSpPr bwMode="auto">
            <a:xfrm>
              <a:off x="1536" y="1056"/>
              <a:ext cx="384" cy="192"/>
              <a:chOff x="1536" y="1056"/>
              <a:chExt cx="384" cy="192"/>
            </a:xfrm>
          </p:grpSpPr>
          <p:sp>
            <p:nvSpPr>
              <p:cNvPr id="322675" name="Rectangle 115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676" name="Rectangle 116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677" name="Rectangle 117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grpSp>
        <p:nvGrpSpPr>
          <p:cNvPr id="322564" name="Group 322563"/>
          <p:cNvGrpSpPr/>
          <p:nvPr/>
        </p:nvGrpSpPr>
        <p:grpSpPr>
          <a:xfrm>
            <a:off x="2051050" y="831850"/>
            <a:ext cx="6096000" cy="311150"/>
            <a:chOff x="2051050" y="831850"/>
            <a:chExt cx="6096000" cy="311150"/>
          </a:xfrm>
        </p:grpSpPr>
        <p:sp>
          <p:nvSpPr>
            <p:cNvPr id="322567" name="Rectangle 7"/>
            <p:cNvSpPr>
              <a:spLocks noChangeArrowheads="1"/>
            </p:cNvSpPr>
            <p:nvPr/>
          </p:nvSpPr>
          <p:spPr bwMode="auto">
            <a:xfrm>
              <a:off x="20510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568" name="Rectangle 8"/>
            <p:cNvSpPr>
              <a:spLocks noChangeArrowheads="1"/>
            </p:cNvSpPr>
            <p:nvPr/>
          </p:nvSpPr>
          <p:spPr bwMode="auto">
            <a:xfrm>
              <a:off x="26606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322569" name="Rectangle 9"/>
            <p:cNvSpPr>
              <a:spLocks noChangeArrowheads="1"/>
            </p:cNvSpPr>
            <p:nvPr/>
          </p:nvSpPr>
          <p:spPr bwMode="auto">
            <a:xfrm>
              <a:off x="32702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2</a:t>
              </a:r>
            </a:p>
          </p:txBody>
        </p:sp>
        <p:sp>
          <p:nvSpPr>
            <p:cNvPr id="322570" name="Rectangle 10"/>
            <p:cNvSpPr>
              <a:spLocks noChangeArrowheads="1"/>
            </p:cNvSpPr>
            <p:nvPr/>
          </p:nvSpPr>
          <p:spPr bwMode="auto">
            <a:xfrm>
              <a:off x="38798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3</a:t>
              </a:r>
            </a:p>
          </p:txBody>
        </p:sp>
        <p:sp>
          <p:nvSpPr>
            <p:cNvPr id="322571" name="Rectangle 11"/>
            <p:cNvSpPr>
              <a:spLocks noChangeArrowheads="1"/>
            </p:cNvSpPr>
            <p:nvPr/>
          </p:nvSpPr>
          <p:spPr bwMode="auto">
            <a:xfrm>
              <a:off x="44894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4</a:t>
              </a:r>
            </a:p>
          </p:txBody>
        </p:sp>
        <p:sp>
          <p:nvSpPr>
            <p:cNvPr id="322572" name="Rectangle 12"/>
            <p:cNvSpPr>
              <a:spLocks noChangeArrowheads="1"/>
            </p:cNvSpPr>
            <p:nvPr/>
          </p:nvSpPr>
          <p:spPr bwMode="auto">
            <a:xfrm>
              <a:off x="50990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5</a:t>
              </a:r>
            </a:p>
          </p:txBody>
        </p:sp>
        <p:sp>
          <p:nvSpPr>
            <p:cNvPr id="119" name="Rectangle 8"/>
            <p:cNvSpPr>
              <a:spLocks noChangeArrowheads="1"/>
            </p:cNvSpPr>
            <p:nvPr/>
          </p:nvSpPr>
          <p:spPr bwMode="auto">
            <a:xfrm>
              <a:off x="5708650" y="83185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6</a:t>
              </a:r>
            </a:p>
          </p:txBody>
        </p:sp>
        <p:sp>
          <p:nvSpPr>
            <p:cNvPr id="120" name="Rectangle 9"/>
            <p:cNvSpPr>
              <a:spLocks noChangeArrowheads="1"/>
            </p:cNvSpPr>
            <p:nvPr/>
          </p:nvSpPr>
          <p:spPr bwMode="auto">
            <a:xfrm>
              <a:off x="6318250" y="83185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7</a:t>
              </a:r>
            </a:p>
          </p:txBody>
        </p:sp>
        <p:sp>
          <p:nvSpPr>
            <p:cNvPr id="121" name="Rectangle 10"/>
            <p:cNvSpPr>
              <a:spLocks noChangeArrowheads="1"/>
            </p:cNvSpPr>
            <p:nvPr/>
          </p:nvSpPr>
          <p:spPr bwMode="auto">
            <a:xfrm>
              <a:off x="6927850" y="83185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8</a:t>
              </a:r>
            </a:p>
          </p:txBody>
        </p:sp>
        <p:sp>
          <p:nvSpPr>
            <p:cNvPr id="122" name="Rectangle 11"/>
            <p:cNvSpPr>
              <a:spLocks noChangeArrowheads="1"/>
            </p:cNvSpPr>
            <p:nvPr/>
          </p:nvSpPr>
          <p:spPr bwMode="auto">
            <a:xfrm>
              <a:off x="7537450" y="83185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9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623050" y="755650"/>
            <a:ext cx="2209800" cy="3200400"/>
            <a:chOff x="6546850" y="3194050"/>
            <a:chExt cx="2209800" cy="3200400"/>
          </a:xfrm>
        </p:grpSpPr>
        <p:sp>
          <p:nvSpPr>
            <p:cNvPr id="116" name="Rectangle 115"/>
            <p:cNvSpPr/>
            <p:nvPr/>
          </p:nvSpPr>
          <p:spPr bwMode="auto">
            <a:xfrm>
              <a:off x="6546850" y="3194050"/>
              <a:ext cx="1676400" cy="3200400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grpSp>
          <p:nvGrpSpPr>
            <p:cNvPr id="117" name="Group 219"/>
            <p:cNvGrpSpPr>
              <a:grpSpLocks/>
            </p:cNvGrpSpPr>
            <p:nvPr/>
          </p:nvGrpSpPr>
          <p:grpSpPr bwMode="auto">
            <a:xfrm>
              <a:off x="6623050" y="3270250"/>
              <a:ext cx="2133600" cy="3048000"/>
              <a:chOff x="3984" y="2160"/>
              <a:chExt cx="1344" cy="1920"/>
            </a:xfrm>
          </p:grpSpPr>
          <p:sp>
            <p:nvSpPr>
              <p:cNvPr id="118" name="Rectangle 138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120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jmp</a:t>
                </a:r>
              </a:p>
            </p:txBody>
          </p:sp>
          <p:grpSp>
            <p:nvGrpSpPr>
              <p:cNvPr id="123" name="Group 179"/>
              <p:cNvGrpSpPr>
                <a:grpSpLocks/>
              </p:cNvGrpSpPr>
              <p:nvPr/>
            </p:nvGrpSpPr>
            <p:grpSpPr bwMode="auto">
              <a:xfrm>
                <a:off x="4560" y="2160"/>
                <a:ext cx="384" cy="192"/>
                <a:chOff x="4560" y="2160"/>
                <a:chExt cx="384" cy="192"/>
              </a:xfrm>
            </p:grpSpPr>
            <p:sp>
              <p:nvSpPr>
                <p:cNvPr id="155" name="Rectangle 140"/>
                <p:cNvSpPr>
                  <a:spLocks noChangeArrowheads="1"/>
                </p:cNvSpPr>
                <p:nvPr/>
              </p:nvSpPr>
              <p:spPr bwMode="auto">
                <a:xfrm>
                  <a:off x="4560" y="2160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7</a:t>
                  </a:r>
                </a:p>
              </p:txBody>
            </p:sp>
            <p:sp>
              <p:nvSpPr>
                <p:cNvPr id="156" name="Rectangle 141"/>
                <p:cNvSpPr>
                  <a:spLocks noChangeArrowheads="1"/>
                </p:cNvSpPr>
                <p:nvPr/>
              </p:nvSpPr>
              <p:spPr bwMode="auto">
                <a:xfrm>
                  <a:off x="4752" y="2160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0</a:t>
                  </a:r>
                </a:p>
              </p:txBody>
            </p:sp>
            <p:sp>
              <p:nvSpPr>
                <p:cNvPr id="157" name="Rectangle 142"/>
                <p:cNvSpPr>
                  <a:spLocks noChangeArrowheads="1"/>
                </p:cNvSpPr>
                <p:nvPr/>
              </p:nvSpPr>
              <p:spPr bwMode="auto">
                <a:xfrm>
                  <a:off x="4560" y="2160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400" b="0">
                    <a:latin typeface="Courier New" pitchFamily="49" charset="0"/>
                  </a:endParaRPr>
                </a:p>
              </p:txBody>
            </p:sp>
          </p:grpSp>
          <p:sp>
            <p:nvSpPr>
              <p:cNvPr id="124" name="Rectangle 143"/>
              <p:cNvSpPr>
                <a:spLocks noChangeArrowheads="1"/>
              </p:cNvSpPr>
              <p:nvPr/>
            </p:nvSpPr>
            <p:spPr bwMode="auto">
              <a:xfrm>
                <a:off x="4128" y="2448"/>
                <a:ext cx="120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jle</a:t>
                </a:r>
              </a:p>
            </p:txBody>
          </p:sp>
          <p:grpSp>
            <p:nvGrpSpPr>
              <p:cNvPr id="125" name="Group 178"/>
              <p:cNvGrpSpPr>
                <a:grpSpLocks/>
              </p:cNvGrpSpPr>
              <p:nvPr/>
            </p:nvGrpSpPr>
            <p:grpSpPr bwMode="auto">
              <a:xfrm>
                <a:off x="4560" y="2448"/>
                <a:ext cx="384" cy="192"/>
                <a:chOff x="4560" y="2448"/>
                <a:chExt cx="384" cy="192"/>
              </a:xfrm>
            </p:grpSpPr>
            <p:sp>
              <p:nvSpPr>
                <p:cNvPr id="152" name="Rectangle 145"/>
                <p:cNvSpPr>
                  <a:spLocks noChangeArrowheads="1"/>
                </p:cNvSpPr>
                <p:nvPr/>
              </p:nvSpPr>
              <p:spPr bwMode="auto">
                <a:xfrm>
                  <a:off x="4560" y="2448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7</a:t>
                  </a:r>
                </a:p>
              </p:txBody>
            </p:sp>
            <p:sp>
              <p:nvSpPr>
                <p:cNvPr id="153" name="Rectangle 146"/>
                <p:cNvSpPr>
                  <a:spLocks noChangeArrowheads="1"/>
                </p:cNvSpPr>
                <p:nvPr/>
              </p:nvSpPr>
              <p:spPr bwMode="auto">
                <a:xfrm>
                  <a:off x="4752" y="2448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1</a:t>
                  </a:r>
                </a:p>
              </p:txBody>
            </p:sp>
            <p:sp>
              <p:nvSpPr>
                <p:cNvPr id="154" name="Rectangle 147"/>
                <p:cNvSpPr>
                  <a:spLocks noChangeArrowheads="1"/>
                </p:cNvSpPr>
                <p:nvPr/>
              </p:nvSpPr>
              <p:spPr bwMode="auto">
                <a:xfrm>
                  <a:off x="4560" y="2448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400" b="0">
                    <a:latin typeface="Courier New" pitchFamily="49" charset="0"/>
                  </a:endParaRPr>
                </a:p>
              </p:txBody>
            </p:sp>
          </p:grpSp>
          <p:sp>
            <p:nvSpPr>
              <p:cNvPr id="126" name="Rectangle 148"/>
              <p:cNvSpPr>
                <a:spLocks noChangeArrowheads="1"/>
              </p:cNvSpPr>
              <p:nvPr/>
            </p:nvSpPr>
            <p:spPr bwMode="auto">
              <a:xfrm>
                <a:off x="4128" y="2736"/>
                <a:ext cx="120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jl</a:t>
                </a:r>
              </a:p>
            </p:txBody>
          </p:sp>
          <p:grpSp>
            <p:nvGrpSpPr>
              <p:cNvPr id="127" name="Group 177"/>
              <p:cNvGrpSpPr>
                <a:grpSpLocks/>
              </p:cNvGrpSpPr>
              <p:nvPr/>
            </p:nvGrpSpPr>
            <p:grpSpPr bwMode="auto">
              <a:xfrm>
                <a:off x="4560" y="2736"/>
                <a:ext cx="384" cy="192"/>
                <a:chOff x="4560" y="2736"/>
                <a:chExt cx="384" cy="192"/>
              </a:xfrm>
            </p:grpSpPr>
            <p:sp>
              <p:nvSpPr>
                <p:cNvPr id="149" name="Rectangle 150"/>
                <p:cNvSpPr>
                  <a:spLocks noChangeArrowheads="1"/>
                </p:cNvSpPr>
                <p:nvPr/>
              </p:nvSpPr>
              <p:spPr bwMode="auto">
                <a:xfrm>
                  <a:off x="4560" y="2736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7</a:t>
                  </a:r>
                </a:p>
              </p:txBody>
            </p:sp>
            <p:sp>
              <p:nvSpPr>
                <p:cNvPr id="150" name="Rectangle 151"/>
                <p:cNvSpPr>
                  <a:spLocks noChangeArrowheads="1"/>
                </p:cNvSpPr>
                <p:nvPr/>
              </p:nvSpPr>
              <p:spPr bwMode="auto">
                <a:xfrm>
                  <a:off x="4752" y="2736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2</a:t>
                  </a:r>
                </a:p>
              </p:txBody>
            </p:sp>
            <p:sp>
              <p:nvSpPr>
                <p:cNvPr id="151" name="Rectangle 152"/>
                <p:cNvSpPr>
                  <a:spLocks noChangeArrowheads="1"/>
                </p:cNvSpPr>
                <p:nvPr/>
              </p:nvSpPr>
              <p:spPr bwMode="auto">
                <a:xfrm>
                  <a:off x="4560" y="2736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400" b="0">
                    <a:latin typeface="Courier New" pitchFamily="49" charset="0"/>
                  </a:endParaRPr>
                </a:p>
              </p:txBody>
            </p:sp>
          </p:grpSp>
          <p:sp>
            <p:nvSpPr>
              <p:cNvPr id="128" name="Rectangle 153"/>
              <p:cNvSpPr>
                <a:spLocks noChangeArrowheads="1"/>
              </p:cNvSpPr>
              <p:nvPr/>
            </p:nvSpPr>
            <p:spPr bwMode="auto">
              <a:xfrm>
                <a:off x="4128" y="3024"/>
                <a:ext cx="120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je</a:t>
                </a:r>
              </a:p>
            </p:txBody>
          </p:sp>
          <p:grpSp>
            <p:nvGrpSpPr>
              <p:cNvPr id="129" name="Group 176"/>
              <p:cNvGrpSpPr>
                <a:grpSpLocks/>
              </p:cNvGrpSpPr>
              <p:nvPr/>
            </p:nvGrpSpPr>
            <p:grpSpPr bwMode="auto">
              <a:xfrm>
                <a:off x="4560" y="3024"/>
                <a:ext cx="384" cy="192"/>
                <a:chOff x="4560" y="3024"/>
                <a:chExt cx="384" cy="192"/>
              </a:xfrm>
            </p:grpSpPr>
            <p:sp>
              <p:nvSpPr>
                <p:cNvPr id="146" name="Rectangle 155"/>
                <p:cNvSpPr>
                  <a:spLocks noChangeArrowheads="1"/>
                </p:cNvSpPr>
                <p:nvPr/>
              </p:nvSpPr>
              <p:spPr bwMode="auto">
                <a:xfrm>
                  <a:off x="4560" y="3024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7</a:t>
                  </a:r>
                </a:p>
              </p:txBody>
            </p:sp>
            <p:sp>
              <p:nvSpPr>
                <p:cNvPr id="147" name="Rectangle 156"/>
                <p:cNvSpPr>
                  <a:spLocks noChangeArrowheads="1"/>
                </p:cNvSpPr>
                <p:nvPr/>
              </p:nvSpPr>
              <p:spPr bwMode="auto">
                <a:xfrm>
                  <a:off x="4752" y="3024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3</a:t>
                  </a:r>
                </a:p>
              </p:txBody>
            </p:sp>
            <p:sp>
              <p:nvSpPr>
                <p:cNvPr id="148" name="Rectangle 157"/>
                <p:cNvSpPr>
                  <a:spLocks noChangeArrowheads="1"/>
                </p:cNvSpPr>
                <p:nvPr/>
              </p:nvSpPr>
              <p:spPr bwMode="auto">
                <a:xfrm>
                  <a:off x="4560" y="3024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400" b="0">
                    <a:latin typeface="Courier New" pitchFamily="49" charset="0"/>
                  </a:endParaRPr>
                </a:p>
              </p:txBody>
            </p:sp>
          </p:grpSp>
          <p:sp>
            <p:nvSpPr>
              <p:cNvPr id="130" name="Rectangle 158"/>
              <p:cNvSpPr>
                <a:spLocks noChangeArrowheads="1"/>
              </p:cNvSpPr>
              <p:nvPr/>
            </p:nvSpPr>
            <p:spPr bwMode="auto">
              <a:xfrm>
                <a:off x="4128" y="3312"/>
                <a:ext cx="120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jne</a:t>
                </a:r>
              </a:p>
            </p:txBody>
          </p:sp>
          <p:grpSp>
            <p:nvGrpSpPr>
              <p:cNvPr id="131" name="Group 173"/>
              <p:cNvGrpSpPr>
                <a:grpSpLocks/>
              </p:cNvGrpSpPr>
              <p:nvPr/>
            </p:nvGrpSpPr>
            <p:grpSpPr bwMode="auto">
              <a:xfrm>
                <a:off x="4560" y="3312"/>
                <a:ext cx="384" cy="192"/>
                <a:chOff x="4560" y="3312"/>
                <a:chExt cx="384" cy="192"/>
              </a:xfrm>
            </p:grpSpPr>
            <p:sp>
              <p:nvSpPr>
                <p:cNvPr id="143" name="Rectangle 160"/>
                <p:cNvSpPr>
                  <a:spLocks noChangeArrowheads="1"/>
                </p:cNvSpPr>
                <p:nvPr/>
              </p:nvSpPr>
              <p:spPr bwMode="auto">
                <a:xfrm>
                  <a:off x="4560" y="3312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7</a:t>
                  </a:r>
                </a:p>
              </p:txBody>
            </p:sp>
            <p:sp>
              <p:nvSpPr>
                <p:cNvPr id="144" name="Rectangle 161"/>
                <p:cNvSpPr>
                  <a:spLocks noChangeArrowheads="1"/>
                </p:cNvSpPr>
                <p:nvPr/>
              </p:nvSpPr>
              <p:spPr bwMode="auto">
                <a:xfrm>
                  <a:off x="4752" y="3312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4</a:t>
                  </a:r>
                </a:p>
              </p:txBody>
            </p:sp>
            <p:sp>
              <p:nvSpPr>
                <p:cNvPr id="145" name="Rectangle 162"/>
                <p:cNvSpPr>
                  <a:spLocks noChangeArrowheads="1"/>
                </p:cNvSpPr>
                <p:nvPr/>
              </p:nvSpPr>
              <p:spPr bwMode="auto">
                <a:xfrm>
                  <a:off x="4560" y="3312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400" b="0">
                    <a:latin typeface="Courier New" pitchFamily="49" charset="0"/>
                  </a:endParaRPr>
                </a:p>
              </p:txBody>
            </p:sp>
          </p:grpSp>
          <p:sp>
            <p:nvSpPr>
              <p:cNvPr id="132" name="Rectangle 163"/>
              <p:cNvSpPr>
                <a:spLocks noChangeArrowheads="1"/>
              </p:cNvSpPr>
              <p:nvPr/>
            </p:nvSpPr>
            <p:spPr bwMode="auto">
              <a:xfrm>
                <a:off x="4128" y="3600"/>
                <a:ext cx="120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jge</a:t>
                </a:r>
              </a:p>
            </p:txBody>
          </p:sp>
          <p:grpSp>
            <p:nvGrpSpPr>
              <p:cNvPr id="133" name="Group 175"/>
              <p:cNvGrpSpPr>
                <a:grpSpLocks/>
              </p:cNvGrpSpPr>
              <p:nvPr/>
            </p:nvGrpSpPr>
            <p:grpSpPr bwMode="auto">
              <a:xfrm>
                <a:off x="4560" y="3600"/>
                <a:ext cx="384" cy="192"/>
                <a:chOff x="4560" y="3600"/>
                <a:chExt cx="384" cy="192"/>
              </a:xfrm>
            </p:grpSpPr>
            <p:sp>
              <p:nvSpPr>
                <p:cNvPr id="140" name="Rectangle 165"/>
                <p:cNvSpPr>
                  <a:spLocks noChangeArrowheads="1"/>
                </p:cNvSpPr>
                <p:nvPr/>
              </p:nvSpPr>
              <p:spPr bwMode="auto">
                <a:xfrm>
                  <a:off x="4560" y="3600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7</a:t>
                  </a:r>
                </a:p>
              </p:txBody>
            </p:sp>
            <p:sp>
              <p:nvSpPr>
                <p:cNvPr id="141" name="Rectangle 166"/>
                <p:cNvSpPr>
                  <a:spLocks noChangeArrowheads="1"/>
                </p:cNvSpPr>
                <p:nvPr/>
              </p:nvSpPr>
              <p:spPr bwMode="auto">
                <a:xfrm>
                  <a:off x="4752" y="3600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5</a:t>
                  </a:r>
                </a:p>
              </p:txBody>
            </p:sp>
            <p:sp>
              <p:nvSpPr>
                <p:cNvPr id="142" name="Rectangle 167"/>
                <p:cNvSpPr>
                  <a:spLocks noChangeArrowheads="1"/>
                </p:cNvSpPr>
                <p:nvPr/>
              </p:nvSpPr>
              <p:spPr bwMode="auto">
                <a:xfrm>
                  <a:off x="4560" y="3600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400" b="0">
                    <a:latin typeface="Courier New" pitchFamily="49" charset="0"/>
                  </a:endParaRPr>
                </a:p>
              </p:txBody>
            </p:sp>
          </p:grpSp>
          <p:sp>
            <p:nvSpPr>
              <p:cNvPr id="134" name="Rectangle 168"/>
              <p:cNvSpPr>
                <a:spLocks noChangeArrowheads="1"/>
              </p:cNvSpPr>
              <p:nvPr/>
            </p:nvSpPr>
            <p:spPr bwMode="auto">
              <a:xfrm>
                <a:off x="4128" y="3888"/>
                <a:ext cx="120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jg</a:t>
                </a:r>
              </a:p>
            </p:txBody>
          </p:sp>
          <p:grpSp>
            <p:nvGrpSpPr>
              <p:cNvPr id="135" name="Group 174"/>
              <p:cNvGrpSpPr>
                <a:grpSpLocks/>
              </p:cNvGrpSpPr>
              <p:nvPr/>
            </p:nvGrpSpPr>
            <p:grpSpPr bwMode="auto">
              <a:xfrm>
                <a:off x="4560" y="3888"/>
                <a:ext cx="384" cy="192"/>
                <a:chOff x="4560" y="3888"/>
                <a:chExt cx="384" cy="192"/>
              </a:xfrm>
            </p:grpSpPr>
            <p:sp>
              <p:nvSpPr>
                <p:cNvPr id="137" name="Rectangle 170"/>
                <p:cNvSpPr>
                  <a:spLocks noChangeArrowheads="1"/>
                </p:cNvSpPr>
                <p:nvPr/>
              </p:nvSpPr>
              <p:spPr bwMode="auto">
                <a:xfrm>
                  <a:off x="4560" y="3888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7</a:t>
                  </a:r>
                </a:p>
              </p:txBody>
            </p:sp>
            <p:sp>
              <p:nvSpPr>
                <p:cNvPr id="138" name="Rectangle 171"/>
                <p:cNvSpPr>
                  <a:spLocks noChangeArrowheads="1"/>
                </p:cNvSpPr>
                <p:nvPr/>
              </p:nvSpPr>
              <p:spPr bwMode="auto">
                <a:xfrm>
                  <a:off x="4752" y="3888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139" name="Rectangle 172"/>
                <p:cNvSpPr>
                  <a:spLocks noChangeArrowheads="1"/>
                </p:cNvSpPr>
                <p:nvPr/>
              </p:nvSpPr>
              <p:spPr bwMode="auto">
                <a:xfrm>
                  <a:off x="4560" y="3888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400" b="0">
                    <a:latin typeface="Courier New" pitchFamily="49" charset="0"/>
                  </a:endParaRPr>
                </a:p>
              </p:txBody>
            </p:sp>
          </p:grpSp>
          <p:sp>
            <p:nvSpPr>
              <p:cNvPr id="136" name="AutoShape 218"/>
              <p:cNvSpPr>
                <a:spLocks/>
              </p:cNvSpPr>
              <p:nvPr/>
            </p:nvSpPr>
            <p:spPr bwMode="auto">
              <a:xfrm>
                <a:off x="3984" y="2208"/>
                <a:ext cx="144" cy="1872"/>
              </a:xfrm>
              <a:prstGeom prst="leftBrace">
                <a:avLst>
                  <a:gd name="adj1" fmla="val 108333"/>
                  <a:gd name="adj2" fmla="val 50000"/>
                </a:avLst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58" name="Line 223"/>
          <p:cNvSpPr>
            <a:spLocks noChangeShapeType="1"/>
          </p:cNvSpPr>
          <p:nvPr/>
        </p:nvSpPr>
        <p:spPr bwMode="auto">
          <a:xfrm flipV="1">
            <a:off x="5861050" y="2432050"/>
            <a:ext cx="762000" cy="1905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25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45" name="Rectangle 33"/>
          <p:cNvSpPr>
            <a:spLocks noGrp="1" noChangeArrowheads="1"/>
          </p:cNvSpPr>
          <p:nvPr>
            <p:ph type="title"/>
          </p:nvPr>
        </p:nvSpPr>
        <p:spPr>
          <a:xfrm>
            <a:off x="719074" y="976290"/>
            <a:ext cx="7930296" cy="1060676"/>
          </a:xfrm>
        </p:spPr>
        <p:txBody>
          <a:bodyPr anchor="b">
            <a:normAutofit/>
          </a:bodyPr>
          <a:lstStyle/>
          <a:p>
            <a:r>
              <a:rPr lang="en-US" dirty="0"/>
              <a:t>SEQ Op @4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4626" y="2260842"/>
            <a:ext cx="75832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746" name="Rectangle 34"/>
          <p:cNvSpPr>
            <a:spLocks noGrp="1" noChangeArrowheads="1"/>
          </p:cNvSpPr>
          <p:nvPr>
            <p:ph idx="1"/>
          </p:nvPr>
        </p:nvSpPr>
        <p:spPr>
          <a:xfrm>
            <a:off x="3711353" y="2677465"/>
            <a:ext cx="4705083" cy="3209794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state set according to </a:t>
            </a:r>
            <a:r>
              <a:rPr lang="en-US" sz="2400" dirty="0" err="1">
                <a:latin typeface="Courier New" pitchFamily="49" charset="0"/>
              </a:rPr>
              <a:t>addq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/>
              <a:t>instruction</a:t>
            </a:r>
          </a:p>
          <a:p>
            <a:pPr lvl="1"/>
            <a:r>
              <a:rPr lang="en-US" sz="2400" dirty="0"/>
              <a:t>combinational logic generates results for </a:t>
            </a:r>
            <a:r>
              <a:rPr lang="en-US" sz="2400" dirty="0">
                <a:latin typeface="Courier New" pitchFamily="49" charset="0"/>
              </a:rPr>
              <a:t>je</a:t>
            </a:r>
            <a:r>
              <a:rPr lang="en-US" sz="2400" dirty="0"/>
              <a:t> instruction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27A0F7E5-3806-6949-8952-336787E17A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3"/>
          <a:stretch/>
        </p:blipFill>
        <p:spPr>
          <a:xfrm>
            <a:off x="2920367" y="0"/>
            <a:ext cx="6210933" cy="2258247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37CD4690-5EFE-EC40-876B-00377A365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1" t="66276" r="7982" b="-167"/>
          <a:stretch/>
        </p:blipFill>
        <p:spPr>
          <a:xfrm>
            <a:off x="527050" y="2375907"/>
            <a:ext cx="3429000" cy="37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475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7776" y="364448"/>
            <a:ext cx="7875747" cy="1323109"/>
          </a:xfrm>
        </p:spPr>
        <p:txBody>
          <a:bodyPr>
            <a:normAutofit/>
          </a:bodyPr>
          <a:lstStyle/>
          <a:p>
            <a:r>
              <a:rPr lang="en-US"/>
              <a:t>SEQ Summary</a:t>
            </a:r>
          </a:p>
        </p:txBody>
      </p:sp>
      <p:graphicFrame>
        <p:nvGraphicFramePr>
          <p:cNvPr id="379909" name="Rectangle 3">
            <a:extLst>
              <a:ext uri="{FF2B5EF4-FFF2-40B4-BE49-F238E27FC236}">
                <a16:creationId xmlns:a16="http://schemas.microsoft.com/office/drawing/2014/main" id="{C4DE6C14-627F-4C6E-9FB9-B46DCDEB0B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017151"/>
              </p:ext>
            </p:extLst>
          </p:nvPr>
        </p:nvGraphicFramePr>
        <p:xfrm>
          <a:off x="627776" y="1822244"/>
          <a:ext cx="7875747" cy="434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Blocks</a:t>
            </a:r>
          </a:p>
        </p:txBody>
      </p:sp>
      <p:sp>
        <p:nvSpPr>
          <p:cNvPr id="324677" name="Rectangle 69"/>
          <p:cNvSpPr>
            <a:spLocks noGrp="1" noChangeArrowheads="1"/>
          </p:cNvSpPr>
          <p:nvPr>
            <p:ph idx="1"/>
          </p:nvPr>
        </p:nvSpPr>
        <p:spPr>
          <a:xfrm>
            <a:off x="290513" y="1219200"/>
            <a:ext cx="4967287" cy="521335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Combinational Logic</a:t>
            </a:r>
          </a:p>
          <a:p>
            <a:pPr lvl="1"/>
            <a:r>
              <a:rPr lang="en-US" dirty="0"/>
              <a:t>Compute Boolean functions of inputs</a:t>
            </a:r>
          </a:p>
          <a:p>
            <a:pPr lvl="1"/>
            <a:r>
              <a:rPr lang="en-US" dirty="0"/>
              <a:t>Continuously respond to input changes</a:t>
            </a:r>
          </a:p>
          <a:p>
            <a:pPr lvl="1"/>
            <a:r>
              <a:rPr lang="en-US" dirty="0"/>
              <a:t>Operate on data and implement control</a:t>
            </a:r>
          </a:p>
          <a:p>
            <a:endParaRPr lang="en-US" dirty="0"/>
          </a:p>
          <a:p>
            <a:r>
              <a:rPr lang="en-US" dirty="0"/>
              <a:t>Storage Elements</a:t>
            </a:r>
          </a:p>
          <a:p>
            <a:pPr lvl="1"/>
            <a:r>
              <a:rPr lang="en-US" dirty="0"/>
              <a:t>Store bits</a:t>
            </a:r>
          </a:p>
          <a:p>
            <a:pPr lvl="1"/>
            <a:r>
              <a:rPr lang="en-US" dirty="0"/>
              <a:t>Addressable memories</a:t>
            </a:r>
          </a:p>
          <a:p>
            <a:pPr lvl="1"/>
            <a:r>
              <a:rPr lang="en-US" dirty="0"/>
              <a:t>Non-addressable registers</a:t>
            </a:r>
          </a:p>
          <a:p>
            <a:pPr lvl="1"/>
            <a:r>
              <a:rPr lang="en-US" dirty="0"/>
              <a:t>Loaded only as clock rises</a:t>
            </a:r>
          </a:p>
        </p:txBody>
      </p:sp>
      <p:grpSp>
        <p:nvGrpSpPr>
          <p:cNvPr id="324633" name="Group 25"/>
          <p:cNvGrpSpPr>
            <a:grpSpLocks/>
          </p:cNvGrpSpPr>
          <p:nvPr/>
        </p:nvGrpSpPr>
        <p:grpSpPr bwMode="auto">
          <a:xfrm>
            <a:off x="4648200" y="4343400"/>
            <a:ext cx="2817813" cy="1600200"/>
            <a:chOff x="2163" y="624"/>
            <a:chExt cx="1775" cy="1008"/>
          </a:xfrm>
        </p:grpSpPr>
        <p:sp>
          <p:nvSpPr>
            <p:cNvPr id="324613" name="Rectangle 5"/>
            <p:cNvSpPr>
              <a:spLocks noChangeArrowheads="1"/>
            </p:cNvSpPr>
            <p:nvPr/>
          </p:nvSpPr>
          <p:spPr bwMode="auto">
            <a:xfrm>
              <a:off x="2451" y="672"/>
              <a:ext cx="960" cy="96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1430" tIns="45715" rIns="91430" bIns="45715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Register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file</a:t>
              </a:r>
            </a:p>
          </p:txBody>
        </p:sp>
        <p:sp>
          <p:nvSpPr>
            <p:cNvPr id="324614" name="Text Box 6"/>
            <p:cNvSpPr txBox="1">
              <a:spLocks noChangeArrowheads="1"/>
            </p:cNvSpPr>
            <p:nvPr/>
          </p:nvSpPr>
          <p:spPr bwMode="auto">
            <a:xfrm>
              <a:off x="2451" y="816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sz="1000" b="0"/>
                <a:t>A</a:t>
              </a:r>
            </a:p>
          </p:txBody>
        </p:sp>
        <p:sp>
          <p:nvSpPr>
            <p:cNvPr id="324615" name="Text Box 7"/>
            <p:cNvSpPr txBox="1">
              <a:spLocks noChangeArrowheads="1"/>
            </p:cNvSpPr>
            <p:nvPr/>
          </p:nvSpPr>
          <p:spPr bwMode="auto">
            <a:xfrm>
              <a:off x="2451" y="1344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sz="1000" b="0"/>
                <a:t>B</a:t>
              </a:r>
            </a:p>
          </p:txBody>
        </p:sp>
        <p:sp>
          <p:nvSpPr>
            <p:cNvPr id="324616" name="Text Box 8"/>
            <p:cNvSpPr txBox="1">
              <a:spLocks noChangeArrowheads="1"/>
            </p:cNvSpPr>
            <p:nvPr/>
          </p:nvSpPr>
          <p:spPr bwMode="auto">
            <a:xfrm>
              <a:off x="3219" y="1056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sz="1000" b="0"/>
                <a:t>W</a:t>
              </a:r>
            </a:p>
          </p:txBody>
        </p:sp>
        <p:sp>
          <p:nvSpPr>
            <p:cNvPr id="324617" name="Oval 9"/>
            <p:cNvSpPr>
              <a:spLocks noChangeArrowheads="1"/>
            </p:cNvSpPr>
            <p:nvPr/>
          </p:nvSpPr>
          <p:spPr bwMode="auto">
            <a:xfrm>
              <a:off x="3411" y="1056"/>
              <a:ext cx="288" cy="24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900" b="0"/>
                <a:t>dstW</a:t>
              </a:r>
            </a:p>
          </p:txBody>
        </p:sp>
        <p:sp>
          <p:nvSpPr>
            <p:cNvPr id="324618" name="Oval 10"/>
            <p:cNvSpPr>
              <a:spLocks noChangeArrowheads="1"/>
            </p:cNvSpPr>
            <p:nvPr/>
          </p:nvSpPr>
          <p:spPr bwMode="auto">
            <a:xfrm>
              <a:off x="2163" y="816"/>
              <a:ext cx="288" cy="24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900" b="0"/>
                <a:t>srcA</a:t>
              </a:r>
            </a:p>
          </p:txBody>
        </p:sp>
        <p:sp>
          <p:nvSpPr>
            <p:cNvPr id="324619" name="Line 11"/>
            <p:cNvSpPr>
              <a:spLocks noChangeShapeType="1"/>
            </p:cNvSpPr>
            <p:nvPr/>
          </p:nvSpPr>
          <p:spPr bwMode="auto">
            <a:xfrm rot="16200000" flipV="1">
              <a:off x="2307" y="67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620" name="Line 12"/>
            <p:cNvSpPr>
              <a:spLocks noChangeShapeType="1"/>
            </p:cNvSpPr>
            <p:nvPr/>
          </p:nvSpPr>
          <p:spPr bwMode="auto">
            <a:xfrm rot="5400000" flipH="1" flipV="1">
              <a:off x="2306" y="865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621" name="Line 13"/>
            <p:cNvSpPr>
              <a:spLocks noChangeShapeType="1"/>
            </p:cNvSpPr>
            <p:nvPr/>
          </p:nvSpPr>
          <p:spPr bwMode="auto">
            <a:xfrm rot="16200000" flipV="1">
              <a:off x="2307" y="120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622" name="Line 14"/>
            <p:cNvSpPr>
              <a:spLocks noChangeShapeType="1"/>
            </p:cNvSpPr>
            <p:nvPr/>
          </p:nvSpPr>
          <p:spPr bwMode="auto">
            <a:xfrm rot="5400000" flipH="1" flipV="1">
              <a:off x="2306" y="1393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623" name="Line 15"/>
            <p:cNvSpPr>
              <a:spLocks noChangeShapeType="1"/>
            </p:cNvSpPr>
            <p:nvPr/>
          </p:nvSpPr>
          <p:spPr bwMode="auto">
            <a:xfrm rot="16200000" flipV="1">
              <a:off x="3555" y="91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624" name="Line 16"/>
            <p:cNvSpPr>
              <a:spLocks noChangeShapeType="1"/>
            </p:cNvSpPr>
            <p:nvPr/>
          </p:nvSpPr>
          <p:spPr bwMode="auto">
            <a:xfrm rot="16200000" flipV="1">
              <a:off x="3554" y="1105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625" name="Oval 17"/>
            <p:cNvSpPr>
              <a:spLocks noChangeArrowheads="1"/>
            </p:cNvSpPr>
            <p:nvPr/>
          </p:nvSpPr>
          <p:spPr bwMode="auto">
            <a:xfrm>
              <a:off x="2163" y="624"/>
              <a:ext cx="288" cy="24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900" b="0"/>
                <a:t>valA</a:t>
              </a:r>
            </a:p>
          </p:txBody>
        </p:sp>
        <p:sp>
          <p:nvSpPr>
            <p:cNvPr id="324626" name="Oval 18"/>
            <p:cNvSpPr>
              <a:spLocks noChangeArrowheads="1"/>
            </p:cNvSpPr>
            <p:nvPr/>
          </p:nvSpPr>
          <p:spPr bwMode="auto">
            <a:xfrm>
              <a:off x="2163" y="1344"/>
              <a:ext cx="288" cy="24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900" b="0"/>
                <a:t>srcB</a:t>
              </a:r>
            </a:p>
          </p:txBody>
        </p:sp>
        <p:sp>
          <p:nvSpPr>
            <p:cNvPr id="324627" name="Oval 19"/>
            <p:cNvSpPr>
              <a:spLocks noChangeArrowheads="1"/>
            </p:cNvSpPr>
            <p:nvPr/>
          </p:nvSpPr>
          <p:spPr bwMode="auto">
            <a:xfrm>
              <a:off x="2163" y="1152"/>
              <a:ext cx="288" cy="24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900" b="0"/>
                <a:t>valB</a:t>
              </a:r>
            </a:p>
          </p:txBody>
        </p:sp>
        <p:sp>
          <p:nvSpPr>
            <p:cNvPr id="324628" name="Oval 20"/>
            <p:cNvSpPr>
              <a:spLocks noChangeArrowheads="1"/>
            </p:cNvSpPr>
            <p:nvPr/>
          </p:nvSpPr>
          <p:spPr bwMode="auto">
            <a:xfrm>
              <a:off x="3411" y="864"/>
              <a:ext cx="288" cy="24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900" b="0"/>
                <a:t>valW</a:t>
              </a:r>
            </a:p>
          </p:txBody>
        </p:sp>
        <p:sp>
          <p:nvSpPr>
            <p:cNvPr id="324631" name="Line 23"/>
            <p:cNvSpPr>
              <a:spLocks noChangeShapeType="1"/>
            </p:cNvSpPr>
            <p:nvPr/>
          </p:nvSpPr>
          <p:spPr bwMode="auto">
            <a:xfrm rot="-5400000" flipH="1" flipV="1">
              <a:off x="3504" y="139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632" name="Rectangle 24"/>
            <p:cNvSpPr>
              <a:spLocks noChangeArrowheads="1"/>
            </p:cNvSpPr>
            <p:nvPr/>
          </p:nvSpPr>
          <p:spPr bwMode="auto">
            <a:xfrm>
              <a:off x="3600" y="1392"/>
              <a:ext cx="338" cy="17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 algn="l"/>
              <a:r>
                <a:rPr lang="en-US" sz="1400" b="0"/>
                <a:t>Clock</a:t>
              </a:r>
            </a:p>
          </p:txBody>
        </p:sp>
      </p:grpSp>
      <p:grpSp>
        <p:nvGrpSpPr>
          <p:cNvPr id="324663" name="Group 55"/>
          <p:cNvGrpSpPr>
            <a:grpSpLocks/>
          </p:cNvGrpSpPr>
          <p:nvPr/>
        </p:nvGrpSpPr>
        <p:grpSpPr bwMode="auto">
          <a:xfrm>
            <a:off x="4572000" y="762000"/>
            <a:ext cx="1685925" cy="1752600"/>
            <a:chOff x="1434" y="2352"/>
            <a:chExt cx="1062" cy="1104"/>
          </a:xfrm>
        </p:grpSpPr>
        <p:sp>
          <p:nvSpPr>
            <p:cNvPr id="324637" name="Line 29"/>
            <p:cNvSpPr>
              <a:spLocks noChangeShapeType="1"/>
            </p:cNvSpPr>
            <p:nvPr/>
          </p:nvSpPr>
          <p:spPr bwMode="auto">
            <a:xfrm rot="5400000">
              <a:off x="2064" y="26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4638" name="Group 30"/>
            <p:cNvGrpSpPr>
              <a:grpSpLocks/>
            </p:cNvGrpSpPr>
            <p:nvPr/>
          </p:nvGrpSpPr>
          <p:grpSpPr bwMode="auto">
            <a:xfrm>
              <a:off x="2016" y="2640"/>
              <a:ext cx="288" cy="816"/>
              <a:chOff x="3984" y="2832"/>
              <a:chExt cx="288" cy="816"/>
            </a:xfrm>
          </p:grpSpPr>
          <p:sp>
            <p:nvSpPr>
              <p:cNvPr id="324639" name="Freeform 31"/>
              <p:cNvSpPr>
                <a:spLocks/>
              </p:cNvSpPr>
              <p:nvPr/>
            </p:nvSpPr>
            <p:spPr bwMode="auto">
              <a:xfrm>
                <a:off x="3984" y="2832"/>
                <a:ext cx="288" cy="8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8" y="192"/>
                  </a:cxn>
                  <a:cxn ang="0">
                    <a:pos x="288" y="624"/>
                  </a:cxn>
                  <a:cxn ang="0">
                    <a:pos x="0" y="816"/>
                  </a:cxn>
                  <a:cxn ang="0">
                    <a:pos x="0" y="0"/>
                  </a:cxn>
                </a:cxnLst>
                <a:rect l="0" t="0" r="r" b="b"/>
                <a:pathLst>
                  <a:path w="288" h="816">
                    <a:moveTo>
                      <a:pt x="0" y="0"/>
                    </a:moveTo>
                    <a:lnTo>
                      <a:pt x="288" y="192"/>
                    </a:lnTo>
                    <a:lnTo>
                      <a:pt x="288" y="624"/>
                    </a:lnTo>
                    <a:lnTo>
                      <a:pt x="0" y="8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40" name="Text Box 32"/>
              <p:cNvSpPr txBox="1">
                <a:spLocks noChangeArrowheads="1"/>
              </p:cNvSpPr>
              <p:nvPr/>
            </p:nvSpPr>
            <p:spPr bwMode="auto">
              <a:xfrm>
                <a:off x="4032" y="2976"/>
                <a:ext cx="24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  <a:p>
                <a:pPr algn="l" eaLnBrk="1" hangingPunct="1">
                  <a:lnSpc>
                    <a:spcPct val="100000"/>
                  </a:lnSpc>
                </a:pPr>
                <a:r>
                  <a:rPr lang="en-US" sz="1600" b="0"/>
                  <a:t>L</a:t>
                </a:r>
              </a:p>
              <a:p>
                <a:pPr algn="l" eaLnBrk="1" hangingPunct="1">
                  <a:lnSpc>
                    <a:spcPct val="100000"/>
                  </a:lnSpc>
                </a:pPr>
                <a:r>
                  <a:rPr lang="en-US" sz="1600" b="0"/>
                  <a:t>U</a:t>
                </a:r>
              </a:p>
            </p:txBody>
          </p:sp>
        </p:grpSp>
        <p:sp>
          <p:nvSpPr>
            <p:cNvPr id="324642" name="Line 34"/>
            <p:cNvSpPr>
              <a:spLocks noChangeShapeType="1"/>
            </p:cNvSpPr>
            <p:nvPr/>
          </p:nvSpPr>
          <p:spPr bwMode="auto">
            <a:xfrm rot="5400000" flipV="1">
              <a:off x="2400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643" name="Rectangle 35"/>
            <p:cNvSpPr>
              <a:spLocks noChangeArrowheads="1"/>
            </p:cNvSpPr>
            <p:nvPr/>
          </p:nvSpPr>
          <p:spPr bwMode="auto">
            <a:xfrm>
              <a:off x="1968" y="2352"/>
              <a:ext cx="3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fun</a:t>
              </a:r>
            </a:p>
          </p:txBody>
        </p:sp>
        <p:sp>
          <p:nvSpPr>
            <p:cNvPr id="324657" name="Line 49"/>
            <p:cNvSpPr>
              <a:spLocks noChangeShapeType="1"/>
            </p:cNvSpPr>
            <p:nvPr/>
          </p:nvSpPr>
          <p:spPr bwMode="auto">
            <a:xfrm>
              <a:off x="1824" y="2784"/>
              <a:ext cx="192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24658" name="Line 50"/>
            <p:cNvSpPr>
              <a:spLocks noChangeShapeType="1"/>
            </p:cNvSpPr>
            <p:nvPr/>
          </p:nvSpPr>
          <p:spPr bwMode="auto">
            <a:xfrm>
              <a:off x="1824" y="3312"/>
              <a:ext cx="192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24659" name="Rectangle 51"/>
            <p:cNvSpPr>
              <a:spLocks noChangeArrowheads="1"/>
            </p:cNvSpPr>
            <p:nvPr/>
          </p:nvSpPr>
          <p:spPr bwMode="auto">
            <a:xfrm>
              <a:off x="1440" y="2688"/>
              <a:ext cx="3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A</a:t>
              </a:r>
            </a:p>
          </p:txBody>
        </p:sp>
        <p:sp>
          <p:nvSpPr>
            <p:cNvPr id="324660" name="Rectangle 52"/>
            <p:cNvSpPr>
              <a:spLocks noChangeArrowheads="1"/>
            </p:cNvSpPr>
            <p:nvPr/>
          </p:nvSpPr>
          <p:spPr bwMode="auto">
            <a:xfrm>
              <a:off x="1434" y="3196"/>
              <a:ext cx="3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B</a:t>
              </a:r>
            </a:p>
          </p:txBody>
        </p:sp>
      </p:grpSp>
      <p:grpSp>
        <p:nvGrpSpPr>
          <p:cNvPr id="324665" name="Group 57"/>
          <p:cNvGrpSpPr>
            <a:grpSpLocks/>
          </p:cNvGrpSpPr>
          <p:nvPr/>
        </p:nvGrpSpPr>
        <p:grpSpPr bwMode="auto">
          <a:xfrm>
            <a:off x="6096000" y="2209800"/>
            <a:ext cx="1371600" cy="1128713"/>
            <a:chOff x="2304" y="2928"/>
            <a:chExt cx="864" cy="711"/>
          </a:xfrm>
        </p:grpSpPr>
        <p:sp>
          <p:nvSpPr>
            <p:cNvPr id="324644" name="Line 36"/>
            <p:cNvSpPr>
              <a:spLocks noChangeShapeType="1"/>
            </p:cNvSpPr>
            <p:nvPr/>
          </p:nvSpPr>
          <p:spPr bwMode="auto">
            <a:xfrm>
              <a:off x="2880" y="3216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47" name="AutoShape 39"/>
            <p:cNvSpPr>
              <a:spLocks noChangeArrowheads="1"/>
            </p:cNvSpPr>
            <p:nvPr/>
          </p:nvSpPr>
          <p:spPr bwMode="auto">
            <a:xfrm>
              <a:off x="2496" y="2928"/>
              <a:ext cx="423" cy="672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b="0"/>
                <a:t>MUX</a:t>
              </a:r>
            </a:p>
          </p:txBody>
        </p:sp>
        <p:sp>
          <p:nvSpPr>
            <p:cNvPr id="324649" name="Rectangle 41"/>
            <p:cNvSpPr>
              <a:spLocks noChangeArrowheads="1"/>
            </p:cNvSpPr>
            <p:nvPr/>
          </p:nvSpPr>
          <p:spPr bwMode="auto">
            <a:xfrm>
              <a:off x="2496" y="292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b="0"/>
                <a:t>0</a:t>
              </a:r>
            </a:p>
          </p:txBody>
        </p:sp>
        <p:sp>
          <p:nvSpPr>
            <p:cNvPr id="324650" name="Rectangle 42"/>
            <p:cNvSpPr>
              <a:spLocks noChangeArrowheads="1"/>
            </p:cNvSpPr>
            <p:nvPr/>
          </p:nvSpPr>
          <p:spPr bwMode="auto">
            <a:xfrm>
              <a:off x="2496" y="340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b="0"/>
                <a:t>1</a:t>
              </a:r>
            </a:p>
          </p:txBody>
        </p:sp>
        <p:sp>
          <p:nvSpPr>
            <p:cNvPr id="324661" name="Line 53"/>
            <p:cNvSpPr>
              <a:spLocks noChangeShapeType="1"/>
            </p:cNvSpPr>
            <p:nvPr/>
          </p:nvSpPr>
          <p:spPr bwMode="auto">
            <a:xfrm>
              <a:off x="2304" y="3072"/>
              <a:ext cx="192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24664" name="Line 56"/>
            <p:cNvSpPr>
              <a:spLocks noChangeShapeType="1"/>
            </p:cNvSpPr>
            <p:nvPr/>
          </p:nvSpPr>
          <p:spPr bwMode="auto">
            <a:xfrm>
              <a:off x="2304" y="3504"/>
              <a:ext cx="192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24674" name="Group 66"/>
          <p:cNvGrpSpPr>
            <a:grpSpLocks/>
          </p:cNvGrpSpPr>
          <p:nvPr/>
        </p:nvGrpSpPr>
        <p:grpSpPr bwMode="auto">
          <a:xfrm>
            <a:off x="7162800" y="990600"/>
            <a:ext cx="1371600" cy="1066800"/>
            <a:chOff x="1920" y="3168"/>
            <a:chExt cx="864" cy="672"/>
          </a:xfrm>
        </p:grpSpPr>
        <p:sp>
          <p:nvSpPr>
            <p:cNvPr id="324667" name="Line 59"/>
            <p:cNvSpPr>
              <a:spLocks noChangeShapeType="1"/>
            </p:cNvSpPr>
            <p:nvPr/>
          </p:nvSpPr>
          <p:spPr bwMode="auto">
            <a:xfrm>
              <a:off x="2496" y="3456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68" name="AutoShape 60"/>
            <p:cNvSpPr>
              <a:spLocks noChangeArrowheads="1"/>
            </p:cNvSpPr>
            <p:nvPr/>
          </p:nvSpPr>
          <p:spPr bwMode="auto">
            <a:xfrm>
              <a:off x="2112" y="3168"/>
              <a:ext cx="423" cy="672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 b="0"/>
                <a:t>=</a:t>
              </a:r>
            </a:p>
          </p:txBody>
        </p:sp>
        <p:sp>
          <p:nvSpPr>
            <p:cNvPr id="324671" name="Line 63"/>
            <p:cNvSpPr>
              <a:spLocks noChangeShapeType="1"/>
            </p:cNvSpPr>
            <p:nvPr/>
          </p:nvSpPr>
          <p:spPr bwMode="auto">
            <a:xfrm>
              <a:off x="1920" y="3312"/>
              <a:ext cx="192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24672" name="Line 64"/>
            <p:cNvSpPr>
              <a:spLocks noChangeShapeType="1"/>
            </p:cNvSpPr>
            <p:nvPr/>
          </p:nvSpPr>
          <p:spPr bwMode="auto">
            <a:xfrm>
              <a:off x="1920" y="3744"/>
              <a:ext cx="192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24676" name="Group 68"/>
          <p:cNvGrpSpPr>
            <a:grpSpLocks/>
          </p:cNvGrpSpPr>
          <p:nvPr/>
        </p:nvGrpSpPr>
        <p:grpSpPr bwMode="auto">
          <a:xfrm>
            <a:off x="7620000" y="4419600"/>
            <a:ext cx="990600" cy="1846263"/>
            <a:chOff x="2928" y="2784"/>
            <a:chExt cx="624" cy="1163"/>
          </a:xfrm>
        </p:grpSpPr>
        <p:sp>
          <p:nvSpPr>
            <p:cNvPr id="324636" name="Line 28"/>
            <p:cNvSpPr>
              <a:spLocks noChangeShapeType="1"/>
            </p:cNvSpPr>
            <p:nvPr/>
          </p:nvSpPr>
          <p:spPr bwMode="auto">
            <a:xfrm rot="5400000" flipV="1">
              <a:off x="3432" y="309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651" name="Rectangle 43"/>
            <p:cNvSpPr>
              <a:spLocks noChangeArrowheads="1"/>
            </p:cNvSpPr>
            <p:nvPr/>
          </p:nvSpPr>
          <p:spPr bwMode="auto">
            <a:xfrm>
              <a:off x="3168" y="2784"/>
              <a:ext cx="144" cy="816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324652" name="Line 44"/>
            <p:cNvSpPr>
              <a:spLocks noChangeShapeType="1"/>
            </p:cNvSpPr>
            <p:nvPr/>
          </p:nvSpPr>
          <p:spPr bwMode="auto">
            <a:xfrm>
              <a:off x="3216" y="3600"/>
              <a:ext cx="0" cy="14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24653" name="Text Box 45"/>
            <p:cNvSpPr txBox="1">
              <a:spLocks noChangeArrowheads="1"/>
            </p:cNvSpPr>
            <p:nvPr/>
          </p:nvSpPr>
          <p:spPr bwMode="auto">
            <a:xfrm>
              <a:off x="2976" y="3733"/>
              <a:ext cx="450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/>
                <a:t>Clock</a:t>
              </a:r>
            </a:p>
          </p:txBody>
        </p:sp>
        <p:sp>
          <p:nvSpPr>
            <p:cNvPr id="324675" name="Line 67"/>
            <p:cNvSpPr>
              <a:spLocks noChangeShapeType="1"/>
            </p:cNvSpPr>
            <p:nvPr/>
          </p:nvSpPr>
          <p:spPr bwMode="auto">
            <a:xfrm rot="5400000" flipV="1">
              <a:off x="3048" y="309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Control Language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/>
              <a:t>Very simple hardware description language</a:t>
            </a:r>
          </a:p>
          <a:p>
            <a:pPr lvl="1"/>
            <a:r>
              <a:rPr lang="en-US"/>
              <a:t>Can only express limited aspects of hardware operation</a:t>
            </a:r>
          </a:p>
          <a:p>
            <a:pPr lvl="2"/>
            <a:r>
              <a:rPr lang="en-US"/>
              <a:t>Parts we want to explore and modify</a:t>
            </a:r>
          </a:p>
          <a:p>
            <a:r>
              <a:rPr lang="en-US"/>
              <a:t>Data Types</a:t>
            </a:r>
          </a:p>
          <a:p>
            <a:pPr lvl="1"/>
            <a:r>
              <a:rPr lang="en-US"/>
              <a:t> </a:t>
            </a:r>
            <a:r>
              <a:rPr lang="en-US">
                <a:latin typeface="Courier New" pitchFamily="49" charset="0"/>
              </a:rPr>
              <a:t>bool</a:t>
            </a:r>
            <a:r>
              <a:rPr lang="en-US"/>
              <a:t>: Boolean</a:t>
            </a:r>
          </a:p>
          <a:p>
            <a:pPr lvl="2"/>
            <a:r>
              <a:rPr lang="en-US">
                <a:latin typeface="Courier New" pitchFamily="49" charset="0"/>
              </a:rPr>
              <a:t>a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b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c</a:t>
            </a:r>
            <a:r>
              <a:rPr lang="en-US"/>
              <a:t>, …</a:t>
            </a:r>
          </a:p>
          <a:p>
            <a:pPr lvl="1"/>
            <a:r>
              <a:rPr lang="en-US"/>
              <a:t> </a:t>
            </a:r>
            <a:r>
              <a:rPr lang="en-US">
                <a:latin typeface="Courier New" pitchFamily="49" charset="0"/>
              </a:rPr>
              <a:t>int</a:t>
            </a:r>
            <a:r>
              <a:rPr lang="en-US"/>
              <a:t>: words</a:t>
            </a:r>
          </a:p>
          <a:p>
            <a:pPr lvl="2"/>
            <a:r>
              <a:rPr lang="en-US">
                <a:latin typeface="Courier New" pitchFamily="49" charset="0"/>
              </a:rPr>
              <a:t>A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B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C</a:t>
            </a:r>
            <a:r>
              <a:rPr lang="en-US"/>
              <a:t>, …</a:t>
            </a:r>
          </a:p>
          <a:p>
            <a:pPr lvl="2"/>
            <a:r>
              <a:rPr lang="en-US"/>
              <a:t>Does not specify word size---bytes, 32-bit words, …</a:t>
            </a:r>
          </a:p>
          <a:p>
            <a:r>
              <a:rPr lang="en-US"/>
              <a:t>Statements</a:t>
            </a:r>
          </a:p>
          <a:p>
            <a:pPr lvl="1"/>
            <a:r>
              <a:rPr lang="en-US"/>
              <a:t> </a:t>
            </a:r>
            <a:r>
              <a:rPr lang="en-US" sz="1800">
                <a:solidFill>
                  <a:schemeClr val="folHlink"/>
                </a:solidFill>
                <a:latin typeface="Courier New" pitchFamily="49" charset="0"/>
              </a:rPr>
              <a:t>bool a = </a:t>
            </a:r>
            <a:r>
              <a:rPr lang="en-US" sz="1800" i="1">
                <a:solidFill>
                  <a:schemeClr val="folHlink"/>
                </a:solidFill>
                <a:latin typeface="Courier New" pitchFamily="49" charset="0"/>
              </a:rPr>
              <a:t>bool-expr </a:t>
            </a:r>
            <a:r>
              <a:rPr lang="en-US" sz="1800">
                <a:solidFill>
                  <a:schemeClr val="folHlink"/>
                </a:solidFill>
                <a:latin typeface="Courier New" pitchFamily="49" charset="0"/>
              </a:rPr>
              <a:t>;</a:t>
            </a:r>
          </a:p>
          <a:p>
            <a:pPr lvl="1"/>
            <a:r>
              <a:rPr lang="en-US"/>
              <a:t> </a:t>
            </a:r>
            <a:r>
              <a:rPr lang="en-US" sz="1800">
                <a:solidFill>
                  <a:schemeClr val="folHlink"/>
                </a:solidFill>
                <a:latin typeface="Courier New" pitchFamily="49" charset="0"/>
              </a:rPr>
              <a:t>int A = </a:t>
            </a:r>
            <a:r>
              <a:rPr lang="en-US" sz="1800" i="1">
                <a:solidFill>
                  <a:schemeClr val="folHlink"/>
                </a:solidFill>
                <a:latin typeface="Courier New" pitchFamily="49" charset="0"/>
              </a:rPr>
              <a:t>int-expr </a:t>
            </a:r>
            <a:r>
              <a:rPr lang="en-US" sz="1800">
                <a:solidFill>
                  <a:schemeClr val="folHlink"/>
                </a:solidFill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HCL Operations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/>
              <a:t>Classify by type of value returned</a:t>
            </a:r>
          </a:p>
          <a:p>
            <a:r>
              <a:rPr lang="en-US"/>
              <a:t>Boolean Expressions</a:t>
            </a:r>
          </a:p>
          <a:p>
            <a:pPr lvl="1"/>
            <a:r>
              <a:rPr lang="en-US"/>
              <a:t>Logic Operations</a:t>
            </a:r>
          </a:p>
          <a:p>
            <a:pPr lvl="2"/>
            <a:r>
              <a:rPr lang="en-US"/>
              <a:t> </a:t>
            </a:r>
            <a:r>
              <a:rPr lang="en-US">
                <a:latin typeface="Courier New" pitchFamily="49" charset="0"/>
              </a:rPr>
              <a:t>a &amp;&amp; b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a || b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!a</a:t>
            </a:r>
          </a:p>
          <a:p>
            <a:pPr lvl="1"/>
            <a:r>
              <a:rPr lang="en-US"/>
              <a:t>Word Comparisons</a:t>
            </a:r>
          </a:p>
          <a:p>
            <a:pPr lvl="2"/>
            <a:r>
              <a:rPr lang="en-US">
                <a:latin typeface="Courier New" pitchFamily="49" charset="0"/>
              </a:rPr>
              <a:t>A == B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A != B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A &lt; B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A &lt;= B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A &gt;= B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A &gt; B</a:t>
            </a:r>
          </a:p>
          <a:p>
            <a:pPr lvl="1"/>
            <a:r>
              <a:rPr lang="en-US"/>
              <a:t>Set Membership</a:t>
            </a:r>
          </a:p>
          <a:p>
            <a:pPr lvl="2"/>
            <a:r>
              <a:rPr lang="en-US"/>
              <a:t> </a:t>
            </a:r>
            <a:r>
              <a:rPr lang="en-US">
                <a:latin typeface="Courier New" pitchFamily="49" charset="0"/>
              </a:rPr>
              <a:t>A in { B, C, D }</a:t>
            </a:r>
          </a:p>
          <a:p>
            <a:pPr lvl="3"/>
            <a:r>
              <a:rPr lang="en-US"/>
              <a:t>Same as </a:t>
            </a:r>
            <a:r>
              <a:rPr lang="en-US">
                <a:latin typeface="Courier New" pitchFamily="49" charset="0"/>
              </a:rPr>
              <a:t>A == B || A == C || A == D</a:t>
            </a:r>
          </a:p>
          <a:p>
            <a:r>
              <a:rPr lang="en-US"/>
              <a:t>Word Expressions</a:t>
            </a:r>
          </a:p>
          <a:p>
            <a:pPr lvl="1"/>
            <a:r>
              <a:rPr lang="en-US"/>
              <a:t>Case expressions</a:t>
            </a:r>
          </a:p>
          <a:p>
            <a:pPr lvl="2"/>
            <a:r>
              <a:rPr lang="en-US"/>
              <a:t> </a:t>
            </a:r>
            <a:r>
              <a:rPr lang="en-US">
                <a:latin typeface="Courier New" pitchFamily="49" charset="0"/>
              </a:rPr>
              <a:t>[ a : A; b : B; c : C ]</a:t>
            </a:r>
          </a:p>
          <a:p>
            <a:pPr lvl="2"/>
            <a:r>
              <a:rPr lang="en-US"/>
              <a:t>Evaluate test expressions </a:t>
            </a:r>
            <a:r>
              <a:rPr lang="en-US">
                <a:latin typeface="Courier New" pitchFamily="49" charset="0"/>
              </a:rPr>
              <a:t>a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b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c</a:t>
            </a:r>
            <a:r>
              <a:rPr lang="en-US"/>
              <a:t>, … in sequence</a:t>
            </a:r>
          </a:p>
          <a:p>
            <a:pPr lvl="2"/>
            <a:r>
              <a:rPr lang="en-US"/>
              <a:t>Return word expression </a:t>
            </a:r>
            <a:r>
              <a:rPr lang="en-US">
                <a:latin typeface="Courier New" pitchFamily="49" charset="0"/>
              </a:rPr>
              <a:t>A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B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C</a:t>
            </a:r>
            <a:r>
              <a:rPr lang="en-US"/>
              <a:t>, … for first successful test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B50DA5-FC5C-EC43-B9DE-61CA2B5F9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361616"/>
            <a:ext cx="3238500" cy="6019800"/>
          </a:xfrm>
          <a:prstGeom prst="rect">
            <a:avLst/>
          </a:prstGeom>
        </p:spPr>
      </p:pic>
      <p:sp>
        <p:nvSpPr>
          <p:cNvPr id="329808" name="Rectangle 80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5614987" cy="779463"/>
          </a:xfrm>
        </p:spPr>
        <p:txBody>
          <a:bodyPr/>
          <a:lstStyle/>
          <a:p>
            <a:r>
              <a:rPr lang="en-US"/>
              <a:t>SEQ Hardware Structure</a:t>
            </a:r>
          </a:p>
        </p:txBody>
      </p:sp>
      <p:sp>
        <p:nvSpPr>
          <p:cNvPr id="329809" name="Rectangle 81"/>
          <p:cNvSpPr>
            <a:spLocks noGrp="1" noChangeArrowheads="1"/>
          </p:cNvSpPr>
          <p:nvPr>
            <p:ph idx="1"/>
          </p:nvPr>
        </p:nvSpPr>
        <p:spPr>
          <a:xfrm>
            <a:off x="290513" y="1219200"/>
            <a:ext cx="4662487" cy="5213350"/>
          </a:xfrm>
        </p:spPr>
        <p:txBody>
          <a:bodyPr/>
          <a:lstStyle/>
          <a:p>
            <a:r>
              <a:rPr lang="en-US" sz="2000" dirty="0"/>
              <a:t>State</a:t>
            </a:r>
          </a:p>
          <a:p>
            <a:pPr lvl="1"/>
            <a:r>
              <a:rPr lang="en-US" sz="1800" dirty="0"/>
              <a:t>Program counter register (PC)</a:t>
            </a:r>
          </a:p>
          <a:p>
            <a:pPr lvl="1"/>
            <a:r>
              <a:rPr lang="en-US" sz="1800" dirty="0"/>
              <a:t>Condition code register (CC)</a:t>
            </a:r>
          </a:p>
          <a:p>
            <a:pPr lvl="1"/>
            <a:r>
              <a:rPr lang="en-US" sz="1800" dirty="0"/>
              <a:t>Register File</a:t>
            </a:r>
          </a:p>
          <a:p>
            <a:pPr lvl="1"/>
            <a:r>
              <a:rPr lang="en-US" sz="1800" dirty="0"/>
              <a:t>Memories</a:t>
            </a:r>
          </a:p>
          <a:p>
            <a:pPr lvl="2"/>
            <a:r>
              <a:rPr lang="en-US" sz="1600" dirty="0"/>
              <a:t>Access same memory space</a:t>
            </a:r>
          </a:p>
          <a:p>
            <a:pPr lvl="2"/>
            <a:r>
              <a:rPr lang="en-US" sz="1600" dirty="0"/>
              <a:t>Data: for reading/writing program data</a:t>
            </a:r>
          </a:p>
          <a:p>
            <a:pPr lvl="2"/>
            <a:r>
              <a:rPr lang="en-US" sz="1600" dirty="0"/>
              <a:t>Instruction: for reading instructions</a:t>
            </a:r>
          </a:p>
          <a:p>
            <a:r>
              <a:rPr lang="en-US" sz="2000" dirty="0"/>
              <a:t>Instruction Flow</a:t>
            </a:r>
          </a:p>
          <a:p>
            <a:pPr lvl="1"/>
            <a:r>
              <a:rPr lang="en-US" sz="1800" dirty="0"/>
              <a:t>Read instruction at address specified by PC</a:t>
            </a:r>
          </a:p>
          <a:p>
            <a:pPr lvl="1"/>
            <a:r>
              <a:rPr lang="en-US" sz="1800" dirty="0"/>
              <a:t>Process through stages</a:t>
            </a:r>
          </a:p>
          <a:p>
            <a:pPr lvl="1"/>
            <a:r>
              <a:rPr lang="en-US" sz="1800" dirty="0"/>
              <a:t>Update program counter</a:t>
            </a:r>
          </a:p>
        </p:txBody>
      </p:sp>
      <p:sp>
        <p:nvSpPr>
          <p:cNvPr id="329973" name="Rectangle 245"/>
          <p:cNvSpPr>
            <a:spLocks noChangeArrowheads="1"/>
          </p:cNvSpPr>
          <p:nvPr/>
        </p:nvSpPr>
        <p:spPr bwMode="auto">
          <a:xfrm>
            <a:off x="5029200" y="236538"/>
            <a:ext cx="2603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82" name="Rectangle 254"/>
          <p:cNvSpPr>
            <a:spLocks noChangeArrowheads="1"/>
          </p:cNvSpPr>
          <p:nvPr/>
        </p:nvSpPr>
        <p:spPr bwMode="auto">
          <a:xfrm>
            <a:off x="6302375" y="152400"/>
            <a:ext cx="14874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86" name="Freeform 258"/>
          <p:cNvSpPr>
            <a:spLocks/>
          </p:cNvSpPr>
          <p:nvPr/>
        </p:nvSpPr>
        <p:spPr bwMode="auto">
          <a:xfrm>
            <a:off x="6130925" y="533400"/>
            <a:ext cx="2403475" cy="5902325"/>
          </a:xfrm>
          <a:custGeom>
            <a:avLst/>
            <a:gdLst/>
            <a:ahLst/>
            <a:cxnLst>
              <a:cxn ang="0">
                <a:pos x="26" y="3342"/>
              </a:cxn>
              <a:cxn ang="0">
                <a:pos x="62" y="306"/>
              </a:cxn>
              <a:cxn ang="0">
                <a:pos x="398" y="0"/>
              </a:cxn>
              <a:cxn ang="0">
                <a:pos x="1250" y="0"/>
              </a:cxn>
              <a:cxn ang="0">
                <a:pos x="1514" y="318"/>
              </a:cxn>
              <a:cxn ang="0">
                <a:pos x="1514" y="3102"/>
              </a:cxn>
              <a:cxn ang="0">
                <a:pos x="1226" y="3630"/>
              </a:cxn>
              <a:cxn ang="0">
                <a:pos x="410" y="3630"/>
              </a:cxn>
              <a:cxn ang="0">
                <a:pos x="266" y="3582"/>
              </a:cxn>
            </a:cxnLst>
            <a:rect l="0" t="0" r="r" b="b"/>
            <a:pathLst>
              <a:path w="1514" h="3718">
                <a:moveTo>
                  <a:pt x="26" y="3342"/>
                </a:moveTo>
                <a:cubicBezTo>
                  <a:pt x="32" y="2836"/>
                  <a:pt x="0" y="863"/>
                  <a:pt x="62" y="306"/>
                </a:cubicBezTo>
                <a:cubicBezTo>
                  <a:pt x="62" y="306"/>
                  <a:pt x="398" y="0"/>
                  <a:pt x="398" y="0"/>
                </a:cubicBezTo>
                <a:cubicBezTo>
                  <a:pt x="398" y="0"/>
                  <a:pt x="1250" y="0"/>
                  <a:pt x="1250" y="0"/>
                </a:cubicBezTo>
                <a:cubicBezTo>
                  <a:pt x="1250" y="0"/>
                  <a:pt x="1514" y="318"/>
                  <a:pt x="1514" y="318"/>
                </a:cubicBezTo>
                <a:cubicBezTo>
                  <a:pt x="1514" y="318"/>
                  <a:pt x="1514" y="3102"/>
                  <a:pt x="1514" y="3102"/>
                </a:cubicBezTo>
                <a:cubicBezTo>
                  <a:pt x="1514" y="3102"/>
                  <a:pt x="1410" y="3542"/>
                  <a:pt x="1226" y="3630"/>
                </a:cubicBezTo>
                <a:cubicBezTo>
                  <a:pt x="1042" y="3718"/>
                  <a:pt x="570" y="3638"/>
                  <a:pt x="410" y="3630"/>
                </a:cubicBezTo>
                <a:cubicBezTo>
                  <a:pt x="250" y="3622"/>
                  <a:pt x="296" y="3592"/>
                  <a:pt x="266" y="3582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29987" name="Freeform 259"/>
          <p:cNvSpPr>
            <a:spLocks/>
          </p:cNvSpPr>
          <p:nvPr/>
        </p:nvSpPr>
        <p:spPr bwMode="auto">
          <a:xfrm>
            <a:off x="6130925" y="533400"/>
            <a:ext cx="2403475" cy="5305425"/>
          </a:xfrm>
          <a:custGeom>
            <a:avLst/>
            <a:gdLst/>
            <a:ahLst/>
            <a:cxnLst>
              <a:cxn ang="0">
                <a:pos x="26" y="3342"/>
              </a:cxn>
              <a:cxn ang="0">
                <a:pos x="62" y="306"/>
              </a:cxn>
              <a:cxn ang="0">
                <a:pos x="398" y="0"/>
              </a:cxn>
              <a:cxn ang="0">
                <a:pos x="1250" y="0"/>
              </a:cxn>
              <a:cxn ang="0">
                <a:pos x="1514" y="318"/>
              </a:cxn>
              <a:cxn ang="0">
                <a:pos x="1514" y="3102"/>
              </a:cxn>
            </a:cxnLst>
            <a:rect l="0" t="0" r="r" b="b"/>
            <a:pathLst>
              <a:path w="1514" h="3342">
                <a:moveTo>
                  <a:pt x="26" y="3342"/>
                </a:moveTo>
                <a:cubicBezTo>
                  <a:pt x="32" y="2836"/>
                  <a:pt x="0" y="863"/>
                  <a:pt x="62" y="306"/>
                </a:cubicBezTo>
                <a:cubicBezTo>
                  <a:pt x="62" y="306"/>
                  <a:pt x="398" y="0"/>
                  <a:pt x="398" y="0"/>
                </a:cubicBezTo>
                <a:cubicBezTo>
                  <a:pt x="398" y="0"/>
                  <a:pt x="1250" y="0"/>
                  <a:pt x="1250" y="0"/>
                </a:cubicBezTo>
                <a:cubicBezTo>
                  <a:pt x="1250" y="0"/>
                  <a:pt x="1514" y="318"/>
                  <a:pt x="1514" y="318"/>
                </a:cubicBezTo>
                <a:cubicBezTo>
                  <a:pt x="1514" y="318"/>
                  <a:pt x="1514" y="2638"/>
                  <a:pt x="1514" y="3102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986" grpId="0" animBg="1"/>
      <p:bldP spid="32998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3811</Words>
  <Application>Microsoft Macintosh PowerPoint</Application>
  <PresentationFormat>Custom</PresentationFormat>
  <Paragraphs>1318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Courier New</vt:lpstr>
      <vt:lpstr>Helvetica</vt:lpstr>
      <vt:lpstr>Wingdings</vt:lpstr>
      <vt:lpstr>Office Theme</vt:lpstr>
      <vt:lpstr>Sequential Architecture Implementation</vt:lpstr>
      <vt:lpstr>Y86-64 Instruction Set #1</vt:lpstr>
      <vt:lpstr>Y86-64 Instruction Set #2</vt:lpstr>
      <vt:lpstr>Y86-64 Instruction Set #3</vt:lpstr>
      <vt:lpstr>Y86-64 Instruction Set #4</vt:lpstr>
      <vt:lpstr>Building Blocks</vt:lpstr>
      <vt:lpstr>Hardware Control Language</vt:lpstr>
      <vt:lpstr>HCL Operations</vt:lpstr>
      <vt:lpstr>SEQ Hardware Structure</vt:lpstr>
      <vt:lpstr>SEQ Stages</vt:lpstr>
      <vt:lpstr>Instruction Decoding</vt:lpstr>
      <vt:lpstr>Executing Arith./Logical Operation</vt:lpstr>
      <vt:lpstr>Stage Computation: Arith/Log. Ops</vt:lpstr>
      <vt:lpstr>Executing rmmovq</vt:lpstr>
      <vt:lpstr>Stage Computation: rmmovq</vt:lpstr>
      <vt:lpstr>Executing popq</vt:lpstr>
      <vt:lpstr>Stage Computation: popq</vt:lpstr>
      <vt:lpstr>Executing Conditional Moves</vt:lpstr>
      <vt:lpstr>Stage Computation: Cond. Move</vt:lpstr>
      <vt:lpstr>Executing Jumps</vt:lpstr>
      <vt:lpstr>Stage Computation: Jumps</vt:lpstr>
      <vt:lpstr>Executing call</vt:lpstr>
      <vt:lpstr>Stage Computation: call</vt:lpstr>
      <vt:lpstr>Executing ret</vt:lpstr>
      <vt:lpstr>Stage Computation: ret</vt:lpstr>
      <vt:lpstr>Computation Steps</vt:lpstr>
      <vt:lpstr>Computation Steps</vt:lpstr>
      <vt:lpstr>Computed Values</vt:lpstr>
      <vt:lpstr>SEQ Hardware</vt:lpstr>
      <vt:lpstr>Fetch Logic</vt:lpstr>
      <vt:lpstr>Fetch Logic</vt:lpstr>
      <vt:lpstr>Fetch Control Logic in HCL</vt:lpstr>
      <vt:lpstr>Fetch Control Logic in HCL</vt:lpstr>
      <vt:lpstr>Decode Logic</vt:lpstr>
      <vt:lpstr>A Src.</vt:lpstr>
      <vt:lpstr>E Dest.</vt:lpstr>
      <vt:lpstr>Execute Logic</vt:lpstr>
      <vt:lpstr>ALU A  Input</vt:lpstr>
      <vt:lpstr>ALU Op.</vt:lpstr>
      <vt:lpstr>Memory Logic</vt:lpstr>
      <vt:lpstr>Instruction Status</vt:lpstr>
      <vt:lpstr>Memory Address</vt:lpstr>
      <vt:lpstr>Memory Read</vt:lpstr>
      <vt:lpstr>PC Update Logic</vt:lpstr>
      <vt:lpstr>PC Update</vt:lpstr>
      <vt:lpstr>SEQ Operation</vt:lpstr>
      <vt:lpstr>SEQ Op @1</vt:lpstr>
      <vt:lpstr>SEQ Op @2</vt:lpstr>
      <vt:lpstr>SEQ Op @3</vt:lpstr>
      <vt:lpstr>SEQ Op @4</vt:lpstr>
      <vt:lpstr>SEQ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Sequential Architecture Implementation</dc:title>
  <dc:creator>William Killian</dc:creator>
  <cp:lastModifiedBy>William Killian</cp:lastModifiedBy>
  <cp:revision>2</cp:revision>
  <dcterms:created xsi:type="dcterms:W3CDTF">2019-09-30T23:54:39Z</dcterms:created>
  <dcterms:modified xsi:type="dcterms:W3CDTF">2019-10-01T00:03:54Z</dcterms:modified>
</cp:coreProperties>
</file>