
<file path=[Content_Types].xml><?xml version="1.0" encoding="utf-8"?>
<Types xmlns="http://schemas.openxmlformats.org/package/2006/content-types"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21"/>
  </p:notesMasterIdLst>
  <p:handoutMasterIdLst>
    <p:handoutMasterId r:id="rId22"/>
  </p:handoutMasterIdLst>
  <p:sldIdLst>
    <p:sldId id="309" r:id="rId2"/>
    <p:sldId id="279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8" r:id="rId13"/>
    <p:sldId id="299" r:id="rId14"/>
    <p:sldId id="300" r:id="rId15"/>
    <p:sldId id="301" r:id="rId16"/>
    <p:sldId id="302" r:id="rId17"/>
    <p:sldId id="306" r:id="rId18"/>
    <p:sldId id="307" r:id="rId19"/>
    <p:sldId id="303" r:id="rId20"/>
  </p:sldIdLst>
  <p:sldSz cx="9131300" cy="6845300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">
          <p15:clr>
            <a:srgbClr val="A4A3A4"/>
          </p15:clr>
        </p15:guide>
        <p15:guide id="2" pos="6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CC"/>
    <a:srgbClr val="FFFF99"/>
    <a:srgbClr val="FF3300"/>
    <a:srgbClr val="FFCCFF"/>
    <a:srgbClr val="FFCCCC"/>
    <a:srgbClr val="00CC66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22" autoAdjust="0"/>
    <p:restoredTop sz="90952"/>
  </p:normalViewPr>
  <p:slideViewPr>
    <p:cSldViewPr showGuides="1">
      <p:cViewPr varScale="1">
        <p:scale>
          <a:sx n="116" d="100"/>
          <a:sy n="116" d="100"/>
        </p:scale>
        <p:origin x="1848" y="192"/>
      </p:cViewPr>
      <p:guideLst>
        <p:guide orient="horz" pos="336"/>
        <p:guide pos="67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2" d="100"/>
          <a:sy n="62" d="100"/>
        </p:scale>
        <p:origin x="-1518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6.xml"/><Relationship Id="rId1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111605" y="304800"/>
            <a:ext cx="591508" cy="211083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/>
        </p:spPr>
        <p:txBody>
          <a:bodyPr wrap="none" lIns="57150" tIns="22225" rIns="57150" bIns="22225">
            <a:spAutoFit/>
          </a:bodyPr>
          <a:lstStyle/>
          <a:p>
            <a:pPr defTabSz="814388"/>
            <a:r>
              <a:rPr lang="en-US" sz="1200" dirty="0"/>
              <a:t>15-349</a:t>
            </a:r>
          </a:p>
        </p:txBody>
      </p:sp>
    </p:spTree>
    <p:extLst>
      <p:ext uri="{BB962C8B-B14F-4D97-AF65-F5344CB8AC3E}">
        <p14:creationId xmlns:p14="http://schemas.microsoft.com/office/powerpoint/2010/main" val="2558625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688975"/>
            <a:ext cx="4552950" cy="3397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55938" y="8789988"/>
            <a:ext cx="706437" cy="209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57150" tIns="22225" rIns="57150" bIns="22225">
            <a:spAutoFit/>
          </a:bodyPr>
          <a:lstStyle/>
          <a:p>
            <a:pPr defTabSz="814388"/>
            <a:r>
              <a:rPr lang="en-US" sz="1200"/>
              <a:t>Page </a:t>
            </a:r>
            <a:fld id="{1F19407A-EF8A-4F82-9C5B-3388DF293279}" type="slidenum">
              <a:rPr lang="en-US" sz="1200"/>
              <a:pPr defTabSz="814388"/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6509518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A4853-3E4D-EA4E-8CE8-C9AF08B00A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1413" y="1120284"/>
            <a:ext cx="6848475" cy="2383179"/>
          </a:xfrm>
        </p:spPr>
        <p:txBody>
          <a:bodyPr anchor="b"/>
          <a:lstStyle>
            <a:lvl1pPr algn="ctr">
              <a:defRPr sz="4494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856FB1-229A-5B4C-A314-AB7176FEF4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1413" y="3595367"/>
            <a:ext cx="6848475" cy="1652696"/>
          </a:xfrm>
        </p:spPr>
        <p:txBody>
          <a:bodyPr/>
          <a:lstStyle>
            <a:lvl1pPr marL="0" indent="0" algn="ctr">
              <a:buNone/>
              <a:defRPr sz="1798"/>
            </a:lvl1pPr>
            <a:lvl2pPr marL="342443" indent="0" algn="ctr">
              <a:buNone/>
              <a:defRPr sz="1498"/>
            </a:lvl2pPr>
            <a:lvl3pPr marL="684886" indent="0" algn="ctr">
              <a:buNone/>
              <a:defRPr sz="1348"/>
            </a:lvl3pPr>
            <a:lvl4pPr marL="1027328" indent="0" algn="ctr">
              <a:buNone/>
              <a:defRPr sz="1198"/>
            </a:lvl4pPr>
            <a:lvl5pPr marL="1369771" indent="0" algn="ctr">
              <a:buNone/>
              <a:defRPr sz="1198"/>
            </a:lvl5pPr>
            <a:lvl6pPr marL="1712214" indent="0" algn="ctr">
              <a:buNone/>
              <a:defRPr sz="1198"/>
            </a:lvl6pPr>
            <a:lvl7pPr marL="2054657" indent="0" algn="ctr">
              <a:buNone/>
              <a:defRPr sz="1198"/>
            </a:lvl7pPr>
            <a:lvl8pPr marL="2397100" indent="0" algn="ctr">
              <a:buNone/>
              <a:defRPr sz="1198"/>
            </a:lvl8pPr>
            <a:lvl9pPr marL="2739542" indent="0" algn="ctr">
              <a:buNone/>
              <a:defRPr sz="1198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C5E2B-3DC1-A641-8AC1-E2144D50A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E0AC2-EDDA-0E4A-9908-CC764CE59C6C}" type="datetimeFigureOut">
              <a:rPr lang="en-US" smtClean="0"/>
              <a:t>9/30/19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2255A6-B3A7-624A-92D6-6E7BDD572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BE6DBA-04B5-C547-975F-A3D7BC1B5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AF42-3950-384C-B4D4-A2CD140F2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175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605D5-F99D-E64B-9292-23D6759CB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1A530C-4C40-EE45-926E-2082DDE74B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A68F04-B5A5-6B41-9330-1F4CDE78F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E0AC2-EDDA-0E4A-9908-CC764CE59C6C}" type="datetimeFigureOut">
              <a:rPr lang="en-US" smtClean="0"/>
              <a:t>9/30/19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445422-8E82-D64E-98D9-D504B106B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E87B78-737E-4742-B44D-B136AF368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AF42-3950-384C-B4D4-A2CD140F2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685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E161D7-1391-2440-AF88-2F56B266AF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34586" y="364449"/>
            <a:ext cx="1968937" cy="5801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C1E7F0-3E49-2040-B8C2-FFCE849D8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7777" y="364449"/>
            <a:ext cx="5792668" cy="5801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4DF2E6-E423-C346-B983-B8F51C770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E0AC2-EDDA-0E4A-9908-CC764CE59C6C}" type="datetimeFigureOut">
              <a:rPr lang="en-US" smtClean="0"/>
              <a:t>9/30/19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83F51F-EBB9-564D-9BE8-BA7B7BF33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036D31-9405-EA4A-8A9D-EC4A22895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AF42-3950-384C-B4D4-A2CD140F2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046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EA19C-582C-1143-9957-136751DCD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BC541-11DA-8E4C-AD9D-0244FE4793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7D7418-E38D-EF48-8F3F-9E993F0A4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E0AC2-EDDA-0E4A-9908-CC764CE59C6C}" type="datetimeFigureOut">
              <a:rPr lang="en-US" smtClean="0"/>
              <a:t>9/30/19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9DDAB-6DA8-BE4B-962E-4A247A4AE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67A2F-499B-6D4A-A3B9-B2D3FA05C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AF42-3950-384C-B4D4-A2CD140F2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819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7C3D1-8877-E249-BEFF-CBD8C3D3E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021" y="1706572"/>
            <a:ext cx="7875746" cy="2847454"/>
          </a:xfrm>
        </p:spPr>
        <p:txBody>
          <a:bodyPr anchor="b"/>
          <a:lstStyle>
            <a:lvl1pPr>
              <a:defRPr sz="4494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AE1B75-1BC1-794C-87DF-A7B6D0FB55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021" y="4580964"/>
            <a:ext cx="7875746" cy="1497409"/>
          </a:xfrm>
        </p:spPr>
        <p:txBody>
          <a:bodyPr/>
          <a:lstStyle>
            <a:lvl1pPr marL="0" indent="0">
              <a:buNone/>
              <a:defRPr sz="1798">
                <a:solidFill>
                  <a:schemeClr val="tx1">
                    <a:tint val="75000"/>
                  </a:schemeClr>
                </a:solidFill>
              </a:defRPr>
            </a:lvl1pPr>
            <a:lvl2pPr marL="342443" indent="0">
              <a:buNone/>
              <a:defRPr sz="1498">
                <a:solidFill>
                  <a:schemeClr val="tx1">
                    <a:tint val="75000"/>
                  </a:schemeClr>
                </a:solidFill>
              </a:defRPr>
            </a:lvl2pPr>
            <a:lvl3pPr marL="684886" indent="0">
              <a:buNone/>
              <a:defRPr sz="1348">
                <a:solidFill>
                  <a:schemeClr val="tx1">
                    <a:tint val="75000"/>
                  </a:schemeClr>
                </a:solidFill>
              </a:defRPr>
            </a:lvl3pPr>
            <a:lvl4pPr marL="102732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4pPr>
            <a:lvl5pPr marL="1369771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5pPr>
            <a:lvl6pPr marL="1712214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6pPr>
            <a:lvl7pPr marL="2054657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7pPr>
            <a:lvl8pPr marL="2397100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8pPr>
            <a:lvl9pPr marL="2739542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F983AC-67A7-1742-B2C9-8197DC902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E0AC2-EDDA-0E4A-9908-CC764CE59C6C}" type="datetimeFigureOut">
              <a:rPr lang="en-US" smtClean="0"/>
              <a:t>9/30/19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8C302-AA07-304E-8CF4-0DB33EF4A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D6B025-2211-674C-B199-97813C676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AF42-3950-384C-B4D4-A2CD140F2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215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F3A59-10E7-074F-B80D-C007AEA95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ED6C5-8408-3348-9158-E7E29955B8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7777" y="1822244"/>
            <a:ext cx="3880803" cy="4343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323F95-7176-7E43-9037-B7C8CD3BD9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2720" y="1822244"/>
            <a:ext cx="3880803" cy="4343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EAE281-5002-5F4D-A6FA-E2BC14319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E0AC2-EDDA-0E4A-9908-CC764CE59C6C}" type="datetimeFigureOut">
              <a:rPr lang="en-US" smtClean="0"/>
              <a:t>9/30/19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1B25FE-AAB9-F741-8411-5F5027B7F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511F57-286C-F84B-B03E-D5CD84A0E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AF42-3950-384C-B4D4-A2CD140F2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476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F624E-7699-9E4F-998D-39F252931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966" y="364449"/>
            <a:ext cx="7875746" cy="132310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35BDD6-ADF7-234C-8AB7-598FAE1D95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966" y="1678050"/>
            <a:ext cx="3862968" cy="822386"/>
          </a:xfrm>
        </p:spPr>
        <p:txBody>
          <a:bodyPr anchor="b"/>
          <a:lstStyle>
            <a:lvl1pPr marL="0" indent="0">
              <a:buNone/>
              <a:defRPr sz="1798" b="1"/>
            </a:lvl1pPr>
            <a:lvl2pPr marL="342443" indent="0">
              <a:buNone/>
              <a:defRPr sz="1498" b="1"/>
            </a:lvl2pPr>
            <a:lvl3pPr marL="684886" indent="0">
              <a:buNone/>
              <a:defRPr sz="1348" b="1"/>
            </a:lvl3pPr>
            <a:lvl4pPr marL="1027328" indent="0">
              <a:buNone/>
              <a:defRPr sz="1198" b="1"/>
            </a:lvl4pPr>
            <a:lvl5pPr marL="1369771" indent="0">
              <a:buNone/>
              <a:defRPr sz="1198" b="1"/>
            </a:lvl5pPr>
            <a:lvl6pPr marL="1712214" indent="0">
              <a:buNone/>
              <a:defRPr sz="1198" b="1"/>
            </a:lvl6pPr>
            <a:lvl7pPr marL="2054657" indent="0">
              <a:buNone/>
              <a:defRPr sz="1198" b="1"/>
            </a:lvl7pPr>
            <a:lvl8pPr marL="2397100" indent="0">
              <a:buNone/>
              <a:defRPr sz="1198" b="1"/>
            </a:lvl8pPr>
            <a:lvl9pPr marL="2739542" indent="0">
              <a:buNone/>
              <a:defRPr sz="11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C89884-9B97-674D-9E14-99940C6DDE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966" y="2500436"/>
            <a:ext cx="3862968" cy="367776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B6C436-155C-FA4F-83D3-17561637F4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2721" y="1678050"/>
            <a:ext cx="3881992" cy="822386"/>
          </a:xfrm>
        </p:spPr>
        <p:txBody>
          <a:bodyPr anchor="b"/>
          <a:lstStyle>
            <a:lvl1pPr marL="0" indent="0">
              <a:buNone/>
              <a:defRPr sz="1798" b="1"/>
            </a:lvl1pPr>
            <a:lvl2pPr marL="342443" indent="0">
              <a:buNone/>
              <a:defRPr sz="1498" b="1"/>
            </a:lvl2pPr>
            <a:lvl3pPr marL="684886" indent="0">
              <a:buNone/>
              <a:defRPr sz="1348" b="1"/>
            </a:lvl3pPr>
            <a:lvl4pPr marL="1027328" indent="0">
              <a:buNone/>
              <a:defRPr sz="1198" b="1"/>
            </a:lvl4pPr>
            <a:lvl5pPr marL="1369771" indent="0">
              <a:buNone/>
              <a:defRPr sz="1198" b="1"/>
            </a:lvl5pPr>
            <a:lvl6pPr marL="1712214" indent="0">
              <a:buNone/>
              <a:defRPr sz="1198" b="1"/>
            </a:lvl6pPr>
            <a:lvl7pPr marL="2054657" indent="0">
              <a:buNone/>
              <a:defRPr sz="1198" b="1"/>
            </a:lvl7pPr>
            <a:lvl8pPr marL="2397100" indent="0">
              <a:buNone/>
              <a:defRPr sz="1198" b="1"/>
            </a:lvl8pPr>
            <a:lvl9pPr marL="2739542" indent="0">
              <a:buNone/>
              <a:defRPr sz="11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94952E-5E42-F04B-BF18-4C63878DBA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2721" y="2500436"/>
            <a:ext cx="3881992" cy="367776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1B8ADB-8101-874C-B8AA-D019AEC64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E0AC2-EDDA-0E4A-9908-CC764CE59C6C}" type="datetimeFigureOut">
              <a:rPr lang="en-US" smtClean="0"/>
              <a:t>9/30/19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E1303D-2E93-3F4D-AA1E-10A546E08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498B30-DADF-9B4F-8262-752205AC9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AF42-3950-384C-B4D4-A2CD140F2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127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C0113-3FCF-E248-942E-B2D7692C5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4B3AFC-6A6C-A84E-B45C-36CDF758F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E0AC2-EDDA-0E4A-9908-CC764CE59C6C}" type="datetimeFigureOut">
              <a:rPr lang="en-US" smtClean="0"/>
              <a:t>9/30/19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4D87FC-7256-C24C-B583-F7EB93C26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456F83-2701-7442-947C-F26AA7156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AF42-3950-384C-B4D4-A2CD140F2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2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51608B-0C4F-2B4E-8355-C6777914B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E0AC2-EDDA-0E4A-9908-CC764CE59C6C}" type="datetimeFigureOut">
              <a:rPr lang="en-US" smtClean="0"/>
              <a:t>9/30/19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7C2076-1B61-BB42-91DC-65CE495DE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7B16E8-407C-9949-BE61-B3D2AC4F9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AF42-3950-384C-B4D4-A2CD140F2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701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F6EB8-BC44-0146-9377-25E130752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966" y="456353"/>
            <a:ext cx="2945082" cy="1597237"/>
          </a:xfrm>
        </p:spPr>
        <p:txBody>
          <a:bodyPr anchor="b"/>
          <a:lstStyle>
            <a:lvl1pPr>
              <a:defRPr sz="239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26CAB-3FBD-E64B-AE32-63631FA555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1992" y="985597"/>
            <a:ext cx="4622721" cy="4864600"/>
          </a:xfrm>
        </p:spPr>
        <p:txBody>
          <a:bodyPr/>
          <a:lstStyle>
            <a:lvl1pPr>
              <a:defRPr sz="2397"/>
            </a:lvl1pPr>
            <a:lvl2pPr>
              <a:defRPr sz="2097"/>
            </a:lvl2pPr>
            <a:lvl3pPr>
              <a:defRPr sz="1798"/>
            </a:lvl3pPr>
            <a:lvl4pPr>
              <a:defRPr sz="1498"/>
            </a:lvl4pPr>
            <a:lvl5pPr>
              <a:defRPr sz="1498"/>
            </a:lvl5pPr>
            <a:lvl6pPr>
              <a:defRPr sz="1498"/>
            </a:lvl6pPr>
            <a:lvl7pPr>
              <a:defRPr sz="1498"/>
            </a:lvl7pPr>
            <a:lvl8pPr>
              <a:defRPr sz="1498"/>
            </a:lvl8pPr>
            <a:lvl9pPr>
              <a:defRPr sz="14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386BA7-CD4F-0A4C-A83B-52CFE4B38F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8966" y="2053590"/>
            <a:ext cx="2945082" cy="3804530"/>
          </a:xfrm>
        </p:spPr>
        <p:txBody>
          <a:bodyPr/>
          <a:lstStyle>
            <a:lvl1pPr marL="0" indent="0">
              <a:buNone/>
              <a:defRPr sz="1198"/>
            </a:lvl1pPr>
            <a:lvl2pPr marL="342443" indent="0">
              <a:buNone/>
              <a:defRPr sz="1049"/>
            </a:lvl2pPr>
            <a:lvl3pPr marL="684886" indent="0">
              <a:buNone/>
              <a:defRPr sz="899"/>
            </a:lvl3pPr>
            <a:lvl4pPr marL="1027328" indent="0">
              <a:buNone/>
              <a:defRPr sz="749"/>
            </a:lvl4pPr>
            <a:lvl5pPr marL="1369771" indent="0">
              <a:buNone/>
              <a:defRPr sz="749"/>
            </a:lvl5pPr>
            <a:lvl6pPr marL="1712214" indent="0">
              <a:buNone/>
              <a:defRPr sz="749"/>
            </a:lvl6pPr>
            <a:lvl7pPr marL="2054657" indent="0">
              <a:buNone/>
              <a:defRPr sz="749"/>
            </a:lvl7pPr>
            <a:lvl8pPr marL="2397100" indent="0">
              <a:buNone/>
              <a:defRPr sz="749"/>
            </a:lvl8pPr>
            <a:lvl9pPr marL="2739542" indent="0">
              <a:buNone/>
              <a:defRPr sz="7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070861-9599-144D-B88A-868455A1C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E0AC2-EDDA-0E4A-9908-CC764CE59C6C}" type="datetimeFigureOut">
              <a:rPr lang="en-US" smtClean="0"/>
              <a:t>9/30/19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6D4C0B-6511-3740-B0B7-823A530BC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97BA0E-86FB-184C-9B71-735D18CCE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AF42-3950-384C-B4D4-A2CD140F2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384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0935A-F2AF-A44D-8E8A-3CC589C36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966" y="456353"/>
            <a:ext cx="2945082" cy="1597237"/>
          </a:xfrm>
        </p:spPr>
        <p:txBody>
          <a:bodyPr anchor="b"/>
          <a:lstStyle>
            <a:lvl1pPr>
              <a:defRPr sz="239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5DEFC0-5F9B-CF45-BE0A-93D9E3AE49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1992" y="985597"/>
            <a:ext cx="4622721" cy="4864600"/>
          </a:xfrm>
        </p:spPr>
        <p:txBody>
          <a:bodyPr/>
          <a:lstStyle>
            <a:lvl1pPr marL="0" indent="0">
              <a:buNone/>
              <a:defRPr sz="2397"/>
            </a:lvl1pPr>
            <a:lvl2pPr marL="342443" indent="0">
              <a:buNone/>
              <a:defRPr sz="2097"/>
            </a:lvl2pPr>
            <a:lvl3pPr marL="684886" indent="0">
              <a:buNone/>
              <a:defRPr sz="1798"/>
            </a:lvl3pPr>
            <a:lvl4pPr marL="1027328" indent="0">
              <a:buNone/>
              <a:defRPr sz="1498"/>
            </a:lvl4pPr>
            <a:lvl5pPr marL="1369771" indent="0">
              <a:buNone/>
              <a:defRPr sz="1498"/>
            </a:lvl5pPr>
            <a:lvl6pPr marL="1712214" indent="0">
              <a:buNone/>
              <a:defRPr sz="1498"/>
            </a:lvl6pPr>
            <a:lvl7pPr marL="2054657" indent="0">
              <a:buNone/>
              <a:defRPr sz="1498"/>
            </a:lvl7pPr>
            <a:lvl8pPr marL="2397100" indent="0">
              <a:buNone/>
              <a:defRPr sz="1498"/>
            </a:lvl8pPr>
            <a:lvl9pPr marL="2739542" indent="0">
              <a:buNone/>
              <a:defRPr sz="1498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FFF120-BF59-FF43-84C6-DB4A7F0072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8966" y="2053590"/>
            <a:ext cx="2945082" cy="3804530"/>
          </a:xfrm>
        </p:spPr>
        <p:txBody>
          <a:bodyPr/>
          <a:lstStyle>
            <a:lvl1pPr marL="0" indent="0">
              <a:buNone/>
              <a:defRPr sz="1198"/>
            </a:lvl1pPr>
            <a:lvl2pPr marL="342443" indent="0">
              <a:buNone/>
              <a:defRPr sz="1049"/>
            </a:lvl2pPr>
            <a:lvl3pPr marL="684886" indent="0">
              <a:buNone/>
              <a:defRPr sz="899"/>
            </a:lvl3pPr>
            <a:lvl4pPr marL="1027328" indent="0">
              <a:buNone/>
              <a:defRPr sz="749"/>
            </a:lvl4pPr>
            <a:lvl5pPr marL="1369771" indent="0">
              <a:buNone/>
              <a:defRPr sz="749"/>
            </a:lvl5pPr>
            <a:lvl6pPr marL="1712214" indent="0">
              <a:buNone/>
              <a:defRPr sz="749"/>
            </a:lvl6pPr>
            <a:lvl7pPr marL="2054657" indent="0">
              <a:buNone/>
              <a:defRPr sz="749"/>
            </a:lvl7pPr>
            <a:lvl8pPr marL="2397100" indent="0">
              <a:buNone/>
              <a:defRPr sz="749"/>
            </a:lvl8pPr>
            <a:lvl9pPr marL="2739542" indent="0">
              <a:buNone/>
              <a:defRPr sz="7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27C7F7-2481-9748-9571-D07573E3D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E0AC2-EDDA-0E4A-9908-CC764CE59C6C}" type="datetimeFigureOut">
              <a:rPr lang="en-US" smtClean="0"/>
              <a:t>9/30/19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27A217-D97D-8A43-B68B-BFF4A7297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129BD1-8782-3346-8135-CE865D4F7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AF42-3950-384C-B4D4-A2CD140F2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748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2072F9-90EF-B44D-B92F-CB481EA25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777" y="364449"/>
            <a:ext cx="7875746" cy="13231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DB5DAD-3ACA-904B-BB9F-3627CE5CF9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7777" y="1822244"/>
            <a:ext cx="7875746" cy="4343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81ED9B-0117-604A-9B53-5E94721BF8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7777" y="6344579"/>
            <a:ext cx="2054543" cy="3644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E0AC2-EDDA-0E4A-9908-CC764CE59C6C}" type="datetimeFigureOut">
              <a:rPr lang="en-US" smtClean="0"/>
              <a:t>9/30/19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C05AB6-7708-1A4F-84E4-097C3031BE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4743" y="6344579"/>
            <a:ext cx="3081814" cy="3644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56DD1-5038-6248-A48E-82467D7570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48980" y="6344579"/>
            <a:ext cx="2054543" cy="3644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FAF42-3950-384C-B4D4-A2CD140F2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034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684886" rtl="0" eaLnBrk="1" latinLnBrk="0" hangingPunct="1">
        <a:lnSpc>
          <a:spcPct val="90000"/>
        </a:lnSpc>
        <a:spcBef>
          <a:spcPct val="0"/>
        </a:spcBef>
        <a:buNone/>
        <a:defRPr sz="32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221" indent="-171221" algn="l" defTabSz="684886" rtl="0" eaLnBrk="1" latinLnBrk="0" hangingPunct="1">
        <a:lnSpc>
          <a:spcPct val="90000"/>
        </a:lnSpc>
        <a:spcBef>
          <a:spcPts val="749"/>
        </a:spcBef>
        <a:buFont typeface="Arial" panose="020B0604020202020204" pitchFamily="34" charset="0"/>
        <a:buChar char="•"/>
        <a:defRPr sz="2097" kern="1200">
          <a:solidFill>
            <a:schemeClr val="tx1"/>
          </a:solidFill>
          <a:latin typeface="+mn-lt"/>
          <a:ea typeface="+mn-ea"/>
          <a:cs typeface="+mn-cs"/>
        </a:defRPr>
      </a:lvl1pPr>
      <a:lvl2pPr marL="513664" indent="-171221" algn="l" defTabSz="68488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2pPr>
      <a:lvl3pPr marL="856107" indent="-171221" algn="l" defTabSz="68488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98" kern="1200">
          <a:solidFill>
            <a:schemeClr val="tx1"/>
          </a:solidFill>
          <a:latin typeface="+mn-lt"/>
          <a:ea typeface="+mn-ea"/>
          <a:cs typeface="+mn-cs"/>
        </a:defRPr>
      </a:lvl3pPr>
      <a:lvl4pPr marL="1198550" indent="-171221" algn="l" defTabSz="68488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8" kern="1200">
          <a:solidFill>
            <a:schemeClr val="tx1"/>
          </a:solidFill>
          <a:latin typeface="+mn-lt"/>
          <a:ea typeface="+mn-ea"/>
          <a:cs typeface="+mn-cs"/>
        </a:defRPr>
      </a:lvl4pPr>
      <a:lvl5pPr marL="1540993" indent="-171221" algn="l" defTabSz="68488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8" kern="1200">
          <a:solidFill>
            <a:schemeClr val="tx1"/>
          </a:solidFill>
          <a:latin typeface="+mn-lt"/>
          <a:ea typeface="+mn-ea"/>
          <a:cs typeface="+mn-cs"/>
        </a:defRPr>
      </a:lvl5pPr>
      <a:lvl6pPr marL="1883435" indent="-171221" algn="l" defTabSz="68488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8" kern="1200">
          <a:solidFill>
            <a:schemeClr val="tx1"/>
          </a:solidFill>
          <a:latin typeface="+mn-lt"/>
          <a:ea typeface="+mn-ea"/>
          <a:cs typeface="+mn-cs"/>
        </a:defRPr>
      </a:lvl6pPr>
      <a:lvl7pPr marL="2225878" indent="-171221" algn="l" defTabSz="68488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8" kern="1200">
          <a:solidFill>
            <a:schemeClr val="tx1"/>
          </a:solidFill>
          <a:latin typeface="+mn-lt"/>
          <a:ea typeface="+mn-ea"/>
          <a:cs typeface="+mn-cs"/>
        </a:defRPr>
      </a:lvl7pPr>
      <a:lvl8pPr marL="2568321" indent="-171221" algn="l" defTabSz="68488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8" kern="1200">
          <a:solidFill>
            <a:schemeClr val="tx1"/>
          </a:solidFill>
          <a:latin typeface="+mn-lt"/>
          <a:ea typeface="+mn-ea"/>
          <a:cs typeface="+mn-cs"/>
        </a:defRPr>
      </a:lvl8pPr>
      <a:lvl9pPr marL="2910764" indent="-171221" algn="l" defTabSz="68488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4886" rtl="0" eaLnBrk="1" latinLnBrk="0" hangingPunct="1">
        <a:defRPr sz="1348" kern="1200">
          <a:solidFill>
            <a:schemeClr val="tx1"/>
          </a:solidFill>
          <a:latin typeface="+mn-lt"/>
          <a:ea typeface="+mn-ea"/>
          <a:cs typeface="+mn-cs"/>
        </a:defRPr>
      </a:lvl1pPr>
      <a:lvl2pPr marL="342443" algn="l" defTabSz="684886" rtl="0" eaLnBrk="1" latinLnBrk="0" hangingPunct="1">
        <a:defRPr sz="1348" kern="1200">
          <a:solidFill>
            <a:schemeClr val="tx1"/>
          </a:solidFill>
          <a:latin typeface="+mn-lt"/>
          <a:ea typeface="+mn-ea"/>
          <a:cs typeface="+mn-cs"/>
        </a:defRPr>
      </a:lvl2pPr>
      <a:lvl3pPr marL="684886" algn="l" defTabSz="684886" rtl="0" eaLnBrk="1" latinLnBrk="0" hangingPunct="1">
        <a:defRPr sz="1348" kern="1200">
          <a:solidFill>
            <a:schemeClr val="tx1"/>
          </a:solidFill>
          <a:latin typeface="+mn-lt"/>
          <a:ea typeface="+mn-ea"/>
          <a:cs typeface="+mn-cs"/>
        </a:defRPr>
      </a:lvl3pPr>
      <a:lvl4pPr marL="1027328" algn="l" defTabSz="684886" rtl="0" eaLnBrk="1" latinLnBrk="0" hangingPunct="1">
        <a:defRPr sz="1348" kern="1200">
          <a:solidFill>
            <a:schemeClr val="tx1"/>
          </a:solidFill>
          <a:latin typeface="+mn-lt"/>
          <a:ea typeface="+mn-ea"/>
          <a:cs typeface="+mn-cs"/>
        </a:defRPr>
      </a:lvl4pPr>
      <a:lvl5pPr marL="1369771" algn="l" defTabSz="684886" rtl="0" eaLnBrk="1" latinLnBrk="0" hangingPunct="1">
        <a:defRPr sz="1348" kern="1200">
          <a:solidFill>
            <a:schemeClr val="tx1"/>
          </a:solidFill>
          <a:latin typeface="+mn-lt"/>
          <a:ea typeface="+mn-ea"/>
          <a:cs typeface="+mn-cs"/>
        </a:defRPr>
      </a:lvl5pPr>
      <a:lvl6pPr marL="1712214" algn="l" defTabSz="684886" rtl="0" eaLnBrk="1" latinLnBrk="0" hangingPunct="1">
        <a:defRPr sz="1348" kern="1200">
          <a:solidFill>
            <a:schemeClr val="tx1"/>
          </a:solidFill>
          <a:latin typeface="+mn-lt"/>
          <a:ea typeface="+mn-ea"/>
          <a:cs typeface="+mn-cs"/>
        </a:defRPr>
      </a:lvl6pPr>
      <a:lvl7pPr marL="2054657" algn="l" defTabSz="684886" rtl="0" eaLnBrk="1" latinLnBrk="0" hangingPunct="1">
        <a:defRPr sz="1348" kern="1200">
          <a:solidFill>
            <a:schemeClr val="tx1"/>
          </a:solidFill>
          <a:latin typeface="+mn-lt"/>
          <a:ea typeface="+mn-ea"/>
          <a:cs typeface="+mn-cs"/>
        </a:defRPr>
      </a:lvl7pPr>
      <a:lvl8pPr marL="2397100" algn="l" defTabSz="684886" rtl="0" eaLnBrk="1" latinLnBrk="0" hangingPunct="1">
        <a:defRPr sz="1348" kern="1200">
          <a:solidFill>
            <a:schemeClr val="tx1"/>
          </a:solidFill>
          <a:latin typeface="+mn-lt"/>
          <a:ea typeface="+mn-ea"/>
          <a:cs typeface="+mn-cs"/>
        </a:defRPr>
      </a:lvl8pPr>
      <a:lvl9pPr marL="2739542" algn="l" defTabSz="684886" rtl="0" eaLnBrk="1" latinLnBrk="0" hangingPunct="1">
        <a:defRPr sz="13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81BE3AC-322F-C044-A15A-323AB42ACF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1412" y="2241650"/>
            <a:ext cx="6848475" cy="1561818"/>
          </a:xfrm>
        </p:spPr>
        <p:txBody>
          <a:bodyPr>
            <a:normAutofit/>
          </a:bodyPr>
          <a:lstStyle/>
          <a:p>
            <a:pPr algn="l"/>
            <a:r>
              <a:rPr lang="en-US" sz="4200"/>
              <a:t>Logic Design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5729D6F-784E-8A4F-98E6-7C2707DF56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1412" y="3939740"/>
            <a:ext cx="6848475" cy="571523"/>
          </a:xfrm>
        </p:spPr>
        <p:txBody>
          <a:bodyPr>
            <a:normAutofit/>
          </a:bodyPr>
          <a:lstStyle/>
          <a:p>
            <a:pPr algn="l"/>
            <a:r>
              <a:rPr lang="en-US" sz="1700"/>
              <a:t>CSCI 370: Computer Architecture</a:t>
            </a:r>
          </a:p>
        </p:txBody>
      </p:sp>
      <p:sp>
        <p:nvSpPr>
          <p:cNvPr id="10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34296" cy="2127005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18069" y="0"/>
            <a:ext cx="5313230" cy="2127005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05884" y="4674247"/>
            <a:ext cx="3387386" cy="2171053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16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93579" y="4674247"/>
            <a:ext cx="4437721" cy="2171053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74247"/>
            <a:ext cx="5328490" cy="2171053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028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27777" y="100446"/>
            <a:ext cx="7875746" cy="1323108"/>
          </a:xfrm>
        </p:spPr>
        <p:txBody>
          <a:bodyPr/>
          <a:lstStyle/>
          <a:p>
            <a:r>
              <a:rPr lang="en-US" dirty="0"/>
              <a:t>HCL Word-Level Examples</a:t>
            </a:r>
          </a:p>
        </p:txBody>
      </p:sp>
      <p:sp>
        <p:nvSpPr>
          <p:cNvPr id="302083" name="Rectangle 3"/>
          <p:cNvSpPr>
            <a:spLocks noGrp="1" noChangeArrowheads="1"/>
          </p:cNvSpPr>
          <p:nvPr>
            <p:ph idx="1"/>
          </p:nvPr>
        </p:nvSpPr>
        <p:spPr>
          <a:xfrm>
            <a:off x="5410200" y="1447800"/>
            <a:ext cx="3873500" cy="2286000"/>
          </a:xfrm>
        </p:spPr>
        <p:txBody>
          <a:bodyPr/>
          <a:lstStyle/>
          <a:p>
            <a:pPr lvl="1"/>
            <a:r>
              <a:rPr lang="en-US" sz="1800"/>
              <a:t>Find minimum of three input words</a:t>
            </a:r>
          </a:p>
          <a:p>
            <a:pPr lvl="1"/>
            <a:r>
              <a:rPr lang="en-US" sz="1800"/>
              <a:t>HCL case expression</a:t>
            </a:r>
          </a:p>
          <a:p>
            <a:pPr lvl="1"/>
            <a:r>
              <a:rPr lang="en-US" sz="1800"/>
              <a:t>Final case guarantees match</a:t>
            </a:r>
          </a:p>
        </p:txBody>
      </p:sp>
      <p:grpSp>
        <p:nvGrpSpPr>
          <p:cNvPr id="302095" name="Group 15"/>
          <p:cNvGrpSpPr>
            <a:grpSpLocks/>
          </p:cNvGrpSpPr>
          <p:nvPr/>
        </p:nvGrpSpPr>
        <p:grpSpPr bwMode="auto">
          <a:xfrm>
            <a:off x="381000" y="1828800"/>
            <a:ext cx="2300288" cy="914400"/>
            <a:chOff x="2236" y="1104"/>
            <a:chExt cx="1449" cy="576"/>
          </a:xfrm>
        </p:grpSpPr>
        <p:sp>
          <p:nvSpPr>
            <p:cNvPr id="302084" name="Line 4"/>
            <p:cNvSpPr>
              <a:spLocks noChangeShapeType="1"/>
            </p:cNvSpPr>
            <p:nvPr/>
          </p:nvSpPr>
          <p:spPr bwMode="auto">
            <a:xfrm>
              <a:off x="2428" y="1536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2085" name="Rectangle 5"/>
            <p:cNvSpPr>
              <a:spLocks noChangeArrowheads="1"/>
            </p:cNvSpPr>
            <p:nvPr/>
          </p:nvSpPr>
          <p:spPr bwMode="auto">
            <a:xfrm>
              <a:off x="2236" y="1440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A</a:t>
              </a:r>
            </a:p>
          </p:txBody>
        </p:sp>
        <p:sp>
          <p:nvSpPr>
            <p:cNvPr id="302086" name="Line 6"/>
            <p:cNvSpPr>
              <a:spLocks noChangeShapeType="1"/>
            </p:cNvSpPr>
            <p:nvPr/>
          </p:nvSpPr>
          <p:spPr bwMode="auto">
            <a:xfrm>
              <a:off x="3052" y="1392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2087" name="Rectangle 7"/>
            <p:cNvSpPr>
              <a:spLocks noChangeArrowheads="1"/>
            </p:cNvSpPr>
            <p:nvPr/>
          </p:nvSpPr>
          <p:spPr bwMode="auto">
            <a:xfrm>
              <a:off x="3292" y="1286"/>
              <a:ext cx="39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Min3</a:t>
              </a:r>
            </a:p>
          </p:txBody>
        </p:sp>
        <p:sp>
          <p:nvSpPr>
            <p:cNvPr id="302088" name="AutoShape 8"/>
            <p:cNvSpPr>
              <a:spLocks noChangeArrowheads="1"/>
            </p:cNvSpPr>
            <p:nvPr/>
          </p:nvSpPr>
          <p:spPr bwMode="auto">
            <a:xfrm>
              <a:off x="2668" y="1104"/>
              <a:ext cx="423" cy="576"/>
            </a:xfrm>
            <a:prstGeom prst="roundRect">
              <a:avLst>
                <a:gd name="adj" fmla="val 16667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MIN3</a:t>
              </a:r>
            </a:p>
          </p:txBody>
        </p:sp>
        <p:sp>
          <p:nvSpPr>
            <p:cNvPr id="302089" name="Line 9"/>
            <p:cNvSpPr>
              <a:spLocks noChangeShapeType="1"/>
            </p:cNvSpPr>
            <p:nvPr/>
          </p:nvSpPr>
          <p:spPr bwMode="auto">
            <a:xfrm>
              <a:off x="2428" y="1392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2090" name="Rectangle 10"/>
            <p:cNvSpPr>
              <a:spLocks noChangeArrowheads="1"/>
            </p:cNvSpPr>
            <p:nvPr/>
          </p:nvSpPr>
          <p:spPr bwMode="auto">
            <a:xfrm>
              <a:off x="2236" y="1296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B</a:t>
              </a:r>
            </a:p>
          </p:txBody>
        </p:sp>
        <p:sp>
          <p:nvSpPr>
            <p:cNvPr id="302091" name="Line 11"/>
            <p:cNvSpPr>
              <a:spLocks noChangeShapeType="1"/>
            </p:cNvSpPr>
            <p:nvPr/>
          </p:nvSpPr>
          <p:spPr bwMode="auto">
            <a:xfrm>
              <a:off x="2428" y="1248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2092" name="Rectangle 12"/>
            <p:cNvSpPr>
              <a:spLocks noChangeArrowheads="1"/>
            </p:cNvSpPr>
            <p:nvPr/>
          </p:nvSpPr>
          <p:spPr bwMode="auto">
            <a:xfrm>
              <a:off x="2236" y="1152"/>
              <a:ext cx="2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C</a:t>
              </a:r>
            </a:p>
          </p:txBody>
        </p:sp>
      </p:grpSp>
      <p:sp>
        <p:nvSpPr>
          <p:cNvPr id="302094" name="Rectangle 14"/>
          <p:cNvSpPr>
            <a:spLocks noChangeArrowheads="1"/>
          </p:cNvSpPr>
          <p:nvPr/>
        </p:nvSpPr>
        <p:spPr bwMode="auto">
          <a:xfrm>
            <a:off x="2743200" y="1600200"/>
            <a:ext cx="3051175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int Min3 = [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A &lt; B &amp;&amp; A &lt; C : A;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B &lt; A &amp;&amp; B &lt; C : B;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1              : C;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];</a:t>
            </a:r>
          </a:p>
        </p:txBody>
      </p:sp>
      <p:grpSp>
        <p:nvGrpSpPr>
          <p:cNvPr id="302117" name="Group 37"/>
          <p:cNvGrpSpPr>
            <a:grpSpLocks/>
          </p:cNvGrpSpPr>
          <p:nvPr/>
        </p:nvGrpSpPr>
        <p:grpSpPr bwMode="auto">
          <a:xfrm>
            <a:off x="304800" y="3810000"/>
            <a:ext cx="2378075" cy="1860550"/>
            <a:chOff x="192" y="2400"/>
            <a:chExt cx="1498" cy="1172"/>
          </a:xfrm>
        </p:grpSpPr>
        <p:sp>
          <p:nvSpPr>
            <p:cNvPr id="302096" name="Line 16"/>
            <p:cNvSpPr>
              <a:spLocks noChangeShapeType="1"/>
            </p:cNvSpPr>
            <p:nvPr/>
          </p:nvSpPr>
          <p:spPr bwMode="auto">
            <a:xfrm>
              <a:off x="432" y="2996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2097" name="Line 17"/>
            <p:cNvSpPr>
              <a:spLocks noChangeShapeType="1"/>
            </p:cNvSpPr>
            <p:nvPr/>
          </p:nvSpPr>
          <p:spPr bwMode="auto">
            <a:xfrm>
              <a:off x="432" y="3428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2098" name="Rectangle 18"/>
            <p:cNvSpPr>
              <a:spLocks noChangeArrowheads="1"/>
            </p:cNvSpPr>
            <p:nvPr/>
          </p:nvSpPr>
          <p:spPr bwMode="auto">
            <a:xfrm>
              <a:off x="192" y="2880"/>
              <a:ext cx="27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D0</a:t>
              </a:r>
            </a:p>
          </p:txBody>
        </p:sp>
        <p:sp>
          <p:nvSpPr>
            <p:cNvPr id="302099" name="Rectangle 19"/>
            <p:cNvSpPr>
              <a:spLocks noChangeArrowheads="1"/>
            </p:cNvSpPr>
            <p:nvPr/>
          </p:nvSpPr>
          <p:spPr bwMode="auto">
            <a:xfrm>
              <a:off x="192" y="3332"/>
              <a:ext cx="27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D3</a:t>
              </a:r>
            </a:p>
          </p:txBody>
        </p:sp>
        <p:sp>
          <p:nvSpPr>
            <p:cNvPr id="302100" name="Line 20"/>
            <p:cNvSpPr>
              <a:spLocks noChangeShapeType="1"/>
            </p:cNvSpPr>
            <p:nvPr/>
          </p:nvSpPr>
          <p:spPr bwMode="auto">
            <a:xfrm>
              <a:off x="1056" y="3188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2101" name="Rectangle 21"/>
            <p:cNvSpPr>
              <a:spLocks noChangeArrowheads="1"/>
            </p:cNvSpPr>
            <p:nvPr/>
          </p:nvSpPr>
          <p:spPr bwMode="auto">
            <a:xfrm>
              <a:off x="1296" y="3082"/>
              <a:ext cx="39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Out4</a:t>
              </a:r>
            </a:p>
          </p:txBody>
        </p:sp>
        <p:sp>
          <p:nvSpPr>
            <p:cNvPr id="302102" name="Rectangle 22"/>
            <p:cNvSpPr>
              <a:spLocks noChangeArrowheads="1"/>
            </p:cNvSpPr>
            <p:nvPr/>
          </p:nvSpPr>
          <p:spPr bwMode="auto">
            <a:xfrm>
              <a:off x="192" y="2564"/>
              <a:ext cx="25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s0</a:t>
              </a:r>
            </a:p>
          </p:txBody>
        </p:sp>
        <p:sp>
          <p:nvSpPr>
            <p:cNvPr id="302103" name="Freeform 23"/>
            <p:cNvSpPr>
              <a:spLocks/>
            </p:cNvSpPr>
            <p:nvPr/>
          </p:nvSpPr>
          <p:spPr bwMode="auto">
            <a:xfrm>
              <a:off x="432" y="2708"/>
              <a:ext cx="432" cy="144"/>
            </a:xfrm>
            <a:custGeom>
              <a:avLst/>
              <a:gdLst/>
              <a:ahLst/>
              <a:cxnLst>
                <a:cxn ang="0">
                  <a:pos x="432" y="144"/>
                </a:cxn>
                <a:cxn ang="0">
                  <a:pos x="432" y="0"/>
                </a:cxn>
                <a:cxn ang="0">
                  <a:pos x="0" y="0"/>
                </a:cxn>
              </a:cxnLst>
              <a:rect l="0" t="0" r="r" b="b"/>
              <a:pathLst>
                <a:path w="432" h="144">
                  <a:moveTo>
                    <a:pt x="432" y="144"/>
                  </a:moveTo>
                  <a:lnTo>
                    <a:pt x="432" y="0"/>
                  </a:ln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104" name="Rectangle 24"/>
            <p:cNvSpPr>
              <a:spLocks noChangeArrowheads="1"/>
            </p:cNvSpPr>
            <p:nvPr/>
          </p:nvSpPr>
          <p:spPr bwMode="auto">
            <a:xfrm>
              <a:off x="192" y="2400"/>
              <a:ext cx="25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s1</a:t>
              </a:r>
            </a:p>
          </p:txBody>
        </p:sp>
        <p:sp>
          <p:nvSpPr>
            <p:cNvPr id="302105" name="Freeform 25"/>
            <p:cNvSpPr>
              <a:spLocks/>
            </p:cNvSpPr>
            <p:nvPr/>
          </p:nvSpPr>
          <p:spPr bwMode="auto">
            <a:xfrm>
              <a:off x="432" y="2516"/>
              <a:ext cx="528" cy="336"/>
            </a:xfrm>
            <a:custGeom>
              <a:avLst/>
              <a:gdLst/>
              <a:ahLst/>
              <a:cxnLst>
                <a:cxn ang="0">
                  <a:pos x="432" y="144"/>
                </a:cxn>
                <a:cxn ang="0">
                  <a:pos x="432" y="0"/>
                </a:cxn>
                <a:cxn ang="0">
                  <a:pos x="0" y="0"/>
                </a:cxn>
              </a:cxnLst>
              <a:rect l="0" t="0" r="r" b="b"/>
              <a:pathLst>
                <a:path w="432" h="144">
                  <a:moveTo>
                    <a:pt x="432" y="144"/>
                  </a:moveTo>
                  <a:lnTo>
                    <a:pt x="432" y="0"/>
                  </a:ln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106" name="AutoShape 26"/>
            <p:cNvSpPr>
              <a:spLocks noChangeArrowheads="1"/>
            </p:cNvSpPr>
            <p:nvPr/>
          </p:nvSpPr>
          <p:spPr bwMode="auto">
            <a:xfrm>
              <a:off x="672" y="2828"/>
              <a:ext cx="423" cy="744"/>
            </a:xfrm>
            <a:prstGeom prst="roundRect">
              <a:avLst>
                <a:gd name="adj" fmla="val 16667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MUX4</a:t>
              </a:r>
            </a:p>
          </p:txBody>
        </p:sp>
        <p:sp>
          <p:nvSpPr>
            <p:cNvPr id="302107" name="Line 27"/>
            <p:cNvSpPr>
              <a:spLocks noChangeShapeType="1"/>
            </p:cNvSpPr>
            <p:nvPr/>
          </p:nvSpPr>
          <p:spPr bwMode="auto">
            <a:xfrm>
              <a:off x="432" y="3284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2108" name="Rectangle 28"/>
            <p:cNvSpPr>
              <a:spLocks noChangeArrowheads="1"/>
            </p:cNvSpPr>
            <p:nvPr/>
          </p:nvSpPr>
          <p:spPr bwMode="auto">
            <a:xfrm>
              <a:off x="192" y="3188"/>
              <a:ext cx="27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D2</a:t>
              </a:r>
            </a:p>
          </p:txBody>
        </p:sp>
        <p:sp>
          <p:nvSpPr>
            <p:cNvPr id="302109" name="Line 29"/>
            <p:cNvSpPr>
              <a:spLocks noChangeShapeType="1"/>
            </p:cNvSpPr>
            <p:nvPr/>
          </p:nvSpPr>
          <p:spPr bwMode="auto">
            <a:xfrm>
              <a:off x="432" y="3140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2110" name="Rectangle 30"/>
            <p:cNvSpPr>
              <a:spLocks noChangeArrowheads="1"/>
            </p:cNvSpPr>
            <p:nvPr/>
          </p:nvSpPr>
          <p:spPr bwMode="auto">
            <a:xfrm>
              <a:off x="192" y="3044"/>
              <a:ext cx="27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D1</a:t>
              </a:r>
            </a:p>
          </p:txBody>
        </p:sp>
      </p:grpSp>
      <p:sp>
        <p:nvSpPr>
          <p:cNvPr id="302112" name="Rectangle 32"/>
          <p:cNvSpPr>
            <a:spLocks noChangeArrowheads="1"/>
          </p:cNvSpPr>
          <p:nvPr/>
        </p:nvSpPr>
        <p:spPr bwMode="auto">
          <a:xfrm>
            <a:off x="5410200" y="4267200"/>
            <a:ext cx="3505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343" tIns="44379" rIns="90343" bIns="44379"/>
          <a:lstStyle/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/>
              <a:t>Select one of 4 inputs based on two control bits</a:t>
            </a:r>
          </a:p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/>
              <a:t>HCL case expression</a:t>
            </a:r>
          </a:p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/>
              <a:t>Simplify tests by assuming sequential matching</a:t>
            </a:r>
          </a:p>
        </p:txBody>
      </p:sp>
      <p:sp>
        <p:nvSpPr>
          <p:cNvPr id="302113" name="Rectangle 33"/>
          <p:cNvSpPr>
            <a:spLocks noChangeArrowheads="1"/>
          </p:cNvSpPr>
          <p:nvPr/>
        </p:nvSpPr>
        <p:spPr bwMode="auto">
          <a:xfrm>
            <a:off x="2743200" y="4419600"/>
            <a:ext cx="223202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int Out4 = [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!s1&amp;&amp;!s0: D0;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!s1     : D1;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!s0     : D2;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1       : D3;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];</a:t>
            </a:r>
          </a:p>
        </p:txBody>
      </p:sp>
      <p:sp>
        <p:nvSpPr>
          <p:cNvPr id="302114" name="Text Box 34"/>
          <p:cNvSpPr txBox="1">
            <a:spLocks noChangeArrowheads="1"/>
          </p:cNvSpPr>
          <p:nvPr/>
        </p:nvSpPr>
        <p:spPr bwMode="auto">
          <a:xfrm>
            <a:off x="411163" y="1049338"/>
            <a:ext cx="23399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Minimum of 3 Words</a:t>
            </a:r>
          </a:p>
        </p:txBody>
      </p:sp>
      <p:sp>
        <p:nvSpPr>
          <p:cNvPr id="302115" name="Text Box 35"/>
          <p:cNvSpPr txBox="1">
            <a:spLocks noChangeArrowheads="1"/>
          </p:cNvSpPr>
          <p:nvPr/>
        </p:nvSpPr>
        <p:spPr bwMode="auto">
          <a:xfrm>
            <a:off x="403225" y="3394075"/>
            <a:ext cx="20478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4-Way Multiplexor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3179" name="Group 75"/>
          <p:cNvGrpSpPr>
            <a:grpSpLocks/>
          </p:cNvGrpSpPr>
          <p:nvPr/>
        </p:nvGrpSpPr>
        <p:grpSpPr bwMode="auto">
          <a:xfrm>
            <a:off x="3319463" y="2895600"/>
            <a:ext cx="719137" cy="635000"/>
            <a:chOff x="768" y="1824"/>
            <a:chExt cx="453" cy="400"/>
          </a:xfrm>
        </p:grpSpPr>
        <p:sp>
          <p:nvSpPr>
            <p:cNvPr id="303180" name="Freeform 76"/>
            <p:cNvSpPr>
              <a:spLocks/>
            </p:cNvSpPr>
            <p:nvPr/>
          </p:nvSpPr>
          <p:spPr bwMode="auto">
            <a:xfrm>
              <a:off x="864" y="1824"/>
              <a:ext cx="144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81" name="Freeform 77"/>
            <p:cNvSpPr>
              <a:spLocks/>
            </p:cNvSpPr>
            <p:nvPr/>
          </p:nvSpPr>
          <p:spPr bwMode="auto">
            <a:xfrm>
              <a:off x="816" y="1872"/>
              <a:ext cx="192" cy="1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82" name="Freeform 78"/>
            <p:cNvSpPr>
              <a:spLocks/>
            </p:cNvSpPr>
            <p:nvPr/>
          </p:nvSpPr>
          <p:spPr bwMode="auto">
            <a:xfrm>
              <a:off x="768" y="1920"/>
              <a:ext cx="240" cy="19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83" name="Text Box 79"/>
            <p:cNvSpPr txBox="1">
              <a:spLocks noChangeArrowheads="1"/>
            </p:cNvSpPr>
            <p:nvPr/>
          </p:nvSpPr>
          <p:spPr bwMode="auto">
            <a:xfrm>
              <a:off x="1008" y="1825"/>
              <a:ext cx="213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OF</a:t>
              </a:r>
            </a:p>
          </p:txBody>
        </p:sp>
        <p:sp>
          <p:nvSpPr>
            <p:cNvPr id="303184" name="Text Box 80"/>
            <p:cNvSpPr txBox="1">
              <a:spLocks noChangeArrowheads="1"/>
            </p:cNvSpPr>
            <p:nvPr/>
          </p:nvSpPr>
          <p:spPr bwMode="auto">
            <a:xfrm>
              <a:off x="1008" y="1935"/>
              <a:ext cx="194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ZF</a:t>
              </a:r>
            </a:p>
          </p:txBody>
        </p:sp>
        <p:sp>
          <p:nvSpPr>
            <p:cNvPr id="303185" name="Text Box 81"/>
            <p:cNvSpPr txBox="1">
              <a:spLocks noChangeArrowheads="1"/>
            </p:cNvSpPr>
            <p:nvPr/>
          </p:nvSpPr>
          <p:spPr bwMode="auto">
            <a:xfrm>
              <a:off x="1008" y="2045"/>
              <a:ext cx="207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CF</a:t>
              </a:r>
            </a:p>
          </p:txBody>
        </p:sp>
      </p:grpSp>
      <p:grpSp>
        <p:nvGrpSpPr>
          <p:cNvPr id="303186" name="Group 82"/>
          <p:cNvGrpSpPr>
            <a:grpSpLocks/>
          </p:cNvGrpSpPr>
          <p:nvPr/>
        </p:nvGrpSpPr>
        <p:grpSpPr bwMode="auto">
          <a:xfrm>
            <a:off x="5419725" y="2895600"/>
            <a:ext cx="719138" cy="635000"/>
            <a:chOff x="768" y="1824"/>
            <a:chExt cx="453" cy="400"/>
          </a:xfrm>
        </p:grpSpPr>
        <p:sp>
          <p:nvSpPr>
            <p:cNvPr id="303187" name="Freeform 83"/>
            <p:cNvSpPr>
              <a:spLocks/>
            </p:cNvSpPr>
            <p:nvPr/>
          </p:nvSpPr>
          <p:spPr bwMode="auto">
            <a:xfrm>
              <a:off x="864" y="1824"/>
              <a:ext cx="144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88" name="Freeform 84"/>
            <p:cNvSpPr>
              <a:spLocks/>
            </p:cNvSpPr>
            <p:nvPr/>
          </p:nvSpPr>
          <p:spPr bwMode="auto">
            <a:xfrm>
              <a:off x="816" y="1872"/>
              <a:ext cx="192" cy="1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89" name="Freeform 85"/>
            <p:cNvSpPr>
              <a:spLocks/>
            </p:cNvSpPr>
            <p:nvPr/>
          </p:nvSpPr>
          <p:spPr bwMode="auto">
            <a:xfrm>
              <a:off x="768" y="1920"/>
              <a:ext cx="240" cy="19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90" name="Text Box 86"/>
            <p:cNvSpPr txBox="1">
              <a:spLocks noChangeArrowheads="1"/>
            </p:cNvSpPr>
            <p:nvPr/>
          </p:nvSpPr>
          <p:spPr bwMode="auto">
            <a:xfrm>
              <a:off x="1008" y="1825"/>
              <a:ext cx="213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OF</a:t>
              </a:r>
            </a:p>
          </p:txBody>
        </p:sp>
        <p:sp>
          <p:nvSpPr>
            <p:cNvPr id="303191" name="Text Box 87"/>
            <p:cNvSpPr txBox="1">
              <a:spLocks noChangeArrowheads="1"/>
            </p:cNvSpPr>
            <p:nvPr/>
          </p:nvSpPr>
          <p:spPr bwMode="auto">
            <a:xfrm>
              <a:off x="1008" y="1935"/>
              <a:ext cx="194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ZF</a:t>
              </a:r>
            </a:p>
          </p:txBody>
        </p:sp>
        <p:sp>
          <p:nvSpPr>
            <p:cNvPr id="303192" name="Text Box 88"/>
            <p:cNvSpPr txBox="1">
              <a:spLocks noChangeArrowheads="1"/>
            </p:cNvSpPr>
            <p:nvPr/>
          </p:nvSpPr>
          <p:spPr bwMode="auto">
            <a:xfrm>
              <a:off x="1008" y="2045"/>
              <a:ext cx="207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CF</a:t>
              </a:r>
            </a:p>
          </p:txBody>
        </p:sp>
      </p:grpSp>
      <p:grpSp>
        <p:nvGrpSpPr>
          <p:cNvPr id="303193" name="Group 89"/>
          <p:cNvGrpSpPr>
            <a:grpSpLocks/>
          </p:cNvGrpSpPr>
          <p:nvPr/>
        </p:nvGrpSpPr>
        <p:grpSpPr bwMode="auto">
          <a:xfrm>
            <a:off x="7519988" y="2895600"/>
            <a:ext cx="719137" cy="635000"/>
            <a:chOff x="768" y="1824"/>
            <a:chExt cx="453" cy="400"/>
          </a:xfrm>
        </p:grpSpPr>
        <p:sp>
          <p:nvSpPr>
            <p:cNvPr id="303194" name="Freeform 90"/>
            <p:cNvSpPr>
              <a:spLocks/>
            </p:cNvSpPr>
            <p:nvPr/>
          </p:nvSpPr>
          <p:spPr bwMode="auto">
            <a:xfrm>
              <a:off x="864" y="1824"/>
              <a:ext cx="144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95" name="Freeform 91"/>
            <p:cNvSpPr>
              <a:spLocks/>
            </p:cNvSpPr>
            <p:nvPr/>
          </p:nvSpPr>
          <p:spPr bwMode="auto">
            <a:xfrm>
              <a:off x="816" y="1872"/>
              <a:ext cx="192" cy="1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96" name="Freeform 92"/>
            <p:cNvSpPr>
              <a:spLocks/>
            </p:cNvSpPr>
            <p:nvPr/>
          </p:nvSpPr>
          <p:spPr bwMode="auto">
            <a:xfrm>
              <a:off x="768" y="1920"/>
              <a:ext cx="240" cy="19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97" name="Text Box 93"/>
            <p:cNvSpPr txBox="1">
              <a:spLocks noChangeArrowheads="1"/>
            </p:cNvSpPr>
            <p:nvPr/>
          </p:nvSpPr>
          <p:spPr bwMode="auto">
            <a:xfrm>
              <a:off x="1008" y="1825"/>
              <a:ext cx="213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OF</a:t>
              </a:r>
            </a:p>
          </p:txBody>
        </p:sp>
        <p:sp>
          <p:nvSpPr>
            <p:cNvPr id="303198" name="Text Box 94"/>
            <p:cNvSpPr txBox="1">
              <a:spLocks noChangeArrowheads="1"/>
            </p:cNvSpPr>
            <p:nvPr/>
          </p:nvSpPr>
          <p:spPr bwMode="auto">
            <a:xfrm>
              <a:off x="1008" y="1935"/>
              <a:ext cx="194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ZF</a:t>
              </a:r>
            </a:p>
          </p:txBody>
        </p:sp>
        <p:sp>
          <p:nvSpPr>
            <p:cNvPr id="303199" name="Text Box 95"/>
            <p:cNvSpPr txBox="1">
              <a:spLocks noChangeArrowheads="1"/>
            </p:cNvSpPr>
            <p:nvPr/>
          </p:nvSpPr>
          <p:spPr bwMode="auto">
            <a:xfrm>
              <a:off x="1008" y="2045"/>
              <a:ext cx="207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CF</a:t>
              </a:r>
            </a:p>
          </p:txBody>
        </p:sp>
      </p:grpSp>
      <p:grpSp>
        <p:nvGrpSpPr>
          <p:cNvPr id="303178" name="Group 74"/>
          <p:cNvGrpSpPr>
            <a:grpSpLocks/>
          </p:cNvGrpSpPr>
          <p:nvPr/>
        </p:nvGrpSpPr>
        <p:grpSpPr bwMode="auto">
          <a:xfrm>
            <a:off x="1219200" y="2895600"/>
            <a:ext cx="719138" cy="635000"/>
            <a:chOff x="768" y="1824"/>
            <a:chExt cx="453" cy="400"/>
          </a:xfrm>
        </p:grpSpPr>
        <p:sp>
          <p:nvSpPr>
            <p:cNvPr id="303172" name="Freeform 68"/>
            <p:cNvSpPr>
              <a:spLocks/>
            </p:cNvSpPr>
            <p:nvPr/>
          </p:nvSpPr>
          <p:spPr bwMode="auto">
            <a:xfrm>
              <a:off x="864" y="1824"/>
              <a:ext cx="144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73" name="Freeform 69"/>
            <p:cNvSpPr>
              <a:spLocks/>
            </p:cNvSpPr>
            <p:nvPr/>
          </p:nvSpPr>
          <p:spPr bwMode="auto">
            <a:xfrm>
              <a:off x="816" y="1872"/>
              <a:ext cx="192" cy="1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74" name="Freeform 70"/>
            <p:cNvSpPr>
              <a:spLocks/>
            </p:cNvSpPr>
            <p:nvPr/>
          </p:nvSpPr>
          <p:spPr bwMode="auto">
            <a:xfrm>
              <a:off x="768" y="1920"/>
              <a:ext cx="240" cy="19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75" name="Text Box 71"/>
            <p:cNvSpPr txBox="1">
              <a:spLocks noChangeArrowheads="1"/>
            </p:cNvSpPr>
            <p:nvPr/>
          </p:nvSpPr>
          <p:spPr bwMode="auto">
            <a:xfrm>
              <a:off x="1008" y="1825"/>
              <a:ext cx="213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OF</a:t>
              </a:r>
            </a:p>
          </p:txBody>
        </p:sp>
        <p:sp>
          <p:nvSpPr>
            <p:cNvPr id="303176" name="Text Box 72"/>
            <p:cNvSpPr txBox="1">
              <a:spLocks noChangeArrowheads="1"/>
            </p:cNvSpPr>
            <p:nvPr/>
          </p:nvSpPr>
          <p:spPr bwMode="auto">
            <a:xfrm>
              <a:off x="1008" y="1935"/>
              <a:ext cx="194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ZF</a:t>
              </a:r>
            </a:p>
          </p:txBody>
        </p:sp>
        <p:sp>
          <p:nvSpPr>
            <p:cNvPr id="303177" name="Text Box 73"/>
            <p:cNvSpPr txBox="1">
              <a:spLocks noChangeArrowheads="1"/>
            </p:cNvSpPr>
            <p:nvPr/>
          </p:nvSpPr>
          <p:spPr bwMode="auto">
            <a:xfrm>
              <a:off x="1008" y="2045"/>
              <a:ext cx="207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CF</a:t>
              </a:r>
            </a:p>
          </p:txBody>
        </p:sp>
      </p:grpSp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Arithmetic Logic Unit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idx="1"/>
          </p:nvPr>
        </p:nvSpPr>
        <p:spPr>
          <a:xfrm>
            <a:off x="290513" y="3962400"/>
            <a:ext cx="8294687" cy="2470150"/>
          </a:xfrm>
        </p:spPr>
        <p:txBody>
          <a:bodyPr/>
          <a:lstStyle/>
          <a:p>
            <a:pPr lvl="1"/>
            <a:r>
              <a:rPr lang="en-US" dirty="0"/>
              <a:t>Combinational logic</a:t>
            </a:r>
          </a:p>
          <a:p>
            <a:pPr lvl="2"/>
            <a:r>
              <a:rPr lang="en-US" dirty="0"/>
              <a:t>Continuously responding to inputs</a:t>
            </a:r>
          </a:p>
          <a:p>
            <a:pPr lvl="1"/>
            <a:r>
              <a:rPr lang="en-US" dirty="0"/>
              <a:t>Control signal selects function computed</a:t>
            </a:r>
          </a:p>
          <a:p>
            <a:pPr lvl="2"/>
            <a:r>
              <a:rPr lang="en-US" dirty="0"/>
              <a:t>Corresponding to 4 arithmetic/logical operations in Y86-64</a:t>
            </a:r>
          </a:p>
          <a:p>
            <a:pPr lvl="1"/>
            <a:r>
              <a:rPr lang="en-US" dirty="0"/>
              <a:t>Also computes values for condition codes</a:t>
            </a:r>
          </a:p>
        </p:txBody>
      </p:sp>
      <p:grpSp>
        <p:nvGrpSpPr>
          <p:cNvPr id="303108" name="Group 4"/>
          <p:cNvGrpSpPr>
            <a:grpSpLocks/>
          </p:cNvGrpSpPr>
          <p:nvPr/>
        </p:nvGrpSpPr>
        <p:grpSpPr bwMode="auto">
          <a:xfrm>
            <a:off x="381000" y="1447800"/>
            <a:ext cx="2060575" cy="1752600"/>
            <a:chOff x="336" y="576"/>
            <a:chExt cx="1298" cy="1104"/>
          </a:xfrm>
        </p:grpSpPr>
        <p:grpSp>
          <p:nvGrpSpPr>
            <p:cNvPr id="303109" name="Group 5"/>
            <p:cNvGrpSpPr>
              <a:grpSpLocks/>
            </p:cNvGrpSpPr>
            <p:nvPr/>
          </p:nvGrpSpPr>
          <p:grpSpPr bwMode="auto">
            <a:xfrm>
              <a:off x="528" y="768"/>
              <a:ext cx="672" cy="912"/>
              <a:chOff x="3792" y="2736"/>
              <a:chExt cx="672" cy="912"/>
            </a:xfrm>
          </p:grpSpPr>
          <p:sp>
            <p:nvSpPr>
              <p:cNvPr id="303110" name="Line 6"/>
              <p:cNvSpPr>
                <a:spLocks noChangeShapeType="1"/>
              </p:cNvSpPr>
              <p:nvPr/>
            </p:nvSpPr>
            <p:spPr bwMode="auto">
              <a:xfrm rot="5400000" flipV="1">
                <a:off x="3888" y="288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11" name="Line 7"/>
              <p:cNvSpPr>
                <a:spLocks noChangeShapeType="1"/>
              </p:cNvSpPr>
              <p:nvPr/>
            </p:nvSpPr>
            <p:spPr bwMode="auto">
              <a:xfrm rot="5400000">
                <a:off x="4032" y="283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03112" name="Group 8"/>
              <p:cNvGrpSpPr>
                <a:grpSpLocks/>
              </p:cNvGrpSpPr>
              <p:nvPr/>
            </p:nvGrpSpPr>
            <p:grpSpPr bwMode="auto">
              <a:xfrm>
                <a:off x="3984" y="2832"/>
                <a:ext cx="288" cy="816"/>
                <a:chOff x="3984" y="2832"/>
                <a:chExt cx="288" cy="816"/>
              </a:xfrm>
            </p:grpSpPr>
            <p:sp>
              <p:nvSpPr>
                <p:cNvPr id="303113" name="Freeform 9"/>
                <p:cNvSpPr>
                  <a:spLocks/>
                </p:cNvSpPr>
                <p:nvPr/>
              </p:nvSpPr>
              <p:spPr bwMode="auto">
                <a:xfrm>
                  <a:off x="3984" y="2832"/>
                  <a:ext cx="288" cy="81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88" y="192"/>
                    </a:cxn>
                    <a:cxn ang="0">
                      <a:pos x="288" y="624"/>
                    </a:cxn>
                    <a:cxn ang="0">
                      <a:pos x="0" y="81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88" h="816">
                      <a:moveTo>
                        <a:pt x="0" y="0"/>
                      </a:moveTo>
                      <a:lnTo>
                        <a:pt x="288" y="192"/>
                      </a:lnTo>
                      <a:lnTo>
                        <a:pt x="288" y="624"/>
                      </a:lnTo>
                      <a:lnTo>
                        <a:pt x="0" y="81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99FF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3114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4032" y="2976"/>
                  <a:ext cx="240" cy="5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A</a:t>
                  </a:r>
                </a:p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L</a:t>
                  </a:r>
                </a:p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U</a:t>
                  </a:r>
                </a:p>
              </p:txBody>
            </p:sp>
          </p:grpSp>
          <p:sp>
            <p:nvSpPr>
              <p:cNvPr id="303115" name="Line 11"/>
              <p:cNvSpPr>
                <a:spLocks noChangeShapeType="1"/>
              </p:cNvSpPr>
              <p:nvPr/>
            </p:nvSpPr>
            <p:spPr bwMode="auto">
              <a:xfrm rot="5400000" flipV="1">
                <a:off x="3888" y="3408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16" name="Line 12"/>
              <p:cNvSpPr>
                <a:spLocks noChangeShapeType="1"/>
              </p:cNvSpPr>
              <p:nvPr/>
            </p:nvSpPr>
            <p:spPr bwMode="auto">
              <a:xfrm rot="5400000" flipV="1">
                <a:off x="4368" y="312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3117" name="Rectangle 13"/>
            <p:cNvSpPr>
              <a:spLocks noChangeArrowheads="1"/>
            </p:cNvSpPr>
            <p:nvPr/>
          </p:nvSpPr>
          <p:spPr bwMode="auto">
            <a:xfrm>
              <a:off x="336" y="892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Y</a:t>
              </a:r>
            </a:p>
          </p:txBody>
        </p:sp>
        <p:sp>
          <p:nvSpPr>
            <p:cNvPr id="303118" name="Rectangle 14"/>
            <p:cNvSpPr>
              <a:spLocks noChangeArrowheads="1"/>
            </p:cNvSpPr>
            <p:nvPr/>
          </p:nvSpPr>
          <p:spPr bwMode="auto">
            <a:xfrm>
              <a:off x="336" y="1440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X</a:t>
              </a:r>
            </a:p>
          </p:txBody>
        </p:sp>
        <p:sp>
          <p:nvSpPr>
            <p:cNvPr id="303119" name="Rectangle 15"/>
            <p:cNvSpPr>
              <a:spLocks noChangeArrowheads="1"/>
            </p:cNvSpPr>
            <p:nvPr/>
          </p:nvSpPr>
          <p:spPr bwMode="auto">
            <a:xfrm>
              <a:off x="1200" y="1160"/>
              <a:ext cx="43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X </a:t>
              </a:r>
              <a:r>
                <a:rPr lang="en-US" sz="1600" b="0">
                  <a:latin typeface="Courier New" pitchFamily="49" charset="0"/>
                </a:rPr>
                <a:t>+</a:t>
              </a:r>
              <a:r>
                <a:rPr lang="en-US" sz="1600" b="0"/>
                <a:t> Y</a:t>
              </a:r>
            </a:p>
          </p:txBody>
        </p:sp>
        <p:sp>
          <p:nvSpPr>
            <p:cNvPr id="303120" name="Rectangle 16"/>
            <p:cNvSpPr>
              <a:spLocks noChangeArrowheads="1"/>
            </p:cNvSpPr>
            <p:nvPr/>
          </p:nvSpPr>
          <p:spPr bwMode="auto">
            <a:xfrm>
              <a:off x="768" y="57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0</a:t>
              </a:r>
            </a:p>
          </p:txBody>
        </p:sp>
      </p:grpSp>
      <p:grpSp>
        <p:nvGrpSpPr>
          <p:cNvPr id="303121" name="Group 17"/>
          <p:cNvGrpSpPr>
            <a:grpSpLocks/>
          </p:cNvGrpSpPr>
          <p:nvPr/>
        </p:nvGrpSpPr>
        <p:grpSpPr bwMode="auto">
          <a:xfrm>
            <a:off x="2511425" y="1447800"/>
            <a:ext cx="2060575" cy="1752600"/>
            <a:chOff x="336" y="576"/>
            <a:chExt cx="1298" cy="1104"/>
          </a:xfrm>
        </p:grpSpPr>
        <p:grpSp>
          <p:nvGrpSpPr>
            <p:cNvPr id="303122" name="Group 18"/>
            <p:cNvGrpSpPr>
              <a:grpSpLocks/>
            </p:cNvGrpSpPr>
            <p:nvPr/>
          </p:nvGrpSpPr>
          <p:grpSpPr bwMode="auto">
            <a:xfrm>
              <a:off x="528" y="768"/>
              <a:ext cx="672" cy="912"/>
              <a:chOff x="3792" y="2736"/>
              <a:chExt cx="672" cy="912"/>
            </a:xfrm>
          </p:grpSpPr>
          <p:sp>
            <p:nvSpPr>
              <p:cNvPr id="303123" name="Line 19"/>
              <p:cNvSpPr>
                <a:spLocks noChangeShapeType="1"/>
              </p:cNvSpPr>
              <p:nvPr/>
            </p:nvSpPr>
            <p:spPr bwMode="auto">
              <a:xfrm rot="5400000" flipV="1">
                <a:off x="3888" y="288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24" name="Line 20"/>
              <p:cNvSpPr>
                <a:spLocks noChangeShapeType="1"/>
              </p:cNvSpPr>
              <p:nvPr/>
            </p:nvSpPr>
            <p:spPr bwMode="auto">
              <a:xfrm rot="5400000">
                <a:off x="4032" y="283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03125" name="Group 21"/>
              <p:cNvGrpSpPr>
                <a:grpSpLocks/>
              </p:cNvGrpSpPr>
              <p:nvPr/>
            </p:nvGrpSpPr>
            <p:grpSpPr bwMode="auto">
              <a:xfrm>
                <a:off x="3984" y="2832"/>
                <a:ext cx="288" cy="816"/>
                <a:chOff x="3984" y="2832"/>
                <a:chExt cx="288" cy="816"/>
              </a:xfrm>
            </p:grpSpPr>
            <p:sp>
              <p:nvSpPr>
                <p:cNvPr id="303126" name="Freeform 22"/>
                <p:cNvSpPr>
                  <a:spLocks/>
                </p:cNvSpPr>
                <p:nvPr/>
              </p:nvSpPr>
              <p:spPr bwMode="auto">
                <a:xfrm>
                  <a:off x="3984" y="2832"/>
                  <a:ext cx="288" cy="81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88" y="192"/>
                    </a:cxn>
                    <a:cxn ang="0">
                      <a:pos x="288" y="624"/>
                    </a:cxn>
                    <a:cxn ang="0">
                      <a:pos x="0" y="81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88" h="816">
                      <a:moveTo>
                        <a:pt x="0" y="0"/>
                      </a:moveTo>
                      <a:lnTo>
                        <a:pt x="288" y="192"/>
                      </a:lnTo>
                      <a:lnTo>
                        <a:pt x="288" y="624"/>
                      </a:lnTo>
                      <a:lnTo>
                        <a:pt x="0" y="81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99FF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3127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4032" y="2976"/>
                  <a:ext cx="240" cy="5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A</a:t>
                  </a:r>
                </a:p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L</a:t>
                  </a:r>
                </a:p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U</a:t>
                  </a:r>
                </a:p>
              </p:txBody>
            </p:sp>
          </p:grpSp>
          <p:sp>
            <p:nvSpPr>
              <p:cNvPr id="303128" name="Line 24"/>
              <p:cNvSpPr>
                <a:spLocks noChangeShapeType="1"/>
              </p:cNvSpPr>
              <p:nvPr/>
            </p:nvSpPr>
            <p:spPr bwMode="auto">
              <a:xfrm rot="5400000" flipV="1">
                <a:off x="3888" y="3408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29" name="Line 25"/>
              <p:cNvSpPr>
                <a:spLocks noChangeShapeType="1"/>
              </p:cNvSpPr>
              <p:nvPr/>
            </p:nvSpPr>
            <p:spPr bwMode="auto">
              <a:xfrm rot="5400000" flipV="1">
                <a:off x="4368" y="312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3130" name="Rectangle 26"/>
            <p:cNvSpPr>
              <a:spLocks noChangeArrowheads="1"/>
            </p:cNvSpPr>
            <p:nvPr/>
          </p:nvSpPr>
          <p:spPr bwMode="auto">
            <a:xfrm>
              <a:off x="336" y="892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Y</a:t>
              </a:r>
            </a:p>
          </p:txBody>
        </p:sp>
        <p:sp>
          <p:nvSpPr>
            <p:cNvPr id="303131" name="Rectangle 27"/>
            <p:cNvSpPr>
              <a:spLocks noChangeArrowheads="1"/>
            </p:cNvSpPr>
            <p:nvPr/>
          </p:nvSpPr>
          <p:spPr bwMode="auto">
            <a:xfrm>
              <a:off x="336" y="1440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X</a:t>
              </a:r>
            </a:p>
          </p:txBody>
        </p:sp>
        <p:sp>
          <p:nvSpPr>
            <p:cNvPr id="303132" name="Rectangle 28"/>
            <p:cNvSpPr>
              <a:spLocks noChangeArrowheads="1"/>
            </p:cNvSpPr>
            <p:nvPr/>
          </p:nvSpPr>
          <p:spPr bwMode="auto">
            <a:xfrm>
              <a:off x="1200" y="1160"/>
              <a:ext cx="43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X </a:t>
              </a:r>
              <a:r>
                <a:rPr lang="en-US" sz="1600" b="0">
                  <a:latin typeface="Courier New" pitchFamily="49" charset="0"/>
                </a:rPr>
                <a:t>-</a:t>
              </a:r>
              <a:r>
                <a:rPr lang="en-US" sz="1600" b="0"/>
                <a:t> Y</a:t>
              </a:r>
            </a:p>
          </p:txBody>
        </p:sp>
        <p:sp>
          <p:nvSpPr>
            <p:cNvPr id="303133" name="Rectangle 29"/>
            <p:cNvSpPr>
              <a:spLocks noChangeArrowheads="1"/>
            </p:cNvSpPr>
            <p:nvPr/>
          </p:nvSpPr>
          <p:spPr bwMode="auto">
            <a:xfrm>
              <a:off x="768" y="57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1</a:t>
              </a:r>
            </a:p>
          </p:txBody>
        </p:sp>
      </p:grpSp>
      <p:grpSp>
        <p:nvGrpSpPr>
          <p:cNvPr id="303134" name="Group 30"/>
          <p:cNvGrpSpPr>
            <a:grpSpLocks/>
          </p:cNvGrpSpPr>
          <p:nvPr/>
        </p:nvGrpSpPr>
        <p:grpSpPr bwMode="auto">
          <a:xfrm>
            <a:off x="4641850" y="1447800"/>
            <a:ext cx="2060575" cy="1752600"/>
            <a:chOff x="336" y="576"/>
            <a:chExt cx="1298" cy="1104"/>
          </a:xfrm>
        </p:grpSpPr>
        <p:grpSp>
          <p:nvGrpSpPr>
            <p:cNvPr id="303135" name="Group 31"/>
            <p:cNvGrpSpPr>
              <a:grpSpLocks/>
            </p:cNvGrpSpPr>
            <p:nvPr/>
          </p:nvGrpSpPr>
          <p:grpSpPr bwMode="auto">
            <a:xfrm>
              <a:off x="528" y="768"/>
              <a:ext cx="672" cy="912"/>
              <a:chOff x="3792" y="2736"/>
              <a:chExt cx="672" cy="912"/>
            </a:xfrm>
          </p:grpSpPr>
          <p:sp>
            <p:nvSpPr>
              <p:cNvPr id="303136" name="Line 32"/>
              <p:cNvSpPr>
                <a:spLocks noChangeShapeType="1"/>
              </p:cNvSpPr>
              <p:nvPr/>
            </p:nvSpPr>
            <p:spPr bwMode="auto">
              <a:xfrm rot="5400000" flipV="1">
                <a:off x="3888" y="288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37" name="Line 33"/>
              <p:cNvSpPr>
                <a:spLocks noChangeShapeType="1"/>
              </p:cNvSpPr>
              <p:nvPr/>
            </p:nvSpPr>
            <p:spPr bwMode="auto">
              <a:xfrm rot="5400000">
                <a:off x="4032" y="283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03138" name="Group 34"/>
              <p:cNvGrpSpPr>
                <a:grpSpLocks/>
              </p:cNvGrpSpPr>
              <p:nvPr/>
            </p:nvGrpSpPr>
            <p:grpSpPr bwMode="auto">
              <a:xfrm>
                <a:off x="3984" y="2832"/>
                <a:ext cx="288" cy="816"/>
                <a:chOff x="3984" y="2832"/>
                <a:chExt cx="288" cy="816"/>
              </a:xfrm>
            </p:grpSpPr>
            <p:sp>
              <p:nvSpPr>
                <p:cNvPr id="303139" name="Freeform 35"/>
                <p:cNvSpPr>
                  <a:spLocks/>
                </p:cNvSpPr>
                <p:nvPr/>
              </p:nvSpPr>
              <p:spPr bwMode="auto">
                <a:xfrm>
                  <a:off x="3984" y="2832"/>
                  <a:ext cx="288" cy="81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88" y="192"/>
                    </a:cxn>
                    <a:cxn ang="0">
                      <a:pos x="288" y="624"/>
                    </a:cxn>
                    <a:cxn ang="0">
                      <a:pos x="0" y="81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88" h="816">
                      <a:moveTo>
                        <a:pt x="0" y="0"/>
                      </a:moveTo>
                      <a:lnTo>
                        <a:pt x="288" y="192"/>
                      </a:lnTo>
                      <a:lnTo>
                        <a:pt x="288" y="624"/>
                      </a:lnTo>
                      <a:lnTo>
                        <a:pt x="0" y="81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99FF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3140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4032" y="2976"/>
                  <a:ext cx="240" cy="5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A</a:t>
                  </a:r>
                </a:p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L</a:t>
                  </a:r>
                </a:p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U</a:t>
                  </a:r>
                </a:p>
              </p:txBody>
            </p:sp>
          </p:grpSp>
          <p:sp>
            <p:nvSpPr>
              <p:cNvPr id="303141" name="Line 37"/>
              <p:cNvSpPr>
                <a:spLocks noChangeShapeType="1"/>
              </p:cNvSpPr>
              <p:nvPr/>
            </p:nvSpPr>
            <p:spPr bwMode="auto">
              <a:xfrm rot="5400000" flipV="1">
                <a:off x="3888" y="3408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42" name="Line 38"/>
              <p:cNvSpPr>
                <a:spLocks noChangeShapeType="1"/>
              </p:cNvSpPr>
              <p:nvPr/>
            </p:nvSpPr>
            <p:spPr bwMode="auto">
              <a:xfrm rot="5400000" flipV="1">
                <a:off x="4368" y="312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3143" name="Rectangle 39"/>
            <p:cNvSpPr>
              <a:spLocks noChangeArrowheads="1"/>
            </p:cNvSpPr>
            <p:nvPr/>
          </p:nvSpPr>
          <p:spPr bwMode="auto">
            <a:xfrm>
              <a:off x="336" y="892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Y</a:t>
              </a:r>
            </a:p>
          </p:txBody>
        </p:sp>
        <p:sp>
          <p:nvSpPr>
            <p:cNvPr id="303144" name="Rectangle 40"/>
            <p:cNvSpPr>
              <a:spLocks noChangeArrowheads="1"/>
            </p:cNvSpPr>
            <p:nvPr/>
          </p:nvSpPr>
          <p:spPr bwMode="auto">
            <a:xfrm>
              <a:off x="336" y="1440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X</a:t>
              </a:r>
            </a:p>
          </p:txBody>
        </p:sp>
        <p:sp>
          <p:nvSpPr>
            <p:cNvPr id="303145" name="Rectangle 41"/>
            <p:cNvSpPr>
              <a:spLocks noChangeArrowheads="1"/>
            </p:cNvSpPr>
            <p:nvPr/>
          </p:nvSpPr>
          <p:spPr bwMode="auto">
            <a:xfrm>
              <a:off x="1200" y="1160"/>
              <a:ext cx="43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X </a:t>
              </a:r>
              <a:r>
                <a:rPr lang="en-US" sz="1600" b="0">
                  <a:latin typeface="Courier New" pitchFamily="49" charset="0"/>
                </a:rPr>
                <a:t>&amp;</a:t>
              </a:r>
              <a:r>
                <a:rPr lang="en-US" sz="1600" b="0"/>
                <a:t> Y</a:t>
              </a:r>
            </a:p>
          </p:txBody>
        </p:sp>
        <p:sp>
          <p:nvSpPr>
            <p:cNvPr id="303146" name="Rectangle 42"/>
            <p:cNvSpPr>
              <a:spLocks noChangeArrowheads="1"/>
            </p:cNvSpPr>
            <p:nvPr/>
          </p:nvSpPr>
          <p:spPr bwMode="auto">
            <a:xfrm>
              <a:off x="768" y="57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2</a:t>
              </a:r>
            </a:p>
          </p:txBody>
        </p:sp>
      </p:grpSp>
      <p:grpSp>
        <p:nvGrpSpPr>
          <p:cNvPr id="303147" name="Group 43"/>
          <p:cNvGrpSpPr>
            <a:grpSpLocks/>
          </p:cNvGrpSpPr>
          <p:nvPr/>
        </p:nvGrpSpPr>
        <p:grpSpPr bwMode="auto">
          <a:xfrm>
            <a:off x="6772275" y="1447800"/>
            <a:ext cx="2060575" cy="1752600"/>
            <a:chOff x="336" y="576"/>
            <a:chExt cx="1298" cy="1104"/>
          </a:xfrm>
        </p:grpSpPr>
        <p:grpSp>
          <p:nvGrpSpPr>
            <p:cNvPr id="303148" name="Group 44"/>
            <p:cNvGrpSpPr>
              <a:grpSpLocks/>
            </p:cNvGrpSpPr>
            <p:nvPr/>
          </p:nvGrpSpPr>
          <p:grpSpPr bwMode="auto">
            <a:xfrm>
              <a:off x="528" y="768"/>
              <a:ext cx="672" cy="912"/>
              <a:chOff x="3792" y="2736"/>
              <a:chExt cx="672" cy="912"/>
            </a:xfrm>
          </p:grpSpPr>
          <p:sp>
            <p:nvSpPr>
              <p:cNvPr id="303149" name="Line 45"/>
              <p:cNvSpPr>
                <a:spLocks noChangeShapeType="1"/>
              </p:cNvSpPr>
              <p:nvPr/>
            </p:nvSpPr>
            <p:spPr bwMode="auto">
              <a:xfrm rot="5400000" flipV="1">
                <a:off x="3888" y="288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50" name="Line 46"/>
              <p:cNvSpPr>
                <a:spLocks noChangeShapeType="1"/>
              </p:cNvSpPr>
              <p:nvPr/>
            </p:nvSpPr>
            <p:spPr bwMode="auto">
              <a:xfrm rot="5400000">
                <a:off x="4032" y="283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03151" name="Group 47"/>
              <p:cNvGrpSpPr>
                <a:grpSpLocks/>
              </p:cNvGrpSpPr>
              <p:nvPr/>
            </p:nvGrpSpPr>
            <p:grpSpPr bwMode="auto">
              <a:xfrm>
                <a:off x="3984" y="2832"/>
                <a:ext cx="288" cy="816"/>
                <a:chOff x="3984" y="2832"/>
                <a:chExt cx="288" cy="816"/>
              </a:xfrm>
            </p:grpSpPr>
            <p:sp>
              <p:nvSpPr>
                <p:cNvPr id="303152" name="Freeform 48"/>
                <p:cNvSpPr>
                  <a:spLocks/>
                </p:cNvSpPr>
                <p:nvPr/>
              </p:nvSpPr>
              <p:spPr bwMode="auto">
                <a:xfrm>
                  <a:off x="3984" y="2832"/>
                  <a:ext cx="288" cy="81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88" y="192"/>
                    </a:cxn>
                    <a:cxn ang="0">
                      <a:pos x="288" y="624"/>
                    </a:cxn>
                    <a:cxn ang="0">
                      <a:pos x="0" y="81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88" h="816">
                      <a:moveTo>
                        <a:pt x="0" y="0"/>
                      </a:moveTo>
                      <a:lnTo>
                        <a:pt x="288" y="192"/>
                      </a:lnTo>
                      <a:lnTo>
                        <a:pt x="288" y="624"/>
                      </a:lnTo>
                      <a:lnTo>
                        <a:pt x="0" y="81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99FF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3153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4032" y="2976"/>
                  <a:ext cx="240" cy="5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A</a:t>
                  </a:r>
                </a:p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L</a:t>
                  </a:r>
                </a:p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U</a:t>
                  </a:r>
                </a:p>
              </p:txBody>
            </p:sp>
          </p:grpSp>
          <p:sp>
            <p:nvSpPr>
              <p:cNvPr id="303154" name="Line 50"/>
              <p:cNvSpPr>
                <a:spLocks noChangeShapeType="1"/>
              </p:cNvSpPr>
              <p:nvPr/>
            </p:nvSpPr>
            <p:spPr bwMode="auto">
              <a:xfrm rot="5400000" flipV="1">
                <a:off x="3888" y="3408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55" name="Line 51"/>
              <p:cNvSpPr>
                <a:spLocks noChangeShapeType="1"/>
              </p:cNvSpPr>
              <p:nvPr/>
            </p:nvSpPr>
            <p:spPr bwMode="auto">
              <a:xfrm rot="5400000" flipV="1">
                <a:off x="4368" y="312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3156" name="Rectangle 52"/>
            <p:cNvSpPr>
              <a:spLocks noChangeArrowheads="1"/>
            </p:cNvSpPr>
            <p:nvPr/>
          </p:nvSpPr>
          <p:spPr bwMode="auto">
            <a:xfrm>
              <a:off x="336" y="892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Y</a:t>
              </a:r>
            </a:p>
          </p:txBody>
        </p:sp>
        <p:sp>
          <p:nvSpPr>
            <p:cNvPr id="303157" name="Rectangle 53"/>
            <p:cNvSpPr>
              <a:spLocks noChangeArrowheads="1"/>
            </p:cNvSpPr>
            <p:nvPr/>
          </p:nvSpPr>
          <p:spPr bwMode="auto">
            <a:xfrm>
              <a:off x="336" y="1440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X</a:t>
              </a:r>
            </a:p>
          </p:txBody>
        </p:sp>
        <p:sp>
          <p:nvSpPr>
            <p:cNvPr id="303158" name="Rectangle 54"/>
            <p:cNvSpPr>
              <a:spLocks noChangeArrowheads="1"/>
            </p:cNvSpPr>
            <p:nvPr/>
          </p:nvSpPr>
          <p:spPr bwMode="auto">
            <a:xfrm>
              <a:off x="1200" y="1160"/>
              <a:ext cx="43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X </a:t>
              </a:r>
              <a:r>
                <a:rPr lang="en-US" sz="1600" b="0">
                  <a:latin typeface="Courier New" pitchFamily="49" charset="0"/>
                </a:rPr>
                <a:t>^</a:t>
              </a:r>
              <a:r>
                <a:rPr lang="en-US" sz="1600" b="0"/>
                <a:t> Y</a:t>
              </a:r>
            </a:p>
          </p:txBody>
        </p:sp>
        <p:sp>
          <p:nvSpPr>
            <p:cNvPr id="303159" name="Rectangle 55"/>
            <p:cNvSpPr>
              <a:spLocks noChangeArrowheads="1"/>
            </p:cNvSpPr>
            <p:nvPr/>
          </p:nvSpPr>
          <p:spPr bwMode="auto">
            <a:xfrm>
              <a:off x="768" y="57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3</a:t>
              </a:r>
            </a:p>
          </p:txBody>
        </p:sp>
      </p:grpSp>
      <p:grpSp>
        <p:nvGrpSpPr>
          <p:cNvPr id="303160" name="Group 56"/>
          <p:cNvGrpSpPr>
            <a:grpSpLocks/>
          </p:cNvGrpSpPr>
          <p:nvPr/>
        </p:nvGrpSpPr>
        <p:grpSpPr bwMode="auto">
          <a:xfrm>
            <a:off x="952500" y="2057400"/>
            <a:ext cx="266700" cy="1066800"/>
            <a:chOff x="504" y="960"/>
            <a:chExt cx="168" cy="672"/>
          </a:xfrm>
        </p:grpSpPr>
        <p:sp>
          <p:nvSpPr>
            <p:cNvPr id="303161" name="Rectangle 57"/>
            <p:cNvSpPr>
              <a:spLocks noChangeArrowheads="1"/>
            </p:cNvSpPr>
            <p:nvPr/>
          </p:nvSpPr>
          <p:spPr bwMode="auto">
            <a:xfrm>
              <a:off x="504" y="960"/>
              <a:ext cx="1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/>
                <a:t>A</a:t>
              </a:r>
            </a:p>
          </p:txBody>
        </p:sp>
        <p:sp>
          <p:nvSpPr>
            <p:cNvPr id="303162" name="Rectangle 58"/>
            <p:cNvSpPr>
              <a:spLocks noChangeArrowheads="1"/>
            </p:cNvSpPr>
            <p:nvPr/>
          </p:nvSpPr>
          <p:spPr bwMode="auto">
            <a:xfrm>
              <a:off x="504" y="1478"/>
              <a:ext cx="1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/>
                <a:t>B</a:t>
              </a:r>
            </a:p>
          </p:txBody>
        </p:sp>
      </p:grpSp>
      <p:grpSp>
        <p:nvGrpSpPr>
          <p:cNvPr id="303163" name="Group 59"/>
          <p:cNvGrpSpPr>
            <a:grpSpLocks/>
          </p:cNvGrpSpPr>
          <p:nvPr/>
        </p:nvGrpSpPr>
        <p:grpSpPr bwMode="auto">
          <a:xfrm>
            <a:off x="3086100" y="2057400"/>
            <a:ext cx="266700" cy="1066800"/>
            <a:chOff x="504" y="960"/>
            <a:chExt cx="168" cy="672"/>
          </a:xfrm>
        </p:grpSpPr>
        <p:sp>
          <p:nvSpPr>
            <p:cNvPr id="303164" name="Rectangle 60"/>
            <p:cNvSpPr>
              <a:spLocks noChangeArrowheads="1"/>
            </p:cNvSpPr>
            <p:nvPr/>
          </p:nvSpPr>
          <p:spPr bwMode="auto">
            <a:xfrm>
              <a:off x="504" y="960"/>
              <a:ext cx="1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/>
                <a:t>A</a:t>
              </a:r>
            </a:p>
          </p:txBody>
        </p:sp>
        <p:sp>
          <p:nvSpPr>
            <p:cNvPr id="303165" name="Rectangle 61"/>
            <p:cNvSpPr>
              <a:spLocks noChangeArrowheads="1"/>
            </p:cNvSpPr>
            <p:nvPr/>
          </p:nvSpPr>
          <p:spPr bwMode="auto">
            <a:xfrm>
              <a:off x="504" y="1478"/>
              <a:ext cx="1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/>
                <a:t>B</a:t>
              </a:r>
            </a:p>
          </p:txBody>
        </p:sp>
      </p:grpSp>
      <p:grpSp>
        <p:nvGrpSpPr>
          <p:cNvPr id="303166" name="Group 62"/>
          <p:cNvGrpSpPr>
            <a:grpSpLocks/>
          </p:cNvGrpSpPr>
          <p:nvPr/>
        </p:nvGrpSpPr>
        <p:grpSpPr bwMode="auto">
          <a:xfrm>
            <a:off x="5219700" y="2057400"/>
            <a:ext cx="266700" cy="1066800"/>
            <a:chOff x="504" y="960"/>
            <a:chExt cx="168" cy="672"/>
          </a:xfrm>
        </p:grpSpPr>
        <p:sp>
          <p:nvSpPr>
            <p:cNvPr id="303167" name="Rectangle 63"/>
            <p:cNvSpPr>
              <a:spLocks noChangeArrowheads="1"/>
            </p:cNvSpPr>
            <p:nvPr/>
          </p:nvSpPr>
          <p:spPr bwMode="auto">
            <a:xfrm>
              <a:off x="504" y="960"/>
              <a:ext cx="1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/>
                <a:t>A</a:t>
              </a:r>
            </a:p>
          </p:txBody>
        </p:sp>
        <p:sp>
          <p:nvSpPr>
            <p:cNvPr id="303168" name="Rectangle 64"/>
            <p:cNvSpPr>
              <a:spLocks noChangeArrowheads="1"/>
            </p:cNvSpPr>
            <p:nvPr/>
          </p:nvSpPr>
          <p:spPr bwMode="auto">
            <a:xfrm>
              <a:off x="504" y="1478"/>
              <a:ext cx="1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/>
                <a:t>B</a:t>
              </a:r>
            </a:p>
          </p:txBody>
        </p:sp>
      </p:grpSp>
      <p:grpSp>
        <p:nvGrpSpPr>
          <p:cNvPr id="303169" name="Group 65"/>
          <p:cNvGrpSpPr>
            <a:grpSpLocks/>
          </p:cNvGrpSpPr>
          <p:nvPr/>
        </p:nvGrpSpPr>
        <p:grpSpPr bwMode="auto">
          <a:xfrm>
            <a:off x="7353300" y="2057400"/>
            <a:ext cx="266700" cy="1066800"/>
            <a:chOff x="504" y="960"/>
            <a:chExt cx="168" cy="672"/>
          </a:xfrm>
        </p:grpSpPr>
        <p:sp>
          <p:nvSpPr>
            <p:cNvPr id="303170" name="Rectangle 66"/>
            <p:cNvSpPr>
              <a:spLocks noChangeArrowheads="1"/>
            </p:cNvSpPr>
            <p:nvPr/>
          </p:nvSpPr>
          <p:spPr bwMode="auto">
            <a:xfrm>
              <a:off x="504" y="960"/>
              <a:ext cx="1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/>
                <a:t>A</a:t>
              </a:r>
            </a:p>
          </p:txBody>
        </p:sp>
        <p:sp>
          <p:nvSpPr>
            <p:cNvPr id="303171" name="Rectangle 67"/>
            <p:cNvSpPr>
              <a:spLocks noChangeArrowheads="1"/>
            </p:cNvSpPr>
            <p:nvPr/>
          </p:nvSpPr>
          <p:spPr bwMode="auto">
            <a:xfrm>
              <a:off x="504" y="1478"/>
              <a:ext cx="1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/>
                <a:t>B</a:t>
              </a: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Registers</a:t>
            </a:r>
          </a:p>
        </p:txBody>
      </p:sp>
      <p:sp>
        <p:nvSpPr>
          <p:cNvPr id="31129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4953000"/>
            <a:ext cx="8294688" cy="1098550"/>
          </a:xfrm>
        </p:spPr>
        <p:txBody>
          <a:bodyPr>
            <a:normAutofit lnSpcReduction="10000"/>
          </a:bodyPr>
          <a:lstStyle/>
          <a:p>
            <a:pPr lvl="1"/>
            <a:r>
              <a:rPr lang="en-US"/>
              <a:t>Stores word of data</a:t>
            </a:r>
          </a:p>
          <a:p>
            <a:pPr lvl="2"/>
            <a:r>
              <a:rPr lang="en-US"/>
              <a:t>Different from </a:t>
            </a:r>
            <a:r>
              <a:rPr lang="en-US" i="1"/>
              <a:t>program registers</a:t>
            </a:r>
            <a:r>
              <a:rPr lang="en-US"/>
              <a:t> seen in assembly code</a:t>
            </a:r>
          </a:p>
          <a:p>
            <a:pPr lvl="1"/>
            <a:r>
              <a:rPr lang="en-US"/>
              <a:t>Collection of edge-triggered latches</a:t>
            </a:r>
          </a:p>
          <a:p>
            <a:pPr lvl="1"/>
            <a:r>
              <a:rPr lang="en-US"/>
              <a:t>Loads input on rising edge of clock</a:t>
            </a:r>
          </a:p>
        </p:txBody>
      </p:sp>
      <p:grpSp>
        <p:nvGrpSpPr>
          <p:cNvPr id="311414" name="Group 118"/>
          <p:cNvGrpSpPr>
            <a:grpSpLocks/>
          </p:cNvGrpSpPr>
          <p:nvPr/>
        </p:nvGrpSpPr>
        <p:grpSpPr bwMode="auto">
          <a:xfrm>
            <a:off x="5562600" y="2057400"/>
            <a:ext cx="2057400" cy="1846263"/>
            <a:chOff x="3504" y="1296"/>
            <a:chExt cx="1296" cy="1163"/>
          </a:xfrm>
        </p:grpSpPr>
        <p:sp>
          <p:nvSpPr>
            <p:cNvPr id="311363" name="Rectangle 67"/>
            <p:cNvSpPr>
              <a:spLocks noChangeArrowheads="1"/>
            </p:cNvSpPr>
            <p:nvPr/>
          </p:nvSpPr>
          <p:spPr bwMode="auto">
            <a:xfrm>
              <a:off x="4080" y="1296"/>
              <a:ext cx="144" cy="816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2000" b="0"/>
            </a:p>
          </p:txBody>
        </p:sp>
        <p:sp>
          <p:nvSpPr>
            <p:cNvPr id="311364" name="AutoShape 68"/>
            <p:cNvSpPr>
              <a:spLocks noChangeArrowheads="1"/>
            </p:cNvSpPr>
            <p:nvPr/>
          </p:nvSpPr>
          <p:spPr bwMode="auto">
            <a:xfrm>
              <a:off x="3792" y="1632"/>
              <a:ext cx="288" cy="144"/>
            </a:xfrm>
            <a:prstGeom prst="rightArrow">
              <a:avLst>
                <a:gd name="adj1" fmla="val 16667"/>
                <a:gd name="adj2" fmla="val 66667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365" name="AutoShape 69"/>
            <p:cNvSpPr>
              <a:spLocks noChangeArrowheads="1"/>
            </p:cNvSpPr>
            <p:nvPr/>
          </p:nvSpPr>
          <p:spPr bwMode="auto">
            <a:xfrm>
              <a:off x="4224" y="1632"/>
              <a:ext cx="288" cy="144"/>
            </a:xfrm>
            <a:prstGeom prst="rightArrow">
              <a:avLst>
                <a:gd name="adj1" fmla="val 16667"/>
                <a:gd name="adj2" fmla="val 66667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407" name="Text Box 111"/>
            <p:cNvSpPr txBox="1">
              <a:spLocks noChangeArrowheads="1"/>
            </p:cNvSpPr>
            <p:nvPr/>
          </p:nvSpPr>
          <p:spPr bwMode="auto">
            <a:xfrm>
              <a:off x="3504" y="1584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/>
                <a:t>I</a:t>
              </a:r>
              <a:endParaRPr lang="en-US" baseline="-25000"/>
            </a:p>
          </p:txBody>
        </p:sp>
        <p:sp>
          <p:nvSpPr>
            <p:cNvPr id="311408" name="Text Box 112"/>
            <p:cNvSpPr txBox="1">
              <a:spLocks noChangeArrowheads="1"/>
            </p:cNvSpPr>
            <p:nvPr/>
          </p:nvSpPr>
          <p:spPr bwMode="auto">
            <a:xfrm>
              <a:off x="4512" y="1584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/>
                <a:t>O</a:t>
              </a:r>
              <a:endParaRPr lang="en-US" baseline="-25000"/>
            </a:p>
          </p:txBody>
        </p:sp>
        <p:sp>
          <p:nvSpPr>
            <p:cNvPr id="311409" name="Line 113"/>
            <p:cNvSpPr>
              <a:spLocks noChangeShapeType="1"/>
            </p:cNvSpPr>
            <p:nvPr/>
          </p:nvSpPr>
          <p:spPr bwMode="auto">
            <a:xfrm>
              <a:off x="4128" y="2112"/>
              <a:ext cx="0" cy="14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410" name="Text Box 114"/>
            <p:cNvSpPr txBox="1">
              <a:spLocks noChangeArrowheads="1"/>
            </p:cNvSpPr>
            <p:nvPr/>
          </p:nvSpPr>
          <p:spPr bwMode="auto">
            <a:xfrm>
              <a:off x="3903" y="2245"/>
              <a:ext cx="45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Clock</a:t>
              </a:r>
            </a:p>
          </p:txBody>
        </p:sp>
      </p:grpSp>
      <p:grpSp>
        <p:nvGrpSpPr>
          <p:cNvPr id="311412" name="Group 116"/>
          <p:cNvGrpSpPr>
            <a:grpSpLocks/>
          </p:cNvGrpSpPr>
          <p:nvPr/>
        </p:nvGrpSpPr>
        <p:grpSpPr bwMode="auto">
          <a:xfrm>
            <a:off x="2133600" y="1219200"/>
            <a:ext cx="3048000" cy="3692525"/>
            <a:chOff x="720" y="768"/>
            <a:chExt cx="1920" cy="2326"/>
          </a:xfrm>
        </p:grpSpPr>
        <p:sp>
          <p:nvSpPr>
            <p:cNvPr id="311300" name="Rectangle 4"/>
            <p:cNvSpPr>
              <a:spLocks noChangeArrowheads="1"/>
            </p:cNvSpPr>
            <p:nvPr/>
          </p:nvSpPr>
          <p:spPr bwMode="auto">
            <a:xfrm>
              <a:off x="1392" y="823"/>
              <a:ext cx="576" cy="226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>
                <a:latin typeface="Courier New" pitchFamily="49" charset="0"/>
              </a:endParaRPr>
            </a:p>
          </p:txBody>
        </p:sp>
        <p:sp>
          <p:nvSpPr>
            <p:cNvPr id="311301" name="Rectangle 5"/>
            <p:cNvSpPr>
              <a:spLocks noChangeArrowheads="1"/>
            </p:cNvSpPr>
            <p:nvPr/>
          </p:nvSpPr>
          <p:spPr bwMode="auto">
            <a:xfrm>
              <a:off x="1392" y="1056"/>
              <a:ext cx="576" cy="240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02" name="Rectangle 6"/>
            <p:cNvSpPr>
              <a:spLocks noChangeArrowheads="1"/>
            </p:cNvSpPr>
            <p:nvPr/>
          </p:nvSpPr>
          <p:spPr bwMode="auto">
            <a:xfrm>
              <a:off x="1392" y="1296"/>
              <a:ext cx="576" cy="240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03" name="Rectangle 7"/>
            <p:cNvSpPr>
              <a:spLocks noChangeArrowheads="1"/>
            </p:cNvSpPr>
            <p:nvPr/>
          </p:nvSpPr>
          <p:spPr bwMode="auto">
            <a:xfrm>
              <a:off x="1392" y="1536"/>
              <a:ext cx="576" cy="240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04" name="Rectangle 8"/>
            <p:cNvSpPr>
              <a:spLocks noChangeArrowheads="1"/>
            </p:cNvSpPr>
            <p:nvPr/>
          </p:nvSpPr>
          <p:spPr bwMode="auto">
            <a:xfrm>
              <a:off x="1392" y="1776"/>
              <a:ext cx="576" cy="240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05" name="Rectangle 9"/>
            <p:cNvSpPr>
              <a:spLocks noChangeArrowheads="1"/>
            </p:cNvSpPr>
            <p:nvPr/>
          </p:nvSpPr>
          <p:spPr bwMode="auto">
            <a:xfrm>
              <a:off x="1392" y="2016"/>
              <a:ext cx="576" cy="240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06" name="Rectangle 10"/>
            <p:cNvSpPr>
              <a:spLocks noChangeArrowheads="1"/>
            </p:cNvSpPr>
            <p:nvPr/>
          </p:nvSpPr>
          <p:spPr bwMode="auto">
            <a:xfrm>
              <a:off x="1392" y="2256"/>
              <a:ext cx="576" cy="240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07" name="Rectangle 11"/>
            <p:cNvSpPr>
              <a:spLocks noChangeArrowheads="1"/>
            </p:cNvSpPr>
            <p:nvPr/>
          </p:nvSpPr>
          <p:spPr bwMode="auto">
            <a:xfrm>
              <a:off x="1392" y="2496"/>
              <a:ext cx="576" cy="240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09" name="Line 13"/>
            <p:cNvSpPr>
              <a:spLocks noChangeShapeType="1"/>
            </p:cNvSpPr>
            <p:nvPr/>
          </p:nvSpPr>
          <p:spPr bwMode="auto">
            <a:xfrm flipH="1">
              <a:off x="1008" y="864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10" name="Line 14"/>
            <p:cNvSpPr>
              <a:spLocks noChangeShapeType="1"/>
            </p:cNvSpPr>
            <p:nvPr/>
          </p:nvSpPr>
          <p:spPr bwMode="auto">
            <a:xfrm flipH="1">
              <a:off x="1008" y="1104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11" name="Line 15"/>
            <p:cNvSpPr>
              <a:spLocks noChangeShapeType="1"/>
            </p:cNvSpPr>
            <p:nvPr/>
          </p:nvSpPr>
          <p:spPr bwMode="auto">
            <a:xfrm flipH="1">
              <a:off x="1008" y="1344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12" name="Line 16"/>
            <p:cNvSpPr>
              <a:spLocks noChangeShapeType="1"/>
            </p:cNvSpPr>
            <p:nvPr/>
          </p:nvSpPr>
          <p:spPr bwMode="auto">
            <a:xfrm flipH="1">
              <a:off x="1008" y="1584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13" name="Line 17"/>
            <p:cNvSpPr>
              <a:spLocks noChangeShapeType="1"/>
            </p:cNvSpPr>
            <p:nvPr/>
          </p:nvSpPr>
          <p:spPr bwMode="auto">
            <a:xfrm flipH="1">
              <a:off x="1008" y="1824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14" name="Line 18"/>
            <p:cNvSpPr>
              <a:spLocks noChangeShapeType="1"/>
            </p:cNvSpPr>
            <p:nvPr/>
          </p:nvSpPr>
          <p:spPr bwMode="auto">
            <a:xfrm flipH="1">
              <a:off x="1008" y="2064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15" name="Line 19"/>
            <p:cNvSpPr>
              <a:spLocks noChangeShapeType="1"/>
            </p:cNvSpPr>
            <p:nvPr/>
          </p:nvSpPr>
          <p:spPr bwMode="auto">
            <a:xfrm flipH="1">
              <a:off x="1008" y="2304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16" name="Line 20"/>
            <p:cNvSpPr>
              <a:spLocks noChangeShapeType="1"/>
            </p:cNvSpPr>
            <p:nvPr/>
          </p:nvSpPr>
          <p:spPr bwMode="auto">
            <a:xfrm flipH="1">
              <a:off x="1008" y="2544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18" name="Line 22"/>
            <p:cNvSpPr>
              <a:spLocks noChangeShapeType="1"/>
            </p:cNvSpPr>
            <p:nvPr/>
          </p:nvSpPr>
          <p:spPr bwMode="auto">
            <a:xfrm flipH="1">
              <a:off x="1968" y="912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19" name="Line 23"/>
            <p:cNvSpPr>
              <a:spLocks noChangeShapeType="1"/>
            </p:cNvSpPr>
            <p:nvPr/>
          </p:nvSpPr>
          <p:spPr bwMode="auto">
            <a:xfrm flipH="1">
              <a:off x="1968" y="1152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20" name="Line 24"/>
            <p:cNvSpPr>
              <a:spLocks noChangeShapeType="1"/>
            </p:cNvSpPr>
            <p:nvPr/>
          </p:nvSpPr>
          <p:spPr bwMode="auto">
            <a:xfrm flipH="1">
              <a:off x="1968" y="1392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21" name="Line 25"/>
            <p:cNvSpPr>
              <a:spLocks noChangeShapeType="1"/>
            </p:cNvSpPr>
            <p:nvPr/>
          </p:nvSpPr>
          <p:spPr bwMode="auto">
            <a:xfrm flipH="1">
              <a:off x="1968" y="1632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22" name="Line 26"/>
            <p:cNvSpPr>
              <a:spLocks noChangeShapeType="1"/>
            </p:cNvSpPr>
            <p:nvPr/>
          </p:nvSpPr>
          <p:spPr bwMode="auto">
            <a:xfrm flipH="1">
              <a:off x="1968" y="1872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23" name="Line 27"/>
            <p:cNvSpPr>
              <a:spLocks noChangeShapeType="1"/>
            </p:cNvSpPr>
            <p:nvPr/>
          </p:nvSpPr>
          <p:spPr bwMode="auto">
            <a:xfrm flipH="1">
              <a:off x="1968" y="2112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24" name="Line 28"/>
            <p:cNvSpPr>
              <a:spLocks noChangeShapeType="1"/>
            </p:cNvSpPr>
            <p:nvPr/>
          </p:nvSpPr>
          <p:spPr bwMode="auto">
            <a:xfrm flipH="1">
              <a:off x="1968" y="2352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25" name="Line 29"/>
            <p:cNvSpPr>
              <a:spLocks noChangeShapeType="1"/>
            </p:cNvSpPr>
            <p:nvPr/>
          </p:nvSpPr>
          <p:spPr bwMode="auto">
            <a:xfrm flipH="1">
              <a:off x="1968" y="2592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27" name="Line 31"/>
            <p:cNvSpPr>
              <a:spLocks noChangeShapeType="1"/>
            </p:cNvSpPr>
            <p:nvPr/>
          </p:nvSpPr>
          <p:spPr bwMode="auto">
            <a:xfrm flipH="1">
              <a:off x="1200" y="1008"/>
              <a:ext cx="192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28" name="Line 32"/>
            <p:cNvSpPr>
              <a:spLocks noChangeShapeType="1"/>
            </p:cNvSpPr>
            <p:nvPr/>
          </p:nvSpPr>
          <p:spPr bwMode="auto">
            <a:xfrm flipH="1">
              <a:off x="1200" y="1248"/>
              <a:ext cx="192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29" name="Line 33"/>
            <p:cNvSpPr>
              <a:spLocks noChangeShapeType="1"/>
            </p:cNvSpPr>
            <p:nvPr/>
          </p:nvSpPr>
          <p:spPr bwMode="auto">
            <a:xfrm flipH="1">
              <a:off x="1200" y="1488"/>
              <a:ext cx="192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30" name="Line 34"/>
            <p:cNvSpPr>
              <a:spLocks noChangeShapeType="1"/>
            </p:cNvSpPr>
            <p:nvPr/>
          </p:nvSpPr>
          <p:spPr bwMode="auto">
            <a:xfrm flipH="1">
              <a:off x="1200" y="1728"/>
              <a:ext cx="192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31" name="Line 35"/>
            <p:cNvSpPr>
              <a:spLocks noChangeShapeType="1"/>
            </p:cNvSpPr>
            <p:nvPr/>
          </p:nvSpPr>
          <p:spPr bwMode="auto">
            <a:xfrm flipH="1">
              <a:off x="1200" y="1968"/>
              <a:ext cx="192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32" name="Line 36"/>
            <p:cNvSpPr>
              <a:spLocks noChangeShapeType="1"/>
            </p:cNvSpPr>
            <p:nvPr/>
          </p:nvSpPr>
          <p:spPr bwMode="auto">
            <a:xfrm flipH="1">
              <a:off x="1200" y="2208"/>
              <a:ext cx="192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33" name="Line 37"/>
            <p:cNvSpPr>
              <a:spLocks noChangeShapeType="1"/>
            </p:cNvSpPr>
            <p:nvPr/>
          </p:nvSpPr>
          <p:spPr bwMode="auto">
            <a:xfrm flipH="1">
              <a:off x="1200" y="2448"/>
              <a:ext cx="192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34" name="Line 38"/>
            <p:cNvSpPr>
              <a:spLocks noChangeShapeType="1"/>
            </p:cNvSpPr>
            <p:nvPr/>
          </p:nvSpPr>
          <p:spPr bwMode="auto">
            <a:xfrm flipH="1">
              <a:off x="1200" y="2688"/>
              <a:ext cx="192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37" name="Line 41"/>
            <p:cNvSpPr>
              <a:spLocks noChangeShapeType="1"/>
            </p:cNvSpPr>
            <p:nvPr/>
          </p:nvSpPr>
          <p:spPr bwMode="auto">
            <a:xfrm>
              <a:off x="1200" y="1008"/>
              <a:ext cx="0" cy="1872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311341" name="Group 45"/>
            <p:cNvGrpSpPr>
              <a:grpSpLocks/>
            </p:cNvGrpSpPr>
            <p:nvPr/>
          </p:nvGrpSpPr>
          <p:grpSpPr bwMode="auto">
            <a:xfrm>
              <a:off x="1152" y="1200"/>
              <a:ext cx="96" cy="96"/>
              <a:chOff x="2880" y="2064"/>
              <a:chExt cx="96" cy="96"/>
            </a:xfrm>
          </p:grpSpPr>
          <p:sp>
            <p:nvSpPr>
              <p:cNvPr id="311339" name="Rectangle 43"/>
              <p:cNvSpPr>
                <a:spLocks noChangeArrowheads="1"/>
              </p:cNvSpPr>
              <p:nvPr/>
            </p:nvSpPr>
            <p:spPr bwMode="auto">
              <a:xfrm>
                <a:off x="2880" y="2064"/>
                <a:ext cx="96" cy="96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11340" name="Oval 44"/>
              <p:cNvSpPr>
                <a:spLocks noChangeArrowheads="1"/>
              </p:cNvSpPr>
              <p:nvPr/>
            </p:nvSpPr>
            <p:spPr bwMode="auto">
              <a:xfrm>
                <a:off x="2904" y="208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19050">
                <a:noFill/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11342" name="Group 46"/>
            <p:cNvGrpSpPr>
              <a:grpSpLocks/>
            </p:cNvGrpSpPr>
            <p:nvPr/>
          </p:nvGrpSpPr>
          <p:grpSpPr bwMode="auto">
            <a:xfrm>
              <a:off x="1152" y="1440"/>
              <a:ext cx="96" cy="96"/>
              <a:chOff x="2880" y="2064"/>
              <a:chExt cx="96" cy="96"/>
            </a:xfrm>
          </p:grpSpPr>
          <p:sp>
            <p:nvSpPr>
              <p:cNvPr id="311343" name="Rectangle 47"/>
              <p:cNvSpPr>
                <a:spLocks noChangeArrowheads="1"/>
              </p:cNvSpPr>
              <p:nvPr/>
            </p:nvSpPr>
            <p:spPr bwMode="auto">
              <a:xfrm>
                <a:off x="2880" y="2064"/>
                <a:ext cx="96" cy="96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11344" name="Oval 48"/>
              <p:cNvSpPr>
                <a:spLocks noChangeArrowheads="1"/>
              </p:cNvSpPr>
              <p:nvPr/>
            </p:nvSpPr>
            <p:spPr bwMode="auto">
              <a:xfrm>
                <a:off x="2904" y="208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19050">
                <a:noFill/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11345" name="Group 49"/>
            <p:cNvGrpSpPr>
              <a:grpSpLocks/>
            </p:cNvGrpSpPr>
            <p:nvPr/>
          </p:nvGrpSpPr>
          <p:grpSpPr bwMode="auto">
            <a:xfrm>
              <a:off x="1152" y="1680"/>
              <a:ext cx="96" cy="96"/>
              <a:chOff x="2880" y="2064"/>
              <a:chExt cx="96" cy="96"/>
            </a:xfrm>
          </p:grpSpPr>
          <p:sp>
            <p:nvSpPr>
              <p:cNvPr id="311346" name="Rectangle 50"/>
              <p:cNvSpPr>
                <a:spLocks noChangeArrowheads="1"/>
              </p:cNvSpPr>
              <p:nvPr/>
            </p:nvSpPr>
            <p:spPr bwMode="auto">
              <a:xfrm>
                <a:off x="2880" y="2064"/>
                <a:ext cx="96" cy="96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11347" name="Oval 51"/>
              <p:cNvSpPr>
                <a:spLocks noChangeArrowheads="1"/>
              </p:cNvSpPr>
              <p:nvPr/>
            </p:nvSpPr>
            <p:spPr bwMode="auto">
              <a:xfrm>
                <a:off x="2904" y="208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19050">
                <a:noFill/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11348" name="Group 52"/>
            <p:cNvGrpSpPr>
              <a:grpSpLocks/>
            </p:cNvGrpSpPr>
            <p:nvPr/>
          </p:nvGrpSpPr>
          <p:grpSpPr bwMode="auto">
            <a:xfrm>
              <a:off x="1152" y="1920"/>
              <a:ext cx="96" cy="96"/>
              <a:chOff x="2880" y="2064"/>
              <a:chExt cx="96" cy="96"/>
            </a:xfrm>
          </p:grpSpPr>
          <p:sp>
            <p:nvSpPr>
              <p:cNvPr id="311349" name="Rectangle 53"/>
              <p:cNvSpPr>
                <a:spLocks noChangeArrowheads="1"/>
              </p:cNvSpPr>
              <p:nvPr/>
            </p:nvSpPr>
            <p:spPr bwMode="auto">
              <a:xfrm>
                <a:off x="2880" y="2064"/>
                <a:ext cx="96" cy="96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11350" name="Oval 54"/>
              <p:cNvSpPr>
                <a:spLocks noChangeArrowheads="1"/>
              </p:cNvSpPr>
              <p:nvPr/>
            </p:nvSpPr>
            <p:spPr bwMode="auto">
              <a:xfrm>
                <a:off x="2904" y="208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19050">
                <a:noFill/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11351" name="Group 55"/>
            <p:cNvGrpSpPr>
              <a:grpSpLocks/>
            </p:cNvGrpSpPr>
            <p:nvPr/>
          </p:nvGrpSpPr>
          <p:grpSpPr bwMode="auto">
            <a:xfrm>
              <a:off x="1152" y="2160"/>
              <a:ext cx="96" cy="96"/>
              <a:chOff x="2880" y="2064"/>
              <a:chExt cx="96" cy="96"/>
            </a:xfrm>
          </p:grpSpPr>
          <p:sp>
            <p:nvSpPr>
              <p:cNvPr id="311352" name="Rectangle 56"/>
              <p:cNvSpPr>
                <a:spLocks noChangeArrowheads="1"/>
              </p:cNvSpPr>
              <p:nvPr/>
            </p:nvSpPr>
            <p:spPr bwMode="auto">
              <a:xfrm>
                <a:off x="2880" y="2064"/>
                <a:ext cx="96" cy="96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11353" name="Oval 57"/>
              <p:cNvSpPr>
                <a:spLocks noChangeArrowheads="1"/>
              </p:cNvSpPr>
              <p:nvPr/>
            </p:nvSpPr>
            <p:spPr bwMode="auto">
              <a:xfrm>
                <a:off x="2904" y="208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19050">
                <a:noFill/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11354" name="Group 58"/>
            <p:cNvGrpSpPr>
              <a:grpSpLocks/>
            </p:cNvGrpSpPr>
            <p:nvPr/>
          </p:nvGrpSpPr>
          <p:grpSpPr bwMode="auto">
            <a:xfrm>
              <a:off x="1152" y="2400"/>
              <a:ext cx="96" cy="96"/>
              <a:chOff x="2880" y="2064"/>
              <a:chExt cx="96" cy="96"/>
            </a:xfrm>
          </p:grpSpPr>
          <p:sp>
            <p:nvSpPr>
              <p:cNvPr id="311355" name="Rectangle 59"/>
              <p:cNvSpPr>
                <a:spLocks noChangeArrowheads="1"/>
              </p:cNvSpPr>
              <p:nvPr/>
            </p:nvSpPr>
            <p:spPr bwMode="auto">
              <a:xfrm>
                <a:off x="2880" y="2064"/>
                <a:ext cx="96" cy="96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11356" name="Oval 60"/>
              <p:cNvSpPr>
                <a:spLocks noChangeArrowheads="1"/>
              </p:cNvSpPr>
              <p:nvPr/>
            </p:nvSpPr>
            <p:spPr bwMode="auto">
              <a:xfrm>
                <a:off x="2904" y="208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19050">
                <a:noFill/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11357" name="Group 61"/>
            <p:cNvGrpSpPr>
              <a:grpSpLocks/>
            </p:cNvGrpSpPr>
            <p:nvPr/>
          </p:nvGrpSpPr>
          <p:grpSpPr bwMode="auto">
            <a:xfrm>
              <a:off x="1152" y="2640"/>
              <a:ext cx="96" cy="96"/>
              <a:chOff x="2880" y="2064"/>
              <a:chExt cx="96" cy="96"/>
            </a:xfrm>
          </p:grpSpPr>
          <p:sp>
            <p:nvSpPr>
              <p:cNvPr id="311358" name="Rectangle 62"/>
              <p:cNvSpPr>
                <a:spLocks noChangeArrowheads="1"/>
              </p:cNvSpPr>
              <p:nvPr/>
            </p:nvSpPr>
            <p:spPr bwMode="auto">
              <a:xfrm>
                <a:off x="2880" y="2064"/>
                <a:ext cx="96" cy="96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11359" name="Oval 63"/>
              <p:cNvSpPr>
                <a:spLocks noChangeArrowheads="1"/>
              </p:cNvSpPr>
              <p:nvPr/>
            </p:nvSpPr>
            <p:spPr bwMode="auto">
              <a:xfrm>
                <a:off x="2904" y="208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19050">
                <a:noFill/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11366" name="Text Box 70"/>
            <p:cNvSpPr txBox="1">
              <a:spLocks noChangeArrowheads="1"/>
            </p:cNvSpPr>
            <p:nvPr/>
          </p:nvSpPr>
          <p:spPr bwMode="auto">
            <a:xfrm>
              <a:off x="1392" y="816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D</a:t>
              </a:r>
            </a:p>
          </p:txBody>
        </p:sp>
        <p:sp>
          <p:nvSpPr>
            <p:cNvPr id="311367" name="Text Box 71"/>
            <p:cNvSpPr txBox="1">
              <a:spLocks noChangeArrowheads="1"/>
            </p:cNvSpPr>
            <p:nvPr/>
          </p:nvSpPr>
          <p:spPr bwMode="auto">
            <a:xfrm>
              <a:off x="1392" y="912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C</a:t>
              </a:r>
            </a:p>
          </p:txBody>
        </p:sp>
        <p:sp>
          <p:nvSpPr>
            <p:cNvPr id="311368" name="Text Box 72"/>
            <p:cNvSpPr txBox="1">
              <a:spLocks noChangeArrowheads="1"/>
            </p:cNvSpPr>
            <p:nvPr/>
          </p:nvSpPr>
          <p:spPr bwMode="auto">
            <a:xfrm>
              <a:off x="1728" y="864"/>
              <a:ext cx="192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000"/>
                <a:t>Q+</a:t>
              </a:r>
            </a:p>
          </p:txBody>
        </p:sp>
        <p:sp>
          <p:nvSpPr>
            <p:cNvPr id="311369" name="Text Box 73"/>
            <p:cNvSpPr txBox="1">
              <a:spLocks noChangeArrowheads="1"/>
            </p:cNvSpPr>
            <p:nvPr/>
          </p:nvSpPr>
          <p:spPr bwMode="auto">
            <a:xfrm>
              <a:off x="1392" y="1056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D</a:t>
              </a:r>
            </a:p>
          </p:txBody>
        </p:sp>
        <p:sp>
          <p:nvSpPr>
            <p:cNvPr id="311370" name="Text Box 74"/>
            <p:cNvSpPr txBox="1">
              <a:spLocks noChangeArrowheads="1"/>
            </p:cNvSpPr>
            <p:nvPr/>
          </p:nvSpPr>
          <p:spPr bwMode="auto">
            <a:xfrm>
              <a:off x="1392" y="1152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C</a:t>
              </a:r>
            </a:p>
          </p:txBody>
        </p:sp>
        <p:sp>
          <p:nvSpPr>
            <p:cNvPr id="311371" name="Text Box 75"/>
            <p:cNvSpPr txBox="1">
              <a:spLocks noChangeArrowheads="1"/>
            </p:cNvSpPr>
            <p:nvPr/>
          </p:nvSpPr>
          <p:spPr bwMode="auto">
            <a:xfrm>
              <a:off x="1728" y="1104"/>
              <a:ext cx="192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000"/>
                <a:t>Q+</a:t>
              </a:r>
            </a:p>
          </p:txBody>
        </p:sp>
        <p:sp>
          <p:nvSpPr>
            <p:cNvPr id="311372" name="Text Box 76"/>
            <p:cNvSpPr txBox="1">
              <a:spLocks noChangeArrowheads="1"/>
            </p:cNvSpPr>
            <p:nvPr/>
          </p:nvSpPr>
          <p:spPr bwMode="auto">
            <a:xfrm>
              <a:off x="1392" y="1296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D</a:t>
              </a:r>
            </a:p>
          </p:txBody>
        </p:sp>
        <p:sp>
          <p:nvSpPr>
            <p:cNvPr id="311373" name="Text Box 77"/>
            <p:cNvSpPr txBox="1">
              <a:spLocks noChangeArrowheads="1"/>
            </p:cNvSpPr>
            <p:nvPr/>
          </p:nvSpPr>
          <p:spPr bwMode="auto">
            <a:xfrm>
              <a:off x="1392" y="1392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C</a:t>
              </a:r>
            </a:p>
          </p:txBody>
        </p:sp>
        <p:sp>
          <p:nvSpPr>
            <p:cNvPr id="311374" name="Text Box 78"/>
            <p:cNvSpPr txBox="1">
              <a:spLocks noChangeArrowheads="1"/>
            </p:cNvSpPr>
            <p:nvPr/>
          </p:nvSpPr>
          <p:spPr bwMode="auto">
            <a:xfrm>
              <a:off x="1728" y="1344"/>
              <a:ext cx="192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000"/>
                <a:t>Q+</a:t>
              </a:r>
            </a:p>
          </p:txBody>
        </p:sp>
        <p:sp>
          <p:nvSpPr>
            <p:cNvPr id="311375" name="Text Box 79"/>
            <p:cNvSpPr txBox="1">
              <a:spLocks noChangeArrowheads="1"/>
            </p:cNvSpPr>
            <p:nvPr/>
          </p:nvSpPr>
          <p:spPr bwMode="auto">
            <a:xfrm>
              <a:off x="1392" y="1536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D</a:t>
              </a:r>
            </a:p>
          </p:txBody>
        </p:sp>
        <p:sp>
          <p:nvSpPr>
            <p:cNvPr id="311376" name="Text Box 80"/>
            <p:cNvSpPr txBox="1">
              <a:spLocks noChangeArrowheads="1"/>
            </p:cNvSpPr>
            <p:nvPr/>
          </p:nvSpPr>
          <p:spPr bwMode="auto">
            <a:xfrm>
              <a:off x="1392" y="1632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C</a:t>
              </a:r>
            </a:p>
          </p:txBody>
        </p:sp>
        <p:sp>
          <p:nvSpPr>
            <p:cNvPr id="311377" name="Text Box 81"/>
            <p:cNvSpPr txBox="1">
              <a:spLocks noChangeArrowheads="1"/>
            </p:cNvSpPr>
            <p:nvPr/>
          </p:nvSpPr>
          <p:spPr bwMode="auto">
            <a:xfrm>
              <a:off x="1728" y="1584"/>
              <a:ext cx="192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000"/>
                <a:t>Q+</a:t>
              </a:r>
            </a:p>
          </p:txBody>
        </p:sp>
        <p:sp>
          <p:nvSpPr>
            <p:cNvPr id="311378" name="Text Box 82"/>
            <p:cNvSpPr txBox="1">
              <a:spLocks noChangeArrowheads="1"/>
            </p:cNvSpPr>
            <p:nvPr/>
          </p:nvSpPr>
          <p:spPr bwMode="auto">
            <a:xfrm>
              <a:off x="1392" y="1776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D</a:t>
              </a:r>
            </a:p>
          </p:txBody>
        </p:sp>
        <p:sp>
          <p:nvSpPr>
            <p:cNvPr id="311379" name="Text Box 83"/>
            <p:cNvSpPr txBox="1">
              <a:spLocks noChangeArrowheads="1"/>
            </p:cNvSpPr>
            <p:nvPr/>
          </p:nvSpPr>
          <p:spPr bwMode="auto">
            <a:xfrm>
              <a:off x="1392" y="1872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C</a:t>
              </a:r>
            </a:p>
          </p:txBody>
        </p:sp>
        <p:sp>
          <p:nvSpPr>
            <p:cNvPr id="311380" name="Text Box 84"/>
            <p:cNvSpPr txBox="1">
              <a:spLocks noChangeArrowheads="1"/>
            </p:cNvSpPr>
            <p:nvPr/>
          </p:nvSpPr>
          <p:spPr bwMode="auto">
            <a:xfrm>
              <a:off x="1728" y="1824"/>
              <a:ext cx="192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000"/>
                <a:t>Q+</a:t>
              </a:r>
            </a:p>
          </p:txBody>
        </p:sp>
        <p:sp>
          <p:nvSpPr>
            <p:cNvPr id="311381" name="Text Box 85"/>
            <p:cNvSpPr txBox="1">
              <a:spLocks noChangeArrowheads="1"/>
            </p:cNvSpPr>
            <p:nvPr/>
          </p:nvSpPr>
          <p:spPr bwMode="auto">
            <a:xfrm>
              <a:off x="1392" y="2016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D</a:t>
              </a:r>
            </a:p>
          </p:txBody>
        </p:sp>
        <p:sp>
          <p:nvSpPr>
            <p:cNvPr id="311382" name="Text Box 86"/>
            <p:cNvSpPr txBox="1">
              <a:spLocks noChangeArrowheads="1"/>
            </p:cNvSpPr>
            <p:nvPr/>
          </p:nvSpPr>
          <p:spPr bwMode="auto">
            <a:xfrm>
              <a:off x="1392" y="2112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C</a:t>
              </a:r>
            </a:p>
          </p:txBody>
        </p:sp>
        <p:sp>
          <p:nvSpPr>
            <p:cNvPr id="311383" name="Text Box 87"/>
            <p:cNvSpPr txBox="1">
              <a:spLocks noChangeArrowheads="1"/>
            </p:cNvSpPr>
            <p:nvPr/>
          </p:nvSpPr>
          <p:spPr bwMode="auto">
            <a:xfrm>
              <a:off x="1728" y="2064"/>
              <a:ext cx="192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000"/>
                <a:t>Q+</a:t>
              </a:r>
            </a:p>
          </p:txBody>
        </p:sp>
        <p:sp>
          <p:nvSpPr>
            <p:cNvPr id="311384" name="Text Box 88"/>
            <p:cNvSpPr txBox="1">
              <a:spLocks noChangeArrowheads="1"/>
            </p:cNvSpPr>
            <p:nvPr/>
          </p:nvSpPr>
          <p:spPr bwMode="auto">
            <a:xfrm>
              <a:off x="1392" y="2256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D</a:t>
              </a:r>
            </a:p>
          </p:txBody>
        </p:sp>
        <p:sp>
          <p:nvSpPr>
            <p:cNvPr id="311385" name="Text Box 89"/>
            <p:cNvSpPr txBox="1">
              <a:spLocks noChangeArrowheads="1"/>
            </p:cNvSpPr>
            <p:nvPr/>
          </p:nvSpPr>
          <p:spPr bwMode="auto">
            <a:xfrm>
              <a:off x="1392" y="2352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C</a:t>
              </a:r>
            </a:p>
          </p:txBody>
        </p:sp>
        <p:sp>
          <p:nvSpPr>
            <p:cNvPr id="311386" name="Text Box 90"/>
            <p:cNvSpPr txBox="1">
              <a:spLocks noChangeArrowheads="1"/>
            </p:cNvSpPr>
            <p:nvPr/>
          </p:nvSpPr>
          <p:spPr bwMode="auto">
            <a:xfrm>
              <a:off x="1728" y="2304"/>
              <a:ext cx="192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000"/>
                <a:t>Q+</a:t>
              </a:r>
            </a:p>
          </p:txBody>
        </p:sp>
        <p:sp>
          <p:nvSpPr>
            <p:cNvPr id="311387" name="Text Box 91"/>
            <p:cNvSpPr txBox="1">
              <a:spLocks noChangeArrowheads="1"/>
            </p:cNvSpPr>
            <p:nvPr/>
          </p:nvSpPr>
          <p:spPr bwMode="auto">
            <a:xfrm>
              <a:off x="1392" y="2496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D</a:t>
              </a:r>
            </a:p>
          </p:txBody>
        </p:sp>
        <p:sp>
          <p:nvSpPr>
            <p:cNvPr id="311388" name="Text Box 92"/>
            <p:cNvSpPr txBox="1">
              <a:spLocks noChangeArrowheads="1"/>
            </p:cNvSpPr>
            <p:nvPr/>
          </p:nvSpPr>
          <p:spPr bwMode="auto">
            <a:xfrm>
              <a:off x="1392" y="2592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C</a:t>
              </a:r>
            </a:p>
          </p:txBody>
        </p:sp>
        <p:sp>
          <p:nvSpPr>
            <p:cNvPr id="311389" name="Text Box 93"/>
            <p:cNvSpPr txBox="1">
              <a:spLocks noChangeArrowheads="1"/>
            </p:cNvSpPr>
            <p:nvPr/>
          </p:nvSpPr>
          <p:spPr bwMode="auto">
            <a:xfrm>
              <a:off x="1728" y="2544"/>
              <a:ext cx="192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000"/>
                <a:t>Q+</a:t>
              </a:r>
            </a:p>
          </p:txBody>
        </p:sp>
        <p:sp>
          <p:nvSpPr>
            <p:cNvPr id="311391" name="Text Box 95"/>
            <p:cNvSpPr txBox="1">
              <a:spLocks noChangeArrowheads="1"/>
            </p:cNvSpPr>
            <p:nvPr/>
          </p:nvSpPr>
          <p:spPr bwMode="auto">
            <a:xfrm>
              <a:off x="720" y="768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/>
                <a:t>i</a:t>
              </a:r>
              <a:r>
                <a:rPr lang="en-US" baseline="-25000"/>
                <a:t>7</a:t>
              </a:r>
            </a:p>
          </p:txBody>
        </p:sp>
        <p:sp>
          <p:nvSpPr>
            <p:cNvPr id="311392" name="Text Box 96"/>
            <p:cNvSpPr txBox="1">
              <a:spLocks noChangeArrowheads="1"/>
            </p:cNvSpPr>
            <p:nvPr/>
          </p:nvSpPr>
          <p:spPr bwMode="auto">
            <a:xfrm>
              <a:off x="720" y="1008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/>
                <a:t>i</a:t>
              </a:r>
              <a:r>
                <a:rPr lang="en-US" baseline="-25000"/>
                <a:t>6</a:t>
              </a:r>
            </a:p>
          </p:txBody>
        </p:sp>
        <p:sp>
          <p:nvSpPr>
            <p:cNvPr id="311393" name="Text Box 97"/>
            <p:cNvSpPr txBox="1">
              <a:spLocks noChangeArrowheads="1"/>
            </p:cNvSpPr>
            <p:nvPr/>
          </p:nvSpPr>
          <p:spPr bwMode="auto">
            <a:xfrm>
              <a:off x="720" y="1248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/>
                <a:t>i</a:t>
              </a:r>
              <a:r>
                <a:rPr lang="en-US" baseline="-25000"/>
                <a:t>5</a:t>
              </a:r>
            </a:p>
          </p:txBody>
        </p:sp>
        <p:sp>
          <p:nvSpPr>
            <p:cNvPr id="311394" name="Text Box 98"/>
            <p:cNvSpPr txBox="1">
              <a:spLocks noChangeArrowheads="1"/>
            </p:cNvSpPr>
            <p:nvPr/>
          </p:nvSpPr>
          <p:spPr bwMode="auto">
            <a:xfrm>
              <a:off x="720" y="1488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/>
                <a:t>i</a:t>
              </a:r>
              <a:r>
                <a:rPr lang="en-US" baseline="-25000"/>
                <a:t>4</a:t>
              </a:r>
            </a:p>
          </p:txBody>
        </p:sp>
        <p:sp>
          <p:nvSpPr>
            <p:cNvPr id="311395" name="Text Box 99"/>
            <p:cNvSpPr txBox="1">
              <a:spLocks noChangeArrowheads="1"/>
            </p:cNvSpPr>
            <p:nvPr/>
          </p:nvSpPr>
          <p:spPr bwMode="auto">
            <a:xfrm>
              <a:off x="720" y="1728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/>
                <a:t>i</a:t>
              </a:r>
              <a:r>
                <a:rPr lang="en-US" baseline="-25000"/>
                <a:t>3</a:t>
              </a:r>
            </a:p>
          </p:txBody>
        </p:sp>
        <p:sp>
          <p:nvSpPr>
            <p:cNvPr id="311396" name="Text Box 100"/>
            <p:cNvSpPr txBox="1">
              <a:spLocks noChangeArrowheads="1"/>
            </p:cNvSpPr>
            <p:nvPr/>
          </p:nvSpPr>
          <p:spPr bwMode="auto">
            <a:xfrm>
              <a:off x="720" y="1968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/>
                <a:t>i</a:t>
              </a:r>
              <a:r>
                <a:rPr lang="en-US" baseline="-25000"/>
                <a:t>2</a:t>
              </a:r>
            </a:p>
          </p:txBody>
        </p:sp>
        <p:sp>
          <p:nvSpPr>
            <p:cNvPr id="311397" name="Text Box 101"/>
            <p:cNvSpPr txBox="1">
              <a:spLocks noChangeArrowheads="1"/>
            </p:cNvSpPr>
            <p:nvPr/>
          </p:nvSpPr>
          <p:spPr bwMode="auto">
            <a:xfrm>
              <a:off x="720" y="2208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/>
                <a:t>i</a:t>
              </a:r>
              <a:r>
                <a:rPr lang="en-US" baseline="-25000"/>
                <a:t>1</a:t>
              </a:r>
            </a:p>
          </p:txBody>
        </p:sp>
        <p:sp>
          <p:nvSpPr>
            <p:cNvPr id="311398" name="Text Box 102"/>
            <p:cNvSpPr txBox="1">
              <a:spLocks noChangeArrowheads="1"/>
            </p:cNvSpPr>
            <p:nvPr/>
          </p:nvSpPr>
          <p:spPr bwMode="auto">
            <a:xfrm>
              <a:off x="720" y="2448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/>
                <a:t>i</a:t>
              </a:r>
              <a:r>
                <a:rPr lang="en-US" baseline="-25000"/>
                <a:t>0</a:t>
              </a:r>
            </a:p>
          </p:txBody>
        </p:sp>
        <p:sp>
          <p:nvSpPr>
            <p:cNvPr id="311399" name="Text Box 103"/>
            <p:cNvSpPr txBox="1">
              <a:spLocks noChangeArrowheads="1"/>
            </p:cNvSpPr>
            <p:nvPr/>
          </p:nvSpPr>
          <p:spPr bwMode="auto">
            <a:xfrm>
              <a:off x="2352" y="816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/>
                <a:t>o</a:t>
              </a:r>
              <a:r>
                <a:rPr lang="en-US" baseline="-25000"/>
                <a:t>7</a:t>
              </a:r>
            </a:p>
          </p:txBody>
        </p:sp>
        <p:sp>
          <p:nvSpPr>
            <p:cNvPr id="311400" name="Text Box 104"/>
            <p:cNvSpPr txBox="1">
              <a:spLocks noChangeArrowheads="1"/>
            </p:cNvSpPr>
            <p:nvPr/>
          </p:nvSpPr>
          <p:spPr bwMode="auto">
            <a:xfrm>
              <a:off x="2352" y="1056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/>
                <a:t>o</a:t>
              </a:r>
              <a:r>
                <a:rPr lang="en-US" baseline="-25000"/>
                <a:t>6</a:t>
              </a:r>
            </a:p>
          </p:txBody>
        </p:sp>
        <p:sp>
          <p:nvSpPr>
            <p:cNvPr id="311401" name="Text Box 105"/>
            <p:cNvSpPr txBox="1">
              <a:spLocks noChangeArrowheads="1"/>
            </p:cNvSpPr>
            <p:nvPr/>
          </p:nvSpPr>
          <p:spPr bwMode="auto">
            <a:xfrm>
              <a:off x="2352" y="1296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/>
                <a:t>o</a:t>
              </a:r>
              <a:r>
                <a:rPr lang="en-US" baseline="-25000"/>
                <a:t>5</a:t>
              </a:r>
            </a:p>
          </p:txBody>
        </p:sp>
        <p:sp>
          <p:nvSpPr>
            <p:cNvPr id="311402" name="Text Box 106"/>
            <p:cNvSpPr txBox="1">
              <a:spLocks noChangeArrowheads="1"/>
            </p:cNvSpPr>
            <p:nvPr/>
          </p:nvSpPr>
          <p:spPr bwMode="auto">
            <a:xfrm>
              <a:off x="2352" y="1536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/>
                <a:t>o</a:t>
              </a:r>
              <a:r>
                <a:rPr lang="en-US" baseline="-25000"/>
                <a:t>4</a:t>
              </a:r>
            </a:p>
          </p:txBody>
        </p:sp>
        <p:sp>
          <p:nvSpPr>
            <p:cNvPr id="311403" name="Text Box 107"/>
            <p:cNvSpPr txBox="1">
              <a:spLocks noChangeArrowheads="1"/>
            </p:cNvSpPr>
            <p:nvPr/>
          </p:nvSpPr>
          <p:spPr bwMode="auto">
            <a:xfrm>
              <a:off x="2352" y="1776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/>
                <a:t>o</a:t>
              </a:r>
              <a:r>
                <a:rPr lang="en-US" baseline="-25000"/>
                <a:t>3</a:t>
              </a:r>
            </a:p>
          </p:txBody>
        </p:sp>
        <p:sp>
          <p:nvSpPr>
            <p:cNvPr id="311404" name="Text Box 108"/>
            <p:cNvSpPr txBox="1">
              <a:spLocks noChangeArrowheads="1"/>
            </p:cNvSpPr>
            <p:nvPr/>
          </p:nvSpPr>
          <p:spPr bwMode="auto">
            <a:xfrm>
              <a:off x="2352" y="2016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/>
                <a:t>o</a:t>
              </a:r>
              <a:r>
                <a:rPr lang="en-US" baseline="-25000"/>
                <a:t>2</a:t>
              </a:r>
            </a:p>
          </p:txBody>
        </p:sp>
        <p:sp>
          <p:nvSpPr>
            <p:cNvPr id="311405" name="Text Box 109"/>
            <p:cNvSpPr txBox="1">
              <a:spLocks noChangeArrowheads="1"/>
            </p:cNvSpPr>
            <p:nvPr/>
          </p:nvSpPr>
          <p:spPr bwMode="auto">
            <a:xfrm>
              <a:off x="2352" y="2256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/>
                <a:t>o</a:t>
              </a:r>
              <a:r>
                <a:rPr lang="en-US" baseline="-25000"/>
                <a:t>1</a:t>
              </a:r>
            </a:p>
          </p:txBody>
        </p:sp>
        <p:sp>
          <p:nvSpPr>
            <p:cNvPr id="311406" name="Text Box 110"/>
            <p:cNvSpPr txBox="1">
              <a:spLocks noChangeArrowheads="1"/>
            </p:cNvSpPr>
            <p:nvPr/>
          </p:nvSpPr>
          <p:spPr bwMode="auto">
            <a:xfrm>
              <a:off x="2352" y="2496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/>
                <a:t>o</a:t>
              </a:r>
              <a:r>
                <a:rPr lang="en-US" baseline="-25000"/>
                <a:t>0</a:t>
              </a:r>
            </a:p>
          </p:txBody>
        </p:sp>
        <p:sp>
          <p:nvSpPr>
            <p:cNvPr id="311411" name="Text Box 115"/>
            <p:cNvSpPr txBox="1">
              <a:spLocks noChangeArrowheads="1"/>
            </p:cNvSpPr>
            <p:nvPr/>
          </p:nvSpPr>
          <p:spPr bwMode="auto">
            <a:xfrm>
              <a:off x="960" y="2880"/>
              <a:ext cx="45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Clock</a:t>
              </a:r>
            </a:p>
          </p:txBody>
        </p:sp>
      </p:grpSp>
      <p:sp>
        <p:nvSpPr>
          <p:cNvPr id="311413" name="Text Box 117"/>
          <p:cNvSpPr txBox="1">
            <a:spLocks noChangeArrowheads="1"/>
          </p:cNvSpPr>
          <p:nvPr/>
        </p:nvSpPr>
        <p:spPr bwMode="auto">
          <a:xfrm>
            <a:off x="3124200" y="914400"/>
            <a:ext cx="11080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/>
              <a:t>Structure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Register Operation</a:t>
            </a:r>
          </a:p>
        </p:txBody>
      </p:sp>
      <p:sp>
        <p:nvSpPr>
          <p:cNvPr id="312323" name="Rectangle 3"/>
          <p:cNvSpPr>
            <a:spLocks noGrp="1" noChangeArrowheads="1"/>
          </p:cNvSpPr>
          <p:nvPr>
            <p:ph idx="1"/>
          </p:nvPr>
        </p:nvSpPr>
        <p:spPr>
          <a:xfrm>
            <a:off x="290513" y="3886200"/>
            <a:ext cx="8294687" cy="2546350"/>
          </a:xfrm>
        </p:spPr>
        <p:txBody>
          <a:bodyPr/>
          <a:lstStyle/>
          <a:p>
            <a:pPr lvl="1"/>
            <a:r>
              <a:rPr lang="en-US"/>
              <a:t>Stores data bits</a:t>
            </a:r>
          </a:p>
          <a:p>
            <a:pPr lvl="1"/>
            <a:r>
              <a:rPr lang="en-US"/>
              <a:t>For most of time acts as barrier between input and output</a:t>
            </a:r>
          </a:p>
          <a:p>
            <a:pPr lvl="1"/>
            <a:r>
              <a:rPr lang="en-US"/>
              <a:t>As clock rises, loads input</a:t>
            </a:r>
          </a:p>
        </p:txBody>
      </p:sp>
      <p:sp>
        <p:nvSpPr>
          <p:cNvPr id="312327" name="Rectangle 7"/>
          <p:cNvSpPr>
            <a:spLocks noChangeArrowheads="1"/>
          </p:cNvSpPr>
          <p:nvPr/>
        </p:nvSpPr>
        <p:spPr bwMode="auto">
          <a:xfrm>
            <a:off x="1366838" y="1524000"/>
            <a:ext cx="109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</a:pPr>
            <a:r>
              <a:rPr lang="en-US" b="0"/>
              <a:t>State = x</a:t>
            </a:r>
          </a:p>
        </p:txBody>
      </p:sp>
      <p:grpSp>
        <p:nvGrpSpPr>
          <p:cNvPr id="312341" name="Group 21"/>
          <p:cNvGrpSpPr>
            <a:grpSpLocks/>
          </p:cNvGrpSpPr>
          <p:nvPr/>
        </p:nvGrpSpPr>
        <p:grpSpPr bwMode="auto">
          <a:xfrm>
            <a:off x="3495675" y="1905000"/>
            <a:ext cx="1909763" cy="1143000"/>
            <a:chOff x="2202" y="1200"/>
            <a:chExt cx="1203" cy="720"/>
          </a:xfrm>
        </p:grpSpPr>
        <p:grpSp>
          <p:nvGrpSpPr>
            <p:cNvPr id="312328" name="Group 8"/>
            <p:cNvGrpSpPr>
              <a:grpSpLocks/>
            </p:cNvGrpSpPr>
            <p:nvPr/>
          </p:nvGrpSpPr>
          <p:grpSpPr bwMode="auto">
            <a:xfrm>
              <a:off x="2541" y="1200"/>
              <a:ext cx="864" cy="720"/>
              <a:chOff x="2832" y="912"/>
              <a:chExt cx="864" cy="720"/>
            </a:xfrm>
          </p:grpSpPr>
          <p:sp>
            <p:nvSpPr>
              <p:cNvPr id="312329" name="Freeform 9"/>
              <p:cNvSpPr>
                <a:spLocks/>
              </p:cNvSpPr>
              <p:nvPr/>
            </p:nvSpPr>
            <p:spPr bwMode="auto">
              <a:xfrm>
                <a:off x="3024" y="1344"/>
                <a:ext cx="432" cy="288"/>
              </a:xfrm>
              <a:custGeom>
                <a:avLst/>
                <a:gdLst/>
                <a:ahLst/>
                <a:cxnLst>
                  <a:cxn ang="0">
                    <a:pos x="0" y="288"/>
                  </a:cxn>
                  <a:cxn ang="0">
                    <a:pos x="240" y="288"/>
                  </a:cxn>
                  <a:cxn ang="0">
                    <a:pos x="240" y="0"/>
                  </a:cxn>
                  <a:cxn ang="0">
                    <a:pos x="432" y="0"/>
                  </a:cxn>
                </a:cxnLst>
                <a:rect l="0" t="0" r="r" b="b"/>
                <a:pathLst>
                  <a:path w="432" h="288">
                    <a:moveTo>
                      <a:pt x="0" y="288"/>
                    </a:moveTo>
                    <a:lnTo>
                      <a:pt x="240" y="288"/>
                    </a:lnTo>
                    <a:lnTo>
                      <a:pt x="240" y="0"/>
                    </a:lnTo>
                    <a:lnTo>
                      <a:pt x="43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330" name="Rectangle 10"/>
              <p:cNvSpPr>
                <a:spLocks noChangeArrowheads="1"/>
              </p:cNvSpPr>
              <p:nvPr/>
            </p:nvSpPr>
            <p:spPr bwMode="auto">
              <a:xfrm>
                <a:off x="2832" y="912"/>
                <a:ext cx="864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b="0"/>
                  <a:t>Rising</a:t>
                </a:r>
              </a:p>
              <a:p>
                <a:pPr eaLnBrk="1" hangingPunct="1">
                  <a:lnSpc>
                    <a:spcPct val="100000"/>
                  </a:lnSpc>
                </a:pPr>
                <a:r>
                  <a:rPr lang="en-US" b="0"/>
                  <a:t>clock</a:t>
                </a:r>
              </a:p>
            </p:txBody>
          </p:sp>
        </p:grpSp>
        <p:sp>
          <p:nvSpPr>
            <p:cNvPr id="312331" name="Rectangle 11"/>
            <p:cNvSpPr>
              <a:spLocks noChangeArrowheads="1"/>
            </p:cNvSpPr>
            <p:nvPr/>
          </p:nvSpPr>
          <p:spPr bwMode="auto">
            <a:xfrm>
              <a:off x="2202" y="1324"/>
              <a:ext cx="38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3600" b="0">
                  <a:solidFill>
                    <a:srgbClr val="000099"/>
                  </a:solidFill>
                  <a:latin typeface="Wingdings 3" pitchFamily="18" charset="2"/>
                  <a:sym typeface="Wingdings 3" pitchFamily="18" charset="2"/>
                </a:rPr>
                <a:t></a:t>
              </a:r>
            </a:p>
          </p:txBody>
        </p:sp>
      </p:grpSp>
      <p:sp>
        <p:nvSpPr>
          <p:cNvPr id="312333" name="Rectangle 13"/>
          <p:cNvSpPr>
            <a:spLocks noChangeArrowheads="1"/>
          </p:cNvSpPr>
          <p:nvPr/>
        </p:nvSpPr>
        <p:spPr bwMode="auto">
          <a:xfrm>
            <a:off x="2103438" y="2057400"/>
            <a:ext cx="1244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</a:pPr>
            <a:r>
              <a:rPr lang="en-US" b="0"/>
              <a:t>Output = x</a:t>
            </a:r>
          </a:p>
        </p:txBody>
      </p:sp>
      <p:sp>
        <p:nvSpPr>
          <p:cNvPr id="312334" name="Rectangle 14"/>
          <p:cNvSpPr>
            <a:spLocks noChangeArrowheads="1"/>
          </p:cNvSpPr>
          <p:nvPr/>
        </p:nvSpPr>
        <p:spPr bwMode="auto">
          <a:xfrm>
            <a:off x="762000" y="2057400"/>
            <a:ext cx="1062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hangingPunct="1">
              <a:lnSpc>
                <a:spcPct val="100000"/>
              </a:lnSpc>
            </a:pPr>
            <a:r>
              <a:rPr lang="en-US" b="0"/>
              <a:t>Input = y</a:t>
            </a:r>
          </a:p>
        </p:txBody>
      </p:sp>
      <p:sp>
        <p:nvSpPr>
          <p:cNvPr id="312337" name="AutoShape 17"/>
          <p:cNvSpPr>
            <a:spLocks noChangeArrowheads="1"/>
          </p:cNvSpPr>
          <p:nvPr/>
        </p:nvSpPr>
        <p:spPr bwMode="auto">
          <a:xfrm>
            <a:off x="1366838" y="2514600"/>
            <a:ext cx="457200" cy="228600"/>
          </a:xfrm>
          <a:prstGeom prst="rightArrow">
            <a:avLst>
              <a:gd name="adj1" fmla="val 16667"/>
              <a:gd name="adj2" fmla="val 66667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2338" name="AutoShape 18"/>
          <p:cNvSpPr>
            <a:spLocks noChangeArrowheads="1"/>
          </p:cNvSpPr>
          <p:nvPr/>
        </p:nvSpPr>
        <p:spPr bwMode="auto">
          <a:xfrm>
            <a:off x="2052638" y="2514600"/>
            <a:ext cx="457200" cy="228600"/>
          </a:xfrm>
          <a:prstGeom prst="rightArrow">
            <a:avLst>
              <a:gd name="adj1" fmla="val 16667"/>
              <a:gd name="adj2" fmla="val 6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2325" name="Rectangle 5"/>
          <p:cNvSpPr>
            <a:spLocks noChangeArrowheads="1"/>
          </p:cNvSpPr>
          <p:nvPr/>
        </p:nvSpPr>
        <p:spPr bwMode="auto">
          <a:xfrm>
            <a:off x="1824038" y="1981200"/>
            <a:ext cx="228600" cy="1295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2000" b="0"/>
              <a:t>x</a:t>
            </a:r>
          </a:p>
        </p:txBody>
      </p:sp>
      <p:grpSp>
        <p:nvGrpSpPr>
          <p:cNvPr id="312343" name="Group 23"/>
          <p:cNvGrpSpPr>
            <a:grpSpLocks/>
          </p:cNvGrpSpPr>
          <p:nvPr/>
        </p:nvGrpSpPr>
        <p:grpSpPr bwMode="auto">
          <a:xfrm>
            <a:off x="5400675" y="1524000"/>
            <a:ext cx="2743200" cy="1752600"/>
            <a:chOff x="3402" y="960"/>
            <a:chExt cx="1728" cy="1104"/>
          </a:xfrm>
        </p:grpSpPr>
        <p:sp>
          <p:nvSpPr>
            <p:cNvPr id="312332" name="Rectangle 12"/>
            <p:cNvSpPr>
              <a:spLocks noChangeArrowheads="1"/>
            </p:cNvSpPr>
            <p:nvPr/>
          </p:nvSpPr>
          <p:spPr bwMode="auto">
            <a:xfrm>
              <a:off x="3402" y="1324"/>
              <a:ext cx="38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3600" b="0">
                  <a:solidFill>
                    <a:srgbClr val="000099"/>
                  </a:solidFill>
                  <a:latin typeface="Wingdings 3" pitchFamily="18" charset="2"/>
                  <a:sym typeface="Wingdings 3" pitchFamily="18" charset="2"/>
                </a:rPr>
                <a:t></a:t>
              </a:r>
            </a:p>
          </p:txBody>
        </p:sp>
        <p:grpSp>
          <p:nvGrpSpPr>
            <p:cNvPr id="312342" name="Group 22"/>
            <p:cNvGrpSpPr>
              <a:grpSpLocks/>
            </p:cNvGrpSpPr>
            <p:nvPr/>
          </p:nvGrpSpPr>
          <p:grpSpPr bwMode="auto">
            <a:xfrm>
              <a:off x="3885" y="960"/>
              <a:ext cx="1245" cy="1104"/>
              <a:chOff x="3885" y="960"/>
              <a:chExt cx="1245" cy="1104"/>
            </a:xfrm>
          </p:grpSpPr>
          <p:sp>
            <p:nvSpPr>
              <p:cNvPr id="312335" name="Rectangle 15"/>
              <p:cNvSpPr>
                <a:spLocks noChangeArrowheads="1"/>
              </p:cNvSpPr>
              <p:nvPr/>
            </p:nvSpPr>
            <p:spPr bwMode="auto">
              <a:xfrm>
                <a:off x="3885" y="960"/>
                <a:ext cx="685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b="0"/>
                  <a:t>State = y</a:t>
                </a:r>
              </a:p>
            </p:txBody>
          </p:sp>
          <p:sp>
            <p:nvSpPr>
              <p:cNvPr id="312336" name="Rectangle 16"/>
              <p:cNvSpPr>
                <a:spLocks noChangeArrowheads="1"/>
              </p:cNvSpPr>
              <p:nvPr/>
            </p:nvSpPr>
            <p:spPr bwMode="auto">
              <a:xfrm>
                <a:off x="4349" y="1296"/>
                <a:ext cx="781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b="0"/>
                  <a:t>Output = y</a:t>
                </a:r>
              </a:p>
            </p:txBody>
          </p:sp>
          <p:sp>
            <p:nvSpPr>
              <p:cNvPr id="312339" name="AutoShape 19"/>
              <p:cNvSpPr>
                <a:spLocks noChangeArrowheads="1"/>
              </p:cNvSpPr>
              <p:nvPr/>
            </p:nvSpPr>
            <p:spPr bwMode="auto">
              <a:xfrm>
                <a:off x="3885" y="1584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340" name="AutoShape 20"/>
              <p:cNvSpPr>
                <a:spLocks noChangeArrowheads="1"/>
              </p:cNvSpPr>
              <p:nvPr/>
            </p:nvSpPr>
            <p:spPr bwMode="auto">
              <a:xfrm>
                <a:off x="4317" y="1584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326" name="Rectangle 6"/>
              <p:cNvSpPr>
                <a:spLocks noChangeArrowheads="1"/>
              </p:cNvSpPr>
              <p:nvPr/>
            </p:nvSpPr>
            <p:spPr bwMode="auto">
              <a:xfrm>
                <a:off x="4173" y="1248"/>
                <a:ext cx="144" cy="816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2000" b="0"/>
                  <a:t>y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27777" y="34638"/>
            <a:ext cx="7875746" cy="1323108"/>
          </a:xfrm>
        </p:spPr>
        <p:txBody>
          <a:bodyPr/>
          <a:lstStyle/>
          <a:p>
            <a:r>
              <a:rPr lang="en-US" dirty="0"/>
              <a:t>State Machine Example</a:t>
            </a:r>
          </a:p>
        </p:txBody>
      </p:sp>
      <p:sp>
        <p:nvSpPr>
          <p:cNvPr id="313427" name="Rectangle 83"/>
          <p:cNvSpPr>
            <a:spLocks noGrp="1" noChangeArrowheads="1"/>
          </p:cNvSpPr>
          <p:nvPr>
            <p:ph idx="1"/>
          </p:nvPr>
        </p:nvSpPr>
        <p:spPr>
          <a:xfrm>
            <a:off x="5562600" y="1600200"/>
            <a:ext cx="3022600" cy="2590800"/>
          </a:xfrm>
        </p:spPr>
        <p:txBody>
          <a:bodyPr/>
          <a:lstStyle/>
          <a:p>
            <a:pPr lvl="1"/>
            <a:r>
              <a:rPr lang="en-US"/>
              <a:t>Accumulator circuit</a:t>
            </a:r>
          </a:p>
          <a:p>
            <a:pPr lvl="1"/>
            <a:r>
              <a:rPr lang="en-US"/>
              <a:t>Load or accumulate on each cycle</a:t>
            </a:r>
          </a:p>
        </p:txBody>
      </p:sp>
      <p:grpSp>
        <p:nvGrpSpPr>
          <p:cNvPr id="313386" name="Group 42"/>
          <p:cNvGrpSpPr>
            <a:grpSpLocks/>
          </p:cNvGrpSpPr>
          <p:nvPr/>
        </p:nvGrpSpPr>
        <p:grpSpPr bwMode="auto">
          <a:xfrm>
            <a:off x="1219200" y="1066800"/>
            <a:ext cx="4540250" cy="2913063"/>
            <a:chOff x="192" y="1008"/>
            <a:chExt cx="2860" cy="1835"/>
          </a:xfrm>
        </p:grpSpPr>
        <p:sp>
          <p:nvSpPr>
            <p:cNvPr id="313383" name="Rectangle 39"/>
            <p:cNvSpPr>
              <a:spLocks noChangeArrowheads="1"/>
            </p:cNvSpPr>
            <p:nvPr/>
          </p:nvSpPr>
          <p:spPr bwMode="auto">
            <a:xfrm>
              <a:off x="816" y="1104"/>
              <a:ext cx="1344" cy="144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/>
            <a:lstStyle/>
            <a:p>
              <a:r>
                <a:rPr lang="en-US"/>
                <a:t>Comb. Logic</a:t>
              </a:r>
            </a:p>
          </p:txBody>
        </p:sp>
        <p:sp>
          <p:nvSpPr>
            <p:cNvPr id="313358" name="Line 14"/>
            <p:cNvSpPr>
              <a:spLocks noChangeShapeType="1"/>
            </p:cNvSpPr>
            <p:nvPr/>
          </p:nvSpPr>
          <p:spPr bwMode="auto">
            <a:xfrm rot="5400000" flipV="1">
              <a:off x="2688" y="1872"/>
              <a:ext cx="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3359" name="Line 15"/>
            <p:cNvSpPr>
              <a:spLocks noChangeShapeType="1"/>
            </p:cNvSpPr>
            <p:nvPr/>
          </p:nvSpPr>
          <p:spPr bwMode="auto">
            <a:xfrm rot="5400000">
              <a:off x="1200" y="153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3360" name="Group 16"/>
            <p:cNvGrpSpPr>
              <a:grpSpLocks/>
            </p:cNvGrpSpPr>
            <p:nvPr/>
          </p:nvGrpSpPr>
          <p:grpSpPr bwMode="auto">
            <a:xfrm>
              <a:off x="1152" y="1536"/>
              <a:ext cx="288" cy="816"/>
              <a:chOff x="3984" y="2832"/>
              <a:chExt cx="288" cy="816"/>
            </a:xfrm>
          </p:grpSpPr>
          <p:sp>
            <p:nvSpPr>
              <p:cNvPr id="313361" name="Freeform 17"/>
              <p:cNvSpPr>
                <a:spLocks/>
              </p:cNvSpPr>
              <p:nvPr/>
            </p:nvSpPr>
            <p:spPr bwMode="auto">
              <a:xfrm>
                <a:off x="3984" y="2832"/>
                <a:ext cx="288" cy="8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8" y="192"/>
                  </a:cxn>
                  <a:cxn ang="0">
                    <a:pos x="288" y="624"/>
                  </a:cxn>
                  <a:cxn ang="0">
                    <a:pos x="0" y="816"/>
                  </a:cxn>
                  <a:cxn ang="0">
                    <a:pos x="0" y="0"/>
                  </a:cxn>
                </a:cxnLst>
                <a:rect l="0" t="0" r="r" b="b"/>
                <a:pathLst>
                  <a:path w="288" h="816">
                    <a:moveTo>
                      <a:pt x="0" y="0"/>
                    </a:moveTo>
                    <a:lnTo>
                      <a:pt x="288" y="192"/>
                    </a:lnTo>
                    <a:lnTo>
                      <a:pt x="288" y="624"/>
                    </a:lnTo>
                    <a:lnTo>
                      <a:pt x="0" y="81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362" name="Text Box 18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240" cy="5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600" b="0"/>
                  <a:t>A</a:t>
                </a:r>
              </a:p>
              <a:p>
                <a:pPr algn="l" eaLnBrk="1" hangingPunct="1">
                  <a:lnSpc>
                    <a:spcPct val="100000"/>
                  </a:lnSpc>
                </a:pPr>
                <a:r>
                  <a:rPr lang="en-US" sz="1600" b="0"/>
                  <a:t>L</a:t>
                </a:r>
              </a:p>
              <a:p>
                <a:pPr algn="l" eaLnBrk="1" hangingPunct="1">
                  <a:lnSpc>
                    <a:spcPct val="100000"/>
                  </a:lnSpc>
                </a:pPr>
                <a:r>
                  <a:rPr lang="en-US" sz="1600" b="0"/>
                  <a:t>U</a:t>
                </a:r>
              </a:p>
            </p:txBody>
          </p:sp>
        </p:grpSp>
        <p:sp>
          <p:nvSpPr>
            <p:cNvPr id="313363" name="Line 19"/>
            <p:cNvSpPr>
              <a:spLocks noChangeShapeType="1"/>
            </p:cNvSpPr>
            <p:nvPr/>
          </p:nvSpPr>
          <p:spPr bwMode="auto">
            <a:xfrm rot="5400000" flipV="1">
              <a:off x="1152" y="1920"/>
              <a:ext cx="0" cy="9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3364" name="Line 20"/>
            <p:cNvSpPr>
              <a:spLocks noChangeShapeType="1"/>
            </p:cNvSpPr>
            <p:nvPr/>
          </p:nvSpPr>
          <p:spPr bwMode="auto">
            <a:xfrm rot="5400000" flipV="1">
              <a:off x="1536" y="182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3368" name="Rectangle 24"/>
            <p:cNvSpPr>
              <a:spLocks noChangeArrowheads="1"/>
            </p:cNvSpPr>
            <p:nvPr/>
          </p:nvSpPr>
          <p:spPr bwMode="auto">
            <a:xfrm>
              <a:off x="1200" y="1248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0</a:t>
              </a:r>
            </a:p>
          </p:txBody>
        </p:sp>
        <p:sp>
          <p:nvSpPr>
            <p:cNvPr id="313375" name="Line 31"/>
            <p:cNvSpPr>
              <a:spLocks noChangeShapeType="1"/>
            </p:cNvSpPr>
            <p:nvPr/>
          </p:nvSpPr>
          <p:spPr bwMode="auto">
            <a:xfrm>
              <a:off x="2016" y="2112"/>
              <a:ext cx="28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76" name="Rectangle 32"/>
            <p:cNvSpPr>
              <a:spLocks noChangeArrowheads="1"/>
            </p:cNvSpPr>
            <p:nvPr/>
          </p:nvSpPr>
          <p:spPr bwMode="auto">
            <a:xfrm>
              <a:off x="2688" y="1856"/>
              <a:ext cx="3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/>
                <a:t>Out</a:t>
              </a:r>
            </a:p>
          </p:txBody>
        </p:sp>
        <p:sp>
          <p:nvSpPr>
            <p:cNvPr id="313377" name="Freeform 33"/>
            <p:cNvSpPr>
              <a:spLocks/>
            </p:cNvSpPr>
            <p:nvPr/>
          </p:nvSpPr>
          <p:spPr bwMode="auto">
            <a:xfrm flipV="1">
              <a:off x="672" y="2496"/>
              <a:ext cx="1152" cy="144"/>
            </a:xfrm>
            <a:custGeom>
              <a:avLst/>
              <a:gdLst/>
              <a:ahLst/>
              <a:cxnLst>
                <a:cxn ang="0">
                  <a:pos x="432" y="144"/>
                </a:cxn>
                <a:cxn ang="0">
                  <a:pos x="432" y="0"/>
                </a:cxn>
                <a:cxn ang="0">
                  <a:pos x="0" y="0"/>
                </a:cxn>
              </a:cxnLst>
              <a:rect l="0" t="0" r="r" b="b"/>
              <a:pathLst>
                <a:path w="432" h="144">
                  <a:moveTo>
                    <a:pt x="432" y="144"/>
                  </a:moveTo>
                  <a:lnTo>
                    <a:pt x="432" y="0"/>
                  </a:ln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3378" name="AutoShape 34"/>
            <p:cNvSpPr>
              <a:spLocks noChangeArrowheads="1"/>
            </p:cNvSpPr>
            <p:nvPr/>
          </p:nvSpPr>
          <p:spPr bwMode="auto">
            <a:xfrm>
              <a:off x="1632" y="1824"/>
              <a:ext cx="423" cy="672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MUX</a:t>
              </a:r>
            </a:p>
          </p:txBody>
        </p:sp>
        <p:sp>
          <p:nvSpPr>
            <p:cNvPr id="313380" name="Freeform 36"/>
            <p:cNvSpPr>
              <a:spLocks/>
            </p:cNvSpPr>
            <p:nvPr/>
          </p:nvSpPr>
          <p:spPr bwMode="auto">
            <a:xfrm>
              <a:off x="960" y="2208"/>
              <a:ext cx="192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0" y="0"/>
                </a:cxn>
                <a:cxn ang="0">
                  <a:pos x="192" y="0"/>
                </a:cxn>
              </a:cxnLst>
              <a:rect l="0" t="0" r="r" b="b"/>
              <a:pathLst>
                <a:path w="192" h="192">
                  <a:moveTo>
                    <a:pt x="0" y="192"/>
                  </a:moveTo>
                  <a:lnTo>
                    <a:pt x="0" y="0"/>
                  </a:lnTo>
                  <a:lnTo>
                    <a:pt x="192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370" name="Rectangle 26"/>
            <p:cNvSpPr>
              <a:spLocks noChangeArrowheads="1"/>
            </p:cNvSpPr>
            <p:nvPr/>
          </p:nvSpPr>
          <p:spPr bwMode="auto">
            <a:xfrm>
              <a:off x="1632" y="1824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/>
                <a:t>0</a:t>
              </a:r>
            </a:p>
          </p:txBody>
        </p:sp>
        <p:sp>
          <p:nvSpPr>
            <p:cNvPr id="313381" name="Rectangle 37"/>
            <p:cNvSpPr>
              <a:spLocks noChangeArrowheads="1"/>
            </p:cNvSpPr>
            <p:nvPr/>
          </p:nvSpPr>
          <p:spPr bwMode="auto">
            <a:xfrm>
              <a:off x="1632" y="2304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/>
                <a:t>1</a:t>
              </a:r>
            </a:p>
          </p:txBody>
        </p:sp>
        <p:sp>
          <p:nvSpPr>
            <p:cNvPr id="313349" name="Rectangle 5"/>
            <p:cNvSpPr>
              <a:spLocks noChangeArrowheads="1"/>
            </p:cNvSpPr>
            <p:nvPr/>
          </p:nvSpPr>
          <p:spPr bwMode="auto">
            <a:xfrm>
              <a:off x="2304" y="1680"/>
              <a:ext cx="144" cy="816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2000" b="0"/>
            </a:p>
          </p:txBody>
        </p:sp>
        <p:sp>
          <p:nvSpPr>
            <p:cNvPr id="313354" name="Line 10"/>
            <p:cNvSpPr>
              <a:spLocks noChangeShapeType="1"/>
            </p:cNvSpPr>
            <p:nvPr/>
          </p:nvSpPr>
          <p:spPr bwMode="auto">
            <a:xfrm>
              <a:off x="2352" y="2496"/>
              <a:ext cx="0" cy="14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355" name="Text Box 11"/>
            <p:cNvSpPr txBox="1">
              <a:spLocks noChangeArrowheads="1"/>
            </p:cNvSpPr>
            <p:nvPr/>
          </p:nvSpPr>
          <p:spPr bwMode="auto">
            <a:xfrm>
              <a:off x="2112" y="2629"/>
              <a:ext cx="45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Clock</a:t>
              </a:r>
            </a:p>
          </p:txBody>
        </p:sp>
        <p:sp>
          <p:nvSpPr>
            <p:cNvPr id="313382" name="Freeform 38"/>
            <p:cNvSpPr>
              <a:spLocks/>
            </p:cNvSpPr>
            <p:nvPr/>
          </p:nvSpPr>
          <p:spPr bwMode="auto">
            <a:xfrm>
              <a:off x="960" y="1008"/>
              <a:ext cx="1680" cy="1104"/>
            </a:xfrm>
            <a:custGeom>
              <a:avLst/>
              <a:gdLst/>
              <a:ahLst/>
              <a:cxnLst>
                <a:cxn ang="0">
                  <a:pos x="1488" y="1104"/>
                </a:cxn>
                <a:cxn ang="0">
                  <a:pos x="1680" y="1104"/>
                </a:cxn>
                <a:cxn ang="0">
                  <a:pos x="1680" y="0"/>
                </a:cxn>
                <a:cxn ang="0">
                  <a:pos x="0" y="0"/>
                </a:cxn>
                <a:cxn ang="0">
                  <a:pos x="0" y="672"/>
                </a:cxn>
                <a:cxn ang="0">
                  <a:pos x="192" y="672"/>
                </a:cxn>
              </a:cxnLst>
              <a:rect l="0" t="0" r="r" b="b"/>
              <a:pathLst>
                <a:path w="1680" h="1104">
                  <a:moveTo>
                    <a:pt x="1488" y="1104"/>
                  </a:moveTo>
                  <a:lnTo>
                    <a:pt x="1680" y="1104"/>
                  </a:lnTo>
                  <a:lnTo>
                    <a:pt x="1680" y="0"/>
                  </a:lnTo>
                  <a:lnTo>
                    <a:pt x="0" y="0"/>
                  </a:lnTo>
                  <a:lnTo>
                    <a:pt x="0" y="672"/>
                  </a:lnTo>
                  <a:lnTo>
                    <a:pt x="192" y="672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384" name="Rectangle 40"/>
            <p:cNvSpPr>
              <a:spLocks noChangeArrowheads="1"/>
            </p:cNvSpPr>
            <p:nvPr/>
          </p:nvSpPr>
          <p:spPr bwMode="auto">
            <a:xfrm>
              <a:off x="192" y="2256"/>
              <a:ext cx="4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/>
                <a:t>In</a:t>
              </a:r>
            </a:p>
          </p:txBody>
        </p:sp>
        <p:sp>
          <p:nvSpPr>
            <p:cNvPr id="313385" name="Rectangle 41"/>
            <p:cNvSpPr>
              <a:spLocks noChangeArrowheads="1"/>
            </p:cNvSpPr>
            <p:nvPr/>
          </p:nvSpPr>
          <p:spPr bwMode="auto">
            <a:xfrm>
              <a:off x="192" y="2505"/>
              <a:ext cx="4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/>
                <a:t>Load</a:t>
              </a:r>
            </a:p>
          </p:txBody>
        </p:sp>
      </p:grpSp>
      <p:grpSp>
        <p:nvGrpSpPr>
          <p:cNvPr id="313426" name="Group 82"/>
          <p:cNvGrpSpPr>
            <a:grpSpLocks/>
          </p:cNvGrpSpPr>
          <p:nvPr/>
        </p:nvGrpSpPr>
        <p:grpSpPr bwMode="auto">
          <a:xfrm>
            <a:off x="1371600" y="4419600"/>
            <a:ext cx="5638800" cy="1981200"/>
            <a:chOff x="1440" y="2592"/>
            <a:chExt cx="3552" cy="1248"/>
          </a:xfrm>
        </p:grpSpPr>
        <p:sp>
          <p:nvSpPr>
            <p:cNvPr id="313387" name="Freeform 43"/>
            <p:cNvSpPr>
              <a:spLocks/>
            </p:cNvSpPr>
            <p:nvPr/>
          </p:nvSpPr>
          <p:spPr bwMode="auto">
            <a:xfrm>
              <a:off x="1968" y="2640"/>
              <a:ext cx="720" cy="144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144" y="144"/>
                </a:cxn>
                <a:cxn ang="0">
                  <a:pos x="144" y="0"/>
                </a:cxn>
                <a:cxn ang="0">
                  <a:pos x="384" y="0"/>
                </a:cxn>
                <a:cxn ang="0">
                  <a:pos x="384" y="144"/>
                </a:cxn>
                <a:cxn ang="0">
                  <a:pos x="576" y="144"/>
                </a:cxn>
                <a:cxn ang="0">
                  <a:pos x="624" y="144"/>
                </a:cxn>
                <a:cxn ang="0">
                  <a:pos x="624" y="0"/>
                </a:cxn>
                <a:cxn ang="0">
                  <a:pos x="720" y="0"/>
                </a:cxn>
              </a:cxnLst>
              <a:rect l="0" t="0" r="r" b="b"/>
              <a:pathLst>
                <a:path w="720" h="144">
                  <a:moveTo>
                    <a:pt x="0" y="144"/>
                  </a:moveTo>
                  <a:lnTo>
                    <a:pt x="144" y="144"/>
                  </a:lnTo>
                  <a:lnTo>
                    <a:pt x="144" y="0"/>
                  </a:lnTo>
                  <a:lnTo>
                    <a:pt x="384" y="0"/>
                  </a:lnTo>
                  <a:lnTo>
                    <a:pt x="384" y="144"/>
                  </a:lnTo>
                  <a:lnTo>
                    <a:pt x="576" y="144"/>
                  </a:lnTo>
                  <a:lnTo>
                    <a:pt x="624" y="144"/>
                  </a:lnTo>
                  <a:lnTo>
                    <a:pt x="624" y="0"/>
                  </a:lnTo>
                  <a:lnTo>
                    <a:pt x="72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388" name="Freeform 44"/>
            <p:cNvSpPr>
              <a:spLocks/>
            </p:cNvSpPr>
            <p:nvPr/>
          </p:nvSpPr>
          <p:spPr bwMode="auto">
            <a:xfrm>
              <a:off x="2448" y="2640"/>
              <a:ext cx="720" cy="144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144" y="144"/>
                </a:cxn>
                <a:cxn ang="0">
                  <a:pos x="144" y="0"/>
                </a:cxn>
                <a:cxn ang="0">
                  <a:pos x="384" y="0"/>
                </a:cxn>
                <a:cxn ang="0">
                  <a:pos x="384" y="144"/>
                </a:cxn>
                <a:cxn ang="0">
                  <a:pos x="576" y="144"/>
                </a:cxn>
                <a:cxn ang="0">
                  <a:pos x="624" y="144"/>
                </a:cxn>
                <a:cxn ang="0">
                  <a:pos x="624" y="0"/>
                </a:cxn>
                <a:cxn ang="0">
                  <a:pos x="720" y="0"/>
                </a:cxn>
              </a:cxnLst>
              <a:rect l="0" t="0" r="r" b="b"/>
              <a:pathLst>
                <a:path w="720" h="144">
                  <a:moveTo>
                    <a:pt x="0" y="144"/>
                  </a:moveTo>
                  <a:lnTo>
                    <a:pt x="144" y="144"/>
                  </a:lnTo>
                  <a:lnTo>
                    <a:pt x="144" y="0"/>
                  </a:lnTo>
                  <a:lnTo>
                    <a:pt x="384" y="0"/>
                  </a:lnTo>
                  <a:lnTo>
                    <a:pt x="384" y="144"/>
                  </a:lnTo>
                  <a:lnTo>
                    <a:pt x="576" y="144"/>
                  </a:lnTo>
                  <a:lnTo>
                    <a:pt x="624" y="144"/>
                  </a:lnTo>
                  <a:lnTo>
                    <a:pt x="624" y="0"/>
                  </a:lnTo>
                  <a:lnTo>
                    <a:pt x="72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389" name="Freeform 45"/>
            <p:cNvSpPr>
              <a:spLocks/>
            </p:cNvSpPr>
            <p:nvPr/>
          </p:nvSpPr>
          <p:spPr bwMode="auto">
            <a:xfrm>
              <a:off x="2928" y="2640"/>
              <a:ext cx="720" cy="144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144" y="144"/>
                </a:cxn>
                <a:cxn ang="0">
                  <a:pos x="144" y="0"/>
                </a:cxn>
                <a:cxn ang="0">
                  <a:pos x="384" y="0"/>
                </a:cxn>
                <a:cxn ang="0">
                  <a:pos x="384" y="144"/>
                </a:cxn>
                <a:cxn ang="0">
                  <a:pos x="576" y="144"/>
                </a:cxn>
                <a:cxn ang="0">
                  <a:pos x="624" y="144"/>
                </a:cxn>
                <a:cxn ang="0">
                  <a:pos x="624" y="0"/>
                </a:cxn>
                <a:cxn ang="0">
                  <a:pos x="720" y="0"/>
                </a:cxn>
              </a:cxnLst>
              <a:rect l="0" t="0" r="r" b="b"/>
              <a:pathLst>
                <a:path w="720" h="144">
                  <a:moveTo>
                    <a:pt x="0" y="144"/>
                  </a:moveTo>
                  <a:lnTo>
                    <a:pt x="144" y="144"/>
                  </a:lnTo>
                  <a:lnTo>
                    <a:pt x="144" y="0"/>
                  </a:lnTo>
                  <a:lnTo>
                    <a:pt x="384" y="0"/>
                  </a:lnTo>
                  <a:lnTo>
                    <a:pt x="384" y="144"/>
                  </a:lnTo>
                  <a:lnTo>
                    <a:pt x="576" y="144"/>
                  </a:lnTo>
                  <a:lnTo>
                    <a:pt x="624" y="144"/>
                  </a:lnTo>
                  <a:lnTo>
                    <a:pt x="624" y="0"/>
                  </a:lnTo>
                  <a:lnTo>
                    <a:pt x="72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390" name="Freeform 46"/>
            <p:cNvSpPr>
              <a:spLocks/>
            </p:cNvSpPr>
            <p:nvPr/>
          </p:nvSpPr>
          <p:spPr bwMode="auto">
            <a:xfrm>
              <a:off x="3408" y="2640"/>
              <a:ext cx="720" cy="144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144" y="144"/>
                </a:cxn>
                <a:cxn ang="0">
                  <a:pos x="144" y="0"/>
                </a:cxn>
                <a:cxn ang="0">
                  <a:pos x="384" y="0"/>
                </a:cxn>
                <a:cxn ang="0">
                  <a:pos x="384" y="144"/>
                </a:cxn>
                <a:cxn ang="0">
                  <a:pos x="576" y="144"/>
                </a:cxn>
                <a:cxn ang="0">
                  <a:pos x="624" y="144"/>
                </a:cxn>
                <a:cxn ang="0">
                  <a:pos x="624" y="0"/>
                </a:cxn>
                <a:cxn ang="0">
                  <a:pos x="720" y="0"/>
                </a:cxn>
              </a:cxnLst>
              <a:rect l="0" t="0" r="r" b="b"/>
              <a:pathLst>
                <a:path w="720" h="144">
                  <a:moveTo>
                    <a:pt x="0" y="144"/>
                  </a:moveTo>
                  <a:lnTo>
                    <a:pt x="144" y="144"/>
                  </a:lnTo>
                  <a:lnTo>
                    <a:pt x="144" y="0"/>
                  </a:lnTo>
                  <a:lnTo>
                    <a:pt x="384" y="0"/>
                  </a:lnTo>
                  <a:lnTo>
                    <a:pt x="384" y="144"/>
                  </a:lnTo>
                  <a:lnTo>
                    <a:pt x="576" y="144"/>
                  </a:lnTo>
                  <a:lnTo>
                    <a:pt x="624" y="144"/>
                  </a:lnTo>
                  <a:lnTo>
                    <a:pt x="624" y="0"/>
                  </a:lnTo>
                  <a:lnTo>
                    <a:pt x="72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391" name="Freeform 47"/>
            <p:cNvSpPr>
              <a:spLocks/>
            </p:cNvSpPr>
            <p:nvPr/>
          </p:nvSpPr>
          <p:spPr bwMode="auto">
            <a:xfrm>
              <a:off x="3888" y="2640"/>
              <a:ext cx="720" cy="144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144" y="144"/>
                </a:cxn>
                <a:cxn ang="0">
                  <a:pos x="144" y="0"/>
                </a:cxn>
                <a:cxn ang="0">
                  <a:pos x="384" y="0"/>
                </a:cxn>
                <a:cxn ang="0">
                  <a:pos x="384" y="144"/>
                </a:cxn>
                <a:cxn ang="0">
                  <a:pos x="576" y="144"/>
                </a:cxn>
                <a:cxn ang="0">
                  <a:pos x="624" y="144"/>
                </a:cxn>
                <a:cxn ang="0">
                  <a:pos x="624" y="0"/>
                </a:cxn>
                <a:cxn ang="0">
                  <a:pos x="720" y="0"/>
                </a:cxn>
              </a:cxnLst>
              <a:rect l="0" t="0" r="r" b="b"/>
              <a:pathLst>
                <a:path w="720" h="144">
                  <a:moveTo>
                    <a:pt x="0" y="144"/>
                  </a:moveTo>
                  <a:lnTo>
                    <a:pt x="144" y="144"/>
                  </a:lnTo>
                  <a:lnTo>
                    <a:pt x="144" y="0"/>
                  </a:lnTo>
                  <a:lnTo>
                    <a:pt x="384" y="0"/>
                  </a:lnTo>
                  <a:lnTo>
                    <a:pt x="384" y="144"/>
                  </a:lnTo>
                  <a:lnTo>
                    <a:pt x="576" y="144"/>
                  </a:lnTo>
                  <a:lnTo>
                    <a:pt x="624" y="144"/>
                  </a:lnTo>
                  <a:lnTo>
                    <a:pt x="624" y="0"/>
                  </a:lnTo>
                  <a:lnTo>
                    <a:pt x="72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393" name="Freeform 49"/>
            <p:cNvSpPr>
              <a:spLocks/>
            </p:cNvSpPr>
            <p:nvPr/>
          </p:nvSpPr>
          <p:spPr bwMode="auto">
            <a:xfrm>
              <a:off x="1968" y="2928"/>
              <a:ext cx="2646" cy="1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88" y="0"/>
                </a:cxn>
                <a:cxn ang="0">
                  <a:pos x="288" y="144"/>
                </a:cxn>
                <a:cxn ang="0">
                  <a:pos x="1488" y="144"/>
                </a:cxn>
                <a:cxn ang="0">
                  <a:pos x="1488" y="0"/>
                </a:cxn>
                <a:cxn ang="0">
                  <a:pos x="1680" y="0"/>
                </a:cxn>
                <a:cxn ang="0">
                  <a:pos x="1680" y="144"/>
                </a:cxn>
                <a:cxn ang="0">
                  <a:pos x="2646" y="140"/>
                </a:cxn>
              </a:cxnLst>
              <a:rect l="0" t="0" r="r" b="b"/>
              <a:pathLst>
                <a:path w="2646" h="144">
                  <a:moveTo>
                    <a:pt x="0" y="0"/>
                  </a:moveTo>
                  <a:lnTo>
                    <a:pt x="288" y="0"/>
                  </a:lnTo>
                  <a:lnTo>
                    <a:pt x="288" y="144"/>
                  </a:lnTo>
                  <a:lnTo>
                    <a:pt x="1488" y="144"/>
                  </a:lnTo>
                  <a:lnTo>
                    <a:pt x="1488" y="0"/>
                  </a:lnTo>
                  <a:lnTo>
                    <a:pt x="1680" y="0"/>
                  </a:lnTo>
                  <a:lnTo>
                    <a:pt x="1680" y="144"/>
                  </a:lnTo>
                  <a:lnTo>
                    <a:pt x="2646" y="14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396" name="Rectangle 52"/>
            <p:cNvSpPr>
              <a:spLocks noChangeArrowheads="1"/>
            </p:cNvSpPr>
            <p:nvPr/>
          </p:nvSpPr>
          <p:spPr bwMode="auto">
            <a:xfrm>
              <a:off x="1968" y="3216"/>
              <a:ext cx="480" cy="192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0</a:t>
              </a:r>
            </a:p>
          </p:txBody>
        </p:sp>
        <p:sp>
          <p:nvSpPr>
            <p:cNvPr id="313397" name="Rectangle 53"/>
            <p:cNvSpPr>
              <a:spLocks noChangeArrowheads="1"/>
            </p:cNvSpPr>
            <p:nvPr/>
          </p:nvSpPr>
          <p:spPr bwMode="auto">
            <a:xfrm>
              <a:off x="2448" y="3216"/>
              <a:ext cx="480" cy="192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1</a:t>
              </a:r>
            </a:p>
          </p:txBody>
        </p:sp>
        <p:sp>
          <p:nvSpPr>
            <p:cNvPr id="313398" name="Rectangle 54"/>
            <p:cNvSpPr>
              <a:spLocks noChangeArrowheads="1"/>
            </p:cNvSpPr>
            <p:nvPr/>
          </p:nvSpPr>
          <p:spPr bwMode="auto">
            <a:xfrm>
              <a:off x="2928" y="3216"/>
              <a:ext cx="480" cy="192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2</a:t>
              </a:r>
            </a:p>
          </p:txBody>
        </p:sp>
        <p:sp>
          <p:nvSpPr>
            <p:cNvPr id="313399" name="Rectangle 55"/>
            <p:cNvSpPr>
              <a:spLocks noChangeArrowheads="1"/>
            </p:cNvSpPr>
            <p:nvPr/>
          </p:nvSpPr>
          <p:spPr bwMode="auto">
            <a:xfrm>
              <a:off x="3408" y="3216"/>
              <a:ext cx="480" cy="192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3</a:t>
              </a:r>
            </a:p>
          </p:txBody>
        </p:sp>
        <p:sp>
          <p:nvSpPr>
            <p:cNvPr id="313400" name="Rectangle 56"/>
            <p:cNvSpPr>
              <a:spLocks noChangeArrowheads="1"/>
            </p:cNvSpPr>
            <p:nvPr/>
          </p:nvSpPr>
          <p:spPr bwMode="auto">
            <a:xfrm>
              <a:off x="3888" y="3216"/>
              <a:ext cx="480" cy="192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4</a:t>
              </a:r>
            </a:p>
          </p:txBody>
        </p:sp>
        <p:sp>
          <p:nvSpPr>
            <p:cNvPr id="313401" name="Rectangle 57"/>
            <p:cNvSpPr>
              <a:spLocks noChangeArrowheads="1"/>
            </p:cNvSpPr>
            <p:nvPr/>
          </p:nvSpPr>
          <p:spPr bwMode="auto">
            <a:xfrm>
              <a:off x="4368" y="3216"/>
              <a:ext cx="480" cy="192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5</a:t>
              </a:r>
            </a:p>
          </p:txBody>
        </p:sp>
        <p:sp>
          <p:nvSpPr>
            <p:cNvPr id="313402" name="Rectangle 58"/>
            <p:cNvSpPr>
              <a:spLocks noChangeArrowheads="1"/>
            </p:cNvSpPr>
            <p:nvPr/>
          </p:nvSpPr>
          <p:spPr bwMode="auto">
            <a:xfrm>
              <a:off x="2112" y="3552"/>
              <a:ext cx="480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0</a:t>
              </a:r>
            </a:p>
          </p:txBody>
        </p:sp>
        <p:sp>
          <p:nvSpPr>
            <p:cNvPr id="313403" name="Rectangle 59"/>
            <p:cNvSpPr>
              <a:spLocks noChangeArrowheads="1"/>
            </p:cNvSpPr>
            <p:nvPr/>
          </p:nvSpPr>
          <p:spPr bwMode="auto">
            <a:xfrm>
              <a:off x="2592" y="3552"/>
              <a:ext cx="480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0</a:t>
              </a:r>
              <a:r>
                <a:rPr lang="en-US" sz="1400" b="0"/>
                <a:t>+x</a:t>
              </a:r>
              <a:r>
                <a:rPr lang="en-US" sz="1400" b="0" baseline="-25000"/>
                <a:t>1</a:t>
              </a:r>
            </a:p>
          </p:txBody>
        </p:sp>
        <p:sp>
          <p:nvSpPr>
            <p:cNvPr id="313404" name="Rectangle 60"/>
            <p:cNvSpPr>
              <a:spLocks noChangeArrowheads="1"/>
            </p:cNvSpPr>
            <p:nvPr/>
          </p:nvSpPr>
          <p:spPr bwMode="auto">
            <a:xfrm>
              <a:off x="3072" y="3552"/>
              <a:ext cx="480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0</a:t>
              </a:r>
              <a:r>
                <a:rPr lang="en-US" sz="1400" b="0"/>
                <a:t>+x</a:t>
              </a:r>
              <a:r>
                <a:rPr lang="en-US" sz="1400" b="0" baseline="-25000"/>
                <a:t>1</a:t>
              </a:r>
              <a:r>
                <a:rPr lang="en-US" sz="1400" b="0"/>
                <a:t>+x</a:t>
              </a:r>
              <a:r>
                <a:rPr lang="en-US" sz="1400" b="0" baseline="-25000"/>
                <a:t>2</a:t>
              </a:r>
            </a:p>
          </p:txBody>
        </p:sp>
        <p:sp>
          <p:nvSpPr>
            <p:cNvPr id="313405" name="Rectangle 61"/>
            <p:cNvSpPr>
              <a:spLocks noChangeArrowheads="1"/>
            </p:cNvSpPr>
            <p:nvPr/>
          </p:nvSpPr>
          <p:spPr bwMode="auto">
            <a:xfrm>
              <a:off x="3552" y="3552"/>
              <a:ext cx="480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3</a:t>
              </a:r>
            </a:p>
          </p:txBody>
        </p:sp>
        <p:sp>
          <p:nvSpPr>
            <p:cNvPr id="313406" name="Rectangle 62"/>
            <p:cNvSpPr>
              <a:spLocks noChangeArrowheads="1"/>
            </p:cNvSpPr>
            <p:nvPr/>
          </p:nvSpPr>
          <p:spPr bwMode="auto">
            <a:xfrm>
              <a:off x="4032" y="3552"/>
              <a:ext cx="480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3</a:t>
              </a:r>
              <a:r>
                <a:rPr lang="en-US" sz="1400" b="0"/>
                <a:t>+x</a:t>
              </a:r>
              <a:r>
                <a:rPr lang="en-US" sz="1400" b="0" baseline="-25000"/>
                <a:t>4</a:t>
              </a:r>
            </a:p>
          </p:txBody>
        </p:sp>
        <p:sp>
          <p:nvSpPr>
            <p:cNvPr id="313407" name="Rectangle 63"/>
            <p:cNvSpPr>
              <a:spLocks noChangeArrowheads="1"/>
            </p:cNvSpPr>
            <p:nvPr/>
          </p:nvSpPr>
          <p:spPr bwMode="auto">
            <a:xfrm>
              <a:off x="4512" y="3552"/>
              <a:ext cx="480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3</a:t>
              </a:r>
              <a:r>
                <a:rPr lang="en-US" sz="1400" b="0"/>
                <a:t>+x</a:t>
              </a:r>
              <a:r>
                <a:rPr lang="en-US" sz="1400" b="0" baseline="-25000"/>
                <a:t>4</a:t>
              </a:r>
              <a:r>
                <a:rPr lang="en-US" sz="1400" b="0"/>
                <a:t>+x</a:t>
              </a:r>
              <a:r>
                <a:rPr lang="en-US" sz="1400" b="0" baseline="-25000"/>
                <a:t>5</a:t>
              </a:r>
            </a:p>
          </p:txBody>
        </p:sp>
        <p:sp>
          <p:nvSpPr>
            <p:cNvPr id="313416" name="Rectangle 72"/>
            <p:cNvSpPr>
              <a:spLocks noChangeArrowheads="1"/>
            </p:cNvSpPr>
            <p:nvPr/>
          </p:nvSpPr>
          <p:spPr bwMode="auto">
            <a:xfrm>
              <a:off x="1440" y="2606"/>
              <a:ext cx="528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600"/>
                <a:t>Clock</a:t>
              </a:r>
            </a:p>
          </p:txBody>
        </p:sp>
        <p:sp>
          <p:nvSpPr>
            <p:cNvPr id="313417" name="Rectangle 73"/>
            <p:cNvSpPr>
              <a:spLocks noChangeArrowheads="1"/>
            </p:cNvSpPr>
            <p:nvPr/>
          </p:nvSpPr>
          <p:spPr bwMode="auto">
            <a:xfrm>
              <a:off x="1440" y="2923"/>
              <a:ext cx="528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600"/>
                <a:t>Load</a:t>
              </a:r>
            </a:p>
          </p:txBody>
        </p:sp>
        <p:sp>
          <p:nvSpPr>
            <p:cNvPr id="313418" name="Rectangle 74"/>
            <p:cNvSpPr>
              <a:spLocks noChangeArrowheads="1"/>
            </p:cNvSpPr>
            <p:nvPr/>
          </p:nvSpPr>
          <p:spPr bwMode="auto">
            <a:xfrm>
              <a:off x="1440" y="3240"/>
              <a:ext cx="528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600"/>
                <a:t>In</a:t>
              </a:r>
            </a:p>
          </p:txBody>
        </p:sp>
        <p:sp>
          <p:nvSpPr>
            <p:cNvPr id="313419" name="Rectangle 75"/>
            <p:cNvSpPr>
              <a:spLocks noChangeArrowheads="1"/>
            </p:cNvSpPr>
            <p:nvPr/>
          </p:nvSpPr>
          <p:spPr bwMode="auto">
            <a:xfrm>
              <a:off x="1440" y="3557"/>
              <a:ext cx="528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600"/>
                <a:t>Out</a:t>
              </a:r>
            </a:p>
          </p:txBody>
        </p:sp>
        <p:sp>
          <p:nvSpPr>
            <p:cNvPr id="313420" name="Line 76"/>
            <p:cNvSpPr>
              <a:spLocks noChangeShapeType="1"/>
            </p:cNvSpPr>
            <p:nvPr/>
          </p:nvSpPr>
          <p:spPr bwMode="auto">
            <a:xfrm>
              <a:off x="2112" y="2592"/>
              <a:ext cx="0" cy="1248"/>
            </a:xfrm>
            <a:prstGeom prst="line">
              <a:avLst/>
            </a:prstGeom>
            <a:noFill/>
            <a:ln w="19050" cap="rnd">
              <a:solidFill>
                <a:srgbClr val="FF3300"/>
              </a:solidFill>
              <a:prstDash val="sysDot"/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421" name="Line 77"/>
            <p:cNvSpPr>
              <a:spLocks noChangeShapeType="1"/>
            </p:cNvSpPr>
            <p:nvPr/>
          </p:nvSpPr>
          <p:spPr bwMode="auto">
            <a:xfrm>
              <a:off x="2592" y="2592"/>
              <a:ext cx="0" cy="1248"/>
            </a:xfrm>
            <a:prstGeom prst="line">
              <a:avLst/>
            </a:prstGeom>
            <a:noFill/>
            <a:ln w="19050" cap="rnd">
              <a:solidFill>
                <a:srgbClr val="FF3300"/>
              </a:solidFill>
              <a:prstDash val="sysDot"/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422" name="Line 78"/>
            <p:cNvSpPr>
              <a:spLocks noChangeShapeType="1"/>
            </p:cNvSpPr>
            <p:nvPr/>
          </p:nvSpPr>
          <p:spPr bwMode="auto">
            <a:xfrm>
              <a:off x="3072" y="2592"/>
              <a:ext cx="0" cy="1248"/>
            </a:xfrm>
            <a:prstGeom prst="line">
              <a:avLst/>
            </a:prstGeom>
            <a:noFill/>
            <a:ln w="19050" cap="rnd">
              <a:solidFill>
                <a:srgbClr val="FF3300"/>
              </a:solidFill>
              <a:prstDash val="sysDot"/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423" name="Line 79"/>
            <p:cNvSpPr>
              <a:spLocks noChangeShapeType="1"/>
            </p:cNvSpPr>
            <p:nvPr/>
          </p:nvSpPr>
          <p:spPr bwMode="auto">
            <a:xfrm>
              <a:off x="3552" y="2592"/>
              <a:ext cx="0" cy="1248"/>
            </a:xfrm>
            <a:prstGeom prst="line">
              <a:avLst/>
            </a:prstGeom>
            <a:noFill/>
            <a:ln w="19050" cap="rnd">
              <a:solidFill>
                <a:srgbClr val="FF3300"/>
              </a:solidFill>
              <a:prstDash val="sysDot"/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424" name="Line 80"/>
            <p:cNvSpPr>
              <a:spLocks noChangeShapeType="1"/>
            </p:cNvSpPr>
            <p:nvPr/>
          </p:nvSpPr>
          <p:spPr bwMode="auto">
            <a:xfrm>
              <a:off x="4032" y="2592"/>
              <a:ext cx="0" cy="1248"/>
            </a:xfrm>
            <a:prstGeom prst="line">
              <a:avLst/>
            </a:prstGeom>
            <a:noFill/>
            <a:ln w="19050" cap="rnd">
              <a:solidFill>
                <a:srgbClr val="FF3300"/>
              </a:solidFill>
              <a:prstDash val="sysDot"/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425" name="Line 81"/>
            <p:cNvSpPr>
              <a:spLocks noChangeShapeType="1"/>
            </p:cNvSpPr>
            <p:nvPr/>
          </p:nvSpPr>
          <p:spPr bwMode="auto">
            <a:xfrm>
              <a:off x="4512" y="2592"/>
              <a:ext cx="0" cy="1248"/>
            </a:xfrm>
            <a:prstGeom prst="line">
              <a:avLst/>
            </a:prstGeom>
            <a:noFill/>
            <a:ln w="19050" cap="rnd">
              <a:solidFill>
                <a:srgbClr val="FF3300"/>
              </a:solidFill>
              <a:prstDash val="sysDot"/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Random-Access Memory</a:t>
            </a:r>
          </a:p>
        </p:txBody>
      </p:sp>
      <p:sp>
        <p:nvSpPr>
          <p:cNvPr id="316419" name="Rectangle 3"/>
          <p:cNvSpPr>
            <a:spLocks noGrp="1" noChangeArrowheads="1"/>
          </p:cNvSpPr>
          <p:nvPr>
            <p:ph idx="1"/>
          </p:nvPr>
        </p:nvSpPr>
        <p:spPr>
          <a:xfrm>
            <a:off x="290513" y="3124200"/>
            <a:ext cx="8294687" cy="3308350"/>
          </a:xfrm>
        </p:spPr>
        <p:txBody>
          <a:bodyPr/>
          <a:lstStyle/>
          <a:p>
            <a:pPr lvl="1"/>
            <a:r>
              <a:rPr lang="en-US" dirty="0"/>
              <a:t>Stores multiple words of memory</a:t>
            </a:r>
          </a:p>
          <a:p>
            <a:pPr lvl="2"/>
            <a:r>
              <a:rPr lang="en-US" dirty="0"/>
              <a:t>Address input specifies which word to read or write</a:t>
            </a:r>
          </a:p>
          <a:p>
            <a:pPr lvl="1"/>
            <a:r>
              <a:rPr lang="en-US" dirty="0"/>
              <a:t>Register file</a:t>
            </a:r>
          </a:p>
          <a:p>
            <a:pPr lvl="2"/>
            <a:r>
              <a:rPr lang="en-US" dirty="0"/>
              <a:t>Holds values of program registers</a:t>
            </a:r>
          </a:p>
          <a:p>
            <a:pPr lvl="2"/>
            <a:r>
              <a:rPr lang="en-US" dirty="0"/>
              <a:t>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rax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r>
              <a:rPr lang="en-US" dirty="0"/>
              <a:t>, etc.</a:t>
            </a:r>
          </a:p>
          <a:p>
            <a:pPr lvl="2"/>
            <a:r>
              <a:rPr lang="en-US" dirty="0"/>
              <a:t>Register identifier serves as address</a:t>
            </a:r>
          </a:p>
          <a:p>
            <a:pPr lvl="3"/>
            <a:r>
              <a:rPr lang="en-US" dirty="0"/>
              <a:t>ID 15 (0xF) implies no read or write performed</a:t>
            </a:r>
          </a:p>
          <a:p>
            <a:pPr lvl="1"/>
            <a:r>
              <a:rPr lang="en-US" dirty="0"/>
              <a:t>Multiple Ports</a:t>
            </a:r>
          </a:p>
          <a:p>
            <a:pPr lvl="2"/>
            <a:r>
              <a:rPr lang="en-US" dirty="0"/>
              <a:t>Can read and/or write multiple words in one cycle</a:t>
            </a:r>
          </a:p>
          <a:p>
            <a:pPr lvl="3"/>
            <a:r>
              <a:rPr lang="en-US" dirty="0"/>
              <a:t>Each has separate address and data input/output</a:t>
            </a:r>
          </a:p>
          <a:p>
            <a:pPr lvl="2"/>
            <a:endParaRPr lang="en-US" dirty="0"/>
          </a:p>
        </p:txBody>
      </p:sp>
      <p:grpSp>
        <p:nvGrpSpPr>
          <p:cNvPr id="316440" name="Group 24"/>
          <p:cNvGrpSpPr>
            <a:grpSpLocks/>
          </p:cNvGrpSpPr>
          <p:nvPr/>
        </p:nvGrpSpPr>
        <p:grpSpPr bwMode="auto">
          <a:xfrm>
            <a:off x="4108450" y="1517650"/>
            <a:ext cx="4618038" cy="2189163"/>
            <a:chOff x="1389" y="672"/>
            <a:chExt cx="2909" cy="1379"/>
          </a:xfrm>
        </p:grpSpPr>
        <p:sp>
          <p:nvSpPr>
            <p:cNvPr id="316420" name="Rectangle 4"/>
            <p:cNvSpPr>
              <a:spLocks noChangeArrowheads="1"/>
            </p:cNvSpPr>
            <p:nvPr/>
          </p:nvSpPr>
          <p:spPr bwMode="auto">
            <a:xfrm>
              <a:off x="2448" y="720"/>
              <a:ext cx="960" cy="96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Register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file</a:t>
              </a:r>
            </a:p>
          </p:txBody>
        </p:sp>
        <p:sp>
          <p:nvSpPr>
            <p:cNvPr id="316421" name="Text Box 5"/>
            <p:cNvSpPr txBox="1">
              <a:spLocks noChangeArrowheads="1"/>
            </p:cNvSpPr>
            <p:nvPr/>
          </p:nvSpPr>
          <p:spPr bwMode="auto">
            <a:xfrm>
              <a:off x="2448" y="864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A</a:t>
              </a:r>
            </a:p>
          </p:txBody>
        </p:sp>
        <p:sp>
          <p:nvSpPr>
            <p:cNvPr id="316422" name="Text Box 6"/>
            <p:cNvSpPr txBox="1">
              <a:spLocks noChangeArrowheads="1"/>
            </p:cNvSpPr>
            <p:nvPr/>
          </p:nvSpPr>
          <p:spPr bwMode="auto">
            <a:xfrm>
              <a:off x="2448" y="1392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B</a:t>
              </a:r>
            </a:p>
          </p:txBody>
        </p:sp>
        <p:sp>
          <p:nvSpPr>
            <p:cNvPr id="316423" name="Text Box 7"/>
            <p:cNvSpPr txBox="1">
              <a:spLocks noChangeArrowheads="1"/>
            </p:cNvSpPr>
            <p:nvPr/>
          </p:nvSpPr>
          <p:spPr bwMode="auto">
            <a:xfrm>
              <a:off x="3216" y="1104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W</a:t>
              </a:r>
            </a:p>
          </p:txBody>
        </p:sp>
        <p:sp>
          <p:nvSpPr>
            <p:cNvPr id="316424" name="Oval 8"/>
            <p:cNvSpPr>
              <a:spLocks noChangeArrowheads="1"/>
            </p:cNvSpPr>
            <p:nvPr/>
          </p:nvSpPr>
          <p:spPr bwMode="auto">
            <a:xfrm>
              <a:off x="3408" y="1104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dstW</a:t>
              </a:r>
            </a:p>
          </p:txBody>
        </p:sp>
        <p:sp>
          <p:nvSpPr>
            <p:cNvPr id="316425" name="Oval 9"/>
            <p:cNvSpPr>
              <a:spLocks noChangeArrowheads="1"/>
            </p:cNvSpPr>
            <p:nvPr/>
          </p:nvSpPr>
          <p:spPr bwMode="auto">
            <a:xfrm>
              <a:off x="2160" y="864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srcA</a:t>
              </a:r>
            </a:p>
          </p:txBody>
        </p:sp>
        <p:sp>
          <p:nvSpPr>
            <p:cNvPr id="316426" name="Line 10"/>
            <p:cNvSpPr>
              <a:spLocks noChangeShapeType="1"/>
            </p:cNvSpPr>
            <p:nvPr/>
          </p:nvSpPr>
          <p:spPr bwMode="auto">
            <a:xfrm rot="16200000" flipV="1">
              <a:off x="2304" y="72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6427" name="Line 11"/>
            <p:cNvSpPr>
              <a:spLocks noChangeShapeType="1"/>
            </p:cNvSpPr>
            <p:nvPr/>
          </p:nvSpPr>
          <p:spPr bwMode="auto">
            <a:xfrm rot="5400000" flipH="1" flipV="1">
              <a:off x="2303" y="913"/>
              <a:ext cx="0" cy="2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6428" name="Line 12"/>
            <p:cNvSpPr>
              <a:spLocks noChangeShapeType="1"/>
            </p:cNvSpPr>
            <p:nvPr/>
          </p:nvSpPr>
          <p:spPr bwMode="auto">
            <a:xfrm rot="16200000" flipV="1">
              <a:off x="2304" y="1248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6429" name="Line 13"/>
            <p:cNvSpPr>
              <a:spLocks noChangeShapeType="1"/>
            </p:cNvSpPr>
            <p:nvPr/>
          </p:nvSpPr>
          <p:spPr bwMode="auto">
            <a:xfrm rot="5400000" flipH="1" flipV="1">
              <a:off x="2303" y="1441"/>
              <a:ext cx="0" cy="2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6430" name="Line 14"/>
            <p:cNvSpPr>
              <a:spLocks noChangeShapeType="1"/>
            </p:cNvSpPr>
            <p:nvPr/>
          </p:nvSpPr>
          <p:spPr bwMode="auto">
            <a:xfrm rot="16200000" flipV="1">
              <a:off x="3552" y="96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6431" name="Line 15"/>
            <p:cNvSpPr>
              <a:spLocks noChangeShapeType="1"/>
            </p:cNvSpPr>
            <p:nvPr/>
          </p:nvSpPr>
          <p:spPr bwMode="auto">
            <a:xfrm rot="16200000" flipV="1">
              <a:off x="3551" y="1153"/>
              <a:ext cx="0" cy="2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6432" name="Oval 16"/>
            <p:cNvSpPr>
              <a:spLocks noChangeArrowheads="1"/>
            </p:cNvSpPr>
            <p:nvPr/>
          </p:nvSpPr>
          <p:spPr bwMode="auto">
            <a:xfrm>
              <a:off x="2160" y="672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valA</a:t>
              </a:r>
            </a:p>
          </p:txBody>
        </p:sp>
        <p:sp>
          <p:nvSpPr>
            <p:cNvPr id="316433" name="Oval 17"/>
            <p:cNvSpPr>
              <a:spLocks noChangeArrowheads="1"/>
            </p:cNvSpPr>
            <p:nvPr/>
          </p:nvSpPr>
          <p:spPr bwMode="auto">
            <a:xfrm>
              <a:off x="2160" y="1392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srcB</a:t>
              </a:r>
            </a:p>
          </p:txBody>
        </p:sp>
        <p:sp>
          <p:nvSpPr>
            <p:cNvPr id="316434" name="Oval 18"/>
            <p:cNvSpPr>
              <a:spLocks noChangeArrowheads="1"/>
            </p:cNvSpPr>
            <p:nvPr/>
          </p:nvSpPr>
          <p:spPr bwMode="auto">
            <a:xfrm>
              <a:off x="2160" y="1200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valB</a:t>
              </a:r>
            </a:p>
          </p:txBody>
        </p:sp>
        <p:sp>
          <p:nvSpPr>
            <p:cNvPr id="316435" name="Oval 19"/>
            <p:cNvSpPr>
              <a:spLocks noChangeArrowheads="1"/>
            </p:cNvSpPr>
            <p:nvPr/>
          </p:nvSpPr>
          <p:spPr bwMode="auto">
            <a:xfrm>
              <a:off x="3408" y="912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valW</a:t>
              </a:r>
            </a:p>
          </p:txBody>
        </p:sp>
        <p:sp>
          <p:nvSpPr>
            <p:cNvPr id="316436" name="Text Box 20"/>
            <p:cNvSpPr txBox="1">
              <a:spLocks noChangeArrowheads="1"/>
            </p:cNvSpPr>
            <p:nvPr/>
          </p:nvSpPr>
          <p:spPr bwMode="auto">
            <a:xfrm>
              <a:off x="1389" y="1104"/>
              <a:ext cx="77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400" b="0"/>
                <a:t>Read ports</a:t>
              </a:r>
            </a:p>
          </p:txBody>
        </p:sp>
        <p:sp>
          <p:nvSpPr>
            <p:cNvPr id="316437" name="Text Box 21"/>
            <p:cNvSpPr txBox="1">
              <a:spLocks noChangeArrowheads="1"/>
            </p:cNvSpPr>
            <p:nvPr/>
          </p:nvSpPr>
          <p:spPr bwMode="auto">
            <a:xfrm>
              <a:off x="3696" y="1104"/>
              <a:ext cx="602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/>
                <a:t>Write port</a:t>
              </a:r>
            </a:p>
          </p:txBody>
        </p:sp>
        <p:sp>
          <p:nvSpPr>
            <p:cNvPr id="316438" name="Line 22"/>
            <p:cNvSpPr>
              <a:spLocks noChangeShapeType="1"/>
            </p:cNvSpPr>
            <p:nvPr/>
          </p:nvSpPr>
          <p:spPr bwMode="auto">
            <a:xfrm flipH="1" flipV="1">
              <a:off x="3216" y="168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6439" name="Rectangle 23"/>
            <p:cNvSpPr>
              <a:spLocks noChangeArrowheads="1"/>
            </p:cNvSpPr>
            <p:nvPr/>
          </p:nvSpPr>
          <p:spPr bwMode="auto">
            <a:xfrm>
              <a:off x="3024" y="1872"/>
              <a:ext cx="338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 sz="1400" b="0"/>
                <a:t>Clock</a:t>
              </a: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Register File Timing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idx="1"/>
          </p:nvPr>
        </p:nvSpPr>
        <p:spPr>
          <a:xfrm>
            <a:off x="3676069" y="1605779"/>
            <a:ext cx="4851400" cy="2362200"/>
          </a:xfrm>
        </p:spPr>
        <p:txBody>
          <a:bodyPr>
            <a:normAutofit lnSpcReduction="10000"/>
          </a:bodyPr>
          <a:lstStyle/>
          <a:p>
            <a:r>
              <a:rPr lang="en-US" sz="2000"/>
              <a:t>Reading</a:t>
            </a:r>
          </a:p>
          <a:p>
            <a:pPr lvl="1"/>
            <a:r>
              <a:rPr lang="en-US" sz="1800"/>
              <a:t>Like combinational logic</a:t>
            </a:r>
          </a:p>
          <a:p>
            <a:pPr lvl="1"/>
            <a:r>
              <a:rPr lang="en-US" sz="1800"/>
              <a:t>Output data generated based on input address</a:t>
            </a:r>
          </a:p>
          <a:p>
            <a:pPr lvl="2"/>
            <a:r>
              <a:rPr lang="en-US" sz="1600"/>
              <a:t>After some delay</a:t>
            </a:r>
          </a:p>
          <a:p>
            <a:r>
              <a:rPr lang="en-US" sz="2000"/>
              <a:t>Writing</a:t>
            </a:r>
          </a:p>
          <a:p>
            <a:pPr lvl="1"/>
            <a:r>
              <a:rPr lang="en-US" sz="1800"/>
              <a:t>Like register</a:t>
            </a:r>
          </a:p>
          <a:p>
            <a:pPr lvl="1"/>
            <a:r>
              <a:rPr lang="en-US" sz="1800"/>
              <a:t>Update only as clock rises</a:t>
            </a:r>
          </a:p>
        </p:txBody>
      </p:sp>
      <p:grpSp>
        <p:nvGrpSpPr>
          <p:cNvPr id="317466" name="Group 26"/>
          <p:cNvGrpSpPr>
            <a:grpSpLocks/>
          </p:cNvGrpSpPr>
          <p:nvPr/>
        </p:nvGrpSpPr>
        <p:grpSpPr bwMode="auto">
          <a:xfrm>
            <a:off x="932869" y="1758179"/>
            <a:ext cx="1981200" cy="1600200"/>
            <a:chOff x="771" y="1488"/>
            <a:chExt cx="1248" cy="1008"/>
          </a:xfrm>
        </p:grpSpPr>
        <p:sp>
          <p:nvSpPr>
            <p:cNvPr id="317445" name="Rectangle 5"/>
            <p:cNvSpPr>
              <a:spLocks noChangeArrowheads="1"/>
            </p:cNvSpPr>
            <p:nvPr/>
          </p:nvSpPr>
          <p:spPr bwMode="auto">
            <a:xfrm>
              <a:off x="1059" y="1536"/>
              <a:ext cx="960" cy="96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Register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file</a:t>
              </a:r>
            </a:p>
          </p:txBody>
        </p:sp>
        <p:sp>
          <p:nvSpPr>
            <p:cNvPr id="317446" name="Text Box 6"/>
            <p:cNvSpPr txBox="1">
              <a:spLocks noChangeArrowheads="1"/>
            </p:cNvSpPr>
            <p:nvPr/>
          </p:nvSpPr>
          <p:spPr bwMode="auto">
            <a:xfrm>
              <a:off x="1059" y="1680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A</a:t>
              </a:r>
            </a:p>
          </p:txBody>
        </p:sp>
        <p:sp>
          <p:nvSpPr>
            <p:cNvPr id="317447" name="Text Box 7"/>
            <p:cNvSpPr txBox="1">
              <a:spLocks noChangeArrowheads="1"/>
            </p:cNvSpPr>
            <p:nvPr/>
          </p:nvSpPr>
          <p:spPr bwMode="auto">
            <a:xfrm>
              <a:off x="1059" y="2208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B</a:t>
              </a:r>
            </a:p>
          </p:txBody>
        </p:sp>
        <p:sp>
          <p:nvSpPr>
            <p:cNvPr id="317450" name="Oval 10"/>
            <p:cNvSpPr>
              <a:spLocks noChangeArrowheads="1"/>
            </p:cNvSpPr>
            <p:nvPr/>
          </p:nvSpPr>
          <p:spPr bwMode="auto">
            <a:xfrm>
              <a:off x="771" y="1680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srcA</a:t>
              </a:r>
            </a:p>
          </p:txBody>
        </p:sp>
        <p:sp>
          <p:nvSpPr>
            <p:cNvPr id="317451" name="Line 11"/>
            <p:cNvSpPr>
              <a:spLocks noChangeShapeType="1"/>
            </p:cNvSpPr>
            <p:nvPr/>
          </p:nvSpPr>
          <p:spPr bwMode="auto">
            <a:xfrm rot="16200000" flipV="1">
              <a:off x="915" y="153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452" name="Line 12"/>
            <p:cNvSpPr>
              <a:spLocks noChangeShapeType="1"/>
            </p:cNvSpPr>
            <p:nvPr/>
          </p:nvSpPr>
          <p:spPr bwMode="auto">
            <a:xfrm rot="5400000" flipH="1" flipV="1">
              <a:off x="914" y="1729"/>
              <a:ext cx="0" cy="2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453" name="Line 13"/>
            <p:cNvSpPr>
              <a:spLocks noChangeShapeType="1"/>
            </p:cNvSpPr>
            <p:nvPr/>
          </p:nvSpPr>
          <p:spPr bwMode="auto">
            <a:xfrm rot="16200000" flipV="1">
              <a:off x="915" y="2064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454" name="Line 14"/>
            <p:cNvSpPr>
              <a:spLocks noChangeShapeType="1"/>
            </p:cNvSpPr>
            <p:nvPr/>
          </p:nvSpPr>
          <p:spPr bwMode="auto">
            <a:xfrm rot="5400000" flipH="1" flipV="1">
              <a:off x="914" y="2257"/>
              <a:ext cx="0" cy="2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457" name="Oval 17"/>
            <p:cNvSpPr>
              <a:spLocks noChangeArrowheads="1"/>
            </p:cNvSpPr>
            <p:nvPr/>
          </p:nvSpPr>
          <p:spPr bwMode="auto">
            <a:xfrm>
              <a:off x="771" y="1488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valA</a:t>
              </a:r>
            </a:p>
          </p:txBody>
        </p:sp>
        <p:sp>
          <p:nvSpPr>
            <p:cNvPr id="317458" name="Oval 18"/>
            <p:cNvSpPr>
              <a:spLocks noChangeArrowheads="1"/>
            </p:cNvSpPr>
            <p:nvPr/>
          </p:nvSpPr>
          <p:spPr bwMode="auto">
            <a:xfrm>
              <a:off x="771" y="2208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srcB</a:t>
              </a:r>
            </a:p>
          </p:txBody>
        </p:sp>
        <p:sp>
          <p:nvSpPr>
            <p:cNvPr id="317459" name="Oval 19"/>
            <p:cNvSpPr>
              <a:spLocks noChangeArrowheads="1"/>
            </p:cNvSpPr>
            <p:nvPr/>
          </p:nvSpPr>
          <p:spPr bwMode="auto">
            <a:xfrm>
              <a:off x="771" y="2016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valB</a:t>
              </a:r>
            </a:p>
          </p:txBody>
        </p:sp>
      </p:grpSp>
      <p:grpSp>
        <p:nvGrpSpPr>
          <p:cNvPr id="317528" name="Group 88"/>
          <p:cNvGrpSpPr>
            <a:grpSpLocks/>
          </p:cNvGrpSpPr>
          <p:nvPr/>
        </p:nvGrpSpPr>
        <p:grpSpPr bwMode="auto">
          <a:xfrm>
            <a:off x="1066800" y="4191000"/>
            <a:ext cx="2433638" cy="2112963"/>
            <a:chOff x="672" y="2640"/>
            <a:chExt cx="1533" cy="1331"/>
          </a:xfrm>
        </p:grpSpPr>
        <p:sp>
          <p:nvSpPr>
            <p:cNvPr id="317494" name="Text Box 54"/>
            <p:cNvSpPr txBox="1">
              <a:spLocks noChangeArrowheads="1"/>
            </p:cNvSpPr>
            <p:nvPr/>
          </p:nvSpPr>
          <p:spPr bwMode="auto">
            <a:xfrm>
              <a:off x="1944" y="2906"/>
              <a:ext cx="261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/>
                <a:t>y</a:t>
              </a:r>
            </a:p>
          </p:txBody>
        </p:sp>
        <p:sp>
          <p:nvSpPr>
            <p:cNvPr id="317495" name="Text Box 55"/>
            <p:cNvSpPr txBox="1">
              <a:spLocks noChangeArrowheads="1"/>
            </p:cNvSpPr>
            <p:nvPr/>
          </p:nvSpPr>
          <p:spPr bwMode="auto">
            <a:xfrm>
              <a:off x="1944" y="3098"/>
              <a:ext cx="261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/>
                <a:t>2</a:t>
              </a:r>
            </a:p>
          </p:txBody>
        </p:sp>
        <p:grpSp>
          <p:nvGrpSpPr>
            <p:cNvPr id="317525" name="Group 85"/>
            <p:cNvGrpSpPr>
              <a:grpSpLocks/>
            </p:cNvGrpSpPr>
            <p:nvPr/>
          </p:nvGrpSpPr>
          <p:grpSpPr bwMode="auto">
            <a:xfrm>
              <a:off x="672" y="2640"/>
              <a:ext cx="1248" cy="1331"/>
              <a:chOff x="672" y="2640"/>
              <a:chExt cx="1248" cy="1331"/>
            </a:xfrm>
          </p:grpSpPr>
          <p:grpSp>
            <p:nvGrpSpPr>
              <p:cNvPr id="317492" name="Group 52"/>
              <p:cNvGrpSpPr>
                <a:grpSpLocks/>
              </p:cNvGrpSpPr>
              <p:nvPr/>
            </p:nvGrpSpPr>
            <p:grpSpPr bwMode="auto">
              <a:xfrm>
                <a:off x="672" y="2640"/>
                <a:ext cx="1248" cy="1331"/>
                <a:chOff x="3219" y="768"/>
                <a:chExt cx="1248" cy="1331"/>
              </a:xfrm>
            </p:grpSpPr>
            <p:sp>
              <p:nvSpPr>
                <p:cNvPr id="317472" name="Rectangle 32"/>
                <p:cNvSpPr>
                  <a:spLocks noChangeArrowheads="1"/>
                </p:cNvSpPr>
                <p:nvPr/>
              </p:nvSpPr>
              <p:spPr bwMode="auto">
                <a:xfrm>
                  <a:off x="3219" y="768"/>
                  <a:ext cx="960" cy="960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 wrap="none" lIns="91430" tIns="45715" rIns="91430" bIns="45715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/>
                    <a:t>Register</a:t>
                  </a:r>
                </a:p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/>
                    <a:t>file</a:t>
                  </a:r>
                </a:p>
              </p:txBody>
            </p:sp>
            <p:sp>
              <p:nvSpPr>
                <p:cNvPr id="317475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3987" y="1152"/>
                  <a:ext cx="192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000" b="0"/>
                    <a:t>W</a:t>
                  </a:r>
                </a:p>
              </p:txBody>
            </p:sp>
            <p:sp>
              <p:nvSpPr>
                <p:cNvPr id="317476" name="Oval 36"/>
                <p:cNvSpPr>
                  <a:spLocks noChangeArrowheads="1"/>
                </p:cNvSpPr>
                <p:nvPr/>
              </p:nvSpPr>
              <p:spPr bwMode="auto">
                <a:xfrm>
                  <a:off x="4179" y="1152"/>
                  <a:ext cx="288" cy="240"/>
                </a:xfrm>
                <a:prstGeom prst="ellipse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1430" tIns="45715" rIns="91430" bIns="45715" anchor="ctr"/>
                <a:lstStyle/>
                <a:p>
                  <a:pPr algn="r" eaLnBrk="1" hangingPunct="1">
                    <a:lnSpc>
                      <a:spcPct val="100000"/>
                    </a:lnSpc>
                  </a:pPr>
                  <a:r>
                    <a:rPr lang="en-US" sz="900" b="0"/>
                    <a:t>dstW</a:t>
                  </a:r>
                </a:p>
              </p:txBody>
            </p:sp>
            <p:sp>
              <p:nvSpPr>
                <p:cNvPr id="317482" name="Line 42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4323" y="1008"/>
                  <a:ext cx="0" cy="28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483" name="Line 43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4322" y="1201"/>
                  <a:ext cx="0" cy="28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487" name="Oval 47"/>
                <p:cNvSpPr>
                  <a:spLocks noChangeArrowheads="1"/>
                </p:cNvSpPr>
                <p:nvPr/>
              </p:nvSpPr>
              <p:spPr bwMode="auto">
                <a:xfrm>
                  <a:off x="4179" y="960"/>
                  <a:ext cx="288" cy="240"/>
                </a:xfrm>
                <a:prstGeom prst="ellipse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1430" tIns="45715" rIns="91430" bIns="45715" anchor="ctr"/>
                <a:lstStyle/>
                <a:p>
                  <a:pPr algn="r" eaLnBrk="1" hangingPunct="1">
                    <a:lnSpc>
                      <a:spcPct val="100000"/>
                    </a:lnSpc>
                  </a:pPr>
                  <a:r>
                    <a:rPr lang="en-US" sz="900" b="0"/>
                    <a:t>valW</a:t>
                  </a:r>
                </a:p>
              </p:txBody>
            </p:sp>
            <p:sp>
              <p:nvSpPr>
                <p:cNvPr id="317490" name="Line 50"/>
                <p:cNvSpPr>
                  <a:spLocks noChangeShapeType="1"/>
                </p:cNvSpPr>
                <p:nvPr/>
              </p:nvSpPr>
              <p:spPr bwMode="auto">
                <a:xfrm flipH="1" flipV="1">
                  <a:off x="3987" y="1728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491" name="Rectangle 51"/>
                <p:cNvSpPr>
                  <a:spLocks noChangeArrowheads="1"/>
                </p:cNvSpPr>
                <p:nvPr/>
              </p:nvSpPr>
              <p:spPr bwMode="auto">
                <a:xfrm>
                  <a:off x="3795" y="1920"/>
                  <a:ext cx="338" cy="179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 type="none" w="sm" len="sm"/>
                </a:ln>
                <a:effectLst/>
              </p:spPr>
              <p:txBody>
                <a:bodyPr wrap="none" lIns="45720" rIns="45720">
                  <a:spAutoFit/>
                </a:bodyPr>
                <a:lstStyle/>
                <a:p>
                  <a:r>
                    <a:rPr lang="en-US" sz="1400" b="0"/>
                    <a:t>Clock</a:t>
                  </a:r>
                </a:p>
              </p:txBody>
            </p:sp>
          </p:grpSp>
          <p:sp>
            <p:nvSpPr>
              <p:cNvPr id="317493" name="Rectangle 53"/>
              <p:cNvSpPr>
                <a:spLocks noChangeArrowheads="1"/>
              </p:cNvSpPr>
              <p:nvPr/>
            </p:nvSpPr>
            <p:spPr bwMode="auto">
              <a:xfrm>
                <a:off x="1055" y="2679"/>
                <a:ext cx="334" cy="209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/>
              <a:lstStyle/>
              <a:p>
                <a:r>
                  <a:rPr lang="en-US" sz="1600">
                    <a:solidFill>
                      <a:schemeClr val="accent1"/>
                    </a:solidFill>
                  </a:rPr>
                  <a:t>x</a:t>
                </a:r>
              </a:p>
            </p:txBody>
          </p:sp>
          <p:sp>
            <p:nvSpPr>
              <p:cNvPr id="317496" name="Rectangle 56"/>
              <p:cNvSpPr>
                <a:spLocks noChangeArrowheads="1"/>
              </p:cNvSpPr>
              <p:nvPr/>
            </p:nvSpPr>
            <p:spPr bwMode="auto">
              <a:xfrm>
                <a:off x="909" y="2688"/>
                <a:ext cx="138" cy="214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>
                <a:spAutoFit/>
              </a:bodyPr>
              <a:lstStyle/>
              <a:p>
                <a:r>
                  <a:rPr lang="en-US">
                    <a:solidFill>
                      <a:schemeClr val="accent1"/>
                    </a:solidFill>
                  </a:rPr>
                  <a:t>2</a:t>
                </a:r>
              </a:p>
            </p:txBody>
          </p:sp>
        </p:grpSp>
      </p:grpSp>
      <p:grpSp>
        <p:nvGrpSpPr>
          <p:cNvPr id="317526" name="Group 86"/>
          <p:cNvGrpSpPr>
            <a:grpSpLocks/>
          </p:cNvGrpSpPr>
          <p:nvPr/>
        </p:nvGrpSpPr>
        <p:grpSpPr bwMode="auto">
          <a:xfrm>
            <a:off x="3352800" y="4572000"/>
            <a:ext cx="1909763" cy="1143000"/>
            <a:chOff x="2112" y="2880"/>
            <a:chExt cx="1203" cy="720"/>
          </a:xfrm>
        </p:grpSpPr>
        <p:sp>
          <p:nvSpPr>
            <p:cNvPr id="317499" name="Freeform 59"/>
            <p:cNvSpPr>
              <a:spLocks/>
            </p:cNvSpPr>
            <p:nvPr/>
          </p:nvSpPr>
          <p:spPr bwMode="auto">
            <a:xfrm>
              <a:off x="2643" y="3312"/>
              <a:ext cx="432" cy="288"/>
            </a:xfrm>
            <a:custGeom>
              <a:avLst/>
              <a:gdLst/>
              <a:ahLst/>
              <a:cxnLst>
                <a:cxn ang="0">
                  <a:pos x="0" y="288"/>
                </a:cxn>
                <a:cxn ang="0">
                  <a:pos x="240" y="288"/>
                </a:cxn>
                <a:cxn ang="0">
                  <a:pos x="240" y="0"/>
                </a:cxn>
                <a:cxn ang="0">
                  <a:pos x="432" y="0"/>
                </a:cxn>
              </a:cxnLst>
              <a:rect l="0" t="0" r="r" b="b"/>
              <a:pathLst>
                <a:path w="432" h="288">
                  <a:moveTo>
                    <a:pt x="0" y="288"/>
                  </a:moveTo>
                  <a:lnTo>
                    <a:pt x="240" y="288"/>
                  </a:lnTo>
                  <a:lnTo>
                    <a:pt x="240" y="0"/>
                  </a:lnTo>
                  <a:lnTo>
                    <a:pt x="43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500" name="Rectangle 60"/>
            <p:cNvSpPr>
              <a:spLocks noChangeArrowheads="1"/>
            </p:cNvSpPr>
            <p:nvPr/>
          </p:nvSpPr>
          <p:spPr bwMode="auto">
            <a:xfrm>
              <a:off x="2451" y="2880"/>
              <a:ext cx="8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b="0"/>
                <a:t>Rising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b="0"/>
                <a:t>clock</a:t>
              </a:r>
            </a:p>
          </p:txBody>
        </p:sp>
        <p:sp>
          <p:nvSpPr>
            <p:cNvPr id="317501" name="Rectangle 61"/>
            <p:cNvSpPr>
              <a:spLocks noChangeArrowheads="1"/>
            </p:cNvSpPr>
            <p:nvPr/>
          </p:nvSpPr>
          <p:spPr bwMode="auto">
            <a:xfrm>
              <a:off x="2112" y="3004"/>
              <a:ext cx="38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3600" b="0">
                  <a:solidFill>
                    <a:srgbClr val="000099"/>
                  </a:solidFill>
                  <a:latin typeface="Wingdings 3" pitchFamily="18" charset="2"/>
                  <a:sym typeface="Wingdings 3" pitchFamily="18" charset="2"/>
                </a:rPr>
                <a:t></a:t>
              </a:r>
            </a:p>
          </p:txBody>
        </p:sp>
      </p:grpSp>
      <p:grpSp>
        <p:nvGrpSpPr>
          <p:cNvPr id="317527" name="Group 87"/>
          <p:cNvGrpSpPr>
            <a:grpSpLocks/>
          </p:cNvGrpSpPr>
          <p:nvPr/>
        </p:nvGrpSpPr>
        <p:grpSpPr bwMode="auto">
          <a:xfrm>
            <a:off x="5257800" y="4343400"/>
            <a:ext cx="3424238" cy="2112963"/>
            <a:chOff x="3312" y="2736"/>
            <a:chExt cx="2157" cy="1331"/>
          </a:xfrm>
        </p:grpSpPr>
        <p:sp>
          <p:nvSpPr>
            <p:cNvPr id="317502" name="Rectangle 62"/>
            <p:cNvSpPr>
              <a:spLocks noChangeArrowheads="1"/>
            </p:cNvSpPr>
            <p:nvPr/>
          </p:nvSpPr>
          <p:spPr bwMode="auto">
            <a:xfrm>
              <a:off x="3312" y="3004"/>
              <a:ext cx="38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3600" b="0">
                  <a:solidFill>
                    <a:srgbClr val="000099"/>
                  </a:solidFill>
                  <a:latin typeface="Wingdings 3" pitchFamily="18" charset="2"/>
                  <a:sym typeface="Wingdings 3" pitchFamily="18" charset="2"/>
                </a:rPr>
                <a:t></a:t>
              </a:r>
            </a:p>
          </p:txBody>
        </p:sp>
        <p:grpSp>
          <p:nvGrpSpPr>
            <p:cNvPr id="317503" name="Group 63"/>
            <p:cNvGrpSpPr>
              <a:grpSpLocks/>
            </p:cNvGrpSpPr>
            <p:nvPr/>
          </p:nvGrpSpPr>
          <p:grpSpPr bwMode="auto">
            <a:xfrm>
              <a:off x="3936" y="2736"/>
              <a:ext cx="1533" cy="1331"/>
              <a:chOff x="3219" y="768"/>
              <a:chExt cx="1533" cy="1331"/>
            </a:xfrm>
          </p:grpSpPr>
          <p:grpSp>
            <p:nvGrpSpPr>
              <p:cNvPr id="317504" name="Group 64"/>
              <p:cNvGrpSpPr>
                <a:grpSpLocks/>
              </p:cNvGrpSpPr>
              <p:nvPr/>
            </p:nvGrpSpPr>
            <p:grpSpPr bwMode="auto">
              <a:xfrm>
                <a:off x="3219" y="768"/>
                <a:ext cx="1248" cy="1331"/>
                <a:chOff x="3219" y="768"/>
                <a:chExt cx="1248" cy="1331"/>
              </a:xfrm>
            </p:grpSpPr>
            <p:sp>
              <p:nvSpPr>
                <p:cNvPr id="317505" name="Rectangle 65"/>
                <p:cNvSpPr>
                  <a:spLocks noChangeArrowheads="1"/>
                </p:cNvSpPr>
                <p:nvPr/>
              </p:nvSpPr>
              <p:spPr bwMode="auto">
                <a:xfrm>
                  <a:off x="3219" y="768"/>
                  <a:ext cx="960" cy="960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 wrap="none" lIns="91430" tIns="45715" rIns="91430" bIns="45715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/>
                    <a:t>Register</a:t>
                  </a:r>
                </a:p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/>
                    <a:t>file</a:t>
                  </a:r>
                </a:p>
              </p:txBody>
            </p:sp>
            <p:sp>
              <p:nvSpPr>
                <p:cNvPr id="317506" name="Text Box 66"/>
                <p:cNvSpPr txBox="1">
                  <a:spLocks noChangeArrowheads="1"/>
                </p:cNvSpPr>
                <p:nvPr/>
              </p:nvSpPr>
              <p:spPr bwMode="auto">
                <a:xfrm>
                  <a:off x="3987" y="1152"/>
                  <a:ext cx="192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000" b="0"/>
                    <a:t>W</a:t>
                  </a:r>
                </a:p>
              </p:txBody>
            </p:sp>
            <p:sp>
              <p:nvSpPr>
                <p:cNvPr id="317507" name="Oval 67"/>
                <p:cNvSpPr>
                  <a:spLocks noChangeArrowheads="1"/>
                </p:cNvSpPr>
                <p:nvPr/>
              </p:nvSpPr>
              <p:spPr bwMode="auto">
                <a:xfrm>
                  <a:off x="4179" y="1152"/>
                  <a:ext cx="288" cy="240"/>
                </a:xfrm>
                <a:prstGeom prst="ellipse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1430" tIns="45715" rIns="91430" bIns="45715" anchor="ctr"/>
                <a:lstStyle/>
                <a:p>
                  <a:pPr algn="r" eaLnBrk="1" hangingPunct="1">
                    <a:lnSpc>
                      <a:spcPct val="100000"/>
                    </a:lnSpc>
                  </a:pPr>
                  <a:r>
                    <a:rPr lang="en-US" sz="900" b="0"/>
                    <a:t>dstW</a:t>
                  </a:r>
                </a:p>
              </p:txBody>
            </p:sp>
            <p:sp>
              <p:nvSpPr>
                <p:cNvPr id="317508" name="Line 68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4323" y="1008"/>
                  <a:ext cx="0" cy="28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509" name="Line 69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4322" y="1201"/>
                  <a:ext cx="0" cy="28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510" name="Oval 70"/>
                <p:cNvSpPr>
                  <a:spLocks noChangeArrowheads="1"/>
                </p:cNvSpPr>
                <p:nvPr/>
              </p:nvSpPr>
              <p:spPr bwMode="auto">
                <a:xfrm>
                  <a:off x="4179" y="960"/>
                  <a:ext cx="288" cy="240"/>
                </a:xfrm>
                <a:prstGeom prst="ellipse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1430" tIns="45715" rIns="91430" bIns="45715" anchor="ctr"/>
                <a:lstStyle/>
                <a:p>
                  <a:pPr algn="r" eaLnBrk="1" hangingPunct="1">
                    <a:lnSpc>
                      <a:spcPct val="100000"/>
                    </a:lnSpc>
                  </a:pPr>
                  <a:r>
                    <a:rPr lang="en-US" sz="900" b="0"/>
                    <a:t>valW</a:t>
                  </a:r>
                </a:p>
              </p:txBody>
            </p:sp>
            <p:sp>
              <p:nvSpPr>
                <p:cNvPr id="317511" name="Line 71"/>
                <p:cNvSpPr>
                  <a:spLocks noChangeShapeType="1"/>
                </p:cNvSpPr>
                <p:nvPr/>
              </p:nvSpPr>
              <p:spPr bwMode="auto">
                <a:xfrm flipH="1" flipV="1">
                  <a:off x="3987" y="1728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512" name="Rectangle 72"/>
                <p:cNvSpPr>
                  <a:spLocks noChangeArrowheads="1"/>
                </p:cNvSpPr>
                <p:nvPr/>
              </p:nvSpPr>
              <p:spPr bwMode="auto">
                <a:xfrm>
                  <a:off x="3795" y="1920"/>
                  <a:ext cx="338" cy="179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 type="none" w="sm" len="sm"/>
                </a:ln>
                <a:effectLst/>
              </p:spPr>
              <p:txBody>
                <a:bodyPr wrap="none" lIns="45720" rIns="45720">
                  <a:spAutoFit/>
                </a:bodyPr>
                <a:lstStyle/>
                <a:p>
                  <a:r>
                    <a:rPr lang="en-US" sz="1400" b="0"/>
                    <a:t>Clock</a:t>
                  </a:r>
                </a:p>
              </p:txBody>
            </p:sp>
          </p:grpSp>
          <p:sp>
            <p:nvSpPr>
              <p:cNvPr id="317513" name="Rectangle 73"/>
              <p:cNvSpPr>
                <a:spLocks noChangeArrowheads="1"/>
              </p:cNvSpPr>
              <p:nvPr/>
            </p:nvSpPr>
            <p:spPr bwMode="auto">
              <a:xfrm>
                <a:off x="3602" y="807"/>
                <a:ext cx="334" cy="209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/>
              <a:lstStyle/>
              <a:p>
                <a:r>
                  <a:rPr lang="en-US" sz="1600">
                    <a:solidFill>
                      <a:schemeClr val="accent1"/>
                    </a:solidFill>
                  </a:rPr>
                  <a:t>y</a:t>
                </a:r>
              </a:p>
            </p:txBody>
          </p:sp>
          <p:sp>
            <p:nvSpPr>
              <p:cNvPr id="317514" name="Text Box 74"/>
              <p:cNvSpPr txBox="1">
                <a:spLocks noChangeArrowheads="1"/>
              </p:cNvSpPr>
              <p:nvPr/>
            </p:nvSpPr>
            <p:spPr bwMode="auto">
              <a:xfrm>
                <a:off x="4491" y="1034"/>
                <a:ext cx="261" cy="214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pPr algn="l"/>
                <a:endParaRPr lang="en-US"/>
              </a:p>
            </p:txBody>
          </p:sp>
          <p:sp>
            <p:nvSpPr>
              <p:cNvPr id="317515" name="Text Box 75"/>
              <p:cNvSpPr txBox="1">
                <a:spLocks noChangeArrowheads="1"/>
              </p:cNvSpPr>
              <p:nvPr/>
            </p:nvSpPr>
            <p:spPr bwMode="auto">
              <a:xfrm>
                <a:off x="4491" y="1226"/>
                <a:ext cx="261" cy="214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pPr algn="l"/>
                <a:endParaRPr lang="en-US"/>
              </a:p>
            </p:txBody>
          </p:sp>
          <p:sp>
            <p:nvSpPr>
              <p:cNvPr id="317516" name="Rectangle 76"/>
              <p:cNvSpPr>
                <a:spLocks noChangeArrowheads="1"/>
              </p:cNvSpPr>
              <p:nvPr/>
            </p:nvSpPr>
            <p:spPr bwMode="auto">
              <a:xfrm>
                <a:off x="3456" y="816"/>
                <a:ext cx="138" cy="214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>
                <a:spAutoFit/>
              </a:bodyPr>
              <a:lstStyle/>
              <a:p>
                <a:r>
                  <a:rPr lang="en-US">
                    <a:solidFill>
                      <a:schemeClr val="accent1"/>
                    </a:solidFill>
                  </a:rPr>
                  <a:t>2</a:t>
                </a:r>
              </a:p>
            </p:txBody>
          </p:sp>
        </p:grpSp>
      </p:grpSp>
      <p:sp>
        <p:nvSpPr>
          <p:cNvPr id="317518" name="Rectangle 78"/>
          <p:cNvSpPr>
            <a:spLocks noChangeArrowheads="1"/>
          </p:cNvSpPr>
          <p:nvPr/>
        </p:nvSpPr>
        <p:spPr bwMode="auto">
          <a:xfrm>
            <a:off x="1923469" y="1910579"/>
            <a:ext cx="530225" cy="33178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/>
          <a:lstStyle/>
          <a:p>
            <a:r>
              <a:rPr lang="en-US" sz="1600">
                <a:solidFill>
                  <a:schemeClr val="accent1"/>
                </a:solidFill>
              </a:rPr>
              <a:t>x</a:t>
            </a:r>
          </a:p>
        </p:txBody>
      </p:sp>
      <p:sp>
        <p:nvSpPr>
          <p:cNvPr id="317519" name="Rectangle 79"/>
          <p:cNvSpPr>
            <a:spLocks noChangeArrowheads="1"/>
          </p:cNvSpPr>
          <p:nvPr/>
        </p:nvSpPr>
        <p:spPr bwMode="auto">
          <a:xfrm>
            <a:off x="1691694" y="1924867"/>
            <a:ext cx="2190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2</a:t>
            </a:r>
          </a:p>
        </p:txBody>
      </p:sp>
      <p:grpSp>
        <p:nvGrpSpPr>
          <p:cNvPr id="317524" name="Group 84"/>
          <p:cNvGrpSpPr>
            <a:grpSpLocks/>
          </p:cNvGrpSpPr>
          <p:nvPr/>
        </p:nvGrpSpPr>
        <p:grpSpPr bwMode="auto">
          <a:xfrm>
            <a:off x="551869" y="2596379"/>
            <a:ext cx="1117600" cy="828675"/>
            <a:chOff x="384" y="1392"/>
            <a:chExt cx="704" cy="522"/>
          </a:xfrm>
        </p:grpSpPr>
        <p:sp>
          <p:nvSpPr>
            <p:cNvPr id="317469" name="Freeform 29"/>
            <p:cNvSpPr>
              <a:spLocks/>
            </p:cNvSpPr>
            <p:nvPr/>
          </p:nvSpPr>
          <p:spPr bwMode="auto">
            <a:xfrm>
              <a:off x="528" y="1488"/>
              <a:ext cx="560" cy="426"/>
            </a:xfrm>
            <a:custGeom>
              <a:avLst/>
              <a:gdLst/>
              <a:ahLst/>
              <a:cxnLst>
                <a:cxn ang="0">
                  <a:pos x="120" y="426"/>
                </a:cxn>
                <a:cxn ang="0">
                  <a:pos x="384" y="360"/>
                </a:cxn>
                <a:cxn ang="0">
                  <a:pos x="456" y="336"/>
                </a:cxn>
                <a:cxn ang="0">
                  <a:pos x="492" y="324"/>
                </a:cxn>
                <a:cxn ang="0">
                  <a:pos x="546" y="288"/>
                </a:cxn>
                <a:cxn ang="0">
                  <a:pos x="558" y="252"/>
                </a:cxn>
                <a:cxn ang="0">
                  <a:pos x="456" y="150"/>
                </a:cxn>
                <a:cxn ang="0">
                  <a:pos x="384" y="114"/>
                </a:cxn>
                <a:cxn ang="0">
                  <a:pos x="318" y="96"/>
                </a:cxn>
                <a:cxn ang="0">
                  <a:pos x="156" y="48"/>
                </a:cxn>
                <a:cxn ang="0">
                  <a:pos x="0" y="0"/>
                </a:cxn>
              </a:cxnLst>
              <a:rect l="0" t="0" r="r" b="b"/>
              <a:pathLst>
                <a:path w="560" h="426">
                  <a:moveTo>
                    <a:pt x="120" y="426"/>
                  </a:moveTo>
                  <a:cubicBezTo>
                    <a:pt x="208" y="416"/>
                    <a:pt x="299" y="383"/>
                    <a:pt x="384" y="360"/>
                  </a:cubicBezTo>
                  <a:cubicBezTo>
                    <a:pt x="408" y="353"/>
                    <a:pt x="432" y="344"/>
                    <a:pt x="456" y="336"/>
                  </a:cubicBezTo>
                  <a:cubicBezTo>
                    <a:pt x="468" y="332"/>
                    <a:pt x="492" y="324"/>
                    <a:pt x="492" y="324"/>
                  </a:cubicBezTo>
                  <a:cubicBezTo>
                    <a:pt x="510" y="306"/>
                    <a:pt x="525" y="302"/>
                    <a:pt x="546" y="288"/>
                  </a:cubicBezTo>
                  <a:cubicBezTo>
                    <a:pt x="550" y="276"/>
                    <a:pt x="560" y="264"/>
                    <a:pt x="558" y="252"/>
                  </a:cubicBezTo>
                  <a:cubicBezTo>
                    <a:pt x="543" y="177"/>
                    <a:pt x="514" y="179"/>
                    <a:pt x="456" y="150"/>
                  </a:cubicBezTo>
                  <a:cubicBezTo>
                    <a:pt x="432" y="138"/>
                    <a:pt x="408" y="125"/>
                    <a:pt x="384" y="114"/>
                  </a:cubicBezTo>
                  <a:cubicBezTo>
                    <a:pt x="351" y="99"/>
                    <a:pt x="350" y="104"/>
                    <a:pt x="318" y="96"/>
                  </a:cubicBezTo>
                  <a:cubicBezTo>
                    <a:pt x="264" y="82"/>
                    <a:pt x="209" y="66"/>
                    <a:pt x="156" y="48"/>
                  </a:cubicBezTo>
                  <a:cubicBezTo>
                    <a:pt x="115" y="34"/>
                    <a:pt x="28" y="28"/>
                    <a:pt x="0" y="0"/>
                  </a:cubicBezTo>
                </a:path>
              </a:pathLst>
            </a:custGeom>
            <a:noFill/>
            <a:ln w="38100" cap="flat" cmpd="sng">
              <a:solidFill>
                <a:srgbClr val="FF3300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7521" name="Rectangle 81"/>
            <p:cNvSpPr>
              <a:spLocks noChangeArrowheads="1"/>
            </p:cNvSpPr>
            <p:nvPr/>
          </p:nvSpPr>
          <p:spPr bwMode="auto">
            <a:xfrm>
              <a:off x="384" y="1392"/>
              <a:ext cx="129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 sz="1600">
                  <a:solidFill>
                    <a:schemeClr val="accent1"/>
                  </a:solidFill>
                </a:rPr>
                <a:t>x</a:t>
              </a:r>
            </a:p>
          </p:txBody>
        </p:sp>
      </p:grpSp>
      <p:grpSp>
        <p:nvGrpSpPr>
          <p:cNvPr id="317523" name="Group 83"/>
          <p:cNvGrpSpPr>
            <a:grpSpLocks/>
          </p:cNvGrpSpPr>
          <p:nvPr/>
        </p:nvGrpSpPr>
        <p:grpSpPr bwMode="auto">
          <a:xfrm>
            <a:off x="628069" y="2748779"/>
            <a:ext cx="1041400" cy="873125"/>
            <a:chOff x="432" y="1488"/>
            <a:chExt cx="656" cy="550"/>
          </a:xfrm>
        </p:grpSpPr>
        <p:sp>
          <p:nvSpPr>
            <p:cNvPr id="317520" name="Rectangle 80"/>
            <p:cNvSpPr>
              <a:spLocks noChangeArrowheads="1"/>
            </p:cNvSpPr>
            <p:nvPr/>
          </p:nvSpPr>
          <p:spPr bwMode="auto">
            <a:xfrm>
              <a:off x="432" y="1824"/>
              <a:ext cx="13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>
                  <a:solidFill>
                    <a:schemeClr val="accent1"/>
                  </a:solidFill>
                </a:rPr>
                <a:t>2</a:t>
              </a:r>
            </a:p>
          </p:txBody>
        </p:sp>
        <p:sp>
          <p:nvSpPr>
            <p:cNvPr id="317522" name="Freeform 82"/>
            <p:cNvSpPr>
              <a:spLocks/>
            </p:cNvSpPr>
            <p:nvPr/>
          </p:nvSpPr>
          <p:spPr bwMode="auto">
            <a:xfrm>
              <a:off x="528" y="1488"/>
              <a:ext cx="560" cy="426"/>
            </a:xfrm>
            <a:custGeom>
              <a:avLst/>
              <a:gdLst/>
              <a:ahLst/>
              <a:cxnLst>
                <a:cxn ang="0">
                  <a:pos x="120" y="426"/>
                </a:cxn>
                <a:cxn ang="0">
                  <a:pos x="384" y="360"/>
                </a:cxn>
                <a:cxn ang="0">
                  <a:pos x="456" y="336"/>
                </a:cxn>
                <a:cxn ang="0">
                  <a:pos x="492" y="324"/>
                </a:cxn>
                <a:cxn ang="0">
                  <a:pos x="546" y="288"/>
                </a:cxn>
                <a:cxn ang="0">
                  <a:pos x="558" y="252"/>
                </a:cxn>
                <a:cxn ang="0">
                  <a:pos x="456" y="150"/>
                </a:cxn>
                <a:cxn ang="0">
                  <a:pos x="384" y="114"/>
                </a:cxn>
                <a:cxn ang="0">
                  <a:pos x="318" y="96"/>
                </a:cxn>
                <a:cxn ang="0">
                  <a:pos x="156" y="48"/>
                </a:cxn>
                <a:cxn ang="0">
                  <a:pos x="0" y="0"/>
                </a:cxn>
              </a:cxnLst>
              <a:rect l="0" t="0" r="r" b="b"/>
              <a:pathLst>
                <a:path w="560" h="426">
                  <a:moveTo>
                    <a:pt x="120" y="426"/>
                  </a:moveTo>
                  <a:cubicBezTo>
                    <a:pt x="208" y="416"/>
                    <a:pt x="299" y="383"/>
                    <a:pt x="384" y="360"/>
                  </a:cubicBezTo>
                  <a:cubicBezTo>
                    <a:pt x="408" y="353"/>
                    <a:pt x="432" y="344"/>
                    <a:pt x="456" y="336"/>
                  </a:cubicBezTo>
                  <a:cubicBezTo>
                    <a:pt x="468" y="332"/>
                    <a:pt x="492" y="324"/>
                    <a:pt x="492" y="324"/>
                  </a:cubicBezTo>
                  <a:cubicBezTo>
                    <a:pt x="510" y="306"/>
                    <a:pt x="525" y="302"/>
                    <a:pt x="546" y="288"/>
                  </a:cubicBezTo>
                  <a:cubicBezTo>
                    <a:pt x="550" y="276"/>
                    <a:pt x="560" y="264"/>
                    <a:pt x="558" y="252"/>
                  </a:cubicBezTo>
                  <a:cubicBezTo>
                    <a:pt x="543" y="177"/>
                    <a:pt x="514" y="179"/>
                    <a:pt x="456" y="150"/>
                  </a:cubicBezTo>
                  <a:cubicBezTo>
                    <a:pt x="432" y="138"/>
                    <a:pt x="408" y="125"/>
                    <a:pt x="384" y="114"/>
                  </a:cubicBezTo>
                  <a:cubicBezTo>
                    <a:pt x="351" y="99"/>
                    <a:pt x="350" y="104"/>
                    <a:pt x="318" y="96"/>
                  </a:cubicBezTo>
                  <a:cubicBezTo>
                    <a:pt x="264" y="82"/>
                    <a:pt x="209" y="66"/>
                    <a:pt x="156" y="48"/>
                  </a:cubicBezTo>
                  <a:cubicBezTo>
                    <a:pt x="115" y="34"/>
                    <a:pt x="28" y="28"/>
                    <a:pt x="0" y="0"/>
                  </a:cubicBezTo>
                </a:path>
              </a:pathLst>
            </a:custGeom>
            <a:noFill/>
            <a:ln w="38100" cap="flat" cmpd="sng">
              <a:solidFill>
                <a:srgbClr val="FF3300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Hardware Control Language</a:t>
            </a:r>
          </a:p>
        </p:txBody>
      </p:sp>
      <p:sp>
        <p:nvSpPr>
          <p:cNvPr id="323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Very simple hardware description language</a:t>
            </a:r>
          </a:p>
          <a:p>
            <a:pPr lvl="1"/>
            <a:r>
              <a:rPr lang="en-US" dirty="0"/>
              <a:t>Can only express limited aspects of hardware operation</a:t>
            </a:r>
          </a:p>
          <a:p>
            <a:pPr lvl="2"/>
            <a:r>
              <a:rPr lang="en-US" dirty="0"/>
              <a:t>Parts we want to explore and modify</a:t>
            </a:r>
          </a:p>
          <a:p>
            <a:r>
              <a:rPr lang="en-US" dirty="0"/>
              <a:t>Data Types</a:t>
            </a:r>
          </a:p>
          <a:p>
            <a:pPr lvl="1"/>
            <a:r>
              <a:rPr lang="en-US" dirty="0"/>
              <a:t> </a:t>
            </a:r>
            <a:r>
              <a:rPr lang="en-US" dirty="0" err="1">
                <a:latin typeface="Courier New" pitchFamily="49" charset="0"/>
              </a:rPr>
              <a:t>bool</a:t>
            </a:r>
            <a:r>
              <a:rPr lang="en-US" dirty="0"/>
              <a:t>: Boolean</a:t>
            </a:r>
          </a:p>
          <a:p>
            <a:pPr lvl="2"/>
            <a:r>
              <a:rPr lang="en-US" dirty="0">
                <a:latin typeface="Courier New" pitchFamily="49" charset="0"/>
              </a:rPr>
              <a:t>a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b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c</a:t>
            </a:r>
            <a:r>
              <a:rPr lang="en-US" dirty="0"/>
              <a:t>, …</a:t>
            </a:r>
          </a:p>
          <a:p>
            <a:pPr lvl="1"/>
            <a:r>
              <a:rPr lang="en-US" dirty="0"/>
              <a:t> 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/>
              <a:t>: words</a:t>
            </a:r>
          </a:p>
          <a:p>
            <a:pPr lvl="2"/>
            <a:r>
              <a:rPr lang="en-US" dirty="0">
                <a:latin typeface="Courier New" pitchFamily="49" charset="0"/>
              </a:rPr>
              <a:t>A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B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C</a:t>
            </a:r>
            <a:r>
              <a:rPr lang="en-US" dirty="0"/>
              <a:t>, …</a:t>
            </a:r>
          </a:p>
          <a:p>
            <a:pPr lvl="2"/>
            <a:r>
              <a:rPr lang="en-US" dirty="0"/>
              <a:t>Does not specify word size---bytes, 64-bit words, …</a:t>
            </a:r>
          </a:p>
          <a:p>
            <a:r>
              <a:rPr lang="en-US" dirty="0"/>
              <a:t>Statements</a:t>
            </a:r>
          </a:p>
          <a:p>
            <a:pPr lvl="1"/>
            <a:r>
              <a:rPr lang="en-US" dirty="0"/>
              <a:t> </a:t>
            </a:r>
            <a:r>
              <a:rPr lang="en-US" sz="1800" dirty="0" err="1">
                <a:solidFill>
                  <a:schemeClr val="folHlink"/>
                </a:solidFill>
                <a:latin typeface="Courier New" pitchFamily="49" charset="0"/>
              </a:rPr>
              <a:t>bool</a:t>
            </a:r>
            <a:r>
              <a:rPr lang="en-US" sz="1800" dirty="0">
                <a:solidFill>
                  <a:schemeClr val="folHlink"/>
                </a:solidFill>
                <a:latin typeface="Courier New" pitchFamily="49" charset="0"/>
              </a:rPr>
              <a:t> a = </a:t>
            </a:r>
            <a:r>
              <a:rPr lang="en-US" sz="1800" i="1" dirty="0" err="1">
                <a:solidFill>
                  <a:schemeClr val="folHlink"/>
                </a:solidFill>
                <a:latin typeface="Courier New" pitchFamily="49" charset="0"/>
              </a:rPr>
              <a:t>bool-expr</a:t>
            </a:r>
            <a:r>
              <a:rPr lang="en-US" sz="1800" i="1" dirty="0">
                <a:solidFill>
                  <a:schemeClr val="folHlink"/>
                </a:solidFill>
                <a:latin typeface="Courier New" pitchFamily="49" charset="0"/>
              </a:rPr>
              <a:t> </a:t>
            </a:r>
            <a:r>
              <a:rPr lang="en-US" sz="1800" dirty="0">
                <a:solidFill>
                  <a:schemeClr val="folHlink"/>
                </a:solidFill>
                <a:latin typeface="Courier New" pitchFamily="49" charset="0"/>
              </a:rPr>
              <a:t>;</a:t>
            </a:r>
          </a:p>
          <a:p>
            <a:pPr lvl="1"/>
            <a:r>
              <a:rPr lang="en-US" dirty="0"/>
              <a:t> </a:t>
            </a:r>
            <a:r>
              <a:rPr lang="en-US" sz="1800" dirty="0" err="1">
                <a:solidFill>
                  <a:schemeClr val="folHlink"/>
                </a:solidFill>
                <a:latin typeface="Courier New" pitchFamily="49" charset="0"/>
              </a:rPr>
              <a:t>int</a:t>
            </a:r>
            <a:r>
              <a:rPr lang="en-US" sz="1800" dirty="0">
                <a:solidFill>
                  <a:schemeClr val="folHlink"/>
                </a:solidFill>
                <a:latin typeface="Courier New" pitchFamily="49" charset="0"/>
              </a:rPr>
              <a:t> A = </a:t>
            </a:r>
            <a:r>
              <a:rPr lang="en-US" sz="1800" i="1" dirty="0" err="1">
                <a:solidFill>
                  <a:schemeClr val="folHlink"/>
                </a:solidFill>
                <a:latin typeface="Courier New" pitchFamily="49" charset="0"/>
              </a:rPr>
              <a:t>int-expr</a:t>
            </a:r>
            <a:r>
              <a:rPr lang="en-US" sz="1800" i="1" dirty="0">
                <a:solidFill>
                  <a:schemeClr val="folHlink"/>
                </a:solidFill>
                <a:latin typeface="Courier New" pitchFamily="49" charset="0"/>
              </a:rPr>
              <a:t> </a:t>
            </a:r>
            <a:r>
              <a:rPr lang="en-US" sz="1800" dirty="0">
                <a:solidFill>
                  <a:schemeClr val="folHlink"/>
                </a:solidFill>
                <a:latin typeface="Courier New" pitchFamily="49" charset="0"/>
              </a:rPr>
              <a:t>;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HCL Operations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/>
              <a:t>Classify by type of value returned</a:t>
            </a:r>
          </a:p>
          <a:p>
            <a:r>
              <a:rPr lang="en-US"/>
              <a:t>Boolean Expressions</a:t>
            </a:r>
          </a:p>
          <a:p>
            <a:pPr lvl="1"/>
            <a:r>
              <a:rPr lang="en-US"/>
              <a:t>Logic Operations</a:t>
            </a:r>
          </a:p>
          <a:p>
            <a:pPr lvl="2"/>
            <a:r>
              <a:rPr lang="en-US"/>
              <a:t> </a:t>
            </a:r>
            <a:r>
              <a:rPr lang="en-US">
                <a:latin typeface="Courier New" pitchFamily="49" charset="0"/>
              </a:rPr>
              <a:t>a &amp;&amp;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||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!a</a:t>
            </a:r>
          </a:p>
          <a:p>
            <a:pPr lvl="1"/>
            <a:r>
              <a:rPr lang="en-US"/>
              <a:t>Word Comparisons</a:t>
            </a:r>
          </a:p>
          <a:p>
            <a:pPr lvl="2"/>
            <a:r>
              <a:rPr lang="en-US">
                <a:latin typeface="Courier New" pitchFamily="49" charset="0"/>
              </a:rPr>
              <a:t>A ==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!=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&lt;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&lt;=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&gt;=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&gt; B</a:t>
            </a:r>
          </a:p>
          <a:p>
            <a:pPr lvl="1"/>
            <a:r>
              <a:rPr lang="en-US"/>
              <a:t>Set Membership</a:t>
            </a:r>
          </a:p>
          <a:p>
            <a:pPr lvl="2"/>
            <a:r>
              <a:rPr lang="en-US"/>
              <a:t> </a:t>
            </a:r>
            <a:r>
              <a:rPr lang="en-US">
                <a:latin typeface="Courier New" pitchFamily="49" charset="0"/>
              </a:rPr>
              <a:t>A in { B, C, D }</a:t>
            </a:r>
          </a:p>
          <a:p>
            <a:pPr lvl="3"/>
            <a:r>
              <a:rPr lang="en-US"/>
              <a:t>Same as </a:t>
            </a:r>
            <a:r>
              <a:rPr lang="en-US">
                <a:latin typeface="Courier New" pitchFamily="49" charset="0"/>
              </a:rPr>
              <a:t>A == B || A == C || A == D</a:t>
            </a:r>
          </a:p>
          <a:p>
            <a:r>
              <a:rPr lang="en-US"/>
              <a:t>Word Expressions</a:t>
            </a:r>
          </a:p>
          <a:p>
            <a:pPr lvl="1"/>
            <a:r>
              <a:rPr lang="en-US"/>
              <a:t>Case expressions</a:t>
            </a:r>
          </a:p>
          <a:p>
            <a:pPr lvl="2"/>
            <a:r>
              <a:rPr lang="en-US"/>
              <a:t> </a:t>
            </a:r>
            <a:r>
              <a:rPr lang="en-US">
                <a:latin typeface="Courier New" pitchFamily="49" charset="0"/>
              </a:rPr>
              <a:t>[ a : A; b : B; c : C ]</a:t>
            </a:r>
          </a:p>
          <a:p>
            <a:pPr lvl="2"/>
            <a:r>
              <a:rPr lang="en-US"/>
              <a:t>Evaluate test expressions </a:t>
            </a:r>
            <a:r>
              <a:rPr lang="en-US">
                <a:latin typeface="Courier New" pitchFamily="49" charset="0"/>
              </a:rPr>
              <a:t>a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c</a:t>
            </a:r>
            <a:r>
              <a:rPr lang="en-US"/>
              <a:t>, … in sequence</a:t>
            </a:r>
          </a:p>
          <a:p>
            <a:pPr lvl="2"/>
            <a:r>
              <a:rPr lang="en-US"/>
              <a:t>Return word expression </a:t>
            </a:r>
            <a:r>
              <a:rPr lang="en-US">
                <a:latin typeface="Courier New" pitchFamily="49" charset="0"/>
              </a:rPr>
              <a:t>A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C</a:t>
            </a:r>
            <a:r>
              <a:rPr lang="en-US"/>
              <a:t>, … for first successful test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320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Computation</a:t>
            </a:r>
          </a:p>
          <a:p>
            <a:pPr lvl="1"/>
            <a:r>
              <a:rPr lang="en-US"/>
              <a:t>Performed by combinational logic</a:t>
            </a:r>
          </a:p>
          <a:p>
            <a:pPr lvl="1"/>
            <a:r>
              <a:rPr lang="en-US"/>
              <a:t>Computes Boolean functions</a:t>
            </a:r>
          </a:p>
          <a:p>
            <a:pPr lvl="1"/>
            <a:r>
              <a:rPr lang="en-US"/>
              <a:t>Continuously reacts to input changes</a:t>
            </a:r>
          </a:p>
          <a:p>
            <a:r>
              <a:rPr lang="en-US"/>
              <a:t>Storage</a:t>
            </a:r>
          </a:p>
          <a:p>
            <a:pPr lvl="1"/>
            <a:r>
              <a:rPr lang="en-US"/>
              <a:t>Registers</a:t>
            </a:r>
          </a:p>
          <a:p>
            <a:pPr lvl="2"/>
            <a:r>
              <a:rPr lang="en-US"/>
              <a:t>Hold single words</a:t>
            </a:r>
          </a:p>
          <a:p>
            <a:pPr lvl="2"/>
            <a:r>
              <a:rPr lang="en-US"/>
              <a:t>Loaded as clock rises</a:t>
            </a:r>
          </a:p>
          <a:p>
            <a:pPr lvl="1"/>
            <a:r>
              <a:rPr lang="en-US"/>
              <a:t>Random-access memories</a:t>
            </a:r>
          </a:p>
          <a:p>
            <a:pPr lvl="2"/>
            <a:r>
              <a:rPr lang="en-US"/>
              <a:t>Hold multiple words</a:t>
            </a:r>
          </a:p>
          <a:p>
            <a:pPr lvl="2"/>
            <a:r>
              <a:rPr lang="en-US"/>
              <a:t>Possible multiple read or write ports</a:t>
            </a:r>
          </a:p>
          <a:p>
            <a:pPr lvl="2"/>
            <a:r>
              <a:rPr lang="en-US"/>
              <a:t>Read word when address input changes</a:t>
            </a:r>
          </a:p>
          <a:p>
            <a:pPr lvl="2"/>
            <a:r>
              <a:rPr lang="en-US"/>
              <a:t>Write word as clock rises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 of Logic Design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Fundamental Hardware Requirements</a:t>
            </a:r>
          </a:p>
          <a:p>
            <a:pPr lvl="1"/>
            <a:r>
              <a:rPr lang="en-US"/>
              <a:t>Communication</a:t>
            </a:r>
          </a:p>
          <a:p>
            <a:pPr lvl="2"/>
            <a:r>
              <a:rPr lang="en-US"/>
              <a:t>How to get values from one place to another</a:t>
            </a:r>
          </a:p>
          <a:p>
            <a:pPr lvl="1"/>
            <a:r>
              <a:rPr lang="en-US"/>
              <a:t>Computation</a:t>
            </a:r>
          </a:p>
          <a:p>
            <a:pPr lvl="1"/>
            <a:r>
              <a:rPr lang="en-US"/>
              <a:t>Storage</a:t>
            </a:r>
          </a:p>
          <a:p>
            <a:r>
              <a:rPr lang="en-US"/>
              <a:t>Bits are Our Friends</a:t>
            </a:r>
          </a:p>
          <a:p>
            <a:pPr lvl="1"/>
            <a:r>
              <a:rPr lang="en-US"/>
              <a:t>Everything expressed in terms of values 0 and 1</a:t>
            </a:r>
          </a:p>
          <a:p>
            <a:pPr lvl="1"/>
            <a:r>
              <a:rPr lang="en-US"/>
              <a:t>Communication</a:t>
            </a:r>
          </a:p>
          <a:p>
            <a:pPr lvl="2"/>
            <a:r>
              <a:rPr lang="en-US"/>
              <a:t>Low or high voltage on wire</a:t>
            </a:r>
          </a:p>
          <a:p>
            <a:pPr lvl="1"/>
            <a:r>
              <a:rPr lang="en-US"/>
              <a:t>Computation</a:t>
            </a:r>
          </a:p>
          <a:p>
            <a:pPr lvl="2"/>
            <a:r>
              <a:rPr lang="en-US"/>
              <a:t>Compute Boolean functions</a:t>
            </a:r>
          </a:p>
          <a:p>
            <a:pPr lvl="1"/>
            <a:r>
              <a:rPr lang="en-US"/>
              <a:t>Storage</a:t>
            </a:r>
          </a:p>
          <a:p>
            <a:pPr lvl="2"/>
            <a:r>
              <a:rPr lang="en-US"/>
              <a:t>Store bits of information</a:t>
            </a:r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Digital Signals</a:t>
            </a:r>
          </a:p>
        </p:txBody>
      </p:sp>
      <p:sp>
        <p:nvSpPr>
          <p:cNvPr id="294915" name="Rectangle 3"/>
          <p:cNvSpPr>
            <a:spLocks noGrp="1" noChangeArrowheads="1"/>
          </p:cNvSpPr>
          <p:nvPr>
            <p:ph idx="1"/>
          </p:nvPr>
        </p:nvSpPr>
        <p:spPr>
          <a:xfrm>
            <a:off x="290513" y="3733800"/>
            <a:ext cx="8294687" cy="2698750"/>
          </a:xfrm>
        </p:spPr>
        <p:txBody>
          <a:bodyPr/>
          <a:lstStyle/>
          <a:p>
            <a:pPr lvl="1"/>
            <a:r>
              <a:rPr lang="en-US"/>
              <a:t>Use voltage thresholds to extract discrete values from continuous signal</a:t>
            </a:r>
          </a:p>
          <a:p>
            <a:pPr lvl="1"/>
            <a:r>
              <a:rPr lang="en-US"/>
              <a:t>Simplest version: 1-bit signal</a:t>
            </a:r>
          </a:p>
          <a:p>
            <a:pPr lvl="2"/>
            <a:r>
              <a:rPr lang="en-US"/>
              <a:t>Either high range (1) or low range (0)</a:t>
            </a:r>
          </a:p>
          <a:p>
            <a:pPr lvl="2"/>
            <a:r>
              <a:rPr lang="en-US"/>
              <a:t>With guard range between them</a:t>
            </a:r>
          </a:p>
          <a:p>
            <a:pPr lvl="1"/>
            <a:r>
              <a:rPr lang="en-US"/>
              <a:t>Not strongly affected by noise or low quality circuit elements</a:t>
            </a:r>
          </a:p>
          <a:p>
            <a:pPr lvl="2"/>
            <a:r>
              <a:rPr lang="en-US"/>
              <a:t>Can make circuits simple, small, and fast</a:t>
            </a:r>
          </a:p>
          <a:p>
            <a:pPr lvl="2"/>
            <a:endParaRPr lang="en-US"/>
          </a:p>
        </p:txBody>
      </p:sp>
      <p:grpSp>
        <p:nvGrpSpPr>
          <p:cNvPr id="294935" name="Group 23"/>
          <p:cNvGrpSpPr>
            <a:grpSpLocks/>
          </p:cNvGrpSpPr>
          <p:nvPr/>
        </p:nvGrpSpPr>
        <p:grpSpPr bwMode="auto">
          <a:xfrm>
            <a:off x="990600" y="1371600"/>
            <a:ext cx="6019800" cy="2251075"/>
            <a:chOff x="864" y="613"/>
            <a:chExt cx="3792" cy="1418"/>
          </a:xfrm>
        </p:grpSpPr>
        <p:sp>
          <p:nvSpPr>
            <p:cNvPr id="294916" name="Rectangle 4"/>
            <p:cNvSpPr>
              <a:spLocks noChangeArrowheads="1"/>
            </p:cNvSpPr>
            <p:nvPr/>
          </p:nvSpPr>
          <p:spPr bwMode="auto">
            <a:xfrm>
              <a:off x="1440" y="960"/>
              <a:ext cx="3216" cy="214"/>
            </a:xfrm>
            <a:prstGeom prst="rect">
              <a:avLst/>
            </a:prstGeom>
            <a:solidFill>
              <a:srgbClr val="FFFF66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>
                <a:latin typeface="Courier New" pitchFamily="49" charset="0"/>
              </a:endParaRPr>
            </a:p>
          </p:txBody>
        </p:sp>
        <p:sp>
          <p:nvSpPr>
            <p:cNvPr id="294917" name="Rectangle 5"/>
            <p:cNvSpPr>
              <a:spLocks noChangeArrowheads="1"/>
            </p:cNvSpPr>
            <p:nvPr/>
          </p:nvSpPr>
          <p:spPr bwMode="auto">
            <a:xfrm>
              <a:off x="1440" y="1542"/>
              <a:ext cx="3216" cy="214"/>
            </a:xfrm>
            <a:prstGeom prst="rect">
              <a:avLst/>
            </a:prstGeom>
            <a:solidFill>
              <a:srgbClr val="FFFF66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>
                <a:latin typeface="Courier New" pitchFamily="49" charset="0"/>
              </a:endParaRPr>
            </a:p>
          </p:txBody>
        </p:sp>
        <p:sp>
          <p:nvSpPr>
            <p:cNvPr id="294918" name="Line 6"/>
            <p:cNvSpPr>
              <a:spLocks noChangeShapeType="1"/>
            </p:cNvSpPr>
            <p:nvPr/>
          </p:nvSpPr>
          <p:spPr bwMode="auto">
            <a:xfrm flipV="1">
              <a:off x="1440" y="953"/>
              <a:ext cx="0" cy="816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19" name="Line 7"/>
            <p:cNvSpPr>
              <a:spLocks noChangeShapeType="1"/>
            </p:cNvSpPr>
            <p:nvPr/>
          </p:nvSpPr>
          <p:spPr bwMode="auto">
            <a:xfrm flipV="1">
              <a:off x="1440" y="1769"/>
              <a:ext cx="3216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20" name="Text Box 8"/>
            <p:cNvSpPr txBox="1">
              <a:spLocks noChangeArrowheads="1"/>
            </p:cNvSpPr>
            <p:nvPr/>
          </p:nvSpPr>
          <p:spPr bwMode="auto">
            <a:xfrm>
              <a:off x="864" y="1241"/>
              <a:ext cx="57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r"/>
              <a:r>
                <a:rPr lang="en-US"/>
                <a:t>Voltage</a:t>
              </a:r>
            </a:p>
          </p:txBody>
        </p:sp>
        <p:sp>
          <p:nvSpPr>
            <p:cNvPr id="294921" name="Text Box 9"/>
            <p:cNvSpPr txBox="1">
              <a:spLocks noChangeArrowheads="1"/>
            </p:cNvSpPr>
            <p:nvPr/>
          </p:nvSpPr>
          <p:spPr bwMode="auto">
            <a:xfrm>
              <a:off x="2684" y="1817"/>
              <a:ext cx="394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Time</a:t>
              </a:r>
            </a:p>
          </p:txBody>
        </p:sp>
        <p:sp>
          <p:nvSpPr>
            <p:cNvPr id="294922" name="Freeform 10"/>
            <p:cNvSpPr>
              <a:spLocks/>
            </p:cNvSpPr>
            <p:nvPr/>
          </p:nvSpPr>
          <p:spPr bwMode="auto">
            <a:xfrm>
              <a:off x="1446" y="1049"/>
              <a:ext cx="3210" cy="635"/>
            </a:xfrm>
            <a:custGeom>
              <a:avLst/>
              <a:gdLst/>
              <a:ahLst/>
              <a:cxnLst>
                <a:cxn ang="0">
                  <a:pos x="0" y="606"/>
                </a:cxn>
                <a:cxn ang="0">
                  <a:pos x="102" y="588"/>
                </a:cxn>
                <a:cxn ang="0">
                  <a:pos x="258" y="630"/>
                </a:cxn>
                <a:cxn ang="0">
                  <a:pos x="390" y="618"/>
                </a:cxn>
                <a:cxn ang="0">
                  <a:pos x="450" y="594"/>
                </a:cxn>
                <a:cxn ang="0">
                  <a:pos x="564" y="624"/>
                </a:cxn>
                <a:cxn ang="0">
                  <a:pos x="750" y="600"/>
                </a:cxn>
                <a:cxn ang="0">
                  <a:pos x="768" y="582"/>
                </a:cxn>
                <a:cxn ang="0">
                  <a:pos x="792" y="570"/>
                </a:cxn>
                <a:cxn ang="0">
                  <a:pos x="870" y="498"/>
                </a:cxn>
                <a:cxn ang="0">
                  <a:pos x="948" y="426"/>
                </a:cxn>
                <a:cxn ang="0">
                  <a:pos x="1080" y="294"/>
                </a:cxn>
                <a:cxn ang="0">
                  <a:pos x="1272" y="132"/>
                </a:cxn>
                <a:cxn ang="0">
                  <a:pos x="1332" y="60"/>
                </a:cxn>
                <a:cxn ang="0">
                  <a:pos x="1368" y="42"/>
                </a:cxn>
                <a:cxn ang="0">
                  <a:pos x="1674" y="54"/>
                </a:cxn>
                <a:cxn ang="0">
                  <a:pos x="1890" y="0"/>
                </a:cxn>
                <a:cxn ang="0">
                  <a:pos x="2106" y="60"/>
                </a:cxn>
                <a:cxn ang="0">
                  <a:pos x="2208" y="204"/>
                </a:cxn>
                <a:cxn ang="0">
                  <a:pos x="2376" y="420"/>
                </a:cxn>
                <a:cxn ang="0">
                  <a:pos x="2508" y="534"/>
                </a:cxn>
                <a:cxn ang="0">
                  <a:pos x="2526" y="552"/>
                </a:cxn>
                <a:cxn ang="0">
                  <a:pos x="2616" y="570"/>
                </a:cxn>
                <a:cxn ang="0">
                  <a:pos x="2814" y="582"/>
                </a:cxn>
                <a:cxn ang="0">
                  <a:pos x="2832" y="600"/>
                </a:cxn>
                <a:cxn ang="0">
                  <a:pos x="2886" y="618"/>
                </a:cxn>
                <a:cxn ang="0">
                  <a:pos x="3210" y="594"/>
                </a:cxn>
              </a:cxnLst>
              <a:rect l="0" t="0" r="r" b="b"/>
              <a:pathLst>
                <a:path w="3210" h="635">
                  <a:moveTo>
                    <a:pt x="0" y="606"/>
                  </a:moveTo>
                  <a:cubicBezTo>
                    <a:pt x="34" y="601"/>
                    <a:pt x="68" y="596"/>
                    <a:pt x="102" y="588"/>
                  </a:cubicBezTo>
                  <a:cubicBezTo>
                    <a:pt x="159" y="595"/>
                    <a:pt x="204" y="619"/>
                    <a:pt x="258" y="630"/>
                  </a:cubicBezTo>
                  <a:cubicBezTo>
                    <a:pt x="296" y="628"/>
                    <a:pt x="350" y="635"/>
                    <a:pt x="390" y="618"/>
                  </a:cubicBezTo>
                  <a:cubicBezTo>
                    <a:pt x="410" y="610"/>
                    <a:pt x="450" y="594"/>
                    <a:pt x="450" y="594"/>
                  </a:cubicBezTo>
                  <a:cubicBezTo>
                    <a:pt x="495" y="598"/>
                    <a:pt x="528" y="600"/>
                    <a:pt x="564" y="624"/>
                  </a:cubicBezTo>
                  <a:cubicBezTo>
                    <a:pt x="707" y="618"/>
                    <a:pt x="670" y="627"/>
                    <a:pt x="750" y="600"/>
                  </a:cubicBezTo>
                  <a:cubicBezTo>
                    <a:pt x="756" y="594"/>
                    <a:pt x="761" y="587"/>
                    <a:pt x="768" y="582"/>
                  </a:cubicBezTo>
                  <a:cubicBezTo>
                    <a:pt x="775" y="577"/>
                    <a:pt x="785" y="576"/>
                    <a:pt x="792" y="570"/>
                  </a:cubicBezTo>
                  <a:cubicBezTo>
                    <a:pt x="818" y="548"/>
                    <a:pt x="837" y="509"/>
                    <a:pt x="870" y="498"/>
                  </a:cubicBezTo>
                  <a:cubicBezTo>
                    <a:pt x="894" y="474"/>
                    <a:pt x="920" y="445"/>
                    <a:pt x="948" y="426"/>
                  </a:cubicBezTo>
                  <a:cubicBezTo>
                    <a:pt x="982" y="375"/>
                    <a:pt x="1029" y="328"/>
                    <a:pt x="1080" y="294"/>
                  </a:cubicBezTo>
                  <a:cubicBezTo>
                    <a:pt x="1126" y="217"/>
                    <a:pt x="1203" y="184"/>
                    <a:pt x="1272" y="132"/>
                  </a:cubicBezTo>
                  <a:cubicBezTo>
                    <a:pt x="1297" y="113"/>
                    <a:pt x="1308" y="79"/>
                    <a:pt x="1332" y="60"/>
                  </a:cubicBezTo>
                  <a:cubicBezTo>
                    <a:pt x="1342" y="52"/>
                    <a:pt x="1357" y="49"/>
                    <a:pt x="1368" y="42"/>
                  </a:cubicBezTo>
                  <a:cubicBezTo>
                    <a:pt x="1490" y="50"/>
                    <a:pt x="1538" y="59"/>
                    <a:pt x="1674" y="54"/>
                  </a:cubicBezTo>
                  <a:cubicBezTo>
                    <a:pt x="1746" y="40"/>
                    <a:pt x="1820" y="23"/>
                    <a:pt x="1890" y="0"/>
                  </a:cubicBezTo>
                  <a:cubicBezTo>
                    <a:pt x="2003" y="6"/>
                    <a:pt x="2022" y="4"/>
                    <a:pt x="2106" y="60"/>
                  </a:cubicBezTo>
                  <a:cubicBezTo>
                    <a:pt x="2138" y="108"/>
                    <a:pt x="2168" y="164"/>
                    <a:pt x="2208" y="204"/>
                  </a:cubicBezTo>
                  <a:cubicBezTo>
                    <a:pt x="2233" y="278"/>
                    <a:pt x="2315" y="374"/>
                    <a:pt x="2376" y="420"/>
                  </a:cubicBezTo>
                  <a:cubicBezTo>
                    <a:pt x="2405" y="478"/>
                    <a:pt x="2462" y="495"/>
                    <a:pt x="2508" y="534"/>
                  </a:cubicBezTo>
                  <a:cubicBezTo>
                    <a:pt x="2515" y="539"/>
                    <a:pt x="2519" y="548"/>
                    <a:pt x="2526" y="552"/>
                  </a:cubicBezTo>
                  <a:cubicBezTo>
                    <a:pt x="2547" y="564"/>
                    <a:pt x="2595" y="567"/>
                    <a:pt x="2616" y="570"/>
                  </a:cubicBezTo>
                  <a:cubicBezTo>
                    <a:pt x="2688" y="564"/>
                    <a:pt x="2743" y="568"/>
                    <a:pt x="2814" y="582"/>
                  </a:cubicBezTo>
                  <a:cubicBezTo>
                    <a:pt x="2820" y="588"/>
                    <a:pt x="2824" y="596"/>
                    <a:pt x="2832" y="600"/>
                  </a:cubicBezTo>
                  <a:cubicBezTo>
                    <a:pt x="2849" y="608"/>
                    <a:pt x="2886" y="618"/>
                    <a:pt x="2886" y="618"/>
                  </a:cubicBezTo>
                  <a:cubicBezTo>
                    <a:pt x="2997" y="613"/>
                    <a:pt x="3100" y="594"/>
                    <a:pt x="3210" y="594"/>
                  </a:cubicBez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23" name="Line 11"/>
            <p:cNvSpPr>
              <a:spLocks noChangeShapeType="1"/>
            </p:cNvSpPr>
            <p:nvPr/>
          </p:nvSpPr>
          <p:spPr bwMode="auto">
            <a:xfrm>
              <a:off x="1440" y="624"/>
              <a:ext cx="0" cy="19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24" name="Line 12"/>
            <p:cNvSpPr>
              <a:spLocks noChangeShapeType="1"/>
            </p:cNvSpPr>
            <p:nvPr/>
          </p:nvSpPr>
          <p:spPr bwMode="auto">
            <a:xfrm>
              <a:off x="2256" y="624"/>
              <a:ext cx="0" cy="19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25" name="Line 13"/>
            <p:cNvSpPr>
              <a:spLocks noChangeShapeType="1"/>
            </p:cNvSpPr>
            <p:nvPr/>
          </p:nvSpPr>
          <p:spPr bwMode="auto">
            <a:xfrm>
              <a:off x="2688" y="624"/>
              <a:ext cx="0" cy="19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26" name="Line 14"/>
            <p:cNvSpPr>
              <a:spLocks noChangeShapeType="1"/>
            </p:cNvSpPr>
            <p:nvPr/>
          </p:nvSpPr>
          <p:spPr bwMode="auto">
            <a:xfrm>
              <a:off x="3600" y="624"/>
              <a:ext cx="0" cy="19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27" name="Line 15"/>
            <p:cNvSpPr>
              <a:spLocks noChangeShapeType="1"/>
            </p:cNvSpPr>
            <p:nvPr/>
          </p:nvSpPr>
          <p:spPr bwMode="auto">
            <a:xfrm>
              <a:off x="3888" y="624"/>
              <a:ext cx="0" cy="19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28" name="Line 16"/>
            <p:cNvSpPr>
              <a:spLocks noChangeShapeType="1"/>
            </p:cNvSpPr>
            <p:nvPr/>
          </p:nvSpPr>
          <p:spPr bwMode="auto">
            <a:xfrm>
              <a:off x="4656" y="624"/>
              <a:ext cx="0" cy="19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29" name="Line 17"/>
            <p:cNvSpPr>
              <a:spLocks noChangeShapeType="1"/>
            </p:cNvSpPr>
            <p:nvPr/>
          </p:nvSpPr>
          <p:spPr bwMode="auto">
            <a:xfrm>
              <a:off x="1440" y="720"/>
              <a:ext cx="816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30" name="Line 18"/>
            <p:cNvSpPr>
              <a:spLocks noChangeShapeType="1"/>
            </p:cNvSpPr>
            <p:nvPr/>
          </p:nvSpPr>
          <p:spPr bwMode="auto">
            <a:xfrm>
              <a:off x="2688" y="720"/>
              <a:ext cx="91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31" name="Line 19"/>
            <p:cNvSpPr>
              <a:spLocks noChangeShapeType="1"/>
            </p:cNvSpPr>
            <p:nvPr/>
          </p:nvSpPr>
          <p:spPr bwMode="auto">
            <a:xfrm>
              <a:off x="3888" y="720"/>
              <a:ext cx="768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32" name="Text Box 20"/>
            <p:cNvSpPr txBox="1">
              <a:spLocks noChangeArrowheads="1"/>
            </p:cNvSpPr>
            <p:nvPr/>
          </p:nvSpPr>
          <p:spPr bwMode="auto">
            <a:xfrm>
              <a:off x="1667" y="613"/>
              <a:ext cx="253" cy="22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294933" name="Text Box 21"/>
            <p:cNvSpPr txBox="1">
              <a:spLocks noChangeArrowheads="1"/>
            </p:cNvSpPr>
            <p:nvPr/>
          </p:nvSpPr>
          <p:spPr bwMode="auto">
            <a:xfrm>
              <a:off x="3024" y="624"/>
              <a:ext cx="253" cy="22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294934" name="Text Box 22"/>
            <p:cNvSpPr txBox="1">
              <a:spLocks noChangeArrowheads="1"/>
            </p:cNvSpPr>
            <p:nvPr/>
          </p:nvSpPr>
          <p:spPr bwMode="auto">
            <a:xfrm>
              <a:off x="4163" y="635"/>
              <a:ext cx="253" cy="22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/>
                <a:t>0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Computing with Logic Gates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idx="1"/>
          </p:nvPr>
        </p:nvSpPr>
        <p:spPr>
          <a:xfrm>
            <a:off x="290513" y="3200400"/>
            <a:ext cx="8294687" cy="1219200"/>
          </a:xfrm>
        </p:spPr>
        <p:txBody>
          <a:bodyPr/>
          <a:lstStyle/>
          <a:p>
            <a:pPr lvl="1"/>
            <a:r>
              <a:rPr lang="en-US"/>
              <a:t>Outputs are Boolean functions of inputs</a:t>
            </a:r>
          </a:p>
          <a:p>
            <a:pPr lvl="1"/>
            <a:r>
              <a:rPr lang="en-US"/>
              <a:t>Respond continuously to changes in inputs</a:t>
            </a:r>
          </a:p>
          <a:p>
            <a:pPr lvl="2"/>
            <a:r>
              <a:rPr lang="en-US"/>
              <a:t>With some, small delay</a:t>
            </a:r>
          </a:p>
          <a:p>
            <a:pPr lvl="1"/>
            <a:endParaRPr lang="en-US"/>
          </a:p>
        </p:txBody>
      </p:sp>
      <p:pic>
        <p:nvPicPr>
          <p:cNvPr id="295973" name="Picture 3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143000"/>
            <a:ext cx="7283450" cy="179546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</p:pic>
      <p:sp>
        <p:nvSpPr>
          <p:cNvPr id="295977" name="Rectangle 41"/>
          <p:cNvSpPr>
            <a:spLocks noChangeArrowheads="1"/>
          </p:cNvSpPr>
          <p:nvPr/>
        </p:nvSpPr>
        <p:spPr bwMode="auto">
          <a:xfrm>
            <a:off x="1752600" y="4970463"/>
            <a:ext cx="5105400" cy="339725"/>
          </a:xfrm>
          <a:prstGeom prst="rect">
            <a:avLst/>
          </a:prstGeom>
          <a:solidFill>
            <a:srgbClr val="FFFF66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>
              <a:latin typeface="Courier New" pitchFamily="49" charset="0"/>
            </a:endParaRPr>
          </a:p>
        </p:txBody>
      </p:sp>
      <p:sp>
        <p:nvSpPr>
          <p:cNvPr id="295978" name="Rectangle 42"/>
          <p:cNvSpPr>
            <a:spLocks noChangeArrowheads="1"/>
          </p:cNvSpPr>
          <p:nvPr/>
        </p:nvSpPr>
        <p:spPr bwMode="auto">
          <a:xfrm>
            <a:off x="1752600" y="5894388"/>
            <a:ext cx="5105400" cy="339725"/>
          </a:xfrm>
          <a:prstGeom prst="rect">
            <a:avLst/>
          </a:prstGeom>
          <a:solidFill>
            <a:srgbClr val="FFFF66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>
              <a:latin typeface="Courier New" pitchFamily="49" charset="0"/>
            </a:endParaRPr>
          </a:p>
        </p:txBody>
      </p:sp>
      <p:sp>
        <p:nvSpPr>
          <p:cNvPr id="295979" name="Line 43"/>
          <p:cNvSpPr>
            <a:spLocks noChangeShapeType="1"/>
          </p:cNvSpPr>
          <p:nvPr/>
        </p:nvSpPr>
        <p:spPr bwMode="auto">
          <a:xfrm flipV="1">
            <a:off x="1752600" y="4959350"/>
            <a:ext cx="0" cy="12954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95980" name="Line 44"/>
          <p:cNvSpPr>
            <a:spLocks noChangeShapeType="1"/>
          </p:cNvSpPr>
          <p:nvPr/>
        </p:nvSpPr>
        <p:spPr bwMode="auto">
          <a:xfrm flipV="1">
            <a:off x="1752600" y="6254750"/>
            <a:ext cx="51054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95981" name="Text Box 45"/>
          <p:cNvSpPr txBox="1">
            <a:spLocks noChangeArrowheads="1"/>
          </p:cNvSpPr>
          <p:nvPr/>
        </p:nvSpPr>
        <p:spPr bwMode="auto">
          <a:xfrm>
            <a:off x="838200" y="5416550"/>
            <a:ext cx="9175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r"/>
            <a:r>
              <a:rPr lang="en-US"/>
              <a:t>Voltage</a:t>
            </a:r>
          </a:p>
        </p:txBody>
      </p:sp>
      <p:sp>
        <p:nvSpPr>
          <p:cNvPr id="295982" name="Text Box 46"/>
          <p:cNvSpPr txBox="1">
            <a:spLocks noChangeArrowheads="1"/>
          </p:cNvSpPr>
          <p:nvPr/>
        </p:nvSpPr>
        <p:spPr bwMode="auto">
          <a:xfrm>
            <a:off x="3727450" y="6330950"/>
            <a:ext cx="6254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/>
              <a:t>Time</a:t>
            </a:r>
          </a:p>
        </p:txBody>
      </p:sp>
      <p:sp>
        <p:nvSpPr>
          <p:cNvPr id="295996" name="Freeform 60"/>
          <p:cNvSpPr>
            <a:spLocks/>
          </p:cNvSpPr>
          <p:nvPr/>
        </p:nvSpPr>
        <p:spPr bwMode="auto">
          <a:xfrm>
            <a:off x="1752600" y="5105400"/>
            <a:ext cx="5105400" cy="990600"/>
          </a:xfrm>
          <a:custGeom>
            <a:avLst/>
            <a:gdLst/>
            <a:ahLst/>
            <a:cxnLst>
              <a:cxn ang="0">
                <a:pos x="0" y="624"/>
              </a:cxn>
              <a:cxn ang="0">
                <a:pos x="912" y="624"/>
              </a:cxn>
              <a:cxn ang="0">
                <a:pos x="1008" y="0"/>
              </a:cxn>
              <a:cxn ang="0">
                <a:pos x="2448" y="0"/>
              </a:cxn>
              <a:cxn ang="0">
                <a:pos x="2592" y="624"/>
              </a:cxn>
              <a:cxn ang="0">
                <a:pos x="3216" y="624"/>
              </a:cxn>
            </a:cxnLst>
            <a:rect l="0" t="0" r="r" b="b"/>
            <a:pathLst>
              <a:path w="3216" h="624">
                <a:moveTo>
                  <a:pt x="0" y="624"/>
                </a:moveTo>
                <a:lnTo>
                  <a:pt x="912" y="624"/>
                </a:lnTo>
                <a:lnTo>
                  <a:pt x="1008" y="0"/>
                </a:lnTo>
                <a:lnTo>
                  <a:pt x="2448" y="0"/>
                </a:lnTo>
                <a:lnTo>
                  <a:pt x="2592" y="624"/>
                </a:lnTo>
                <a:lnTo>
                  <a:pt x="3216" y="624"/>
                </a:lnTo>
              </a:path>
            </a:pathLst>
          </a:custGeom>
          <a:noFill/>
          <a:ln w="28575" cap="rnd" cmpd="sng">
            <a:solidFill>
              <a:srgbClr val="FF0002"/>
            </a:solidFill>
            <a:prstDash val="sysDot"/>
            <a:round/>
            <a:headEnd type="none" w="med" len="med"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95997" name="Text Box 61"/>
          <p:cNvSpPr txBox="1">
            <a:spLocks noChangeArrowheads="1"/>
          </p:cNvSpPr>
          <p:nvPr/>
        </p:nvSpPr>
        <p:spPr bwMode="auto">
          <a:xfrm>
            <a:off x="7239000" y="5638800"/>
            <a:ext cx="401638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/>
            <a:r>
              <a:rPr lang="en-US"/>
              <a:t>a</a:t>
            </a:r>
          </a:p>
        </p:txBody>
      </p:sp>
      <p:sp>
        <p:nvSpPr>
          <p:cNvPr id="295998" name="Freeform 62"/>
          <p:cNvSpPr>
            <a:spLocks/>
          </p:cNvSpPr>
          <p:nvPr/>
        </p:nvSpPr>
        <p:spPr bwMode="auto">
          <a:xfrm>
            <a:off x="1752600" y="5029200"/>
            <a:ext cx="5105400" cy="990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0" y="0"/>
              </a:cxn>
              <a:cxn ang="0">
                <a:pos x="624" y="624"/>
              </a:cxn>
              <a:cxn ang="0">
                <a:pos x="1440" y="624"/>
              </a:cxn>
              <a:cxn ang="0">
                <a:pos x="1488" y="96"/>
              </a:cxn>
              <a:cxn ang="0">
                <a:pos x="2160" y="96"/>
              </a:cxn>
              <a:cxn ang="0">
                <a:pos x="3216" y="96"/>
              </a:cxn>
            </a:cxnLst>
            <a:rect l="0" t="0" r="r" b="b"/>
            <a:pathLst>
              <a:path w="3216" h="624">
                <a:moveTo>
                  <a:pt x="0" y="0"/>
                </a:moveTo>
                <a:lnTo>
                  <a:pt x="480" y="0"/>
                </a:lnTo>
                <a:lnTo>
                  <a:pt x="624" y="624"/>
                </a:lnTo>
                <a:lnTo>
                  <a:pt x="1440" y="624"/>
                </a:lnTo>
                <a:lnTo>
                  <a:pt x="1488" y="96"/>
                </a:lnTo>
                <a:lnTo>
                  <a:pt x="2160" y="96"/>
                </a:lnTo>
                <a:lnTo>
                  <a:pt x="3216" y="96"/>
                </a:lnTo>
              </a:path>
            </a:pathLst>
          </a:custGeom>
          <a:noFill/>
          <a:ln w="28575" cap="flat" cmpd="sng">
            <a:solidFill>
              <a:srgbClr val="00CC66"/>
            </a:solidFill>
            <a:prstDash val="sysDot"/>
            <a:round/>
            <a:headEnd type="none" w="med" len="med"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95999" name="Text Box 63"/>
          <p:cNvSpPr txBox="1">
            <a:spLocks noChangeArrowheads="1"/>
          </p:cNvSpPr>
          <p:nvPr/>
        </p:nvSpPr>
        <p:spPr bwMode="auto">
          <a:xfrm>
            <a:off x="7162800" y="4724400"/>
            <a:ext cx="401638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/>
            <a:r>
              <a:rPr lang="en-US"/>
              <a:t>b</a:t>
            </a:r>
          </a:p>
        </p:txBody>
      </p:sp>
      <p:sp>
        <p:nvSpPr>
          <p:cNvPr id="296002" name="Line 66"/>
          <p:cNvSpPr>
            <a:spLocks noChangeShapeType="1"/>
          </p:cNvSpPr>
          <p:nvPr/>
        </p:nvSpPr>
        <p:spPr bwMode="auto">
          <a:xfrm flipH="1">
            <a:off x="6629400" y="4953000"/>
            <a:ext cx="533400" cy="2286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96003" name="Line 67"/>
          <p:cNvSpPr>
            <a:spLocks noChangeShapeType="1"/>
          </p:cNvSpPr>
          <p:nvPr/>
        </p:nvSpPr>
        <p:spPr bwMode="auto">
          <a:xfrm flipH="1">
            <a:off x="6705600" y="5867400"/>
            <a:ext cx="533400" cy="2286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296010" name="Group 74"/>
          <p:cNvGrpSpPr>
            <a:grpSpLocks/>
          </p:cNvGrpSpPr>
          <p:nvPr/>
        </p:nvGrpSpPr>
        <p:grpSpPr bwMode="auto">
          <a:xfrm>
            <a:off x="1752600" y="4495800"/>
            <a:ext cx="6172200" cy="1676400"/>
            <a:chOff x="1104" y="2832"/>
            <a:chExt cx="3888" cy="1056"/>
          </a:xfrm>
        </p:grpSpPr>
        <p:sp>
          <p:nvSpPr>
            <p:cNvPr id="296001" name="Freeform 65"/>
            <p:cNvSpPr>
              <a:spLocks/>
            </p:cNvSpPr>
            <p:nvPr/>
          </p:nvSpPr>
          <p:spPr bwMode="auto">
            <a:xfrm>
              <a:off x="1104" y="3168"/>
              <a:ext cx="3216" cy="720"/>
            </a:xfrm>
            <a:custGeom>
              <a:avLst/>
              <a:gdLst/>
              <a:ahLst/>
              <a:cxnLst>
                <a:cxn ang="0">
                  <a:pos x="0" y="720"/>
                </a:cxn>
                <a:cxn ang="0">
                  <a:pos x="1584" y="720"/>
                </a:cxn>
                <a:cxn ang="0">
                  <a:pos x="1680" y="0"/>
                </a:cxn>
                <a:cxn ang="0">
                  <a:pos x="2688" y="0"/>
                </a:cxn>
                <a:cxn ang="0">
                  <a:pos x="2784" y="720"/>
                </a:cxn>
                <a:cxn ang="0">
                  <a:pos x="3216" y="720"/>
                </a:cxn>
              </a:cxnLst>
              <a:rect l="0" t="0" r="r" b="b"/>
              <a:pathLst>
                <a:path w="3216" h="720">
                  <a:moveTo>
                    <a:pt x="0" y="720"/>
                  </a:moveTo>
                  <a:lnTo>
                    <a:pt x="1584" y="720"/>
                  </a:lnTo>
                  <a:lnTo>
                    <a:pt x="1680" y="0"/>
                  </a:lnTo>
                  <a:lnTo>
                    <a:pt x="2688" y="0"/>
                  </a:lnTo>
                  <a:lnTo>
                    <a:pt x="2784" y="720"/>
                  </a:lnTo>
                  <a:lnTo>
                    <a:pt x="3216" y="720"/>
                  </a:ln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6004" name="Line 68"/>
            <p:cNvSpPr>
              <a:spLocks noChangeShapeType="1"/>
            </p:cNvSpPr>
            <p:nvPr/>
          </p:nvSpPr>
          <p:spPr bwMode="auto">
            <a:xfrm flipH="1">
              <a:off x="3696" y="2976"/>
              <a:ext cx="480" cy="19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6005" name="Text Box 69"/>
            <p:cNvSpPr txBox="1">
              <a:spLocks noChangeArrowheads="1"/>
            </p:cNvSpPr>
            <p:nvPr/>
          </p:nvSpPr>
          <p:spPr bwMode="auto">
            <a:xfrm>
              <a:off x="4176" y="2832"/>
              <a:ext cx="816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/>
                <a:t>a </a:t>
              </a:r>
              <a:r>
                <a:rPr lang="en-US">
                  <a:latin typeface="Courier New" pitchFamily="49" charset="0"/>
                </a:rPr>
                <a:t>&amp;&amp;</a:t>
              </a:r>
              <a:r>
                <a:rPr lang="en-US"/>
                <a:t> b</a:t>
              </a:r>
            </a:p>
          </p:txBody>
        </p:sp>
      </p:grpSp>
      <p:sp>
        <p:nvSpPr>
          <p:cNvPr id="296006" name="Line 70"/>
          <p:cNvSpPr>
            <a:spLocks noChangeShapeType="1"/>
          </p:cNvSpPr>
          <p:nvPr/>
        </p:nvSpPr>
        <p:spPr bwMode="auto">
          <a:xfrm>
            <a:off x="4038600" y="4648200"/>
            <a:ext cx="3048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96007" name="Line 71"/>
          <p:cNvSpPr>
            <a:spLocks noChangeShapeType="1"/>
          </p:cNvSpPr>
          <p:nvPr/>
        </p:nvSpPr>
        <p:spPr bwMode="auto">
          <a:xfrm>
            <a:off x="5791200" y="4648200"/>
            <a:ext cx="3048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96008" name="Text Box 72"/>
          <p:cNvSpPr txBox="1">
            <a:spLocks noChangeArrowheads="1"/>
          </p:cNvSpPr>
          <p:nvPr/>
        </p:nvSpPr>
        <p:spPr bwMode="auto">
          <a:xfrm>
            <a:off x="3567113" y="4267200"/>
            <a:ext cx="1308100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/>
              <a:t>Rising Delay</a:t>
            </a:r>
          </a:p>
        </p:txBody>
      </p:sp>
      <p:sp>
        <p:nvSpPr>
          <p:cNvPr id="296009" name="Text Box 73"/>
          <p:cNvSpPr txBox="1">
            <a:spLocks noChangeArrowheads="1"/>
          </p:cNvSpPr>
          <p:nvPr/>
        </p:nvSpPr>
        <p:spPr bwMode="auto">
          <a:xfrm>
            <a:off x="5227638" y="4259263"/>
            <a:ext cx="1343025" cy="312737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/>
              <a:t>Falling Delay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Combinational Circuits</a:t>
            </a:r>
          </a:p>
        </p:txBody>
      </p:sp>
      <p:sp>
        <p:nvSpPr>
          <p:cNvPr id="296963" name="Rectangle 3"/>
          <p:cNvSpPr>
            <a:spLocks noGrp="1" noChangeArrowheads="1"/>
          </p:cNvSpPr>
          <p:nvPr>
            <p:ph idx="1"/>
          </p:nvPr>
        </p:nvSpPr>
        <p:spPr>
          <a:xfrm>
            <a:off x="290513" y="4495800"/>
            <a:ext cx="8015287" cy="1936750"/>
          </a:xfrm>
        </p:spPr>
        <p:txBody>
          <a:bodyPr/>
          <a:lstStyle/>
          <a:p>
            <a:r>
              <a:rPr lang="en-US"/>
              <a:t>Acyclic Network of Logic Gates</a:t>
            </a:r>
          </a:p>
          <a:p>
            <a:pPr lvl="1"/>
            <a:r>
              <a:rPr lang="en-US"/>
              <a:t>Continously responds to changes on primary inputs</a:t>
            </a:r>
          </a:p>
          <a:p>
            <a:pPr lvl="1"/>
            <a:r>
              <a:rPr lang="en-US"/>
              <a:t>Primary outputs become (after some delay) Boolean functions of primary inputs</a:t>
            </a:r>
          </a:p>
        </p:txBody>
      </p:sp>
      <p:grpSp>
        <p:nvGrpSpPr>
          <p:cNvPr id="297013" name="Group 53"/>
          <p:cNvGrpSpPr>
            <a:grpSpLocks/>
          </p:cNvGrpSpPr>
          <p:nvPr/>
        </p:nvGrpSpPr>
        <p:grpSpPr bwMode="auto">
          <a:xfrm>
            <a:off x="1295400" y="1143000"/>
            <a:ext cx="6477000" cy="3048000"/>
            <a:chOff x="816" y="720"/>
            <a:chExt cx="4080" cy="1920"/>
          </a:xfrm>
        </p:grpSpPr>
        <p:sp>
          <p:nvSpPr>
            <p:cNvPr id="296964" name="Rectangle 4"/>
            <p:cNvSpPr>
              <a:spLocks noChangeArrowheads="1"/>
            </p:cNvSpPr>
            <p:nvPr/>
          </p:nvSpPr>
          <p:spPr bwMode="auto">
            <a:xfrm>
              <a:off x="2064" y="960"/>
              <a:ext cx="1584" cy="1680"/>
            </a:xfrm>
            <a:prstGeom prst="rect">
              <a:avLst/>
            </a:prstGeom>
            <a:solidFill>
              <a:srgbClr val="FCFEB9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pic>
          <p:nvPicPr>
            <p:cNvPr id="296984" name="Picture 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52" y="1104"/>
              <a:ext cx="390" cy="19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</p:pic>
        <p:pic>
          <p:nvPicPr>
            <p:cNvPr id="296986" name="Picture 2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256" y="2304"/>
              <a:ext cx="307" cy="15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</p:pic>
        <p:pic>
          <p:nvPicPr>
            <p:cNvPr id="296987" name="Picture 27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736" y="2112"/>
              <a:ext cx="390" cy="19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</p:pic>
        <p:pic>
          <p:nvPicPr>
            <p:cNvPr id="296988" name="Picture 28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120" y="1488"/>
              <a:ext cx="390" cy="19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</p:pic>
        <p:pic>
          <p:nvPicPr>
            <p:cNvPr id="296989" name="Picture 29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256" y="1536"/>
              <a:ext cx="351" cy="1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</p:pic>
        <p:pic>
          <p:nvPicPr>
            <p:cNvPr id="296990" name="Picture 30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592" y="1824"/>
              <a:ext cx="351" cy="1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</p:pic>
        <p:pic>
          <p:nvPicPr>
            <p:cNvPr id="296991" name="Picture 3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68" y="1968"/>
              <a:ext cx="307" cy="15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</p:pic>
        <p:pic>
          <p:nvPicPr>
            <p:cNvPr id="296992" name="Picture 3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72" y="1152"/>
              <a:ext cx="307" cy="15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</p:pic>
        <p:sp>
          <p:nvSpPr>
            <p:cNvPr id="296994" name="Line 34"/>
            <p:cNvSpPr>
              <a:spLocks noChangeShapeType="1"/>
            </p:cNvSpPr>
            <p:nvPr/>
          </p:nvSpPr>
          <p:spPr bwMode="auto">
            <a:xfrm>
              <a:off x="1536" y="1104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6995" name="Line 35"/>
            <p:cNvSpPr>
              <a:spLocks noChangeShapeType="1"/>
            </p:cNvSpPr>
            <p:nvPr/>
          </p:nvSpPr>
          <p:spPr bwMode="auto">
            <a:xfrm>
              <a:off x="1536" y="1296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6996" name="Line 36"/>
            <p:cNvSpPr>
              <a:spLocks noChangeShapeType="1"/>
            </p:cNvSpPr>
            <p:nvPr/>
          </p:nvSpPr>
          <p:spPr bwMode="auto">
            <a:xfrm>
              <a:off x="1536" y="1488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6997" name="Line 37"/>
            <p:cNvSpPr>
              <a:spLocks noChangeShapeType="1"/>
            </p:cNvSpPr>
            <p:nvPr/>
          </p:nvSpPr>
          <p:spPr bwMode="auto">
            <a:xfrm>
              <a:off x="1536" y="1680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6998" name="Line 38"/>
            <p:cNvSpPr>
              <a:spLocks noChangeShapeType="1"/>
            </p:cNvSpPr>
            <p:nvPr/>
          </p:nvSpPr>
          <p:spPr bwMode="auto">
            <a:xfrm>
              <a:off x="1536" y="1872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6999" name="Line 39"/>
            <p:cNvSpPr>
              <a:spLocks noChangeShapeType="1"/>
            </p:cNvSpPr>
            <p:nvPr/>
          </p:nvSpPr>
          <p:spPr bwMode="auto">
            <a:xfrm>
              <a:off x="1536" y="2064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7000" name="Line 40"/>
            <p:cNvSpPr>
              <a:spLocks noChangeShapeType="1"/>
            </p:cNvSpPr>
            <p:nvPr/>
          </p:nvSpPr>
          <p:spPr bwMode="auto">
            <a:xfrm>
              <a:off x="1536" y="2256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7001" name="Line 41"/>
            <p:cNvSpPr>
              <a:spLocks noChangeShapeType="1"/>
            </p:cNvSpPr>
            <p:nvPr/>
          </p:nvSpPr>
          <p:spPr bwMode="auto">
            <a:xfrm>
              <a:off x="1536" y="2448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7002" name="Line 42"/>
            <p:cNvSpPr>
              <a:spLocks noChangeShapeType="1"/>
            </p:cNvSpPr>
            <p:nvPr/>
          </p:nvSpPr>
          <p:spPr bwMode="auto">
            <a:xfrm>
              <a:off x="3648" y="1104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7003" name="Line 43"/>
            <p:cNvSpPr>
              <a:spLocks noChangeShapeType="1"/>
            </p:cNvSpPr>
            <p:nvPr/>
          </p:nvSpPr>
          <p:spPr bwMode="auto">
            <a:xfrm>
              <a:off x="3648" y="1296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7004" name="Line 44"/>
            <p:cNvSpPr>
              <a:spLocks noChangeShapeType="1"/>
            </p:cNvSpPr>
            <p:nvPr/>
          </p:nvSpPr>
          <p:spPr bwMode="auto">
            <a:xfrm>
              <a:off x="3648" y="1488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7005" name="Line 45"/>
            <p:cNvSpPr>
              <a:spLocks noChangeShapeType="1"/>
            </p:cNvSpPr>
            <p:nvPr/>
          </p:nvSpPr>
          <p:spPr bwMode="auto">
            <a:xfrm>
              <a:off x="3648" y="1680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7006" name="Line 46"/>
            <p:cNvSpPr>
              <a:spLocks noChangeShapeType="1"/>
            </p:cNvSpPr>
            <p:nvPr/>
          </p:nvSpPr>
          <p:spPr bwMode="auto">
            <a:xfrm>
              <a:off x="3648" y="1872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7007" name="Line 47"/>
            <p:cNvSpPr>
              <a:spLocks noChangeShapeType="1"/>
            </p:cNvSpPr>
            <p:nvPr/>
          </p:nvSpPr>
          <p:spPr bwMode="auto">
            <a:xfrm>
              <a:off x="3648" y="2064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7008" name="Line 48"/>
            <p:cNvSpPr>
              <a:spLocks noChangeShapeType="1"/>
            </p:cNvSpPr>
            <p:nvPr/>
          </p:nvSpPr>
          <p:spPr bwMode="auto">
            <a:xfrm>
              <a:off x="3648" y="2256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7009" name="Line 49"/>
            <p:cNvSpPr>
              <a:spLocks noChangeShapeType="1"/>
            </p:cNvSpPr>
            <p:nvPr/>
          </p:nvSpPr>
          <p:spPr bwMode="auto">
            <a:xfrm>
              <a:off x="3648" y="2448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7010" name="Text Box 50"/>
            <p:cNvSpPr txBox="1">
              <a:spLocks noChangeArrowheads="1"/>
            </p:cNvSpPr>
            <p:nvPr/>
          </p:nvSpPr>
          <p:spPr bwMode="auto">
            <a:xfrm>
              <a:off x="2256" y="720"/>
              <a:ext cx="1169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Acyclic Network</a:t>
              </a:r>
            </a:p>
          </p:txBody>
        </p:sp>
        <p:sp>
          <p:nvSpPr>
            <p:cNvPr id="297011" name="Text Box 51"/>
            <p:cNvSpPr txBox="1">
              <a:spLocks noChangeArrowheads="1"/>
            </p:cNvSpPr>
            <p:nvPr/>
          </p:nvSpPr>
          <p:spPr bwMode="auto">
            <a:xfrm>
              <a:off x="816" y="1536"/>
              <a:ext cx="594" cy="37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Primary</a:t>
              </a:r>
            </a:p>
            <a:p>
              <a:r>
                <a:rPr lang="en-US"/>
                <a:t>Inputs</a:t>
              </a:r>
            </a:p>
          </p:txBody>
        </p:sp>
        <p:sp>
          <p:nvSpPr>
            <p:cNvPr id="297012" name="Text Box 52"/>
            <p:cNvSpPr txBox="1">
              <a:spLocks noChangeArrowheads="1"/>
            </p:cNvSpPr>
            <p:nvPr/>
          </p:nvSpPr>
          <p:spPr bwMode="auto">
            <a:xfrm>
              <a:off x="4286" y="1536"/>
              <a:ext cx="610" cy="37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Primary</a:t>
              </a:r>
            </a:p>
            <a:p>
              <a:r>
                <a:rPr lang="en-US"/>
                <a:t>Outputs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Bit Equality</a:t>
            </a:r>
          </a:p>
        </p:txBody>
      </p:sp>
      <p:sp>
        <p:nvSpPr>
          <p:cNvPr id="297987" name="Rectangle 3"/>
          <p:cNvSpPr>
            <a:spLocks noGrp="1" noChangeArrowheads="1"/>
          </p:cNvSpPr>
          <p:nvPr>
            <p:ph idx="1"/>
          </p:nvPr>
        </p:nvSpPr>
        <p:spPr>
          <a:xfrm>
            <a:off x="290513" y="3581400"/>
            <a:ext cx="8294687" cy="2851150"/>
          </a:xfrm>
        </p:spPr>
        <p:txBody>
          <a:bodyPr/>
          <a:lstStyle/>
          <a:p>
            <a:pPr lvl="1"/>
            <a:r>
              <a:rPr lang="en-US"/>
              <a:t>Generate 1 if a and b are equal</a:t>
            </a:r>
          </a:p>
          <a:p>
            <a:r>
              <a:rPr lang="en-US"/>
              <a:t>Hardware Control Language (HCL)</a:t>
            </a:r>
          </a:p>
          <a:p>
            <a:pPr lvl="1"/>
            <a:r>
              <a:rPr lang="en-US"/>
              <a:t>Very simple hardware description language</a:t>
            </a:r>
          </a:p>
          <a:p>
            <a:pPr lvl="2"/>
            <a:r>
              <a:rPr lang="en-US"/>
              <a:t>Boolean operations have syntax similar to C logical operations</a:t>
            </a:r>
          </a:p>
          <a:p>
            <a:pPr lvl="1"/>
            <a:r>
              <a:rPr lang="en-US"/>
              <a:t>We’ll use it to describe control logic for processors</a:t>
            </a:r>
          </a:p>
        </p:txBody>
      </p:sp>
      <p:grpSp>
        <p:nvGrpSpPr>
          <p:cNvPr id="298027" name="Group 43"/>
          <p:cNvGrpSpPr>
            <a:grpSpLocks/>
          </p:cNvGrpSpPr>
          <p:nvPr/>
        </p:nvGrpSpPr>
        <p:grpSpPr bwMode="auto">
          <a:xfrm>
            <a:off x="762000" y="1219200"/>
            <a:ext cx="4254500" cy="1981200"/>
            <a:chOff x="386" y="960"/>
            <a:chExt cx="2680" cy="1248"/>
          </a:xfrm>
        </p:grpSpPr>
        <p:sp>
          <p:nvSpPr>
            <p:cNvPr id="297988" name="Rectangle 4"/>
            <p:cNvSpPr>
              <a:spLocks noChangeArrowheads="1"/>
            </p:cNvSpPr>
            <p:nvPr/>
          </p:nvSpPr>
          <p:spPr bwMode="auto">
            <a:xfrm>
              <a:off x="768" y="960"/>
              <a:ext cx="1776" cy="1248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Ctr="1"/>
            <a:lstStyle/>
            <a:p>
              <a:pPr eaLnBrk="1" hangingPunct="1">
                <a:lnSpc>
                  <a:spcPct val="100000"/>
                </a:lnSpc>
              </a:pPr>
              <a:r>
                <a:rPr lang="en-US" b="0"/>
                <a:t>Bit equal</a:t>
              </a:r>
            </a:p>
          </p:txBody>
        </p:sp>
        <p:sp>
          <p:nvSpPr>
            <p:cNvPr id="297989" name="Freeform 5"/>
            <p:cNvSpPr>
              <a:spLocks/>
            </p:cNvSpPr>
            <p:nvPr/>
          </p:nvSpPr>
          <p:spPr bwMode="auto">
            <a:xfrm flipV="1">
              <a:off x="1777" y="1344"/>
              <a:ext cx="336" cy="192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44" y="96"/>
                </a:cxn>
                <a:cxn ang="0">
                  <a:pos x="144" y="0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96"/>
                  </a:moveTo>
                  <a:lnTo>
                    <a:pt x="144" y="96"/>
                  </a:lnTo>
                  <a:lnTo>
                    <a:pt x="144" y="0"/>
                  </a:lnTo>
                  <a:lnTo>
                    <a:pt x="336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7990" name="Freeform 6"/>
            <p:cNvSpPr>
              <a:spLocks/>
            </p:cNvSpPr>
            <p:nvPr/>
          </p:nvSpPr>
          <p:spPr bwMode="auto">
            <a:xfrm>
              <a:off x="1777" y="1728"/>
              <a:ext cx="336" cy="192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44" y="96"/>
                </a:cxn>
                <a:cxn ang="0">
                  <a:pos x="144" y="0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96"/>
                  </a:moveTo>
                  <a:lnTo>
                    <a:pt x="144" y="96"/>
                  </a:lnTo>
                  <a:lnTo>
                    <a:pt x="144" y="0"/>
                  </a:lnTo>
                  <a:lnTo>
                    <a:pt x="336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7991" name="Line 7"/>
            <p:cNvSpPr>
              <a:spLocks noChangeShapeType="1"/>
            </p:cNvSpPr>
            <p:nvPr/>
          </p:nvSpPr>
          <p:spPr bwMode="auto">
            <a:xfrm>
              <a:off x="2442" y="1628"/>
              <a:ext cx="247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992" name="Freeform 8"/>
            <p:cNvSpPr>
              <a:spLocks/>
            </p:cNvSpPr>
            <p:nvPr/>
          </p:nvSpPr>
          <p:spPr bwMode="auto">
            <a:xfrm>
              <a:off x="2065" y="1488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993" name="Freeform 9"/>
            <p:cNvSpPr>
              <a:spLocks/>
            </p:cNvSpPr>
            <p:nvPr/>
          </p:nvSpPr>
          <p:spPr bwMode="auto">
            <a:xfrm>
              <a:off x="2065" y="1488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994" name="Line 10"/>
            <p:cNvSpPr>
              <a:spLocks noChangeShapeType="1"/>
            </p:cNvSpPr>
            <p:nvPr/>
          </p:nvSpPr>
          <p:spPr bwMode="auto">
            <a:xfrm rot="5400000">
              <a:off x="1202" y="1776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995" name="Freeform 11"/>
            <p:cNvSpPr>
              <a:spLocks/>
            </p:cNvSpPr>
            <p:nvPr/>
          </p:nvSpPr>
          <p:spPr bwMode="auto">
            <a:xfrm rot="5400000">
              <a:off x="1150" y="1541"/>
              <a:ext cx="190" cy="1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4"/>
                </a:cxn>
                <a:cxn ang="0">
                  <a:pos x="190" y="92"/>
                </a:cxn>
                <a:cxn ang="0">
                  <a:pos x="0" y="0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996" name="Freeform 12"/>
            <p:cNvSpPr>
              <a:spLocks/>
            </p:cNvSpPr>
            <p:nvPr/>
          </p:nvSpPr>
          <p:spPr bwMode="auto">
            <a:xfrm rot="5400000">
              <a:off x="1150" y="1539"/>
              <a:ext cx="190" cy="1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4"/>
                </a:cxn>
                <a:cxn ang="0">
                  <a:pos x="190" y="92"/>
                </a:cxn>
                <a:cxn ang="0">
                  <a:pos x="0" y="0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997" name="Freeform 13"/>
            <p:cNvSpPr>
              <a:spLocks/>
            </p:cNvSpPr>
            <p:nvPr/>
          </p:nvSpPr>
          <p:spPr bwMode="auto">
            <a:xfrm rot="5400000">
              <a:off x="1221" y="1730"/>
              <a:ext cx="49" cy="48"/>
            </a:xfrm>
            <a:custGeom>
              <a:avLst/>
              <a:gdLst/>
              <a:ahLst/>
              <a:cxnLst>
                <a:cxn ang="0">
                  <a:pos x="49" y="26"/>
                </a:cxn>
                <a:cxn ang="0">
                  <a:pos x="42" y="41"/>
                </a:cxn>
                <a:cxn ang="0">
                  <a:pos x="23" y="48"/>
                </a:cxn>
                <a:cxn ang="0">
                  <a:pos x="23" y="48"/>
                </a:cxn>
                <a:cxn ang="0">
                  <a:pos x="8" y="41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8"/>
                </a:cxn>
                <a:cxn ang="0">
                  <a:pos x="23" y="0"/>
                </a:cxn>
                <a:cxn ang="0">
                  <a:pos x="23" y="0"/>
                </a:cxn>
                <a:cxn ang="0">
                  <a:pos x="42" y="8"/>
                </a:cxn>
                <a:cxn ang="0">
                  <a:pos x="49" y="26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998" name="Freeform 14"/>
            <p:cNvSpPr>
              <a:spLocks/>
            </p:cNvSpPr>
            <p:nvPr/>
          </p:nvSpPr>
          <p:spPr bwMode="auto">
            <a:xfrm rot="5400000">
              <a:off x="1221" y="1730"/>
              <a:ext cx="49" cy="48"/>
            </a:xfrm>
            <a:custGeom>
              <a:avLst/>
              <a:gdLst/>
              <a:ahLst/>
              <a:cxnLst>
                <a:cxn ang="0">
                  <a:pos x="49" y="26"/>
                </a:cxn>
                <a:cxn ang="0">
                  <a:pos x="42" y="41"/>
                </a:cxn>
                <a:cxn ang="0">
                  <a:pos x="23" y="48"/>
                </a:cxn>
                <a:cxn ang="0">
                  <a:pos x="23" y="48"/>
                </a:cxn>
                <a:cxn ang="0">
                  <a:pos x="8" y="41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8"/>
                </a:cxn>
                <a:cxn ang="0">
                  <a:pos x="23" y="0"/>
                </a:cxn>
                <a:cxn ang="0">
                  <a:pos x="23" y="0"/>
                </a:cxn>
                <a:cxn ang="0">
                  <a:pos x="42" y="8"/>
                </a:cxn>
                <a:cxn ang="0">
                  <a:pos x="49" y="26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999" name="Line 15"/>
            <p:cNvSpPr>
              <a:spLocks noChangeShapeType="1"/>
            </p:cNvSpPr>
            <p:nvPr/>
          </p:nvSpPr>
          <p:spPr bwMode="auto">
            <a:xfrm rot="5400000">
              <a:off x="1202" y="1487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8000" name="Line 16"/>
            <p:cNvSpPr>
              <a:spLocks noChangeShapeType="1"/>
            </p:cNvSpPr>
            <p:nvPr/>
          </p:nvSpPr>
          <p:spPr bwMode="auto">
            <a:xfrm>
              <a:off x="1297" y="1248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8001" name="Line 17"/>
            <p:cNvSpPr>
              <a:spLocks noChangeShapeType="1"/>
            </p:cNvSpPr>
            <p:nvPr/>
          </p:nvSpPr>
          <p:spPr bwMode="auto">
            <a:xfrm>
              <a:off x="577" y="1248"/>
              <a:ext cx="81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8002" name="Freeform 18"/>
            <p:cNvSpPr>
              <a:spLocks/>
            </p:cNvSpPr>
            <p:nvPr/>
          </p:nvSpPr>
          <p:spPr bwMode="auto">
            <a:xfrm>
              <a:off x="1392" y="1200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8003" name="Freeform 19"/>
            <p:cNvSpPr>
              <a:spLocks/>
            </p:cNvSpPr>
            <p:nvPr/>
          </p:nvSpPr>
          <p:spPr bwMode="auto">
            <a:xfrm>
              <a:off x="1392" y="1200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8004" name="Text Box 20"/>
            <p:cNvSpPr txBox="1">
              <a:spLocks noChangeArrowheads="1"/>
            </p:cNvSpPr>
            <p:nvPr/>
          </p:nvSpPr>
          <p:spPr bwMode="auto">
            <a:xfrm>
              <a:off x="386" y="1104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a</a:t>
              </a:r>
              <a:endParaRPr lang="en-US" sz="1600" b="0" baseline="-25000"/>
            </a:p>
          </p:txBody>
        </p:sp>
        <p:sp>
          <p:nvSpPr>
            <p:cNvPr id="298005" name="Line 21"/>
            <p:cNvSpPr>
              <a:spLocks noChangeShapeType="1"/>
            </p:cNvSpPr>
            <p:nvPr/>
          </p:nvSpPr>
          <p:spPr bwMode="auto">
            <a:xfrm>
              <a:off x="1009" y="1440"/>
              <a:ext cx="38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8006" name="Line 22"/>
            <p:cNvSpPr>
              <a:spLocks noChangeShapeType="1"/>
            </p:cNvSpPr>
            <p:nvPr/>
          </p:nvSpPr>
          <p:spPr bwMode="auto">
            <a:xfrm flipV="1">
              <a:off x="578" y="2009"/>
              <a:ext cx="815" cy="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8007" name="Freeform 23"/>
            <p:cNvSpPr>
              <a:spLocks/>
            </p:cNvSpPr>
            <p:nvPr/>
          </p:nvSpPr>
          <p:spPr bwMode="auto">
            <a:xfrm>
              <a:off x="1393" y="1776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8008" name="Freeform 24"/>
            <p:cNvSpPr>
              <a:spLocks/>
            </p:cNvSpPr>
            <p:nvPr/>
          </p:nvSpPr>
          <p:spPr bwMode="auto">
            <a:xfrm>
              <a:off x="1393" y="1776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8009" name="Text Box 25"/>
            <p:cNvSpPr txBox="1">
              <a:spLocks noChangeArrowheads="1"/>
            </p:cNvSpPr>
            <p:nvPr/>
          </p:nvSpPr>
          <p:spPr bwMode="auto">
            <a:xfrm>
              <a:off x="387" y="190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b</a:t>
              </a:r>
              <a:endParaRPr lang="en-US" sz="1600" b="0" baseline="-25000"/>
            </a:p>
          </p:txBody>
        </p:sp>
        <p:sp>
          <p:nvSpPr>
            <p:cNvPr id="298010" name="Line 26"/>
            <p:cNvSpPr>
              <a:spLocks noChangeShapeType="1"/>
            </p:cNvSpPr>
            <p:nvPr/>
          </p:nvSpPr>
          <p:spPr bwMode="auto">
            <a:xfrm rot="-5400000">
              <a:off x="721" y="1728"/>
              <a:ext cx="57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8011" name="Rectangle 27"/>
            <p:cNvSpPr>
              <a:spLocks noChangeArrowheads="1"/>
            </p:cNvSpPr>
            <p:nvPr/>
          </p:nvSpPr>
          <p:spPr bwMode="auto">
            <a:xfrm>
              <a:off x="2688" y="1536"/>
              <a:ext cx="37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eq</a:t>
              </a:r>
            </a:p>
          </p:txBody>
        </p:sp>
        <p:grpSp>
          <p:nvGrpSpPr>
            <p:cNvPr id="298012" name="Group 28"/>
            <p:cNvGrpSpPr>
              <a:grpSpLocks/>
            </p:cNvGrpSpPr>
            <p:nvPr/>
          </p:nvGrpSpPr>
          <p:grpSpPr bwMode="auto">
            <a:xfrm rot="5400000">
              <a:off x="1109" y="1820"/>
              <a:ext cx="184" cy="383"/>
              <a:chOff x="912" y="1776"/>
              <a:chExt cx="184" cy="383"/>
            </a:xfrm>
          </p:grpSpPr>
          <p:sp>
            <p:nvSpPr>
              <p:cNvPr id="298013" name="Line 29"/>
              <p:cNvSpPr>
                <a:spLocks noChangeShapeType="1"/>
              </p:cNvSpPr>
              <p:nvPr/>
            </p:nvSpPr>
            <p:spPr bwMode="auto">
              <a:xfrm rot="16200000" flipV="1">
                <a:off x="961" y="1823"/>
                <a:ext cx="95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8014" name="Freeform 30"/>
              <p:cNvSpPr>
                <a:spLocks/>
              </p:cNvSpPr>
              <p:nvPr/>
            </p:nvSpPr>
            <p:spPr bwMode="auto">
              <a:xfrm rot="16200000" flipV="1">
                <a:off x="909" y="1877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8015" name="Freeform 31"/>
              <p:cNvSpPr>
                <a:spLocks/>
              </p:cNvSpPr>
              <p:nvPr/>
            </p:nvSpPr>
            <p:spPr bwMode="auto">
              <a:xfrm rot="16200000" flipV="1">
                <a:off x="909" y="1877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FF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8016" name="Freeform 32"/>
              <p:cNvSpPr>
                <a:spLocks/>
              </p:cNvSpPr>
              <p:nvPr/>
            </p:nvSpPr>
            <p:spPr bwMode="auto">
              <a:xfrm rot="16200000" flipV="1">
                <a:off x="980" y="1823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8017" name="Freeform 33"/>
              <p:cNvSpPr>
                <a:spLocks/>
              </p:cNvSpPr>
              <p:nvPr/>
            </p:nvSpPr>
            <p:spPr bwMode="auto">
              <a:xfrm rot="16200000" flipV="1">
                <a:off x="980" y="1823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FFFF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8018" name="Line 34"/>
              <p:cNvSpPr>
                <a:spLocks noChangeShapeType="1"/>
              </p:cNvSpPr>
              <p:nvPr/>
            </p:nvSpPr>
            <p:spPr bwMode="auto">
              <a:xfrm rot="16200000" flipV="1">
                <a:off x="961" y="2111"/>
                <a:ext cx="95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98019" name="Line 35"/>
            <p:cNvSpPr>
              <a:spLocks noChangeShapeType="1"/>
            </p:cNvSpPr>
            <p:nvPr/>
          </p:nvSpPr>
          <p:spPr bwMode="auto">
            <a:xfrm>
              <a:off x="1249" y="1824"/>
              <a:ext cx="14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8020" name="Line 36"/>
            <p:cNvSpPr>
              <a:spLocks noChangeShapeType="1"/>
            </p:cNvSpPr>
            <p:nvPr/>
          </p:nvSpPr>
          <p:spPr bwMode="auto">
            <a:xfrm rot="5400000">
              <a:off x="1153" y="1344"/>
              <a:ext cx="19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98021" name="Group 37"/>
            <p:cNvGrpSpPr>
              <a:grpSpLocks/>
            </p:cNvGrpSpPr>
            <p:nvPr/>
          </p:nvGrpSpPr>
          <p:grpSpPr bwMode="auto">
            <a:xfrm>
              <a:off x="1201" y="1200"/>
              <a:ext cx="96" cy="96"/>
              <a:chOff x="240" y="4176"/>
              <a:chExt cx="192" cy="192"/>
            </a:xfrm>
          </p:grpSpPr>
          <p:sp>
            <p:nvSpPr>
              <p:cNvPr id="298022" name="Oval 38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023" name="Rectangle 39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98024" name="Group 40"/>
            <p:cNvGrpSpPr>
              <a:grpSpLocks/>
            </p:cNvGrpSpPr>
            <p:nvPr/>
          </p:nvGrpSpPr>
          <p:grpSpPr bwMode="auto">
            <a:xfrm>
              <a:off x="961" y="1968"/>
              <a:ext cx="96" cy="96"/>
              <a:chOff x="240" y="4176"/>
              <a:chExt cx="192" cy="192"/>
            </a:xfrm>
          </p:grpSpPr>
          <p:sp>
            <p:nvSpPr>
              <p:cNvPr id="298025" name="Oval 41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026" name="Rectangle 42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98028" name="Text Box 44"/>
          <p:cNvSpPr txBox="1">
            <a:spLocks noChangeArrowheads="1"/>
          </p:cNvSpPr>
          <p:nvPr/>
        </p:nvSpPr>
        <p:spPr bwMode="auto">
          <a:xfrm>
            <a:off x="4840288" y="2362200"/>
            <a:ext cx="36417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>
                <a:latin typeface="Courier New" pitchFamily="49" charset="0"/>
              </a:rPr>
              <a:t>bool eq = (a&amp;&amp;b)||(!a&amp;&amp;!b)</a:t>
            </a:r>
          </a:p>
        </p:txBody>
      </p:sp>
      <p:sp>
        <p:nvSpPr>
          <p:cNvPr id="298029" name="Text Box 45"/>
          <p:cNvSpPr txBox="1">
            <a:spLocks noChangeArrowheads="1"/>
          </p:cNvSpPr>
          <p:nvPr/>
        </p:nvSpPr>
        <p:spPr bwMode="auto">
          <a:xfrm>
            <a:off x="5548313" y="1811338"/>
            <a:ext cx="18573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/>
              <a:t>HCL Expression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Word Equality</a:t>
            </a:r>
          </a:p>
        </p:txBody>
      </p:sp>
      <p:sp>
        <p:nvSpPr>
          <p:cNvPr id="299011" name="Rectangle 3"/>
          <p:cNvSpPr>
            <a:spLocks noGrp="1" noChangeArrowheads="1"/>
          </p:cNvSpPr>
          <p:nvPr>
            <p:ph idx="1"/>
          </p:nvPr>
        </p:nvSpPr>
        <p:spPr>
          <a:xfrm>
            <a:off x="3810000" y="4495800"/>
            <a:ext cx="4775200" cy="1936750"/>
          </a:xfrm>
        </p:spPr>
        <p:txBody>
          <a:bodyPr/>
          <a:lstStyle/>
          <a:p>
            <a:pPr lvl="1"/>
            <a:r>
              <a:rPr lang="en-US" dirty="0"/>
              <a:t>64-bit word size</a:t>
            </a:r>
          </a:p>
          <a:p>
            <a:pPr lvl="1"/>
            <a:r>
              <a:rPr lang="en-US" dirty="0"/>
              <a:t>HCL representation</a:t>
            </a:r>
          </a:p>
          <a:p>
            <a:pPr lvl="2"/>
            <a:r>
              <a:rPr lang="en-US" dirty="0"/>
              <a:t>Equality operation</a:t>
            </a:r>
          </a:p>
          <a:p>
            <a:pPr lvl="2"/>
            <a:r>
              <a:rPr lang="en-US" dirty="0"/>
              <a:t>Generates Boolean value</a:t>
            </a:r>
          </a:p>
        </p:txBody>
      </p:sp>
      <p:grpSp>
        <p:nvGrpSpPr>
          <p:cNvPr id="299012" name="Group 4"/>
          <p:cNvGrpSpPr>
            <a:grpSpLocks/>
          </p:cNvGrpSpPr>
          <p:nvPr/>
        </p:nvGrpSpPr>
        <p:grpSpPr bwMode="auto">
          <a:xfrm>
            <a:off x="611188" y="1524000"/>
            <a:ext cx="4564063" cy="4146550"/>
            <a:chOff x="1055" y="384"/>
            <a:chExt cx="2875" cy="2612"/>
          </a:xfrm>
        </p:grpSpPr>
        <p:sp>
          <p:nvSpPr>
            <p:cNvPr id="299013" name="Freeform 5"/>
            <p:cNvSpPr>
              <a:spLocks/>
            </p:cNvSpPr>
            <p:nvPr/>
          </p:nvSpPr>
          <p:spPr bwMode="auto">
            <a:xfrm>
              <a:off x="2160" y="1776"/>
              <a:ext cx="864" cy="960"/>
            </a:xfrm>
            <a:custGeom>
              <a:avLst/>
              <a:gdLst/>
              <a:ahLst/>
              <a:cxnLst>
                <a:cxn ang="0">
                  <a:pos x="0" y="960"/>
                </a:cxn>
                <a:cxn ang="0">
                  <a:pos x="672" y="960"/>
                </a:cxn>
                <a:cxn ang="0">
                  <a:pos x="672" y="0"/>
                </a:cxn>
                <a:cxn ang="0">
                  <a:pos x="864" y="0"/>
                </a:cxn>
              </a:cxnLst>
              <a:rect l="0" t="0" r="r" b="b"/>
              <a:pathLst>
                <a:path w="864" h="960">
                  <a:moveTo>
                    <a:pt x="0" y="960"/>
                  </a:moveTo>
                  <a:lnTo>
                    <a:pt x="672" y="960"/>
                  </a:lnTo>
                  <a:lnTo>
                    <a:pt x="672" y="0"/>
                  </a:lnTo>
                  <a:lnTo>
                    <a:pt x="864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9014" name="Text Box 6"/>
            <p:cNvSpPr txBox="1">
              <a:spLocks noChangeArrowheads="1"/>
            </p:cNvSpPr>
            <p:nvPr/>
          </p:nvSpPr>
          <p:spPr bwMode="auto">
            <a:xfrm>
              <a:off x="1055" y="384"/>
              <a:ext cx="28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 dirty="0"/>
                <a:t>b</a:t>
              </a:r>
              <a:r>
                <a:rPr lang="en-US" sz="1600" b="0" baseline="-25000" dirty="0"/>
                <a:t>63</a:t>
              </a:r>
            </a:p>
          </p:txBody>
        </p:sp>
        <p:sp>
          <p:nvSpPr>
            <p:cNvPr id="299015" name="Rectangle 7"/>
            <p:cNvSpPr>
              <a:spLocks noChangeArrowheads="1"/>
            </p:cNvSpPr>
            <p:nvPr/>
          </p:nvSpPr>
          <p:spPr bwMode="auto">
            <a:xfrm>
              <a:off x="1536" y="384"/>
              <a:ext cx="624" cy="48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Bit equal</a:t>
              </a:r>
            </a:p>
          </p:txBody>
        </p:sp>
        <p:sp>
          <p:nvSpPr>
            <p:cNvPr id="299016" name="Line 8"/>
            <p:cNvSpPr>
              <a:spLocks noChangeShapeType="1"/>
            </p:cNvSpPr>
            <p:nvPr/>
          </p:nvSpPr>
          <p:spPr bwMode="auto">
            <a:xfrm>
              <a:off x="1344" y="480"/>
              <a:ext cx="19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017" name="Line 9"/>
            <p:cNvSpPr>
              <a:spLocks noChangeShapeType="1"/>
            </p:cNvSpPr>
            <p:nvPr/>
          </p:nvSpPr>
          <p:spPr bwMode="auto">
            <a:xfrm flipV="1">
              <a:off x="1344" y="768"/>
              <a:ext cx="19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018" name="Text Box 10"/>
            <p:cNvSpPr txBox="1">
              <a:spLocks noChangeArrowheads="1"/>
            </p:cNvSpPr>
            <p:nvPr/>
          </p:nvSpPr>
          <p:spPr bwMode="auto">
            <a:xfrm>
              <a:off x="1055" y="672"/>
              <a:ext cx="28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 dirty="0"/>
                <a:t>a</a:t>
              </a:r>
              <a:r>
                <a:rPr lang="en-US" sz="1600" b="0" baseline="-25000" dirty="0"/>
                <a:t>63</a:t>
              </a:r>
            </a:p>
          </p:txBody>
        </p:sp>
        <p:sp>
          <p:nvSpPr>
            <p:cNvPr id="299019" name="Rectangle 11"/>
            <p:cNvSpPr>
              <a:spLocks noChangeArrowheads="1"/>
            </p:cNvSpPr>
            <p:nvPr/>
          </p:nvSpPr>
          <p:spPr bwMode="auto">
            <a:xfrm>
              <a:off x="2208" y="384"/>
              <a:ext cx="37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 dirty="0"/>
                <a:t>eq</a:t>
              </a:r>
              <a:r>
                <a:rPr lang="en-US" sz="1600" b="0" baseline="-25000" dirty="0"/>
                <a:t>63</a:t>
              </a:r>
            </a:p>
          </p:txBody>
        </p:sp>
        <p:sp>
          <p:nvSpPr>
            <p:cNvPr id="299020" name="Text Box 12"/>
            <p:cNvSpPr txBox="1">
              <a:spLocks noChangeArrowheads="1"/>
            </p:cNvSpPr>
            <p:nvPr/>
          </p:nvSpPr>
          <p:spPr bwMode="auto">
            <a:xfrm>
              <a:off x="1057" y="864"/>
              <a:ext cx="28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 dirty="0"/>
                <a:t>b</a:t>
              </a:r>
              <a:r>
                <a:rPr lang="en-US" sz="1600" b="0" baseline="-25000" dirty="0"/>
                <a:t>62</a:t>
              </a:r>
            </a:p>
          </p:txBody>
        </p:sp>
        <p:sp>
          <p:nvSpPr>
            <p:cNvPr id="299021" name="Rectangle 13"/>
            <p:cNvSpPr>
              <a:spLocks noChangeArrowheads="1"/>
            </p:cNvSpPr>
            <p:nvPr/>
          </p:nvSpPr>
          <p:spPr bwMode="auto">
            <a:xfrm>
              <a:off x="1536" y="864"/>
              <a:ext cx="624" cy="48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Bit equal</a:t>
              </a:r>
            </a:p>
          </p:txBody>
        </p:sp>
        <p:sp>
          <p:nvSpPr>
            <p:cNvPr id="299022" name="Line 14"/>
            <p:cNvSpPr>
              <a:spLocks noChangeShapeType="1"/>
            </p:cNvSpPr>
            <p:nvPr/>
          </p:nvSpPr>
          <p:spPr bwMode="auto">
            <a:xfrm>
              <a:off x="1344" y="960"/>
              <a:ext cx="19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023" name="Line 15"/>
            <p:cNvSpPr>
              <a:spLocks noChangeShapeType="1"/>
            </p:cNvSpPr>
            <p:nvPr/>
          </p:nvSpPr>
          <p:spPr bwMode="auto">
            <a:xfrm flipV="1">
              <a:off x="1344" y="1248"/>
              <a:ext cx="19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024" name="Text Box 16"/>
            <p:cNvSpPr txBox="1">
              <a:spLocks noChangeArrowheads="1"/>
            </p:cNvSpPr>
            <p:nvPr/>
          </p:nvSpPr>
          <p:spPr bwMode="auto">
            <a:xfrm>
              <a:off x="1057" y="1152"/>
              <a:ext cx="28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 dirty="0"/>
                <a:t>a</a:t>
              </a:r>
              <a:r>
                <a:rPr lang="en-US" sz="1600" b="0" baseline="-25000" dirty="0"/>
                <a:t>62</a:t>
              </a:r>
            </a:p>
          </p:txBody>
        </p:sp>
        <p:sp>
          <p:nvSpPr>
            <p:cNvPr id="299025" name="Rectangle 17"/>
            <p:cNvSpPr>
              <a:spLocks noChangeArrowheads="1"/>
            </p:cNvSpPr>
            <p:nvPr/>
          </p:nvSpPr>
          <p:spPr bwMode="auto">
            <a:xfrm>
              <a:off x="2210" y="864"/>
              <a:ext cx="37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 dirty="0"/>
                <a:t>eq</a:t>
              </a:r>
              <a:r>
                <a:rPr lang="en-US" sz="1600" b="0" baseline="-25000" dirty="0"/>
                <a:t>62</a:t>
              </a:r>
            </a:p>
          </p:txBody>
        </p:sp>
        <p:sp>
          <p:nvSpPr>
            <p:cNvPr id="299026" name="Text Box 18"/>
            <p:cNvSpPr txBox="1">
              <a:spLocks noChangeArrowheads="1"/>
            </p:cNvSpPr>
            <p:nvPr/>
          </p:nvSpPr>
          <p:spPr bwMode="auto">
            <a:xfrm>
              <a:off x="1105" y="2016"/>
              <a:ext cx="2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b</a:t>
              </a:r>
              <a:r>
                <a:rPr lang="en-US" sz="1600" b="0" baseline="-25000"/>
                <a:t>1</a:t>
              </a:r>
            </a:p>
          </p:txBody>
        </p:sp>
        <p:sp>
          <p:nvSpPr>
            <p:cNvPr id="299027" name="Rectangle 19"/>
            <p:cNvSpPr>
              <a:spLocks noChangeArrowheads="1"/>
            </p:cNvSpPr>
            <p:nvPr/>
          </p:nvSpPr>
          <p:spPr bwMode="auto">
            <a:xfrm>
              <a:off x="1536" y="2016"/>
              <a:ext cx="624" cy="48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Bit equal</a:t>
              </a:r>
            </a:p>
          </p:txBody>
        </p:sp>
        <p:sp>
          <p:nvSpPr>
            <p:cNvPr id="299028" name="Line 20"/>
            <p:cNvSpPr>
              <a:spLocks noChangeShapeType="1"/>
            </p:cNvSpPr>
            <p:nvPr/>
          </p:nvSpPr>
          <p:spPr bwMode="auto">
            <a:xfrm>
              <a:off x="1344" y="2112"/>
              <a:ext cx="19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029" name="Line 21"/>
            <p:cNvSpPr>
              <a:spLocks noChangeShapeType="1"/>
            </p:cNvSpPr>
            <p:nvPr/>
          </p:nvSpPr>
          <p:spPr bwMode="auto">
            <a:xfrm flipV="1">
              <a:off x="1344" y="2400"/>
              <a:ext cx="19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030" name="Text Box 22"/>
            <p:cNvSpPr txBox="1">
              <a:spLocks noChangeArrowheads="1"/>
            </p:cNvSpPr>
            <p:nvPr/>
          </p:nvSpPr>
          <p:spPr bwMode="auto">
            <a:xfrm>
              <a:off x="1105" y="2304"/>
              <a:ext cx="2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a</a:t>
              </a:r>
              <a:r>
                <a:rPr lang="en-US" sz="1600" b="0" baseline="-25000"/>
                <a:t>1</a:t>
              </a:r>
            </a:p>
          </p:txBody>
        </p:sp>
        <p:sp>
          <p:nvSpPr>
            <p:cNvPr id="299031" name="Rectangle 23"/>
            <p:cNvSpPr>
              <a:spLocks noChangeArrowheads="1"/>
            </p:cNvSpPr>
            <p:nvPr/>
          </p:nvSpPr>
          <p:spPr bwMode="auto">
            <a:xfrm>
              <a:off x="2210" y="2016"/>
              <a:ext cx="37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eq</a:t>
              </a:r>
              <a:r>
                <a:rPr lang="en-US" sz="1600" b="0" baseline="-25000"/>
                <a:t>1</a:t>
              </a:r>
            </a:p>
          </p:txBody>
        </p:sp>
        <p:sp>
          <p:nvSpPr>
            <p:cNvPr id="299032" name="Text Box 24"/>
            <p:cNvSpPr txBox="1">
              <a:spLocks noChangeArrowheads="1"/>
            </p:cNvSpPr>
            <p:nvPr/>
          </p:nvSpPr>
          <p:spPr bwMode="auto">
            <a:xfrm>
              <a:off x="1105" y="2496"/>
              <a:ext cx="2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b</a:t>
              </a:r>
              <a:r>
                <a:rPr lang="en-US" sz="1600" b="0" baseline="-25000"/>
                <a:t>0</a:t>
              </a:r>
            </a:p>
          </p:txBody>
        </p:sp>
        <p:sp>
          <p:nvSpPr>
            <p:cNvPr id="299033" name="Rectangle 25"/>
            <p:cNvSpPr>
              <a:spLocks noChangeArrowheads="1"/>
            </p:cNvSpPr>
            <p:nvPr/>
          </p:nvSpPr>
          <p:spPr bwMode="auto">
            <a:xfrm>
              <a:off x="1536" y="2496"/>
              <a:ext cx="624" cy="48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Bit equal</a:t>
              </a:r>
            </a:p>
          </p:txBody>
        </p:sp>
        <p:sp>
          <p:nvSpPr>
            <p:cNvPr id="299034" name="Line 26"/>
            <p:cNvSpPr>
              <a:spLocks noChangeShapeType="1"/>
            </p:cNvSpPr>
            <p:nvPr/>
          </p:nvSpPr>
          <p:spPr bwMode="auto">
            <a:xfrm>
              <a:off x="1344" y="2592"/>
              <a:ext cx="19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035" name="Line 27"/>
            <p:cNvSpPr>
              <a:spLocks noChangeShapeType="1"/>
            </p:cNvSpPr>
            <p:nvPr/>
          </p:nvSpPr>
          <p:spPr bwMode="auto">
            <a:xfrm flipV="1">
              <a:off x="1344" y="2880"/>
              <a:ext cx="19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036" name="Text Box 28"/>
            <p:cNvSpPr txBox="1">
              <a:spLocks noChangeArrowheads="1"/>
            </p:cNvSpPr>
            <p:nvPr/>
          </p:nvSpPr>
          <p:spPr bwMode="auto">
            <a:xfrm>
              <a:off x="1105" y="2784"/>
              <a:ext cx="2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a</a:t>
              </a:r>
              <a:r>
                <a:rPr lang="en-US" sz="1600" b="0" baseline="-25000"/>
                <a:t>0</a:t>
              </a:r>
            </a:p>
          </p:txBody>
        </p:sp>
        <p:sp>
          <p:nvSpPr>
            <p:cNvPr id="299037" name="Rectangle 29"/>
            <p:cNvSpPr>
              <a:spLocks noChangeArrowheads="1"/>
            </p:cNvSpPr>
            <p:nvPr/>
          </p:nvSpPr>
          <p:spPr bwMode="auto">
            <a:xfrm>
              <a:off x="2210" y="2496"/>
              <a:ext cx="37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eq</a:t>
              </a:r>
              <a:r>
                <a:rPr lang="en-US" sz="1600" b="0" baseline="-25000"/>
                <a:t>0</a:t>
              </a:r>
            </a:p>
          </p:txBody>
        </p:sp>
        <p:grpSp>
          <p:nvGrpSpPr>
            <p:cNvPr id="299038" name="Group 30"/>
            <p:cNvGrpSpPr>
              <a:grpSpLocks/>
            </p:cNvGrpSpPr>
            <p:nvPr/>
          </p:nvGrpSpPr>
          <p:grpSpPr bwMode="auto">
            <a:xfrm>
              <a:off x="1776" y="1488"/>
              <a:ext cx="96" cy="384"/>
              <a:chOff x="1776" y="1440"/>
              <a:chExt cx="96" cy="384"/>
            </a:xfrm>
          </p:grpSpPr>
          <p:grpSp>
            <p:nvGrpSpPr>
              <p:cNvPr id="299039" name="Group 31"/>
              <p:cNvGrpSpPr>
                <a:grpSpLocks/>
              </p:cNvGrpSpPr>
              <p:nvPr/>
            </p:nvGrpSpPr>
            <p:grpSpPr bwMode="auto">
              <a:xfrm>
                <a:off x="1776" y="1440"/>
                <a:ext cx="96" cy="96"/>
                <a:chOff x="240" y="4176"/>
                <a:chExt cx="192" cy="192"/>
              </a:xfrm>
            </p:grpSpPr>
            <p:sp>
              <p:nvSpPr>
                <p:cNvPr id="299040" name="Oval 32"/>
                <p:cNvSpPr>
                  <a:spLocks noChangeArrowheads="1"/>
                </p:cNvSpPr>
                <p:nvPr/>
              </p:nvSpPr>
              <p:spPr bwMode="auto">
                <a:xfrm>
                  <a:off x="288" y="422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9041" name="Rectangle 33"/>
                <p:cNvSpPr>
                  <a:spLocks noChangeArrowheads="1"/>
                </p:cNvSpPr>
                <p:nvPr/>
              </p:nvSpPr>
              <p:spPr bwMode="auto">
                <a:xfrm>
                  <a:off x="240" y="41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99042" name="Group 34"/>
              <p:cNvGrpSpPr>
                <a:grpSpLocks/>
              </p:cNvGrpSpPr>
              <p:nvPr/>
            </p:nvGrpSpPr>
            <p:grpSpPr bwMode="auto">
              <a:xfrm>
                <a:off x="1776" y="1584"/>
                <a:ext cx="96" cy="96"/>
                <a:chOff x="240" y="4176"/>
                <a:chExt cx="192" cy="192"/>
              </a:xfrm>
            </p:grpSpPr>
            <p:sp>
              <p:nvSpPr>
                <p:cNvPr id="299043" name="Oval 35"/>
                <p:cNvSpPr>
                  <a:spLocks noChangeArrowheads="1"/>
                </p:cNvSpPr>
                <p:nvPr/>
              </p:nvSpPr>
              <p:spPr bwMode="auto">
                <a:xfrm>
                  <a:off x="288" y="422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9044" name="Rectangle 36"/>
                <p:cNvSpPr>
                  <a:spLocks noChangeArrowheads="1"/>
                </p:cNvSpPr>
                <p:nvPr/>
              </p:nvSpPr>
              <p:spPr bwMode="auto">
                <a:xfrm>
                  <a:off x="240" y="41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99045" name="Group 37"/>
              <p:cNvGrpSpPr>
                <a:grpSpLocks/>
              </p:cNvGrpSpPr>
              <p:nvPr/>
            </p:nvGrpSpPr>
            <p:grpSpPr bwMode="auto">
              <a:xfrm>
                <a:off x="1776" y="1728"/>
                <a:ext cx="96" cy="96"/>
                <a:chOff x="240" y="4176"/>
                <a:chExt cx="192" cy="192"/>
              </a:xfrm>
            </p:grpSpPr>
            <p:sp>
              <p:nvSpPr>
                <p:cNvPr id="299046" name="Oval 38"/>
                <p:cNvSpPr>
                  <a:spLocks noChangeArrowheads="1"/>
                </p:cNvSpPr>
                <p:nvPr/>
              </p:nvSpPr>
              <p:spPr bwMode="auto">
                <a:xfrm>
                  <a:off x="288" y="422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9047" name="Rectangle 39"/>
                <p:cNvSpPr>
                  <a:spLocks noChangeArrowheads="1"/>
                </p:cNvSpPr>
                <p:nvPr/>
              </p:nvSpPr>
              <p:spPr bwMode="auto">
                <a:xfrm>
                  <a:off x="240" y="41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99048" name="Line 40"/>
            <p:cNvSpPr>
              <a:spLocks noChangeShapeType="1"/>
            </p:cNvSpPr>
            <p:nvPr/>
          </p:nvSpPr>
          <p:spPr bwMode="auto">
            <a:xfrm>
              <a:off x="3409" y="1676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049" name="Freeform 41"/>
            <p:cNvSpPr>
              <a:spLocks/>
            </p:cNvSpPr>
            <p:nvPr/>
          </p:nvSpPr>
          <p:spPr bwMode="auto">
            <a:xfrm>
              <a:off x="3027" y="1536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CCE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050" name="Freeform 42"/>
            <p:cNvSpPr>
              <a:spLocks/>
            </p:cNvSpPr>
            <p:nvPr/>
          </p:nvSpPr>
          <p:spPr bwMode="auto">
            <a:xfrm>
              <a:off x="3027" y="1536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051" name="Freeform 43"/>
            <p:cNvSpPr>
              <a:spLocks/>
            </p:cNvSpPr>
            <p:nvPr/>
          </p:nvSpPr>
          <p:spPr bwMode="auto">
            <a:xfrm>
              <a:off x="2400" y="624"/>
              <a:ext cx="528" cy="9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32" y="0"/>
                </a:cxn>
                <a:cxn ang="0">
                  <a:pos x="432" y="960"/>
                </a:cxn>
                <a:cxn ang="0">
                  <a:pos x="528" y="960"/>
                </a:cxn>
              </a:cxnLst>
              <a:rect l="0" t="0" r="r" b="b"/>
              <a:pathLst>
                <a:path w="528" h="960">
                  <a:moveTo>
                    <a:pt x="0" y="0"/>
                  </a:moveTo>
                  <a:lnTo>
                    <a:pt x="432" y="0"/>
                  </a:lnTo>
                  <a:lnTo>
                    <a:pt x="432" y="960"/>
                  </a:lnTo>
                  <a:lnTo>
                    <a:pt x="528" y="96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9052" name="Freeform 44"/>
            <p:cNvSpPr>
              <a:spLocks/>
            </p:cNvSpPr>
            <p:nvPr/>
          </p:nvSpPr>
          <p:spPr bwMode="auto">
            <a:xfrm flipV="1">
              <a:off x="2160" y="624"/>
              <a:ext cx="864" cy="960"/>
            </a:xfrm>
            <a:custGeom>
              <a:avLst/>
              <a:gdLst/>
              <a:ahLst/>
              <a:cxnLst>
                <a:cxn ang="0">
                  <a:pos x="0" y="960"/>
                </a:cxn>
                <a:cxn ang="0">
                  <a:pos x="672" y="960"/>
                </a:cxn>
                <a:cxn ang="0">
                  <a:pos x="672" y="0"/>
                </a:cxn>
                <a:cxn ang="0">
                  <a:pos x="864" y="0"/>
                </a:cxn>
              </a:cxnLst>
              <a:rect l="0" t="0" r="r" b="b"/>
              <a:pathLst>
                <a:path w="864" h="960">
                  <a:moveTo>
                    <a:pt x="0" y="960"/>
                  </a:moveTo>
                  <a:lnTo>
                    <a:pt x="672" y="960"/>
                  </a:lnTo>
                  <a:lnTo>
                    <a:pt x="672" y="0"/>
                  </a:lnTo>
                  <a:lnTo>
                    <a:pt x="864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9053" name="Freeform 45"/>
            <p:cNvSpPr>
              <a:spLocks/>
            </p:cNvSpPr>
            <p:nvPr/>
          </p:nvSpPr>
          <p:spPr bwMode="auto">
            <a:xfrm>
              <a:off x="2160" y="1104"/>
              <a:ext cx="864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" y="0"/>
                </a:cxn>
                <a:cxn ang="0">
                  <a:pos x="576" y="528"/>
                </a:cxn>
                <a:cxn ang="0">
                  <a:pos x="864" y="528"/>
                </a:cxn>
              </a:cxnLst>
              <a:rect l="0" t="0" r="r" b="b"/>
              <a:pathLst>
                <a:path w="864" h="528">
                  <a:moveTo>
                    <a:pt x="0" y="0"/>
                  </a:moveTo>
                  <a:lnTo>
                    <a:pt x="576" y="0"/>
                  </a:lnTo>
                  <a:lnTo>
                    <a:pt x="576" y="528"/>
                  </a:lnTo>
                  <a:lnTo>
                    <a:pt x="864" y="528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9054" name="Freeform 46"/>
            <p:cNvSpPr>
              <a:spLocks/>
            </p:cNvSpPr>
            <p:nvPr/>
          </p:nvSpPr>
          <p:spPr bwMode="auto">
            <a:xfrm flipV="1">
              <a:off x="2160" y="1728"/>
              <a:ext cx="864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" y="0"/>
                </a:cxn>
                <a:cxn ang="0">
                  <a:pos x="576" y="528"/>
                </a:cxn>
                <a:cxn ang="0">
                  <a:pos x="864" y="528"/>
                </a:cxn>
              </a:cxnLst>
              <a:rect l="0" t="0" r="r" b="b"/>
              <a:pathLst>
                <a:path w="864" h="528">
                  <a:moveTo>
                    <a:pt x="0" y="0"/>
                  </a:moveTo>
                  <a:lnTo>
                    <a:pt x="576" y="0"/>
                  </a:lnTo>
                  <a:lnTo>
                    <a:pt x="576" y="528"/>
                  </a:lnTo>
                  <a:lnTo>
                    <a:pt x="864" y="528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99055" name="Group 47"/>
            <p:cNvGrpSpPr>
              <a:grpSpLocks/>
            </p:cNvGrpSpPr>
            <p:nvPr/>
          </p:nvGrpSpPr>
          <p:grpSpPr bwMode="auto">
            <a:xfrm>
              <a:off x="2544" y="1488"/>
              <a:ext cx="96" cy="384"/>
              <a:chOff x="1776" y="1440"/>
              <a:chExt cx="96" cy="384"/>
            </a:xfrm>
          </p:grpSpPr>
          <p:grpSp>
            <p:nvGrpSpPr>
              <p:cNvPr id="299056" name="Group 48"/>
              <p:cNvGrpSpPr>
                <a:grpSpLocks/>
              </p:cNvGrpSpPr>
              <p:nvPr/>
            </p:nvGrpSpPr>
            <p:grpSpPr bwMode="auto">
              <a:xfrm>
                <a:off x="1776" y="1440"/>
                <a:ext cx="96" cy="96"/>
                <a:chOff x="240" y="4176"/>
                <a:chExt cx="192" cy="192"/>
              </a:xfrm>
            </p:grpSpPr>
            <p:sp>
              <p:nvSpPr>
                <p:cNvPr id="299057" name="Oval 49"/>
                <p:cNvSpPr>
                  <a:spLocks noChangeArrowheads="1"/>
                </p:cNvSpPr>
                <p:nvPr/>
              </p:nvSpPr>
              <p:spPr bwMode="auto">
                <a:xfrm>
                  <a:off x="288" y="422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9058" name="Rectangle 50"/>
                <p:cNvSpPr>
                  <a:spLocks noChangeArrowheads="1"/>
                </p:cNvSpPr>
                <p:nvPr/>
              </p:nvSpPr>
              <p:spPr bwMode="auto">
                <a:xfrm>
                  <a:off x="240" y="41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99059" name="Group 51"/>
              <p:cNvGrpSpPr>
                <a:grpSpLocks/>
              </p:cNvGrpSpPr>
              <p:nvPr/>
            </p:nvGrpSpPr>
            <p:grpSpPr bwMode="auto">
              <a:xfrm>
                <a:off x="1776" y="1584"/>
                <a:ext cx="96" cy="96"/>
                <a:chOff x="240" y="4176"/>
                <a:chExt cx="192" cy="192"/>
              </a:xfrm>
            </p:grpSpPr>
            <p:sp>
              <p:nvSpPr>
                <p:cNvPr id="299060" name="Oval 52"/>
                <p:cNvSpPr>
                  <a:spLocks noChangeArrowheads="1"/>
                </p:cNvSpPr>
                <p:nvPr/>
              </p:nvSpPr>
              <p:spPr bwMode="auto">
                <a:xfrm>
                  <a:off x="288" y="422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9061" name="Rectangle 53"/>
                <p:cNvSpPr>
                  <a:spLocks noChangeArrowheads="1"/>
                </p:cNvSpPr>
                <p:nvPr/>
              </p:nvSpPr>
              <p:spPr bwMode="auto">
                <a:xfrm>
                  <a:off x="240" y="41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99062" name="Group 54"/>
              <p:cNvGrpSpPr>
                <a:grpSpLocks/>
              </p:cNvGrpSpPr>
              <p:nvPr/>
            </p:nvGrpSpPr>
            <p:grpSpPr bwMode="auto">
              <a:xfrm>
                <a:off x="1776" y="1728"/>
                <a:ext cx="96" cy="96"/>
                <a:chOff x="240" y="4176"/>
                <a:chExt cx="192" cy="192"/>
              </a:xfrm>
            </p:grpSpPr>
            <p:sp>
              <p:nvSpPr>
                <p:cNvPr id="299063" name="Oval 55"/>
                <p:cNvSpPr>
                  <a:spLocks noChangeArrowheads="1"/>
                </p:cNvSpPr>
                <p:nvPr/>
              </p:nvSpPr>
              <p:spPr bwMode="auto">
                <a:xfrm>
                  <a:off x="288" y="422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9064" name="Rectangle 56"/>
                <p:cNvSpPr>
                  <a:spLocks noChangeArrowheads="1"/>
                </p:cNvSpPr>
                <p:nvPr/>
              </p:nvSpPr>
              <p:spPr bwMode="auto">
                <a:xfrm>
                  <a:off x="240" y="41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99065" name="Rectangle 57"/>
            <p:cNvSpPr>
              <a:spLocks noChangeArrowheads="1"/>
            </p:cNvSpPr>
            <p:nvPr/>
          </p:nvSpPr>
          <p:spPr bwMode="auto">
            <a:xfrm>
              <a:off x="3552" y="1584"/>
              <a:ext cx="37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Eq</a:t>
              </a:r>
              <a:endParaRPr lang="en-US" sz="1600" b="0" baseline="-25000"/>
            </a:p>
          </p:txBody>
        </p:sp>
      </p:grpSp>
      <p:grpSp>
        <p:nvGrpSpPr>
          <p:cNvPr id="299066" name="Group 58"/>
          <p:cNvGrpSpPr>
            <a:grpSpLocks/>
          </p:cNvGrpSpPr>
          <p:nvPr/>
        </p:nvGrpSpPr>
        <p:grpSpPr bwMode="auto">
          <a:xfrm>
            <a:off x="5334000" y="1524000"/>
            <a:ext cx="2613025" cy="1028700"/>
            <a:chOff x="3926" y="1800"/>
            <a:chExt cx="1646" cy="648"/>
          </a:xfrm>
        </p:grpSpPr>
        <p:sp>
          <p:nvSpPr>
            <p:cNvPr id="299067" name="Rectangle 59"/>
            <p:cNvSpPr>
              <a:spLocks noChangeArrowheads="1"/>
            </p:cNvSpPr>
            <p:nvPr/>
          </p:nvSpPr>
          <p:spPr bwMode="auto">
            <a:xfrm>
              <a:off x="4416" y="1824"/>
              <a:ext cx="720" cy="576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2400" b="0"/>
                <a:t>=</a:t>
              </a:r>
            </a:p>
          </p:txBody>
        </p:sp>
        <p:sp>
          <p:nvSpPr>
            <p:cNvPr id="299068" name="Line 60"/>
            <p:cNvSpPr>
              <a:spLocks noChangeShapeType="1"/>
            </p:cNvSpPr>
            <p:nvPr/>
          </p:nvSpPr>
          <p:spPr bwMode="auto">
            <a:xfrm>
              <a:off x="4128" y="1920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9069" name="Line 61"/>
            <p:cNvSpPr>
              <a:spLocks noChangeShapeType="1"/>
            </p:cNvSpPr>
            <p:nvPr/>
          </p:nvSpPr>
          <p:spPr bwMode="auto">
            <a:xfrm>
              <a:off x="4128" y="2304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9070" name="Line 62"/>
            <p:cNvSpPr>
              <a:spLocks noChangeShapeType="1"/>
            </p:cNvSpPr>
            <p:nvPr/>
          </p:nvSpPr>
          <p:spPr bwMode="auto">
            <a:xfrm>
              <a:off x="5136" y="2112"/>
              <a:ext cx="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9071" name="Text Box 63"/>
            <p:cNvSpPr txBox="1">
              <a:spLocks noChangeArrowheads="1"/>
            </p:cNvSpPr>
            <p:nvPr/>
          </p:nvSpPr>
          <p:spPr bwMode="auto">
            <a:xfrm>
              <a:off x="3926" y="1800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b="0"/>
                <a:t>B</a:t>
              </a:r>
            </a:p>
          </p:txBody>
        </p:sp>
        <p:sp>
          <p:nvSpPr>
            <p:cNvPr id="299072" name="Text Box 64"/>
            <p:cNvSpPr txBox="1">
              <a:spLocks noChangeArrowheads="1"/>
            </p:cNvSpPr>
            <p:nvPr/>
          </p:nvSpPr>
          <p:spPr bwMode="auto">
            <a:xfrm>
              <a:off x="3936" y="2217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b="0"/>
                <a:t>A</a:t>
              </a:r>
            </a:p>
          </p:txBody>
        </p:sp>
        <p:sp>
          <p:nvSpPr>
            <p:cNvPr id="299073" name="Text Box 65"/>
            <p:cNvSpPr txBox="1">
              <a:spLocks noChangeArrowheads="1"/>
            </p:cNvSpPr>
            <p:nvPr/>
          </p:nvSpPr>
          <p:spPr bwMode="auto">
            <a:xfrm>
              <a:off x="5280" y="1872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b="0"/>
                <a:t>Eq</a:t>
              </a:r>
            </a:p>
          </p:txBody>
        </p:sp>
      </p:grpSp>
      <p:sp>
        <p:nvSpPr>
          <p:cNvPr id="299074" name="Text Box 66"/>
          <p:cNvSpPr txBox="1">
            <a:spLocks noChangeArrowheads="1"/>
          </p:cNvSpPr>
          <p:nvPr/>
        </p:nvSpPr>
        <p:spPr bwMode="auto">
          <a:xfrm>
            <a:off x="5099050" y="1049338"/>
            <a:ext cx="30607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/>
              <a:t>Word-Level Representation</a:t>
            </a:r>
          </a:p>
        </p:txBody>
      </p:sp>
      <p:sp>
        <p:nvSpPr>
          <p:cNvPr id="299075" name="Text Box 67"/>
          <p:cNvSpPr txBox="1">
            <a:spLocks noChangeArrowheads="1"/>
          </p:cNvSpPr>
          <p:nvPr/>
        </p:nvSpPr>
        <p:spPr bwMode="auto">
          <a:xfrm>
            <a:off x="5373688" y="3429000"/>
            <a:ext cx="25495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>
                <a:latin typeface="Courier New" pitchFamily="49" charset="0"/>
              </a:rPr>
              <a:t>bool Eq = (A == B)</a:t>
            </a:r>
          </a:p>
        </p:txBody>
      </p:sp>
      <p:sp>
        <p:nvSpPr>
          <p:cNvPr id="299076" name="Text Box 68"/>
          <p:cNvSpPr txBox="1">
            <a:spLocks noChangeArrowheads="1"/>
          </p:cNvSpPr>
          <p:nvPr/>
        </p:nvSpPr>
        <p:spPr bwMode="auto">
          <a:xfrm>
            <a:off x="5567363" y="2971800"/>
            <a:ext cx="22891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/>
              <a:t>HCL Representation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Bit-Level Multiplexor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idx="1"/>
          </p:nvPr>
        </p:nvSpPr>
        <p:spPr>
          <a:xfrm>
            <a:off x="290513" y="4343400"/>
            <a:ext cx="8294687" cy="2089150"/>
          </a:xfrm>
        </p:spPr>
        <p:txBody>
          <a:bodyPr/>
          <a:lstStyle/>
          <a:p>
            <a:pPr lvl="1"/>
            <a:r>
              <a:rPr lang="en-US"/>
              <a:t>Control signal s</a:t>
            </a:r>
          </a:p>
          <a:p>
            <a:pPr lvl="1"/>
            <a:r>
              <a:rPr lang="en-US"/>
              <a:t>Data signals a and b</a:t>
            </a:r>
          </a:p>
          <a:p>
            <a:pPr lvl="1"/>
            <a:r>
              <a:rPr lang="en-US"/>
              <a:t>Output a when s=1, b when s=0</a:t>
            </a:r>
          </a:p>
        </p:txBody>
      </p:sp>
      <p:sp>
        <p:nvSpPr>
          <p:cNvPr id="300036" name="Rectangle 4"/>
          <p:cNvSpPr>
            <a:spLocks noChangeArrowheads="1"/>
          </p:cNvSpPr>
          <p:nvPr/>
        </p:nvSpPr>
        <p:spPr bwMode="auto">
          <a:xfrm>
            <a:off x="1219200" y="1600200"/>
            <a:ext cx="2819400" cy="21336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eaLnBrk="1" hangingPunct="1">
              <a:lnSpc>
                <a:spcPct val="100000"/>
              </a:lnSpc>
            </a:pPr>
            <a:r>
              <a:rPr lang="en-US" b="0"/>
              <a:t>Bit MUX</a:t>
            </a:r>
          </a:p>
        </p:txBody>
      </p:sp>
      <p:sp>
        <p:nvSpPr>
          <p:cNvPr id="300037" name="Freeform 5"/>
          <p:cNvSpPr>
            <a:spLocks/>
          </p:cNvSpPr>
          <p:nvPr/>
        </p:nvSpPr>
        <p:spPr bwMode="auto">
          <a:xfrm flipV="1">
            <a:off x="2819400" y="2667000"/>
            <a:ext cx="5334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44" y="96"/>
              </a:cxn>
              <a:cxn ang="0">
                <a:pos x="144" y="0"/>
              </a:cxn>
              <a:cxn ang="0">
                <a:pos x="336" y="0"/>
              </a:cxn>
            </a:cxnLst>
            <a:rect l="0" t="0" r="r" b="b"/>
            <a:pathLst>
              <a:path w="336" h="96">
                <a:moveTo>
                  <a:pt x="0" y="96"/>
                </a:moveTo>
                <a:lnTo>
                  <a:pt x="144" y="96"/>
                </a:lnTo>
                <a:lnTo>
                  <a:pt x="144" y="0"/>
                </a:lnTo>
                <a:lnTo>
                  <a:pt x="336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0038" name="Freeform 6"/>
          <p:cNvSpPr>
            <a:spLocks/>
          </p:cNvSpPr>
          <p:nvPr/>
        </p:nvSpPr>
        <p:spPr bwMode="auto">
          <a:xfrm>
            <a:off x="2819400" y="3124200"/>
            <a:ext cx="5334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44" y="96"/>
              </a:cxn>
              <a:cxn ang="0">
                <a:pos x="144" y="0"/>
              </a:cxn>
              <a:cxn ang="0">
                <a:pos x="336" y="0"/>
              </a:cxn>
            </a:cxnLst>
            <a:rect l="0" t="0" r="r" b="b"/>
            <a:pathLst>
              <a:path w="336" h="96">
                <a:moveTo>
                  <a:pt x="0" y="96"/>
                </a:moveTo>
                <a:lnTo>
                  <a:pt x="144" y="96"/>
                </a:lnTo>
                <a:lnTo>
                  <a:pt x="144" y="0"/>
                </a:lnTo>
                <a:lnTo>
                  <a:pt x="336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0039" name="Line 7"/>
          <p:cNvSpPr>
            <a:spLocks noChangeShapeType="1"/>
          </p:cNvSpPr>
          <p:nvPr/>
        </p:nvSpPr>
        <p:spPr bwMode="auto">
          <a:xfrm>
            <a:off x="3875088" y="2965450"/>
            <a:ext cx="392112" cy="6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0040" name="Freeform 8"/>
          <p:cNvSpPr>
            <a:spLocks/>
          </p:cNvSpPr>
          <p:nvPr/>
        </p:nvSpPr>
        <p:spPr bwMode="auto">
          <a:xfrm>
            <a:off x="3273425" y="2743200"/>
            <a:ext cx="650875" cy="4397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0" y="0"/>
              </a:cxn>
              <a:cxn ang="0">
                <a:pos x="190" y="0"/>
              </a:cxn>
              <a:cxn ang="0">
                <a:pos x="227" y="3"/>
              </a:cxn>
              <a:cxn ang="0">
                <a:pos x="262" y="11"/>
              </a:cxn>
              <a:cxn ang="0">
                <a:pos x="292" y="22"/>
              </a:cxn>
              <a:cxn ang="0">
                <a:pos x="322" y="40"/>
              </a:cxn>
              <a:cxn ang="0">
                <a:pos x="372" y="81"/>
              </a:cxn>
              <a:cxn ang="0">
                <a:pos x="410" y="140"/>
              </a:cxn>
              <a:cxn ang="0">
                <a:pos x="410" y="140"/>
              </a:cxn>
              <a:cxn ang="0">
                <a:pos x="372" y="195"/>
              </a:cxn>
              <a:cxn ang="0">
                <a:pos x="322" y="240"/>
              </a:cxn>
              <a:cxn ang="0">
                <a:pos x="292" y="254"/>
              </a:cxn>
              <a:cxn ang="0">
                <a:pos x="262" y="266"/>
              </a:cxn>
              <a:cxn ang="0">
                <a:pos x="227" y="273"/>
              </a:cxn>
              <a:cxn ang="0">
                <a:pos x="190" y="277"/>
              </a:cxn>
              <a:cxn ang="0">
                <a:pos x="190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277"/>
              </a:cxn>
              <a:cxn ang="0">
                <a:pos x="22" y="247"/>
              </a:cxn>
              <a:cxn ang="0">
                <a:pos x="38" y="214"/>
              </a:cxn>
              <a:cxn ang="0">
                <a:pos x="45" y="177"/>
              </a:cxn>
              <a:cxn ang="0">
                <a:pos x="49" y="140"/>
              </a:cxn>
              <a:cxn ang="0">
                <a:pos x="49" y="140"/>
              </a:cxn>
              <a:cxn ang="0">
                <a:pos x="45" y="99"/>
              </a:cxn>
              <a:cxn ang="0">
                <a:pos x="38" y="66"/>
              </a:cxn>
              <a:cxn ang="0">
                <a:pos x="22" y="33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410" h="277">
                <a:moveTo>
                  <a:pt x="0" y="0"/>
                </a:moveTo>
                <a:lnTo>
                  <a:pt x="190" y="0"/>
                </a:lnTo>
                <a:lnTo>
                  <a:pt x="190" y="0"/>
                </a:lnTo>
                <a:lnTo>
                  <a:pt x="227" y="3"/>
                </a:lnTo>
                <a:lnTo>
                  <a:pt x="262" y="11"/>
                </a:lnTo>
                <a:lnTo>
                  <a:pt x="292" y="22"/>
                </a:lnTo>
                <a:lnTo>
                  <a:pt x="322" y="40"/>
                </a:lnTo>
                <a:lnTo>
                  <a:pt x="372" y="81"/>
                </a:lnTo>
                <a:lnTo>
                  <a:pt x="410" y="140"/>
                </a:lnTo>
                <a:lnTo>
                  <a:pt x="410" y="140"/>
                </a:lnTo>
                <a:lnTo>
                  <a:pt x="372" y="195"/>
                </a:lnTo>
                <a:lnTo>
                  <a:pt x="322" y="240"/>
                </a:lnTo>
                <a:lnTo>
                  <a:pt x="292" y="254"/>
                </a:lnTo>
                <a:lnTo>
                  <a:pt x="262" y="266"/>
                </a:lnTo>
                <a:lnTo>
                  <a:pt x="227" y="273"/>
                </a:lnTo>
                <a:lnTo>
                  <a:pt x="190" y="277"/>
                </a:lnTo>
                <a:lnTo>
                  <a:pt x="19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22" y="247"/>
                </a:lnTo>
                <a:lnTo>
                  <a:pt x="38" y="214"/>
                </a:lnTo>
                <a:lnTo>
                  <a:pt x="45" y="177"/>
                </a:lnTo>
                <a:lnTo>
                  <a:pt x="49" y="140"/>
                </a:lnTo>
                <a:lnTo>
                  <a:pt x="49" y="140"/>
                </a:lnTo>
                <a:lnTo>
                  <a:pt x="45" y="99"/>
                </a:lnTo>
                <a:lnTo>
                  <a:pt x="38" y="66"/>
                </a:lnTo>
                <a:lnTo>
                  <a:pt x="22" y="3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0041" name="Freeform 9"/>
          <p:cNvSpPr>
            <a:spLocks/>
          </p:cNvSpPr>
          <p:nvPr/>
        </p:nvSpPr>
        <p:spPr bwMode="auto">
          <a:xfrm>
            <a:off x="3273425" y="2743200"/>
            <a:ext cx="650875" cy="4397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0" y="0"/>
              </a:cxn>
              <a:cxn ang="0">
                <a:pos x="190" y="0"/>
              </a:cxn>
              <a:cxn ang="0">
                <a:pos x="227" y="3"/>
              </a:cxn>
              <a:cxn ang="0">
                <a:pos x="262" y="11"/>
              </a:cxn>
              <a:cxn ang="0">
                <a:pos x="292" y="22"/>
              </a:cxn>
              <a:cxn ang="0">
                <a:pos x="322" y="40"/>
              </a:cxn>
              <a:cxn ang="0">
                <a:pos x="372" y="81"/>
              </a:cxn>
              <a:cxn ang="0">
                <a:pos x="410" y="140"/>
              </a:cxn>
              <a:cxn ang="0">
                <a:pos x="410" y="140"/>
              </a:cxn>
              <a:cxn ang="0">
                <a:pos x="372" y="195"/>
              </a:cxn>
              <a:cxn ang="0">
                <a:pos x="322" y="240"/>
              </a:cxn>
              <a:cxn ang="0">
                <a:pos x="292" y="254"/>
              </a:cxn>
              <a:cxn ang="0">
                <a:pos x="262" y="266"/>
              </a:cxn>
              <a:cxn ang="0">
                <a:pos x="227" y="273"/>
              </a:cxn>
              <a:cxn ang="0">
                <a:pos x="190" y="277"/>
              </a:cxn>
              <a:cxn ang="0">
                <a:pos x="190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277"/>
              </a:cxn>
              <a:cxn ang="0">
                <a:pos x="22" y="247"/>
              </a:cxn>
              <a:cxn ang="0">
                <a:pos x="38" y="214"/>
              </a:cxn>
              <a:cxn ang="0">
                <a:pos x="45" y="177"/>
              </a:cxn>
              <a:cxn ang="0">
                <a:pos x="49" y="140"/>
              </a:cxn>
              <a:cxn ang="0">
                <a:pos x="49" y="140"/>
              </a:cxn>
              <a:cxn ang="0">
                <a:pos x="45" y="99"/>
              </a:cxn>
              <a:cxn ang="0">
                <a:pos x="38" y="66"/>
              </a:cxn>
              <a:cxn ang="0">
                <a:pos x="22" y="33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410" h="277">
                <a:moveTo>
                  <a:pt x="0" y="0"/>
                </a:moveTo>
                <a:lnTo>
                  <a:pt x="190" y="0"/>
                </a:lnTo>
                <a:lnTo>
                  <a:pt x="190" y="0"/>
                </a:lnTo>
                <a:lnTo>
                  <a:pt x="227" y="3"/>
                </a:lnTo>
                <a:lnTo>
                  <a:pt x="262" y="11"/>
                </a:lnTo>
                <a:lnTo>
                  <a:pt x="292" y="22"/>
                </a:lnTo>
                <a:lnTo>
                  <a:pt x="322" y="40"/>
                </a:lnTo>
                <a:lnTo>
                  <a:pt x="372" y="81"/>
                </a:lnTo>
                <a:lnTo>
                  <a:pt x="410" y="140"/>
                </a:lnTo>
                <a:lnTo>
                  <a:pt x="410" y="140"/>
                </a:lnTo>
                <a:lnTo>
                  <a:pt x="372" y="195"/>
                </a:lnTo>
                <a:lnTo>
                  <a:pt x="322" y="240"/>
                </a:lnTo>
                <a:lnTo>
                  <a:pt x="292" y="254"/>
                </a:lnTo>
                <a:lnTo>
                  <a:pt x="262" y="266"/>
                </a:lnTo>
                <a:lnTo>
                  <a:pt x="227" y="273"/>
                </a:lnTo>
                <a:lnTo>
                  <a:pt x="190" y="277"/>
                </a:lnTo>
                <a:lnTo>
                  <a:pt x="19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22" y="247"/>
                </a:lnTo>
                <a:lnTo>
                  <a:pt x="38" y="214"/>
                </a:lnTo>
                <a:lnTo>
                  <a:pt x="45" y="177"/>
                </a:lnTo>
                <a:lnTo>
                  <a:pt x="49" y="140"/>
                </a:lnTo>
                <a:lnTo>
                  <a:pt x="49" y="140"/>
                </a:lnTo>
                <a:lnTo>
                  <a:pt x="45" y="99"/>
                </a:lnTo>
                <a:lnTo>
                  <a:pt x="38" y="66"/>
                </a:lnTo>
                <a:lnTo>
                  <a:pt x="22" y="3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00042" name="Group 10"/>
          <p:cNvGrpSpPr>
            <a:grpSpLocks/>
          </p:cNvGrpSpPr>
          <p:nvPr/>
        </p:nvGrpSpPr>
        <p:grpSpPr bwMode="auto">
          <a:xfrm>
            <a:off x="1752600" y="1752600"/>
            <a:ext cx="292100" cy="609600"/>
            <a:chOff x="960" y="1055"/>
            <a:chExt cx="184" cy="384"/>
          </a:xfrm>
        </p:grpSpPr>
        <p:sp>
          <p:nvSpPr>
            <p:cNvPr id="300043" name="Line 11"/>
            <p:cNvSpPr>
              <a:spLocks noChangeShapeType="1"/>
            </p:cNvSpPr>
            <p:nvPr/>
          </p:nvSpPr>
          <p:spPr bwMode="auto">
            <a:xfrm rot="5400000">
              <a:off x="1009" y="1391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0044" name="Freeform 12"/>
            <p:cNvSpPr>
              <a:spLocks/>
            </p:cNvSpPr>
            <p:nvPr/>
          </p:nvSpPr>
          <p:spPr bwMode="auto">
            <a:xfrm rot="5400000">
              <a:off x="957" y="1154"/>
              <a:ext cx="190" cy="1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4"/>
                </a:cxn>
                <a:cxn ang="0">
                  <a:pos x="190" y="92"/>
                </a:cxn>
                <a:cxn ang="0">
                  <a:pos x="0" y="0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0045" name="Freeform 13"/>
            <p:cNvSpPr>
              <a:spLocks/>
            </p:cNvSpPr>
            <p:nvPr/>
          </p:nvSpPr>
          <p:spPr bwMode="auto">
            <a:xfrm rot="5400000">
              <a:off x="957" y="1154"/>
              <a:ext cx="190" cy="1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4"/>
                </a:cxn>
                <a:cxn ang="0">
                  <a:pos x="190" y="92"/>
                </a:cxn>
                <a:cxn ang="0">
                  <a:pos x="0" y="0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0046" name="Freeform 14"/>
            <p:cNvSpPr>
              <a:spLocks/>
            </p:cNvSpPr>
            <p:nvPr/>
          </p:nvSpPr>
          <p:spPr bwMode="auto">
            <a:xfrm rot="5400000">
              <a:off x="1028" y="1345"/>
              <a:ext cx="49" cy="48"/>
            </a:xfrm>
            <a:custGeom>
              <a:avLst/>
              <a:gdLst/>
              <a:ahLst/>
              <a:cxnLst>
                <a:cxn ang="0">
                  <a:pos x="49" y="26"/>
                </a:cxn>
                <a:cxn ang="0">
                  <a:pos x="42" y="41"/>
                </a:cxn>
                <a:cxn ang="0">
                  <a:pos x="23" y="48"/>
                </a:cxn>
                <a:cxn ang="0">
                  <a:pos x="23" y="48"/>
                </a:cxn>
                <a:cxn ang="0">
                  <a:pos x="8" y="41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8"/>
                </a:cxn>
                <a:cxn ang="0">
                  <a:pos x="23" y="0"/>
                </a:cxn>
                <a:cxn ang="0">
                  <a:pos x="23" y="0"/>
                </a:cxn>
                <a:cxn ang="0">
                  <a:pos x="42" y="8"/>
                </a:cxn>
                <a:cxn ang="0">
                  <a:pos x="49" y="26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0047" name="Freeform 15"/>
            <p:cNvSpPr>
              <a:spLocks/>
            </p:cNvSpPr>
            <p:nvPr/>
          </p:nvSpPr>
          <p:spPr bwMode="auto">
            <a:xfrm rot="5400000">
              <a:off x="1028" y="1345"/>
              <a:ext cx="49" cy="48"/>
            </a:xfrm>
            <a:custGeom>
              <a:avLst/>
              <a:gdLst/>
              <a:ahLst/>
              <a:cxnLst>
                <a:cxn ang="0">
                  <a:pos x="49" y="26"/>
                </a:cxn>
                <a:cxn ang="0">
                  <a:pos x="42" y="41"/>
                </a:cxn>
                <a:cxn ang="0">
                  <a:pos x="23" y="48"/>
                </a:cxn>
                <a:cxn ang="0">
                  <a:pos x="23" y="48"/>
                </a:cxn>
                <a:cxn ang="0">
                  <a:pos x="8" y="41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8"/>
                </a:cxn>
                <a:cxn ang="0">
                  <a:pos x="23" y="0"/>
                </a:cxn>
                <a:cxn ang="0">
                  <a:pos x="23" y="0"/>
                </a:cxn>
                <a:cxn ang="0">
                  <a:pos x="42" y="8"/>
                </a:cxn>
                <a:cxn ang="0">
                  <a:pos x="49" y="26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0048" name="Line 16"/>
            <p:cNvSpPr>
              <a:spLocks noChangeShapeType="1"/>
            </p:cNvSpPr>
            <p:nvPr/>
          </p:nvSpPr>
          <p:spPr bwMode="auto">
            <a:xfrm rot="5400000">
              <a:off x="1002" y="1102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0049" name="Line 17"/>
          <p:cNvSpPr>
            <a:spLocks noChangeShapeType="1"/>
          </p:cNvSpPr>
          <p:nvPr/>
        </p:nvSpPr>
        <p:spPr bwMode="auto">
          <a:xfrm>
            <a:off x="2057400" y="2514600"/>
            <a:ext cx="1508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0050" name="Line 18"/>
          <p:cNvSpPr>
            <a:spLocks noChangeShapeType="1"/>
          </p:cNvSpPr>
          <p:nvPr/>
        </p:nvSpPr>
        <p:spPr bwMode="auto">
          <a:xfrm>
            <a:off x="914400" y="2819400"/>
            <a:ext cx="12938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0051" name="Freeform 19"/>
          <p:cNvSpPr>
            <a:spLocks/>
          </p:cNvSpPr>
          <p:nvPr/>
        </p:nvSpPr>
        <p:spPr bwMode="auto">
          <a:xfrm>
            <a:off x="2208213" y="2438400"/>
            <a:ext cx="606425" cy="439738"/>
          </a:xfrm>
          <a:custGeom>
            <a:avLst/>
            <a:gdLst/>
            <a:ahLst/>
            <a:cxnLst>
              <a:cxn ang="0">
                <a:pos x="382" y="140"/>
              </a:cxn>
              <a:cxn ang="0">
                <a:pos x="378" y="166"/>
              </a:cxn>
              <a:cxn ang="0">
                <a:pos x="370" y="192"/>
              </a:cxn>
              <a:cxn ang="0">
                <a:pos x="359" y="214"/>
              </a:cxn>
              <a:cxn ang="0">
                <a:pos x="340" y="236"/>
              </a:cxn>
              <a:cxn ang="0">
                <a:pos x="317" y="254"/>
              </a:cxn>
              <a:cxn ang="0">
                <a:pos x="294" y="266"/>
              </a:cxn>
              <a:cxn ang="0">
                <a:pos x="267" y="273"/>
              </a:cxn>
              <a:cxn ang="0">
                <a:pos x="237" y="277"/>
              </a:cxn>
              <a:cxn ang="0">
                <a:pos x="237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0"/>
              </a:cxn>
              <a:cxn ang="0">
                <a:pos x="0" y="0"/>
              </a:cxn>
              <a:cxn ang="0">
                <a:pos x="237" y="0"/>
              </a:cxn>
              <a:cxn ang="0">
                <a:pos x="237" y="0"/>
              </a:cxn>
              <a:cxn ang="0">
                <a:pos x="267" y="3"/>
              </a:cxn>
              <a:cxn ang="0">
                <a:pos x="294" y="11"/>
              </a:cxn>
              <a:cxn ang="0">
                <a:pos x="317" y="22"/>
              </a:cxn>
              <a:cxn ang="0">
                <a:pos x="340" y="40"/>
              </a:cxn>
              <a:cxn ang="0">
                <a:pos x="359" y="62"/>
              </a:cxn>
              <a:cxn ang="0">
                <a:pos x="370" y="85"/>
              </a:cxn>
              <a:cxn ang="0">
                <a:pos x="378" y="110"/>
              </a:cxn>
              <a:cxn ang="0">
                <a:pos x="382" y="140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0052" name="Freeform 20"/>
          <p:cNvSpPr>
            <a:spLocks/>
          </p:cNvSpPr>
          <p:nvPr/>
        </p:nvSpPr>
        <p:spPr bwMode="auto">
          <a:xfrm>
            <a:off x="2208213" y="2438400"/>
            <a:ext cx="606425" cy="439738"/>
          </a:xfrm>
          <a:custGeom>
            <a:avLst/>
            <a:gdLst/>
            <a:ahLst/>
            <a:cxnLst>
              <a:cxn ang="0">
                <a:pos x="382" y="140"/>
              </a:cxn>
              <a:cxn ang="0">
                <a:pos x="378" y="166"/>
              </a:cxn>
              <a:cxn ang="0">
                <a:pos x="370" y="192"/>
              </a:cxn>
              <a:cxn ang="0">
                <a:pos x="359" y="214"/>
              </a:cxn>
              <a:cxn ang="0">
                <a:pos x="340" y="236"/>
              </a:cxn>
              <a:cxn ang="0">
                <a:pos x="317" y="254"/>
              </a:cxn>
              <a:cxn ang="0">
                <a:pos x="294" y="266"/>
              </a:cxn>
              <a:cxn ang="0">
                <a:pos x="267" y="273"/>
              </a:cxn>
              <a:cxn ang="0">
                <a:pos x="237" y="277"/>
              </a:cxn>
              <a:cxn ang="0">
                <a:pos x="237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0"/>
              </a:cxn>
              <a:cxn ang="0">
                <a:pos x="0" y="0"/>
              </a:cxn>
              <a:cxn ang="0">
                <a:pos x="237" y="0"/>
              </a:cxn>
              <a:cxn ang="0">
                <a:pos x="237" y="0"/>
              </a:cxn>
              <a:cxn ang="0">
                <a:pos x="267" y="3"/>
              </a:cxn>
              <a:cxn ang="0">
                <a:pos x="294" y="11"/>
              </a:cxn>
              <a:cxn ang="0">
                <a:pos x="317" y="22"/>
              </a:cxn>
              <a:cxn ang="0">
                <a:pos x="340" y="40"/>
              </a:cxn>
              <a:cxn ang="0">
                <a:pos x="359" y="62"/>
              </a:cxn>
              <a:cxn ang="0">
                <a:pos x="370" y="85"/>
              </a:cxn>
              <a:cxn ang="0">
                <a:pos x="378" y="110"/>
              </a:cxn>
              <a:cxn ang="0">
                <a:pos x="382" y="140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0053" name="Text Box 21"/>
          <p:cNvSpPr txBox="1">
            <a:spLocks noChangeArrowheads="1"/>
          </p:cNvSpPr>
          <p:nvPr/>
        </p:nvSpPr>
        <p:spPr bwMode="auto">
          <a:xfrm>
            <a:off x="611188" y="2590800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hangingPunct="1">
              <a:lnSpc>
                <a:spcPct val="100000"/>
              </a:lnSpc>
            </a:pPr>
            <a:r>
              <a:rPr lang="en-US" sz="1600" b="0"/>
              <a:t>b</a:t>
            </a:r>
            <a:endParaRPr lang="en-US" sz="1600" b="0" baseline="-25000"/>
          </a:p>
        </p:txBody>
      </p:sp>
      <p:sp>
        <p:nvSpPr>
          <p:cNvPr id="300054" name="Text Box 22"/>
          <p:cNvSpPr txBox="1">
            <a:spLocks noChangeArrowheads="1"/>
          </p:cNvSpPr>
          <p:nvPr/>
        </p:nvSpPr>
        <p:spPr bwMode="auto">
          <a:xfrm>
            <a:off x="609600" y="160020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</a:pPr>
            <a:r>
              <a:rPr lang="en-US" sz="1600" b="0"/>
              <a:t>s</a:t>
            </a:r>
          </a:p>
        </p:txBody>
      </p:sp>
      <p:sp>
        <p:nvSpPr>
          <p:cNvPr id="300055" name="Line 23"/>
          <p:cNvSpPr>
            <a:spLocks noChangeShapeType="1"/>
          </p:cNvSpPr>
          <p:nvPr/>
        </p:nvSpPr>
        <p:spPr bwMode="auto">
          <a:xfrm>
            <a:off x="2057400" y="3124200"/>
            <a:ext cx="1508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0056" name="Line 24"/>
          <p:cNvSpPr>
            <a:spLocks noChangeShapeType="1"/>
          </p:cNvSpPr>
          <p:nvPr/>
        </p:nvSpPr>
        <p:spPr bwMode="auto">
          <a:xfrm flipV="1">
            <a:off x="914400" y="3417888"/>
            <a:ext cx="1293813" cy="111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0057" name="Freeform 25"/>
          <p:cNvSpPr>
            <a:spLocks/>
          </p:cNvSpPr>
          <p:nvPr/>
        </p:nvSpPr>
        <p:spPr bwMode="auto">
          <a:xfrm>
            <a:off x="2208213" y="3048000"/>
            <a:ext cx="606425" cy="439738"/>
          </a:xfrm>
          <a:custGeom>
            <a:avLst/>
            <a:gdLst/>
            <a:ahLst/>
            <a:cxnLst>
              <a:cxn ang="0">
                <a:pos x="382" y="140"/>
              </a:cxn>
              <a:cxn ang="0">
                <a:pos x="378" y="166"/>
              </a:cxn>
              <a:cxn ang="0">
                <a:pos x="370" y="192"/>
              </a:cxn>
              <a:cxn ang="0">
                <a:pos x="359" y="214"/>
              </a:cxn>
              <a:cxn ang="0">
                <a:pos x="340" y="236"/>
              </a:cxn>
              <a:cxn ang="0">
                <a:pos x="317" y="254"/>
              </a:cxn>
              <a:cxn ang="0">
                <a:pos x="294" y="266"/>
              </a:cxn>
              <a:cxn ang="0">
                <a:pos x="267" y="273"/>
              </a:cxn>
              <a:cxn ang="0">
                <a:pos x="237" y="277"/>
              </a:cxn>
              <a:cxn ang="0">
                <a:pos x="237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0"/>
              </a:cxn>
              <a:cxn ang="0">
                <a:pos x="0" y="0"/>
              </a:cxn>
              <a:cxn ang="0">
                <a:pos x="237" y="0"/>
              </a:cxn>
              <a:cxn ang="0">
                <a:pos x="237" y="0"/>
              </a:cxn>
              <a:cxn ang="0">
                <a:pos x="267" y="3"/>
              </a:cxn>
              <a:cxn ang="0">
                <a:pos x="294" y="11"/>
              </a:cxn>
              <a:cxn ang="0">
                <a:pos x="317" y="22"/>
              </a:cxn>
              <a:cxn ang="0">
                <a:pos x="340" y="40"/>
              </a:cxn>
              <a:cxn ang="0">
                <a:pos x="359" y="62"/>
              </a:cxn>
              <a:cxn ang="0">
                <a:pos x="370" y="85"/>
              </a:cxn>
              <a:cxn ang="0">
                <a:pos x="378" y="110"/>
              </a:cxn>
              <a:cxn ang="0">
                <a:pos x="382" y="140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0058" name="Freeform 26"/>
          <p:cNvSpPr>
            <a:spLocks/>
          </p:cNvSpPr>
          <p:nvPr/>
        </p:nvSpPr>
        <p:spPr bwMode="auto">
          <a:xfrm>
            <a:off x="2208213" y="3048000"/>
            <a:ext cx="606425" cy="439738"/>
          </a:xfrm>
          <a:custGeom>
            <a:avLst/>
            <a:gdLst/>
            <a:ahLst/>
            <a:cxnLst>
              <a:cxn ang="0">
                <a:pos x="382" y="140"/>
              </a:cxn>
              <a:cxn ang="0">
                <a:pos x="378" y="166"/>
              </a:cxn>
              <a:cxn ang="0">
                <a:pos x="370" y="192"/>
              </a:cxn>
              <a:cxn ang="0">
                <a:pos x="359" y="214"/>
              </a:cxn>
              <a:cxn ang="0">
                <a:pos x="340" y="236"/>
              </a:cxn>
              <a:cxn ang="0">
                <a:pos x="317" y="254"/>
              </a:cxn>
              <a:cxn ang="0">
                <a:pos x="294" y="266"/>
              </a:cxn>
              <a:cxn ang="0">
                <a:pos x="267" y="273"/>
              </a:cxn>
              <a:cxn ang="0">
                <a:pos x="237" y="277"/>
              </a:cxn>
              <a:cxn ang="0">
                <a:pos x="237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0"/>
              </a:cxn>
              <a:cxn ang="0">
                <a:pos x="0" y="0"/>
              </a:cxn>
              <a:cxn ang="0">
                <a:pos x="237" y="0"/>
              </a:cxn>
              <a:cxn ang="0">
                <a:pos x="237" y="0"/>
              </a:cxn>
              <a:cxn ang="0">
                <a:pos x="267" y="3"/>
              </a:cxn>
              <a:cxn ang="0">
                <a:pos x="294" y="11"/>
              </a:cxn>
              <a:cxn ang="0">
                <a:pos x="317" y="22"/>
              </a:cxn>
              <a:cxn ang="0">
                <a:pos x="340" y="40"/>
              </a:cxn>
              <a:cxn ang="0">
                <a:pos x="359" y="62"/>
              </a:cxn>
              <a:cxn ang="0">
                <a:pos x="370" y="85"/>
              </a:cxn>
              <a:cxn ang="0">
                <a:pos x="378" y="110"/>
              </a:cxn>
              <a:cxn ang="0">
                <a:pos x="382" y="140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0059" name="Text Box 27"/>
          <p:cNvSpPr txBox="1">
            <a:spLocks noChangeArrowheads="1"/>
          </p:cNvSpPr>
          <p:nvPr/>
        </p:nvSpPr>
        <p:spPr bwMode="auto">
          <a:xfrm>
            <a:off x="611188" y="3244850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hangingPunct="1">
              <a:lnSpc>
                <a:spcPct val="100000"/>
              </a:lnSpc>
            </a:pPr>
            <a:r>
              <a:rPr lang="en-US" sz="1600" b="0"/>
              <a:t>a</a:t>
            </a:r>
            <a:endParaRPr lang="en-US" sz="1600" b="0" baseline="-25000"/>
          </a:p>
        </p:txBody>
      </p:sp>
      <p:sp>
        <p:nvSpPr>
          <p:cNvPr id="300060" name="Freeform 28"/>
          <p:cNvSpPr>
            <a:spLocks/>
          </p:cNvSpPr>
          <p:nvPr/>
        </p:nvSpPr>
        <p:spPr bwMode="auto">
          <a:xfrm>
            <a:off x="1524000" y="1752600"/>
            <a:ext cx="533400" cy="1371600"/>
          </a:xfrm>
          <a:custGeom>
            <a:avLst/>
            <a:gdLst/>
            <a:ahLst/>
            <a:cxnLst>
              <a:cxn ang="0">
                <a:pos x="336" y="1056"/>
              </a:cxn>
              <a:cxn ang="0">
                <a:pos x="0" y="1056"/>
              </a:cxn>
              <a:cxn ang="0">
                <a:pos x="0" y="0"/>
              </a:cxn>
            </a:cxnLst>
            <a:rect l="0" t="0" r="r" b="b"/>
            <a:pathLst>
              <a:path w="336" h="1056">
                <a:moveTo>
                  <a:pt x="336" y="1056"/>
                </a:moveTo>
                <a:lnTo>
                  <a:pt x="0" y="1056"/>
                </a:lnTo>
                <a:lnTo>
                  <a:pt x="0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0061" name="Line 29"/>
          <p:cNvSpPr>
            <a:spLocks noChangeShapeType="1"/>
          </p:cNvSpPr>
          <p:nvPr/>
        </p:nvSpPr>
        <p:spPr bwMode="auto">
          <a:xfrm>
            <a:off x="914400" y="1752600"/>
            <a:ext cx="990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0062" name="Freeform 30"/>
          <p:cNvSpPr>
            <a:spLocks/>
          </p:cNvSpPr>
          <p:nvPr/>
        </p:nvSpPr>
        <p:spPr bwMode="auto">
          <a:xfrm>
            <a:off x="1905000" y="2362200"/>
            <a:ext cx="152400" cy="152400"/>
          </a:xfrm>
          <a:custGeom>
            <a:avLst/>
            <a:gdLst/>
            <a:ahLst/>
            <a:cxnLst>
              <a:cxn ang="0">
                <a:pos x="336" y="1056"/>
              </a:cxn>
              <a:cxn ang="0">
                <a:pos x="0" y="1056"/>
              </a:cxn>
              <a:cxn ang="0">
                <a:pos x="0" y="0"/>
              </a:cxn>
            </a:cxnLst>
            <a:rect l="0" t="0" r="r" b="b"/>
            <a:pathLst>
              <a:path w="336" h="1056">
                <a:moveTo>
                  <a:pt x="336" y="1056"/>
                </a:moveTo>
                <a:lnTo>
                  <a:pt x="0" y="1056"/>
                </a:lnTo>
                <a:lnTo>
                  <a:pt x="0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0063" name="Rectangle 31"/>
          <p:cNvSpPr>
            <a:spLocks noChangeArrowheads="1"/>
          </p:cNvSpPr>
          <p:nvPr/>
        </p:nvSpPr>
        <p:spPr bwMode="auto">
          <a:xfrm>
            <a:off x="4343400" y="2819400"/>
            <a:ext cx="600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lnSpc>
                <a:spcPct val="100000"/>
              </a:lnSpc>
            </a:pPr>
            <a:r>
              <a:rPr lang="en-US" sz="1600" b="0"/>
              <a:t>out</a:t>
            </a:r>
          </a:p>
        </p:txBody>
      </p:sp>
      <p:grpSp>
        <p:nvGrpSpPr>
          <p:cNvPr id="300064" name="Group 32"/>
          <p:cNvGrpSpPr>
            <a:grpSpLocks/>
          </p:cNvGrpSpPr>
          <p:nvPr/>
        </p:nvGrpSpPr>
        <p:grpSpPr bwMode="auto">
          <a:xfrm>
            <a:off x="1447800" y="1676400"/>
            <a:ext cx="152400" cy="152400"/>
            <a:chOff x="240" y="4176"/>
            <a:chExt cx="192" cy="192"/>
          </a:xfrm>
        </p:grpSpPr>
        <p:sp>
          <p:nvSpPr>
            <p:cNvPr id="300065" name="Oval 33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66" name="Rectangle 34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0067" name="Text Box 35"/>
          <p:cNvSpPr txBox="1">
            <a:spLocks noChangeArrowheads="1"/>
          </p:cNvSpPr>
          <p:nvPr/>
        </p:nvSpPr>
        <p:spPr bwMode="auto">
          <a:xfrm>
            <a:off x="4840288" y="2362200"/>
            <a:ext cx="36417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>
                <a:latin typeface="Courier New" pitchFamily="49" charset="0"/>
              </a:rPr>
              <a:t>bool out = (s&amp;&amp;a)||(!s&amp;&amp;b)</a:t>
            </a:r>
          </a:p>
        </p:txBody>
      </p:sp>
      <p:sp>
        <p:nvSpPr>
          <p:cNvPr id="300068" name="Text Box 36"/>
          <p:cNvSpPr txBox="1">
            <a:spLocks noChangeArrowheads="1"/>
          </p:cNvSpPr>
          <p:nvPr/>
        </p:nvSpPr>
        <p:spPr bwMode="auto">
          <a:xfrm>
            <a:off x="5548313" y="1811338"/>
            <a:ext cx="18573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/>
              <a:t>HCL Expression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27038" y="0"/>
            <a:ext cx="8704262" cy="779463"/>
          </a:xfrm>
        </p:spPr>
        <p:txBody>
          <a:bodyPr/>
          <a:lstStyle/>
          <a:p>
            <a:r>
              <a:rPr lang="en-US"/>
              <a:t>Word Multiplexor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idx="1"/>
          </p:nvPr>
        </p:nvSpPr>
        <p:spPr>
          <a:xfrm>
            <a:off x="4191000" y="4191000"/>
            <a:ext cx="4775200" cy="1936750"/>
          </a:xfrm>
        </p:spPr>
        <p:txBody>
          <a:bodyPr/>
          <a:lstStyle/>
          <a:p>
            <a:pPr lvl="1"/>
            <a:r>
              <a:rPr lang="en-US"/>
              <a:t>Select input word A or B depending on control signal s</a:t>
            </a:r>
          </a:p>
          <a:p>
            <a:pPr lvl="1"/>
            <a:r>
              <a:rPr lang="en-US"/>
              <a:t>HCL representation</a:t>
            </a:r>
          </a:p>
          <a:p>
            <a:pPr lvl="2"/>
            <a:r>
              <a:rPr lang="en-US"/>
              <a:t>Case expression</a:t>
            </a:r>
          </a:p>
          <a:p>
            <a:pPr lvl="2"/>
            <a:r>
              <a:rPr lang="en-US"/>
              <a:t>Series of test : value pairs</a:t>
            </a:r>
          </a:p>
          <a:p>
            <a:pPr lvl="2"/>
            <a:r>
              <a:rPr lang="en-US"/>
              <a:t>Output value for first successful test</a:t>
            </a:r>
          </a:p>
        </p:txBody>
      </p:sp>
      <p:sp>
        <p:nvSpPr>
          <p:cNvPr id="301122" name="Text Box 66"/>
          <p:cNvSpPr txBox="1">
            <a:spLocks noChangeArrowheads="1"/>
          </p:cNvSpPr>
          <p:nvPr/>
        </p:nvSpPr>
        <p:spPr bwMode="auto">
          <a:xfrm>
            <a:off x="5099050" y="609600"/>
            <a:ext cx="30607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/>
              <a:t>Word-Level Representation</a:t>
            </a:r>
          </a:p>
        </p:txBody>
      </p:sp>
      <p:sp>
        <p:nvSpPr>
          <p:cNvPr id="301124" name="Text Box 68"/>
          <p:cNvSpPr txBox="1">
            <a:spLocks noChangeArrowheads="1"/>
          </p:cNvSpPr>
          <p:nvPr/>
        </p:nvSpPr>
        <p:spPr bwMode="auto">
          <a:xfrm>
            <a:off x="5567363" y="2532063"/>
            <a:ext cx="22891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/>
              <a:t>HCL Representation</a:t>
            </a:r>
          </a:p>
        </p:txBody>
      </p:sp>
      <p:grpSp>
        <p:nvGrpSpPr>
          <p:cNvPr id="301125" name="Group 69"/>
          <p:cNvGrpSpPr>
            <a:grpSpLocks/>
          </p:cNvGrpSpPr>
          <p:nvPr/>
        </p:nvGrpSpPr>
        <p:grpSpPr bwMode="auto">
          <a:xfrm>
            <a:off x="381000" y="685800"/>
            <a:ext cx="4573588" cy="5715000"/>
            <a:chOff x="335" y="720"/>
            <a:chExt cx="2881" cy="3600"/>
          </a:xfrm>
        </p:grpSpPr>
        <p:sp>
          <p:nvSpPr>
            <p:cNvPr id="301126" name="Rectangle 70"/>
            <p:cNvSpPr>
              <a:spLocks noChangeArrowheads="1"/>
            </p:cNvSpPr>
            <p:nvPr/>
          </p:nvSpPr>
          <p:spPr bwMode="auto">
            <a:xfrm>
              <a:off x="816" y="1248"/>
              <a:ext cx="1776" cy="768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Ctr="1"/>
            <a:lstStyle/>
            <a:p>
              <a:pPr eaLnBrk="1" hangingPunct="1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01127" name="Freeform 71"/>
            <p:cNvSpPr>
              <a:spLocks/>
            </p:cNvSpPr>
            <p:nvPr/>
          </p:nvSpPr>
          <p:spPr bwMode="auto">
            <a:xfrm flipV="1">
              <a:off x="1824" y="1440"/>
              <a:ext cx="336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44" y="96"/>
                </a:cxn>
                <a:cxn ang="0">
                  <a:pos x="144" y="0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96"/>
                  </a:moveTo>
                  <a:lnTo>
                    <a:pt x="144" y="96"/>
                  </a:lnTo>
                  <a:lnTo>
                    <a:pt x="144" y="0"/>
                  </a:lnTo>
                  <a:lnTo>
                    <a:pt x="336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128" name="Freeform 72"/>
            <p:cNvSpPr>
              <a:spLocks/>
            </p:cNvSpPr>
            <p:nvPr/>
          </p:nvSpPr>
          <p:spPr bwMode="auto">
            <a:xfrm>
              <a:off x="1824" y="1728"/>
              <a:ext cx="336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44" y="96"/>
                </a:cxn>
                <a:cxn ang="0">
                  <a:pos x="144" y="0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96"/>
                  </a:moveTo>
                  <a:lnTo>
                    <a:pt x="144" y="96"/>
                  </a:lnTo>
                  <a:lnTo>
                    <a:pt x="144" y="0"/>
                  </a:lnTo>
                  <a:lnTo>
                    <a:pt x="336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129" name="Line 73"/>
            <p:cNvSpPr>
              <a:spLocks noChangeShapeType="1"/>
            </p:cNvSpPr>
            <p:nvPr/>
          </p:nvSpPr>
          <p:spPr bwMode="auto">
            <a:xfrm>
              <a:off x="2489" y="1628"/>
              <a:ext cx="247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30" name="Freeform 74"/>
            <p:cNvSpPr>
              <a:spLocks/>
            </p:cNvSpPr>
            <p:nvPr/>
          </p:nvSpPr>
          <p:spPr bwMode="auto">
            <a:xfrm>
              <a:off x="2110" y="1488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31" name="Freeform 75"/>
            <p:cNvSpPr>
              <a:spLocks/>
            </p:cNvSpPr>
            <p:nvPr/>
          </p:nvSpPr>
          <p:spPr bwMode="auto">
            <a:xfrm>
              <a:off x="2110" y="1488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1132" name="Group 76"/>
            <p:cNvGrpSpPr>
              <a:grpSpLocks/>
            </p:cNvGrpSpPr>
            <p:nvPr/>
          </p:nvGrpSpPr>
          <p:grpSpPr bwMode="auto">
            <a:xfrm>
              <a:off x="1152" y="864"/>
              <a:ext cx="184" cy="384"/>
              <a:chOff x="960" y="1055"/>
              <a:chExt cx="184" cy="384"/>
            </a:xfrm>
          </p:grpSpPr>
          <p:sp>
            <p:nvSpPr>
              <p:cNvPr id="301133" name="Line 77"/>
              <p:cNvSpPr>
                <a:spLocks noChangeShapeType="1"/>
              </p:cNvSpPr>
              <p:nvPr/>
            </p:nvSpPr>
            <p:spPr bwMode="auto">
              <a:xfrm rot="5400000">
                <a:off x="1009" y="1391"/>
                <a:ext cx="95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134" name="Freeform 78"/>
              <p:cNvSpPr>
                <a:spLocks/>
              </p:cNvSpPr>
              <p:nvPr/>
            </p:nvSpPr>
            <p:spPr bwMode="auto">
              <a:xfrm rot="5400000">
                <a:off x="957" y="1154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135" name="Freeform 79"/>
              <p:cNvSpPr>
                <a:spLocks/>
              </p:cNvSpPr>
              <p:nvPr/>
            </p:nvSpPr>
            <p:spPr bwMode="auto">
              <a:xfrm rot="5400000">
                <a:off x="957" y="1154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FF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136" name="Freeform 80"/>
              <p:cNvSpPr>
                <a:spLocks/>
              </p:cNvSpPr>
              <p:nvPr/>
            </p:nvSpPr>
            <p:spPr bwMode="auto">
              <a:xfrm rot="5400000">
                <a:off x="1028" y="1345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137" name="Freeform 81"/>
              <p:cNvSpPr>
                <a:spLocks/>
              </p:cNvSpPr>
              <p:nvPr/>
            </p:nvSpPr>
            <p:spPr bwMode="auto">
              <a:xfrm rot="5400000">
                <a:off x="1028" y="1345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FFFF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138" name="Line 82"/>
              <p:cNvSpPr>
                <a:spLocks noChangeShapeType="1"/>
              </p:cNvSpPr>
              <p:nvPr/>
            </p:nvSpPr>
            <p:spPr bwMode="auto">
              <a:xfrm rot="5400000">
                <a:off x="1002" y="1102"/>
                <a:ext cx="95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1139" name="Line 83"/>
            <p:cNvSpPr>
              <a:spLocks noChangeShapeType="1"/>
            </p:cNvSpPr>
            <p:nvPr/>
          </p:nvSpPr>
          <p:spPr bwMode="auto">
            <a:xfrm>
              <a:off x="1344" y="1344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40" name="Line 84"/>
            <p:cNvSpPr>
              <a:spLocks noChangeShapeType="1"/>
            </p:cNvSpPr>
            <p:nvPr/>
          </p:nvSpPr>
          <p:spPr bwMode="auto">
            <a:xfrm>
              <a:off x="624" y="1536"/>
              <a:ext cx="81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41" name="Freeform 85"/>
            <p:cNvSpPr>
              <a:spLocks/>
            </p:cNvSpPr>
            <p:nvPr/>
          </p:nvSpPr>
          <p:spPr bwMode="auto">
            <a:xfrm>
              <a:off x="1439" y="1296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42" name="Freeform 86"/>
            <p:cNvSpPr>
              <a:spLocks/>
            </p:cNvSpPr>
            <p:nvPr/>
          </p:nvSpPr>
          <p:spPr bwMode="auto">
            <a:xfrm>
              <a:off x="1439" y="1296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43" name="Text Box 87"/>
            <p:cNvSpPr txBox="1">
              <a:spLocks noChangeArrowheads="1"/>
            </p:cNvSpPr>
            <p:nvPr/>
          </p:nvSpPr>
          <p:spPr bwMode="auto">
            <a:xfrm>
              <a:off x="335" y="1392"/>
              <a:ext cx="28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 dirty="0"/>
                <a:t>b</a:t>
              </a:r>
              <a:r>
                <a:rPr lang="en-US" sz="1600" b="0" baseline="-25000" dirty="0"/>
                <a:t>63</a:t>
              </a:r>
            </a:p>
          </p:txBody>
        </p:sp>
        <p:sp>
          <p:nvSpPr>
            <p:cNvPr id="301144" name="Text Box 88"/>
            <p:cNvSpPr txBox="1">
              <a:spLocks noChangeArrowheads="1"/>
            </p:cNvSpPr>
            <p:nvPr/>
          </p:nvSpPr>
          <p:spPr bwMode="auto">
            <a:xfrm>
              <a:off x="336" y="720"/>
              <a:ext cx="1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s</a:t>
              </a:r>
            </a:p>
          </p:txBody>
        </p:sp>
        <p:sp>
          <p:nvSpPr>
            <p:cNvPr id="301145" name="Line 89"/>
            <p:cNvSpPr>
              <a:spLocks noChangeShapeType="1"/>
            </p:cNvSpPr>
            <p:nvPr/>
          </p:nvSpPr>
          <p:spPr bwMode="auto">
            <a:xfrm>
              <a:off x="1008" y="1728"/>
              <a:ext cx="43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46" name="Line 90"/>
            <p:cNvSpPr>
              <a:spLocks noChangeShapeType="1"/>
            </p:cNvSpPr>
            <p:nvPr/>
          </p:nvSpPr>
          <p:spPr bwMode="auto">
            <a:xfrm flipV="1">
              <a:off x="624" y="1920"/>
              <a:ext cx="81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47" name="Freeform 91"/>
            <p:cNvSpPr>
              <a:spLocks/>
            </p:cNvSpPr>
            <p:nvPr/>
          </p:nvSpPr>
          <p:spPr bwMode="auto">
            <a:xfrm>
              <a:off x="1439" y="1680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48" name="Freeform 92"/>
            <p:cNvSpPr>
              <a:spLocks/>
            </p:cNvSpPr>
            <p:nvPr/>
          </p:nvSpPr>
          <p:spPr bwMode="auto">
            <a:xfrm>
              <a:off x="1439" y="1680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49" name="Text Box 93"/>
            <p:cNvSpPr txBox="1">
              <a:spLocks noChangeArrowheads="1"/>
            </p:cNvSpPr>
            <p:nvPr/>
          </p:nvSpPr>
          <p:spPr bwMode="auto">
            <a:xfrm>
              <a:off x="335" y="1804"/>
              <a:ext cx="28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 dirty="0"/>
                <a:t>a</a:t>
              </a:r>
              <a:r>
                <a:rPr lang="en-US" sz="1600" b="0" baseline="-25000" dirty="0"/>
                <a:t>63</a:t>
              </a:r>
            </a:p>
          </p:txBody>
        </p:sp>
        <p:sp>
          <p:nvSpPr>
            <p:cNvPr id="301150" name="Line 94"/>
            <p:cNvSpPr>
              <a:spLocks noChangeShapeType="1"/>
            </p:cNvSpPr>
            <p:nvPr/>
          </p:nvSpPr>
          <p:spPr bwMode="auto">
            <a:xfrm>
              <a:off x="624" y="864"/>
              <a:ext cx="62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151" name="Freeform 95"/>
            <p:cNvSpPr>
              <a:spLocks/>
            </p:cNvSpPr>
            <p:nvPr/>
          </p:nvSpPr>
          <p:spPr bwMode="auto">
            <a:xfrm>
              <a:off x="1248" y="1248"/>
              <a:ext cx="96" cy="96"/>
            </a:xfrm>
            <a:custGeom>
              <a:avLst/>
              <a:gdLst/>
              <a:ahLst/>
              <a:cxnLst>
                <a:cxn ang="0">
                  <a:pos x="336" y="1056"/>
                </a:cxn>
                <a:cxn ang="0">
                  <a:pos x="0" y="1056"/>
                </a:cxn>
                <a:cxn ang="0">
                  <a:pos x="0" y="0"/>
                </a:cxn>
              </a:cxnLst>
              <a:rect l="0" t="0" r="r" b="b"/>
              <a:pathLst>
                <a:path w="336" h="1056">
                  <a:moveTo>
                    <a:pt x="336" y="1056"/>
                  </a:moveTo>
                  <a:lnTo>
                    <a:pt x="0" y="1056"/>
                  </a:ln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152" name="Rectangle 96"/>
            <p:cNvSpPr>
              <a:spLocks noChangeArrowheads="1"/>
            </p:cNvSpPr>
            <p:nvPr/>
          </p:nvSpPr>
          <p:spPr bwMode="auto">
            <a:xfrm>
              <a:off x="2784" y="1536"/>
              <a:ext cx="43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 dirty="0"/>
                <a:t>out</a:t>
              </a:r>
              <a:r>
                <a:rPr lang="en-US" sz="1600" b="0" baseline="-25000" dirty="0"/>
                <a:t>63</a:t>
              </a:r>
            </a:p>
          </p:txBody>
        </p:sp>
        <p:sp>
          <p:nvSpPr>
            <p:cNvPr id="301153" name="Rectangle 97"/>
            <p:cNvSpPr>
              <a:spLocks noChangeArrowheads="1"/>
            </p:cNvSpPr>
            <p:nvPr/>
          </p:nvSpPr>
          <p:spPr bwMode="auto">
            <a:xfrm>
              <a:off x="816" y="2016"/>
              <a:ext cx="1776" cy="768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Ctr="1"/>
            <a:lstStyle/>
            <a:p>
              <a:pPr eaLnBrk="1" hangingPunct="1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01154" name="Freeform 98"/>
            <p:cNvSpPr>
              <a:spLocks/>
            </p:cNvSpPr>
            <p:nvPr/>
          </p:nvSpPr>
          <p:spPr bwMode="auto">
            <a:xfrm flipV="1">
              <a:off x="1824" y="2208"/>
              <a:ext cx="336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44" y="96"/>
                </a:cxn>
                <a:cxn ang="0">
                  <a:pos x="144" y="0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96"/>
                  </a:moveTo>
                  <a:lnTo>
                    <a:pt x="144" y="96"/>
                  </a:lnTo>
                  <a:lnTo>
                    <a:pt x="144" y="0"/>
                  </a:lnTo>
                  <a:lnTo>
                    <a:pt x="336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155" name="Freeform 99"/>
            <p:cNvSpPr>
              <a:spLocks/>
            </p:cNvSpPr>
            <p:nvPr/>
          </p:nvSpPr>
          <p:spPr bwMode="auto">
            <a:xfrm>
              <a:off x="1824" y="2496"/>
              <a:ext cx="336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44" y="96"/>
                </a:cxn>
                <a:cxn ang="0">
                  <a:pos x="144" y="0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96"/>
                  </a:moveTo>
                  <a:lnTo>
                    <a:pt x="144" y="96"/>
                  </a:lnTo>
                  <a:lnTo>
                    <a:pt x="144" y="0"/>
                  </a:lnTo>
                  <a:lnTo>
                    <a:pt x="336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156" name="Line 100"/>
            <p:cNvSpPr>
              <a:spLocks noChangeShapeType="1"/>
            </p:cNvSpPr>
            <p:nvPr/>
          </p:nvSpPr>
          <p:spPr bwMode="auto">
            <a:xfrm>
              <a:off x="2489" y="2396"/>
              <a:ext cx="247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57" name="Freeform 101"/>
            <p:cNvSpPr>
              <a:spLocks/>
            </p:cNvSpPr>
            <p:nvPr/>
          </p:nvSpPr>
          <p:spPr bwMode="auto">
            <a:xfrm>
              <a:off x="2110" y="2256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58" name="Freeform 102"/>
            <p:cNvSpPr>
              <a:spLocks/>
            </p:cNvSpPr>
            <p:nvPr/>
          </p:nvSpPr>
          <p:spPr bwMode="auto">
            <a:xfrm>
              <a:off x="2110" y="2256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59" name="Line 103"/>
            <p:cNvSpPr>
              <a:spLocks noChangeShapeType="1"/>
            </p:cNvSpPr>
            <p:nvPr/>
          </p:nvSpPr>
          <p:spPr bwMode="auto">
            <a:xfrm>
              <a:off x="1344" y="2112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60" name="Line 104"/>
            <p:cNvSpPr>
              <a:spLocks noChangeShapeType="1"/>
            </p:cNvSpPr>
            <p:nvPr/>
          </p:nvSpPr>
          <p:spPr bwMode="auto">
            <a:xfrm>
              <a:off x="624" y="2304"/>
              <a:ext cx="81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61" name="Freeform 105"/>
            <p:cNvSpPr>
              <a:spLocks/>
            </p:cNvSpPr>
            <p:nvPr/>
          </p:nvSpPr>
          <p:spPr bwMode="auto">
            <a:xfrm>
              <a:off x="1439" y="2064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62" name="Freeform 106"/>
            <p:cNvSpPr>
              <a:spLocks/>
            </p:cNvSpPr>
            <p:nvPr/>
          </p:nvSpPr>
          <p:spPr bwMode="auto">
            <a:xfrm>
              <a:off x="1439" y="2064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63" name="Text Box 107"/>
            <p:cNvSpPr txBox="1">
              <a:spLocks noChangeArrowheads="1"/>
            </p:cNvSpPr>
            <p:nvPr/>
          </p:nvSpPr>
          <p:spPr bwMode="auto">
            <a:xfrm>
              <a:off x="335" y="2160"/>
              <a:ext cx="28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 dirty="0"/>
                <a:t>b</a:t>
              </a:r>
              <a:r>
                <a:rPr lang="en-US" sz="1600" b="0" baseline="-25000" dirty="0"/>
                <a:t>62</a:t>
              </a:r>
            </a:p>
          </p:txBody>
        </p:sp>
        <p:sp>
          <p:nvSpPr>
            <p:cNvPr id="301164" name="Line 108"/>
            <p:cNvSpPr>
              <a:spLocks noChangeShapeType="1"/>
            </p:cNvSpPr>
            <p:nvPr/>
          </p:nvSpPr>
          <p:spPr bwMode="auto">
            <a:xfrm>
              <a:off x="1008" y="2496"/>
              <a:ext cx="43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65" name="Line 109"/>
            <p:cNvSpPr>
              <a:spLocks noChangeShapeType="1"/>
            </p:cNvSpPr>
            <p:nvPr/>
          </p:nvSpPr>
          <p:spPr bwMode="auto">
            <a:xfrm flipV="1">
              <a:off x="624" y="2688"/>
              <a:ext cx="81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66" name="Freeform 110"/>
            <p:cNvSpPr>
              <a:spLocks/>
            </p:cNvSpPr>
            <p:nvPr/>
          </p:nvSpPr>
          <p:spPr bwMode="auto">
            <a:xfrm>
              <a:off x="1439" y="2448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67" name="Freeform 111"/>
            <p:cNvSpPr>
              <a:spLocks/>
            </p:cNvSpPr>
            <p:nvPr/>
          </p:nvSpPr>
          <p:spPr bwMode="auto">
            <a:xfrm>
              <a:off x="1439" y="2448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68" name="Text Box 112"/>
            <p:cNvSpPr txBox="1">
              <a:spLocks noChangeArrowheads="1"/>
            </p:cNvSpPr>
            <p:nvPr/>
          </p:nvSpPr>
          <p:spPr bwMode="auto">
            <a:xfrm>
              <a:off x="335" y="2572"/>
              <a:ext cx="28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 dirty="0"/>
                <a:t>a</a:t>
              </a:r>
              <a:r>
                <a:rPr lang="en-US" sz="1600" b="0" baseline="-25000" dirty="0"/>
                <a:t>62</a:t>
              </a:r>
            </a:p>
          </p:txBody>
        </p:sp>
        <p:sp>
          <p:nvSpPr>
            <p:cNvPr id="301169" name="Freeform 113"/>
            <p:cNvSpPr>
              <a:spLocks/>
            </p:cNvSpPr>
            <p:nvPr/>
          </p:nvSpPr>
          <p:spPr bwMode="auto">
            <a:xfrm>
              <a:off x="1248" y="2016"/>
              <a:ext cx="96" cy="96"/>
            </a:xfrm>
            <a:custGeom>
              <a:avLst/>
              <a:gdLst/>
              <a:ahLst/>
              <a:cxnLst>
                <a:cxn ang="0">
                  <a:pos x="336" y="1056"/>
                </a:cxn>
                <a:cxn ang="0">
                  <a:pos x="0" y="1056"/>
                </a:cxn>
                <a:cxn ang="0">
                  <a:pos x="0" y="0"/>
                </a:cxn>
              </a:cxnLst>
              <a:rect l="0" t="0" r="r" b="b"/>
              <a:pathLst>
                <a:path w="336" h="1056">
                  <a:moveTo>
                    <a:pt x="336" y="1056"/>
                  </a:moveTo>
                  <a:lnTo>
                    <a:pt x="0" y="1056"/>
                  </a:ln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170" name="Rectangle 114"/>
            <p:cNvSpPr>
              <a:spLocks noChangeArrowheads="1"/>
            </p:cNvSpPr>
            <p:nvPr/>
          </p:nvSpPr>
          <p:spPr bwMode="auto">
            <a:xfrm>
              <a:off x="2784" y="2304"/>
              <a:ext cx="43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 dirty="0"/>
                <a:t>out</a:t>
              </a:r>
              <a:r>
                <a:rPr lang="en-US" sz="1600" b="0" baseline="-25000" dirty="0"/>
                <a:t>62</a:t>
              </a:r>
            </a:p>
          </p:txBody>
        </p:sp>
        <p:sp>
          <p:nvSpPr>
            <p:cNvPr id="301171" name="Rectangle 115"/>
            <p:cNvSpPr>
              <a:spLocks noChangeArrowheads="1"/>
            </p:cNvSpPr>
            <p:nvPr/>
          </p:nvSpPr>
          <p:spPr bwMode="auto">
            <a:xfrm>
              <a:off x="816" y="3552"/>
              <a:ext cx="1776" cy="768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Ctr="1"/>
            <a:lstStyle/>
            <a:p>
              <a:pPr eaLnBrk="1" hangingPunct="1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01172" name="Freeform 116"/>
            <p:cNvSpPr>
              <a:spLocks/>
            </p:cNvSpPr>
            <p:nvPr/>
          </p:nvSpPr>
          <p:spPr bwMode="auto">
            <a:xfrm flipV="1">
              <a:off x="1824" y="3744"/>
              <a:ext cx="336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44" y="96"/>
                </a:cxn>
                <a:cxn ang="0">
                  <a:pos x="144" y="0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96"/>
                  </a:moveTo>
                  <a:lnTo>
                    <a:pt x="144" y="96"/>
                  </a:lnTo>
                  <a:lnTo>
                    <a:pt x="144" y="0"/>
                  </a:lnTo>
                  <a:lnTo>
                    <a:pt x="336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173" name="Freeform 117"/>
            <p:cNvSpPr>
              <a:spLocks/>
            </p:cNvSpPr>
            <p:nvPr/>
          </p:nvSpPr>
          <p:spPr bwMode="auto">
            <a:xfrm>
              <a:off x="1824" y="4032"/>
              <a:ext cx="336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44" y="96"/>
                </a:cxn>
                <a:cxn ang="0">
                  <a:pos x="144" y="0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96"/>
                  </a:moveTo>
                  <a:lnTo>
                    <a:pt x="144" y="96"/>
                  </a:lnTo>
                  <a:lnTo>
                    <a:pt x="144" y="0"/>
                  </a:lnTo>
                  <a:lnTo>
                    <a:pt x="336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174" name="Line 118"/>
            <p:cNvSpPr>
              <a:spLocks noChangeShapeType="1"/>
            </p:cNvSpPr>
            <p:nvPr/>
          </p:nvSpPr>
          <p:spPr bwMode="auto">
            <a:xfrm>
              <a:off x="2489" y="3932"/>
              <a:ext cx="247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75" name="Freeform 119"/>
            <p:cNvSpPr>
              <a:spLocks/>
            </p:cNvSpPr>
            <p:nvPr/>
          </p:nvSpPr>
          <p:spPr bwMode="auto">
            <a:xfrm>
              <a:off x="2110" y="3792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76" name="Freeform 120"/>
            <p:cNvSpPr>
              <a:spLocks/>
            </p:cNvSpPr>
            <p:nvPr/>
          </p:nvSpPr>
          <p:spPr bwMode="auto">
            <a:xfrm>
              <a:off x="2110" y="3792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77" name="Line 121"/>
            <p:cNvSpPr>
              <a:spLocks noChangeShapeType="1"/>
            </p:cNvSpPr>
            <p:nvPr/>
          </p:nvSpPr>
          <p:spPr bwMode="auto">
            <a:xfrm>
              <a:off x="1344" y="3648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78" name="Line 122"/>
            <p:cNvSpPr>
              <a:spLocks noChangeShapeType="1"/>
            </p:cNvSpPr>
            <p:nvPr/>
          </p:nvSpPr>
          <p:spPr bwMode="auto">
            <a:xfrm>
              <a:off x="624" y="3840"/>
              <a:ext cx="81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79" name="Freeform 123"/>
            <p:cNvSpPr>
              <a:spLocks/>
            </p:cNvSpPr>
            <p:nvPr/>
          </p:nvSpPr>
          <p:spPr bwMode="auto">
            <a:xfrm>
              <a:off x="1439" y="3600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80" name="Freeform 124"/>
            <p:cNvSpPr>
              <a:spLocks/>
            </p:cNvSpPr>
            <p:nvPr/>
          </p:nvSpPr>
          <p:spPr bwMode="auto">
            <a:xfrm>
              <a:off x="1439" y="3600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81" name="Text Box 125"/>
            <p:cNvSpPr txBox="1">
              <a:spLocks noChangeArrowheads="1"/>
            </p:cNvSpPr>
            <p:nvPr/>
          </p:nvSpPr>
          <p:spPr bwMode="auto">
            <a:xfrm>
              <a:off x="384" y="3696"/>
              <a:ext cx="2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b</a:t>
              </a:r>
              <a:r>
                <a:rPr lang="en-US" sz="1600" b="0" baseline="-25000"/>
                <a:t>0</a:t>
              </a:r>
            </a:p>
          </p:txBody>
        </p:sp>
        <p:sp>
          <p:nvSpPr>
            <p:cNvPr id="301182" name="Line 126"/>
            <p:cNvSpPr>
              <a:spLocks noChangeShapeType="1"/>
            </p:cNvSpPr>
            <p:nvPr/>
          </p:nvSpPr>
          <p:spPr bwMode="auto">
            <a:xfrm>
              <a:off x="1344" y="4032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83" name="Line 127"/>
            <p:cNvSpPr>
              <a:spLocks noChangeShapeType="1"/>
            </p:cNvSpPr>
            <p:nvPr/>
          </p:nvSpPr>
          <p:spPr bwMode="auto">
            <a:xfrm flipV="1">
              <a:off x="624" y="4224"/>
              <a:ext cx="81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84" name="Freeform 128"/>
            <p:cNvSpPr>
              <a:spLocks/>
            </p:cNvSpPr>
            <p:nvPr/>
          </p:nvSpPr>
          <p:spPr bwMode="auto">
            <a:xfrm>
              <a:off x="1439" y="3984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85" name="Freeform 129"/>
            <p:cNvSpPr>
              <a:spLocks/>
            </p:cNvSpPr>
            <p:nvPr/>
          </p:nvSpPr>
          <p:spPr bwMode="auto">
            <a:xfrm>
              <a:off x="1439" y="3984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86" name="Text Box 130"/>
            <p:cNvSpPr txBox="1">
              <a:spLocks noChangeArrowheads="1"/>
            </p:cNvSpPr>
            <p:nvPr/>
          </p:nvSpPr>
          <p:spPr bwMode="auto">
            <a:xfrm>
              <a:off x="384" y="4108"/>
              <a:ext cx="2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a</a:t>
              </a:r>
              <a:r>
                <a:rPr lang="en-US" sz="1600" b="0" baseline="-25000"/>
                <a:t>0</a:t>
              </a:r>
            </a:p>
          </p:txBody>
        </p:sp>
        <p:sp>
          <p:nvSpPr>
            <p:cNvPr id="301187" name="Freeform 131"/>
            <p:cNvSpPr>
              <a:spLocks/>
            </p:cNvSpPr>
            <p:nvPr/>
          </p:nvSpPr>
          <p:spPr bwMode="auto">
            <a:xfrm>
              <a:off x="1248" y="1344"/>
              <a:ext cx="144" cy="2304"/>
            </a:xfrm>
            <a:custGeom>
              <a:avLst/>
              <a:gdLst/>
              <a:ahLst/>
              <a:cxnLst>
                <a:cxn ang="0">
                  <a:pos x="336" y="1056"/>
                </a:cxn>
                <a:cxn ang="0">
                  <a:pos x="0" y="1056"/>
                </a:cxn>
                <a:cxn ang="0">
                  <a:pos x="0" y="0"/>
                </a:cxn>
              </a:cxnLst>
              <a:rect l="0" t="0" r="r" b="b"/>
              <a:pathLst>
                <a:path w="336" h="1056">
                  <a:moveTo>
                    <a:pt x="336" y="1056"/>
                  </a:moveTo>
                  <a:lnTo>
                    <a:pt x="0" y="1056"/>
                  </a:ln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188" name="Rectangle 132"/>
            <p:cNvSpPr>
              <a:spLocks noChangeArrowheads="1"/>
            </p:cNvSpPr>
            <p:nvPr/>
          </p:nvSpPr>
          <p:spPr bwMode="auto">
            <a:xfrm>
              <a:off x="2784" y="3840"/>
              <a:ext cx="43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out</a:t>
              </a:r>
              <a:r>
                <a:rPr lang="en-US" sz="1600" b="0" baseline="-25000"/>
                <a:t>0</a:t>
              </a:r>
            </a:p>
          </p:txBody>
        </p:sp>
        <p:sp>
          <p:nvSpPr>
            <p:cNvPr id="301189" name="Freeform 133"/>
            <p:cNvSpPr>
              <a:spLocks/>
            </p:cNvSpPr>
            <p:nvPr/>
          </p:nvSpPr>
          <p:spPr bwMode="auto">
            <a:xfrm>
              <a:off x="1008" y="864"/>
              <a:ext cx="336" cy="3168"/>
            </a:xfrm>
            <a:custGeom>
              <a:avLst/>
              <a:gdLst/>
              <a:ahLst/>
              <a:cxnLst>
                <a:cxn ang="0">
                  <a:pos x="336" y="1056"/>
                </a:cxn>
                <a:cxn ang="0">
                  <a:pos x="0" y="1056"/>
                </a:cxn>
                <a:cxn ang="0">
                  <a:pos x="0" y="0"/>
                </a:cxn>
              </a:cxnLst>
              <a:rect l="0" t="0" r="r" b="b"/>
              <a:pathLst>
                <a:path w="336" h="1056">
                  <a:moveTo>
                    <a:pt x="336" y="1056"/>
                  </a:moveTo>
                  <a:lnTo>
                    <a:pt x="0" y="1056"/>
                  </a:ln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1190" name="Group 134"/>
            <p:cNvGrpSpPr>
              <a:grpSpLocks/>
            </p:cNvGrpSpPr>
            <p:nvPr/>
          </p:nvGrpSpPr>
          <p:grpSpPr bwMode="auto">
            <a:xfrm>
              <a:off x="1200" y="1296"/>
              <a:ext cx="96" cy="96"/>
              <a:chOff x="240" y="4176"/>
              <a:chExt cx="192" cy="192"/>
            </a:xfrm>
          </p:grpSpPr>
          <p:sp>
            <p:nvSpPr>
              <p:cNvPr id="301191" name="Oval 135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1192" name="Rectangle 136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1193" name="Group 137"/>
            <p:cNvGrpSpPr>
              <a:grpSpLocks/>
            </p:cNvGrpSpPr>
            <p:nvPr/>
          </p:nvGrpSpPr>
          <p:grpSpPr bwMode="auto">
            <a:xfrm>
              <a:off x="1200" y="2064"/>
              <a:ext cx="96" cy="96"/>
              <a:chOff x="240" y="4176"/>
              <a:chExt cx="192" cy="192"/>
            </a:xfrm>
          </p:grpSpPr>
          <p:sp>
            <p:nvSpPr>
              <p:cNvPr id="301194" name="Oval 138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1195" name="Rectangle 139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1196" name="Group 140"/>
            <p:cNvGrpSpPr>
              <a:grpSpLocks/>
            </p:cNvGrpSpPr>
            <p:nvPr/>
          </p:nvGrpSpPr>
          <p:grpSpPr bwMode="auto">
            <a:xfrm>
              <a:off x="960" y="1680"/>
              <a:ext cx="96" cy="96"/>
              <a:chOff x="240" y="4176"/>
              <a:chExt cx="192" cy="192"/>
            </a:xfrm>
          </p:grpSpPr>
          <p:sp>
            <p:nvSpPr>
              <p:cNvPr id="301197" name="Oval 141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1198" name="Rectangle 142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1199" name="Group 143"/>
            <p:cNvGrpSpPr>
              <a:grpSpLocks/>
            </p:cNvGrpSpPr>
            <p:nvPr/>
          </p:nvGrpSpPr>
          <p:grpSpPr bwMode="auto">
            <a:xfrm>
              <a:off x="960" y="2448"/>
              <a:ext cx="96" cy="96"/>
              <a:chOff x="240" y="4176"/>
              <a:chExt cx="192" cy="192"/>
            </a:xfrm>
          </p:grpSpPr>
          <p:sp>
            <p:nvSpPr>
              <p:cNvPr id="301200" name="Oval 14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1201" name="Rectangle 14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1202" name="Group 146"/>
            <p:cNvGrpSpPr>
              <a:grpSpLocks/>
            </p:cNvGrpSpPr>
            <p:nvPr/>
          </p:nvGrpSpPr>
          <p:grpSpPr bwMode="auto">
            <a:xfrm>
              <a:off x="1584" y="2976"/>
              <a:ext cx="96" cy="384"/>
              <a:chOff x="1584" y="2544"/>
              <a:chExt cx="96" cy="384"/>
            </a:xfrm>
          </p:grpSpPr>
          <p:grpSp>
            <p:nvGrpSpPr>
              <p:cNvPr id="301203" name="Group 147"/>
              <p:cNvGrpSpPr>
                <a:grpSpLocks/>
              </p:cNvGrpSpPr>
              <p:nvPr/>
            </p:nvGrpSpPr>
            <p:grpSpPr bwMode="auto">
              <a:xfrm>
                <a:off x="1584" y="2544"/>
                <a:ext cx="96" cy="96"/>
                <a:chOff x="240" y="4176"/>
                <a:chExt cx="192" cy="192"/>
              </a:xfrm>
            </p:grpSpPr>
            <p:sp>
              <p:nvSpPr>
                <p:cNvPr id="301204" name="Oval 148"/>
                <p:cNvSpPr>
                  <a:spLocks noChangeArrowheads="1"/>
                </p:cNvSpPr>
                <p:nvPr/>
              </p:nvSpPr>
              <p:spPr bwMode="auto">
                <a:xfrm>
                  <a:off x="288" y="422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1205" name="Rectangle 149"/>
                <p:cNvSpPr>
                  <a:spLocks noChangeArrowheads="1"/>
                </p:cNvSpPr>
                <p:nvPr/>
              </p:nvSpPr>
              <p:spPr bwMode="auto">
                <a:xfrm>
                  <a:off x="240" y="41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01206" name="Group 150"/>
              <p:cNvGrpSpPr>
                <a:grpSpLocks/>
              </p:cNvGrpSpPr>
              <p:nvPr/>
            </p:nvGrpSpPr>
            <p:grpSpPr bwMode="auto">
              <a:xfrm>
                <a:off x="1584" y="2688"/>
                <a:ext cx="96" cy="96"/>
                <a:chOff x="240" y="4176"/>
                <a:chExt cx="192" cy="192"/>
              </a:xfrm>
            </p:grpSpPr>
            <p:sp>
              <p:nvSpPr>
                <p:cNvPr id="301207" name="Oval 151"/>
                <p:cNvSpPr>
                  <a:spLocks noChangeArrowheads="1"/>
                </p:cNvSpPr>
                <p:nvPr/>
              </p:nvSpPr>
              <p:spPr bwMode="auto">
                <a:xfrm>
                  <a:off x="288" y="422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1208" name="Rectangle 152"/>
                <p:cNvSpPr>
                  <a:spLocks noChangeArrowheads="1"/>
                </p:cNvSpPr>
                <p:nvPr/>
              </p:nvSpPr>
              <p:spPr bwMode="auto">
                <a:xfrm>
                  <a:off x="240" y="41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01209" name="Group 153"/>
              <p:cNvGrpSpPr>
                <a:grpSpLocks/>
              </p:cNvGrpSpPr>
              <p:nvPr/>
            </p:nvGrpSpPr>
            <p:grpSpPr bwMode="auto">
              <a:xfrm>
                <a:off x="1584" y="2832"/>
                <a:ext cx="96" cy="96"/>
                <a:chOff x="240" y="4176"/>
                <a:chExt cx="192" cy="192"/>
              </a:xfrm>
            </p:grpSpPr>
            <p:sp>
              <p:nvSpPr>
                <p:cNvPr id="301210" name="Oval 154"/>
                <p:cNvSpPr>
                  <a:spLocks noChangeArrowheads="1"/>
                </p:cNvSpPr>
                <p:nvPr/>
              </p:nvSpPr>
              <p:spPr bwMode="auto">
                <a:xfrm>
                  <a:off x="288" y="422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1211" name="Rectangle 155"/>
                <p:cNvSpPr>
                  <a:spLocks noChangeArrowheads="1"/>
                </p:cNvSpPr>
                <p:nvPr/>
              </p:nvSpPr>
              <p:spPr bwMode="auto">
                <a:xfrm>
                  <a:off x="240" y="41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01212" name="Group 156"/>
            <p:cNvGrpSpPr>
              <a:grpSpLocks/>
            </p:cNvGrpSpPr>
            <p:nvPr/>
          </p:nvGrpSpPr>
          <p:grpSpPr bwMode="auto">
            <a:xfrm>
              <a:off x="960" y="816"/>
              <a:ext cx="96" cy="96"/>
              <a:chOff x="240" y="4176"/>
              <a:chExt cx="192" cy="192"/>
            </a:xfrm>
          </p:grpSpPr>
          <p:sp>
            <p:nvSpPr>
              <p:cNvPr id="301213" name="Oval 15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1214" name="Rectangle 15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01221" name="Rectangle 165"/>
          <p:cNvSpPr>
            <a:spLocks noChangeArrowheads="1"/>
          </p:cNvSpPr>
          <p:nvPr/>
        </p:nvSpPr>
        <p:spPr bwMode="auto">
          <a:xfrm>
            <a:off x="5715000" y="2892425"/>
            <a:ext cx="16859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int Out = [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s : A;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1 : B;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];</a:t>
            </a:r>
          </a:p>
        </p:txBody>
      </p:sp>
      <p:grpSp>
        <p:nvGrpSpPr>
          <p:cNvPr id="301226" name="Group 170"/>
          <p:cNvGrpSpPr>
            <a:grpSpLocks/>
          </p:cNvGrpSpPr>
          <p:nvPr/>
        </p:nvGrpSpPr>
        <p:grpSpPr bwMode="auto">
          <a:xfrm>
            <a:off x="5486400" y="1084263"/>
            <a:ext cx="2189163" cy="1257300"/>
            <a:chOff x="3504" y="2064"/>
            <a:chExt cx="1379" cy="792"/>
          </a:xfrm>
        </p:grpSpPr>
        <p:sp>
          <p:nvSpPr>
            <p:cNvPr id="301222" name="Rectangle 166"/>
            <p:cNvSpPr>
              <a:spLocks noChangeArrowheads="1"/>
            </p:cNvSpPr>
            <p:nvPr/>
          </p:nvSpPr>
          <p:spPr bwMode="auto">
            <a:xfrm>
              <a:off x="3504" y="2064"/>
              <a:ext cx="1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s</a:t>
              </a:r>
            </a:p>
          </p:txBody>
        </p:sp>
        <p:sp>
          <p:nvSpPr>
            <p:cNvPr id="301215" name="Line 159"/>
            <p:cNvSpPr>
              <a:spLocks noChangeShapeType="1"/>
            </p:cNvSpPr>
            <p:nvPr/>
          </p:nvSpPr>
          <p:spPr bwMode="auto">
            <a:xfrm>
              <a:off x="3696" y="2496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216" name="Line 160"/>
            <p:cNvSpPr>
              <a:spLocks noChangeShapeType="1"/>
            </p:cNvSpPr>
            <p:nvPr/>
          </p:nvSpPr>
          <p:spPr bwMode="auto">
            <a:xfrm>
              <a:off x="3696" y="2736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217" name="Rectangle 161"/>
            <p:cNvSpPr>
              <a:spLocks noChangeArrowheads="1"/>
            </p:cNvSpPr>
            <p:nvPr/>
          </p:nvSpPr>
          <p:spPr bwMode="auto">
            <a:xfrm>
              <a:off x="3504" y="2380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B</a:t>
              </a:r>
            </a:p>
          </p:txBody>
        </p:sp>
        <p:sp>
          <p:nvSpPr>
            <p:cNvPr id="301218" name="Rectangle 162"/>
            <p:cNvSpPr>
              <a:spLocks noChangeArrowheads="1"/>
            </p:cNvSpPr>
            <p:nvPr/>
          </p:nvSpPr>
          <p:spPr bwMode="auto">
            <a:xfrm>
              <a:off x="3504" y="2640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A</a:t>
              </a:r>
            </a:p>
          </p:txBody>
        </p:sp>
        <p:sp>
          <p:nvSpPr>
            <p:cNvPr id="301219" name="Line 163"/>
            <p:cNvSpPr>
              <a:spLocks noChangeShapeType="1"/>
            </p:cNvSpPr>
            <p:nvPr/>
          </p:nvSpPr>
          <p:spPr bwMode="auto">
            <a:xfrm>
              <a:off x="4320" y="2592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220" name="Rectangle 164"/>
            <p:cNvSpPr>
              <a:spLocks noChangeArrowheads="1"/>
            </p:cNvSpPr>
            <p:nvPr/>
          </p:nvSpPr>
          <p:spPr bwMode="auto">
            <a:xfrm>
              <a:off x="4560" y="2486"/>
              <a:ext cx="32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Out</a:t>
              </a:r>
            </a:p>
          </p:txBody>
        </p:sp>
        <p:sp>
          <p:nvSpPr>
            <p:cNvPr id="301223" name="Freeform 167"/>
            <p:cNvSpPr>
              <a:spLocks/>
            </p:cNvSpPr>
            <p:nvPr/>
          </p:nvSpPr>
          <p:spPr bwMode="auto">
            <a:xfrm>
              <a:off x="3696" y="2208"/>
              <a:ext cx="432" cy="144"/>
            </a:xfrm>
            <a:custGeom>
              <a:avLst/>
              <a:gdLst/>
              <a:ahLst/>
              <a:cxnLst>
                <a:cxn ang="0">
                  <a:pos x="432" y="144"/>
                </a:cxn>
                <a:cxn ang="0">
                  <a:pos x="432" y="0"/>
                </a:cxn>
                <a:cxn ang="0">
                  <a:pos x="0" y="0"/>
                </a:cxn>
              </a:cxnLst>
              <a:rect l="0" t="0" r="r" b="b"/>
              <a:pathLst>
                <a:path w="432" h="144">
                  <a:moveTo>
                    <a:pt x="432" y="144"/>
                  </a:moveTo>
                  <a:lnTo>
                    <a:pt x="432" y="0"/>
                  </a:ln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224" name="AutoShape 168"/>
            <p:cNvSpPr>
              <a:spLocks noChangeArrowheads="1"/>
            </p:cNvSpPr>
            <p:nvPr/>
          </p:nvSpPr>
          <p:spPr bwMode="auto">
            <a:xfrm>
              <a:off x="3936" y="2328"/>
              <a:ext cx="423" cy="52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MUX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1143</Words>
  <Application>Microsoft Macintosh PowerPoint</Application>
  <PresentationFormat>Custom</PresentationFormat>
  <Paragraphs>419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Wingdings</vt:lpstr>
      <vt:lpstr>Wingdings 3</vt:lpstr>
      <vt:lpstr>Office Theme</vt:lpstr>
      <vt:lpstr>Logic Design</vt:lpstr>
      <vt:lpstr>Overview of Logic Design</vt:lpstr>
      <vt:lpstr>Digital Signals</vt:lpstr>
      <vt:lpstr>Computing with Logic Gates</vt:lpstr>
      <vt:lpstr>Combinational Circuits</vt:lpstr>
      <vt:lpstr>Bit Equality</vt:lpstr>
      <vt:lpstr>Word Equality</vt:lpstr>
      <vt:lpstr>Bit-Level Multiplexor</vt:lpstr>
      <vt:lpstr>Word Multiplexor</vt:lpstr>
      <vt:lpstr>HCL Word-Level Examples</vt:lpstr>
      <vt:lpstr>Arithmetic Logic Unit</vt:lpstr>
      <vt:lpstr>Registers</vt:lpstr>
      <vt:lpstr>Register Operation</vt:lpstr>
      <vt:lpstr>State Machine Example</vt:lpstr>
      <vt:lpstr>Random-Access Memory</vt:lpstr>
      <vt:lpstr>Register File Timing</vt:lpstr>
      <vt:lpstr>Hardware Control Language</vt:lpstr>
      <vt:lpstr>HCL Operations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Logic Design</dc:title>
  <dc:creator>William Killian</dc:creator>
  <cp:lastModifiedBy>William Killian</cp:lastModifiedBy>
  <cp:revision>2</cp:revision>
  <dcterms:created xsi:type="dcterms:W3CDTF">2019-09-24T03:30:21Z</dcterms:created>
  <dcterms:modified xsi:type="dcterms:W3CDTF">2019-09-30T22:58:15Z</dcterms:modified>
</cp:coreProperties>
</file>