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309" r:id="rId2"/>
    <p:sldId id="279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8" r:id="rId13"/>
    <p:sldId id="299" r:id="rId14"/>
    <p:sldId id="300" r:id="rId15"/>
    <p:sldId id="301" r:id="rId16"/>
    <p:sldId id="302" r:id="rId17"/>
    <p:sldId id="306" r:id="rId18"/>
    <p:sldId id="307" r:id="rId19"/>
    <p:sldId id="303" r:id="rId20"/>
  </p:sldIdLst>
  <p:sldSz cx="9131300" cy="68453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2" autoAdjust="0"/>
    <p:restoredTop sz="90952"/>
  </p:normalViewPr>
  <p:slideViewPr>
    <p:cSldViewPr showGuides="1">
      <p:cViewPr varScale="1">
        <p:scale>
          <a:sx n="116" d="100"/>
          <a:sy n="116" d="100"/>
        </p:scale>
        <p:origin x="1848" y="192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151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11605" y="304800"/>
            <a:ext cx="591508" cy="21108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55862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8975"/>
            <a:ext cx="4552950" cy="339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5938" y="8789988"/>
            <a:ext cx="706437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/>
              <a:t>Page </a:t>
            </a:r>
            <a:fld id="{1F19407A-EF8A-4F82-9C5B-3388DF293279}" type="slidenum">
              <a:rPr lang="en-US" sz="1200"/>
              <a:pPr defTabSz="814388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5095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4853-3E4D-EA4E-8CE8-C9AF08B0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413" y="1120284"/>
            <a:ext cx="6848475" cy="2383179"/>
          </a:xfrm>
        </p:spPr>
        <p:txBody>
          <a:bodyPr anchor="b"/>
          <a:lstStyle>
            <a:lvl1pPr algn="ctr">
              <a:defRPr sz="44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56FB1-229A-5B4C-A314-AB7176FEF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413" y="3595367"/>
            <a:ext cx="6848475" cy="1652696"/>
          </a:xfrm>
        </p:spPr>
        <p:txBody>
          <a:bodyPr/>
          <a:lstStyle>
            <a:lvl1pPr marL="0" indent="0" algn="ctr">
              <a:buNone/>
              <a:defRPr sz="1798"/>
            </a:lvl1pPr>
            <a:lvl2pPr marL="342443" indent="0" algn="ctr">
              <a:buNone/>
              <a:defRPr sz="1498"/>
            </a:lvl2pPr>
            <a:lvl3pPr marL="684886" indent="0" algn="ctr">
              <a:buNone/>
              <a:defRPr sz="1348"/>
            </a:lvl3pPr>
            <a:lvl4pPr marL="1027328" indent="0" algn="ctr">
              <a:buNone/>
              <a:defRPr sz="1198"/>
            </a:lvl4pPr>
            <a:lvl5pPr marL="1369771" indent="0" algn="ctr">
              <a:buNone/>
              <a:defRPr sz="1198"/>
            </a:lvl5pPr>
            <a:lvl6pPr marL="1712214" indent="0" algn="ctr">
              <a:buNone/>
              <a:defRPr sz="1198"/>
            </a:lvl6pPr>
            <a:lvl7pPr marL="2054657" indent="0" algn="ctr">
              <a:buNone/>
              <a:defRPr sz="1198"/>
            </a:lvl7pPr>
            <a:lvl8pPr marL="2397100" indent="0" algn="ctr">
              <a:buNone/>
              <a:defRPr sz="1198"/>
            </a:lvl8pPr>
            <a:lvl9pPr marL="2739542" indent="0" algn="ctr">
              <a:buNone/>
              <a:defRPr sz="119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C5E2B-3DC1-A641-8AC1-E2144D50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255A6-B3A7-624A-92D6-6E7BDD57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E6DBA-04B5-C547-975F-A3D7BC1B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7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605D5-F99D-E64B-9292-23D6759CB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A530C-4C40-EE45-926E-2082DDE74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68F04-B5A5-6B41-9330-1F4CDE78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45422-8E82-D64E-98D9-D504B106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87B78-737E-4742-B44D-B136AF36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E161D7-1391-2440-AF88-2F56B266A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4586" y="364449"/>
            <a:ext cx="1968937" cy="5801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1E7F0-3E49-2040-B8C2-FFCE849D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7777" y="364449"/>
            <a:ext cx="5792668" cy="5801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DF2E6-E423-C346-B983-B8F51C77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3F51F-EBB9-564D-9BE8-BA7B7BF3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36D31-9405-EA4A-8A9D-EC4A2289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EA19C-582C-1143-9957-136751DC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BC541-11DA-8E4C-AD9D-0244FE479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D7418-E38D-EF48-8F3F-9E993F0A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9DDAB-6DA8-BE4B-962E-4A247A4A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67A2F-499B-6D4A-A3B9-B2D3FA05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1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7C3D1-8877-E249-BEFF-CBD8C3D3E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21" y="1706572"/>
            <a:ext cx="7875746" cy="2847454"/>
          </a:xfrm>
        </p:spPr>
        <p:txBody>
          <a:bodyPr anchor="b"/>
          <a:lstStyle>
            <a:lvl1pPr>
              <a:defRPr sz="44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E1B75-1BC1-794C-87DF-A7B6D0FB5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021" y="4580964"/>
            <a:ext cx="7875746" cy="1497409"/>
          </a:xfrm>
        </p:spPr>
        <p:txBody>
          <a:bodyPr/>
          <a:lstStyle>
            <a:lvl1pPr marL="0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1pPr>
            <a:lvl2pPr marL="342443" indent="0">
              <a:buNone/>
              <a:defRPr sz="1498">
                <a:solidFill>
                  <a:schemeClr val="tx1">
                    <a:tint val="75000"/>
                  </a:schemeClr>
                </a:solidFill>
              </a:defRPr>
            </a:lvl2pPr>
            <a:lvl3pPr marL="684886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3pPr>
            <a:lvl4pPr marL="102732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369771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71221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05465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397100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27395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83AC-67A7-1742-B2C9-8197DC90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8C302-AA07-304E-8CF4-0DB33EF4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6B025-2211-674C-B199-97813C67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1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3A59-10E7-074F-B80D-C007AEA9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ED6C5-8408-3348-9158-E7E29955B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777" y="1822244"/>
            <a:ext cx="3880803" cy="4343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23F95-7176-7E43-9037-B7C8CD3BD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2720" y="1822244"/>
            <a:ext cx="3880803" cy="4343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AE281-5002-5F4D-A6FA-E2BC1431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B25FE-AAB9-F741-8411-5F5027B7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11F57-286C-F84B-B03E-D5CD84A0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F624E-7699-9E4F-998D-39F252931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364449"/>
            <a:ext cx="7875746" cy="13231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5BDD6-ADF7-234C-8AB7-598FAE1D9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966" y="1678050"/>
            <a:ext cx="3862968" cy="822386"/>
          </a:xfrm>
        </p:spPr>
        <p:txBody>
          <a:bodyPr anchor="b"/>
          <a:lstStyle>
            <a:lvl1pPr marL="0" indent="0">
              <a:buNone/>
              <a:defRPr sz="1798" b="1"/>
            </a:lvl1pPr>
            <a:lvl2pPr marL="342443" indent="0">
              <a:buNone/>
              <a:defRPr sz="1498" b="1"/>
            </a:lvl2pPr>
            <a:lvl3pPr marL="684886" indent="0">
              <a:buNone/>
              <a:defRPr sz="1348" b="1"/>
            </a:lvl3pPr>
            <a:lvl4pPr marL="1027328" indent="0">
              <a:buNone/>
              <a:defRPr sz="1198" b="1"/>
            </a:lvl4pPr>
            <a:lvl5pPr marL="1369771" indent="0">
              <a:buNone/>
              <a:defRPr sz="1198" b="1"/>
            </a:lvl5pPr>
            <a:lvl6pPr marL="1712214" indent="0">
              <a:buNone/>
              <a:defRPr sz="1198" b="1"/>
            </a:lvl6pPr>
            <a:lvl7pPr marL="2054657" indent="0">
              <a:buNone/>
              <a:defRPr sz="1198" b="1"/>
            </a:lvl7pPr>
            <a:lvl8pPr marL="2397100" indent="0">
              <a:buNone/>
              <a:defRPr sz="1198" b="1"/>
            </a:lvl8pPr>
            <a:lvl9pPr marL="2739542" indent="0">
              <a:buNone/>
              <a:defRPr sz="11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89884-9B97-674D-9E14-99940C6DD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66" y="2500436"/>
            <a:ext cx="3862968" cy="3677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B6C436-155C-FA4F-83D3-17561637F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2721" y="1678050"/>
            <a:ext cx="3881992" cy="822386"/>
          </a:xfrm>
        </p:spPr>
        <p:txBody>
          <a:bodyPr anchor="b"/>
          <a:lstStyle>
            <a:lvl1pPr marL="0" indent="0">
              <a:buNone/>
              <a:defRPr sz="1798" b="1"/>
            </a:lvl1pPr>
            <a:lvl2pPr marL="342443" indent="0">
              <a:buNone/>
              <a:defRPr sz="1498" b="1"/>
            </a:lvl2pPr>
            <a:lvl3pPr marL="684886" indent="0">
              <a:buNone/>
              <a:defRPr sz="1348" b="1"/>
            </a:lvl3pPr>
            <a:lvl4pPr marL="1027328" indent="0">
              <a:buNone/>
              <a:defRPr sz="1198" b="1"/>
            </a:lvl4pPr>
            <a:lvl5pPr marL="1369771" indent="0">
              <a:buNone/>
              <a:defRPr sz="1198" b="1"/>
            </a:lvl5pPr>
            <a:lvl6pPr marL="1712214" indent="0">
              <a:buNone/>
              <a:defRPr sz="1198" b="1"/>
            </a:lvl6pPr>
            <a:lvl7pPr marL="2054657" indent="0">
              <a:buNone/>
              <a:defRPr sz="1198" b="1"/>
            </a:lvl7pPr>
            <a:lvl8pPr marL="2397100" indent="0">
              <a:buNone/>
              <a:defRPr sz="1198" b="1"/>
            </a:lvl8pPr>
            <a:lvl9pPr marL="2739542" indent="0">
              <a:buNone/>
              <a:defRPr sz="11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4952E-5E42-F04B-BF18-4C63878DBA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2721" y="2500436"/>
            <a:ext cx="3881992" cy="3677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B8ADB-8101-874C-B8AA-D019AEC6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E1303D-2E93-3F4D-AA1E-10A546E0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498B30-DADF-9B4F-8262-752205AC9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2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C0113-3FCF-E248-942E-B2D7692C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B3AFC-6A6C-A84E-B45C-36CDF758F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D87FC-7256-C24C-B583-F7EB93C2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56F83-2701-7442-947C-F26AA715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51608B-0C4F-2B4E-8355-C6777914B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7C2076-1B61-BB42-91DC-65CE495D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B16E8-407C-9949-BE61-B3D2AC4F9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0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F6EB8-BC44-0146-9377-25E130752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456353"/>
            <a:ext cx="2945082" cy="1597237"/>
          </a:xfrm>
        </p:spPr>
        <p:txBody>
          <a:bodyPr anchor="b"/>
          <a:lstStyle>
            <a:lvl1pPr>
              <a:defRPr sz="23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26CAB-3FBD-E64B-AE32-63631FA55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992" y="985597"/>
            <a:ext cx="4622721" cy="4864600"/>
          </a:xfrm>
        </p:spPr>
        <p:txBody>
          <a:bodyPr/>
          <a:lstStyle>
            <a:lvl1pPr>
              <a:defRPr sz="2397"/>
            </a:lvl1pPr>
            <a:lvl2pPr>
              <a:defRPr sz="2097"/>
            </a:lvl2pPr>
            <a:lvl3pPr>
              <a:defRPr sz="1798"/>
            </a:lvl3pPr>
            <a:lvl4pPr>
              <a:defRPr sz="1498"/>
            </a:lvl4pPr>
            <a:lvl5pPr>
              <a:defRPr sz="1498"/>
            </a:lvl5pPr>
            <a:lvl6pPr>
              <a:defRPr sz="1498"/>
            </a:lvl6pPr>
            <a:lvl7pPr>
              <a:defRPr sz="1498"/>
            </a:lvl7pPr>
            <a:lvl8pPr>
              <a:defRPr sz="1498"/>
            </a:lvl8pPr>
            <a:lvl9pPr>
              <a:defRPr sz="1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86BA7-CD4F-0A4C-A83B-52CFE4B38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966" y="2053590"/>
            <a:ext cx="2945082" cy="3804530"/>
          </a:xfrm>
        </p:spPr>
        <p:txBody>
          <a:bodyPr/>
          <a:lstStyle>
            <a:lvl1pPr marL="0" indent="0">
              <a:buNone/>
              <a:defRPr sz="1198"/>
            </a:lvl1pPr>
            <a:lvl2pPr marL="342443" indent="0">
              <a:buNone/>
              <a:defRPr sz="1049"/>
            </a:lvl2pPr>
            <a:lvl3pPr marL="684886" indent="0">
              <a:buNone/>
              <a:defRPr sz="899"/>
            </a:lvl3pPr>
            <a:lvl4pPr marL="1027328" indent="0">
              <a:buNone/>
              <a:defRPr sz="749"/>
            </a:lvl4pPr>
            <a:lvl5pPr marL="1369771" indent="0">
              <a:buNone/>
              <a:defRPr sz="749"/>
            </a:lvl5pPr>
            <a:lvl6pPr marL="1712214" indent="0">
              <a:buNone/>
              <a:defRPr sz="749"/>
            </a:lvl6pPr>
            <a:lvl7pPr marL="2054657" indent="0">
              <a:buNone/>
              <a:defRPr sz="749"/>
            </a:lvl7pPr>
            <a:lvl8pPr marL="2397100" indent="0">
              <a:buNone/>
              <a:defRPr sz="749"/>
            </a:lvl8pPr>
            <a:lvl9pPr marL="2739542" indent="0">
              <a:buNone/>
              <a:defRPr sz="7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70861-9599-144D-B88A-868455A1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D4C0B-6511-3740-B0B7-823A530BC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7BA0E-86FB-184C-9B71-735D18CC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8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0935A-F2AF-A44D-8E8A-3CC589C3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456353"/>
            <a:ext cx="2945082" cy="1597237"/>
          </a:xfrm>
        </p:spPr>
        <p:txBody>
          <a:bodyPr anchor="b"/>
          <a:lstStyle>
            <a:lvl1pPr>
              <a:defRPr sz="23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5DEFC0-5F9B-CF45-BE0A-93D9E3AE4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1992" y="985597"/>
            <a:ext cx="4622721" cy="4864600"/>
          </a:xfrm>
        </p:spPr>
        <p:txBody>
          <a:bodyPr/>
          <a:lstStyle>
            <a:lvl1pPr marL="0" indent="0">
              <a:buNone/>
              <a:defRPr sz="2397"/>
            </a:lvl1pPr>
            <a:lvl2pPr marL="342443" indent="0">
              <a:buNone/>
              <a:defRPr sz="2097"/>
            </a:lvl2pPr>
            <a:lvl3pPr marL="684886" indent="0">
              <a:buNone/>
              <a:defRPr sz="1798"/>
            </a:lvl3pPr>
            <a:lvl4pPr marL="1027328" indent="0">
              <a:buNone/>
              <a:defRPr sz="1498"/>
            </a:lvl4pPr>
            <a:lvl5pPr marL="1369771" indent="0">
              <a:buNone/>
              <a:defRPr sz="1498"/>
            </a:lvl5pPr>
            <a:lvl6pPr marL="1712214" indent="0">
              <a:buNone/>
              <a:defRPr sz="1498"/>
            </a:lvl6pPr>
            <a:lvl7pPr marL="2054657" indent="0">
              <a:buNone/>
              <a:defRPr sz="1498"/>
            </a:lvl7pPr>
            <a:lvl8pPr marL="2397100" indent="0">
              <a:buNone/>
              <a:defRPr sz="1498"/>
            </a:lvl8pPr>
            <a:lvl9pPr marL="2739542" indent="0">
              <a:buNone/>
              <a:defRPr sz="1498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FF120-BF59-FF43-84C6-DB4A7F007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966" y="2053590"/>
            <a:ext cx="2945082" cy="3804530"/>
          </a:xfrm>
        </p:spPr>
        <p:txBody>
          <a:bodyPr/>
          <a:lstStyle>
            <a:lvl1pPr marL="0" indent="0">
              <a:buNone/>
              <a:defRPr sz="1198"/>
            </a:lvl1pPr>
            <a:lvl2pPr marL="342443" indent="0">
              <a:buNone/>
              <a:defRPr sz="1049"/>
            </a:lvl2pPr>
            <a:lvl3pPr marL="684886" indent="0">
              <a:buNone/>
              <a:defRPr sz="899"/>
            </a:lvl3pPr>
            <a:lvl4pPr marL="1027328" indent="0">
              <a:buNone/>
              <a:defRPr sz="749"/>
            </a:lvl4pPr>
            <a:lvl5pPr marL="1369771" indent="0">
              <a:buNone/>
              <a:defRPr sz="749"/>
            </a:lvl5pPr>
            <a:lvl6pPr marL="1712214" indent="0">
              <a:buNone/>
              <a:defRPr sz="749"/>
            </a:lvl6pPr>
            <a:lvl7pPr marL="2054657" indent="0">
              <a:buNone/>
              <a:defRPr sz="749"/>
            </a:lvl7pPr>
            <a:lvl8pPr marL="2397100" indent="0">
              <a:buNone/>
              <a:defRPr sz="749"/>
            </a:lvl8pPr>
            <a:lvl9pPr marL="2739542" indent="0">
              <a:buNone/>
              <a:defRPr sz="7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7C7F7-2481-9748-9571-D07573E3D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7A217-D97D-8A43-B68B-BFF4A729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29BD1-8782-3346-8135-CE865D4F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4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072F9-90EF-B44D-B92F-CB481EA25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77" y="364449"/>
            <a:ext cx="7875746" cy="1323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B5DAD-3ACA-904B-BB9F-3627CE5CF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777" y="1822244"/>
            <a:ext cx="7875746" cy="434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1ED9B-0117-604A-9B53-5E94721BF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77" y="6344579"/>
            <a:ext cx="2054543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E0AC2-EDDA-0E4A-9908-CC764CE59C6C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05AB6-7708-1A4F-84E4-097C3031B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4743" y="6344579"/>
            <a:ext cx="3081814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56DD1-5038-6248-A48E-82467D757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8980" y="6344579"/>
            <a:ext cx="2054543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AF42-3950-384C-B4D4-A2CD140F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3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4886" rtl="0" eaLnBrk="1" latinLnBrk="0" hangingPunct="1">
        <a:lnSpc>
          <a:spcPct val="90000"/>
        </a:lnSpc>
        <a:spcBef>
          <a:spcPct val="0"/>
        </a:spcBef>
        <a:buNone/>
        <a:defRPr sz="3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21" indent="-171221" algn="l" defTabSz="684886" rtl="0" eaLnBrk="1" latinLnBrk="0" hangingPunct="1">
        <a:lnSpc>
          <a:spcPct val="90000"/>
        </a:lnSpc>
        <a:spcBef>
          <a:spcPts val="749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13664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856107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8" kern="1200">
          <a:solidFill>
            <a:schemeClr val="tx1"/>
          </a:solidFill>
          <a:latin typeface="+mn-lt"/>
          <a:ea typeface="+mn-ea"/>
          <a:cs typeface="+mn-cs"/>
        </a:defRPr>
      </a:lvl3pPr>
      <a:lvl4pPr marL="1198550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540993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883435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225878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568321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910764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1pPr>
      <a:lvl2pPr marL="342443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2pPr>
      <a:lvl3pPr marL="684886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3pPr>
      <a:lvl4pPr marL="1027328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369771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712214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054657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397100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739542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1BE3AC-322F-C044-A15A-323AB42AC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412" y="2241650"/>
            <a:ext cx="6848475" cy="1561818"/>
          </a:xfrm>
        </p:spPr>
        <p:txBody>
          <a:bodyPr>
            <a:normAutofit/>
          </a:bodyPr>
          <a:lstStyle/>
          <a:p>
            <a:pPr algn="l"/>
            <a:r>
              <a:rPr lang="en-US" sz="4200"/>
              <a:t>Logic Design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5729D6F-784E-8A4F-98E6-7C2707DF5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412" y="3939740"/>
            <a:ext cx="6848475" cy="571523"/>
          </a:xfrm>
        </p:spPr>
        <p:txBody>
          <a:bodyPr>
            <a:normAutofit/>
          </a:bodyPr>
          <a:lstStyle/>
          <a:p>
            <a:pPr algn="l"/>
            <a:r>
              <a:rPr lang="en-US" sz="1700"/>
              <a:t>CSCI 370: Computer Architecture</a:t>
            </a:r>
          </a:p>
        </p:txBody>
      </p:sp>
      <p:sp>
        <p:nvSpPr>
          <p:cNvPr id="10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34296" cy="2127005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8069" y="0"/>
            <a:ext cx="5313230" cy="2127005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05884" y="4674247"/>
            <a:ext cx="3387386" cy="2171053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3579" y="4674247"/>
            <a:ext cx="4437721" cy="2171053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74247"/>
            <a:ext cx="5328490" cy="2171053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2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100446"/>
            <a:ext cx="7875746" cy="1323108"/>
          </a:xfrm>
        </p:spPr>
        <p:txBody>
          <a:bodyPr/>
          <a:lstStyle/>
          <a:p>
            <a:r>
              <a:rPr lang="en-US" dirty="0"/>
              <a:t>HCL Word-Level Examples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5410200" y="1447800"/>
            <a:ext cx="3873500" cy="2286000"/>
          </a:xfrm>
        </p:spPr>
        <p:txBody>
          <a:bodyPr/>
          <a:lstStyle/>
          <a:p>
            <a:pPr lvl="1"/>
            <a:r>
              <a:rPr lang="en-US" sz="1800"/>
              <a:t>Find minimum of three input words</a:t>
            </a:r>
          </a:p>
          <a:p>
            <a:pPr lvl="1"/>
            <a:r>
              <a:rPr lang="en-US" sz="1800"/>
              <a:t>HCL case expression</a:t>
            </a:r>
          </a:p>
          <a:p>
            <a:pPr lvl="1"/>
            <a:r>
              <a:rPr lang="en-US" sz="1800"/>
              <a:t>Final case guarantees match</a:t>
            </a:r>
          </a:p>
        </p:txBody>
      </p:sp>
      <p:grpSp>
        <p:nvGrpSpPr>
          <p:cNvPr id="302095" name="Group 15"/>
          <p:cNvGrpSpPr>
            <a:grpSpLocks/>
          </p:cNvGrpSpPr>
          <p:nvPr/>
        </p:nvGrpSpPr>
        <p:grpSpPr bwMode="auto">
          <a:xfrm>
            <a:off x="381000" y="1828800"/>
            <a:ext cx="2300288" cy="914400"/>
            <a:chOff x="2236" y="1104"/>
            <a:chExt cx="1449" cy="576"/>
          </a:xfrm>
        </p:grpSpPr>
        <p:sp>
          <p:nvSpPr>
            <p:cNvPr id="302084" name="Line 4"/>
            <p:cNvSpPr>
              <a:spLocks noChangeShapeType="1"/>
            </p:cNvSpPr>
            <p:nvPr/>
          </p:nvSpPr>
          <p:spPr bwMode="auto">
            <a:xfrm>
              <a:off x="2428" y="15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85" name="Rectangle 5"/>
            <p:cNvSpPr>
              <a:spLocks noChangeArrowheads="1"/>
            </p:cNvSpPr>
            <p:nvPr/>
          </p:nvSpPr>
          <p:spPr bwMode="auto">
            <a:xfrm>
              <a:off x="22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02086" name="Line 6"/>
            <p:cNvSpPr>
              <a:spLocks noChangeShapeType="1"/>
            </p:cNvSpPr>
            <p:nvPr/>
          </p:nvSpPr>
          <p:spPr bwMode="auto">
            <a:xfrm>
              <a:off x="3052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87" name="Rectangle 7"/>
            <p:cNvSpPr>
              <a:spLocks noChangeArrowheads="1"/>
            </p:cNvSpPr>
            <p:nvPr/>
          </p:nvSpPr>
          <p:spPr bwMode="auto">
            <a:xfrm>
              <a:off x="3292" y="1286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Min3</a:t>
              </a:r>
            </a:p>
          </p:txBody>
        </p:sp>
        <p:sp>
          <p:nvSpPr>
            <p:cNvPr id="302088" name="AutoShape 8"/>
            <p:cNvSpPr>
              <a:spLocks noChangeArrowheads="1"/>
            </p:cNvSpPr>
            <p:nvPr/>
          </p:nvSpPr>
          <p:spPr bwMode="auto">
            <a:xfrm>
              <a:off x="2668" y="1104"/>
              <a:ext cx="423" cy="576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MIN3</a:t>
              </a:r>
            </a:p>
          </p:txBody>
        </p:sp>
        <p:sp>
          <p:nvSpPr>
            <p:cNvPr id="302089" name="Line 9"/>
            <p:cNvSpPr>
              <a:spLocks noChangeShapeType="1"/>
            </p:cNvSpPr>
            <p:nvPr/>
          </p:nvSpPr>
          <p:spPr bwMode="auto">
            <a:xfrm>
              <a:off x="2428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0" name="Rectangle 10"/>
            <p:cNvSpPr>
              <a:spLocks noChangeArrowheads="1"/>
            </p:cNvSpPr>
            <p:nvPr/>
          </p:nvSpPr>
          <p:spPr bwMode="auto">
            <a:xfrm>
              <a:off x="2236" y="1296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  <p:sp>
          <p:nvSpPr>
            <p:cNvPr id="302091" name="Line 11"/>
            <p:cNvSpPr>
              <a:spLocks noChangeShapeType="1"/>
            </p:cNvSpPr>
            <p:nvPr/>
          </p:nvSpPr>
          <p:spPr bwMode="auto">
            <a:xfrm>
              <a:off x="2428" y="124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2" name="Rectangle 12"/>
            <p:cNvSpPr>
              <a:spLocks noChangeArrowheads="1"/>
            </p:cNvSpPr>
            <p:nvPr/>
          </p:nvSpPr>
          <p:spPr bwMode="auto">
            <a:xfrm>
              <a:off x="2236" y="1152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C</a:t>
              </a:r>
            </a:p>
          </p:txBody>
        </p:sp>
      </p:grp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2743200" y="1600200"/>
            <a:ext cx="30511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Min3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A &lt; B &amp;&amp; A &lt; C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B &lt; A &amp;&amp; B &lt; C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             : C;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grpSp>
        <p:nvGrpSpPr>
          <p:cNvPr id="302117" name="Group 37"/>
          <p:cNvGrpSpPr>
            <a:grpSpLocks/>
          </p:cNvGrpSpPr>
          <p:nvPr/>
        </p:nvGrpSpPr>
        <p:grpSpPr bwMode="auto">
          <a:xfrm>
            <a:off x="304800" y="3810000"/>
            <a:ext cx="2378075" cy="1860550"/>
            <a:chOff x="192" y="2400"/>
            <a:chExt cx="1498" cy="1172"/>
          </a:xfrm>
        </p:grpSpPr>
        <p:sp>
          <p:nvSpPr>
            <p:cNvPr id="302096" name="Line 16"/>
            <p:cNvSpPr>
              <a:spLocks noChangeShapeType="1"/>
            </p:cNvSpPr>
            <p:nvPr/>
          </p:nvSpPr>
          <p:spPr bwMode="auto">
            <a:xfrm>
              <a:off x="432" y="29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7" name="Line 17"/>
            <p:cNvSpPr>
              <a:spLocks noChangeShapeType="1"/>
            </p:cNvSpPr>
            <p:nvPr/>
          </p:nvSpPr>
          <p:spPr bwMode="auto">
            <a:xfrm>
              <a:off x="432" y="342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8" name="Rectangle 18"/>
            <p:cNvSpPr>
              <a:spLocks noChangeArrowheads="1"/>
            </p:cNvSpPr>
            <p:nvPr/>
          </p:nvSpPr>
          <p:spPr bwMode="auto">
            <a:xfrm>
              <a:off x="192" y="2880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D0</a:t>
              </a:r>
            </a:p>
          </p:txBody>
        </p:sp>
        <p:sp>
          <p:nvSpPr>
            <p:cNvPr id="302099" name="Rectangle 19"/>
            <p:cNvSpPr>
              <a:spLocks noChangeArrowheads="1"/>
            </p:cNvSpPr>
            <p:nvPr/>
          </p:nvSpPr>
          <p:spPr bwMode="auto">
            <a:xfrm>
              <a:off x="192" y="3332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D3</a:t>
              </a:r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>
              <a:off x="1056" y="318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01" name="Rectangle 21"/>
            <p:cNvSpPr>
              <a:spLocks noChangeArrowheads="1"/>
            </p:cNvSpPr>
            <p:nvPr/>
          </p:nvSpPr>
          <p:spPr bwMode="auto">
            <a:xfrm>
              <a:off x="1296" y="3082"/>
              <a:ext cx="3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Out4</a:t>
              </a:r>
            </a:p>
          </p:txBody>
        </p:sp>
        <p:sp>
          <p:nvSpPr>
            <p:cNvPr id="302102" name="Rectangle 22"/>
            <p:cNvSpPr>
              <a:spLocks noChangeArrowheads="1"/>
            </p:cNvSpPr>
            <p:nvPr/>
          </p:nvSpPr>
          <p:spPr bwMode="auto">
            <a:xfrm>
              <a:off x="192" y="2564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s0</a:t>
              </a:r>
            </a:p>
          </p:txBody>
        </p:sp>
        <p:sp>
          <p:nvSpPr>
            <p:cNvPr id="302103" name="Freeform 23"/>
            <p:cNvSpPr>
              <a:spLocks/>
            </p:cNvSpPr>
            <p:nvPr/>
          </p:nvSpPr>
          <p:spPr bwMode="auto">
            <a:xfrm>
              <a:off x="432" y="27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4" name="Rectangle 24"/>
            <p:cNvSpPr>
              <a:spLocks noChangeArrowheads="1"/>
            </p:cNvSpPr>
            <p:nvPr/>
          </p:nvSpPr>
          <p:spPr bwMode="auto">
            <a:xfrm>
              <a:off x="192" y="2400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s1</a:t>
              </a:r>
            </a:p>
          </p:txBody>
        </p:sp>
        <p:sp>
          <p:nvSpPr>
            <p:cNvPr id="302105" name="Freeform 25"/>
            <p:cNvSpPr>
              <a:spLocks/>
            </p:cNvSpPr>
            <p:nvPr/>
          </p:nvSpPr>
          <p:spPr bwMode="auto">
            <a:xfrm>
              <a:off x="432" y="2516"/>
              <a:ext cx="528" cy="336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6" name="AutoShape 26"/>
            <p:cNvSpPr>
              <a:spLocks noChangeArrowheads="1"/>
            </p:cNvSpPr>
            <p:nvPr/>
          </p:nvSpPr>
          <p:spPr bwMode="auto">
            <a:xfrm>
              <a:off x="672" y="2828"/>
              <a:ext cx="423" cy="744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MUX4</a:t>
              </a:r>
            </a:p>
          </p:txBody>
        </p:sp>
        <p:sp>
          <p:nvSpPr>
            <p:cNvPr id="302107" name="Line 27"/>
            <p:cNvSpPr>
              <a:spLocks noChangeShapeType="1"/>
            </p:cNvSpPr>
            <p:nvPr/>
          </p:nvSpPr>
          <p:spPr bwMode="auto">
            <a:xfrm>
              <a:off x="432" y="3284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08" name="Rectangle 28"/>
            <p:cNvSpPr>
              <a:spLocks noChangeArrowheads="1"/>
            </p:cNvSpPr>
            <p:nvPr/>
          </p:nvSpPr>
          <p:spPr bwMode="auto">
            <a:xfrm>
              <a:off x="192" y="3188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D2</a:t>
              </a:r>
            </a:p>
          </p:txBody>
        </p:sp>
        <p:sp>
          <p:nvSpPr>
            <p:cNvPr id="302109" name="Line 29"/>
            <p:cNvSpPr>
              <a:spLocks noChangeShapeType="1"/>
            </p:cNvSpPr>
            <p:nvPr/>
          </p:nvSpPr>
          <p:spPr bwMode="auto">
            <a:xfrm>
              <a:off x="432" y="3140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10" name="Rectangle 30"/>
            <p:cNvSpPr>
              <a:spLocks noChangeArrowheads="1"/>
            </p:cNvSpPr>
            <p:nvPr/>
          </p:nvSpPr>
          <p:spPr bwMode="auto">
            <a:xfrm>
              <a:off x="192" y="3044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D1</a:t>
              </a:r>
            </a:p>
          </p:txBody>
        </p:sp>
      </p:grpSp>
      <p:sp>
        <p:nvSpPr>
          <p:cNvPr id="302112" name="Rectangle 32"/>
          <p:cNvSpPr>
            <a:spLocks noChangeArrowheads="1"/>
          </p:cNvSpPr>
          <p:nvPr/>
        </p:nvSpPr>
        <p:spPr bwMode="auto">
          <a:xfrm>
            <a:off x="5410200" y="42672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Select one of 4 inputs based on two control bits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HCL case expression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Simplify tests by assuming sequential matching</a:t>
            </a:r>
          </a:p>
        </p:txBody>
      </p:sp>
      <p:sp>
        <p:nvSpPr>
          <p:cNvPr id="302113" name="Rectangle 33"/>
          <p:cNvSpPr>
            <a:spLocks noChangeArrowheads="1"/>
          </p:cNvSpPr>
          <p:nvPr/>
        </p:nvSpPr>
        <p:spPr bwMode="auto">
          <a:xfrm>
            <a:off x="2743200" y="4419600"/>
            <a:ext cx="22320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Out4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!s1&amp;&amp;!s0: D0;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!s1     : D1;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!s0     : D2;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      : D3;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sp>
        <p:nvSpPr>
          <p:cNvPr id="302114" name="Text Box 34"/>
          <p:cNvSpPr txBox="1">
            <a:spLocks noChangeArrowheads="1"/>
          </p:cNvSpPr>
          <p:nvPr/>
        </p:nvSpPr>
        <p:spPr bwMode="auto">
          <a:xfrm>
            <a:off x="411163" y="1049338"/>
            <a:ext cx="23399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Minimum of 3 Words</a:t>
            </a:r>
          </a:p>
        </p:txBody>
      </p:sp>
      <p:sp>
        <p:nvSpPr>
          <p:cNvPr id="302115" name="Text Box 35"/>
          <p:cNvSpPr txBox="1">
            <a:spLocks noChangeArrowheads="1"/>
          </p:cNvSpPr>
          <p:nvPr/>
        </p:nvSpPr>
        <p:spPr bwMode="auto">
          <a:xfrm>
            <a:off x="403225" y="3394075"/>
            <a:ext cx="20478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4-Way Multiplexor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179" name="Group 75"/>
          <p:cNvGrpSpPr>
            <a:grpSpLocks/>
          </p:cNvGrpSpPr>
          <p:nvPr/>
        </p:nvGrpSpPr>
        <p:grpSpPr bwMode="auto">
          <a:xfrm>
            <a:off x="3319463" y="2895600"/>
            <a:ext cx="719137" cy="635000"/>
            <a:chOff x="768" y="1824"/>
            <a:chExt cx="453" cy="400"/>
          </a:xfrm>
        </p:grpSpPr>
        <p:sp>
          <p:nvSpPr>
            <p:cNvPr id="303180" name="Freeform 76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1" name="Freeform 77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2" name="Freeform 78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3" name="Text Box 79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84" name="Text Box 80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85" name="Text Box 81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86" name="Group 82"/>
          <p:cNvGrpSpPr>
            <a:grpSpLocks/>
          </p:cNvGrpSpPr>
          <p:nvPr/>
        </p:nvGrpSpPr>
        <p:grpSpPr bwMode="auto">
          <a:xfrm>
            <a:off x="5419725" y="2895600"/>
            <a:ext cx="719138" cy="635000"/>
            <a:chOff x="768" y="1824"/>
            <a:chExt cx="453" cy="400"/>
          </a:xfrm>
        </p:grpSpPr>
        <p:sp>
          <p:nvSpPr>
            <p:cNvPr id="303187" name="Freeform 83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8" name="Freeform 84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9" name="Freeform 85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0" name="Text Box 86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91" name="Text Box 87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92" name="Text Box 88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93" name="Group 89"/>
          <p:cNvGrpSpPr>
            <a:grpSpLocks/>
          </p:cNvGrpSpPr>
          <p:nvPr/>
        </p:nvGrpSpPr>
        <p:grpSpPr bwMode="auto">
          <a:xfrm>
            <a:off x="7519988" y="2895600"/>
            <a:ext cx="719137" cy="635000"/>
            <a:chOff x="768" y="1824"/>
            <a:chExt cx="453" cy="400"/>
          </a:xfrm>
        </p:grpSpPr>
        <p:sp>
          <p:nvSpPr>
            <p:cNvPr id="303194" name="Freeform 90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5" name="Freeform 91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6" name="Freeform 92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7" name="Text Box 93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98" name="Text Box 94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99" name="Text Box 95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78" name="Group 74"/>
          <p:cNvGrpSpPr>
            <a:grpSpLocks/>
          </p:cNvGrpSpPr>
          <p:nvPr/>
        </p:nvGrpSpPr>
        <p:grpSpPr bwMode="auto">
          <a:xfrm>
            <a:off x="1219200" y="2895600"/>
            <a:ext cx="719138" cy="635000"/>
            <a:chOff x="768" y="1824"/>
            <a:chExt cx="453" cy="400"/>
          </a:xfrm>
        </p:grpSpPr>
        <p:sp>
          <p:nvSpPr>
            <p:cNvPr id="303172" name="Freeform 68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3" name="Freeform 69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4" name="Freeform 70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5" name="Text Box 71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76" name="Text Box 72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77" name="Text Box 73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Logic Unit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3962400"/>
            <a:ext cx="8294687" cy="2470150"/>
          </a:xfrm>
        </p:spPr>
        <p:txBody>
          <a:bodyPr/>
          <a:lstStyle/>
          <a:p>
            <a:pPr lvl="1"/>
            <a:r>
              <a:rPr lang="en-US" dirty="0"/>
              <a:t>Combinational logic</a:t>
            </a:r>
          </a:p>
          <a:p>
            <a:pPr lvl="2"/>
            <a:r>
              <a:rPr lang="en-US" dirty="0"/>
              <a:t>Continuously responding to inputs</a:t>
            </a:r>
          </a:p>
          <a:p>
            <a:pPr lvl="1"/>
            <a:r>
              <a:rPr lang="en-US" dirty="0"/>
              <a:t>Control signal selects function computed</a:t>
            </a:r>
          </a:p>
          <a:p>
            <a:pPr lvl="2"/>
            <a:r>
              <a:rPr lang="en-US" dirty="0"/>
              <a:t>Corresponding to 4 arithmetic/logical operations in Y86-64</a:t>
            </a:r>
          </a:p>
          <a:p>
            <a:pPr lvl="1"/>
            <a:r>
              <a:rPr lang="en-US" dirty="0"/>
              <a:t>Also computes values for condition codes</a:t>
            </a:r>
          </a:p>
        </p:txBody>
      </p:sp>
      <p:grpSp>
        <p:nvGrpSpPr>
          <p:cNvPr id="303108" name="Group 4"/>
          <p:cNvGrpSpPr>
            <a:grpSpLocks/>
          </p:cNvGrpSpPr>
          <p:nvPr/>
        </p:nvGrpSpPr>
        <p:grpSpPr bwMode="auto">
          <a:xfrm>
            <a:off x="381000" y="1447800"/>
            <a:ext cx="2060575" cy="1752600"/>
            <a:chOff x="336" y="576"/>
            <a:chExt cx="1298" cy="1104"/>
          </a:xfrm>
        </p:grpSpPr>
        <p:grpSp>
          <p:nvGrpSpPr>
            <p:cNvPr id="303109" name="Group 5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10" name="Line 6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1" name="Line 7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12" name="Group 8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13" name="Freeform 9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1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15" name="Line 11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6" name="Line 12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17" name="Rectangle 13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18" name="Rectangle 14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19" name="Rectangle 15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+</a:t>
              </a:r>
              <a:r>
                <a:rPr lang="en-US" sz="1600" b="0"/>
                <a:t> Y</a:t>
              </a:r>
            </a:p>
          </p:txBody>
        </p:sp>
        <p:sp>
          <p:nvSpPr>
            <p:cNvPr id="303120" name="Rectangle 16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0</a:t>
              </a:r>
            </a:p>
          </p:txBody>
        </p:sp>
      </p:grpSp>
      <p:grpSp>
        <p:nvGrpSpPr>
          <p:cNvPr id="303121" name="Group 17"/>
          <p:cNvGrpSpPr>
            <a:grpSpLocks/>
          </p:cNvGrpSpPr>
          <p:nvPr/>
        </p:nvGrpSpPr>
        <p:grpSpPr bwMode="auto">
          <a:xfrm>
            <a:off x="2511425" y="1447800"/>
            <a:ext cx="2060575" cy="1752600"/>
            <a:chOff x="336" y="576"/>
            <a:chExt cx="1298" cy="1104"/>
          </a:xfrm>
        </p:grpSpPr>
        <p:grpSp>
          <p:nvGrpSpPr>
            <p:cNvPr id="303122" name="Group 18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23" name="Line 19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4" name="Line 20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25" name="Group 21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26" name="Freeform 22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2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28" name="Line 24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9" name="Line 25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30" name="Rectangle 26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31" name="Rectangle 27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32" name="Rectangle 28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-</a:t>
              </a:r>
              <a:r>
                <a:rPr lang="en-US" sz="1600" b="0"/>
                <a:t> Y</a:t>
              </a:r>
            </a:p>
          </p:txBody>
        </p:sp>
        <p:sp>
          <p:nvSpPr>
            <p:cNvPr id="303133" name="Rectangle 29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1</a:t>
              </a:r>
            </a:p>
          </p:txBody>
        </p:sp>
      </p:grpSp>
      <p:grpSp>
        <p:nvGrpSpPr>
          <p:cNvPr id="303134" name="Group 30"/>
          <p:cNvGrpSpPr>
            <a:grpSpLocks/>
          </p:cNvGrpSpPr>
          <p:nvPr/>
        </p:nvGrpSpPr>
        <p:grpSpPr bwMode="auto">
          <a:xfrm>
            <a:off x="4641850" y="1447800"/>
            <a:ext cx="2060575" cy="1752600"/>
            <a:chOff x="336" y="576"/>
            <a:chExt cx="1298" cy="1104"/>
          </a:xfrm>
        </p:grpSpPr>
        <p:grpSp>
          <p:nvGrpSpPr>
            <p:cNvPr id="303135" name="Group 31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36" name="Line 32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37" name="Line 33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38" name="Group 34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39" name="Freeform 35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41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42" name="Line 38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43" name="Rectangle 39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44" name="Rectangle 40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45" name="Rectangle 41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&amp;</a:t>
              </a:r>
              <a:r>
                <a:rPr lang="en-US" sz="1600" b="0"/>
                <a:t> Y</a:t>
              </a:r>
            </a:p>
          </p:txBody>
        </p:sp>
        <p:sp>
          <p:nvSpPr>
            <p:cNvPr id="303146" name="Rectangle 42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2</a:t>
              </a:r>
            </a:p>
          </p:txBody>
        </p:sp>
      </p:grpSp>
      <p:grpSp>
        <p:nvGrpSpPr>
          <p:cNvPr id="303147" name="Group 43"/>
          <p:cNvGrpSpPr>
            <a:grpSpLocks/>
          </p:cNvGrpSpPr>
          <p:nvPr/>
        </p:nvGrpSpPr>
        <p:grpSpPr bwMode="auto">
          <a:xfrm>
            <a:off x="6772275" y="1447800"/>
            <a:ext cx="2060575" cy="1752600"/>
            <a:chOff x="336" y="576"/>
            <a:chExt cx="1298" cy="1104"/>
          </a:xfrm>
        </p:grpSpPr>
        <p:grpSp>
          <p:nvGrpSpPr>
            <p:cNvPr id="303148" name="Group 44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49" name="Line 45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0" name="Line 46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51" name="Group 47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52" name="Freeform 48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5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5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5" name="Line 51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56" name="Rectangle 52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57" name="Rectangle 53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58" name="Rectangle 54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^</a:t>
              </a:r>
              <a:r>
                <a:rPr lang="en-US" sz="1600" b="0"/>
                <a:t> Y</a:t>
              </a:r>
            </a:p>
          </p:txBody>
        </p:sp>
        <p:sp>
          <p:nvSpPr>
            <p:cNvPr id="303159" name="Rectangle 55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3</a:t>
              </a:r>
            </a:p>
          </p:txBody>
        </p:sp>
      </p:grpSp>
      <p:grpSp>
        <p:nvGrpSpPr>
          <p:cNvPr id="303160" name="Group 56"/>
          <p:cNvGrpSpPr>
            <a:grpSpLocks/>
          </p:cNvGrpSpPr>
          <p:nvPr/>
        </p:nvGrpSpPr>
        <p:grpSpPr bwMode="auto">
          <a:xfrm>
            <a:off x="952500" y="2057400"/>
            <a:ext cx="266700" cy="1066800"/>
            <a:chOff x="504" y="960"/>
            <a:chExt cx="168" cy="672"/>
          </a:xfrm>
        </p:grpSpPr>
        <p:sp>
          <p:nvSpPr>
            <p:cNvPr id="303161" name="Rectangle 57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2" name="Rectangle 58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3" name="Group 59"/>
          <p:cNvGrpSpPr>
            <a:grpSpLocks/>
          </p:cNvGrpSpPr>
          <p:nvPr/>
        </p:nvGrpSpPr>
        <p:grpSpPr bwMode="auto">
          <a:xfrm>
            <a:off x="3086100" y="2057400"/>
            <a:ext cx="266700" cy="1066800"/>
            <a:chOff x="504" y="960"/>
            <a:chExt cx="168" cy="672"/>
          </a:xfrm>
        </p:grpSpPr>
        <p:sp>
          <p:nvSpPr>
            <p:cNvPr id="303164" name="Rectangle 60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5" name="Rectangle 61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6" name="Group 62"/>
          <p:cNvGrpSpPr>
            <a:grpSpLocks/>
          </p:cNvGrpSpPr>
          <p:nvPr/>
        </p:nvGrpSpPr>
        <p:grpSpPr bwMode="auto">
          <a:xfrm>
            <a:off x="5219700" y="2057400"/>
            <a:ext cx="266700" cy="1066800"/>
            <a:chOff x="504" y="960"/>
            <a:chExt cx="168" cy="672"/>
          </a:xfrm>
        </p:grpSpPr>
        <p:sp>
          <p:nvSpPr>
            <p:cNvPr id="303167" name="Rectangle 63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8" name="Rectangle 64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9" name="Group 65"/>
          <p:cNvGrpSpPr>
            <a:grpSpLocks/>
          </p:cNvGrpSpPr>
          <p:nvPr/>
        </p:nvGrpSpPr>
        <p:grpSpPr bwMode="auto">
          <a:xfrm>
            <a:off x="7353300" y="2057400"/>
            <a:ext cx="266700" cy="1066800"/>
            <a:chOff x="504" y="960"/>
            <a:chExt cx="168" cy="672"/>
          </a:xfrm>
        </p:grpSpPr>
        <p:sp>
          <p:nvSpPr>
            <p:cNvPr id="303170" name="Rectangle 66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71" name="Rectangle 67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953000"/>
            <a:ext cx="8294688" cy="1098550"/>
          </a:xfrm>
        </p:spPr>
        <p:txBody>
          <a:bodyPr>
            <a:normAutofit lnSpcReduction="10000"/>
          </a:bodyPr>
          <a:lstStyle/>
          <a:p>
            <a:pPr lvl="1"/>
            <a:r>
              <a:rPr lang="en-US"/>
              <a:t>Stores word of data</a:t>
            </a:r>
          </a:p>
          <a:p>
            <a:pPr lvl="2"/>
            <a:r>
              <a:rPr lang="en-US"/>
              <a:t>Different from </a:t>
            </a:r>
            <a:r>
              <a:rPr lang="en-US" i="1"/>
              <a:t>program registers</a:t>
            </a:r>
            <a:r>
              <a:rPr lang="en-US"/>
              <a:t> seen in assembly code</a:t>
            </a:r>
          </a:p>
          <a:p>
            <a:pPr lvl="1"/>
            <a:r>
              <a:rPr lang="en-US"/>
              <a:t>Collection of edge-triggered latches</a:t>
            </a:r>
          </a:p>
          <a:p>
            <a:pPr lvl="1"/>
            <a:r>
              <a:rPr lang="en-US"/>
              <a:t>Loads input on rising edge of clock</a:t>
            </a:r>
          </a:p>
        </p:txBody>
      </p:sp>
      <p:grpSp>
        <p:nvGrpSpPr>
          <p:cNvPr id="311414" name="Group 118"/>
          <p:cNvGrpSpPr>
            <a:grpSpLocks/>
          </p:cNvGrpSpPr>
          <p:nvPr/>
        </p:nvGrpSpPr>
        <p:grpSpPr bwMode="auto">
          <a:xfrm>
            <a:off x="5562600" y="2057400"/>
            <a:ext cx="2057400" cy="1846263"/>
            <a:chOff x="3504" y="1296"/>
            <a:chExt cx="1296" cy="1163"/>
          </a:xfrm>
        </p:grpSpPr>
        <p:sp>
          <p:nvSpPr>
            <p:cNvPr id="311363" name="Rectangle 67"/>
            <p:cNvSpPr>
              <a:spLocks noChangeArrowheads="1"/>
            </p:cNvSpPr>
            <p:nvPr/>
          </p:nvSpPr>
          <p:spPr bwMode="auto">
            <a:xfrm>
              <a:off x="4080" y="1296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11364" name="AutoShape 68"/>
            <p:cNvSpPr>
              <a:spLocks noChangeArrowheads="1"/>
            </p:cNvSpPr>
            <p:nvPr/>
          </p:nvSpPr>
          <p:spPr bwMode="auto">
            <a:xfrm>
              <a:off x="3792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65" name="AutoShape 69"/>
            <p:cNvSpPr>
              <a:spLocks noChangeArrowheads="1"/>
            </p:cNvSpPr>
            <p:nvPr/>
          </p:nvSpPr>
          <p:spPr bwMode="auto">
            <a:xfrm>
              <a:off x="4224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07" name="Text Box 111"/>
            <p:cNvSpPr txBox="1">
              <a:spLocks noChangeArrowheads="1"/>
            </p:cNvSpPr>
            <p:nvPr/>
          </p:nvSpPr>
          <p:spPr bwMode="auto">
            <a:xfrm>
              <a:off x="3504" y="1584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endParaRPr lang="en-US" baseline="-25000"/>
            </a:p>
          </p:txBody>
        </p:sp>
        <p:sp>
          <p:nvSpPr>
            <p:cNvPr id="311408" name="Text Box 112"/>
            <p:cNvSpPr txBox="1">
              <a:spLocks noChangeArrowheads="1"/>
            </p:cNvSpPr>
            <p:nvPr/>
          </p:nvSpPr>
          <p:spPr bwMode="auto">
            <a:xfrm>
              <a:off x="4512" y="1584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endParaRPr lang="en-US" baseline="-25000"/>
            </a:p>
          </p:txBody>
        </p:sp>
        <p:sp>
          <p:nvSpPr>
            <p:cNvPr id="311409" name="Line 113"/>
            <p:cNvSpPr>
              <a:spLocks noChangeShapeType="1"/>
            </p:cNvSpPr>
            <p:nvPr/>
          </p:nvSpPr>
          <p:spPr bwMode="auto">
            <a:xfrm>
              <a:off x="4128" y="2112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410" name="Text Box 114"/>
            <p:cNvSpPr txBox="1">
              <a:spLocks noChangeArrowheads="1"/>
            </p:cNvSpPr>
            <p:nvPr/>
          </p:nvSpPr>
          <p:spPr bwMode="auto">
            <a:xfrm>
              <a:off x="3903" y="2245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</p:grpSp>
      <p:grpSp>
        <p:nvGrpSpPr>
          <p:cNvPr id="311412" name="Group 116"/>
          <p:cNvGrpSpPr>
            <a:grpSpLocks/>
          </p:cNvGrpSpPr>
          <p:nvPr/>
        </p:nvGrpSpPr>
        <p:grpSpPr bwMode="auto">
          <a:xfrm>
            <a:off x="2133600" y="1219200"/>
            <a:ext cx="3048000" cy="3692525"/>
            <a:chOff x="720" y="768"/>
            <a:chExt cx="1920" cy="2326"/>
          </a:xfrm>
        </p:grpSpPr>
        <p:sp>
          <p:nvSpPr>
            <p:cNvPr id="311300" name="Rectangle 4"/>
            <p:cNvSpPr>
              <a:spLocks noChangeArrowheads="1"/>
            </p:cNvSpPr>
            <p:nvPr/>
          </p:nvSpPr>
          <p:spPr bwMode="auto">
            <a:xfrm>
              <a:off x="1392" y="823"/>
              <a:ext cx="576" cy="22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311301" name="Rectangle 5"/>
            <p:cNvSpPr>
              <a:spLocks noChangeArrowheads="1"/>
            </p:cNvSpPr>
            <p:nvPr/>
          </p:nvSpPr>
          <p:spPr bwMode="auto">
            <a:xfrm>
              <a:off x="1392" y="105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2" name="Rectangle 6"/>
            <p:cNvSpPr>
              <a:spLocks noChangeArrowheads="1"/>
            </p:cNvSpPr>
            <p:nvPr/>
          </p:nvSpPr>
          <p:spPr bwMode="auto">
            <a:xfrm>
              <a:off x="1392" y="129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3" name="Rectangle 7"/>
            <p:cNvSpPr>
              <a:spLocks noChangeArrowheads="1"/>
            </p:cNvSpPr>
            <p:nvPr/>
          </p:nvSpPr>
          <p:spPr bwMode="auto">
            <a:xfrm>
              <a:off x="1392" y="153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4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5" name="Rectangle 9"/>
            <p:cNvSpPr>
              <a:spLocks noChangeArrowheads="1"/>
            </p:cNvSpPr>
            <p:nvPr/>
          </p:nvSpPr>
          <p:spPr bwMode="auto">
            <a:xfrm>
              <a:off x="1392" y="201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6" name="Rectangle 10"/>
            <p:cNvSpPr>
              <a:spLocks noChangeArrowheads="1"/>
            </p:cNvSpPr>
            <p:nvPr/>
          </p:nvSpPr>
          <p:spPr bwMode="auto">
            <a:xfrm>
              <a:off x="1392" y="225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7" name="Rectangle 11"/>
            <p:cNvSpPr>
              <a:spLocks noChangeArrowheads="1"/>
            </p:cNvSpPr>
            <p:nvPr/>
          </p:nvSpPr>
          <p:spPr bwMode="auto">
            <a:xfrm>
              <a:off x="1392" y="249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9" name="Line 13"/>
            <p:cNvSpPr>
              <a:spLocks noChangeShapeType="1"/>
            </p:cNvSpPr>
            <p:nvPr/>
          </p:nvSpPr>
          <p:spPr bwMode="auto">
            <a:xfrm flipH="1">
              <a:off x="1008" y="8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0" name="Line 14"/>
            <p:cNvSpPr>
              <a:spLocks noChangeShapeType="1"/>
            </p:cNvSpPr>
            <p:nvPr/>
          </p:nvSpPr>
          <p:spPr bwMode="auto">
            <a:xfrm flipH="1">
              <a:off x="1008" y="11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1" name="Line 15"/>
            <p:cNvSpPr>
              <a:spLocks noChangeShapeType="1"/>
            </p:cNvSpPr>
            <p:nvPr/>
          </p:nvSpPr>
          <p:spPr bwMode="auto">
            <a:xfrm flipH="1">
              <a:off x="1008" y="13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2" name="Line 16"/>
            <p:cNvSpPr>
              <a:spLocks noChangeShapeType="1"/>
            </p:cNvSpPr>
            <p:nvPr/>
          </p:nvSpPr>
          <p:spPr bwMode="auto">
            <a:xfrm flipH="1">
              <a:off x="1008" y="158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3" name="Line 17"/>
            <p:cNvSpPr>
              <a:spLocks noChangeShapeType="1"/>
            </p:cNvSpPr>
            <p:nvPr/>
          </p:nvSpPr>
          <p:spPr bwMode="auto">
            <a:xfrm flipH="1">
              <a:off x="1008" y="182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4" name="Line 18"/>
            <p:cNvSpPr>
              <a:spLocks noChangeShapeType="1"/>
            </p:cNvSpPr>
            <p:nvPr/>
          </p:nvSpPr>
          <p:spPr bwMode="auto">
            <a:xfrm flipH="1">
              <a:off x="1008" y="20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5" name="Line 19"/>
            <p:cNvSpPr>
              <a:spLocks noChangeShapeType="1"/>
            </p:cNvSpPr>
            <p:nvPr/>
          </p:nvSpPr>
          <p:spPr bwMode="auto">
            <a:xfrm flipH="1">
              <a:off x="1008" y="23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6" name="Line 20"/>
            <p:cNvSpPr>
              <a:spLocks noChangeShapeType="1"/>
            </p:cNvSpPr>
            <p:nvPr/>
          </p:nvSpPr>
          <p:spPr bwMode="auto">
            <a:xfrm flipH="1">
              <a:off x="1008" y="25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>
              <a:off x="1968" y="9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968" y="11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1968" y="13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1" name="Line 25"/>
            <p:cNvSpPr>
              <a:spLocks noChangeShapeType="1"/>
            </p:cNvSpPr>
            <p:nvPr/>
          </p:nvSpPr>
          <p:spPr bwMode="auto">
            <a:xfrm flipH="1">
              <a:off x="1968" y="163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2" name="Line 26"/>
            <p:cNvSpPr>
              <a:spLocks noChangeShapeType="1"/>
            </p:cNvSpPr>
            <p:nvPr/>
          </p:nvSpPr>
          <p:spPr bwMode="auto">
            <a:xfrm flipH="1">
              <a:off x="1968" y="187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3" name="Line 27"/>
            <p:cNvSpPr>
              <a:spLocks noChangeShapeType="1"/>
            </p:cNvSpPr>
            <p:nvPr/>
          </p:nvSpPr>
          <p:spPr bwMode="auto">
            <a:xfrm flipH="1">
              <a:off x="1968" y="21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4" name="Line 28"/>
            <p:cNvSpPr>
              <a:spLocks noChangeShapeType="1"/>
            </p:cNvSpPr>
            <p:nvPr/>
          </p:nvSpPr>
          <p:spPr bwMode="auto">
            <a:xfrm flipH="1">
              <a:off x="1968" y="23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5" name="Line 29"/>
            <p:cNvSpPr>
              <a:spLocks noChangeShapeType="1"/>
            </p:cNvSpPr>
            <p:nvPr/>
          </p:nvSpPr>
          <p:spPr bwMode="auto">
            <a:xfrm flipH="1">
              <a:off x="1968" y="25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7" name="Line 31"/>
            <p:cNvSpPr>
              <a:spLocks noChangeShapeType="1"/>
            </p:cNvSpPr>
            <p:nvPr/>
          </p:nvSpPr>
          <p:spPr bwMode="auto">
            <a:xfrm flipH="1">
              <a:off x="1200" y="10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8" name="Line 32"/>
            <p:cNvSpPr>
              <a:spLocks noChangeShapeType="1"/>
            </p:cNvSpPr>
            <p:nvPr/>
          </p:nvSpPr>
          <p:spPr bwMode="auto">
            <a:xfrm flipH="1">
              <a:off x="1200" y="12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9" name="Line 33"/>
            <p:cNvSpPr>
              <a:spLocks noChangeShapeType="1"/>
            </p:cNvSpPr>
            <p:nvPr/>
          </p:nvSpPr>
          <p:spPr bwMode="auto">
            <a:xfrm flipH="1">
              <a:off x="1200" y="14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0" name="Line 34"/>
            <p:cNvSpPr>
              <a:spLocks noChangeShapeType="1"/>
            </p:cNvSpPr>
            <p:nvPr/>
          </p:nvSpPr>
          <p:spPr bwMode="auto">
            <a:xfrm flipH="1">
              <a:off x="1200" y="172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1" name="Line 35"/>
            <p:cNvSpPr>
              <a:spLocks noChangeShapeType="1"/>
            </p:cNvSpPr>
            <p:nvPr/>
          </p:nvSpPr>
          <p:spPr bwMode="auto">
            <a:xfrm flipH="1">
              <a:off x="1200" y="196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2" name="Line 36"/>
            <p:cNvSpPr>
              <a:spLocks noChangeShapeType="1"/>
            </p:cNvSpPr>
            <p:nvPr/>
          </p:nvSpPr>
          <p:spPr bwMode="auto">
            <a:xfrm flipH="1">
              <a:off x="1200" y="22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3" name="Line 37"/>
            <p:cNvSpPr>
              <a:spLocks noChangeShapeType="1"/>
            </p:cNvSpPr>
            <p:nvPr/>
          </p:nvSpPr>
          <p:spPr bwMode="auto">
            <a:xfrm flipH="1">
              <a:off x="1200" y="24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4" name="Line 38"/>
            <p:cNvSpPr>
              <a:spLocks noChangeShapeType="1"/>
            </p:cNvSpPr>
            <p:nvPr/>
          </p:nvSpPr>
          <p:spPr bwMode="auto">
            <a:xfrm flipH="1">
              <a:off x="1200" y="26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7" name="Line 41"/>
            <p:cNvSpPr>
              <a:spLocks noChangeShapeType="1"/>
            </p:cNvSpPr>
            <p:nvPr/>
          </p:nvSpPr>
          <p:spPr bwMode="auto">
            <a:xfrm>
              <a:off x="1200" y="1008"/>
              <a:ext cx="0" cy="187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11341" name="Group 45"/>
            <p:cNvGrpSpPr>
              <a:grpSpLocks/>
            </p:cNvGrpSpPr>
            <p:nvPr/>
          </p:nvGrpSpPr>
          <p:grpSpPr bwMode="auto">
            <a:xfrm>
              <a:off x="1152" y="1200"/>
              <a:ext cx="96" cy="96"/>
              <a:chOff x="2880" y="2064"/>
              <a:chExt cx="96" cy="96"/>
            </a:xfrm>
          </p:grpSpPr>
          <p:sp>
            <p:nvSpPr>
              <p:cNvPr id="311339" name="Rectangle 43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0" name="Oval 44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2" name="Group 46"/>
            <p:cNvGrpSpPr>
              <a:grpSpLocks/>
            </p:cNvGrpSpPr>
            <p:nvPr/>
          </p:nvGrpSpPr>
          <p:grpSpPr bwMode="auto">
            <a:xfrm>
              <a:off x="1152" y="1440"/>
              <a:ext cx="96" cy="96"/>
              <a:chOff x="2880" y="2064"/>
              <a:chExt cx="96" cy="96"/>
            </a:xfrm>
          </p:grpSpPr>
          <p:sp>
            <p:nvSpPr>
              <p:cNvPr id="311343" name="Rectangle 47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4" name="Oval 48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5" name="Group 49"/>
            <p:cNvGrpSpPr>
              <a:grpSpLocks/>
            </p:cNvGrpSpPr>
            <p:nvPr/>
          </p:nvGrpSpPr>
          <p:grpSpPr bwMode="auto">
            <a:xfrm>
              <a:off x="1152" y="1680"/>
              <a:ext cx="96" cy="96"/>
              <a:chOff x="2880" y="2064"/>
              <a:chExt cx="96" cy="96"/>
            </a:xfrm>
          </p:grpSpPr>
          <p:sp>
            <p:nvSpPr>
              <p:cNvPr id="311346" name="Rectangle 50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7" name="Oval 51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8" name="Group 52"/>
            <p:cNvGrpSpPr>
              <a:grpSpLocks/>
            </p:cNvGrpSpPr>
            <p:nvPr/>
          </p:nvGrpSpPr>
          <p:grpSpPr bwMode="auto">
            <a:xfrm>
              <a:off x="1152" y="1920"/>
              <a:ext cx="96" cy="96"/>
              <a:chOff x="2880" y="2064"/>
              <a:chExt cx="96" cy="96"/>
            </a:xfrm>
          </p:grpSpPr>
          <p:sp>
            <p:nvSpPr>
              <p:cNvPr id="311349" name="Rectangle 53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0" name="Oval 54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1" name="Group 55"/>
            <p:cNvGrpSpPr>
              <a:grpSpLocks/>
            </p:cNvGrpSpPr>
            <p:nvPr/>
          </p:nvGrpSpPr>
          <p:grpSpPr bwMode="auto">
            <a:xfrm>
              <a:off x="1152" y="2160"/>
              <a:ext cx="96" cy="96"/>
              <a:chOff x="2880" y="2064"/>
              <a:chExt cx="96" cy="96"/>
            </a:xfrm>
          </p:grpSpPr>
          <p:sp>
            <p:nvSpPr>
              <p:cNvPr id="311352" name="Rectangle 56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3" name="Oval 57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4" name="Group 58"/>
            <p:cNvGrpSpPr>
              <a:grpSpLocks/>
            </p:cNvGrpSpPr>
            <p:nvPr/>
          </p:nvGrpSpPr>
          <p:grpSpPr bwMode="auto">
            <a:xfrm>
              <a:off x="1152" y="2400"/>
              <a:ext cx="96" cy="96"/>
              <a:chOff x="2880" y="2064"/>
              <a:chExt cx="96" cy="96"/>
            </a:xfrm>
          </p:grpSpPr>
          <p:sp>
            <p:nvSpPr>
              <p:cNvPr id="311355" name="Rectangle 59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6" name="Oval 60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7" name="Group 61"/>
            <p:cNvGrpSpPr>
              <a:grpSpLocks/>
            </p:cNvGrpSpPr>
            <p:nvPr/>
          </p:nvGrpSpPr>
          <p:grpSpPr bwMode="auto">
            <a:xfrm>
              <a:off x="1152" y="2640"/>
              <a:ext cx="96" cy="96"/>
              <a:chOff x="2880" y="2064"/>
              <a:chExt cx="96" cy="96"/>
            </a:xfrm>
          </p:grpSpPr>
          <p:sp>
            <p:nvSpPr>
              <p:cNvPr id="311358" name="Rectangle 62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9" name="Oval 63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11366" name="Text Box 70"/>
            <p:cNvSpPr txBox="1">
              <a:spLocks noChangeArrowheads="1"/>
            </p:cNvSpPr>
            <p:nvPr/>
          </p:nvSpPr>
          <p:spPr bwMode="auto">
            <a:xfrm>
              <a:off x="1392" y="81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67" name="Text Box 71"/>
            <p:cNvSpPr txBox="1">
              <a:spLocks noChangeArrowheads="1"/>
            </p:cNvSpPr>
            <p:nvPr/>
          </p:nvSpPr>
          <p:spPr bwMode="auto">
            <a:xfrm>
              <a:off x="1392" y="91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68" name="Text Box 72"/>
            <p:cNvSpPr txBox="1">
              <a:spLocks noChangeArrowheads="1"/>
            </p:cNvSpPr>
            <p:nvPr/>
          </p:nvSpPr>
          <p:spPr bwMode="auto">
            <a:xfrm>
              <a:off x="1728" y="86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69" name="Text Box 73"/>
            <p:cNvSpPr txBox="1">
              <a:spLocks noChangeArrowheads="1"/>
            </p:cNvSpPr>
            <p:nvPr/>
          </p:nvSpPr>
          <p:spPr bwMode="auto">
            <a:xfrm>
              <a:off x="1392" y="105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0" name="Text Box 74"/>
            <p:cNvSpPr txBox="1">
              <a:spLocks noChangeArrowheads="1"/>
            </p:cNvSpPr>
            <p:nvPr/>
          </p:nvSpPr>
          <p:spPr bwMode="auto">
            <a:xfrm>
              <a:off x="1392" y="115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1" name="Text Box 75"/>
            <p:cNvSpPr txBox="1">
              <a:spLocks noChangeArrowheads="1"/>
            </p:cNvSpPr>
            <p:nvPr/>
          </p:nvSpPr>
          <p:spPr bwMode="auto">
            <a:xfrm>
              <a:off x="1728" y="110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2" name="Text Box 76"/>
            <p:cNvSpPr txBox="1">
              <a:spLocks noChangeArrowheads="1"/>
            </p:cNvSpPr>
            <p:nvPr/>
          </p:nvSpPr>
          <p:spPr bwMode="auto">
            <a:xfrm>
              <a:off x="1392" y="129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3" name="Text Box 77"/>
            <p:cNvSpPr txBox="1">
              <a:spLocks noChangeArrowheads="1"/>
            </p:cNvSpPr>
            <p:nvPr/>
          </p:nvSpPr>
          <p:spPr bwMode="auto">
            <a:xfrm>
              <a:off x="1392" y="139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4" name="Text Box 78"/>
            <p:cNvSpPr txBox="1">
              <a:spLocks noChangeArrowheads="1"/>
            </p:cNvSpPr>
            <p:nvPr/>
          </p:nvSpPr>
          <p:spPr bwMode="auto">
            <a:xfrm>
              <a:off x="1728" y="134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5" name="Text Box 79"/>
            <p:cNvSpPr txBox="1">
              <a:spLocks noChangeArrowheads="1"/>
            </p:cNvSpPr>
            <p:nvPr/>
          </p:nvSpPr>
          <p:spPr bwMode="auto">
            <a:xfrm>
              <a:off x="1392" y="153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6" name="Text Box 80"/>
            <p:cNvSpPr txBox="1">
              <a:spLocks noChangeArrowheads="1"/>
            </p:cNvSpPr>
            <p:nvPr/>
          </p:nvSpPr>
          <p:spPr bwMode="auto">
            <a:xfrm>
              <a:off x="1392" y="163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7" name="Text Box 81"/>
            <p:cNvSpPr txBox="1">
              <a:spLocks noChangeArrowheads="1"/>
            </p:cNvSpPr>
            <p:nvPr/>
          </p:nvSpPr>
          <p:spPr bwMode="auto">
            <a:xfrm>
              <a:off x="1728" y="158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8" name="Text Box 82"/>
            <p:cNvSpPr txBox="1">
              <a:spLocks noChangeArrowheads="1"/>
            </p:cNvSpPr>
            <p:nvPr/>
          </p:nvSpPr>
          <p:spPr bwMode="auto">
            <a:xfrm>
              <a:off x="1392" y="177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9" name="Text Box 83"/>
            <p:cNvSpPr txBox="1">
              <a:spLocks noChangeArrowheads="1"/>
            </p:cNvSpPr>
            <p:nvPr/>
          </p:nvSpPr>
          <p:spPr bwMode="auto">
            <a:xfrm>
              <a:off x="1392" y="187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0" name="Text Box 84"/>
            <p:cNvSpPr txBox="1">
              <a:spLocks noChangeArrowheads="1"/>
            </p:cNvSpPr>
            <p:nvPr/>
          </p:nvSpPr>
          <p:spPr bwMode="auto">
            <a:xfrm>
              <a:off x="1728" y="182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1" name="Text Box 85"/>
            <p:cNvSpPr txBox="1">
              <a:spLocks noChangeArrowheads="1"/>
            </p:cNvSpPr>
            <p:nvPr/>
          </p:nvSpPr>
          <p:spPr bwMode="auto">
            <a:xfrm>
              <a:off x="1392" y="201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2" name="Text Box 86"/>
            <p:cNvSpPr txBox="1">
              <a:spLocks noChangeArrowheads="1"/>
            </p:cNvSpPr>
            <p:nvPr/>
          </p:nvSpPr>
          <p:spPr bwMode="auto">
            <a:xfrm>
              <a:off x="1392" y="211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3" name="Text Box 87"/>
            <p:cNvSpPr txBox="1">
              <a:spLocks noChangeArrowheads="1"/>
            </p:cNvSpPr>
            <p:nvPr/>
          </p:nvSpPr>
          <p:spPr bwMode="auto">
            <a:xfrm>
              <a:off x="1728" y="206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4" name="Text Box 88"/>
            <p:cNvSpPr txBox="1">
              <a:spLocks noChangeArrowheads="1"/>
            </p:cNvSpPr>
            <p:nvPr/>
          </p:nvSpPr>
          <p:spPr bwMode="auto">
            <a:xfrm>
              <a:off x="1392" y="225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5" name="Text Box 89"/>
            <p:cNvSpPr txBox="1">
              <a:spLocks noChangeArrowheads="1"/>
            </p:cNvSpPr>
            <p:nvPr/>
          </p:nvSpPr>
          <p:spPr bwMode="auto">
            <a:xfrm>
              <a:off x="1392" y="235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6" name="Text Box 90"/>
            <p:cNvSpPr txBox="1">
              <a:spLocks noChangeArrowheads="1"/>
            </p:cNvSpPr>
            <p:nvPr/>
          </p:nvSpPr>
          <p:spPr bwMode="auto">
            <a:xfrm>
              <a:off x="1728" y="230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7" name="Text Box 91"/>
            <p:cNvSpPr txBox="1">
              <a:spLocks noChangeArrowheads="1"/>
            </p:cNvSpPr>
            <p:nvPr/>
          </p:nvSpPr>
          <p:spPr bwMode="auto">
            <a:xfrm>
              <a:off x="1392" y="249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8" name="Text Box 92"/>
            <p:cNvSpPr txBox="1">
              <a:spLocks noChangeArrowheads="1"/>
            </p:cNvSpPr>
            <p:nvPr/>
          </p:nvSpPr>
          <p:spPr bwMode="auto">
            <a:xfrm>
              <a:off x="1392" y="259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9" name="Text Box 93"/>
            <p:cNvSpPr txBox="1">
              <a:spLocks noChangeArrowheads="1"/>
            </p:cNvSpPr>
            <p:nvPr/>
          </p:nvSpPr>
          <p:spPr bwMode="auto">
            <a:xfrm>
              <a:off x="1728" y="254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91" name="Text Box 95"/>
            <p:cNvSpPr txBox="1">
              <a:spLocks noChangeArrowheads="1"/>
            </p:cNvSpPr>
            <p:nvPr/>
          </p:nvSpPr>
          <p:spPr bwMode="auto">
            <a:xfrm>
              <a:off x="720" y="76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7</a:t>
              </a:r>
            </a:p>
          </p:txBody>
        </p:sp>
        <p:sp>
          <p:nvSpPr>
            <p:cNvPr id="311392" name="Text Box 96"/>
            <p:cNvSpPr txBox="1">
              <a:spLocks noChangeArrowheads="1"/>
            </p:cNvSpPr>
            <p:nvPr/>
          </p:nvSpPr>
          <p:spPr bwMode="auto">
            <a:xfrm>
              <a:off x="720" y="100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6</a:t>
              </a:r>
            </a:p>
          </p:txBody>
        </p:sp>
        <p:sp>
          <p:nvSpPr>
            <p:cNvPr id="311393" name="Text Box 97"/>
            <p:cNvSpPr txBox="1">
              <a:spLocks noChangeArrowheads="1"/>
            </p:cNvSpPr>
            <p:nvPr/>
          </p:nvSpPr>
          <p:spPr bwMode="auto">
            <a:xfrm>
              <a:off x="720" y="124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5</a:t>
              </a:r>
            </a:p>
          </p:txBody>
        </p:sp>
        <p:sp>
          <p:nvSpPr>
            <p:cNvPr id="311394" name="Text Box 98"/>
            <p:cNvSpPr txBox="1">
              <a:spLocks noChangeArrowheads="1"/>
            </p:cNvSpPr>
            <p:nvPr/>
          </p:nvSpPr>
          <p:spPr bwMode="auto">
            <a:xfrm>
              <a:off x="720" y="148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4</a:t>
              </a:r>
            </a:p>
          </p:txBody>
        </p:sp>
        <p:sp>
          <p:nvSpPr>
            <p:cNvPr id="311395" name="Text Box 99"/>
            <p:cNvSpPr txBox="1">
              <a:spLocks noChangeArrowheads="1"/>
            </p:cNvSpPr>
            <p:nvPr/>
          </p:nvSpPr>
          <p:spPr bwMode="auto">
            <a:xfrm>
              <a:off x="720" y="172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3</a:t>
              </a:r>
            </a:p>
          </p:txBody>
        </p:sp>
        <p:sp>
          <p:nvSpPr>
            <p:cNvPr id="311396" name="Text Box 100"/>
            <p:cNvSpPr txBox="1">
              <a:spLocks noChangeArrowheads="1"/>
            </p:cNvSpPr>
            <p:nvPr/>
          </p:nvSpPr>
          <p:spPr bwMode="auto">
            <a:xfrm>
              <a:off x="720" y="196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2</a:t>
              </a:r>
            </a:p>
          </p:txBody>
        </p:sp>
        <p:sp>
          <p:nvSpPr>
            <p:cNvPr id="311397" name="Text Box 101"/>
            <p:cNvSpPr txBox="1">
              <a:spLocks noChangeArrowheads="1"/>
            </p:cNvSpPr>
            <p:nvPr/>
          </p:nvSpPr>
          <p:spPr bwMode="auto">
            <a:xfrm>
              <a:off x="720" y="220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1</a:t>
              </a:r>
            </a:p>
          </p:txBody>
        </p:sp>
        <p:sp>
          <p:nvSpPr>
            <p:cNvPr id="311398" name="Text Box 102"/>
            <p:cNvSpPr txBox="1">
              <a:spLocks noChangeArrowheads="1"/>
            </p:cNvSpPr>
            <p:nvPr/>
          </p:nvSpPr>
          <p:spPr bwMode="auto">
            <a:xfrm>
              <a:off x="720" y="244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0</a:t>
              </a:r>
            </a:p>
          </p:txBody>
        </p:sp>
        <p:sp>
          <p:nvSpPr>
            <p:cNvPr id="311399" name="Text Box 103"/>
            <p:cNvSpPr txBox="1">
              <a:spLocks noChangeArrowheads="1"/>
            </p:cNvSpPr>
            <p:nvPr/>
          </p:nvSpPr>
          <p:spPr bwMode="auto">
            <a:xfrm>
              <a:off x="2352" y="8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7</a:t>
              </a:r>
            </a:p>
          </p:txBody>
        </p:sp>
        <p:sp>
          <p:nvSpPr>
            <p:cNvPr id="311400" name="Text Box 104"/>
            <p:cNvSpPr txBox="1">
              <a:spLocks noChangeArrowheads="1"/>
            </p:cNvSpPr>
            <p:nvPr/>
          </p:nvSpPr>
          <p:spPr bwMode="auto">
            <a:xfrm>
              <a:off x="2352" y="105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6</a:t>
              </a:r>
            </a:p>
          </p:txBody>
        </p:sp>
        <p:sp>
          <p:nvSpPr>
            <p:cNvPr id="311401" name="Text Box 105"/>
            <p:cNvSpPr txBox="1">
              <a:spLocks noChangeArrowheads="1"/>
            </p:cNvSpPr>
            <p:nvPr/>
          </p:nvSpPr>
          <p:spPr bwMode="auto">
            <a:xfrm>
              <a:off x="2352" y="129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5</a:t>
              </a:r>
            </a:p>
          </p:txBody>
        </p:sp>
        <p:sp>
          <p:nvSpPr>
            <p:cNvPr id="311402" name="Text Box 106"/>
            <p:cNvSpPr txBox="1">
              <a:spLocks noChangeArrowheads="1"/>
            </p:cNvSpPr>
            <p:nvPr/>
          </p:nvSpPr>
          <p:spPr bwMode="auto">
            <a:xfrm>
              <a:off x="2352" y="153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4</a:t>
              </a:r>
            </a:p>
          </p:txBody>
        </p:sp>
        <p:sp>
          <p:nvSpPr>
            <p:cNvPr id="311403" name="Text Box 107"/>
            <p:cNvSpPr txBox="1">
              <a:spLocks noChangeArrowheads="1"/>
            </p:cNvSpPr>
            <p:nvPr/>
          </p:nvSpPr>
          <p:spPr bwMode="auto">
            <a:xfrm>
              <a:off x="2352" y="177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3</a:t>
              </a:r>
            </a:p>
          </p:txBody>
        </p:sp>
        <p:sp>
          <p:nvSpPr>
            <p:cNvPr id="311404" name="Text Box 108"/>
            <p:cNvSpPr txBox="1">
              <a:spLocks noChangeArrowheads="1"/>
            </p:cNvSpPr>
            <p:nvPr/>
          </p:nvSpPr>
          <p:spPr bwMode="auto">
            <a:xfrm>
              <a:off x="2352" y="20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2</a:t>
              </a:r>
            </a:p>
          </p:txBody>
        </p:sp>
        <p:sp>
          <p:nvSpPr>
            <p:cNvPr id="311405" name="Text Box 109"/>
            <p:cNvSpPr txBox="1">
              <a:spLocks noChangeArrowheads="1"/>
            </p:cNvSpPr>
            <p:nvPr/>
          </p:nvSpPr>
          <p:spPr bwMode="auto">
            <a:xfrm>
              <a:off x="2352" y="225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1</a:t>
              </a:r>
            </a:p>
          </p:txBody>
        </p:sp>
        <p:sp>
          <p:nvSpPr>
            <p:cNvPr id="311406" name="Text Box 110"/>
            <p:cNvSpPr txBox="1">
              <a:spLocks noChangeArrowheads="1"/>
            </p:cNvSpPr>
            <p:nvPr/>
          </p:nvSpPr>
          <p:spPr bwMode="auto">
            <a:xfrm>
              <a:off x="2352" y="249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0</a:t>
              </a:r>
            </a:p>
          </p:txBody>
        </p:sp>
        <p:sp>
          <p:nvSpPr>
            <p:cNvPr id="311411" name="Text Box 115"/>
            <p:cNvSpPr txBox="1">
              <a:spLocks noChangeArrowheads="1"/>
            </p:cNvSpPr>
            <p:nvPr/>
          </p:nvSpPr>
          <p:spPr bwMode="auto">
            <a:xfrm>
              <a:off x="960" y="2880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</p:grpSp>
      <p:sp>
        <p:nvSpPr>
          <p:cNvPr id="311413" name="Text Box 117"/>
          <p:cNvSpPr txBox="1">
            <a:spLocks noChangeArrowheads="1"/>
          </p:cNvSpPr>
          <p:nvPr/>
        </p:nvSpPr>
        <p:spPr bwMode="auto">
          <a:xfrm>
            <a:off x="3124200" y="914400"/>
            <a:ext cx="1108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Structure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Operation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3886200"/>
            <a:ext cx="8294687" cy="2546350"/>
          </a:xfrm>
        </p:spPr>
        <p:txBody>
          <a:bodyPr/>
          <a:lstStyle/>
          <a:p>
            <a:pPr lvl="1"/>
            <a:r>
              <a:rPr lang="en-US"/>
              <a:t>Stores data bits</a:t>
            </a:r>
          </a:p>
          <a:p>
            <a:pPr lvl="1"/>
            <a:r>
              <a:rPr lang="en-US"/>
              <a:t>For most of time acts as barrier between input and output</a:t>
            </a:r>
          </a:p>
          <a:p>
            <a:pPr lvl="1"/>
            <a:r>
              <a:rPr lang="en-US"/>
              <a:t>As clock rises, loads input</a:t>
            </a:r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1366838" y="1524000"/>
            <a:ext cx="109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b="0"/>
              <a:t>State = x</a:t>
            </a:r>
          </a:p>
        </p:txBody>
      </p:sp>
      <p:grpSp>
        <p:nvGrpSpPr>
          <p:cNvPr id="312341" name="Group 21"/>
          <p:cNvGrpSpPr>
            <a:grpSpLocks/>
          </p:cNvGrpSpPr>
          <p:nvPr/>
        </p:nvGrpSpPr>
        <p:grpSpPr bwMode="auto">
          <a:xfrm>
            <a:off x="3495675" y="1905000"/>
            <a:ext cx="1909763" cy="1143000"/>
            <a:chOff x="2202" y="1200"/>
            <a:chExt cx="1203" cy="720"/>
          </a:xfrm>
        </p:grpSpPr>
        <p:grpSp>
          <p:nvGrpSpPr>
            <p:cNvPr id="312328" name="Group 8"/>
            <p:cNvGrpSpPr>
              <a:grpSpLocks/>
            </p:cNvGrpSpPr>
            <p:nvPr/>
          </p:nvGrpSpPr>
          <p:grpSpPr bwMode="auto">
            <a:xfrm>
              <a:off x="2541" y="1200"/>
              <a:ext cx="864" cy="720"/>
              <a:chOff x="2832" y="912"/>
              <a:chExt cx="864" cy="720"/>
            </a:xfrm>
          </p:grpSpPr>
          <p:sp>
            <p:nvSpPr>
              <p:cNvPr id="312329" name="Freeform 9"/>
              <p:cNvSpPr>
                <a:spLocks/>
              </p:cNvSpPr>
              <p:nvPr/>
            </p:nvSpPr>
            <p:spPr bwMode="auto">
              <a:xfrm>
                <a:off x="3024" y="1344"/>
                <a:ext cx="432" cy="288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240" y="288"/>
                  </a:cxn>
                  <a:cxn ang="0">
                    <a:pos x="240" y="0"/>
                  </a:cxn>
                  <a:cxn ang="0">
                    <a:pos x="432" y="0"/>
                  </a:cxn>
                </a:cxnLst>
                <a:rect l="0" t="0" r="r" b="b"/>
                <a:pathLst>
                  <a:path w="432" h="288">
                    <a:moveTo>
                      <a:pt x="0" y="288"/>
                    </a:moveTo>
                    <a:lnTo>
                      <a:pt x="240" y="288"/>
                    </a:lnTo>
                    <a:lnTo>
                      <a:pt x="240" y="0"/>
                    </a:lnTo>
                    <a:lnTo>
                      <a:pt x="43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30" name="Rectangle 10"/>
              <p:cNvSpPr>
                <a:spLocks noChangeArrowheads="1"/>
              </p:cNvSpPr>
              <p:nvPr/>
            </p:nvSpPr>
            <p:spPr bwMode="auto">
              <a:xfrm>
                <a:off x="2832" y="912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/>
                  <a:t>Rising</a:t>
                </a:r>
              </a:p>
              <a:p>
                <a:pPr eaLnBrk="1" hangingPunct="1">
                  <a:lnSpc>
                    <a:spcPct val="100000"/>
                  </a:lnSpc>
                </a:pPr>
                <a:r>
                  <a:rPr lang="en-US" b="0"/>
                  <a:t>clock</a:t>
                </a:r>
              </a:p>
            </p:txBody>
          </p:sp>
        </p:grp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2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sp>
        <p:nvSpPr>
          <p:cNvPr id="312333" name="Rectangle 13"/>
          <p:cNvSpPr>
            <a:spLocks noChangeArrowheads="1"/>
          </p:cNvSpPr>
          <p:nvPr/>
        </p:nvSpPr>
        <p:spPr bwMode="auto">
          <a:xfrm>
            <a:off x="2103438" y="205740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b="0"/>
              <a:t>Output = x</a:t>
            </a:r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>
            <a:off x="762000" y="2057400"/>
            <a:ext cx="1062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b="0"/>
              <a:t>Input = y</a:t>
            </a:r>
          </a:p>
        </p:txBody>
      </p:sp>
      <p:sp>
        <p:nvSpPr>
          <p:cNvPr id="312337" name="AutoShape 17"/>
          <p:cNvSpPr>
            <a:spLocks noChangeArrowheads="1"/>
          </p:cNvSpPr>
          <p:nvPr/>
        </p:nvSpPr>
        <p:spPr bwMode="auto">
          <a:xfrm>
            <a:off x="1366838" y="2514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38" name="AutoShape 18"/>
          <p:cNvSpPr>
            <a:spLocks noChangeArrowheads="1"/>
          </p:cNvSpPr>
          <p:nvPr/>
        </p:nvSpPr>
        <p:spPr bwMode="auto">
          <a:xfrm>
            <a:off x="2052638" y="2514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1824038" y="1981200"/>
            <a:ext cx="228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2000" b="0"/>
              <a:t>x</a:t>
            </a:r>
          </a:p>
        </p:txBody>
      </p:sp>
      <p:grpSp>
        <p:nvGrpSpPr>
          <p:cNvPr id="312343" name="Group 23"/>
          <p:cNvGrpSpPr>
            <a:grpSpLocks/>
          </p:cNvGrpSpPr>
          <p:nvPr/>
        </p:nvGrpSpPr>
        <p:grpSpPr bwMode="auto">
          <a:xfrm>
            <a:off x="5400675" y="1524000"/>
            <a:ext cx="2743200" cy="1752600"/>
            <a:chOff x="3402" y="960"/>
            <a:chExt cx="1728" cy="1104"/>
          </a:xfrm>
        </p:grpSpPr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34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2342" name="Group 22"/>
            <p:cNvGrpSpPr>
              <a:grpSpLocks/>
            </p:cNvGrpSpPr>
            <p:nvPr/>
          </p:nvGrpSpPr>
          <p:grpSpPr bwMode="auto">
            <a:xfrm>
              <a:off x="3885" y="960"/>
              <a:ext cx="1245" cy="1104"/>
              <a:chOff x="3885" y="960"/>
              <a:chExt cx="1245" cy="1104"/>
            </a:xfrm>
          </p:grpSpPr>
          <p:sp>
            <p:nvSpPr>
              <p:cNvPr id="312335" name="Rectangle 15"/>
              <p:cNvSpPr>
                <a:spLocks noChangeArrowheads="1"/>
              </p:cNvSpPr>
              <p:nvPr/>
            </p:nvSpPr>
            <p:spPr bwMode="auto">
              <a:xfrm>
                <a:off x="3885" y="960"/>
                <a:ext cx="68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b="0"/>
                  <a:t>State = y</a:t>
                </a:r>
              </a:p>
            </p:txBody>
          </p:sp>
          <p:sp>
            <p:nvSpPr>
              <p:cNvPr id="312336" name="Rectangle 16"/>
              <p:cNvSpPr>
                <a:spLocks noChangeArrowheads="1"/>
              </p:cNvSpPr>
              <p:nvPr/>
            </p:nvSpPr>
            <p:spPr bwMode="auto">
              <a:xfrm>
                <a:off x="4349" y="1296"/>
                <a:ext cx="7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b="0"/>
                  <a:t>Output = y</a:t>
                </a:r>
              </a:p>
            </p:txBody>
          </p:sp>
          <p:sp>
            <p:nvSpPr>
              <p:cNvPr id="312339" name="AutoShape 19"/>
              <p:cNvSpPr>
                <a:spLocks noChangeArrowheads="1"/>
              </p:cNvSpPr>
              <p:nvPr/>
            </p:nvSpPr>
            <p:spPr bwMode="auto">
              <a:xfrm>
                <a:off x="3885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40" name="AutoShape 20"/>
              <p:cNvSpPr>
                <a:spLocks noChangeArrowheads="1"/>
              </p:cNvSpPr>
              <p:nvPr/>
            </p:nvSpPr>
            <p:spPr bwMode="auto">
              <a:xfrm>
                <a:off x="4317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26" name="Rectangle 6"/>
              <p:cNvSpPr>
                <a:spLocks noChangeArrowheads="1"/>
              </p:cNvSpPr>
              <p:nvPr/>
            </p:nvSpPr>
            <p:spPr bwMode="auto">
              <a:xfrm>
                <a:off x="4173" y="1248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000" b="0"/>
                  <a:t>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34638"/>
            <a:ext cx="7875746" cy="1323108"/>
          </a:xfrm>
        </p:spPr>
        <p:txBody>
          <a:bodyPr/>
          <a:lstStyle/>
          <a:p>
            <a:r>
              <a:rPr lang="en-US" dirty="0"/>
              <a:t>State Machine Example</a:t>
            </a:r>
          </a:p>
        </p:txBody>
      </p:sp>
      <p:sp>
        <p:nvSpPr>
          <p:cNvPr id="313427" name="Rectangle 83"/>
          <p:cNvSpPr>
            <a:spLocks noGrp="1" noChangeArrowheads="1"/>
          </p:cNvSpPr>
          <p:nvPr>
            <p:ph idx="1"/>
          </p:nvPr>
        </p:nvSpPr>
        <p:spPr>
          <a:xfrm>
            <a:off x="5562600" y="1600200"/>
            <a:ext cx="3022600" cy="2590800"/>
          </a:xfrm>
        </p:spPr>
        <p:txBody>
          <a:bodyPr/>
          <a:lstStyle/>
          <a:p>
            <a:pPr lvl="1"/>
            <a:r>
              <a:rPr lang="en-US"/>
              <a:t>Accumulator circuit</a:t>
            </a:r>
          </a:p>
          <a:p>
            <a:pPr lvl="1"/>
            <a:r>
              <a:rPr lang="en-US"/>
              <a:t>Load or accumulate on each cycle</a:t>
            </a:r>
          </a:p>
        </p:txBody>
      </p:sp>
      <p:grpSp>
        <p:nvGrpSpPr>
          <p:cNvPr id="313386" name="Group 42"/>
          <p:cNvGrpSpPr>
            <a:grpSpLocks/>
          </p:cNvGrpSpPr>
          <p:nvPr/>
        </p:nvGrpSpPr>
        <p:grpSpPr bwMode="auto">
          <a:xfrm>
            <a:off x="1219200" y="1066800"/>
            <a:ext cx="4540250" cy="2913063"/>
            <a:chOff x="192" y="1008"/>
            <a:chExt cx="2860" cy="1835"/>
          </a:xfrm>
        </p:grpSpPr>
        <p:sp>
          <p:nvSpPr>
            <p:cNvPr id="313383" name="Rectangle 39"/>
            <p:cNvSpPr>
              <a:spLocks noChangeArrowheads="1"/>
            </p:cNvSpPr>
            <p:nvPr/>
          </p:nvSpPr>
          <p:spPr bwMode="auto">
            <a:xfrm>
              <a:off x="816" y="1104"/>
              <a:ext cx="1344" cy="144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/>
            <a:lstStyle/>
            <a:p>
              <a:r>
                <a:rPr lang="en-US"/>
                <a:t>Comb. Logic</a:t>
              </a:r>
            </a:p>
          </p:txBody>
        </p:sp>
        <p:sp>
          <p:nvSpPr>
            <p:cNvPr id="313358" name="Line 14"/>
            <p:cNvSpPr>
              <a:spLocks noChangeShapeType="1"/>
            </p:cNvSpPr>
            <p:nvPr/>
          </p:nvSpPr>
          <p:spPr bwMode="auto">
            <a:xfrm rot="5400000" flipV="1">
              <a:off x="2688" y="18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59" name="Line 15"/>
            <p:cNvSpPr>
              <a:spLocks noChangeShapeType="1"/>
            </p:cNvSpPr>
            <p:nvPr/>
          </p:nvSpPr>
          <p:spPr bwMode="auto">
            <a:xfrm rot="5400000">
              <a:off x="1200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360" name="Group 16"/>
            <p:cNvGrpSpPr>
              <a:grpSpLocks/>
            </p:cNvGrpSpPr>
            <p:nvPr/>
          </p:nvGrpSpPr>
          <p:grpSpPr bwMode="auto">
            <a:xfrm>
              <a:off x="1152" y="1536"/>
              <a:ext cx="288" cy="816"/>
              <a:chOff x="3984" y="2832"/>
              <a:chExt cx="288" cy="816"/>
            </a:xfrm>
          </p:grpSpPr>
          <p:sp>
            <p:nvSpPr>
              <p:cNvPr id="313361" name="Freeform 17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62" name="Text Box 18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13363" name="Line 19"/>
            <p:cNvSpPr>
              <a:spLocks noChangeShapeType="1"/>
            </p:cNvSpPr>
            <p:nvPr/>
          </p:nvSpPr>
          <p:spPr bwMode="auto">
            <a:xfrm rot="5400000" flipV="1">
              <a:off x="1152" y="1920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64" name="Line 20"/>
            <p:cNvSpPr>
              <a:spLocks noChangeShapeType="1"/>
            </p:cNvSpPr>
            <p:nvPr/>
          </p:nvSpPr>
          <p:spPr bwMode="auto">
            <a:xfrm rot="5400000" flipV="1">
              <a:off x="1536" y="18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68" name="Rectangle 24"/>
            <p:cNvSpPr>
              <a:spLocks noChangeArrowheads="1"/>
            </p:cNvSpPr>
            <p:nvPr/>
          </p:nvSpPr>
          <p:spPr bwMode="auto">
            <a:xfrm>
              <a:off x="1200" y="124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0</a:t>
              </a:r>
            </a:p>
          </p:txBody>
        </p:sp>
        <p:sp>
          <p:nvSpPr>
            <p:cNvPr id="313375" name="Line 31"/>
            <p:cNvSpPr>
              <a:spLocks noChangeShapeType="1"/>
            </p:cNvSpPr>
            <p:nvPr/>
          </p:nvSpPr>
          <p:spPr bwMode="auto">
            <a:xfrm>
              <a:off x="2016" y="2112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6" name="Rectangle 32"/>
            <p:cNvSpPr>
              <a:spLocks noChangeArrowheads="1"/>
            </p:cNvSpPr>
            <p:nvPr/>
          </p:nvSpPr>
          <p:spPr bwMode="auto">
            <a:xfrm>
              <a:off x="2688" y="1856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/>
                <a:t>Out</a:t>
              </a:r>
            </a:p>
          </p:txBody>
        </p:sp>
        <p:sp>
          <p:nvSpPr>
            <p:cNvPr id="313377" name="Freeform 33"/>
            <p:cNvSpPr>
              <a:spLocks/>
            </p:cNvSpPr>
            <p:nvPr/>
          </p:nvSpPr>
          <p:spPr bwMode="auto">
            <a:xfrm flipV="1">
              <a:off x="672" y="2496"/>
              <a:ext cx="115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78" name="AutoShape 34"/>
            <p:cNvSpPr>
              <a:spLocks noChangeArrowheads="1"/>
            </p:cNvSpPr>
            <p:nvPr/>
          </p:nvSpPr>
          <p:spPr bwMode="auto">
            <a:xfrm>
              <a:off x="1632" y="1824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</a:t>
              </a:r>
            </a:p>
          </p:txBody>
        </p:sp>
        <p:sp>
          <p:nvSpPr>
            <p:cNvPr id="313380" name="Freeform 36"/>
            <p:cNvSpPr>
              <a:spLocks/>
            </p:cNvSpPr>
            <p:nvPr/>
          </p:nvSpPr>
          <p:spPr bwMode="auto">
            <a:xfrm>
              <a:off x="960" y="220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70" name="Rectangle 26"/>
            <p:cNvSpPr>
              <a:spLocks noChangeArrowheads="1"/>
            </p:cNvSpPr>
            <p:nvPr/>
          </p:nvSpPr>
          <p:spPr bwMode="auto">
            <a:xfrm>
              <a:off x="1632" y="18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0</a:t>
              </a:r>
            </a:p>
          </p:txBody>
        </p:sp>
        <p:sp>
          <p:nvSpPr>
            <p:cNvPr id="313381" name="Rectangle 37"/>
            <p:cNvSpPr>
              <a:spLocks noChangeArrowheads="1"/>
            </p:cNvSpPr>
            <p:nvPr/>
          </p:nvSpPr>
          <p:spPr bwMode="auto">
            <a:xfrm>
              <a:off x="1632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1</a:t>
              </a:r>
            </a:p>
          </p:txBody>
        </p:sp>
        <p:sp>
          <p:nvSpPr>
            <p:cNvPr id="313349" name="Rectangle 5"/>
            <p:cNvSpPr>
              <a:spLocks noChangeArrowheads="1"/>
            </p:cNvSpPr>
            <p:nvPr/>
          </p:nvSpPr>
          <p:spPr bwMode="auto">
            <a:xfrm>
              <a:off x="2304" y="1680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13354" name="Line 10"/>
            <p:cNvSpPr>
              <a:spLocks noChangeShapeType="1"/>
            </p:cNvSpPr>
            <p:nvPr/>
          </p:nvSpPr>
          <p:spPr bwMode="auto">
            <a:xfrm>
              <a:off x="2352" y="2496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55" name="Text Box 11"/>
            <p:cNvSpPr txBox="1">
              <a:spLocks noChangeArrowheads="1"/>
            </p:cNvSpPr>
            <p:nvPr/>
          </p:nvSpPr>
          <p:spPr bwMode="auto">
            <a:xfrm>
              <a:off x="2112" y="2629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13382" name="Freeform 38"/>
            <p:cNvSpPr>
              <a:spLocks/>
            </p:cNvSpPr>
            <p:nvPr/>
          </p:nvSpPr>
          <p:spPr bwMode="auto">
            <a:xfrm>
              <a:off x="960" y="1008"/>
              <a:ext cx="1680" cy="1104"/>
            </a:xfrm>
            <a:custGeom>
              <a:avLst/>
              <a:gdLst/>
              <a:ahLst/>
              <a:cxnLst>
                <a:cxn ang="0">
                  <a:pos x="1488" y="1104"/>
                </a:cxn>
                <a:cxn ang="0">
                  <a:pos x="1680" y="1104"/>
                </a:cxn>
                <a:cxn ang="0">
                  <a:pos x="1680" y="0"/>
                </a:cxn>
                <a:cxn ang="0">
                  <a:pos x="0" y="0"/>
                </a:cxn>
                <a:cxn ang="0">
                  <a:pos x="0" y="672"/>
                </a:cxn>
                <a:cxn ang="0">
                  <a:pos x="192" y="672"/>
                </a:cxn>
              </a:cxnLst>
              <a:rect l="0" t="0" r="r" b="b"/>
              <a:pathLst>
                <a:path w="1680" h="1104">
                  <a:moveTo>
                    <a:pt x="1488" y="1104"/>
                  </a:moveTo>
                  <a:lnTo>
                    <a:pt x="1680" y="1104"/>
                  </a:lnTo>
                  <a:lnTo>
                    <a:pt x="1680" y="0"/>
                  </a:lnTo>
                  <a:lnTo>
                    <a:pt x="0" y="0"/>
                  </a:lnTo>
                  <a:lnTo>
                    <a:pt x="0" y="672"/>
                  </a:lnTo>
                  <a:lnTo>
                    <a:pt x="192" y="6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4" name="Rectangle 40"/>
            <p:cNvSpPr>
              <a:spLocks noChangeArrowheads="1"/>
            </p:cNvSpPr>
            <p:nvPr/>
          </p:nvSpPr>
          <p:spPr bwMode="auto">
            <a:xfrm>
              <a:off x="192" y="225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/>
                <a:t>In</a:t>
              </a:r>
            </a:p>
          </p:txBody>
        </p:sp>
        <p:sp>
          <p:nvSpPr>
            <p:cNvPr id="313385" name="Rectangle 41"/>
            <p:cNvSpPr>
              <a:spLocks noChangeArrowheads="1"/>
            </p:cNvSpPr>
            <p:nvPr/>
          </p:nvSpPr>
          <p:spPr bwMode="auto">
            <a:xfrm>
              <a:off x="192" y="2505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/>
                <a:t>Load</a:t>
              </a:r>
            </a:p>
          </p:txBody>
        </p:sp>
      </p:grpSp>
      <p:grpSp>
        <p:nvGrpSpPr>
          <p:cNvPr id="313426" name="Group 82"/>
          <p:cNvGrpSpPr>
            <a:grpSpLocks/>
          </p:cNvGrpSpPr>
          <p:nvPr/>
        </p:nvGrpSpPr>
        <p:grpSpPr bwMode="auto">
          <a:xfrm>
            <a:off x="1371600" y="4419600"/>
            <a:ext cx="5638800" cy="1981200"/>
            <a:chOff x="1440" y="2592"/>
            <a:chExt cx="3552" cy="1248"/>
          </a:xfrm>
        </p:grpSpPr>
        <p:sp>
          <p:nvSpPr>
            <p:cNvPr id="313387" name="Freeform 43"/>
            <p:cNvSpPr>
              <a:spLocks/>
            </p:cNvSpPr>
            <p:nvPr/>
          </p:nvSpPr>
          <p:spPr bwMode="auto">
            <a:xfrm>
              <a:off x="196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8" name="Freeform 44"/>
            <p:cNvSpPr>
              <a:spLocks/>
            </p:cNvSpPr>
            <p:nvPr/>
          </p:nvSpPr>
          <p:spPr bwMode="auto">
            <a:xfrm>
              <a:off x="244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9" name="Freeform 45"/>
            <p:cNvSpPr>
              <a:spLocks/>
            </p:cNvSpPr>
            <p:nvPr/>
          </p:nvSpPr>
          <p:spPr bwMode="auto">
            <a:xfrm>
              <a:off x="292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0" name="Freeform 46"/>
            <p:cNvSpPr>
              <a:spLocks/>
            </p:cNvSpPr>
            <p:nvPr/>
          </p:nvSpPr>
          <p:spPr bwMode="auto">
            <a:xfrm>
              <a:off x="340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1" name="Freeform 47"/>
            <p:cNvSpPr>
              <a:spLocks/>
            </p:cNvSpPr>
            <p:nvPr/>
          </p:nvSpPr>
          <p:spPr bwMode="auto">
            <a:xfrm>
              <a:off x="388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3" name="Freeform 49"/>
            <p:cNvSpPr>
              <a:spLocks/>
            </p:cNvSpPr>
            <p:nvPr/>
          </p:nvSpPr>
          <p:spPr bwMode="auto">
            <a:xfrm>
              <a:off x="1968" y="2928"/>
              <a:ext cx="2646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144"/>
                </a:cxn>
                <a:cxn ang="0">
                  <a:pos x="1488" y="144"/>
                </a:cxn>
                <a:cxn ang="0">
                  <a:pos x="1488" y="0"/>
                </a:cxn>
                <a:cxn ang="0">
                  <a:pos x="1680" y="0"/>
                </a:cxn>
                <a:cxn ang="0">
                  <a:pos x="1680" y="144"/>
                </a:cxn>
                <a:cxn ang="0">
                  <a:pos x="2646" y="140"/>
                </a:cxn>
              </a:cxnLst>
              <a:rect l="0" t="0" r="r" b="b"/>
              <a:pathLst>
                <a:path w="2646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1488" y="144"/>
                  </a:lnTo>
                  <a:lnTo>
                    <a:pt x="1488" y="0"/>
                  </a:lnTo>
                  <a:lnTo>
                    <a:pt x="1680" y="0"/>
                  </a:lnTo>
                  <a:lnTo>
                    <a:pt x="1680" y="144"/>
                  </a:lnTo>
                  <a:lnTo>
                    <a:pt x="2646" y="14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6" name="Rectangle 52"/>
            <p:cNvSpPr>
              <a:spLocks noChangeArrowheads="1"/>
            </p:cNvSpPr>
            <p:nvPr/>
          </p:nvSpPr>
          <p:spPr bwMode="auto">
            <a:xfrm>
              <a:off x="19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</a:p>
          </p:txBody>
        </p:sp>
        <p:sp>
          <p:nvSpPr>
            <p:cNvPr id="313397" name="Rectangle 53"/>
            <p:cNvSpPr>
              <a:spLocks noChangeArrowheads="1"/>
            </p:cNvSpPr>
            <p:nvPr/>
          </p:nvSpPr>
          <p:spPr bwMode="auto">
            <a:xfrm>
              <a:off x="244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1</a:t>
              </a:r>
            </a:p>
          </p:txBody>
        </p:sp>
        <p:sp>
          <p:nvSpPr>
            <p:cNvPr id="313398" name="Rectangle 54"/>
            <p:cNvSpPr>
              <a:spLocks noChangeArrowheads="1"/>
            </p:cNvSpPr>
            <p:nvPr/>
          </p:nvSpPr>
          <p:spPr bwMode="auto">
            <a:xfrm>
              <a:off x="292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2</a:t>
              </a:r>
            </a:p>
          </p:txBody>
        </p:sp>
        <p:sp>
          <p:nvSpPr>
            <p:cNvPr id="313399" name="Rectangle 55"/>
            <p:cNvSpPr>
              <a:spLocks noChangeArrowheads="1"/>
            </p:cNvSpPr>
            <p:nvPr/>
          </p:nvSpPr>
          <p:spPr bwMode="auto">
            <a:xfrm>
              <a:off x="340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</a:p>
          </p:txBody>
        </p:sp>
        <p:sp>
          <p:nvSpPr>
            <p:cNvPr id="313400" name="Rectangle 56"/>
            <p:cNvSpPr>
              <a:spLocks noChangeArrowheads="1"/>
            </p:cNvSpPr>
            <p:nvPr/>
          </p:nvSpPr>
          <p:spPr bwMode="auto">
            <a:xfrm>
              <a:off x="388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4</a:t>
              </a:r>
            </a:p>
          </p:txBody>
        </p:sp>
        <p:sp>
          <p:nvSpPr>
            <p:cNvPr id="313401" name="Rectangle 57"/>
            <p:cNvSpPr>
              <a:spLocks noChangeArrowheads="1"/>
            </p:cNvSpPr>
            <p:nvPr/>
          </p:nvSpPr>
          <p:spPr bwMode="auto">
            <a:xfrm>
              <a:off x="43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5</a:t>
              </a:r>
            </a:p>
          </p:txBody>
        </p:sp>
        <p:sp>
          <p:nvSpPr>
            <p:cNvPr id="313402" name="Rectangle 58"/>
            <p:cNvSpPr>
              <a:spLocks noChangeArrowheads="1"/>
            </p:cNvSpPr>
            <p:nvPr/>
          </p:nvSpPr>
          <p:spPr bwMode="auto">
            <a:xfrm>
              <a:off x="21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</a:p>
          </p:txBody>
        </p:sp>
        <p:sp>
          <p:nvSpPr>
            <p:cNvPr id="313403" name="Rectangle 59"/>
            <p:cNvSpPr>
              <a:spLocks noChangeArrowheads="1"/>
            </p:cNvSpPr>
            <p:nvPr/>
          </p:nvSpPr>
          <p:spPr bwMode="auto">
            <a:xfrm>
              <a:off x="259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  <a:r>
                <a:rPr lang="en-US" sz="1400" b="0"/>
                <a:t>+x</a:t>
              </a:r>
              <a:r>
                <a:rPr lang="en-US" sz="1400" b="0" baseline="-25000"/>
                <a:t>1</a:t>
              </a:r>
            </a:p>
          </p:txBody>
        </p:sp>
        <p:sp>
          <p:nvSpPr>
            <p:cNvPr id="313404" name="Rectangle 60"/>
            <p:cNvSpPr>
              <a:spLocks noChangeArrowheads="1"/>
            </p:cNvSpPr>
            <p:nvPr/>
          </p:nvSpPr>
          <p:spPr bwMode="auto">
            <a:xfrm>
              <a:off x="307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  <a:r>
                <a:rPr lang="en-US" sz="1400" b="0"/>
                <a:t>+x</a:t>
              </a:r>
              <a:r>
                <a:rPr lang="en-US" sz="1400" b="0" baseline="-25000"/>
                <a:t>1</a:t>
              </a:r>
              <a:r>
                <a:rPr lang="en-US" sz="1400" b="0"/>
                <a:t>+x</a:t>
              </a:r>
              <a:r>
                <a:rPr lang="en-US" sz="1400" b="0" baseline="-25000"/>
                <a:t>2</a:t>
              </a:r>
            </a:p>
          </p:txBody>
        </p:sp>
        <p:sp>
          <p:nvSpPr>
            <p:cNvPr id="313405" name="Rectangle 61"/>
            <p:cNvSpPr>
              <a:spLocks noChangeArrowheads="1"/>
            </p:cNvSpPr>
            <p:nvPr/>
          </p:nvSpPr>
          <p:spPr bwMode="auto">
            <a:xfrm>
              <a:off x="355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</a:p>
          </p:txBody>
        </p:sp>
        <p:sp>
          <p:nvSpPr>
            <p:cNvPr id="313406" name="Rectangle 62"/>
            <p:cNvSpPr>
              <a:spLocks noChangeArrowheads="1"/>
            </p:cNvSpPr>
            <p:nvPr/>
          </p:nvSpPr>
          <p:spPr bwMode="auto">
            <a:xfrm>
              <a:off x="403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  <a:r>
                <a:rPr lang="en-US" sz="1400" b="0"/>
                <a:t>+x</a:t>
              </a:r>
              <a:r>
                <a:rPr lang="en-US" sz="1400" b="0" baseline="-25000"/>
                <a:t>4</a:t>
              </a:r>
            </a:p>
          </p:txBody>
        </p:sp>
        <p:sp>
          <p:nvSpPr>
            <p:cNvPr id="31340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  <a:r>
                <a:rPr lang="en-US" sz="1400" b="0"/>
                <a:t>+x</a:t>
              </a:r>
              <a:r>
                <a:rPr lang="en-US" sz="1400" b="0" baseline="-25000"/>
                <a:t>4</a:t>
              </a:r>
              <a:r>
                <a:rPr lang="en-US" sz="1400" b="0"/>
                <a:t>+x</a:t>
              </a:r>
              <a:r>
                <a:rPr lang="en-US" sz="1400" b="0" baseline="-25000"/>
                <a:t>5</a:t>
              </a:r>
            </a:p>
          </p:txBody>
        </p:sp>
        <p:sp>
          <p:nvSpPr>
            <p:cNvPr id="313416" name="Rectangle 72"/>
            <p:cNvSpPr>
              <a:spLocks noChangeArrowheads="1"/>
            </p:cNvSpPr>
            <p:nvPr/>
          </p:nvSpPr>
          <p:spPr bwMode="auto">
            <a:xfrm>
              <a:off x="1440" y="2606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Clock</a:t>
              </a:r>
            </a:p>
          </p:txBody>
        </p:sp>
        <p:sp>
          <p:nvSpPr>
            <p:cNvPr id="313417" name="Rectangle 73"/>
            <p:cNvSpPr>
              <a:spLocks noChangeArrowheads="1"/>
            </p:cNvSpPr>
            <p:nvPr/>
          </p:nvSpPr>
          <p:spPr bwMode="auto">
            <a:xfrm>
              <a:off x="1440" y="2923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Load</a:t>
              </a:r>
            </a:p>
          </p:txBody>
        </p:sp>
        <p:sp>
          <p:nvSpPr>
            <p:cNvPr id="313418" name="Rectangle 74"/>
            <p:cNvSpPr>
              <a:spLocks noChangeArrowheads="1"/>
            </p:cNvSpPr>
            <p:nvPr/>
          </p:nvSpPr>
          <p:spPr bwMode="auto">
            <a:xfrm>
              <a:off x="1440" y="3240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In</a:t>
              </a:r>
            </a:p>
          </p:txBody>
        </p:sp>
        <p:sp>
          <p:nvSpPr>
            <p:cNvPr id="313419" name="Rectangle 75"/>
            <p:cNvSpPr>
              <a:spLocks noChangeArrowheads="1"/>
            </p:cNvSpPr>
            <p:nvPr/>
          </p:nvSpPr>
          <p:spPr bwMode="auto">
            <a:xfrm>
              <a:off x="1440" y="3557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Out</a:t>
              </a:r>
            </a:p>
          </p:txBody>
        </p:sp>
        <p:sp>
          <p:nvSpPr>
            <p:cNvPr id="313420" name="Line 76"/>
            <p:cNvSpPr>
              <a:spLocks noChangeShapeType="1"/>
            </p:cNvSpPr>
            <p:nvPr/>
          </p:nvSpPr>
          <p:spPr bwMode="auto">
            <a:xfrm>
              <a:off x="21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1" name="Line 77"/>
            <p:cNvSpPr>
              <a:spLocks noChangeShapeType="1"/>
            </p:cNvSpPr>
            <p:nvPr/>
          </p:nvSpPr>
          <p:spPr bwMode="auto">
            <a:xfrm>
              <a:off x="259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2" name="Line 78"/>
            <p:cNvSpPr>
              <a:spLocks noChangeShapeType="1"/>
            </p:cNvSpPr>
            <p:nvPr/>
          </p:nvSpPr>
          <p:spPr bwMode="auto">
            <a:xfrm>
              <a:off x="307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3" name="Line 79"/>
            <p:cNvSpPr>
              <a:spLocks noChangeShapeType="1"/>
            </p:cNvSpPr>
            <p:nvPr/>
          </p:nvSpPr>
          <p:spPr bwMode="auto">
            <a:xfrm>
              <a:off x="355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4" name="Line 80"/>
            <p:cNvSpPr>
              <a:spLocks noChangeShapeType="1"/>
            </p:cNvSpPr>
            <p:nvPr/>
          </p:nvSpPr>
          <p:spPr bwMode="auto">
            <a:xfrm>
              <a:off x="403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5" name="Line 81"/>
            <p:cNvSpPr>
              <a:spLocks noChangeShapeType="1"/>
            </p:cNvSpPr>
            <p:nvPr/>
          </p:nvSpPr>
          <p:spPr bwMode="auto">
            <a:xfrm>
              <a:off x="45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Random-Access Memory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3124200"/>
            <a:ext cx="8294687" cy="3308350"/>
          </a:xfrm>
        </p:spPr>
        <p:txBody>
          <a:bodyPr/>
          <a:lstStyle/>
          <a:p>
            <a:pPr lvl="1"/>
            <a:r>
              <a:rPr lang="en-US" dirty="0"/>
              <a:t>Stores multiple words of memory</a:t>
            </a:r>
          </a:p>
          <a:p>
            <a:pPr lvl="2"/>
            <a:r>
              <a:rPr lang="en-US" dirty="0"/>
              <a:t>Address input specifies which word to read or write</a:t>
            </a:r>
          </a:p>
          <a:p>
            <a:pPr lvl="1"/>
            <a:r>
              <a:rPr lang="en-US" dirty="0"/>
              <a:t>Register file</a:t>
            </a:r>
          </a:p>
          <a:p>
            <a:pPr lvl="2"/>
            <a:r>
              <a:rPr lang="en-US" dirty="0"/>
              <a:t>Holds values of program registers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Register identifier serves as address</a:t>
            </a:r>
          </a:p>
          <a:p>
            <a:pPr lvl="3"/>
            <a:r>
              <a:rPr lang="en-US" dirty="0"/>
              <a:t>ID 15 (0xF) implies no read or write performed</a:t>
            </a:r>
          </a:p>
          <a:p>
            <a:pPr lvl="1"/>
            <a:r>
              <a:rPr lang="en-US" dirty="0"/>
              <a:t>Multiple Ports</a:t>
            </a:r>
          </a:p>
          <a:p>
            <a:pPr lvl="2"/>
            <a:r>
              <a:rPr lang="en-US" dirty="0"/>
              <a:t>Can read and/or write multiple words in one cycle</a:t>
            </a:r>
          </a:p>
          <a:p>
            <a:pPr lvl="3"/>
            <a:r>
              <a:rPr lang="en-US" dirty="0"/>
              <a:t>Each has separate address and data input/output</a:t>
            </a:r>
          </a:p>
          <a:p>
            <a:pPr lvl="2"/>
            <a:endParaRPr lang="en-US" dirty="0"/>
          </a:p>
        </p:txBody>
      </p:sp>
      <p:grpSp>
        <p:nvGrpSpPr>
          <p:cNvPr id="316440" name="Group 24"/>
          <p:cNvGrpSpPr>
            <a:grpSpLocks/>
          </p:cNvGrpSpPr>
          <p:nvPr/>
        </p:nvGrpSpPr>
        <p:grpSpPr bwMode="auto">
          <a:xfrm>
            <a:off x="4108450" y="1517650"/>
            <a:ext cx="4618038" cy="2189163"/>
            <a:chOff x="1389" y="672"/>
            <a:chExt cx="2909" cy="1379"/>
          </a:xfrm>
        </p:grpSpPr>
        <p:sp>
          <p:nvSpPr>
            <p:cNvPr id="316420" name="Rectangle 4"/>
            <p:cNvSpPr>
              <a:spLocks noChangeArrowheads="1"/>
            </p:cNvSpPr>
            <p:nvPr/>
          </p:nvSpPr>
          <p:spPr bwMode="auto">
            <a:xfrm>
              <a:off x="2448" y="720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448" y="86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2448" y="1392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16423" name="Text Box 7"/>
            <p:cNvSpPr txBox="1">
              <a:spLocks noChangeArrowheads="1"/>
            </p:cNvSpPr>
            <p:nvPr/>
          </p:nvSpPr>
          <p:spPr bwMode="auto">
            <a:xfrm>
              <a:off x="3216" y="110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16424" name="Oval 8"/>
            <p:cNvSpPr>
              <a:spLocks noChangeArrowheads="1"/>
            </p:cNvSpPr>
            <p:nvPr/>
          </p:nvSpPr>
          <p:spPr bwMode="auto">
            <a:xfrm>
              <a:off x="3408" y="110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16425" name="Oval 9"/>
            <p:cNvSpPr>
              <a:spLocks noChangeArrowheads="1"/>
            </p:cNvSpPr>
            <p:nvPr/>
          </p:nvSpPr>
          <p:spPr bwMode="auto">
            <a:xfrm>
              <a:off x="2160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 rot="16200000" flipV="1">
              <a:off x="2304" y="7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rot="5400000" flipH="1" flipV="1">
              <a:off x="2303" y="91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16200000" flipV="1">
              <a:off x="2304" y="12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5400000" flipH="1" flipV="1">
              <a:off x="2303" y="1441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0" name="Line 14"/>
            <p:cNvSpPr>
              <a:spLocks noChangeShapeType="1"/>
            </p:cNvSpPr>
            <p:nvPr/>
          </p:nvSpPr>
          <p:spPr bwMode="auto">
            <a:xfrm rot="16200000" flipV="1">
              <a:off x="3552" y="9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1" name="Line 15"/>
            <p:cNvSpPr>
              <a:spLocks noChangeShapeType="1"/>
            </p:cNvSpPr>
            <p:nvPr/>
          </p:nvSpPr>
          <p:spPr bwMode="auto">
            <a:xfrm rot="16200000" flipV="1">
              <a:off x="3551" y="115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2" name="Oval 16"/>
            <p:cNvSpPr>
              <a:spLocks noChangeArrowheads="1"/>
            </p:cNvSpPr>
            <p:nvPr/>
          </p:nvSpPr>
          <p:spPr bwMode="auto">
            <a:xfrm>
              <a:off x="2160" y="67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16433" name="Oval 17"/>
            <p:cNvSpPr>
              <a:spLocks noChangeArrowheads="1"/>
            </p:cNvSpPr>
            <p:nvPr/>
          </p:nvSpPr>
          <p:spPr bwMode="auto">
            <a:xfrm>
              <a:off x="2160" y="139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16434" name="Oval 18"/>
            <p:cNvSpPr>
              <a:spLocks noChangeArrowheads="1"/>
            </p:cNvSpPr>
            <p:nvPr/>
          </p:nvSpPr>
          <p:spPr bwMode="auto">
            <a:xfrm>
              <a:off x="2160" y="120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16435" name="Oval 19"/>
            <p:cNvSpPr>
              <a:spLocks noChangeArrowheads="1"/>
            </p:cNvSpPr>
            <p:nvPr/>
          </p:nvSpPr>
          <p:spPr bwMode="auto">
            <a:xfrm>
              <a:off x="3408" y="91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16436" name="Text Box 20"/>
            <p:cNvSpPr txBox="1">
              <a:spLocks noChangeArrowheads="1"/>
            </p:cNvSpPr>
            <p:nvPr/>
          </p:nvSpPr>
          <p:spPr bwMode="auto">
            <a:xfrm>
              <a:off x="1389" y="1104"/>
              <a:ext cx="77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400" b="0"/>
                <a:t>Read ports</a:t>
              </a:r>
            </a:p>
          </p:txBody>
        </p:sp>
        <p:sp>
          <p:nvSpPr>
            <p:cNvPr id="316437" name="Text Box 21"/>
            <p:cNvSpPr txBox="1">
              <a:spLocks noChangeArrowheads="1"/>
            </p:cNvSpPr>
            <p:nvPr/>
          </p:nvSpPr>
          <p:spPr bwMode="auto">
            <a:xfrm>
              <a:off x="3696" y="1104"/>
              <a:ext cx="60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Write port</a:t>
              </a:r>
            </a:p>
          </p:txBody>
        </p:sp>
        <p:sp>
          <p:nvSpPr>
            <p:cNvPr id="316438" name="Line 22"/>
            <p:cNvSpPr>
              <a:spLocks noChangeShapeType="1"/>
            </p:cNvSpPr>
            <p:nvPr/>
          </p:nvSpPr>
          <p:spPr bwMode="auto">
            <a:xfrm flipH="1" flipV="1">
              <a:off x="3216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9" name="Rectangle 23"/>
            <p:cNvSpPr>
              <a:spLocks noChangeArrowheads="1"/>
            </p:cNvSpPr>
            <p:nvPr/>
          </p:nvSpPr>
          <p:spPr bwMode="auto">
            <a:xfrm>
              <a:off x="3024" y="187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 sz="1400" b="0"/>
                <a:t>Clock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File Timing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3676069" y="1605779"/>
            <a:ext cx="4851400" cy="2362200"/>
          </a:xfrm>
        </p:spPr>
        <p:txBody>
          <a:bodyPr>
            <a:normAutofit lnSpcReduction="10000"/>
          </a:bodyPr>
          <a:lstStyle/>
          <a:p>
            <a:r>
              <a:rPr lang="en-US" sz="2000"/>
              <a:t>Reading</a:t>
            </a:r>
          </a:p>
          <a:p>
            <a:pPr lvl="1"/>
            <a:r>
              <a:rPr lang="en-US" sz="1800"/>
              <a:t>Like combinational logic</a:t>
            </a:r>
          </a:p>
          <a:p>
            <a:pPr lvl="1"/>
            <a:r>
              <a:rPr lang="en-US" sz="1800"/>
              <a:t>Output data generated based on input address</a:t>
            </a:r>
          </a:p>
          <a:p>
            <a:pPr lvl="2"/>
            <a:r>
              <a:rPr lang="en-US" sz="1600"/>
              <a:t>After some delay</a:t>
            </a:r>
          </a:p>
          <a:p>
            <a:r>
              <a:rPr lang="en-US" sz="2000"/>
              <a:t>Writing</a:t>
            </a:r>
          </a:p>
          <a:p>
            <a:pPr lvl="1"/>
            <a:r>
              <a:rPr lang="en-US" sz="1800"/>
              <a:t>Like register</a:t>
            </a:r>
          </a:p>
          <a:p>
            <a:pPr lvl="1"/>
            <a:r>
              <a:rPr lang="en-US" sz="1800"/>
              <a:t>Update only as clock rises</a:t>
            </a:r>
          </a:p>
        </p:txBody>
      </p:sp>
      <p:grpSp>
        <p:nvGrpSpPr>
          <p:cNvPr id="317466" name="Group 26"/>
          <p:cNvGrpSpPr>
            <a:grpSpLocks/>
          </p:cNvGrpSpPr>
          <p:nvPr/>
        </p:nvGrpSpPr>
        <p:grpSpPr bwMode="auto">
          <a:xfrm>
            <a:off x="932869" y="1758179"/>
            <a:ext cx="1981200" cy="1600200"/>
            <a:chOff x="771" y="1488"/>
            <a:chExt cx="1248" cy="1008"/>
          </a:xfrm>
        </p:grpSpPr>
        <p:sp>
          <p:nvSpPr>
            <p:cNvPr id="317445" name="Rectangle 5"/>
            <p:cNvSpPr>
              <a:spLocks noChangeArrowheads="1"/>
            </p:cNvSpPr>
            <p:nvPr/>
          </p:nvSpPr>
          <p:spPr bwMode="auto">
            <a:xfrm>
              <a:off x="1059" y="1536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17446" name="Text Box 6"/>
            <p:cNvSpPr txBox="1">
              <a:spLocks noChangeArrowheads="1"/>
            </p:cNvSpPr>
            <p:nvPr/>
          </p:nvSpPr>
          <p:spPr bwMode="auto">
            <a:xfrm>
              <a:off x="1059" y="1680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17447" name="Text Box 7"/>
            <p:cNvSpPr txBox="1">
              <a:spLocks noChangeArrowheads="1"/>
            </p:cNvSpPr>
            <p:nvPr/>
          </p:nvSpPr>
          <p:spPr bwMode="auto">
            <a:xfrm>
              <a:off x="1059" y="2208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17450" name="Oval 10"/>
            <p:cNvSpPr>
              <a:spLocks noChangeArrowheads="1"/>
            </p:cNvSpPr>
            <p:nvPr/>
          </p:nvSpPr>
          <p:spPr bwMode="auto">
            <a:xfrm>
              <a:off x="771" y="168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17451" name="Line 11"/>
            <p:cNvSpPr>
              <a:spLocks noChangeShapeType="1"/>
            </p:cNvSpPr>
            <p:nvPr/>
          </p:nvSpPr>
          <p:spPr bwMode="auto">
            <a:xfrm rot="16200000" flipV="1">
              <a:off x="915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2" name="Line 12"/>
            <p:cNvSpPr>
              <a:spLocks noChangeShapeType="1"/>
            </p:cNvSpPr>
            <p:nvPr/>
          </p:nvSpPr>
          <p:spPr bwMode="auto">
            <a:xfrm rot="5400000" flipH="1" flipV="1">
              <a:off x="914" y="1729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3" name="Line 13"/>
            <p:cNvSpPr>
              <a:spLocks noChangeShapeType="1"/>
            </p:cNvSpPr>
            <p:nvPr/>
          </p:nvSpPr>
          <p:spPr bwMode="auto">
            <a:xfrm rot="16200000" flipV="1">
              <a:off x="915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4" name="Line 14"/>
            <p:cNvSpPr>
              <a:spLocks noChangeShapeType="1"/>
            </p:cNvSpPr>
            <p:nvPr/>
          </p:nvSpPr>
          <p:spPr bwMode="auto">
            <a:xfrm rot="5400000" flipH="1" flipV="1">
              <a:off x="914" y="2257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7" name="Oval 17"/>
            <p:cNvSpPr>
              <a:spLocks noChangeArrowheads="1"/>
            </p:cNvSpPr>
            <p:nvPr/>
          </p:nvSpPr>
          <p:spPr bwMode="auto">
            <a:xfrm>
              <a:off x="771" y="148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17458" name="Oval 18"/>
            <p:cNvSpPr>
              <a:spLocks noChangeArrowheads="1"/>
            </p:cNvSpPr>
            <p:nvPr/>
          </p:nvSpPr>
          <p:spPr bwMode="auto">
            <a:xfrm>
              <a:off x="771" y="220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17459" name="Oval 19"/>
            <p:cNvSpPr>
              <a:spLocks noChangeArrowheads="1"/>
            </p:cNvSpPr>
            <p:nvPr/>
          </p:nvSpPr>
          <p:spPr bwMode="auto">
            <a:xfrm>
              <a:off x="771" y="20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</p:grpSp>
      <p:grpSp>
        <p:nvGrpSpPr>
          <p:cNvPr id="317528" name="Group 88"/>
          <p:cNvGrpSpPr>
            <a:grpSpLocks/>
          </p:cNvGrpSpPr>
          <p:nvPr/>
        </p:nvGrpSpPr>
        <p:grpSpPr bwMode="auto">
          <a:xfrm>
            <a:off x="1066800" y="4191000"/>
            <a:ext cx="2433638" cy="2112963"/>
            <a:chOff x="672" y="2640"/>
            <a:chExt cx="1533" cy="1331"/>
          </a:xfrm>
        </p:grpSpPr>
        <p:sp>
          <p:nvSpPr>
            <p:cNvPr id="317494" name="Text Box 54"/>
            <p:cNvSpPr txBox="1">
              <a:spLocks noChangeArrowheads="1"/>
            </p:cNvSpPr>
            <p:nvPr/>
          </p:nvSpPr>
          <p:spPr bwMode="auto">
            <a:xfrm>
              <a:off x="1944" y="2906"/>
              <a:ext cx="26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y</a:t>
              </a:r>
            </a:p>
          </p:txBody>
        </p:sp>
        <p:sp>
          <p:nvSpPr>
            <p:cNvPr id="317495" name="Text Box 55"/>
            <p:cNvSpPr txBox="1">
              <a:spLocks noChangeArrowheads="1"/>
            </p:cNvSpPr>
            <p:nvPr/>
          </p:nvSpPr>
          <p:spPr bwMode="auto">
            <a:xfrm>
              <a:off x="1944" y="3098"/>
              <a:ext cx="26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2</a:t>
              </a:r>
            </a:p>
          </p:txBody>
        </p:sp>
        <p:grpSp>
          <p:nvGrpSpPr>
            <p:cNvPr id="317525" name="Group 85"/>
            <p:cNvGrpSpPr>
              <a:grpSpLocks/>
            </p:cNvGrpSpPr>
            <p:nvPr/>
          </p:nvGrpSpPr>
          <p:grpSpPr bwMode="auto">
            <a:xfrm>
              <a:off x="672" y="2640"/>
              <a:ext cx="1248" cy="1331"/>
              <a:chOff x="672" y="2640"/>
              <a:chExt cx="1248" cy="1331"/>
            </a:xfrm>
          </p:grpSpPr>
          <p:grpSp>
            <p:nvGrpSpPr>
              <p:cNvPr id="317492" name="Group 52"/>
              <p:cNvGrpSpPr>
                <a:grpSpLocks/>
              </p:cNvGrpSpPr>
              <p:nvPr/>
            </p:nvGrpSpPr>
            <p:grpSpPr bwMode="auto">
              <a:xfrm>
                <a:off x="672" y="2640"/>
                <a:ext cx="1248" cy="1331"/>
                <a:chOff x="3219" y="768"/>
                <a:chExt cx="1248" cy="1331"/>
              </a:xfrm>
            </p:grpSpPr>
            <p:sp>
              <p:nvSpPr>
                <p:cNvPr id="317472" name="Rectangle 32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430" tIns="45715" rIns="91430" bIns="45715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file</a:t>
                  </a:r>
                </a:p>
              </p:txBody>
            </p:sp>
            <p:sp>
              <p:nvSpPr>
                <p:cNvPr id="3174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0" b="0"/>
                    <a:t>W</a:t>
                  </a:r>
                </a:p>
              </p:txBody>
            </p:sp>
            <p:sp>
              <p:nvSpPr>
                <p:cNvPr id="317476" name="Oval 36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dstW</a:t>
                  </a:r>
                </a:p>
              </p:txBody>
            </p:sp>
            <p:sp>
              <p:nvSpPr>
                <p:cNvPr id="317482" name="Line 4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83" name="Line 4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87" name="Oval 47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valW</a:t>
                  </a:r>
                </a:p>
              </p:txBody>
            </p:sp>
            <p:sp>
              <p:nvSpPr>
                <p:cNvPr id="317490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91" name="Rectangle 51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338" cy="17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20" rIns="45720">
                  <a:spAutoFit/>
                </a:bodyPr>
                <a:lstStyle/>
                <a:p>
                  <a:r>
                    <a:rPr lang="en-US" sz="1400" b="0"/>
                    <a:t>Clock</a:t>
                  </a:r>
                </a:p>
              </p:txBody>
            </p:sp>
          </p:grpSp>
          <p:sp>
            <p:nvSpPr>
              <p:cNvPr id="317493" name="Rectangle 53"/>
              <p:cNvSpPr>
                <a:spLocks noChangeArrowheads="1"/>
              </p:cNvSpPr>
              <p:nvPr/>
            </p:nvSpPr>
            <p:spPr bwMode="auto">
              <a:xfrm>
                <a:off x="1055" y="2679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r>
                  <a:rPr lang="en-US" sz="1600">
                    <a:solidFill>
                      <a:schemeClr val="accent1"/>
                    </a:solidFill>
                  </a:rPr>
                  <a:t>x</a:t>
                </a:r>
              </a:p>
            </p:txBody>
          </p:sp>
          <p:sp>
            <p:nvSpPr>
              <p:cNvPr id="317496" name="Rectangle 56"/>
              <p:cNvSpPr>
                <a:spLocks noChangeArrowheads="1"/>
              </p:cNvSpPr>
              <p:nvPr/>
            </p:nvSpPr>
            <p:spPr bwMode="auto">
              <a:xfrm>
                <a:off x="909" y="2688"/>
                <a:ext cx="13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317526" name="Group 86"/>
          <p:cNvGrpSpPr>
            <a:grpSpLocks/>
          </p:cNvGrpSpPr>
          <p:nvPr/>
        </p:nvGrpSpPr>
        <p:grpSpPr bwMode="auto">
          <a:xfrm>
            <a:off x="3352800" y="4572000"/>
            <a:ext cx="1909763" cy="1143000"/>
            <a:chOff x="2112" y="2880"/>
            <a:chExt cx="1203" cy="720"/>
          </a:xfrm>
        </p:grpSpPr>
        <p:sp>
          <p:nvSpPr>
            <p:cNvPr id="317499" name="Freeform 59"/>
            <p:cNvSpPr>
              <a:spLocks/>
            </p:cNvSpPr>
            <p:nvPr/>
          </p:nvSpPr>
          <p:spPr bwMode="auto">
            <a:xfrm>
              <a:off x="2643" y="3312"/>
              <a:ext cx="432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240" y="288"/>
                </a:cxn>
                <a:cxn ang="0">
                  <a:pos x="240" y="0"/>
                </a:cxn>
                <a:cxn ang="0">
                  <a:pos x="432" y="0"/>
                </a:cxn>
              </a:cxnLst>
              <a:rect l="0" t="0" r="r" b="b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00" name="Rectangle 60"/>
            <p:cNvSpPr>
              <a:spLocks noChangeArrowheads="1"/>
            </p:cNvSpPr>
            <p:nvPr/>
          </p:nvSpPr>
          <p:spPr bwMode="auto">
            <a:xfrm>
              <a:off x="2451" y="2880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Rising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b="0"/>
                <a:t>clock</a:t>
              </a:r>
            </a:p>
          </p:txBody>
        </p:sp>
        <p:sp>
          <p:nvSpPr>
            <p:cNvPr id="317501" name="Rectangle 61"/>
            <p:cNvSpPr>
              <a:spLocks noChangeArrowheads="1"/>
            </p:cNvSpPr>
            <p:nvPr/>
          </p:nvSpPr>
          <p:spPr bwMode="auto">
            <a:xfrm>
              <a:off x="21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grpSp>
        <p:nvGrpSpPr>
          <p:cNvPr id="317527" name="Group 87"/>
          <p:cNvGrpSpPr>
            <a:grpSpLocks/>
          </p:cNvGrpSpPr>
          <p:nvPr/>
        </p:nvGrpSpPr>
        <p:grpSpPr bwMode="auto">
          <a:xfrm>
            <a:off x="5257800" y="4343400"/>
            <a:ext cx="3424238" cy="2112963"/>
            <a:chOff x="3312" y="2736"/>
            <a:chExt cx="2157" cy="1331"/>
          </a:xfrm>
        </p:grpSpPr>
        <p:sp>
          <p:nvSpPr>
            <p:cNvPr id="317502" name="Rectangle 62"/>
            <p:cNvSpPr>
              <a:spLocks noChangeArrowheads="1"/>
            </p:cNvSpPr>
            <p:nvPr/>
          </p:nvSpPr>
          <p:spPr bwMode="auto">
            <a:xfrm>
              <a:off x="33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7503" name="Group 63"/>
            <p:cNvGrpSpPr>
              <a:grpSpLocks/>
            </p:cNvGrpSpPr>
            <p:nvPr/>
          </p:nvGrpSpPr>
          <p:grpSpPr bwMode="auto">
            <a:xfrm>
              <a:off x="3936" y="2736"/>
              <a:ext cx="1533" cy="1331"/>
              <a:chOff x="3219" y="768"/>
              <a:chExt cx="1533" cy="1331"/>
            </a:xfrm>
          </p:grpSpPr>
          <p:grpSp>
            <p:nvGrpSpPr>
              <p:cNvPr id="317504" name="Group 64"/>
              <p:cNvGrpSpPr>
                <a:grpSpLocks/>
              </p:cNvGrpSpPr>
              <p:nvPr/>
            </p:nvGrpSpPr>
            <p:grpSpPr bwMode="auto">
              <a:xfrm>
                <a:off x="3219" y="768"/>
                <a:ext cx="1248" cy="1331"/>
                <a:chOff x="3219" y="768"/>
                <a:chExt cx="1248" cy="1331"/>
              </a:xfrm>
            </p:grpSpPr>
            <p:sp>
              <p:nvSpPr>
                <p:cNvPr id="317505" name="Rectangle 65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430" tIns="45715" rIns="91430" bIns="45715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file</a:t>
                  </a:r>
                </a:p>
              </p:txBody>
            </p:sp>
            <p:sp>
              <p:nvSpPr>
                <p:cNvPr id="31750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0" b="0"/>
                    <a:t>W</a:t>
                  </a:r>
                </a:p>
              </p:txBody>
            </p:sp>
            <p:sp>
              <p:nvSpPr>
                <p:cNvPr id="317507" name="Oval 67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dstW</a:t>
                  </a:r>
                </a:p>
              </p:txBody>
            </p:sp>
            <p:sp>
              <p:nvSpPr>
                <p:cNvPr id="317508" name="Line 6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09" name="Line 6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10" name="Oval 70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valW</a:t>
                  </a:r>
                </a:p>
              </p:txBody>
            </p:sp>
            <p:sp>
              <p:nvSpPr>
                <p:cNvPr id="317511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12" name="Rectangle 72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338" cy="17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20" rIns="45720">
                  <a:spAutoFit/>
                </a:bodyPr>
                <a:lstStyle/>
                <a:p>
                  <a:r>
                    <a:rPr lang="en-US" sz="1400" b="0"/>
                    <a:t>Clock</a:t>
                  </a:r>
                </a:p>
              </p:txBody>
            </p:sp>
          </p:grpSp>
          <p:sp>
            <p:nvSpPr>
              <p:cNvPr id="317513" name="Rectangle 73"/>
              <p:cNvSpPr>
                <a:spLocks noChangeArrowheads="1"/>
              </p:cNvSpPr>
              <p:nvPr/>
            </p:nvSpPr>
            <p:spPr bwMode="auto">
              <a:xfrm>
                <a:off x="3602" y="807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r>
                  <a:rPr lang="en-US" sz="1600">
                    <a:solidFill>
                      <a:schemeClr val="accent1"/>
                    </a:solidFill>
                  </a:rPr>
                  <a:t>y</a:t>
                </a:r>
              </a:p>
            </p:txBody>
          </p:sp>
          <p:sp>
            <p:nvSpPr>
              <p:cNvPr id="317514" name="Text Box 74"/>
              <p:cNvSpPr txBox="1">
                <a:spLocks noChangeArrowheads="1"/>
              </p:cNvSpPr>
              <p:nvPr/>
            </p:nvSpPr>
            <p:spPr bwMode="auto">
              <a:xfrm>
                <a:off x="4491" y="1034"/>
                <a:ext cx="261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317515" name="Text Box 75"/>
              <p:cNvSpPr txBox="1">
                <a:spLocks noChangeArrowheads="1"/>
              </p:cNvSpPr>
              <p:nvPr/>
            </p:nvSpPr>
            <p:spPr bwMode="auto">
              <a:xfrm>
                <a:off x="4491" y="1226"/>
                <a:ext cx="261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317516" name="Rectangle 76"/>
              <p:cNvSpPr>
                <a:spLocks noChangeArrowheads="1"/>
              </p:cNvSpPr>
              <p:nvPr/>
            </p:nvSpPr>
            <p:spPr bwMode="auto">
              <a:xfrm>
                <a:off x="3456" y="816"/>
                <a:ext cx="13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sp>
        <p:nvSpPr>
          <p:cNvPr id="317518" name="Rectangle 78"/>
          <p:cNvSpPr>
            <a:spLocks noChangeArrowheads="1"/>
          </p:cNvSpPr>
          <p:nvPr/>
        </p:nvSpPr>
        <p:spPr bwMode="auto">
          <a:xfrm>
            <a:off x="1923469" y="1910579"/>
            <a:ext cx="530225" cy="3317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/>
          <a:lstStyle/>
          <a:p>
            <a:r>
              <a:rPr lang="en-US" sz="160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317519" name="Rectangle 79"/>
          <p:cNvSpPr>
            <a:spLocks noChangeArrowheads="1"/>
          </p:cNvSpPr>
          <p:nvPr/>
        </p:nvSpPr>
        <p:spPr bwMode="auto">
          <a:xfrm>
            <a:off x="1691694" y="1924867"/>
            <a:ext cx="219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grpSp>
        <p:nvGrpSpPr>
          <p:cNvPr id="317524" name="Group 84"/>
          <p:cNvGrpSpPr>
            <a:grpSpLocks/>
          </p:cNvGrpSpPr>
          <p:nvPr/>
        </p:nvGrpSpPr>
        <p:grpSpPr bwMode="auto">
          <a:xfrm>
            <a:off x="551869" y="2596379"/>
            <a:ext cx="1117600" cy="828675"/>
            <a:chOff x="384" y="1392"/>
            <a:chExt cx="704" cy="522"/>
          </a:xfrm>
        </p:grpSpPr>
        <p:sp>
          <p:nvSpPr>
            <p:cNvPr id="317469" name="Freeform 29"/>
            <p:cNvSpPr>
              <a:spLocks/>
            </p:cNvSpPr>
            <p:nvPr/>
          </p:nvSpPr>
          <p:spPr bwMode="auto">
            <a:xfrm>
              <a:off x="528" y="1488"/>
              <a:ext cx="560" cy="426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7521" name="Rectangle 81"/>
            <p:cNvSpPr>
              <a:spLocks noChangeArrowheads="1"/>
            </p:cNvSpPr>
            <p:nvPr/>
          </p:nvSpPr>
          <p:spPr bwMode="auto">
            <a:xfrm>
              <a:off x="384" y="1392"/>
              <a:ext cx="129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</a:rPr>
                <a:t>x</a:t>
              </a:r>
            </a:p>
          </p:txBody>
        </p:sp>
      </p:grpSp>
      <p:grpSp>
        <p:nvGrpSpPr>
          <p:cNvPr id="317523" name="Group 83"/>
          <p:cNvGrpSpPr>
            <a:grpSpLocks/>
          </p:cNvGrpSpPr>
          <p:nvPr/>
        </p:nvGrpSpPr>
        <p:grpSpPr bwMode="auto">
          <a:xfrm>
            <a:off x="628069" y="2748779"/>
            <a:ext cx="1041400" cy="873125"/>
            <a:chOff x="432" y="1488"/>
            <a:chExt cx="656" cy="550"/>
          </a:xfrm>
        </p:grpSpPr>
        <p:sp>
          <p:nvSpPr>
            <p:cNvPr id="317520" name="Rectangle 80"/>
            <p:cNvSpPr>
              <a:spLocks noChangeArrowheads="1"/>
            </p:cNvSpPr>
            <p:nvPr/>
          </p:nvSpPr>
          <p:spPr bwMode="auto">
            <a:xfrm>
              <a:off x="432" y="1824"/>
              <a:ext cx="13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317522" name="Freeform 82"/>
            <p:cNvSpPr>
              <a:spLocks/>
            </p:cNvSpPr>
            <p:nvPr/>
          </p:nvSpPr>
          <p:spPr bwMode="auto">
            <a:xfrm>
              <a:off x="528" y="1488"/>
              <a:ext cx="560" cy="426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Very simple hardware description language</a:t>
            </a:r>
          </a:p>
          <a:p>
            <a:pPr lvl="1"/>
            <a:r>
              <a:rPr lang="en-US" dirty="0"/>
              <a:t>Can only express limited aspects of hardware operation</a:t>
            </a:r>
          </a:p>
          <a:p>
            <a:pPr lvl="2"/>
            <a:r>
              <a:rPr lang="en-US" dirty="0"/>
              <a:t>Parts we want to explore and modify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bool</a:t>
            </a:r>
            <a:r>
              <a:rPr lang="en-US" dirty="0"/>
              <a:t>: Boolean</a:t>
            </a:r>
          </a:p>
          <a:p>
            <a:pPr lvl="2"/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: words</a:t>
            </a:r>
          </a:p>
          <a:p>
            <a:pPr lvl="2"/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Does not specify word size---bytes, 64-bit words, …</a:t>
            </a:r>
          </a:p>
          <a:p>
            <a:r>
              <a:rPr lang="en-US" dirty="0"/>
              <a:t>Statements</a:t>
            </a:r>
          </a:p>
          <a:p>
            <a:pPr lvl="1"/>
            <a:r>
              <a:rPr lang="en-US" dirty="0"/>
              <a:t> </a:t>
            </a:r>
            <a:r>
              <a:rPr lang="en-US" sz="1800" dirty="0" err="1">
                <a:solidFill>
                  <a:schemeClr val="folHlink"/>
                </a:solidFill>
                <a:latin typeface="Courier New" pitchFamily="49" charset="0"/>
              </a:rPr>
              <a:t>bool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 a = </a:t>
            </a:r>
            <a:r>
              <a:rPr lang="en-US" sz="1800" i="1" dirty="0" err="1">
                <a:solidFill>
                  <a:schemeClr val="folHlink"/>
                </a:solidFill>
                <a:latin typeface="Courier New" pitchFamily="49" charset="0"/>
              </a:rPr>
              <a:t>bool-expr</a:t>
            </a:r>
            <a:r>
              <a:rPr lang="en-US" sz="1800" i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 dirty="0"/>
              <a:t> </a:t>
            </a:r>
            <a:r>
              <a:rPr lang="en-US" sz="1800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 A = </a:t>
            </a:r>
            <a:r>
              <a:rPr lang="en-US" sz="1800" i="1" dirty="0" err="1">
                <a:solidFill>
                  <a:schemeClr val="folHlink"/>
                </a:solidFill>
                <a:latin typeface="Courier New" pitchFamily="49" charset="0"/>
              </a:rPr>
              <a:t>int-expr</a:t>
            </a:r>
            <a:r>
              <a:rPr lang="en-US" sz="1800" i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Computation</a:t>
            </a:r>
          </a:p>
          <a:p>
            <a:pPr lvl="1"/>
            <a:r>
              <a:rPr lang="en-US"/>
              <a:t>Performed by combinational logic</a:t>
            </a:r>
          </a:p>
          <a:p>
            <a:pPr lvl="1"/>
            <a:r>
              <a:rPr lang="en-US"/>
              <a:t>Computes Boolean functions</a:t>
            </a:r>
          </a:p>
          <a:p>
            <a:pPr lvl="1"/>
            <a:r>
              <a:rPr lang="en-US"/>
              <a:t>Continuously reacts to input changes</a:t>
            </a:r>
          </a:p>
          <a:p>
            <a:r>
              <a:rPr lang="en-US"/>
              <a:t>Storage</a:t>
            </a:r>
          </a:p>
          <a:p>
            <a:pPr lvl="1"/>
            <a:r>
              <a:rPr lang="en-US"/>
              <a:t>Registers</a:t>
            </a:r>
          </a:p>
          <a:p>
            <a:pPr lvl="2"/>
            <a:r>
              <a:rPr lang="en-US"/>
              <a:t>Hold single words</a:t>
            </a:r>
          </a:p>
          <a:p>
            <a:pPr lvl="2"/>
            <a:r>
              <a:rPr lang="en-US"/>
              <a:t>Loaded as clock rises</a:t>
            </a:r>
          </a:p>
          <a:p>
            <a:pPr lvl="1"/>
            <a:r>
              <a:rPr lang="en-US"/>
              <a:t>Random-access memories</a:t>
            </a:r>
          </a:p>
          <a:p>
            <a:pPr lvl="2"/>
            <a:r>
              <a:rPr lang="en-US"/>
              <a:t>Hold multiple words</a:t>
            </a:r>
          </a:p>
          <a:p>
            <a:pPr lvl="2"/>
            <a:r>
              <a:rPr lang="en-US"/>
              <a:t>Possible multiple read or write ports</a:t>
            </a:r>
          </a:p>
          <a:p>
            <a:pPr lvl="2"/>
            <a:r>
              <a:rPr lang="en-US"/>
              <a:t>Read word when address input changes</a:t>
            </a:r>
          </a:p>
          <a:p>
            <a:pPr lvl="2"/>
            <a:r>
              <a:rPr lang="en-US"/>
              <a:t>Write word as clock rises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Logic Design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Fundamental Hardware Requirements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How to get values from one place to another</a:t>
            </a:r>
          </a:p>
          <a:p>
            <a:pPr lvl="1"/>
            <a:r>
              <a:rPr lang="en-US"/>
              <a:t>Computation</a:t>
            </a:r>
          </a:p>
          <a:p>
            <a:pPr lvl="1"/>
            <a:r>
              <a:rPr lang="en-US"/>
              <a:t>Storage</a:t>
            </a:r>
          </a:p>
          <a:p>
            <a:r>
              <a:rPr lang="en-US"/>
              <a:t>Bits are Our Friends</a:t>
            </a:r>
          </a:p>
          <a:p>
            <a:pPr lvl="1"/>
            <a:r>
              <a:rPr lang="en-US"/>
              <a:t>Everything expressed in terms of values 0 and 1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Low or high voltage on wire</a:t>
            </a:r>
          </a:p>
          <a:p>
            <a:pPr lvl="1"/>
            <a:r>
              <a:rPr lang="en-US"/>
              <a:t>Computation</a:t>
            </a:r>
          </a:p>
          <a:p>
            <a:pPr lvl="2"/>
            <a:r>
              <a:rPr lang="en-US"/>
              <a:t>Compute Boolean functions</a:t>
            </a:r>
          </a:p>
          <a:p>
            <a:pPr lvl="1"/>
            <a:r>
              <a:rPr lang="en-US"/>
              <a:t>Storage</a:t>
            </a:r>
          </a:p>
          <a:p>
            <a:pPr lvl="2"/>
            <a:r>
              <a:rPr lang="en-US"/>
              <a:t>Store bits of information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Signals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3733800"/>
            <a:ext cx="8294687" cy="2698750"/>
          </a:xfrm>
        </p:spPr>
        <p:txBody>
          <a:bodyPr/>
          <a:lstStyle/>
          <a:p>
            <a:pPr lvl="1"/>
            <a:r>
              <a:rPr lang="en-US"/>
              <a:t>Use voltage thresholds to extract discrete values from continuous signal</a:t>
            </a:r>
          </a:p>
          <a:p>
            <a:pPr lvl="1"/>
            <a:r>
              <a:rPr lang="en-US"/>
              <a:t>Simplest version: 1-bit signal</a:t>
            </a:r>
          </a:p>
          <a:p>
            <a:pPr lvl="2"/>
            <a:r>
              <a:rPr lang="en-US"/>
              <a:t>Either high range (1) or low range (0)</a:t>
            </a:r>
          </a:p>
          <a:p>
            <a:pPr lvl="2"/>
            <a:r>
              <a:rPr lang="en-US"/>
              <a:t>With guard range between them</a:t>
            </a:r>
          </a:p>
          <a:p>
            <a:pPr lvl="1"/>
            <a:r>
              <a:rPr lang="en-US"/>
              <a:t>Not strongly affected by noise or low quality circuit elements</a:t>
            </a:r>
          </a:p>
          <a:p>
            <a:pPr lvl="2"/>
            <a:r>
              <a:rPr lang="en-US"/>
              <a:t>Can make circuits simple, small, and fast</a:t>
            </a:r>
          </a:p>
          <a:p>
            <a:pPr lvl="2"/>
            <a:endParaRPr lang="en-US"/>
          </a:p>
        </p:txBody>
      </p:sp>
      <p:grpSp>
        <p:nvGrpSpPr>
          <p:cNvPr id="294935" name="Group 23"/>
          <p:cNvGrpSpPr>
            <a:grpSpLocks/>
          </p:cNvGrpSpPr>
          <p:nvPr/>
        </p:nvGrpSpPr>
        <p:grpSpPr bwMode="auto">
          <a:xfrm>
            <a:off x="990600" y="1371600"/>
            <a:ext cx="6019800" cy="2251075"/>
            <a:chOff x="864" y="613"/>
            <a:chExt cx="3792" cy="1418"/>
          </a:xfrm>
        </p:grpSpPr>
        <p:sp>
          <p:nvSpPr>
            <p:cNvPr id="294916" name="Rectangle 4"/>
            <p:cNvSpPr>
              <a:spLocks noChangeArrowheads="1"/>
            </p:cNvSpPr>
            <p:nvPr/>
          </p:nvSpPr>
          <p:spPr bwMode="auto">
            <a:xfrm>
              <a:off x="1440" y="960"/>
              <a:ext cx="3216" cy="214"/>
            </a:xfrm>
            <a:prstGeom prst="rect">
              <a:avLst/>
            </a:prstGeom>
            <a:solidFill>
              <a:srgbClr val="FFFF66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294917" name="Rectangle 5"/>
            <p:cNvSpPr>
              <a:spLocks noChangeArrowheads="1"/>
            </p:cNvSpPr>
            <p:nvPr/>
          </p:nvSpPr>
          <p:spPr bwMode="auto">
            <a:xfrm>
              <a:off x="1440" y="1542"/>
              <a:ext cx="3216" cy="214"/>
            </a:xfrm>
            <a:prstGeom prst="rect">
              <a:avLst/>
            </a:prstGeom>
            <a:solidFill>
              <a:srgbClr val="FFFF66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294918" name="Line 6"/>
            <p:cNvSpPr>
              <a:spLocks noChangeShapeType="1"/>
            </p:cNvSpPr>
            <p:nvPr/>
          </p:nvSpPr>
          <p:spPr bwMode="auto">
            <a:xfrm flipV="1">
              <a:off x="1440" y="953"/>
              <a:ext cx="0" cy="81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 flipV="1">
              <a:off x="1440" y="1769"/>
              <a:ext cx="32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0" name="Text Box 8"/>
            <p:cNvSpPr txBox="1">
              <a:spLocks noChangeArrowheads="1"/>
            </p:cNvSpPr>
            <p:nvPr/>
          </p:nvSpPr>
          <p:spPr bwMode="auto">
            <a:xfrm>
              <a:off x="864" y="1241"/>
              <a:ext cx="57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Voltage</a:t>
              </a:r>
            </a:p>
          </p:txBody>
        </p:sp>
        <p:sp>
          <p:nvSpPr>
            <p:cNvPr id="294921" name="Text Box 9"/>
            <p:cNvSpPr txBox="1">
              <a:spLocks noChangeArrowheads="1"/>
            </p:cNvSpPr>
            <p:nvPr/>
          </p:nvSpPr>
          <p:spPr bwMode="auto">
            <a:xfrm>
              <a:off x="2684" y="1817"/>
              <a:ext cx="39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94922" name="Freeform 10"/>
            <p:cNvSpPr>
              <a:spLocks/>
            </p:cNvSpPr>
            <p:nvPr/>
          </p:nvSpPr>
          <p:spPr bwMode="auto">
            <a:xfrm>
              <a:off x="1446" y="1049"/>
              <a:ext cx="3210" cy="635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102" y="588"/>
                </a:cxn>
                <a:cxn ang="0">
                  <a:pos x="258" y="630"/>
                </a:cxn>
                <a:cxn ang="0">
                  <a:pos x="390" y="618"/>
                </a:cxn>
                <a:cxn ang="0">
                  <a:pos x="450" y="594"/>
                </a:cxn>
                <a:cxn ang="0">
                  <a:pos x="564" y="624"/>
                </a:cxn>
                <a:cxn ang="0">
                  <a:pos x="750" y="600"/>
                </a:cxn>
                <a:cxn ang="0">
                  <a:pos x="768" y="582"/>
                </a:cxn>
                <a:cxn ang="0">
                  <a:pos x="792" y="570"/>
                </a:cxn>
                <a:cxn ang="0">
                  <a:pos x="870" y="498"/>
                </a:cxn>
                <a:cxn ang="0">
                  <a:pos x="948" y="426"/>
                </a:cxn>
                <a:cxn ang="0">
                  <a:pos x="1080" y="294"/>
                </a:cxn>
                <a:cxn ang="0">
                  <a:pos x="1272" y="132"/>
                </a:cxn>
                <a:cxn ang="0">
                  <a:pos x="1332" y="60"/>
                </a:cxn>
                <a:cxn ang="0">
                  <a:pos x="1368" y="42"/>
                </a:cxn>
                <a:cxn ang="0">
                  <a:pos x="1674" y="54"/>
                </a:cxn>
                <a:cxn ang="0">
                  <a:pos x="1890" y="0"/>
                </a:cxn>
                <a:cxn ang="0">
                  <a:pos x="2106" y="60"/>
                </a:cxn>
                <a:cxn ang="0">
                  <a:pos x="2208" y="204"/>
                </a:cxn>
                <a:cxn ang="0">
                  <a:pos x="2376" y="420"/>
                </a:cxn>
                <a:cxn ang="0">
                  <a:pos x="2508" y="534"/>
                </a:cxn>
                <a:cxn ang="0">
                  <a:pos x="2526" y="552"/>
                </a:cxn>
                <a:cxn ang="0">
                  <a:pos x="2616" y="570"/>
                </a:cxn>
                <a:cxn ang="0">
                  <a:pos x="2814" y="582"/>
                </a:cxn>
                <a:cxn ang="0">
                  <a:pos x="2832" y="600"/>
                </a:cxn>
                <a:cxn ang="0">
                  <a:pos x="2886" y="618"/>
                </a:cxn>
                <a:cxn ang="0">
                  <a:pos x="3210" y="594"/>
                </a:cxn>
              </a:cxnLst>
              <a:rect l="0" t="0" r="r" b="b"/>
              <a:pathLst>
                <a:path w="3210" h="635">
                  <a:moveTo>
                    <a:pt x="0" y="606"/>
                  </a:moveTo>
                  <a:cubicBezTo>
                    <a:pt x="34" y="601"/>
                    <a:pt x="68" y="596"/>
                    <a:pt x="102" y="588"/>
                  </a:cubicBezTo>
                  <a:cubicBezTo>
                    <a:pt x="159" y="595"/>
                    <a:pt x="204" y="619"/>
                    <a:pt x="258" y="630"/>
                  </a:cubicBezTo>
                  <a:cubicBezTo>
                    <a:pt x="296" y="628"/>
                    <a:pt x="350" y="635"/>
                    <a:pt x="390" y="618"/>
                  </a:cubicBezTo>
                  <a:cubicBezTo>
                    <a:pt x="410" y="610"/>
                    <a:pt x="450" y="594"/>
                    <a:pt x="450" y="594"/>
                  </a:cubicBezTo>
                  <a:cubicBezTo>
                    <a:pt x="495" y="598"/>
                    <a:pt x="528" y="600"/>
                    <a:pt x="564" y="624"/>
                  </a:cubicBezTo>
                  <a:cubicBezTo>
                    <a:pt x="707" y="618"/>
                    <a:pt x="670" y="627"/>
                    <a:pt x="750" y="600"/>
                  </a:cubicBezTo>
                  <a:cubicBezTo>
                    <a:pt x="756" y="594"/>
                    <a:pt x="761" y="587"/>
                    <a:pt x="768" y="582"/>
                  </a:cubicBezTo>
                  <a:cubicBezTo>
                    <a:pt x="775" y="577"/>
                    <a:pt x="785" y="576"/>
                    <a:pt x="792" y="570"/>
                  </a:cubicBezTo>
                  <a:cubicBezTo>
                    <a:pt x="818" y="548"/>
                    <a:pt x="837" y="509"/>
                    <a:pt x="870" y="498"/>
                  </a:cubicBezTo>
                  <a:cubicBezTo>
                    <a:pt x="894" y="474"/>
                    <a:pt x="920" y="445"/>
                    <a:pt x="948" y="426"/>
                  </a:cubicBezTo>
                  <a:cubicBezTo>
                    <a:pt x="982" y="375"/>
                    <a:pt x="1029" y="328"/>
                    <a:pt x="1080" y="294"/>
                  </a:cubicBezTo>
                  <a:cubicBezTo>
                    <a:pt x="1126" y="217"/>
                    <a:pt x="1203" y="184"/>
                    <a:pt x="1272" y="132"/>
                  </a:cubicBezTo>
                  <a:cubicBezTo>
                    <a:pt x="1297" y="113"/>
                    <a:pt x="1308" y="79"/>
                    <a:pt x="1332" y="60"/>
                  </a:cubicBezTo>
                  <a:cubicBezTo>
                    <a:pt x="1342" y="52"/>
                    <a:pt x="1357" y="49"/>
                    <a:pt x="1368" y="42"/>
                  </a:cubicBezTo>
                  <a:cubicBezTo>
                    <a:pt x="1490" y="50"/>
                    <a:pt x="1538" y="59"/>
                    <a:pt x="1674" y="54"/>
                  </a:cubicBezTo>
                  <a:cubicBezTo>
                    <a:pt x="1746" y="40"/>
                    <a:pt x="1820" y="23"/>
                    <a:pt x="1890" y="0"/>
                  </a:cubicBezTo>
                  <a:cubicBezTo>
                    <a:pt x="2003" y="6"/>
                    <a:pt x="2022" y="4"/>
                    <a:pt x="2106" y="60"/>
                  </a:cubicBezTo>
                  <a:cubicBezTo>
                    <a:pt x="2138" y="108"/>
                    <a:pt x="2168" y="164"/>
                    <a:pt x="2208" y="204"/>
                  </a:cubicBezTo>
                  <a:cubicBezTo>
                    <a:pt x="2233" y="278"/>
                    <a:pt x="2315" y="374"/>
                    <a:pt x="2376" y="420"/>
                  </a:cubicBezTo>
                  <a:cubicBezTo>
                    <a:pt x="2405" y="478"/>
                    <a:pt x="2462" y="495"/>
                    <a:pt x="2508" y="534"/>
                  </a:cubicBezTo>
                  <a:cubicBezTo>
                    <a:pt x="2515" y="539"/>
                    <a:pt x="2519" y="548"/>
                    <a:pt x="2526" y="552"/>
                  </a:cubicBezTo>
                  <a:cubicBezTo>
                    <a:pt x="2547" y="564"/>
                    <a:pt x="2595" y="567"/>
                    <a:pt x="2616" y="570"/>
                  </a:cubicBezTo>
                  <a:cubicBezTo>
                    <a:pt x="2688" y="564"/>
                    <a:pt x="2743" y="568"/>
                    <a:pt x="2814" y="582"/>
                  </a:cubicBezTo>
                  <a:cubicBezTo>
                    <a:pt x="2820" y="588"/>
                    <a:pt x="2824" y="596"/>
                    <a:pt x="2832" y="600"/>
                  </a:cubicBezTo>
                  <a:cubicBezTo>
                    <a:pt x="2849" y="608"/>
                    <a:pt x="2886" y="618"/>
                    <a:pt x="2886" y="618"/>
                  </a:cubicBezTo>
                  <a:cubicBezTo>
                    <a:pt x="2997" y="613"/>
                    <a:pt x="3100" y="594"/>
                    <a:pt x="3210" y="594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3" name="Line 11"/>
            <p:cNvSpPr>
              <a:spLocks noChangeShapeType="1"/>
            </p:cNvSpPr>
            <p:nvPr/>
          </p:nvSpPr>
          <p:spPr bwMode="auto">
            <a:xfrm>
              <a:off x="1440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4" name="Line 12"/>
            <p:cNvSpPr>
              <a:spLocks noChangeShapeType="1"/>
            </p:cNvSpPr>
            <p:nvPr/>
          </p:nvSpPr>
          <p:spPr bwMode="auto">
            <a:xfrm>
              <a:off x="2256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5" name="Line 13"/>
            <p:cNvSpPr>
              <a:spLocks noChangeShapeType="1"/>
            </p:cNvSpPr>
            <p:nvPr/>
          </p:nvSpPr>
          <p:spPr bwMode="auto">
            <a:xfrm>
              <a:off x="2688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6" name="Line 14"/>
            <p:cNvSpPr>
              <a:spLocks noChangeShapeType="1"/>
            </p:cNvSpPr>
            <p:nvPr/>
          </p:nvSpPr>
          <p:spPr bwMode="auto">
            <a:xfrm>
              <a:off x="3600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7" name="Line 15"/>
            <p:cNvSpPr>
              <a:spLocks noChangeShapeType="1"/>
            </p:cNvSpPr>
            <p:nvPr/>
          </p:nvSpPr>
          <p:spPr bwMode="auto">
            <a:xfrm>
              <a:off x="3888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8" name="Line 16"/>
            <p:cNvSpPr>
              <a:spLocks noChangeShapeType="1"/>
            </p:cNvSpPr>
            <p:nvPr/>
          </p:nvSpPr>
          <p:spPr bwMode="auto">
            <a:xfrm>
              <a:off x="4656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9" name="Line 17"/>
            <p:cNvSpPr>
              <a:spLocks noChangeShapeType="1"/>
            </p:cNvSpPr>
            <p:nvPr/>
          </p:nvSpPr>
          <p:spPr bwMode="auto">
            <a:xfrm>
              <a:off x="1440" y="720"/>
              <a:ext cx="8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0" name="Line 18"/>
            <p:cNvSpPr>
              <a:spLocks noChangeShapeType="1"/>
            </p:cNvSpPr>
            <p:nvPr/>
          </p:nvSpPr>
          <p:spPr bwMode="auto">
            <a:xfrm>
              <a:off x="2688" y="720"/>
              <a:ext cx="91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1" name="Line 19"/>
            <p:cNvSpPr>
              <a:spLocks noChangeShapeType="1"/>
            </p:cNvSpPr>
            <p:nvPr/>
          </p:nvSpPr>
          <p:spPr bwMode="auto">
            <a:xfrm>
              <a:off x="3888" y="720"/>
              <a:ext cx="76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2" name="Text Box 20"/>
            <p:cNvSpPr txBox="1">
              <a:spLocks noChangeArrowheads="1"/>
            </p:cNvSpPr>
            <p:nvPr/>
          </p:nvSpPr>
          <p:spPr bwMode="auto">
            <a:xfrm>
              <a:off x="1667" y="613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94933" name="Text Box 21"/>
            <p:cNvSpPr txBox="1">
              <a:spLocks noChangeArrowheads="1"/>
            </p:cNvSpPr>
            <p:nvPr/>
          </p:nvSpPr>
          <p:spPr bwMode="auto">
            <a:xfrm>
              <a:off x="3024" y="624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94934" name="Text Box 22"/>
            <p:cNvSpPr txBox="1">
              <a:spLocks noChangeArrowheads="1"/>
            </p:cNvSpPr>
            <p:nvPr/>
          </p:nvSpPr>
          <p:spPr bwMode="auto">
            <a:xfrm>
              <a:off x="4163" y="635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with Logic Gates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3200400"/>
            <a:ext cx="8294687" cy="1219200"/>
          </a:xfrm>
        </p:spPr>
        <p:txBody>
          <a:bodyPr/>
          <a:lstStyle/>
          <a:p>
            <a:pPr lvl="1"/>
            <a:r>
              <a:rPr lang="en-US"/>
              <a:t>Outputs are Boolean functions of inputs</a:t>
            </a:r>
          </a:p>
          <a:p>
            <a:pPr lvl="1"/>
            <a:r>
              <a:rPr lang="en-US"/>
              <a:t>Respond continuously to changes in inputs</a:t>
            </a:r>
          </a:p>
          <a:p>
            <a:pPr lvl="2"/>
            <a:r>
              <a:rPr lang="en-US"/>
              <a:t>With some, small delay</a:t>
            </a:r>
          </a:p>
          <a:p>
            <a:pPr lvl="1"/>
            <a:endParaRPr lang="en-US"/>
          </a:p>
        </p:txBody>
      </p:sp>
      <p:pic>
        <p:nvPicPr>
          <p:cNvPr id="295973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283450" cy="17954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</p:pic>
      <p:sp>
        <p:nvSpPr>
          <p:cNvPr id="295977" name="Rectangle 41"/>
          <p:cNvSpPr>
            <a:spLocks noChangeArrowheads="1"/>
          </p:cNvSpPr>
          <p:nvPr/>
        </p:nvSpPr>
        <p:spPr bwMode="auto">
          <a:xfrm>
            <a:off x="1752600" y="4970463"/>
            <a:ext cx="5105400" cy="339725"/>
          </a:xfrm>
          <a:prstGeom prst="rect">
            <a:avLst/>
          </a:prstGeom>
          <a:solidFill>
            <a:srgbClr val="FFFF66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>
              <a:latin typeface="Courier New" pitchFamily="49" charset="0"/>
            </a:endParaRPr>
          </a:p>
        </p:txBody>
      </p:sp>
      <p:sp>
        <p:nvSpPr>
          <p:cNvPr id="295978" name="Rectangle 42"/>
          <p:cNvSpPr>
            <a:spLocks noChangeArrowheads="1"/>
          </p:cNvSpPr>
          <p:nvPr/>
        </p:nvSpPr>
        <p:spPr bwMode="auto">
          <a:xfrm>
            <a:off x="1752600" y="5894388"/>
            <a:ext cx="5105400" cy="339725"/>
          </a:xfrm>
          <a:prstGeom prst="rect">
            <a:avLst/>
          </a:prstGeom>
          <a:solidFill>
            <a:srgbClr val="FFFF66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>
              <a:latin typeface="Courier New" pitchFamily="49" charset="0"/>
            </a:endParaRPr>
          </a:p>
        </p:txBody>
      </p:sp>
      <p:sp>
        <p:nvSpPr>
          <p:cNvPr id="295979" name="Line 43"/>
          <p:cNvSpPr>
            <a:spLocks noChangeShapeType="1"/>
          </p:cNvSpPr>
          <p:nvPr/>
        </p:nvSpPr>
        <p:spPr bwMode="auto">
          <a:xfrm flipV="1">
            <a:off x="1752600" y="4959350"/>
            <a:ext cx="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80" name="Line 44"/>
          <p:cNvSpPr>
            <a:spLocks noChangeShapeType="1"/>
          </p:cNvSpPr>
          <p:nvPr/>
        </p:nvSpPr>
        <p:spPr bwMode="auto">
          <a:xfrm flipV="1">
            <a:off x="1752600" y="6254750"/>
            <a:ext cx="5105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81" name="Text Box 45"/>
          <p:cNvSpPr txBox="1">
            <a:spLocks noChangeArrowheads="1"/>
          </p:cNvSpPr>
          <p:nvPr/>
        </p:nvSpPr>
        <p:spPr bwMode="auto">
          <a:xfrm>
            <a:off x="838200" y="5416550"/>
            <a:ext cx="917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r"/>
            <a:r>
              <a:rPr lang="en-US"/>
              <a:t>Voltage</a:t>
            </a:r>
          </a:p>
        </p:txBody>
      </p:sp>
      <p:sp>
        <p:nvSpPr>
          <p:cNvPr id="295982" name="Text Box 46"/>
          <p:cNvSpPr txBox="1">
            <a:spLocks noChangeArrowheads="1"/>
          </p:cNvSpPr>
          <p:nvPr/>
        </p:nvSpPr>
        <p:spPr bwMode="auto">
          <a:xfrm>
            <a:off x="3727450" y="6330950"/>
            <a:ext cx="625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95996" name="Freeform 60"/>
          <p:cNvSpPr>
            <a:spLocks/>
          </p:cNvSpPr>
          <p:nvPr/>
        </p:nvSpPr>
        <p:spPr bwMode="auto">
          <a:xfrm>
            <a:off x="1752600" y="5105400"/>
            <a:ext cx="51054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912" y="624"/>
              </a:cxn>
              <a:cxn ang="0">
                <a:pos x="1008" y="0"/>
              </a:cxn>
              <a:cxn ang="0">
                <a:pos x="2448" y="0"/>
              </a:cxn>
              <a:cxn ang="0">
                <a:pos x="2592" y="624"/>
              </a:cxn>
              <a:cxn ang="0">
                <a:pos x="3216" y="624"/>
              </a:cxn>
            </a:cxnLst>
            <a:rect l="0" t="0" r="r" b="b"/>
            <a:pathLst>
              <a:path w="3216" h="624">
                <a:moveTo>
                  <a:pt x="0" y="624"/>
                </a:moveTo>
                <a:lnTo>
                  <a:pt x="912" y="624"/>
                </a:lnTo>
                <a:lnTo>
                  <a:pt x="1008" y="0"/>
                </a:lnTo>
                <a:lnTo>
                  <a:pt x="2448" y="0"/>
                </a:lnTo>
                <a:lnTo>
                  <a:pt x="2592" y="624"/>
                </a:lnTo>
                <a:lnTo>
                  <a:pt x="3216" y="624"/>
                </a:lnTo>
              </a:path>
            </a:pathLst>
          </a:custGeom>
          <a:noFill/>
          <a:ln w="28575" cap="rnd" cmpd="sng">
            <a:solidFill>
              <a:srgbClr val="FF0002"/>
            </a:solidFill>
            <a:prstDash val="sysDot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97" name="Text Box 61"/>
          <p:cNvSpPr txBox="1">
            <a:spLocks noChangeArrowheads="1"/>
          </p:cNvSpPr>
          <p:nvPr/>
        </p:nvSpPr>
        <p:spPr bwMode="auto">
          <a:xfrm>
            <a:off x="7239000" y="5638800"/>
            <a:ext cx="40163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a</a:t>
            </a:r>
          </a:p>
        </p:txBody>
      </p:sp>
      <p:sp>
        <p:nvSpPr>
          <p:cNvPr id="295998" name="Freeform 62"/>
          <p:cNvSpPr>
            <a:spLocks/>
          </p:cNvSpPr>
          <p:nvPr/>
        </p:nvSpPr>
        <p:spPr bwMode="auto">
          <a:xfrm>
            <a:off x="1752600" y="5029200"/>
            <a:ext cx="51054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0"/>
              </a:cxn>
              <a:cxn ang="0">
                <a:pos x="624" y="624"/>
              </a:cxn>
              <a:cxn ang="0">
                <a:pos x="1440" y="624"/>
              </a:cxn>
              <a:cxn ang="0">
                <a:pos x="1488" y="96"/>
              </a:cxn>
              <a:cxn ang="0">
                <a:pos x="2160" y="96"/>
              </a:cxn>
              <a:cxn ang="0">
                <a:pos x="3216" y="96"/>
              </a:cxn>
            </a:cxnLst>
            <a:rect l="0" t="0" r="r" b="b"/>
            <a:pathLst>
              <a:path w="3216" h="624">
                <a:moveTo>
                  <a:pt x="0" y="0"/>
                </a:moveTo>
                <a:lnTo>
                  <a:pt x="480" y="0"/>
                </a:lnTo>
                <a:lnTo>
                  <a:pt x="624" y="624"/>
                </a:lnTo>
                <a:lnTo>
                  <a:pt x="1440" y="624"/>
                </a:lnTo>
                <a:lnTo>
                  <a:pt x="1488" y="96"/>
                </a:lnTo>
                <a:lnTo>
                  <a:pt x="2160" y="96"/>
                </a:lnTo>
                <a:lnTo>
                  <a:pt x="3216" y="96"/>
                </a:lnTo>
              </a:path>
            </a:pathLst>
          </a:custGeom>
          <a:noFill/>
          <a:ln w="28575" cap="flat" cmpd="sng">
            <a:solidFill>
              <a:srgbClr val="00CC66"/>
            </a:solidFill>
            <a:prstDash val="sysDot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99" name="Text Box 63"/>
          <p:cNvSpPr txBox="1">
            <a:spLocks noChangeArrowheads="1"/>
          </p:cNvSpPr>
          <p:nvPr/>
        </p:nvSpPr>
        <p:spPr bwMode="auto">
          <a:xfrm>
            <a:off x="7162800" y="4724400"/>
            <a:ext cx="40163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b</a:t>
            </a:r>
          </a:p>
        </p:txBody>
      </p:sp>
      <p:sp>
        <p:nvSpPr>
          <p:cNvPr id="296002" name="Line 66"/>
          <p:cNvSpPr>
            <a:spLocks noChangeShapeType="1"/>
          </p:cNvSpPr>
          <p:nvPr/>
        </p:nvSpPr>
        <p:spPr bwMode="auto">
          <a:xfrm flipH="1">
            <a:off x="6629400" y="4953000"/>
            <a:ext cx="533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3" name="Line 67"/>
          <p:cNvSpPr>
            <a:spLocks noChangeShapeType="1"/>
          </p:cNvSpPr>
          <p:nvPr/>
        </p:nvSpPr>
        <p:spPr bwMode="auto">
          <a:xfrm flipH="1">
            <a:off x="6705600" y="5867400"/>
            <a:ext cx="533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96010" name="Group 74"/>
          <p:cNvGrpSpPr>
            <a:grpSpLocks/>
          </p:cNvGrpSpPr>
          <p:nvPr/>
        </p:nvGrpSpPr>
        <p:grpSpPr bwMode="auto">
          <a:xfrm>
            <a:off x="1752600" y="4495800"/>
            <a:ext cx="6172200" cy="1676400"/>
            <a:chOff x="1104" y="2832"/>
            <a:chExt cx="3888" cy="1056"/>
          </a:xfrm>
        </p:grpSpPr>
        <p:sp>
          <p:nvSpPr>
            <p:cNvPr id="296001" name="Freeform 65"/>
            <p:cNvSpPr>
              <a:spLocks/>
            </p:cNvSpPr>
            <p:nvPr/>
          </p:nvSpPr>
          <p:spPr bwMode="auto">
            <a:xfrm>
              <a:off x="1104" y="3168"/>
              <a:ext cx="321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1584" y="720"/>
                </a:cxn>
                <a:cxn ang="0">
                  <a:pos x="1680" y="0"/>
                </a:cxn>
                <a:cxn ang="0">
                  <a:pos x="2688" y="0"/>
                </a:cxn>
                <a:cxn ang="0">
                  <a:pos x="2784" y="720"/>
                </a:cxn>
                <a:cxn ang="0">
                  <a:pos x="3216" y="720"/>
                </a:cxn>
              </a:cxnLst>
              <a:rect l="0" t="0" r="r" b="b"/>
              <a:pathLst>
                <a:path w="3216" h="720">
                  <a:moveTo>
                    <a:pt x="0" y="720"/>
                  </a:moveTo>
                  <a:lnTo>
                    <a:pt x="1584" y="720"/>
                  </a:lnTo>
                  <a:lnTo>
                    <a:pt x="1680" y="0"/>
                  </a:lnTo>
                  <a:lnTo>
                    <a:pt x="2688" y="0"/>
                  </a:lnTo>
                  <a:lnTo>
                    <a:pt x="2784" y="720"/>
                  </a:lnTo>
                  <a:lnTo>
                    <a:pt x="3216" y="72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004" name="Line 68"/>
            <p:cNvSpPr>
              <a:spLocks noChangeShapeType="1"/>
            </p:cNvSpPr>
            <p:nvPr/>
          </p:nvSpPr>
          <p:spPr bwMode="auto">
            <a:xfrm flipH="1">
              <a:off x="3696" y="2976"/>
              <a:ext cx="48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005" name="Text Box 69"/>
            <p:cNvSpPr txBox="1">
              <a:spLocks noChangeArrowheads="1"/>
            </p:cNvSpPr>
            <p:nvPr/>
          </p:nvSpPr>
          <p:spPr bwMode="auto">
            <a:xfrm>
              <a:off x="4176" y="2832"/>
              <a:ext cx="81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a </a:t>
              </a:r>
              <a:r>
                <a:rPr lang="en-US">
                  <a:latin typeface="Courier New" pitchFamily="49" charset="0"/>
                </a:rPr>
                <a:t>&amp;&amp;</a:t>
              </a:r>
              <a:r>
                <a:rPr lang="en-US"/>
                <a:t> b</a:t>
              </a:r>
            </a:p>
          </p:txBody>
        </p:sp>
      </p:grpSp>
      <p:sp>
        <p:nvSpPr>
          <p:cNvPr id="296006" name="Line 70"/>
          <p:cNvSpPr>
            <a:spLocks noChangeShapeType="1"/>
          </p:cNvSpPr>
          <p:nvPr/>
        </p:nvSpPr>
        <p:spPr bwMode="auto">
          <a:xfrm>
            <a:off x="4038600" y="46482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7" name="Line 71"/>
          <p:cNvSpPr>
            <a:spLocks noChangeShapeType="1"/>
          </p:cNvSpPr>
          <p:nvPr/>
        </p:nvSpPr>
        <p:spPr bwMode="auto">
          <a:xfrm>
            <a:off x="5791200" y="46482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8" name="Text Box 72"/>
          <p:cNvSpPr txBox="1">
            <a:spLocks noChangeArrowheads="1"/>
          </p:cNvSpPr>
          <p:nvPr/>
        </p:nvSpPr>
        <p:spPr bwMode="auto">
          <a:xfrm>
            <a:off x="3567113" y="4267200"/>
            <a:ext cx="13081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Rising Delay</a:t>
            </a:r>
          </a:p>
        </p:txBody>
      </p:sp>
      <p:sp>
        <p:nvSpPr>
          <p:cNvPr id="296009" name="Text Box 73"/>
          <p:cNvSpPr txBox="1">
            <a:spLocks noChangeArrowheads="1"/>
          </p:cNvSpPr>
          <p:nvPr/>
        </p:nvSpPr>
        <p:spPr bwMode="auto">
          <a:xfrm>
            <a:off x="5227638" y="4259263"/>
            <a:ext cx="1343025" cy="31273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Falling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Circuits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4495800"/>
            <a:ext cx="8015287" cy="1936750"/>
          </a:xfrm>
        </p:spPr>
        <p:txBody>
          <a:bodyPr/>
          <a:lstStyle/>
          <a:p>
            <a:r>
              <a:rPr lang="en-US"/>
              <a:t>Acyclic Network of Logic Gates</a:t>
            </a:r>
          </a:p>
          <a:p>
            <a:pPr lvl="1"/>
            <a:r>
              <a:rPr lang="en-US"/>
              <a:t>Continously responds to changes on primary inputs</a:t>
            </a:r>
          </a:p>
          <a:p>
            <a:pPr lvl="1"/>
            <a:r>
              <a:rPr lang="en-US"/>
              <a:t>Primary outputs become (after some delay) Boolean functions of primary inputs</a:t>
            </a:r>
          </a:p>
        </p:txBody>
      </p:sp>
      <p:grpSp>
        <p:nvGrpSpPr>
          <p:cNvPr id="297013" name="Group 53"/>
          <p:cNvGrpSpPr>
            <a:grpSpLocks/>
          </p:cNvGrpSpPr>
          <p:nvPr/>
        </p:nvGrpSpPr>
        <p:grpSpPr bwMode="auto">
          <a:xfrm>
            <a:off x="1295400" y="1143000"/>
            <a:ext cx="6477000" cy="3048000"/>
            <a:chOff x="816" y="720"/>
            <a:chExt cx="4080" cy="1920"/>
          </a:xfrm>
        </p:grpSpPr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2064" y="960"/>
              <a:ext cx="1584" cy="1680"/>
            </a:xfrm>
            <a:prstGeom prst="rect">
              <a:avLst/>
            </a:prstGeom>
            <a:solidFill>
              <a:srgbClr val="FCFEB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pic>
          <p:nvPicPr>
            <p:cNvPr id="296984" name="Picture 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2" y="1104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6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6" y="2304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7" name="Picture 2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36" y="2112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8" name="Picture 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0" y="1488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9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1536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0" name="Picture 3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92" y="1824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1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1968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2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152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296994" name="Line 34"/>
            <p:cNvSpPr>
              <a:spLocks noChangeShapeType="1"/>
            </p:cNvSpPr>
            <p:nvPr/>
          </p:nvSpPr>
          <p:spPr bwMode="auto">
            <a:xfrm>
              <a:off x="1536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5" name="Line 35"/>
            <p:cNvSpPr>
              <a:spLocks noChangeShapeType="1"/>
            </p:cNvSpPr>
            <p:nvPr/>
          </p:nvSpPr>
          <p:spPr bwMode="auto">
            <a:xfrm>
              <a:off x="1536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6" name="Line 36"/>
            <p:cNvSpPr>
              <a:spLocks noChangeShapeType="1"/>
            </p:cNvSpPr>
            <p:nvPr/>
          </p:nvSpPr>
          <p:spPr bwMode="auto">
            <a:xfrm>
              <a:off x="1536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7" name="Line 37"/>
            <p:cNvSpPr>
              <a:spLocks noChangeShapeType="1"/>
            </p:cNvSpPr>
            <p:nvPr/>
          </p:nvSpPr>
          <p:spPr bwMode="auto">
            <a:xfrm>
              <a:off x="1536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8" name="Line 38"/>
            <p:cNvSpPr>
              <a:spLocks noChangeShapeType="1"/>
            </p:cNvSpPr>
            <p:nvPr/>
          </p:nvSpPr>
          <p:spPr bwMode="auto">
            <a:xfrm>
              <a:off x="1536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9" name="Line 39"/>
            <p:cNvSpPr>
              <a:spLocks noChangeShapeType="1"/>
            </p:cNvSpPr>
            <p:nvPr/>
          </p:nvSpPr>
          <p:spPr bwMode="auto">
            <a:xfrm>
              <a:off x="1536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0" name="Line 40"/>
            <p:cNvSpPr>
              <a:spLocks noChangeShapeType="1"/>
            </p:cNvSpPr>
            <p:nvPr/>
          </p:nvSpPr>
          <p:spPr bwMode="auto">
            <a:xfrm>
              <a:off x="1536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1" name="Line 41"/>
            <p:cNvSpPr>
              <a:spLocks noChangeShapeType="1"/>
            </p:cNvSpPr>
            <p:nvPr/>
          </p:nvSpPr>
          <p:spPr bwMode="auto">
            <a:xfrm>
              <a:off x="1536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2" name="Line 42"/>
            <p:cNvSpPr>
              <a:spLocks noChangeShapeType="1"/>
            </p:cNvSpPr>
            <p:nvPr/>
          </p:nvSpPr>
          <p:spPr bwMode="auto">
            <a:xfrm>
              <a:off x="3648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3" name="Line 43"/>
            <p:cNvSpPr>
              <a:spLocks noChangeShapeType="1"/>
            </p:cNvSpPr>
            <p:nvPr/>
          </p:nvSpPr>
          <p:spPr bwMode="auto">
            <a:xfrm>
              <a:off x="3648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4" name="Line 44"/>
            <p:cNvSpPr>
              <a:spLocks noChangeShapeType="1"/>
            </p:cNvSpPr>
            <p:nvPr/>
          </p:nvSpPr>
          <p:spPr bwMode="auto">
            <a:xfrm>
              <a:off x="3648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5" name="Line 45"/>
            <p:cNvSpPr>
              <a:spLocks noChangeShapeType="1"/>
            </p:cNvSpPr>
            <p:nvPr/>
          </p:nvSpPr>
          <p:spPr bwMode="auto">
            <a:xfrm>
              <a:off x="3648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6" name="Line 46"/>
            <p:cNvSpPr>
              <a:spLocks noChangeShapeType="1"/>
            </p:cNvSpPr>
            <p:nvPr/>
          </p:nvSpPr>
          <p:spPr bwMode="auto">
            <a:xfrm>
              <a:off x="3648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7" name="Line 47"/>
            <p:cNvSpPr>
              <a:spLocks noChangeShapeType="1"/>
            </p:cNvSpPr>
            <p:nvPr/>
          </p:nvSpPr>
          <p:spPr bwMode="auto">
            <a:xfrm>
              <a:off x="3648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8" name="Line 48"/>
            <p:cNvSpPr>
              <a:spLocks noChangeShapeType="1"/>
            </p:cNvSpPr>
            <p:nvPr/>
          </p:nvSpPr>
          <p:spPr bwMode="auto">
            <a:xfrm>
              <a:off x="3648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9" name="Line 49"/>
            <p:cNvSpPr>
              <a:spLocks noChangeShapeType="1"/>
            </p:cNvSpPr>
            <p:nvPr/>
          </p:nvSpPr>
          <p:spPr bwMode="auto">
            <a:xfrm>
              <a:off x="3648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10" name="Text Box 50"/>
            <p:cNvSpPr txBox="1">
              <a:spLocks noChangeArrowheads="1"/>
            </p:cNvSpPr>
            <p:nvPr/>
          </p:nvSpPr>
          <p:spPr bwMode="auto">
            <a:xfrm>
              <a:off x="2256" y="720"/>
              <a:ext cx="1169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Acyclic Network</a:t>
              </a:r>
            </a:p>
          </p:txBody>
        </p:sp>
        <p:sp>
          <p:nvSpPr>
            <p:cNvPr id="297011" name="Text Box 51"/>
            <p:cNvSpPr txBox="1">
              <a:spLocks noChangeArrowheads="1"/>
            </p:cNvSpPr>
            <p:nvPr/>
          </p:nvSpPr>
          <p:spPr bwMode="auto">
            <a:xfrm>
              <a:off x="816" y="1536"/>
              <a:ext cx="594" cy="3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Primary</a:t>
              </a:r>
            </a:p>
            <a:p>
              <a:r>
                <a:rPr lang="en-US"/>
                <a:t>Inputs</a:t>
              </a:r>
            </a:p>
          </p:txBody>
        </p:sp>
        <p:sp>
          <p:nvSpPr>
            <p:cNvPr id="297012" name="Text Box 52"/>
            <p:cNvSpPr txBox="1">
              <a:spLocks noChangeArrowheads="1"/>
            </p:cNvSpPr>
            <p:nvPr/>
          </p:nvSpPr>
          <p:spPr bwMode="auto">
            <a:xfrm>
              <a:off x="4286" y="1536"/>
              <a:ext cx="610" cy="3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Primary</a:t>
              </a:r>
            </a:p>
            <a:p>
              <a:r>
                <a:rPr lang="en-US"/>
                <a:t>Outputs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 Equality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pPr lvl="1"/>
            <a:r>
              <a:rPr lang="en-US"/>
              <a:t>Generate 1 if a and b are equal</a:t>
            </a:r>
          </a:p>
          <a:p>
            <a:r>
              <a:rPr lang="en-US"/>
              <a:t>Hardware Control Language (HCL)</a:t>
            </a:r>
          </a:p>
          <a:p>
            <a:pPr lvl="1"/>
            <a:r>
              <a:rPr lang="en-US"/>
              <a:t>Very simple hardware description language</a:t>
            </a:r>
          </a:p>
          <a:p>
            <a:pPr lvl="2"/>
            <a:r>
              <a:rPr lang="en-US"/>
              <a:t>Boolean operations have syntax similar to C logical operations</a:t>
            </a:r>
          </a:p>
          <a:p>
            <a:pPr lvl="1"/>
            <a:r>
              <a:rPr lang="en-US"/>
              <a:t>We’ll use it to describe control logic for processors</a:t>
            </a:r>
          </a:p>
        </p:txBody>
      </p:sp>
      <p:grpSp>
        <p:nvGrpSpPr>
          <p:cNvPr id="298027" name="Group 43"/>
          <p:cNvGrpSpPr>
            <a:grpSpLocks/>
          </p:cNvGrpSpPr>
          <p:nvPr/>
        </p:nvGrpSpPr>
        <p:grpSpPr bwMode="auto">
          <a:xfrm>
            <a:off x="762000" y="1219200"/>
            <a:ext cx="4254500" cy="1981200"/>
            <a:chOff x="386" y="960"/>
            <a:chExt cx="2680" cy="1248"/>
          </a:xfrm>
        </p:grpSpPr>
        <p:sp>
          <p:nvSpPr>
            <p:cNvPr id="297988" name="Rectangle 4"/>
            <p:cNvSpPr>
              <a:spLocks noChangeArrowheads="1"/>
            </p:cNvSpPr>
            <p:nvPr/>
          </p:nvSpPr>
          <p:spPr bwMode="auto">
            <a:xfrm>
              <a:off x="768" y="960"/>
              <a:ext cx="1776" cy="124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Bit equal</a:t>
              </a:r>
            </a:p>
          </p:txBody>
        </p:sp>
        <p:sp>
          <p:nvSpPr>
            <p:cNvPr id="297989" name="Freeform 5"/>
            <p:cNvSpPr>
              <a:spLocks/>
            </p:cNvSpPr>
            <p:nvPr/>
          </p:nvSpPr>
          <p:spPr bwMode="auto">
            <a:xfrm flipV="1">
              <a:off x="1777" y="1344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90" name="Freeform 6"/>
            <p:cNvSpPr>
              <a:spLocks/>
            </p:cNvSpPr>
            <p:nvPr/>
          </p:nvSpPr>
          <p:spPr bwMode="auto">
            <a:xfrm>
              <a:off x="1777" y="1728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91" name="Line 7"/>
            <p:cNvSpPr>
              <a:spLocks noChangeShapeType="1"/>
            </p:cNvSpPr>
            <p:nvPr/>
          </p:nvSpPr>
          <p:spPr bwMode="auto">
            <a:xfrm>
              <a:off x="2442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2" name="Freeform 8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3" name="Freeform 9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4" name="Line 10"/>
            <p:cNvSpPr>
              <a:spLocks noChangeShapeType="1"/>
            </p:cNvSpPr>
            <p:nvPr/>
          </p:nvSpPr>
          <p:spPr bwMode="auto">
            <a:xfrm rot="5400000">
              <a:off x="1202" y="17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5" name="Freeform 11"/>
            <p:cNvSpPr>
              <a:spLocks/>
            </p:cNvSpPr>
            <p:nvPr/>
          </p:nvSpPr>
          <p:spPr bwMode="auto">
            <a:xfrm rot="5400000">
              <a:off x="1150" y="1541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6" name="Freeform 12"/>
            <p:cNvSpPr>
              <a:spLocks/>
            </p:cNvSpPr>
            <p:nvPr/>
          </p:nvSpPr>
          <p:spPr bwMode="auto">
            <a:xfrm rot="5400000">
              <a:off x="1150" y="1539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7" name="Freeform 13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8" name="Freeform 14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9" name="Line 15"/>
            <p:cNvSpPr>
              <a:spLocks noChangeShapeType="1"/>
            </p:cNvSpPr>
            <p:nvPr/>
          </p:nvSpPr>
          <p:spPr bwMode="auto">
            <a:xfrm rot="5400000">
              <a:off x="1202" y="1487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0" name="Line 16"/>
            <p:cNvSpPr>
              <a:spLocks noChangeShapeType="1"/>
            </p:cNvSpPr>
            <p:nvPr/>
          </p:nvSpPr>
          <p:spPr bwMode="auto">
            <a:xfrm>
              <a:off x="1297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1" name="Line 17"/>
            <p:cNvSpPr>
              <a:spLocks noChangeShapeType="1"/>
            </p:cNvSpPr>
            <p:nvPr/>
          </p:nvSpPr>
          <p:spPr bwMode="auto">
            <a:xfrm>
              <a:off x="577" y="1248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2" name="Freeform 18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3" name="Freeform 19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4" name="Text Box 20"/>
            <p:cNvSpPr txBox="1">
              <a:spLocks noChangeArrowheads="1"/>
            </p:cNvSpPr>
            <p:nvPr/>
          </p:nvSpPr>
          <p:spPr bwMode="auto">
            <a:xfrm>
              <a:off x="386" y="11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endParaRPr lang="en-US" sz="1600" b="0" baseline="-25000"/>
            </a:p>
          </p:txBody>
        </p:sp>
        <p:sp>
          <p:nvSpPr>
            <p:cNvPr id="298005" name="Line 21"/>
            <p:cNvSpPr>
              <a:spLocks noChangeShapeType="1"/>
            </p:cNvSpPr>
            <p:nvPr/>
          </p:nvSpPr>
          <p:spPr bwMode="auto">
            <a:xfrm>
              <a:off x="1009" y="1440"/>
              <a:ext cx="38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6" name="Line 22"/>
            <p:cNvSpPr>
              <a:spLocks noChangeShapeType="1"/>
            </p:cNvSpPr>
            <p:nvPr/>
          </p:nvSpPr>
          <p:spPr bwMode="auto">
            <a:xfrm flipV="1">
              <a:off x="578" y="2009"/>
              <a:ext cx="815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7" name="Freeform 23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8" name="Freeform 24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9" name="Text Box 25"/>
            <p:cNvSpPr txBox="1">
              <a:spLocks noChangeArrowheads="1"/>
            </p:cNvSpPr>
            <p:nvPr/>
          </p:nvSpPr>
          <p:spPr bwMode="auto">
            <a:xfrm>
              <a:off x="387" y="19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endParaRPr lang="en-US" sz="1600" b="0" baseline="-25000"/>
            </a:p>
          </p:txBody>
        </p:sp>
        <p:sp>
          <p:nvSpPr>
            <p:cNvPr id="298010" name="Line 26"/>
            <p:cNvSpPr>
              <a:spLocks noChangeShapeType="1"/>
            </p:cNvSpPr>
            <p:nvPr/>
          </p:nvSpPr>
          <p:spPr bwMode="auto">
            <a:xfrm rot="-5400000">
              <a:off x="721" y="172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011" name="Rectangle 27"/>
            <p:cNvSpPr>
              <a:spLocks noChangeArrowheads="1"/>
            </p:cNvSpPr>
            <p:nvPr/>
          </p:nvSpPr>
          <p:spPr bwMode="auto">
            <a:xfrm>
              <a:off x="2688" y="153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</a:p>
          </p:txBody>
        </p:sp>
        <p:grpSp>
          <p:nvGrpSpPr>
            <p:cNvPr id="298012" name="Group 28"/>
            <p:cNvGrpSpPr>
              <a:grpSpLocks/>
            </p:cNvGrpSpPr>
            <p:nvPr/>
          </p:nvGrpSpPr>
          <p:grpSpPr bwMode="auto">
            <a:xfrm rot="5400000">
              <a:off x="1109" y="1820"/>
              <a:ext cx="184" cy="383"/>
              <a:chOff x="912" y="1776"/>
              <a:chExt cx="184" cy="383"/>
            </a:xfrm>
          </p:grpSpPr>
          <p:sp>
            <p:nvSpPr>
              <p:cNvPr id="298013" name="Line 29"/>
              <p:cNvSpPr>
                <a:spLocks noChangeShapeType="1"/>
              </p:cNvSpPr>
              <p:nvPr/>
            </p:nvSpPr>
            <p:spPr bwMode="auto">
              <a:xfrm rot="16200000" flipV="1">
                <a:off x="961" y="1823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4" name="Freeform 30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5" name="Freeform 31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6" name="Freeform 32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7" name="Freeform 33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8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961" y="211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8019" name="Line 35"/>
            <p:cNvSpPr>
              <a:spLocks noChangeShapeType="1"/>
            </p:cNvSpPr>
            <p:nvPr/>
          </p:nvSpPr>
          <p:spPr bwMode="auto">
            <a:xfrm>
              <a:off x="1249" y="182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20" name="Line 36"/>
            <p:cNvSpPr>
              <a:spLocks noChangeShapeType="1"/>
            </p:cNvSpPr>
            <p:nvPr/>
          </p:nvSpPr>
          <p:spPr bwMode="auto">
            <a:xfrm rot="5400000">
              <a:off x="1153" y="134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8021" name="Group 37"/>
            <p:cNvGrpSpPr>
              <a:grpSpLocks/>
            </p:cNvGrpSpPr>
            <p:nvPr/>
          </p:nvGrpSpPr>
          <p:grpSpPr bwMode="auto">
            <a:xfrm>
              <a:off x="1201" y="1200"/>
              <a:ext cx="96" cy="96"/>
              <a:chOff x="240" y="4176"/>
              <a:chExt cx="192" cy="192"/>
            </a:xfrm>
          </p:grpSpPr>
          <p:sp>
            <p:nvSpPr>
              <p:cNvPr id="298022" name="Oval 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3" name="Rectangle 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8024" name="Group 40"/>
            <p:cNvGrpSpPr>
              <a:grpSpLocks/>
            </p:cNvGrpSpPr>
            <p:nvPr/>
          </p:nvGrpSpPr>
          <p:grpSpPr bwMode="auto">
            <a:xfrm>
              <a:off x="961" y="1968"/>
              <a:ext cx="96" cy="96"/>
              <a:chOff x="240" y="4176"/>
              <a:chExt cx="192" cy="192"/>
            </a:xfrm>
          </p:grpSpPr>
          <p:sp>
            <p:nvSpPr>
              <p:cNvPr id="298025" name="Oval 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6" name="Rectangle 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8028" name="Text Box 44"/>
          <p:cNvSpPr txBox="1">
            <a:spLocks noChangeArrowheads="1"/>
          </p:cNvSpPr>
          <p:nvPr/>
        </p:nvSpPr>
        <p:spPr bwMode="auto">
          <a:xfrm>
            <a:off x="4840288" y="2362200"/>
            <a:ext cx="364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eq = (a&amp;&amp;b)||(!a&amp;&amp;!b)</a:t>
            </a:r>
          </a:p>
        </p:txBody>
      </p:sp>
      <p:sp>
        <p:nvSpPr>
          <p:cNvPr id="298029" name="Text Box 45"/>
          <p:cNvSpPr txBox="1">
            <a:spLocks noChangeArrowheads="1"/>
          </p:cNvSpPr>
          <p:nvPr/>
        </p:nvSpPr>
        <p:spPr bwMode="auto">
          <a:xfrm>
            <a:off x="5548313" y="1811338"/>
            <a:ext cx="1857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Expression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Equality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0" y="4495800"/>
            <a:ext cx="4775200" cy="1936750"/>
          </a:xfrm>
        </p:spPr>
        <p:txBody>
          <a:bodyPr/>
          <a:lstStyle/>
          <a:p>
            <a:pPr lvl="1"/>
            <a:r>
              <a:rPr lang="en-US" dirty="0"/>
              <a:t>64-bit word size</a:t>
            </a:r>
          </a:p>
          <a:p>
            <a:pPr lvl="1"/>
            <a:r>
              <a:rPr lang="en-US" dirty="0"/>
              <a:t>HCL representation</a:t>
            </a:r>
          </a:p>
          <a:p>
            <a:pPr lvl="2"/>
            <a:r>
              <a:rPr lang="en-US" dirty="0"/>
              <a:t>Equality operation</a:t>
            </a:r>
          </a:p>
          <a:p>
            <a:pPr lvl="2"/>
            <a:r>
              <a:rPr lang="en-US" dirty="0"/>
              <a:t>Generates Boolean value</a:t>
            </a:r>
          </a:p>
        </p:txBody>
      </p:sp>
      <p:grpSp>
        <p:nvGrpSpPr>
          <p:cNvPr id="299012" name="Group 4"/>
          <p:cNvGrpSpPr>
            <a:grpSpLocks/>
          </p:cNvGrpSpPr>
          <p:nvPr/>
        </p:nvGrpSpPr>
        <p:grpSpPr bwMode="auto">
          <a:xfrm>
            <a:off x="611188" y="1524000"/>
            <a:ext cx="4564063" cy="4146550"/>
            <a:chOff x="1055" y="384"/>
            <a:chExt cx="2875" cy="2612"/>
          </a:xfrm>
        </p:grpSpPr>
        <p:sp>
          <p:nvSpPr>
            <p:cNvPr id="299013" name="Freeform 5"/>
            <p:cNvSpPr>
              <a:spLocks/>
            </p:cNvSpPr>
            <p:nvPr/>
          </p:nvSpPr>
          <p:spPr bwMode="auto">
            <a:xfrm>
              <a:off x="2160" y="1776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14" name="Text Box 6"/>
            <p:cNvSpPr txBox="1">
              <a:spLocks noChangeArrowheads="1"/>
            </p:cNvSpPr>
            <p:nvPr/>
          </p:nvSpPr>
          <p:spPr bwMode="auto">
            <a:xfrm>
              <a:off x="1055" y="384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b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299015" name="Rectangle 7"/>
            <p:cNvSpPr>
              <a:spLocks noChangeArrowheads="1"/>
            </p:cNvSpPr>
            <p:nvPr/>
          </p:nvSpPr>
          <p:spPr bwMode="auto">
            <a:xfrm>
              <a:off x="1536" y="38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16" name="Line 8"/>
            <p:cNvSpPr>
              <a:spLocks noChangeShapeType="1"/>
            </p:cNvSpPr>
            <p:nvPr/>
          </p:nvSpPr>
          <p:spPr bwMode="auto">
            <a:xfrm>
              <a:off x="1344" y="48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7" name="Line 9"/>
            <p:cNvSpPr>
              <a:spLocks noChangeShapeType="1"/>
            </p:cNvSpPr>
            <p:nvPr/>
          </p:nvSpPr>
          <p:spPr bwMode="auto">
            <a:xfrm flipV="1">
              <a:off x="1344" y="76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8" name="Text Box 10"/>
            <p:cNvSpPr txBox="1">
              <a:spLocks noChangeArrowheads="1"/>
            </p:cNvSpPr>
            <p:nvPr/>
          </p:nvSpPr>
          <p:spPr bwMode="auto">
            <a:xfrm>
              <a:off x="1055" y="672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a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299019" name="Rectangle 11"/>
            <p:cNvSpPr>
              <a:spLocks noChangeArrowheads="1"/>
            </p:cNvSpPr>
            <p:nvPr/>
          </p:nvSpPr>
          <p:spPr bwMode="auto">
            <a:xfrm>
              <a:off x="2208" y="3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/>
                <a:t>eq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299020" name="Text Box 12"/>
            <p:cNvSpPr txBox="1">
              <a:spLocks noChangeArrowheads="1"/>
            </p:cNvSpPr>
            <p:nvPr/>
          </p:nvSpPr>
          <p:spPr bwMode="auto">
            <a:xfrm>
              <a:off x="1057" y="864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b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299021" name="Rectangle 13"/>
            <p:cNvSpPr>
              <a:spLocks noChangeArrowheads="1"/>
            </p:cNvSpPr>
            <p:nvPr/>
          </p:nvSpPr>
          <p:spPr bwMode="auto">
            <a:xfrm>
              <a:off x="1536" y="86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>
              <a:off x="1344" y="96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3" name="Line 15"/>
            <p:cNvSpPr>
              <a:spLocks noChangeShapeType="1"/>
            </p:cNvSpPr>
            <p:nvPr/>
          </p:nvSpPr>
          <p:spPr bwMode="auto">
            <a:xfrm flipV="1">
              <a:off x="1344" y="124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4" name="Text Box 16"/>
            <p:cNvSpPr txBox="1">
              <a:spLocks noChangeArrowheads="1"/>
            </p:cNvSpPr>
            <p:nvPr/>
          </p:nvSpPr>
          <p:spPr bwMode="auto">
            <a:xfrm>
              <a:off x="1057" y="1152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a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299025" name="Rectangle 17"/>
            <p:cNvSpPr>
              <a:spLocks noChangeArrowheads="1"/>
            </p:cNvSpPr>
            <p:nvPr/>
          </p:nvSpPr>
          <p:spPr bwMode="auto">
            <a:xfrm>
              <a:off x="2210" y="86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/>
                <a:t>eq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299026" name="Text Box 18"/>
            <p:cNvSpPr txBox="1">
              <a:spLocks noChangeArrowheads="1"/>
            </p:cNvSpPr>
            <p:nvPr/>
          </p:nvSpPr>
          <p:spPr bwMode="auto">
            <a:xfrm>
              <a:off x="1105" y="201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27" name="Rectangle 19"/>
            <p:cNvSpPr>
              <a:spLocks noChangeArrowheads="1"/>
            </p:cNvSpPr>
            <p:nvPr/>
          </p:nvSpPr>
          <p:spPr bwMode="auto">
            <a:xfrm>
              <a:off x="1536" y="201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28" name="Line 20"/>
            <p:cNvSpPr>
              <a:spLocks noChangeShapeType="1"/>
            </p:cNvSpPr>
            <p:nvPr/>
          </p:nvSpPr>
          <p:spPr bwMode="auto">
            <a:xfrm>
              <a:off x="1344" y="211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9" name="Line 21"/>
            <p:cNvSpPr>
              <a:spLocks noChangeShapeType="1"/>
            </p:cNvSpPr>
            <p:nvPr/>
          </p:nvSpPr>
          <p:spPr bwMode="auto">
            <a:xfrm flipV="1">
              <a:off x="1344" y="2400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1105" y="2304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31" name="Rectangle 23"/>
            <p:cNvSpPr>
              <a:spLocks noChangeArrowheads="1"/>
            </p:cNvSpPr>
            <p:nvPr/>
          </p:nvSpPr>
          <p:spPr bwMode="auto">
            <a:xfrm>
              <a:off x="2210" y="201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32" name="Text Box 24"/>
            <p:cNvSpPr txBox="1">
              <a:spLocks noChangeArrowheads="1"/>
            </p:cNvSpPr>
            <p:nvPr/>
          </p:nvSpPr>
          <p:spPr bwMode="auto">
            <a:xfrm>
              <a:off x="1105" y="249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299033" name="Rectangle 25"/>
            <p:cNvSpPr>
              <a:spLocks noChangeArrowheads="1"/>
            </p:cNvSpPr>
            <p:nvPr/>
          </p:nvSpPr>
          <p:spPr bwMode="auto">
            <a:xfrm>
              <a:off x="1536" y="249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34" name="Line 26"/>
            <p:cNvSpPr>
              <a:spLocks noChangeShapeType="1"/>
            </p:cNvSpPr>
            <p:nvPr/>
          </p:nvSpPr>
          <p:spPr bwMode="auto">
            <a:xfrm>
              <a:off x="1344" y="259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5" name="Line 27"/>
            <p:cNvSpPr>
              <a:spLocks noChangeShapeType="1"/>
            </p:cNvSpPr>
            <p:nvPr/>
          </p:nvSpPr>
          <p:spPr bwMode="auto">
            <a:xfrm flipV="1">
              <a:off x="1344" y="2880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6" name="Text Box 28"/>
            <p:cNvSpPr txBox="1">
              <a:spLocks noChangeArrowheads="1"/>
            </p:cNvSpPr>
            <p:nvPr/>
          </p:nvSpPr>
          <p:spPr bwMode="auto">
            <a:xfrm>
              <a:off x="1105" y="2784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299037" name="Rectangle 29"/>
            <p:cNvSpPr>
              <a:spLocks noChangeArrowheads="1"/>
            </p:cNvSpPr>
            <p:nvPr/>
          </p:nvSpPr>
          <p:spPr bwMode="auto">
            <a:xfrm>
              <a:off x="2210" y="249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0</a:t>
              </a:r>
            </a:p>
          </p:txBody>
        </p:sp>
        <p:grpSp>
          <p:nvGrpSpPr>
            <p:cNvPr id="299038" name="Group 30"/>
            <p:cNvGrpSpPr>
              <a:grpSpLocks/>
            </p:cNvGrpSpPr>
            <p:nvPr/>
          </p:nvGrpSpPr>
          <p:grpSpPr bwMode="auto">
            <a:xfrm>
              <a:off x="1776" y="1488"/>
              <a:ext cx="96" cy="384"/>
              <a:chOff x="1776" y="1440"/>
              <a:chExt cx="96" cy="384"/>
            </a:xfrm>
          </p:grpSpPr>
          <p:grpSp>
            <p:nvGrpSpPr>
              <p:cNvPr id="299039" name="Group 31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40" name="Oval 3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42" name="Group 34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43" name="Oval 3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45" name="Group 37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46" name="Oval 3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7" name="Rectangle 3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9048" name="Line 40"/>
            <p:cNvSpPr>
              <a:spLocks noChangeShapeType="1"/>
            </p:cNvSpPr>
            <p:nvPr/>
          </p:nvSpPr>
          <p:spPr bwMode="auto">
            <a:xfrm>
              <a:off x="3409" y="16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49" name="Freeform 41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0" name="Freeform 42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1" name="Freeform 43"/>
            <p:cNvSpPr>
              <a:spLocks/>
            </p:cNvSpPr>
            <p:nvPr/>
          </p:nvSpPr>
          <p:spPr bwMode="auto">
            <a:xfrm>
              <a:off x="2400" y="624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960"/>
                </a:cxn>
                <a:cxn ang="0">
                  <a:pos x="528" y="96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432" y="0"/>
                  </a:lnTo>
                  <a:lnTo>
                    <a:pt x="432" y="960"/>
                  </a:lnTo>
                  <a:lnTo>
                    <a:pt x="528" y="96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2" name="Freeform 44"/>
            <p:cNvSpPr>
              <a:spLocks/>
            </p:cNvSpPr>
            <p:nvPr/>
          </p:nvSpPr>
          <p:spPr bwMode="auto">
            <a:xfrm flipV="1">
              <a:off x="2160" y="624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3" name="Freeform 45"/>
            <p:cNvSpPr>
              <a:spLocks/>
            </p:cNvSpPr>
            <p:nvPr/>
          </p:nvSpPr>
          <p:spPr bwMode="auto">
            <a:xfrm>
              <a:off x="2160" y="1104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4" name="Freeform 46"/>
            <p:cNvSpPr>
              <a:spLocks/>
            </p:cNvSpPr>
            <p:nvPr/>
          </p:nvSpPr>
          <p:spPr bwMode="auto">
            <a:xfrm flipV="1">
              <a:off x="2160" y="1728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9055" name="Group 47"/>
            <p:cNvGrpSpPr>
              <a:grpSpLocks/>
            </p:cNvGrpSpPr>
            <p:nvPr/>
          </p:nvGrpSpPr>
          <p:grpSpPr bwMode="auto">
            <a:xfrm>
              <a:off x="2544" y="1488"/>
              <a:ext cx="96" cy="384"/>
              <a:chOff x="1776" y="1440"/>
              <a:chExt cx="96" cy="384"/>
            </a:xfrm>
          </p:grpSpPr>
          <p:grpSp>
            <p:nvGrpSpPr>
              <p:cNvPr id="299056" name="Group 48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57" name="Oval 49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59" name="Group 51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60" name="Oval 5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61" name="Rectangle 5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62" name="Group 54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63" name="Oval 5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64" name="Rectangle 5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9065" name="Rectangle 57"/>
            <p:cNvSpPr>
              <a:spLocks noChangeArrowheads="1"/>
            </p:cNvSpPr>
            <p:nvPr/>
          </p:nvSpPr>
          <p:spPr bwMode="auto">
            <a:xfrm>
              <a:off x="3552" y="15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endParaRPr lang="en-US" sz="1600" b="0" baseline="-25000"/>
            </a:p>
          </p:txBody>
        </p:sp>
      </p:grpSp>
      <p:grpSp>
        <p:nvGrpSpPr>
          <p:cNvPr id="299066" name="Group 58"/>
          <p:cNvGrpSpPr>
            <a:grpSpLocks/>
          </p:cNvGrpSpPr>
          <p:nvPr/>
        </p:nvGrpSpPr>
        <p:grpSpPr bwMode="auto">
          <a:xfrm>
            <a:off x="5334000" y="1524000"/>
            <a:ext cx="2613025" cy="1028700"/>
            <a:chOff x="3926" y="1800"/>
            <a:chExt cx="1646" cy="648"/>
          </a:xfrm>
        </p:grpSpPr>
        <p:sp>
          <p:nvSpPr>
            <p:cNvPr id="299067" name="Rectangle 59"/>
            <p:cNvSpPr>
              <a:spLocks noChangeArrowheads="1"/>
            </p:cNvSpPr>
            <p:nvPr/>
          </p:nvSpPr>
          <p:spPr bwMode="auto">
            <a:xfrm>
              <a:off x="4416" y="1824"/>
              <a:ext cx="720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400" b="0"/>
                <a:t>=</a:t>
              </a:r>
            </a:p>
          </p:txBody>
        </p:sp>
        <p:sp>
          <p:nvSpPr>
            <p:cNvPr id="299068" name="Line 60"/>
            <p:cNvSpPr>
              <a:spLocks noChangeShapeType="1"/>
            </p:cNvSpPr>
            <p:nvPr/>
          </p:nvSpPr>
          <p:spPr bwMode="auto">
            <a:xfrm>
              <a:off x="4128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69" name="Line 61"/>
            <p:cNvSpPr>
              <a:spLocks noChangeShapeType="1"/>
            </p:cNvSpPr>
            <p:nvPr/>
          </p:nvSpPr>
          <p:spPr bwMode="auto">
            <a:xfrm>
              <a:off x="4128" y="23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70" name="Line 62"/>
            <p:cNvSpPr>
              <a:spLocks noChangeShapeType="1"/>
            </p:cNvSpPr>
            <p:nvPr/>
          </p:nvSpPr>
          <p:spPr bwMode="auto">
            <a:xfrm>
              <a:off x="5136" y="211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71" name="Text Box 63"/>
            <p:cNvSpPr txBox="1">
              <a:spLocks noChangeArrowheads="1"/>
            </p:cNvSpPr>
            <p:nvPr/>
          </p:nvSpPr>
          <p:spPr bwMode="auto">
            <a:xfrm>
              <a:off x="3926" y="180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B</a:t>
              </a:r>
            </a:p>
          </p:txBody>
        </p:sp>
        <p:sp>
          <p:nvSpPr>
            <p:cNvPr id="299072" name="Text Box 64"/>
            <p:cNvSpPr txBox="1">
              <a:spLocks noChangeArrowheads="1"/>
            </p:cNvSpPr>
            <p:nvPr/>
          </p:nvSpPr>
          <p:spPr bwMode="auto">
            <a:xfrm>
              <a:off x="3936" y="221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A</a:t>
              </a:r>
            </a:p>
          </p:txBody>
        </p:sp>
        <p:sp>
          <p:nvSpPr>
            <p:cNvPr id="299073" name="Text Box 65"/>
            <p:cNvSpPr txBox="1">
              <a:spLocks noChangeArrowheads="1"/>
            </p:cNvSpPr>
            <p:nvPr/>
          </p:nvSpPr>
          <p:spPr bwMode="auto">
            <a:xfrm>
              <a:off x="5280" y="1872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Eq</a:t>
              </a:r>
            </a:p>
          </p:txBody>
        </p:sp>
      </p:grpSp>
      <p:sp>
        <p:nvSpPr>
          <p:cNvPr id="299074" name="Text Box 66"/>
          <p:cNvSpPr txBox="1">
            <a:spLocks noChangeArrowheads="1"/>
          </p:cNvSpPr>
          <p:nvPr/>
        </p:nvSpPr>
        <p:spPr bwMode="auto">
          <a:xfrm>
            <a:off x="5099050" y="1049338"/>
            <a:ext cx="30607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Word-Level Representation</a:t>
            </a:r>
          </a:p>
        </p:txBody>
      </p:sp>
      <p:sp>
        <p:nvSpPr>
          <p:cNvPr id="299075" name="Text Box 67"/>
          <p:cNvSpPr txBox="1">
            <a:spLocks noChangeArrowheads="1"/>
          </p:cNvSpPr>
          <p:nvPr/>
        </p:nvSpPr>
        <p:spPr bwMode="auto">
          <a:xfrm>
            <a:off x="5373688" y="3429000"/>
            <a:ext cx="2549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Eq = (A == B)</a:t>
            </a:r>
          </a:p>
        </p:txBody>
      </p:sp>
      <p:sp>
        <p:nvSpPr>
          <p:cNvPr id="299076" name="Text Box 68"/>
          <p:cNvSpPr txBox="1">
            <a:spLocks noChangeArrowheads="1"/>
          </p:cNvSpPr>
          <p:nvPr/>
        </p:nvSpPr>
        <p:spPr bwMode="auto">
          <a:xfrm>
            <a:off x="5567363" y="2971800"/>
            <a:ext cx="228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Representation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Bit-Level Multiplexor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4343400"/>
            <a:ext cx="8294687" cy="2089150"/>
          </a:xfrm>
        </p:spPr>
        <p:txBody>
          <a:bodyPr/>
          <a:lstStyle/>
          <a:p>
            <a:pPr lvl="1"/>
            <a:r>
              <a:rPr lang="en-US"/>
              <a:t>Control signal s</a:t>
            </a:r>
          </a:p>
          <a:p>
            <a:pPr lvl="1"/>
            <a:r>
              <a:rPr lang="en-US"/>
              <a:t>Data signals a and b</a:t>
            </a:r>
          </a:p>
          <a:p>
            <a:pPr lvl="1"/>
            <a:r>
              <a:rPr lang="en-US"/>
              <a:t>Output a when s=1, b when s=0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219200" y="1600200"/>
            <a:ext cx="2819400" cy="2133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1" hangingPunct="1">
              <a:lnSpc>
                <a:spcPct val="100000"/>
              </a:lnSpc>
            </a:pPr>
            <a:r>
              <a:rPr lang="en-US" b="0"/>
              <a:t>Bit MUX</a:t>
            </a:r>
          </a:p>
        </p:txBody>
      </p:sp>
      <p:sp>
        <p:nvSpPr>
          <p:cNvPr id="300037" name="Freeform 5"/>
          <p:cNvSpPr>
            <a:spLocks/>
          </p:cNvSpPr>
          <p:nvPr/>
        </p:nvSpPr>
        <p:spPr bwMode="auto">
          <a:xfrm flipV="1">
            <a:off x="2819400" y="2667000"/>
            <a:ext cx="533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8" name="Freeform 6"/>
          <p:cNvSpPr>
            <a:spLocks/>
          </p:cNvSpPr>
          <p:nvPr/>
        </p:nvSpPr>
        <p:spPr bwMode="auto">
          <a:xfrm>
            <a:off x="2819400" y="3124200"/>
            <a:ext cx="533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9" name="Line 7"/>
          <p:cNvSpPr>
            <a:spLocks noChangeShapeType="1"/>
          </p:cNvSpPr>
          <p:nvPr/>
        </p:nvSpPr>
        <p:spPr bwMode="auto">
          <a:xfrm>
            <a:off x="3875088" y="2965450"/>
            <a:ext cx="3921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0" name="Freeform 8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1" name="Freeform 9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0042" name="Group 10"/>
          <p:cNvGrpSpPr>
            <a:grpSpLocks/>
          </p:cNvGrpSpPr>
          <p:nvPr/>
        </p:nvGrpSpPr>
        <p:grpSpPr bwMode="auto">
          <a:xfrm>
            <a:off x="1752600" y="1752600"/>
            <a:ext cx="292100" cy="609600"/>
            <a:chOff x="960" y="1055"/>
            <a:chExt cx="184" cy="384"/>
          </a:xfrm>
        </p:grpSpPr>
        <p:sp>
          <p:nvSpPr>
            <p:cNvPr id="300043" name="Line 11"/>
            <p:cNvSpPr>
              <a:spLocks noChangeShapeType="1"/>
            </p:cNvSpPr>
            <p:nvPr/>
          </p:nvSpPr>
          <p:spPr bwMode="auto">
            <a:xfrm rot="5400000">
              <a:off x="1009" y="139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4" name="Freeform 12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5" name="Freeform 13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6" name="Freeform 14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7" name="Freeform 15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8" name="Line 16"/>
            <p:cNvSpPr>
              <a:spLocks noChangeShapeType="1"/>
            </p:cNvSpPr>
            <p:nvPr/>
          </p:nvSpPr>
          <p:spPr bwMode="auto">
            <a:xfrm rot="5400000">
              <a:off x="1002" y="110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0049" name="Line 17"/>
          <p:cNvSpPr>
            <a:spLocks noChangeShapeType="1"/>
          </p:cNvSpPr>
          <p:nvPr/>
        </p:nvSpPr>
        <p:spPr bwMode="auto">
          <a:xfrm>
            <a:off x="2057400" y="25146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914400" y="2819400"/>
            <a:ext cx="1293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1" name="Freeform 19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2" name="Freeform 20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611188" y="25908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0" b="0"/>
              <a:t>b</a:t>
            </a:r>
            <a:endParaRPr lang="en-US" sz="1600" b="0" baseline="-25000"/>
          </a:p>
        </p:txBody>
      </p:sp>
      <p:sp>
        <p:nvSpPr>
          <p:cNvPr id="300054" name="Text Box 22"/>
          <p:cNvSpPr txBox="1">
            <a:spLocks noChangeArrowheads="1"/>
          </p:cNvSpPr>
          <p:nvPr/>
        </p:nvSpPr>
        <p:spPr bwMode="auto">
          <a:xfrm>
            <a:off x="609600" y="1600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b="0"/>
              <a:t>s</a:t>
            </a:r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>
            <a:off x="2057400" y="31242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6" name="Line 24"/>
          <p:cNvSpPr>
            <a:spLocks noChangeShapeType="1"/>
          </p:cNvSpPr>
          <p:nvPr/>
        </p:nvSpPr>
        <p:spPr bwMode="auto">
          <a:xfrm flipV="1">
            <a:off x="914400" y="3417888"/>
            <a:ext cx="1293813" cy="11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7" name="Freeform 25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8" name="Freeform 26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611188" y="32448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0" b="0"/>
              <a:t>a</a:t>
            </a:r>
            <a:endParaRPr lang="en-US" sz="1600" b="0" baseline="-25000"/>
          </a:p>
        </p:txBody>
      </p:sp>
      <p:sp>
        <p:nvSpPr>
          <p:cNvPr id="300060" name="Freeform 28"/>
          <p:cNvSpPr>
            <a:spLocks/>
          </p:cNvSpPr>
          <p:nvPr/>
        </p:nvSpPr>
        <p:spPr bwMode="auto">
          <a:xfrm>
            <a:off x="1524000" y="1752600"/>
            <a:ext cx="533400" cy="13716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1" name="Line 29"/>
          <p:cNvSpPr>
            <a:spLocks noChangeShapeType="1"/>
          </p:cNvSpPr>
          <p:nvPr/>
        </p:nvSpPr>
        <p:spPr bwMode="auto">
          <a:xfrm>
            <a:off x="914400" y="17526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2" name="Freeform 30"/>
          <p:cNvSpPr>
            <a:spLocks/>
          </p:cNvSpPr>
          <p:nvPr/>
        </p:nvSpPr>
        <p:spPr bwMode="auto">
          <a:xfrm>
            <a:off x="1905000" y="2362200"/>
            <a:ext cx="152400" cy="1524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3" name="Rectangle 31"/>
          <p:cNvSpPr>
            <a:spLocks noChangeArrowheads="1"/>
          </p:cNvSpPr>
          <p:nvPr/>
        </p:nvSpPr>
        <p:spPr bwMode="auto">
          <a:xfrm>
            <a:off x="4343400" y="2819400"/>
            <a:ext cx="60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b="0"/>
              <a:t>out</a:t>
            </a:r>
          </a:p>
        </p:txBody>
      </p:sp>
      <p:grpSp>
        <p:nvGrpSpPr>
          <p:cNvPr id="300064" name="Group 32"/>
          <p:cNvGrpSpPr>
            <a:grpSpLocks/>
          </p:cNvGrpSpPr>
          <p:nvPr/>
        </p:nvGrpSpPr>
        <p:grpSpPr bwMode="auto">
          <a:xfrm>
            <a:off x="1447800" y="1676400"/>
            <a:ext cx="152400" cy="152400"/>
            <a:chOff x="240" y="4176"/>
            <a:chExt cx="192" cy="192"/>
          </a:xfrm>
        </p:grpSpPr>
        <p:sp>
          <p:nvSpPr>
            <p:cNvPr id="300065" name="Oval 3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66" name="Rectangle 3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0067" name="Text Box 35"/>
          <p:cNvSpPr txBox="1">
            <a:spLocks noChangeArrowheads="1"/>
          </p:cNvSpPr>
          <p:nvPr/>
        </p:nvSpPr>
        <p:spPr bwMode="auto">
          <a:xfrm>
            <a:off x="4840288" y="2362200"/>
            <a:ext cx="364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out = (s&amp;&amp;a)||(!s&amp;&amp;b)</a:t>
            </a:r>
          </a:p>
        </p:txBody>
      </p:sp>
      <p:sp>
        <p:nvSpPr>
          <p:cNvPr id="300068" name="Text Box 36"/>
          <p:cNvSpPr txBox="1">
            <a:spLocks noChangeArrowheads="1"/>
          </p:cNvSpPr>
          <p:nvPr/>
        </p:nvSpPr>
        <p:spPr bwMode="auto">
          <a:xfrm>
            <a:off x="5548313" y="1811338"/>
            <a:ext cx="1857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Expression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Word Multiplexor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4191000" y="4191000"/>
            <a:ext cx="4775200" cy="1936750"/>
          </a:xfrm>
        </p:spPr>
        <p:txBody>
          <a:bodyPr/>
          <a:lstStyle/>
          <a:p>
            <a:pPr lvl="1"/>
            <a:r>
              <a:rPr lang="en-US"/>
              <a:t>Select input word A or B depending on control signal s</a:t>
            </a:r>
          </a:p>
          <a:p>
            <a:pPr lvl="1"/>
            <a:r>
              <a:rPr lang="en-US"/>
              <a:t>HCL representation</a:t>
            </a:r>
          </a:p>
          <a:p>
            <a:pPr lvl="2"/>
            <a:r>
              <a:rPr lang="en-US"/>
              <a:t>Case expression</a:t>
            </a:r>
          </a:p>
          <a:p>
            <a:pPr lvl="2"/>
            <a:r>
              <a:rPr lang="en-US"/>
              <a:t>Series of test : value pairs</a:t>
            </a:r>
          </a:p>
          <a:p>
            <a:pPr lvl="2"/>
            <a:r>
              <a:rPr lang="en-US"/>
              <a:t>Output value for first successful test</a:t>
            </a:r>
          </a:p>
        </p:txBody>
      </p:sp>
      <p:sp>
        <p:nvSpPr>
          <p:cNvPr id="301122" name="Text Box 66"/>
          <p:cNvSpPr txBox="1">
            <a:spLocks noChangeArrowheads="1"/>
          </p:cNvSpPr>
          <p:nvPr/>
        </p:nvSpPr>
        <p:spPr bwMode="auto">
          <a:xfrm>
            <a:off x="5099050" y="609600"/>
            <a:ext cx="30607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Word-Level Representation</a:t>
            </a:r>
          </a:p>
        </p:txBody>
      </p:sp>
      <p:sp>
        <p:nvSpPr>
          <p:cNvPr id="301124" name="Text Box 68"/>
          <p:cNvSpPr txBox="1">
            <a:spLocks noChangeArrowheads="1"/>
          </p:cNvSpPr>
          <p:nvPr/>
        </p:nvSpPr>
        <p:spPr bwMode="auto">
          <a:xfrm>
            <a:off x="5567363" y="2532063"/>
            <a:ext cx="228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Representation</a:t>
            </a:r>
          </a:p>
        </p:txBody>
      </p:sp>
      <p:grpSp>
        <p:nvGrpSpPr>
          <p:cNvPr id="301125" name="Group 69"/>
          <p:cNvGrpSpPr>
            <a:grpSpLocks/>
          </p:cNvGrpSpPr>
          <p:nvPr/>
        </p:nvGrpSpPr>
        <p:grpSpPr bwMode="auto">
          <a:xfrm>
            <a:off x="381000" y="685800"/>
            <a:ext cx="4573588" cy="5715000"/>
            <a:chOff x="335" y="720"/>
            <a:chExt cx="2881" cy="3600"/>
          </a:xfrm>
        </p:grpSpPr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816" y="1248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27" name="Freeform 71"/>
            <p:cNvSpPr>
              <a:spLocks/>
            </p:cNvSpPr>
            <p:nvPr/>
          </p:nvSpPr>
          <p:spPr bwMode="auto">
            <a:xfrm flipV="1">
              <a:off x="1824" y="1440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8" name="Freeform 72"/>
            <p:cNvSpPr>
              <a:spLocks/>
            </p:cNvSpPr>
            <p:nvPr/>
          </p:nvSpPr>
          <p:spPr bwMode="auto">
            <a:xfrm>
              <a:off x="1824" y="172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>
              <a:off x="2489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0" name="Freeform 74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1" name="Freeform 75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1132" name="Group 76"/>
            <p:cNvGrpSpPr>
              <a:grpSpLocks/>
            </p:cNvGrpSpPr>
            <p:nvPr/>
          </p:nvGrpSpPr>
          <p:grpSpPr bwMode="auto">
            <a:xfrm>
              <a:off x="1152" y="864"/>
              <a:ext cx="184" cy="384"/>
              <a:chOff x="960" y="1055"/>
              <a:chExt cx="184" cy="384"/>
            </a:xfrm>
          </p:grpSpPr>
          <p:sp>
            <p:nvSpPr>
              <p:cNvPr id="301133" name="Line 77"/>
              <p:cNvSpPr>
                <a:spLocks noChangeShapeType="1"/>
              </p:cNvSpPr>
              <p:nvPr/>
            </p:nvSpPr>
            <p:spPr bwMode="auto">
              <a:xfrm rot="5400000">
                <a:off x="1009" y="139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4" name="Freeform 78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5" name="Freeform 79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6" name="Freeform 80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7" name="Freeform 81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8" name="Line 82"/>
              <p:cNvSpPr>
                <a:spLocks noChangeShapeType="1"/>
              </p:cNvSpPr>
              <p:nvPr/>
            </p:nvSpPr>
            <p:spPr bwMode="auto">
              <a:xfrm rot="5400000">
                <a:off x="1002" y="1102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1139" name="Line 83"/>
            <p:cNvSpPr>
              <a:spLocks noChangeShapeType="1"/>
            </p:cNvSpPr>
            <p:nvPr/>
          </p:nvSpPr>
          <p:spPr bwMode="auto">
            <a:xfrm>
              <a:off x="1344" y="1344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0" name="Line 84"/>
            <p:cNvSpPr>
              <a:spLocks noChangeShapeType="1"/>
            </p:cNvSpPr>
            <p:nvPr/>
          </p:nvSpPr>
          <p:spPr bwMode="auto">
            <a:xfrm>
              <a:off x="624" y="1536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1" name="Freeform 85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2" name="Freeform 86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3" name="Text Box 87"/>
            <p:cNvSpPr txBox="1">
              <a:spLocks noChangeArrowheads="1"/>
            </p:cNvSpPr>
            <p:nvPr/>
          </p:nvSpPr>
          <p:spPr bwMode="auto">
            <a:xfrm>
              <a:off x="335" y="139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b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336" y="72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</a:t>
              </a: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>
              <a:off x="1008" y="1728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6" name="Line 90"/>
            <p:cNvSpPr>
              <a:spLocks noChangeShapeType="1"/>
            </p:cNvSpPr>
            <p:nvPr/>
          </p:nvSpPr>
          <p:spPr bwMode="auto">
            <a:xfrm flipV="1">
              <a:off x="624" y="1920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7" name="Freeform 91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8" name="Freeform 92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9" name="Text Box 93"/>
            <p:cNvSpPr txBox="1">
              <a:spLocks noChangeArrowheads="1"/>
            </p:cNvSpPr>
            <p:nvPr/>
          </p:nvSpPr>
          <p:spPr bwMode="auto">
            <a:xfrm>
              <a:off x="335" y="1804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a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301150" name="Line 94"/>
            <p:cNvSpPr>
              <a:spLocks noChangeShapeType="1"/>
            </p:cNvSpPr>
            <p:nvPr/>
          </p:nvSpPr>
          <p:spPr bwMode="auto">
            <a:xfrm>
              <a:off x="624" y="86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1" name="Freeform 95"/>
            <p:cNvSpPr>
              <a:spLocks/>
            </p:cNvSpPr>
            <p:nvPr/>
          </p:nvSpPr>
          <p:spPr bwMode="auto">
            <a:xfrm>
              <a:off x="1248" y="1248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2" name="Rectangle 96"/>
            <p:cNvSpPr>
              <a:spLocks noChangeArrowheads="1"/>
            </p:cNvSpPr>
            <p:nvPr/>
          </p:nvSpPr>
          <p:spPr bwMode="auto">
            <a:xfrm>
              <a:off x="2784" y="153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/>
                <a:t>out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301153" name="Rectangle 97"/>
            <p:cNvSpPr>
              <a:spLocks noChangeArrowheads="1"/>
            </p:cNvSpPr>
            <p:nvPr/>
          </p:nvSpPr>
          <p:spPr bwMode="auto">
            <a:xfrm>
              <a:off x="816" y="2016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54" name="Freeform 98"/>
            <p:cNvSpPr>
              <a:spLocks/>
            </p:cNvSpPr>
            <p:nvPr/>
          </p:nvSpPr>
          <p:spPr bwMode="auto">
            <a:xfrm flipV="1">
              <a:off x="1824" y="220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5" name="Freeform 99"/>
            <p:cNvSpPr>
              <a:spLocks/>
            </p:cNvSpPr>
            <p:nvPr/>
          </p:nvSpPr>
          <p:spPr bwMode="auto">
            <a:xfrm>
              <a:off x="1824" y="2496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6" name="Line 100"/>
            <p:cNvSpPr>
              <a:spLocks noChangeShapeType="1"/>
            </p:cNvSpPr>
            <p:nvPr/>
          </p:nvSpPr>
          <p:spPr bwMode="auto">
            <a:xfrm>
              <a:off x="2489" y="2396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7" name="Freeform 101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8" name="Freeform 102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9" name="Line 103"/>
            <p:cNvSpPr>
              <a:spLocks noChangeShapeType="1"/>
            </p:cNvSpPr>
            <p:nvPr/>
          </p:nvSpPr>
          <p:spPr bwMode="auto">
            <a:xfrm>
              <a:off x="1344" y="211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0" name="Line 104"/>
            <p:cNvSpPr>
              <a:spLocks noChangeShapeType="1"/>
            </p:cNvSpPr>
            <p:nvPr/>
          </p:nvSpPr>
          <p:spPr bwMode="auto">
            <a:xfrm>
              <a:off x="624" y="2304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1" name="Freeform 105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2" name="Freeform 106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3" name="Text Box 107"/>
            <p:cNvSpPr txBox="1">
              <a:spLocks noChangeArrowheads="1"/>
            </p:cNvSpPr>
            <p:nvPr/>
          </p:nvSpPr>
          <p:spPr bwMode="auto">
            <a:xfrm>
              <a:off x="335" y="2160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b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301164" name="Line 108"/>
            <p:cNvSpPr>
              <a:spLocks noChangeShapeType="1"/>
            </p:cNvSpPr>
            <p:nvPr/>
          </p:nvSpPr>
          <p:spPr bwMode="auto">
            <a:xfrm>
              <a:off x="1008" y="2496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5" name="Line 109"/>
            <p:cNvSpPr>
              <a:spLocks noChangeShapeType="1"/>
            </p:cNvSpPr>
            <p:nvPr/>
          </p:nvSpPr>
          <p:spPr bwMode="auto">
            <a:xfrm flipV="1">
              <a:off x="624" y="2688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6" name="Freeform 110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7" name="Freeform 111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8" name="Text Box 112"/>
            <p:cNvSpPr txBox="1">
              <a:spLocks noChangeArrowheads="1"/>
            </p:cNvSpPr>
            <p:nvPr/>
          </p:nvSpPr>
          <p:spPr bwMode="auto">
            <a:xfrm>
              <a:off x="335" y="257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a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301169" name="Freeform 113"/>
            <p:cNvSpPr>
              <a:spLocks/>
            </p:cNvSpPr>
            <p:nvPr/>
          </p:nvSpPr>
          <p:spPr bwMode="auto">
            <a:xfrm>
              <a:off x="1248" y="2016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0" name="Rectangle 114"/>
            <p:cNvSpPr>
              <a:spLocks noChangeArrowheads="1"/>
            </p:cNvSpPr>
            <p:nvPr/>
          </p:nvSpPr>
          <p:spPr bwMode="auto">
            <a:xfrm>
              <a:off x="2784" y="23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/>
                <a:t>out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301171" name="Rectangle 115"/>
            <p:cNvSpPr>
              <a:spLocks noChangeArrowheads="1"/>
            </p:cNvSpPr>
            <p:nvPr/>
          </p:nvSpPr>
          <p:spPr bwMode="auto">
            <a:xfrm>
              <a:off x="816" y="3552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72" name="Freeform 116"/>
            <p:cNvSpPr>
              <a:spLocks/>
            </p:cNvSpPr>
            <p:nvPr/>
          </p:nvSpPr>
          <p:spPr bwMode="auto">
            <a:xfrm flipV="1">
              <a:off x="1824" y="3744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3" name="Freeform 117"/>
            <p:cNvSpPr>
              <a:spLocks/>
            </p:cNvSpPr>
            <p:nvPr/>
          </p:nvSpPr>
          <p:spPr bwMode="auto">
            <a:xfrm>
              <a:off x="1824" y="4032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4" name="Line 118"/>
            <p:cNvSpPr>
              <a:spLocks noChangeShapeType="1"/>
            </p:cNvSpPr>
            <p:nvPr/>
          </p:nvSpPr>
          <p:spPr bwMode="auto">
            <a:xfrm>
              <a:off x="2489" y="3932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5" name="Freeform 119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6" name="Freeform 120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7" name="Line 121"/>
            <p:cNvSpPr>
              <a:spLocks noChangeShapeType="1"/>
            </p:cNvSpPr>
            <p:nvPr/>
          </p:nvSpPr>
          <p:spPr bwMode="auto">
            <a:xfrm>
              <a:off x="1344" y="36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8" name="Line 122"/>
            <p:cNvSpPr>
              <a:spLocks noChangeShapeType="1"/>
            </p:cNvSpPr>
            <p:nvPr/>
          </p:nvSpPr>
          <p:spPr bwMode="auto">
            <a:xfrm>
              <a:off x="624" y="3840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9" name="Freeform 123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0" name="Freeform 124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1" name="Text Box 125"/>
            <p:cNvSpPr txBox="1">
              <a:spLocks noChangeArrowheads="1"/>
            </p:cNvSpPr>
            <p:nvPr/>
          </p:nvSpPr>
          <p:spPr bwMode="auto">
            <a:xfrm>
              <a:off x="384" y="369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2" name="Line 126"/>
            <p:cNvSpPr>
              <a:spLocks noChangeShapeType="1"/>
            </p:cNvSpPr>
            <p:nvPr/>
          </p:nvSpPr>
          <p:spPr bwMode="auto">
            <a:xfrm>
              <a:off x="1344" y="403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3" name="Line 127"/>
            <p:cNvSpPr>
              <a:spLocks noChangeShapeType="1"/>
            </p:cNvSpPr>
            <p:nvPr/>
          </p:nvSpPr>
          <p:spPr bwMode="auto">
            <a:xfrm flipV="1">
              <a:off x="624" y="4224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4" name="Freeform 128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5" name="Freeform 129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6" name="Text Box 130"/>
            <p:cNvSpPr txBox="1">
              <a:spLocks noChangeArrowheads="1"/>
            </p:cNvSpPr>
            <p:nvPr/>
          </p:nvSpPr>
          <p:spPr bwMode="auto">
            <a:xfrm>
              <a:off x="384" y="4108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7" name="Freeform 131"/>
            <p:cNvSpPr>
              <a:spLocks/>
            </p:cNvSpPr>
            <p:nvPr/>
          </p:nvSpPr>
          <p:spPr bwMode="auto">
            <a:xfrm>
              <a:off x="1248" y="1344"/>
              <a:ext cx="144" cy="2304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88" name="Rectangle 132"/>
            <p:cNvSpPr>
              <a:spLocks noChangeArrowheads="1"/>
            </p:cNvSpPr>
            <p:nvPr/>
          </p:nvSpPr>
          <p:spPr bwMode="auto">
            <a:xfrm>
              <a:off x="2784" y="384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9" name="Freeform 133"/>
            <p:cNvSpPr>
              <a:spLocks/>
            </p:cNvSpPr>
            <p:nvPr/>
          </p:nvSpPr>
          <p:spPr bwMode="auto">
            <a:xfrm>
              <a:off x="1008" y="864"/>
              <a:ext cx="336" cy="3168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1190" name="Group 134"/>
            <p:cNvGrpSpPr>
              <a:grpSpLocks/>
            </p:cNvGrpSpPr>
            <p:nvPr/>
          </p:nvGrpSpPr>
          <p:grpSpPr bwMode="auto">
            <a:xfrm>
              <a:off x="1200" y="1296"/>
              <a:ext cx="96" cy="96"/>
              <a:chOff x="240" y="4176"/>
              <a:chExt cx="192" cy="192"/>
            </a:xfrm>
          </p:grpSpPr>
          <p:sp>
            <p:nvSpPr>
              <p:cNvPr id="301191" name="Oval 13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2" name="Rectangle 13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3" name="Group 137"/>
            <p:cNvGrpSpPr>
              <a:grpSpLocks/>
            </p:cNvGrpSpPr>
            <p:nvPr/>
          </p:nvGrpSpPr>
          <p:grpSpPr bwMode="auto">
            <a:xfrm>
              <a:off x="1200" y="2064"/>
              <a:ext cx="96" cy="96"/>
              <a:chOff x="240" y="4176"/>
              <a:chExt cx="192" cy="192"/>
            </a:xfrm>
          </p:grpSpPr>
          <p:sp>
            <p:nvSpPr>
              <p:cNvPr id="301194" name="Oval 1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5" name="Rectangle 1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6" name="Group 140"/>
            <p:cNvGrpSpPr>
              <a:grpSpLocks/>
            </p:cNvGrpSpPr>
            <p:nvPr/>
          </p:nvGrpSpPr>
          <p:grpSpPr bwMode="auto">
            <a:xfrm>
              <a:off x="960" y="1680"/>
              <a:ext cx="96" cy="96"/>
              <a:chOff x="240" y="4176"/>
              <a:chExt cx="192" cy="192"/>
            </a:xfrm>
          </p:grpSpPr>
          <p:sp>
            <p:nvSpPr>
              <p:cNvPr id="301197" name="Oval 1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8" name="Rectangle 1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9" name="Group 143"/>
            <p:cNvGrpSpPr>
              <a:grpSpLocks/>
            </p:cNvGrpSpPr>
            <p:nvPr/>
          </p:nvGrpSpPr>
          <p:grpSpPr bwMode="auto">
            <a:xfrm>
              <a:off x="960" y="2448"/>
              <a:ext cx="96" cy="96"/>
              <a:chOff x="240" y="4176"/>
              <a:chExt cx="192" cy="192"/>
            </a:xfrm>
          </p:grpSpPr>
          <p:sp>
            <p:nvSpPr>
              <p:cNvPr id="301200" name="Oval 14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01" name="Rectangle 14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02" name="Group 146"/>
            <p:cNvGrpSpPr>
              <a:grpSpLocks/>
            </p:cNvGrpSpPr>
            <p:nvPr/>
          </p:nvGrpSpPr>
          <p:grpSpPr bwMode="auto">
            <a:xfrm>
              <a:off x="1584" y="2976"/>
              <a:ext cx="96" cy="384"/>
              <a:chOff x="1584" y="2544"/>
              <a:chExt cx="96" cy="384"/>
            </a:xfrm>
          </p:grpSpPr>
          <p:grpSp>
            <p:nvGrpSpPr>
              <p:cNvPr id="301203" name="Group 147"/>
              <p:cNvGrpSpPr>
                <a:grpSpLocks/>
              </p:cNvGrpSpPr>
              <p:nvPr/>
            </p:nvGrpSpPr>
            <p:grpSpPr bwMode="auto">
              <a:xfrm>
                <a:off x="1584" y="2544"/>
                <a:ext cx="96" cy="96"/>
                <a:chOff x="240" y="4176"/>
                <a:chExt cx="192" cy="192"/>
              </a:xfrm>
            </p:grpSpPr>
            <p:sp>
              <p:nvSpPr>
                <p:cNvPr id="301204" name="Oval 14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05" name="Rectangle 14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1206" name="Group 150"/>
              <p:cNvGrpSpPr>
                <a:grpSpLocks/>
              </p:cNvGrpSpPr>
              <p:nvPr/>
            </p:nvGrpSpPr>
            <p:grpSpPr bwMode="auto">
              <a:xfrm>
                <a:off x="1584" y="2688"/>
                <a:ext cx="96" cy="96"/>
                <a:chOff x="240" y="4176"/>
                <a:chExt cx="192" cy="192"/>
              </a:xfrm>
            </p:grpSpPr>
            <p:sp>
              <p:nvSpPr>
                <p:cNvPr id="301207" name="Oval 151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0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1209" name="Group 153"/>
              <p:cNvGrpSpPr>
                <a:grpSpLocks/>
              </p:cNvGrpSpPr>
              <p:nvPr/>
            </p:nvGrpSpPr>
            <p:grpSpPr bwMode="auto">
              <a:xfrm>
                <a:off x="1584" y="2832"/>
                <a:ext cx="96" cy="96"/>
                <a:chOff x="240" y="4176"/>
                <a:chExt cx="192" cy="192"/>
              </a:xfrm>
            </p:grpSpPr>
            <p:sp>
              <p:nvSpPr>
                <p:cNvPr id="301210" name="Oval 154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1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1212" name="Group 156"/>
            <p:cNvGrpSpPr>
              <a:grpSpLocks/>
            </p:cNvGrpSpPr>
            <p:nvPr/>
          </p:nvGrpSpPr>
          <p:grpSpPr bwMode="auto">
            <a:xfrm>
              <a:off x="960" y="816"/>
              <a:ext cx="96" cy="96"/>
              <a:chOff x="240" y="4176"/>
              <a:chExt cx="192" cy="192"/>
            </a:xfrm>
          </p:grpSpPr>
          <p:sp>
            <p:nvSpPr>
              <p:cNvPr id="301213" name="Oval 15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14" name="Rectangle 15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1221" name="Rectangle 165"/>
          <p:cNvSpPr>
            <a:spLocks noChangeArrowheads="1"/>
          </p:cNvSpPr>
          <p:nvPr/>
        </p:nvSpPr>
        <p:spPr bwMode="auto">
          <a:xfrm>
            <a:off x="5715000" y="2892425"/>
            <a:ext cx="1685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Out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s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grpSp>
        <p:nvGrpSpPr>
          <p:cNvPr id="301226" name="Group 170"/>
          <p:cNvGrpSpPr>
            <a:grpSpLocks/>
          </p:cNvGrpSpPr>
          <p:nvPr/>
        </p:nvGrpSpPr>
        <p:grpSpPr bwMode="auto">
          <a:xfrm>
            <a:off x="5486400" y="1084263"/>
            <a:ext cx="2189163" cy="1257300"/>
            <a:chOff x="3504" y="2064"/>
            <a:chExt cx="1379" cy="792"/>
          </a:xfrm>
        </p:grpSpPr>
        <p:sp>
          <p:nvSpPr>
            <p:cNvPr id="301222" name="Rectangle 166"/>
            <p:cNvSpPr>
              <a:spLocks noChangeArrowheads="1"/>
            </p:cNvSpPr>
            <p:nvPr/>
          </p:nvSpPr>
          <p:spPr bwMode="auto">
            <a:xfrm>
              <a:off x="3504" y="206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</a:t>
              </a:r>
            </a:p>
          </p:txBody>
        </p:sp>
        <p:sp>
          <p:nvSpPr>
            <p:cNvPr id="301215" name="Line 159"/>
            <p:cNvSpPr>
              <a:spLocks noChangeShapeType="1"/>
            </p:cNvSpPr>
            <p:nvPr/>
          </p:nvSpPr>
          <p:spPr bwMode="auto">
            <a:xfrm>
              <a:off x="3696" y="24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6" name="Line 160"/>
            <p:cNvSpPr>
              <a:spLocks noChangeShapeType="1"/>
            </p:cNvSpPr>
            <p:nvPr/>
          </p:nvSpPr>
          <p:spPr bwMode="auto">
            <a:xfrm>
              <a:off x="3696" y="27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7" name="Rectangle 161"/>
            <p:cNvSpPr>
              <a:spLocks noChangeArrowheads="1"/>
            </p:cNvSpPr>
            <p:nvPr/>
          </p:nvSpPr>
          <p:spPr bwMode="auto">
            <a:xfrm>
              <a:off x="3504" y="238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  <p:sp>
          <p:nvSpPr>
            <p:cNvPr id="301218" name="Rectangle 162"/>
            <p:cNvSpPr>
              <a:spLocks noChangeArrowheads="1"/>
            </p:cNvSpPr>
            <p:nvPr/>
          </p:nvSpPr>
          <p:spPr bwMode="auto">
            <a:xfrm>
              <a:off x="3504" y="26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01219" name="Line 163"/>
            <p:cNvSpPr>
              <a:spLocks noChangeShapeType="1"/>
            </p:cNvSpPr>
            <p:nvPr/>
          </p:nvSpPr>
          <p:spPr bwMode="auto">
            <a:xfrm>
              <a:off x="4320" y="25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20" name="Rectangle 164"/>
            <p:cNvSpPr>
              <a:spLocks noChangeArrowheads="1"/>
            </p:cNvSpPr>
            <p:nvPr/>
          </p:nvSpPr>
          <p:spPr bwMode="auto">
            <a:xfrm>
              <a:off x="4560" y="2486"/>
              <a:ext cx="3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</a:p>
          </p:txBody>
        </p:sp>
        <p:sp>
          <p:nvSpPr>
            <p:cNvPr id="301223" name="Freeform 167"/>
            <p:cNvSpPr>
              <a:spLocks/>
            </p:cNvSpPr>
            <p:nvPr/>
          </p:nvSpPr>
          <p:spPr bwMode="auto">
            <a:xfrm>
              <a:off x="3696" y="22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224" name="AutoShape 168"/>
            <p:cNvSpPr>
              <a:spLocks noChangeArrowheads="1"/>
            </p:cNvSpPr>
            <p:nvPr/>
          </p:nvSpPr>
          <p:spPr bwMode="auto">
            <a:xfrm>
              <a:off x="3936" y="2328"/>
              <a:ext cx="423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1143</Words>
  <Application>Microsoft Macintosh PowerPoint</Application>
  <PresentationFormat>Custom</PresentationFormat>
  <Paragraphs>419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Wingdings 3</vt:lpstr>
      <vt:lpstr>Office Theme</vt:lpstr>
      <vt:lpstr>Logic Design</vt:lpstr>
      <vt:lpstr>Overview of Logic Design</vt:lpstr>
      <vt:lpstr>Digital Signals</vt:lpstr>
      <vt:lpstr>Computing with Logic Gates</vt:lpstr>
      <vt:lpstr>Combinational Circuits</vt:lpstr>
      <vt:lpstr>Bit Equality</vt:lpstr>
      <vt:lpstr>Word Equality</vt:lpstr>
      <vt:lpstr>Bit-Level Multiplexor</vt:lpstr>
      <vt:lpstr>Word Multiplexor</vt:lpstr>
      <vt:lpstr>HCL Word-Level Examples</vt:lpstr>
      <vt:lpstr>Arithmetic Logic Unit</vt:lpstr>
      <vt:lpstr>Registers</vt:lpstr>
      <vt:lpstr>Register Operation</vt:lpstr>
      <vt:lpstr>State Machine Example</vt:lpstr>
      <vt:lpstr>Random-Access Memory</vt:lpstr>
      <vt:lpstr>Register File Timing</vt:lpstr>
      <vt:lpstr>Hardware Control Language</vt:lpstr>
      <vt:lpstr>HCL Operations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Design</dc:title>
  <dc:creator>William Killian</dc:creator>
  <cp:lastModifiedBy>William Killian</cp:lastModifiedBy>
  <cp:revision>2</cp:revision>
  <dcterms:created xsi:type="dcterms:W3CDTF">2019-09-24T03:30:21Z</dcterms:created>
  <dcterms:modified xsi:type="dcterms:W3CDTF">2019-09-30T22:58:15Z</dcterms:modified>
</cp:coreProperties>
</file>