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38"/>
  </p:notesMasterIdLst>
  <p:handoutMasterIdLst>
    <p:handoutMasterId r:id="rId39"/>
  </p:handoutMasterIdLst>
  <p:sldIdLst>
    <p:sldId id="318" r:id="rId2"/>
    <p:sldId id="303" r:id="rId3"/>
    <p:sldId id="258" r:id="rId4"/>
    <p:sldId id="260" r:id="rId5"/>
    <p:sldId id="310" r:id="rId6"/>
    <p:sldId id="314" r:id="rId7"/>
    <p:sldId id="316" r:id="rId8"/>
    <p:sldId id="315" r:id="rId9"/>
    <p:sldId id="262" r:id="rId10"/>
    <p:sldId id="261" r:id="rId11"/>
    <p:sldId id="263" r:id="rId12"/>
    <p:sldId id="264" r:id="rId13"/>
    <p:sldId id="265" r:id="rId14"/>
    <p:sldId id="305" r:id="rId15"/>
    <p:sldId id="266" r:id="rId16"/>
    <p:sldId id="317" r:id="rId17"/>
    <p:sldId id="268" r:id="rId18"/>
    <p:sldId id="269" r:id="rId19"/>
    <p:sldId id="267" r:id="rId20"/>
    <p:sldId id="270" r:id="rId21"/>
    <p:sldId id="306" r:id="rId22"/>
    <p:sldId id="271" r:id="rId23"/>
    <p:sldId id="272" r:id="rId24"/>
    <p:sldId id="273" r:id="rId25"/>
    <p:sldId id="274" r:id="rId26"/>
    <p:sldId id="276" r:id="rId27"/>
    <p:sldId id="308" r:id="rId28"/>
    <p:sldId id="309" r:id="rId29"/>
    <p:sldId id="277" r:id="rId30"/>
    <p:sldId id="278" r:id="rId31"/>
    <p:sldId id="281" r:id="rId32"/>
    <p:sldId id="282" r:id="rId33"/>
    <p:sldId id="283" r:id="rId34"/>
    <p:sldId id="280" r:id="rId35"/>
    <p:sldId id="284" r:id="rId36"/>
    <p:sldId id="304" r:id="rId37"/>
  </p:sldIdLst>
  <p:sldSz cx="9131300" cy="6845300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">
          <p15:clr>
            <a:srgbClr val="A4A3A4"/>
          </p15:clr>
        </p15:guide>
        <p15:guide id="2" pos="6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CCFF99"/>
    <a:srgbClr val="99FFCC"/>
    <a:srgbClr val="FF3300"/>
    <a:srgbClr val="FFCCFF"/>
    <a:srgbClr val="FFCCCC"/>
    <a:srgbClr val="00CC66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50" autoAdjust="0"/>
    <p:restoredTop sz="90952"/>
  </p:normalViewPr>
  <p:slideViewPr>
    <p:cSldViewPr showGuides="1">
      <p:cViewPr varScale="1">
        <p:scale>
          <a:sx n="116" d="100"/>
          <a:sy n="116" d="100"/>
        </p:scale>
        <p:origin x="1792" y="192"/>
      </p:cViewPr>
      <p:guideLst>
        <p:guide orient="horz" pos="336"/>
        <p:guide pos="67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-2766" y="-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28.xml"/><Relationship Id="rId2" Type="http://schemas.openxmlformats.org/officeDocument/2006/relationships/slide" Target="slides/slide27.xml"/><Relationship Id="rId1" Type="http://schemas.openxmlformats.org/officeDocument/2006/relationships/slide" Target="slides/slide26.xml"/><Relationship Id="rId5" Type="http://schemas.openxmlformats.org/officeDocument/2006/relationships/slide" Target="slides/slide30.xml"/><Relationship Id="rId4" Type="http://schemas.openxmlformats.org/officeDocument/2006/relationships/slide" Target="slides/slide2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342129" y="320041"/>
            <a:ext cx="642982" cy="227496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/>
        </p:spPr>
        <p:txBody>
          <a:bodyPr wrap="none" lIns="60413" tIns="23494" rIns="60413" bIns="23494">
            <a:spAutoFit/>
          </a:bodyPr>
          <a:lstStyle/>
          <a:p>
            <a:pPr defTabSz="860890"/>
            <a:r>
              <a:rPr lang="en-US" sz="1300" dirty="0"/>
              <a:t>15-349</a:t>
            </a:r>
          </a:p>
        </p:txBody>
      </p:sp>
    </p:spTree>
    <p:extLst>
      <p:ext uri="{BB962C8B-B14F-4D97-AF65-F5344CB8AC3E}">
        <p14:creationId xmlns:p14="http://schemas.microsoft.com/office/powerpoint/2010/main" val="286671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85875" y="723900"/>
            <a:ext cx="4757738" cy="3567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259668" y="9229487"/>
            <a:ext cx="772826" cy="2274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0413" tIns="23494" rIns="60413" bIns="23494">
            <a:spAutoFit/>
          </a:bodyPr>
          <a:lstStyle/>
          <a:p>
            <a:pPr defTabSz="860890"/>
            <a:r>
              <a:rPr lang="en-US" sz="1300" dirty="0"/>
              <a:t>Page </a:t>
            </a:r>
            <a:fld id="{7132A007-E58E-401B-9376-F68DD637F903}" type="slidenum">
              <a:rPr lang="en-US" sz="1300"/>
              <a:pPr defTabSz="860890"/>
              <a:t>‹#›</a:t>
            </a:fld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35901939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8684A-5F7D-FF4D-86E9-D2D303BA0B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1413" y="1120284"/>
            <a:ext cx="6848475" cy="2383179"/>
          </a:xfrm>
        </p:spPr>
        <p:txBody>
          <a:bodyPr anchor="b"/>
          <a:lstStyle>
            <a:lvl1pPr algn="ctr">
              <a:defRPr sz="4494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115316-7F8B-3D4F-9FC1-C107C37CA6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1413" y="3595367"/>
            <a:ext cx="6848475" cy="1652696"/>
          </a:xfrm>
        </p:spPr>
        <p:txBody>
          <a:bodyPr/>
          <a:lstStyle>
            <a:lvl1pPr marL="0" indent="0" algn="ctr">
              <a:buNone/>
              <a:defRPr sz="1798"/>
            </a:lvl1pPr>
            <a:lvl2pPr marL="342443" indent="0" algn="ctr">
              <a:buNone/>
              <a:defRPr sz="1498"/>
            </a:lvl2pPr>
            <a:lvl3pPr marL="684886" indent="0" algn="ctr">
              <a:buNone/>
              <a:defRPr sz="1348"/>
            </a:lvl3pPr>
            <a:lvl4pPr marL="1027328" indent="0" algn="ctr">
              <a:buNone/>
              <a:defRPr sz="1198"/>
            </a:lvl4pPr>
            <a:lvl5pPr marL="1369771" indent="0" algn="ctr">
              <a:buNone/>
              <a:defRPr sz="1198"/>
            </a:lvl5pPr>
            <a:lvl6pPr marL="1712214" indent="0" algn="ctr">
              <a:buNone/>
              <a:defRPr sz="1198"/>
            </a:lvl6pPr>
            <a:lvl7pPr marL="2054657" indent="0" algn="ctr">
              <a:buNone/>
              <a:defRPr sz="1198"/>
            </a:lvl7pPr>
            <a:lvl8pPr marL="2397100" indent="0" algn="ctr">
              <a:buNone/>
              <a:defRPr sz="1198"/>
            </a:lvl8pPr>
            <a:lvl9pPr marL="2739542" indent="0" algn="ctr">
              <a:buNone/>
              <a:defRPr sz="1198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4408A1-481F-264C-A81F-B3F9E0082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54A4-9ED6-E146-BB94-5F23121D0FE3}" type="datetimeFigureOut">
              <a:rPr lang="en-US" smtClean="0"/>
              <a:t>9/23/19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5EF31C-5DBD-FB4A-859B-30F71FB02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576E64-AB4C-4A47-A55E-F94A28743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3F73-2E4D-0B4E-A7E7-29334092D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84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7C885-4342-3042-9943-E014F94C4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E13734-AA2E-D44C-A721-58465BE9B7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A68552-777E-684E-A86A-30CDC1BF8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54A4-9ED6-E146-BB94-5F23121D0FE3}" type="datetimeFigureOut">
              <a:rPr lang="en-US" smtClean="0"/>
              <a:t>9/23/19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6D356-7C58-3B4B-8FB9-4E4E3A3CC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F1459-1198-3A44-84AF-AD6A0C9CD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3F73-2E4D-0B4E-A7E7-29334092D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349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C0EAA8-A7FD-8445-B519-06B1A93D5E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34586" y="364449"/>
            <a:ext cx="1968937" cy="5801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F48E7C-A037-2746-A149-46A2A78932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7777" y="364449"/>
            <a:ext cx="5792668" cy="5801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1952B9-E223-DA43-9FD9-D5A7B680B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54A4-9ED6-E146-BB94-5F23121D0FE3}" type="datetimeFigureOut">
              <a:rPr lang="en-US" smtClean="0"/>
              <a:t>9/23/19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A2E45-B9AE-3A43-8DA2-454274195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86E3F-98A5-B840-9038-9EEDADAEE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3F73-2E4D-0B4E-A7E7-29334092D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348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3A888-506B-1446-87E8-84A8B72F2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42B5E7-1868-1146-81AA-6F7E9D508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C4AA92-76DA-914C-BCB4-DB049B912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54A4-9ED6-E146-BB94-5F23121D0FE3}" type="datetimeFigureOut">
              <a:rPr lang="en-US" smtClean="0"/>
              <a:t>9/23/19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CC3F6-9BF1-D449-B8E4-43E2AF629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8E09B-A286-0145-B9F0-3DBE7A42F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3F73-2E4D-0B4E-A7E7-29334092D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311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F9201-985E-224F-8F70-A8164EBC9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021" y="1706572"/>
            <a:ext cx="7875746" cy="2847454"/>
          </a:xfrm>
        </p:spPr>
        <p:txBody>
          <a:bodyPr anchor="b"/>
          <a:lstStyle>
            <a:lvl1pPr>
              <a:defRPr sz="4494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6EA65E-C306-904E-B3F1-C23BB2EB0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021" y="4580964"/>
            <a:ext cx="7875746" cy="1497409"/>
          </a:xfrm>
        </p:spPr>
        <p:txBody>
          <a:bodyPr/>
          <a:lstStyle>
            <a:lvl1pPr marL="0" indent="0">
              <a:buNone/>
              <a:defRPr sz="1798">
                <a:solidFill>
                  <a:schemeClr val="tx1">
                    <a:tint val="75000"/>
                  </a:schemeClr>
                </a:solidFill>
              </a:defRPr>
            </a:lvl1pPr>
            <a:lvl2pPr marL="342443" indent="0">
              <a:buNone/>
              <a:defRPr sz="1498">
                <a:solidFill>
                  <a:schemeClr val="tx1">
                    <a:tint val="75000"/>
                  </a:schemeClr>
                </a:solidFill>
              </a:defRPr>
            </a:lvl2pPr>
            <a:lvl3pPr marL="684886" indent="0">
              <a:buNone/>
              <a:defRPr sz="1348">
                <a:solidFill>
                  <a:schemeClr val="tx1">
                    <a:tint val="75000"/>
                  </a:schemeClr>
                </a:solidFill>
              </a:defRPr>
            </a:lvl3pPr>
            <a:lvl4pPr marL="102732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4pPr>
            <a:lvl5pPr marL="1369771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5pPr>
            <a:lvl6pPr marL="1712214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6pPr>
            <a:lvl7pPr marL="2054657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7pPr>
            <a:lvl8pPr marL="2397100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8pPr>
            <a:lvl9pPr marL="2739542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04F461-9D31-8949-BA18-669858032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54A4-9ED6-E146-BB94-5F23121D0FE3}" type="datetimeFigureOut">
              <a:rPr lang="en-US" smtClean="0"/>
              <a:t>9/23/19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8CF0EB-A9D6-B04B-848B-2DD85FE87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84A230-0D0B-E243-80D2-3A66CE046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3F73-2E4D-0B4E-A7E7-29334092D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641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D261F-BED9-0745-8000-0DFBD621A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DED5A9-E9A8-A84B-BFBB-9DD660D707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7777" y="1822244"/>
            <a:ext cx="3880803" cy="4343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3A34C0-F61A-F043-AFAF-A5FF10948B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2720" y="1822244"/>
            <a:ext cx="3880803" cy="4343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D05E5D-2E2D-9040-9643-D6625195F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54A4-9ED6-E146-BB94-5F23121D0FE3}" type="datetimeFigureOut">
              <a:rPr lang="en-US" smtClean="0"/>
              <a:t>9/23/19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605777-2D27-CB4F-B1E2-78059427C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428255-958B-0B4B-8488-EC6B24E75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3F73-2E4D-0B4E-A7E7-29334092D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188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7665D-4E8B-C54D-85BA-1BFBFD290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966" y="364449"/>
            <a:ext cx="7875746" cy="132310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86550-126F-734E-B4F3-8E847FE698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966" y="1678050"/>
            <a:ext cx="3862968" cy="822386"/>
          </a:xfrm>
        </p:spPr>
        <p:txBody>
          <a:bodyPr anchor="b"/>
          <a:lstStyle>
            <a:lvl1pPr marL="0" indent="0">
              <a:buNone/>
              <a:defRPr sz="1798" b="1"/>
            </a:lvl1pPr>
            <a:lvl2pPr marL="342443" indent="0">
              <a:buNone/>
              <a:defRPr sz="1498" b="1"/>
            </a:lvl2pPr>
            <a:lvl3pPr marL="684886" indent="0">
              <a:buNone/>
              <a:defRPr sz="1348" b="1"/>
            </a:lvl3pPr>
            <a:lvl4pPr marL="1027328" indent="0">
              <a:buNone/>
              <a:defRPr sz="1198" b="1"/>
            </a:lvl4pPr>
            <a:lvl5pPr marL="1369771" indent="0">
              <a:buNone/>
              <a:defRPr sz="1198" b="1"/>
            </a:lvl5pPr>
            <a:lvl6pPr marL="1712214" indent="0">
              <a:buNone/>
              <a:defRPr sz="1198" b="1"/>
            </a:lvl6pPr>
            <a:lvl7pPr marL="2054657" indent="0">
              <a:buNone/>
              <a:defRPr sz="1198" b="1"/>
            </a:lvl7pPr>
            <a:lvl8pPr marL="2397100" indent="0">
              <a:buNone/>
              <a:defRPr sz="1198" b="1"/>
            </a:lvl8pPr>
            <a:lvl9pPr marL="2739542" indent="0">
              <a:buNone/>
              <a:defRPr sz="11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494311-54B7-694D-929B-60EB839DF6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966" y="2500436"/>
            <a:ext cx="3862968" cy="367776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4A30FE-3F57-ED46-90D3-6E6F7447D3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2721" y="1678050"/>
            <a:ext cx="3881992" cy="822386"/>
          </a:xfrm>
        </p:spPr>
        <p:txBody>
          <a:bodyPr anchor="b"/>
          <a:lstStyle>
            <a:lvl1pPr marL="0" indent="0">
              <a:buNone/>
              <a:defRPr sz="1798" b="1"/>
            </a:lvl1pPr>
            <a:lvl2pPr marL="342443" indent="0">
              <a:buNone/>
              <a:defRPr sz="1498" b="1"/>
            </a:lvl2pPr>
            <a:lvl3pPr marL="684886" indent="0">
              <a:buNone/>
              <a:defRPr sz="1348" b="1"/>
            </a:lvl3pPr>
            <a:lvl4pPr marL="1027328" indent="0">
              <a:buNone/>
              <a:defRPr sz="1198" b="1"/>
            </a:lvl4pPr>
            <a:lvl5pPr marL="1369771" indent="0">
              <a:buNone/>
              <a:defRPr sz="1198" b="1"/>
            </a:lvl5pPr>
            <a:lvl6pPr marL="1712214" indent="0">
              <a:buNone/>
              <a:defRPr sz="1198" b="1"/>
            </a:lvl6pPr>
            <a:lvl7pPr marL="2054657" indent="0">
              <a:buNone/>
              <a:defRPr sz="1198" b="1"/>
            </a:lvl7pPr>
            <a:lvl8pPr marL="2397100" indent="0">
              <a:buNone/>
              <a:defRPr sz="1198" b="1"/>
            </a:lvl8pPr>
            <a:lvl9pPr marL="2739542" indent="0">
              <a:buNone/>
              <a:defRPr sz="11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EF67F6-6093-8A46-99DF-99A4AE06F1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2721" y="2500436"/>
            <a:ext cx="3881992" cy="367776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F92239-8356-DC40-AF9B-9079C6692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54A4-9ED6-E146-BB94-5F23121D0FE3}" type="datetimeFigureOut">
              <a:rPr lang="en-US" smtClean="0"/>
              <a:t>9/23/19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ECEF329-41E7-F04D-9629-C4C96474A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5DCE61-6253-AC43-9AAB-7F5B0A653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3F73-2E4D-0B4E-A7E7-29334092D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73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74D9C-10BD-B549-956D-3A03BD39F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41FB9D-D325-C94F-9582-9344234CC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54A4-9ED6-E146-BB94-5F23121D0FE3}" type="datetimeFigureOut">
              <a:rPr lang="en-US" smtClean="0"/>
              <a:t>9/23/19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C789E6-3794-3A45-A32E-020653524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844001-0250-5F47-AC9E-5B17D2CE5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3F73-2E4D-0B4E-A7E7-29334092D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703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ACF270-098A-FD4C-A3F6-4E8941478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54A4-9ED6-E146-BB94-5F23121D0FE3}" type="datetimeFigureOut">
              <a:rPr lang="en-US" smtClean="0"/>
              <a:t>9/23/19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9D2DE5-1B06-F54E-92A1-A58FB4C2A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DAC636-3023-9E44-8F26-387388A62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3F73-2E4D-0B4E-A7E7-29334092D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600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7AFEB-4B18-DF42-A91D-D45BEC2AA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966" y="456353"/>
            <a:ext cx="2945082" cy="1597237"/>
          </a:xfrm>
        </p:spPr>
        <p:txBody>
          <a:bodyPr anchor="b"/>
          <a:lstStyle>
            <a:lvl1pPr>
              <a:defRPr sz="239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4B159-CE8B-F94F-B6F3-2852698C45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1992" y="985597"/>
            <a:ext cx="4622721" cy="4864600"/>
          </a:xfrm>
        </p:spPr>
        <p:txBody>
          <a:bodyPr/>
          <a:lstStyle>
            <a:lvl1pPr>
              <a:defRPr sz="2397"/>
            </a:lvl1pPr>
            <a:lvl2pPr>
              <a:defRPr sz="2097"/>
            </a:lvl2pPr>
            <a:lvl3pPr>
              <a:defRPr sz="1798"/>
            </a:lvl3pPr>
            <a:lvl4pPr>
              <a:defRPr sz="1498"/>
            </a:lvl4pPr>
            <a:lvl5pPr>
              <a:defRPr sz="1498"/>
            </a:lvl5pPr>
            <a:lvl6pPr>
              <a:defRPr sz="1498"/>
            </a:lvl6pPr>
            <a:lvl7pPr>
              <a:defRPr sz="1498"/>
            </a:lvl7pPr>
            <a:lvl8pPr>
              <a:defRPr sz="1498"/>
            </a:lvl8pPr>
            <a:lvl9pPr>
              <a:defRPr sz="149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50E3F0-D8CB-AF43-BC39-982EFA7214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8966" y="2053590"/>
            <a:ext cx="2945082" cy="3804530"/>
          </a:xfrm>
        </p:spPr>
        <p:txBody>
          <a:bodyPr/>
          <a:lstStyle>
            <a:lvl1pPr marL="0" indent="0">
              <a:buNone/>
              <a:defRPr sz="1198"/>
            </a:lvl1pPr>
            <a:lvl2pPr marL="342443" indent="0">
              <a:buNone/>
              <a:defRPr sz="1049"/>
            </a:lvl2pPr>
            <a:lvl3pPr marL="684886" indent="0">
              <a:buNone/>
              <a:defRPr sz="899"/>
            </a:lvl3pPr>
            <a:lvl4pPr marL="1027328" indent="0">
              <a:buNone/>
              <a:defRPr sz="749"/>
            </a:lvl4pPr>
            <a:lvl5pPr marL="1369771" indent="0">
              <a:buNone/>
              <a:defRPr sz="749"/>
            </a:lvl5pPr>
            <a:lvl6pPr marL="1712214" indent="0">
              <a:buNone/>
              <a:defRPr sz="749"/>
            </a:lvl6pPr>
            <a:lvl7pPr marL="2054657" indent="0">
              <a:buNone/>
              <a:defRPr sz="749"/>
            </a:lvl7pPr>
            <a:lvl8pPr marL="2397100" indent="0">
              <a:buNone/>
              <a:defRPr sz="749"/>
            </a:lvl8pPr>
            <a:lvl9pPr marL="2739542" indent="0">
              <a:buNone/>
              <a:defRPr sz="7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C7ED2C-76B7-7347-B763-761E53A1F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54A4-9ED6-E146-BB94-5F23121D0FE3}" type="datetimeFigureOut">
              <a:rPr lang="en-US" smtClean="0"/>
              <a:t>9/23/19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9D3BC8-AC3C-054C-82C9-4E719DA11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DCCDCA-8A20-F743-BF6F-FC2F7727D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3F73-2E4D-0B4E-A7E7-29334092D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458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AABE0-9D31-E64E-8AC3-38EA71FF0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966" y="456353"/>
            <a:ext cx="2945082" cy="1597237"/>
          </a:xfrm>
        </p:spPr>
        <p:txBody>
          <a:bodyPr anchor="b"/>
          <a:lstStyle>
            <a:lvl1pPr>
              <a:defRPr sz="239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1B5D37-FFE9-5249-8071-68AFCB3CAC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1992" y="985597"/>
            <a:ext cx="4622721" cy="4864600"/>
          </a:xfrm>
        </p:spPr>
        <p:txBody>
          <a:bodyPr/>
          <a:lstStyle>
            <a:lvl1pPr marL="0" indent="0">
              <a:buNone/>
              <a:defRPr sz="2397"/>
            </a:lvl1pPr>
            <a:lvl2pPr marL="342443" indent="0">
              <a:buNone/>
              <a:defRPr sz="2097"/>
            </a:lvl2pPr>
            <a:lvl3pPr marL="684886" indent="0">
              <a:buNone/>
              <a:defRPr sz="1798"/>
            </a:lvl3pPr>
            <a:lvl4pPr marL="1027328" indent="0">
              <a:buNone/>
              <a:defRPr sz="1498"/>
            </a:lvl4pPr>
            <a:lvl5pPr marL="1369771" indent="0">
              <a:buNone/>
              <a:defRPr sz="1498"/>
            </a:lvl5pPr>
            <a:lvl6pPr marL="1712214" indent="0">
              <a:buNone/>
              <a:defRPr sz="1498"/>
            </a:lvl6pPr>
            <a:lvl7pPr marL="2054657" indent="0">
              <a:buNone/>
              <a:defRPr sz="1498"/>
            </a:lvl7pPr>
            <a:lvl8pPr marL="2397100" indent="0">
              <a:buNone/>
              <a:defRPr sz="1498"/>
            </a:lvl8pPr>
            <a:lvl9pPr marL="2739542" indent="0">
              <a:buNone/>
              <a:defRPr sz="1498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66C383-D309-3A42-B27D-46C5BDE79B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8966" y="2053590"/>
            <a:ext cx="2945082" cy="3804530"/>
          </a:xfrm>
        </p:spPr>
        <p:txBody>
          <a:bodyPr/>
          <a:lstStyle>
            <a:lvl1pPr marL="0" indent="0">
              <a:buNone/>
              <a:defRPr sz="1198"/>
            </a:lvl1pPr>
            <a:lvl2pPr marL="342443" indent="0">
              <a:buNone/>
              <a:defRPr sz="1049"/>
            </a:lvl2pPr>
            <a:lvl3pPr marL="684886" indent="0">
              <a:buNone/>
              <a:defRPr sz="899"/>
            </a:lvl3pPr>
            <a:lvl4pPr marL="1027328" indent="0">
              <a:buNone/>
              <a:defRPr sz="749"/>
            </a:lvl4pPr>
            <a:lvl5pPr marL="1369771" indent="0">
              <a:buNone/>
              <a:defRPr sz="749"/>
            </a:lvl5pPr>
            <a:lvl6pPr marL="1712214" indent="0">
              <a:buNone/>
              <a:defRPr sz="749"/>
            </a:lvl6pPr>
            <a:lvl7pPr marL="2054657" indent="0">
              <a:buNone/>
              <a:defRPr sz="749"/>
            </a:lvl7pPr>
            <a:lvl8pPr marL="2397100" indent="0">
              <a:buNone/>
              <a:defRPr sz="749"/>
            </a:lvl8pPr>
            <a:lvl9pPr marL="2739542" indent="0">
              <a:buNone/>
              <a:defRPr sz="74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6FD1C9-537B-2745-9F85-BB5B97AB5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C54A4-9ED6-E146-BB94-5F23121D0FE3}" type="datetimeFigureOut">
              <a:rPr lang="en-US" smtClean="0"/>
              <a:t>9/23/19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0B3B0E-E5C3-0A4B-BFAB-94AB5B23F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E9A940-E8D3-5C46-94D4-F25A6CBC6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53F73-2E4D-0B4E-A7E7-29334092D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64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70A88D-DD87-3340-9D07-1E6F6F7BE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777" y="364449"/>
            <a:ext cx="7875746" cy="13231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B96207-44B3-A54F-98FA-768EB2B2F8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7777" y="1822244"/>
            <a:ext cx="7875746" cy="43432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468875-DD8A-2B4E-B08E-AF7CA9BF50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7777" y="6344579"/>
            <a:ext cx="2054543" cy="3644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C54A4-9ED6-E146-BB94-5F23121D0FE3}" type="datetimeFigureOut">
              <a:rPr lang="en-US" smtClean="0"/>
              <a:t>9/23/19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D93255-6D64-7041-B96B-78210460EC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4743" y="6344579"/>
            <a:ext cx="3081814" cy="3644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1A09A4-DFDB-5B4C-A768-AD5FE0BB5D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48980" y="6344579"/>
            <a:ext cx="2054543" cy="3644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53F73-2E4D-0B4E-A7E7-29334092DD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98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684886" rtl="0" eaLnBrk="1" latinLnBrk="0" hangingPunct="1">
        <a:lnSpc>
          <a:spcPct val="90000"/>
        </a:lnSpc>
        <a:spcBef>
          <a:spcPct val="0"/>
        </a:spcBef>
        <a:buNone/>
        <a:defRPr sz="32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221" indent="-171221" algn="l" defTabSz="684886" rtl="0" eaLnBrk="1" latinLnBrk="0" hangingPunct="1">
        <a:lnSpc>
          <a:spcPct val="90000"/>
        </a:lnSpc>
        <a:spcBef>
          <a:spcPts val="749"/>
        </a:spcBef>
        <a:buFont typeface="Arial" panose="020B0604020202020204" pitchFamily="34" charset="0"/>
        <a:buChar char="•"/>
        <a:defRPr sz="2097" kern="1200">
          <a:solidFill>
            <a:schemeClr val="tx1"/>
          </a:solidFill>
          <a:latin typeface="+mn-lt"/>
          <a:ea typeface="+mn-ea"/>
          <a:cs typeface="+mn-cs"/>
        </a:defRPr>
      </a:lvl1pPr>
      <a:lvl2pPr marL="513664" indent="-171221" algn="l" defTabSz="68488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798" kern="1200">
          <a:solidFill>
            <a:schemeClr val="tx1"/>
          </a:solidFill>
          <a:latin typeface="+mn-lt"/>
          <a:ea typeface="+mn-ea"/>
          <a:cs typeface="+mn-cs"/>
        </a:defRPr>
      </a:lvl2pPr>
      <a:lvl3pPr marL="856107" indent="-171221" algn="l" defTabSz="68488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98" kern="1200">
          <a:solidFill>
            <a:schemeClr val="tx1"/>
          </a:solidFill>
          <a:latin typeface="+mn-lt"/>
          <a:ea typeface="+mn-ea"/>
          <a:cs typeface="+mn-cs"/>
        </a:defRPr>
      </a:lvl3pPr>
      <a:lvl4pPr marL="1198550" indent="-171221" algn="l" defTabSz="68488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8" kern="1200">
          <a:solidFill>
            <a:schemeClr val="tx1"/>
          </a:solidFill>
          <a:latin typeface="+mn-lt"/>
          <a:ea typeface="+mn-ea"/>
          <a:cs typeface="+mn-cs"/>
        </a:defRPr>
      </a:lvl4pPr>
      <a:lvl5pPr marL="1540993" indent="-171221" algn="l" defTabSz="68488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8" kern="1200">
          <a:solidFill>
            <a:schemeClr val="tx1"/>
          </a:solidFill>
          <a:latin typeface="+mn-lt"/>
          <a:ea typeface="+mn-ea"/>
          <a:cs typeface="+mn-cs"/>
        </a:defRPr>
      </a:lvl5pPr>
      <a:lvl6pPr marL="1883435" indent="-171221" algn="l" defTabSz="68488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8" kern="1200">
          <a:solidFill>
            <a:schemeClr val="tx1"/>
          </a:solidFill>
          <a:latin typeface="+mn-lt"/>
          <a:ea typeface="+mn-ea"/>
          <a:cs typeface="+mn-cs"/>
        </a:defRPr>
      </a:lvl6pPr>
      <a:lvl7pPr marL="2225878" indent="-171221" algn="l" defTabSz="68488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8" kern="1200">
          <a:solidFill>
            <a:schemeClr val="tx1"/>
          </a:solidFill>
          <a:latin typeface="+mn-lt"/>
          <a:ea typeface="+mn-ea"/>
          <a:cs typeface="+mn-cs"/>
        </a:defRPr>
      </a:lvl7pPr>
      <a:lvl8pPr marL="2568321" indent="-171221" algn="l" defTabSz="68488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8" kern="1200">
          <a:solidFill>
            <a:schemeClr val="tx1"/>
          </a:solidFill>
          <a:latin typeface="+mn-lt"/>
          <a:ea typeface="+mn-ea"/>
          <a:cs typeface="+mn-cs"/>
        </a:defRPr>
      </a:lvl8pPr>
      <a:lvl9pPr marL="2910764" indent="-171221" algn="l" defTabSz="68488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4886" rtl="0" eaLnBrk="1" latinLnBrk="0" hangingPunct="1">
        <a:defRPr sz="1348" kern="1200">
          <a:solidFill>
            <a:schemeClr val="tx1"/>
          </a:solidFill>
          <a:latin typeface="+mn-lt"/>
          <a:ea typeface="+mn-ea"/>
          <a:cs typeface="+mn-cs"/>
        </a:defRPr>
      </a:lvl1pPr>
      <a:lvl2pPr marL="342443" algn="l" defTabSz="684886" rtl="0" eaLnBrk="1" latinLnBrk="0" hangingPunct="1">
        <a:defRPr sz="1348" kern="1200">
          <a:solidFill>
            <a:schemeClr val="tx1"/>
          </a:solidFill>
          <a:latin typeface="+mn-lt"/>
          <a:ea typeface="+mn-ea"/>
          <a:cs typeface="+mn-cs"/>
        </a:defRPr>
      </a:lvl2pPr>
      <a:lvl3pPr marL="684886" algn="l" defTabSz="684886" rtl="0" eaLnBrk="1" latinLnBrk="0" hangingPunct="1">
        <a:defRPr sz="1348" kern="1200">
          <a:solidFill>
            <a:schemeClr val="tx1"/>
          </a:solidFill>
          <a:latin typeface="+mn-lt"/>
          <a:ea typeface="+mn-ea"/>
          <a:cs typeface="+mn-cs"/>
        </a:defRPr>
      </a:lvl3pPr>
      <a:lvl4pPr marL="1027328" algn="l" defTabSz="684886" rtl="0" eaLnBrk="1" latinLnBrk="0" hangingPunct="1">
        <a:defRPr sz="1348" kern="1200">
          <a:solidFill>
            <a:schemeClr val="tx1"/>
          </a:solidFill>
          <a:latin typeface="+mn-lt"/>
          <a:ea typeface="+mn-ea"/>
          <a:cs typeface="+mn-cs"/>
        </a:defRPr>
      </a:lvl4pPr>
      <a:lvl5pPr marL="1369771" algn="l" defTabSz="684886" rtl="0" eaLnBrk="1" latinLnBrk="0" hangingPunct="1">
        <a:defRPr sz="1348" kern="1200">
          <a:solidFill>
            <a:schemeClr val="tx1"/>
          </a:solidFill>
          <a:latin typeface="+mn-lt"/>
          <a:ea typeface="+mn-ea"/>
          <a:cs typeface="+mn-cs"/>
        </a:defRPr>
      </a:lvl5pPr>
      <a:lvl6pPr marL="1712214" algn="l" defTabSz="684886" rtl="0" eaLnBrk="1" latinLnBrk="0" hangingPunct="1">
        <a:defRPr sz="1348" kern="1200">
          <a:solidFill>
            <a:schemeClr val="tx1"/>
          </a:solidFill>
          <a:latin typeface="+mn-lt"/>
          <a:ea typeface="+mn-ea"/>
          <a:cs typeface="+mn-cs"/>
        </a:defRPr>
      </a:lvl6pPr>
      <a:lvl7pPr marL="2054657" algn="l" defTabSz="684886" rtl="0" eaLnBrk="1" latinLnBrk="0" hangingPunct="1">
        <a:defRPr sz="1348" kern="1200">
          <a:solidFill>
            <a:schemeClr val="tx1"/>
          </a:solidFill>
          <a:latin typeface="+mn-lt"/>
          <a:ea typeface="+mn-ea"/>
          <a:cs typeface="+mn-cs"/>
        </a:defRPr>
      </a:lvl7pPr>
      <a:lvl8pPr marL="2397100" algn="l" defTabSz="684886" rtl="0" eaLnBrk="1" latinLnBrk="0" hangingPunct="1">
        <a:defRPr sz="1348" kern="1200">
          <a:solidFill>
            <a:schemeClr val="tx1"/>
          </a:solidFill>
          <a:latin typeface="+mn-lt"/>
          <a:ea typeface="+mn-ea"/>
          <a:cs typeface="+mn-cs"/>
        </a:defRPr>
      </a:lvl8pPr>
      <a:lvl9pPr marL="2739542" algn="l" defTabSz="684886" rtl="0" eaLnBrk="1" latinLnBrk="0" hangingPunct="1">
        <a:defRPr sz="13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8E2913D-2C17-2E4E-AFEA-DCC46EE989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1412" y="2241650"/>
            <a:ext cx="6848475" cy="1561818"/>
          </a:xfrm>
        </p:spPr>
        <p:txBody>
          <a:bodyPr>
            <a:normAutofit/>
          </a:bodyPr>
          <a:lstStyle/>
          <a:p>
            <a:pPr algn="l"/>
            <a:r>
              <a:rPr lang="en-US" sz="4200"/>
              <a:t>Instruction Set Architecture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5CEF83A-CBFF-3B43-BFF8-1E7E7597F0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1412" y="3939740"/>
            <a:ext cx="6848475" cy="571523"/>
          </a:xfrm>
        </p:spPr>
        <p:txBody>
          <a:bodyPr>
            <a:normAutofit/>
          </a:bodyPr>
          <a:lstStyle/>
          <a:p>
            <a:pPr algn="l"/>
            <a:r>
              <a:rPr lang="en-US" sz="1700"/>
              <a:t>CSCI 370: Computer Architecture</a:t>
            </a:r>
          </a:p>
        </p:txBody>
      </p:sp>
      <p:sp>
        <p:nvSpPr>
          <p:cNvPr id="10" name="Freeform 14">
            <a:extLst>
              <a:ext uri="{FF2B5EF4-FFF2-40B4-BE49-F238E27FC236}">
                <a16:creationId xmlns:a16="http://schemas.microsoft.com/office/drawing/2014/main" id="{C66F2F30-5DC0-44A0-BFA6-E12F46ED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34296" cy="2127005"/>
          </a:xfrm>
          <a:custGeom>
            <a:avLst/>
            <a:gdLst>
              <a:gd name="connsiteX0" fmla="*/ 0 w 5920619"/>
              <a:gd name="connsiteY0" fmla="*/ 0 h 2130951"/>
              <a:gd name="connsiteX1" fmla="*/ 3191370 w 5920619"/>
              <a:gd name="connsiteY1" fmla="*/ 0 h 2130951"/>
              <a:gd name="connsiteX2" fmla="*/ 3346315 w 5920619"/>
              <a:gd name="connsiteY2" fmla="*/ 0 h 2130951"/>
              <a:gd name="connsiteX3" fmla="*/ 5920619 w 5920619"/>
              <a:gd name="connsiteY3" fmla="*/ 0 h 2130951"/>
              <a:gd name="connsiteX4" fmla="*/ 4936971 w 5920619"/>
              <a:gd name="connsiteY4" fmla="*/ 2130951 h 2130951"/>
              <a:gd name="connsiteX5" fmla="*/ 0 w 5920619"/>
              <a:gd name="connsiteY5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20619" h="2130951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9" y="0"/>
                </a:lnTo>
                <a:lnTo>
                  <a:pt x="4936971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 21">
            <a:extLst>
              <a:ext uri="{FF2B5EF4-FFF2-40B4-BE49-F238E27FC236}">
                <a16:creationId xmlns:a16="http://schemas.microsoft.com/office/drawing/2014/main" id="{85872F57-7F42-4F97-8391-DDC8D0054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18069" y="0"/>
            <a:ext cx="5313230" cy="2127005"/>
          </a:xfrm>
          <a:custGeom>
            <a:avLst/>
            <a:gdLst>
              <a:gd name="connsiteX0" fmla="*/ 4417853 w 7094160"/>
              <a:gd name="connsiteY0" fmla="*/ 0 h 2130952"/>
              <a:gd name="connsiteX1" fmla="*/ 7094160 w 7094160"/>
              <a:gd name="connsiteY1" fmla="*/ 0 h 2130952"/>
              <a:gd name="connsiteX2" fmla="*/ 7094160 w 7094160"/>
              <a:gd name="connsiteY2" fmla="*/ 2130552 h 2130952"/>
              <a:gd name="connsiteX3" fmla="*/ 5920619 w 7094160"/>
              <a:gd name="connsiteY3" fmla="*/ 2130552 h 2130952"/>
              <a:gd name="connsiteX4" fmla="*/ 5920619 w 7094160"/>
              <a:gd name="connsiteY4" fmla="*/ 2130952 h 2130952"/>
              <a:gd name="connsiteX5" fmla="*/ 2729249 w 7094160"/>
              <a:gd name="connsiteY5" fmla="*/ 2130952 h 2130952"/>
              <a:gd name="connsiteX6" fmla="*/ 2574304 w 7094160"/>
              <a:gd name="connsiteY6" fmla="*/ 2130952 h 2130952"/>
              <a:gd name="connsiteX7" fmla="*/ 0 w 7094160"/>
              <a:gd name="connsiteY7" fmla="*/ 2130952 h 2130952"/>
              <a:gd name="connsiteX8" fmla="*/ 983648 w 7094160"/>
              <a:gd name="connsiteY8" fmla="*/ 1 h 2130952"/>
              <a:gd name="connsiteX9" fmla="*/ 4417853 w 7094160"/>
              <a:gd name="connsiteY9" fmla="*/ 1 h 2130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094160" h="2130952">
                <a:moveTo>
                  <a:pt x="4417853" y="0"/>
                </a:moveTo>
                <a:lnTo>
                  <a:pt x="7094160" y="0"/>
                </a:lnTo>
                <a:lnTo>
                  <a:pt x="7094160" y="2130552"/>
                </a:lnTo>
                <a:lnTo>
                  <a:pt x="5920619" y="2130552"/>
                </a:lnTo>
                <a:lnTo>
                  <a:pt x="5920619" y="2130952"/>
                </a:lnTo>
                <a:lnTo>
                  <a:pt x="2729249" y="2130952"/>
                </a:lnTo>
                <a:lnTo>
                  <a:pt x="2574304" y="2130952"/>
                </a:lnTo>
                <a:lnTo>
                  <a:pt x="0" y="2130952"/>
                </a:lnTo>
                <a:lnTo>
                  <a:pt x="983648" y="1"/>
                </a:lnTo>
                <a:lnTo>
                  <a:pt x="4417853" y="1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04DC2037-48A0-4F22-B9D4-8EAEBC780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05884" y="4674247"/>
            <a:ext cx="3387386" cy="2171053"/>
          </a:xfrm>
          <a:custGeom>
            <a:avLst/>
            <a:gdLst>
              <a:gd name="connsiteX0" fmla="*/ 3515449 w 4522796"/>
              <a:gd name="connsiteY0" fmla="*/ 0 h 2175080"/>
              <a:gd name="connsiteX1" fmla="*/ 0 w 4522796"/>
              <a:gd name="connsiteY1" fmla="*/ 0 h 2175080"/>
              <a:gd name="connsiteX2" fmla="*/ 0 w 4522796"/>
              <a:gd name="connsiteY2" fmla="*/ 2175080 h 2175080"/>
              <a:gd name="connsiteX3" fmla="*/ 4522796 w 4522796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2175080">
                <a:moveTo>
                  <a:pt x="3515449" y="0"/>
                </a:moveTo>
                <a:lnTo>
                  <a:pt x="0" y="0"/>
                </a:lnTo>
                <a:lnTo>
                  <a:pt x="0" y="2175080"/>
                </a:lnTo>
                <a:lnTo>
                  <a:pt x="4522796" y="217508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16" name="Freeform 22">
            <a:extLst>
              <a:ext uri="{FF2B5EF4-FFF2-40B4-BE49-F238E27FC236}">
                <a16:creationId xmlns:a16="http://schemas.microsoft.com/office/drawing/2014/main" id="{0006CBFD-ADA0-43D1-9332-9C34CA1C7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93579" y="4674247"/>
            <a:ext cx="4437721" cy="2171053"/>
          </a:xfrm>
          <a:custGeom>
            <a:avLst/>
            <a:gdLst>
              <a:gd name="connsiteX0" fmla="*/ 1007347 w 5925190"/>
              <a:gd name="connsiteY0" fmla="*/ 0 h 2175080"/>
              <a:gd name="connsiteX1" fmla="*/ 5925190 w 5925190"/>
              <a:gd name="connsiteY1" fmla="*/ 0 h 2175080"/>
              <a:gd name="connsiteX2" fmla="*/ 5925190 w 5925190"/>
              <a:gd name="connsiteY2" fmla="*/ 2175080 h 2175080"/>
              <a:gd name="connsiteX3" fmla="*/ 0 w 5925190"/>
              <a:gd name="connsiteY3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2175080">
                <a:moveTo>
                  <a:pt x="1007347" y="0"/>
                </a:moveTo>
                <a:lnTo>
                  <a:pt x="5925190" y="0"/>
                </a:lnTo>
                <a:lnTo>
                  <a:pt x="5925190" y="2175080"/>
                </a:lnTo>
                <a:lnTo>
                  <a:pt x="0" y="21750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 25">
            <a:extLst>
              <a:ext uri="{FF2B5EF4-FFF2-40B4-BE49-F238E27FC236}">
                <a16:creationId xmlns:a16="http://schemas.microsoft.com/office/drawing/2014/main" id="{2B931666-F28F-45F3-A074-66D2272D5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674247"/>
            <a:ext cx="5328490" cy="2171053"/>
          </a:xfrm>
          <a:custGeom>
            <a:avLst/>
            <a:gdLst>
              <a:gd name="connsiteX0" fmla="*/ 0 w 7114535"/>
              <a:gd name="connsiteY0" fmla="*/ 0 h 2175080"/>
              <a:gd name="connsiteX1" fmla="*/ 1189345 w 7114535"/>
              <a:gd name="connsiteY1" fmla="*/ 0 h 2175080"/>
              <a:gd name="connsiteX2" fmla="*/ 7114535 w 7114535"/>
              <a:gd name="connsiteY2" fmla="*/ 0 h 2175080"/>
              <a:gd name="connsiteX3" fmla="*/ 6107188 w 7114535"/>
              <a:gd name="connsiteY3" fmla="*/ 2175080 h 2175080"/>
              <a:gd name="connsiteX4" fmla="*/ 1189345 w 7114535"/>
              <a:gd name="connsiteY4" fmla="*/ 2175080 h 2175080"/>
              <a:gd name="connsiteX5" fmla="*/ 0 w 7114535"/>
              <a:gd name="connsiteY5" fmla="*/ 2175080 h 217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4535" h="2175080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107188" y="2175080"/>
                </a:lnTo>
                <a:lnTo>
                  <a:pt x="1189345" y="2175080"/>
                </a:lnTo>
                <a:lnTo>
                  <a:pt x="0" y="2175080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857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308" name="Rectangle 92"/>
          <p:cNvSpPr>
            <a:spLocks noChangeArrowheads="1"/>
          </p:cNvSpPr>
          <p:nvPr/>
        </p:nvSpPr>
        <p:spPr bwMode="auto">
          <a:xfrm>
            <a:off x="609600" y="2514600"/>
            <a:ext cx="3657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Instruction Example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143000"/>
            <a:ext cx="8294688" cy="570230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Addition Instruction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443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Add value in register </a:t>
            </a:r>
            <a:r>
              <a:rPr lang="en-US" dirty="0" err="1"/>
              <a:t>rA</a:t>
            </a:r>
            <a:r>
              <a:rPr lang="en-US" dirty="0"/>
              <a:t> to that in register </a:t>
            </a:r>
            <a:r>
              <a:rPr lang="en-US" dirty="0" err="1"/>
              <a:t>rB</a:t>
            </a:r>
            <a:endParaRPr lang="en-US" dirty="0"/>
          </a:p>
          <a:p>
            <a:pPr lvl="2"/>
            <a:r>
              <a:rPr lang="en-US" dirty="0"/>
              <a:t>Store result in register </a:t>
            </a:r>
            <a:r>
              <a:rPr lang="en-US" dirty="0" err="1"/>
              <a:t>rB</a:t>
            </a:r>
            <a:endParaRPr lang="en-US" dirty="0"/>
          </a:p>
          <a:p>
            <a:pPr lvl="2"/>
            <a:r>
              <a:rPr lang="en-US" dirty="0"/>
              <a:t>Note that Y86-64 only allows addition to be applied to register data</a:t>
            </a:r>
          </a:p>
          <a:p>
            <a:pPr lvl="1"/>
            <a:r>
              <a:rPr lang="en-US" dirty="0"/>
              <a:t>Set condition codes based on result</a:t>
            </a:r>
          </a:p>
          <a:p>
            <a:pPr lvl="1"/>
            <a:r>
              <a:rPr lang="en-US" dirty="0"/>
              <a:t>e.g., </a:t>
            </a:r>
            <a:r>
              <a:rPr lang="en-US" dirty="0" err="1">
                <a:solidFill>
                  <a:schemeClr val="accent1"/>
                </a:solidFill>
                <a:latin typeface="Courier New" pitchFamily="49" charset="0"/>
              </a:rPr>
              <a:t>addq</a:t>
            </a:r>
            <a:r>
              <a:rPr lang="en-US" dirty="0">
                <a:solidFill>
                  <a:schemeClr val="accent1"/>
                </a:solidFill>
                <a:latin typeface="Courier New" pitchFamily="49" charset="0"/>
              </a:rPr>
              <a:t> %</a:t>
            </a:r>
            <a:r>
              <a:rPr lang="en-US" dirty="0" err="1">
                <a:solidFill>
                  <a:schemeClr val="accent1"/>
                </a:solidFill>
                <a:latin typeface="Courier New" pitchFamily="49" charset="0"/>
              </a:rPr>
              <a:t>rax</a:t>
            </a:r>
            <a:r>
              <a:rPr lang="en-US" dirty="0">
                <a:solidFill>
                  <a:schemeClr val="accent1"/>
                </a:solidFill>
                <a:latin typeface="Courier New" pitchFamily="49" charset="0"/>
              </a:rPr>
              <a:t>,%</a:t>
            </a:r>
            <a:r>
              <a:rPr lang="en-US" dirty="0" err="1">
                <a:solidFill>
                  <a:schemeClr val="accent1"/>
                </a:solidFill>
                <a:latin typeface="Courier New" pitchFamily="49" charset="0"/>
              </a:rPr>
              <a:t>rsi</a:t>
            </a:r>
            <a:r>
              <a:rPr lang="en-US" dirty="0">
                <a:solidFill>
                  <a:schemeClr val="accent1"/>
                </a:solidFill>
                <a:latin typeface="Courier New" pitchFamily="49" charset="0"/>
              </a:rPr>
              <a:t>	</a:t>
            </a:r>
            <a:r>
              <a:rPr lang="en-US" dirty="0"/>
              <a:t>Encoding:</a:t>
            </a:r>
            <a:r>
              <a:rPr lang="en-US" dirty="0">
                <a:solidFill>
                  <a:schemeClr val="accent1"/>
                </a:solidFill>
                <a:latin typeface="Courier New" pitchFamily="49" charset="0"/>
              </a:rPr>
              <a:t> 60 06</a:t>
            </a:r>
          </a:p>
          <a:p>
            <a:pPr lvl="1"/>
            <a:r>
              <a:rPr lang="en-US" dirty="0"/>
              <a:t>Two-byte encoding</a:t>
            </a:r>
          </a:p>
          <a:p>
            <a:pPr lvl="2"/>
            <a:r>
              <a:rPr lang="en-US" dirty="0"/>
              <a:t>First indicates instruction type</a:t>
            </a:r>
          </a:p>
          <a:p>
            <a:pPr lvl="2"/>
            <a:r>
              <a:rPr lang="en-US" dirty="0"/>
              <a:t>Second gives source and destination registers</a:t>
            </a:r>
          </a:p>
        </p:txBody>
      </p:sp>
      <p:grpSp>
        <p:nvGrpSpPr>
          <p:cNvPr id="265309" name="Group 93"/>
          <p:cNvGrpSpPr>
            <a:grpSpLocks/>
          </p:cNvGrpSpPr>
          <p:nvPr/>
        </p:nvGrpSpPr>
        <p:grpSpPr bwMode="auto">
          <a:xfrm>
            <a:off x="838200" y="2667000"/>
            <a:ext cx="3124200" cy="304800"/>
            <a:chOff x="528" y="1680"/>
            <a:chExt cx="1968" cy="192"/>
          </a:xfrm>
        </p:grpSpPr>
        <p:sp>
          <p:nvSpPr>
            <p:cNvPr id="265221" name="Rectangle 5"/>
            <p:cNvSpPr>
              <a:spLocks noChangeArrowheads="1"/>
            </p:cNvSpPr>
            <p:nvPr/>
          </p:nvSpPr>
          <p:spPr bwMode="auto">
            <a:xfrm>
              <a:off x="528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dirty="0" err="1">
                  <a:solidFill>
                    <a:schemeClr val="folHlink"/>
                  </a:solidFill>
                  <a:latin typeface="Courier New" pitchFamily="49" charset="0"/>
                </a:rPr>
                <a:t>addq</a:t>
              </a: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 </a:t>
              </a:r>
              <a:r>
                <a:rPr lang="en-US" sz="1600" dirty="0" err="1">
                  <a:solidFill>
                    <a:schemeClr val="folHlink"/>
                  </a:solidFill>
                </a:rPr>
                <a:t>rA</a:t>
              </a: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 dirty="0" err="1">
                  <a:solidFill>
                    <a:schemeClr val="folHlink"/>
                  </a:solidFill>
                </a:rPr>
                <a:t>rB</a:t>
              </a:r>
              <a:endParaRPr lang="en-US" sz="1600" dirty="0">
                <a:solidFill>
                  <a:schemeClr val="folHlink"/>
                </a:solidFill>
              </a:endParaRPr>
            </a:p>
          </p:txBody>
        </p:sp>
        <p:grpSp>
          <p:nvGrpSpPr>
            <p:cNvPr id="265222" name="Group 6"/>
            <p:cNvGrpSpPr>
              <a:grpSpLocks/>
            </p:cNvGrpSpPr>
            <p:nvPr/>
          </p:nvGrpSpPr>
          <p:grpSpPr bwMode="auto">
            <a:xfrm>
              <a:off x="1728" y="1680"/>
              <a:ext cx="384" cy="192"/>
              <a:chOff x="1296" y="2544"/>
              <a:chExt cx="384" cy="192"/>
            </a:xfrm>
          </p:grpSpPr>
          <p:sp>
            <p:nvSpPr>
              <p:cNvPr id="265223" name="Rectangle 7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65224" name="Rectangle 8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65225" name="Rectangle 9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65226" name="Group 10"/>
            <p:cNvGrpSpPr>
              <a:grpSpLocks/>
            </p:cNvGrpSpPr>
            <p:nvPr/>
          </p:nvGrpSpPr>
          <p:grpSpPr bwMode="auto">
            <a:xfrm>
              <a:off x="2112" y="1680"/>
              <a:ext cx="384" cy="192"/>
              <a:chOff x="1680" y="2544"/>
              <a:chExt cx="384" cy="192"/>
            </a:xfrm>
          </p:grpSpPr>
          <p:sp>
            <p:nvSpPr>
              <p:cNvPr id="265227" name="Rectangle 11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65228" name="Rectangle 12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rB</a:t>
                </a:r>
              </a:p>
            </p:txBody>
          </p:sp>
          <p:sp>
            <p:nvSpPr>
              <p:cNvPr id="265229" name="Rectangle 13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grpSp>
        <p:nvGrpSpPr>
          <p:cNvPr id="265307" name="Group 91"/>
          <p:cNvGrpSpPr>
            <a:grpSpLocks/>
          </p:cNvGrpSpPr>
          <p:nvPr/>
        </p:nvGrpSpPr>
        <p:grpSpPr bwMode="auto">
          <a:xfrm>
            <a:off x="4038600" y="2133600"/>
            <a:ext cx="3698875" cy="533400"/>
            <a:chOff x="2544" y="1104"/>
            <a:chExt cx="2330" cy="336"/>
          </a:xfrm>
        </p:grpSpPr>
        <p:sp>
          <p:nvSpPr>
            <p:cNvPr id="265302" name="Line 86"/>
            <p:cNvSpPr>
              <a:spLocks noChangeShapeType="1"/>
            </p:cNvSpPr>
            <p:nvPr/>
          </p:nvSpPr>
          <p:spPr bwMode="auto">
            <a:xfrm flipH="1">
              <a:off x="2544" y="1200"/>
              <a:ext cx="576" cy="240"/>
            </a:xfrm>
            <a:prstGeom prst="line">
              <a:avLst/>
            </a:prstGeom>
            <a:noFill/>
            <a:ln w="19050">
              <a:solidFill>
                <a:srgbClr val="FF000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65303" name="Text Box 87"/>
            <p:cNvSpPr txBox="1">
              <a:spLocks noChangeArrowheads="1"/>
            </p:cNvSpPr>
            <p:nvPr/>
          </p:nvSpPr>
          <p:spPr bwMode="auto">
            <a:xfrm>
              <a:off x="3120" y="1104"/>
              <a:ext cx="1754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>
                  <a:solidFill>
                    <a:srgbClr val="FF0002"/>
                  </a:solidFill>
                </a:rPr>
                <a:t>Encoded Representation</a:t>
              </a:r>
            </a:p>
          </p:txBody>
        </p:sp>
      </p:grpSp>
      <p:grpSp>
        <p:nvGrpSpPr>
          <p:cNvPr id="265306" name="Group 90"/>
          <p:cNvGrpSpPr>
            <a:grpSpLocks/>
          </p:cNvGrpSpPr>
          <p:nvPr/>
        </p:nvGrpSpPr>
        <p:grpSpPr bwMode="auto">
          <a:xfrm>
            <a:off x="1905000" y="1600200"/>
            <a:ext cx="3622675" cy="1066800"/>
            <a:chOff x="1200" y="768"/>
            <a:chExt cx="2282" cy="672"/>
          </a:xfrm>
        </p:grpSpPr>
        <p:sp>
          <p:nvSpPr>
            <p:cNvPr id="265304" name="Line 88"/>
            <p:cNvSpPr>
              <a:spLocks noChangeShapeType="1"/>
            </p:cNvSpPr>
            <p:nvPr/>
          </p:nvSpPr>
          <p:spPr bwMode="auto">
            <a:xfrm flipH="1">
              <a:off x="1200" y="864"/>
              <a:ext cx="528" cy="576"/>
            </a:xfrm>
            <a:prstGeom prst="line">
              <a:avLst/>
            </a:prstGeom>
            <a:noFill/>
            <a:ln w="19050">
              <a:solidFill>
                <a:srgbClr val="FF0002"/>
              </a:solidFill>
              <a:round/>
              <a:headEnd/>
              <a:tailEnd type="triangl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65305" name="Text Box 89"/>
            <p:cNvSpPr txBox="1">
              <a:spLocks noChangeArrowheads="1"/>
            </p:cNvSpPr>
            <p:nvPr/>
          </p:nvSpPr>
          <p:spPr bwMode="auto">
            <a:xfrm>
              <a:off x="1728" y="768"/>
              <a:ext cx="1754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>
                  <a:solidFill>
                    <a:srgbClr val="FF0002"/>
                  </a:solidFill>
                </a:rPr>
                <a:t>Generic Form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Arithmetic and Logical Operations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idx="1"/>
          </p:nvPr>
        </p:nvSpPr>
        <p:spPr>
          <a:xfrm>
            <a:off x="4296465" y="1763713"/>
            <a:ext cx="4753848" cy="5213350"/>
          </a:xfrm>
        </p:spPr>
        <p:txBody>
          <a:bodyPr/>
          <a:lstStyle/>
          <a:p>
            <a:pPr lvl="1"/>
            <a:endParaRPr lang="en-US" dirty="0"/>
          </a:p>
          <a:p>
            <a:pPr lvl="1"/>
            <a:r>
              <a:rPr lang="en-US" dirty="0"/>
              <a:t>Refer to generically as “</a:t>
            </a:r>
            <a:r>
              <a:rPr lang="en-US" dirty="0" err="1">
                <a:latin typeface="Courier New" pitchFamily="49" charset="0"/>
              </a:rPr>
              <a:t>OPq</a:t>
            </a:r>
            <a:r>
              <a:rPr lang="en-US" dirty="0"/>
              <a:t>”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Encodings differ only by “function code”</a:t>
            </a:r>
          </a:p>
          <a:p>
            <a:pPr lvl="2"/>
            <a:r>
              <a:rPr lang="en-US" dirty="0"/>
              <a:t>Low-order 4 bytes in first instruction word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Set condition codes as side effect</a:t>
            </a:r>
          </a:p>
          <a:p>
            <a:pPr lvl="2"/>
            <a:endParaRPr lang="en-US" dirty="0"/>
          </a:p>
        </p:txBody>
      </p:sp>
      <p:sp>
        <p:nvSpPr>
          <p:cNvPr id="267268" name="Rectangle 4"/>
          <p:cNvSpPr>
            <a:spLocks noChangeArrowheads="1"/>
          </p:cNvSpPr>
          <p:nvPr/>
        </p:nvSpPr>
        <p:spPr bwMode="auto">
          <a:xfrm>
            <a:off x="608702" y="2051050"/>
            <a:ext cx="3657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267269" name="Group 5"/>
          <p:cNvGrpSpPr>
            <a:grpSpLocks/>
          </p:cNvGrpSpPr>
          <p:nvPr/>
        </p:nvGrpSpPr>
        <p:grpSpPr bwMode="auto">
          <a:xfrm>
            <a:off x="837302" y="2203450"/>
            <a:ext cx="3124200" cy="304800"/>
            <a:chOff x="528" y="1680"/>
            <a:chExt cx="1968" cy="192"/>
          </a:xfrm>
        </p:grpSpPr>
        <p:sp>
          <p:nvSpPr>
            <p:cNvPr id="267270" name="Rectangle 6"/>
            <p:cNvSpPr>
              <a:spLocks noChangeArrowheads="1"/>
            </p:cNvSpPr>
            <p:nvPr/>
          </p:nvSpPr>
          <p:spPr bwMode="auto">
            <a:xfrm>
              <a:off x="528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dirty="0" err="1">
                  <a:solidFill>
                    <a:schemeClr val="folHlink"/>
                  </a:solidFill>
                  <a:latin typeface="Courier New" pitchFamily="49" charset="0"/>
                </a:rPr>
                <a:t>addq</a:t>
              </a: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 </a:t>
              </a:r>
              <a:r>
                <a:rPr lang="en-US" sz="1600" dirty="0" err="1">
                  <a:solidFill>
                    <a:schemeClr val="folHlink"/>
                  </a:solidFill>
                </a:rPr>
                <a:t>rA</a:t>
              </a: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 dirty="0" err="1">
                  <a:solidFill>
                    <a:schemeClr val="folHlink"/>
                  </a:solidFill>
                </a:rPr>
                <a:t>rB</a:t>
              </a:r>
              <a:endParaRPr lang="en-US" sz="1600" dirty="0">
                <a:solidFill>
                  <a:schemeClr val="folHlink"/>
                </a:solidFill>
              </a:endParaRPr>
            </a:p>
          </p:txBody>
        </p:sp>
        <p:grpSp>
          <p:nvGrpSpPr>
            <p:cNvPr id="267271" name="Group 7"/>
            <p:cNvGrpSpPr>
              <a:grpSpLocks/>
            </p:cNvGrpSpPr>
            <p:nvPr/>
          </p:nvGrpSpPr>
          <p:grpSpPr bwMode="auto">
            <a:xfrm>
              <a:off x="1728" y="1680"/>
              <a:ext cx="384" cy="192"/>
              <a:chOff x="1296" y="2544"/>
              <a:chExt cx="384" cy="192"/>
            </a:xfrm>
          </p:grpSpPr>
          <p:sp>
            <p:nvSpPr>
              <p:cNvPr id="267272" name="Rectangle 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67273" name="Rectangle 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67274" name="Rectangle 1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67275" name="Group 11"/>
            <p:cNvGrpSpPr>
              <a:grpSpLocks/>
            </p:cNvGrpSpPr>
            <p:nvPr/>
          </p:nvGrpSpPr>
          <p:grpSpPr bwMode="auto">
            <a:xfrm>
              <a:off x="2112" y="1680"/>
              <a:ext cx="384" cy="192"/>
              <a:chOff x="1680" y="2544"/>
              <a:chExt cx="384" cy="192"/>
            </a:xfrm>
          </p:grpSpPr>
          <p:sp>
            <p:nvSpPr>
              <p:cNvPr id="267276" name="Rectangle 12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67277" name="Rectangle 13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rB</a:t>
                </a:r>
              </a:p>
            </p:txBody>
          </p:sp>
          <p:sp>
            <p:nvSpPr>
              <p:cNvPr id="267278" name="Rectangle 14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267279" name="Rectangle 15"/>
          <p:cNvSpPr>
            <a:spLocks noChangeArrowheads="1"/>
          </p:cNvSpPr>
          <p:nvPr/>
        </p:nvSpPr>
        <p:spPr bwMode="auto">
          <a:xfrm>
            <a:off x="608702" y="3194050"/>
            <a:ext cx="3657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267280" name="Group 16"/>
          <p:cNvGrpSpPr>
            <a:grpSpLocks/>
          </p:cNvGrpSpPr>
          <p:nvPr/>
        </p:nvGrpSpPr>
        <p:grpSpPr bwMode="auto">
          <a:xfrm>
            <a:off x="837302" y="3346450"/>
            <a:ext cx="3124200" cy="304800"/>
            <a:chOff x="528" y="1680"/>
            <a:chExt cx="1968" cy="192"/>
          </a:xfrm>
        </p:grpSpPr>
        <p:sp>
          <p:nvSpPr>
            <p:cNvPr id="267281" name="Rectangle 17"/>
            <p:cNvSpPr>
              <a:spLocks noChangeArrowheads="1"/>
            </p:cNvSpPr>
            <p:nvPr/>
          </p:nvSpPr>
          <p:spPr bwMode="auto">
            <a:xfrm>
              <a:off x="528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dirty="0" err="1">
                  <a:solidFill>
                    <a:schemeClr val="folHlink"/>
                  </a:solidFill>
                  <a:latin typeface="Courier New" pitchFamily="49" charset="0"/>
                </a:rPr>
                <a:t>subq</a:t>
              </a: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 </a:t>
              </a:r>
              <a:r>
                <a:rPr lang="en-US" sz="1600" dirty="0" err="1">
                  <a:solidFill>
                    <a:schemeClr val="folHlink"/>
                  </a:solidFill>
                </a:rPr>
                <a:t>rA</a:t>
              </a: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 dirty="0" err="1">
                  <a:solidFill>
                    <a:schemeClr val="folHlink"/>
                  </a:solidFill>
                </a:rPr>
                <a:t>rB</a:t>
              </a:r>
              <a:endParaRPr lang="en-US" sz="1600" dirty="0">
                <a:solidFill>
                  <a:schemeClr val="folHlink"/>
                </a:solidFill>
              </a:endParaRPr>
            </a:p>
          </p:txBody>
        </p:sp>
        <p:grpSp>
          <p:nvGrpSpPr>
            <p:cNvPr id="267282" name="Group 18"/>
            <p:cNvGrpSpPr>
              <a:grpSpLocks/>
            </p:cNvGrpSpPr>
            <p:nvPr/>
          </p:nvGrpSpPr>
          <p:grpSpPr bwMode="auto">
            <a:xfrm>
              <a:off x="1728" y="1680"/>
              <a:ext cx="384" cy="192"/>
              <a:chOff x="1296" y="2544"/>
              <a:chExt cx="384" cy="192"/>
            </a:xfrm>
          </p:grpSpPr>
          <p:sp>
            <p:nvSpPr>
              <p:cNvPr id="267283" name="Rectangle 19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67284" name="Rectangle 20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267285" name="Rectangle 2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67286" name="Group 22"/>
            <p:cNvGrpSpPr>
              <a:grpSpLocks/>
            </p:cNvGrpSpPr>
            <p:nvPr/>
          </p:nvGrpSpPr>
          <p:grpSpPr bwMode="auto">
            <a:xfrm>
              <a:off x="2112" y="1680"/>
              <a:ext cx="384" cy="192"/>
              <a:chOff x="1680" y="2544"/>
              <a:chExt cx="384" cy="192"/>
            </a:xfrm>
          </p:grpSpPr>
          <p:sp>
            <p:nvSpPr>
              <p:cNvPr id="267287" name="Rectangle 23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67288" name="Rectangle 24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rB</a:t>
                </a:r>
              </a:p>
            </p:txBody>
          </p:sp>
          <p:sp>
            <p:nvSpPr>
              <p:cNvPr id="267289" name="Rectangle 25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267290" name="Rectangle 26"/>
          <p:cNvSpPr>
            <a:spLocks noChangeArrowheads="1"/>
          </p:cNvSpPr>
          <p:nvPr/>
        </p:nvSpPr>
        <p:spPr bwMode="auto">
          <a:xfrm>
            <a:off x="608702" y="4337050"/>
            <a:ext cx="3657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267291" name="Group 27"/>
          <p:cNvGrpSpPr>
            <a:grpSpLocks/>
          </p:cNvGrpSpPr>
          <p:nvPr/>
        </p:nvGrpSpPr>
        <p:grpSpPr bwMode="auto">
          <a:xfrm>
            <a:off x="837302" y="4489450"/>
            <a:ext cx="3124200" cy="304800"/>
            <a:chOff x="528" y="1680"/>
            <a:chExt cx="1968" cy="192"/>
          </a:xfrm>
        </p:grpSpPr>
        <p:sp>
          <p:nvSpPr>
            <p:cNvPr id="267292" name="Rectangle 28"/>
            <p:cNvSpPr>
              <a:spLocks noChangeArrowheads="1"/>
            </p:cNvSpPr>
            <p:nvPr/>
          </p:nvSpPr>
          <p:spPr bwMode="auto">
            <a:xfrm>
              <a:off x="528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dirty="0" err="1">
                  <a:solidFill>
                    <a:schemeClr val="folHlink"/>
                  </a:solidFill>
                  <a:latin typeface="Courier New" pitchFamily="49" charset="0"/>
                </a:rPr>
                <a:t>andq</a:t>
              </a: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 </a:t>
              </a:r>
              <a:r>
                <a:rPr lang="en-US" sz="1600" dirty="0" err="1">
                  <a:solidFill>
                    <a:schemeClr val="folHlink"/>
                  </a:solidFill>
                </a:rPr>
                <a:t>rA</a:t>
              </a: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 dirty="0" err="1">
                  <a:solidFill>
                    <a:schemeClr val="folHlink"/>
                  </a:solidFill>
                </a:rPr>
                <a:t>rB</a:t>
              </a:r>
              <a:endParaRPr lang="en-US" sz="1600" dirty="0">
                <a:solidFill>
                  <a:schemeClr val="folHlink"/>
                </a:solidFill>
              </a:endParaRPr>
            </a:p>
          </p:txBody>
        </p:sp>
        <p:grpSp>
          <p:nvGrpSpPr>
            <p:cNvPr id="267293" name="Group 29"/>
            <p:cNvGrpSpPr>
              <a:grpSpLocks/>
            </p:cNvGrpSpPr>
            <p:nvPr/>
          </p:nvGrpSpPr>
          <p:grpSpPr bwMode="auto">
            <a:xfrm>
              <a:off x="1728" y="1680"/>
              <a:ext cx="384" cy="192"/>
              <a:chOff x="1296" y="2544"/>
              <a:chExt cx="384" cy="192"/>
            </a:xfrm>
          </p:grpSpPr>
          <p:sp>
            <p:nvSpPr>
              <p:cNvPr id="267294" name="Rectangle 3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67295" name="Rectangle 31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267296" name="Rectangle 3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67297" name="Group 33"/>
            <p:cNvGrpSpPr>
              <a:grpSpLocks/>
            </p:cNvGrpSpPr>
            <p:nvPr/>
          </p:nvGrpSpPr>
          <p:grpSpPr bwMode="auto">
            <a:xfrm>
              <a:off x="2112" y="1680"/>
              <a:ext cx="384" cy="192"/>
              <a:chOff x="1680" y="2544"/>
              <a:chExt cx="384" cy="192"/>
            </a:xfrm>
          </p:grpSpPr>
          <p:sp>
            <p:nvSpPr>
              <p:cNvPr id="267298" name="Rectangle 34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67299" name="Rectangle 35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rB</a:t>
                </a:r>
              </a:p>
            </p:txBody>
          </p:sp>
          <p:sp>
            <p:nvSpPr>
              <p:cNvPr id="267300" name="Rectangle 36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267301" name="Rectangle 37"/>
          <p:cNvSpPr>
            <a:spLocks noChangeArrowheads="1"/>
          </p:cNvSpPr>
          <p:nvPr/>
        </p:nvSpPr>
        <p:spPr bwMode="auto">
          <a:xfrm>
            <a:off x="608702" y="5480050"/>
            <a:ext cx="3657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267302" name="Group 38"/>
          <p:cNvGrpSpPr>
            <a:grpSpLocks/>
          </p:cNvGrpSpPr>
          <p:nvPr/>
        </p:nvGrpSpPr>
        <p:grpSpPr bwMode="auto">
          <a:xfrm>
            <a:off x="837302" y="5632450"/>
            <a:ext cx="3124200" cy="304800"/>
            <a:chOff x="528" y="1680"/>
            <a:chExt cx="1968" cy="192"/>
          </a:xfrm>
        </p:grpSpPr>
        <p:sp>
          <p:nvSpPr>
            <p:cNvPr id="267303" name="Rectangle 39"/>
            <p:cNvSpPr>
              <a:spLocks noChangeArrowheads="1"/>
            </p:cNvSpPr>
            <p:nvPr/>
          </p:nvSpPr>
          <p:spPr bwMode="auto">
            <a:xfrm>
              <a:off x="528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dirty="0" err="1">
                  <a:solidFill>
                    <a:schemeClr val="folHlink"/>
                  </a:solidFill>
                  <a:latin typeface="Courier New" pitchFamily="49" charset="0"/>
                </a:rPr>
                <a:t>xorq</a:t>
              </a: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 </a:t>
              </a:r>
              <a:r>
                <a:rPr lang="en-US" sz="1600" dirty="0" err="1">
                  <a:solidFill>
                    <a:schemeClr val="folHlink"/>
                  </a:solidFill>
                </a:rPr>
                <a:t>rA</a:t>
              </a: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 dirty="0" err="1">
                  <a:solidFill>
                    <a:schemeClr val="folHlink"/>
                  </a:solidFill>
                </a:rPr>
                <a:t>rB</a:t>
              </a:r>
              <a:endParaRPr lang="en-US" sz="1600" dirty="0">
                <a:solidFill>
                  <a:schemeClr val="folHlink"/>
                </a:solidFill>
              </a:endParaRPr>
            </a:p>
          </p:txBody>
        </p:sp>
        <p:grpSp>
          <p:nvGrpSpPr>
            <p:cNvPr id="267304" name="Group 40"/>
            <p:cNvGrpSpPr>
              <a:grpSpLocks/>
            </p:cNvGrpSpPr>
            <p:nvPr/>
          </p:nvGrpSpPr>
          <p:grpSpPr bwMode="auto">
            <a:xfrm>
              <a:off x="1728" y="1680"/>
              <a:ext cx="384" cy="192"/>
              <a:chOff x="1296" y="2544"/>
              <a:chExt cx="384" cy="192"/>
            </a:xfrm>
          </p:grpSpPr>
          <p:sp>
            <p:nvSpPr>
              <p:cNvPr id="267305" name="Rectangle 4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67306" name="Rectangle 42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267307" name="Rectangle 4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67308" name="Group 44"/>
            <p:cNvGrpSpPr>
              <a:grpSpLocks/>
            </p:cNvGrpSpPr>
            <p:nvPr/>
          </p:nvGrpSpPr>
          <p:grpSpPr bwMode="auto">
            <a:xfrm>
              <a:off x="2112" y="1680"/>
              <a:ext cx="384" cy="192"/>
              <a:chOff x="1680" y="2544"/>
              <a:chExt cx="384" cy="192"/>
            </a:xfrm>
          </p:grpSpPr>
          <p:sp>
            <p:nvSpPr>
              <p:cNvPr id="267309" name="Rectangle 45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67310" name="Rectangle 46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rB</a:t>
                </a:r>
              </a:p>
            </p:txBody>
          </p:sp>
          <p:sp>
            <p:nvSpPr>
              <p:cNvPr id="267311" name="Rectangle 47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267312" name="Text Box 48"/>
          <p:cNvSpPr txBox="1">
            <a:spLocks noChangeArrowheads="1"/>
          </p:cNvSpPr>
          <p:nvPr/>
        </p:nvSpPr>
        <p:spPr bwMode="auto">
          <a:xfrm>
            <a:off x="608702" y="1670050"/>
            <a:ext cx="5302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Add</a:t>
            </a:r>
          </a:p>
        </p:txBody>
      </p:sp>
      <p:sp>
        <p:nvSpPr>
          <p:cNvPr id="267313" name="Text Box 49"/>
          <p:cNvSpPr txBox="1">
            <a:spLocks noChangeArrowheads="1"/>
          </p:cNvSpPr>
          <p:nvPr/>
        </p:nvSpPr>
        <p:spPr bwMode="auto">
          <a:xfrm>
            <a:off x="608702" y="2813050"/>
            <a:ext cx="23717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Subtract (rA from rB)</a:t>
            </a:r>
          </a:p>
        </p:txBody>
      </p:sp>
      <p:sp>
        <p:nvSpPr>
          <p:cNvPr id="267314" name="Text Box 50"/>
          <p:cNvSpPr txBox="1">
            <a:spLocks noChangeArrowheads="1"/>
          </p:cNvSpPr>
          <p:nvPr/>
        </p:nvSpPr>
        <p:spPr bwMode="auto">
          <a:xfrm>
            <a:off x="608702" y="3956050"/>
            <a:ext cx="5302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And</a:t>
            </a:r>
          </a:p>
        </p:txBody>
      </p:sp>
      <p:sp>
        <p:nvSpPr>
          <p:cNvPr id="267315" name="Text Box 51"/>
          <p:cNvSpPr txBox="1">
            <a:spLocks noChangeArrowheads="1"/>
          </p:cNvSpPr>
          <p:nvPr/>
        </p:nvSpPr>
        <p:spPr bwMode="auto">
          <a:xfrm>
            <a:off x="608702" y="5099050"/>
            <a:ext cx="14859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Exclusive-Or</a:t>
            </a:r>
          </a:p>
        </p:txBody>
      </p:sp>
      <p:grpSp>
        <p:nvGrpSpPr>
          <p:cNvPr id="267321" name="Group 57"/>
          <p:cNvGrpSpPr>
            <a:grpSpLocks/>
          </p:cNvGrpSpPr>
          <p:nvPr/>
        </p:nvGrpSpPr>
        <p:grpSpPr bwMode="auto">
          <a:xfrm>
            <a:off x="346764" y="1423988"/>
            <a:ext cx="2395538" cy="703262"/>
            <a:chOff x="27" y="565"/>
            <a:chExt cx="1509" cy="443"/>
          </a:xfrm>
        </p:grpSpPr>
        <p:sp>
          <p:nvSpPr>
            <p:cNvPr id="267316" name="Line 52"/>
            <p:cNvSpPr>
              <a:spLocks noChangeShapeType="1"/>
            </p:cNvSpPr>
            <p:nvPr/>
          </p:nvSpPr>
          <p:spPr bwMode="auto">
            <a:xfrm>
              <a:off x="1248" y="768"/>
              <a:ext cx="288" cy="240"/>
            </a:xfrm>
            <a:prstGeom prst="line">
              <a:avLst/>
            </a:prstGeom>
            <a:noFill/>
            <a:ln w="19050">
              <a:solidFill>
                <a:srgbClr val="FF000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67317" name="Text Box 53"/>
            <p:cNvSpPr txBox="1">
              <a:spLocks noChangeArrowheads="1"/>
            </p:cNvSpPr>
            <p:nvPr/>
          </p:nvSpPr>
          <p:spPr bwMode="auto">
            <a:xfrm>
              <a:off x="27" y="565"/>
              <a:ext cx="1202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r"/>
              <a:r>
                <a:rPr lang="en-US">
                  <a:solidFill>
                    <a:srgbClr val="FF0002"/>
                  </a:solidFill>
                </a:rPr>
                <a:t>Instruction Code</a:t>
              </a:r>
            </a:p>
          </p:txBody>
        </p:sp>
      </p:grpSp>
      <p:grpSp>
        <p:nvGrpSpPr>
          <p:cNvPr id="267320" name="Group 56"/>
          <p:cNvGrpSpPr>
            <a:grpSpLocks/>
          </p:cNvGrpSpPr>
          <p:nvPr/>
        </p:nvGrpSpPr>
        <p:grpSpPr bwMode="auto">
          <a:xfrm>
            <a:off x="2848664" y="1423988"/>
            <a:ext cx="1692275" cy="703262"/>
            <a:chOff x="1603" y="565"/>
            <a:chExt cx="1066" cy="443"/>
          </a:xfrm>
        </p:grpSpPr>
        <p:sp>
          <p:nvSpPr>
            <p:cNvPr id="267318" name="Line 54"/>
            <p:cNvSpPr>
              <a:spLocks noChangeShapeType="1"/>
            </p:cNvSpPr>
            <p:nvPr/>
          </p:nvSpPr>
          <p:spPr bwMode="auto">
            <a:xfrm flipH="1">
              <a:off x="1824" y="768"/>
              <a:ext cx="144" cy="240"/>
            </a:xfrm>
            <a:prstGeom prst="line">
              <a:avLst/>
            </a:prstGeom>
            <a:noFill/>
            <a:ln w="19050">
              <a:solidFill>
                <a:srgbClr val="FF0002"/>
              </a:solidFill>
              <a:round/>
              <a:headEnd/>
              <a:tailEnd type="triangl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67319" name="Text Box 55"/>
            <p:cNvSpPr txBox="1">
              <a:spLocks noChangeArrowheads="1"/>
            </p:cNvSpPr>
            <p:nvPr/>
          </p:nvSpPr>
          <p:spPr bwMode="auto">
            <a:xfrm>
              <a:off x="1603" y="565"/>
              <a:ext cx="1066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r"/>
              <a:r>
                <a:rPr lang="en-US">
                  <a:solidFill>
                    <a:srgbClr val="FF0002"/>
                  </a:solidFill>
                </a:rPr>
                <a:t>Function Code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27777" y="77"/>
            <a:ext cx="7875746" cy="1323108"/>
          </a:xfrm>
        </p:spPr>
        <p:txBody>
          <a:bodyPr/>
          <a:lstStyle/>
          <a:p>
            <a:r>
              <a:rPr lang="en-US" dirty="0"/>
              <a:t>Move Operations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5403850"/>
            <a:ext cx="7696200" cy="1257300"/>
          </a:xfrm>
        </p:spPr>
        <p:txBody>
          <a:bodyPr/>
          <a:lstStyle/>
          <a:p>
            <a:pPr lvl="1"/>
            <a:r>
              <a:rPr lang="en-US" dirty="0"/>
              <a:t>Like the x86-64 </a:t>
            </a: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/>
              <a:t> instruction</a:t>
            </a:r>
          </a:p>
          <a:p>
            <a:pPr lvl="1"/>
            <a:r>
              <a:rPr lang="en-US" dirty="0"/>
              <a:t>Simpler format for memory addresses</a:t>
            </a:r>
          </a:p>
          <a:p>
            <a:pPr lvl="1"/>
            <a:r>
              <a:rPr lang="en-US" dirty="0"/>
              <a:t>Give different names to keep them distinct</a:t>
            </a:r>
          </a:p>
        </p:txBody>
      </p:sp>
      <p:sp>
        <p:nvSpPr>
          <p:cNvPr id="268292" name="Rectangle 4"/>
          <p:cNvSpPr>
            <a:spLocks noChangeArrowheads="1"/>
          </p:cNvSpPr>
          <p:nvPr/>
        </p:nvSpPr>
        <p:spPr bwMode="auto">
          <a:xfrm>
            <a:off x="334963" y="1295400"/>
            <a:ext cx="8345487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8294" name="Rectangle 6"/>
          <p:cNvSpPr>
            <a:spLocks noChangeArrowheads="1"/>
          </p:cNvSpPr>
          <p:nvPr/>
        </p:nvSpPr>
        <p:spPr bwMode="auto">
          <a:xfrm>
            <a:off x="563563" y="1447800"/>
            <a:ext cx="19050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rrmovq</a:t>
            </a:r>
            <a:r>
              <a:rPr lang="en-US" sz="1600" dirty="0">
                <a:solidFill>
                  <a:schemeClr val="folHlink"/>
                </a:solidFill>
              </a:rPr>
              <a:t> </a:t>
            </a:r>
            <a:r>
              <a:rPr lang="en-US" sz="1600" dirty="0" err="1">
                <a:solidFill>
                  <a:schemeClr val="folHlink"/>
                </a:solidFill>
              </a:rPr>
              <a:t>rA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, </a:t>
            </a:r>
            <a:r>
              <a:rPr lang="en-US" sz="1600" dirty="0" err="1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grpSp>
        <p:nvGrpSpPr>
          <p:cNvPr id="268295" name="Group 7"/>
          <p:cNvGrpSpPr>
            <a:grpSpLocks/>
          </p:cNvGrpSpPr>
          <p:nvPr/>
        </p:nvGrpSpPr>
        <p:grpSpPr bwMode="auto">
          <a:xfrm>
            <a:off x="2468563" y="1447800"/>
            <a:ext cx="609600" cy="304800"/>
            <a:chOff x="1296" y="2544"/>
            <a:chExt cx="384" cy="192"/>
          </a:xfrm>
        </p:grpSpPr>
        <p:sp>
          <p:nvSpPr>
            <p:cNvPr id="268296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268297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268298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sp>
        <p:nvSpPr>
          <p:cNvPr id="268314" name="Rectangle 26"/>
          <p:cNvSpPr>
            <a:spLocks noChangeArrowheads="1"/>
          </p:cNvSpPr>
          <p:nvPr/>
        </p:nvSpPr>
        <p:spPr bwMode="auto">
          <a:xfrm>
            <a:off x="350838" y="2286000"/>
            <a:ext cx="8329612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8336" name="Text Box 48"/>
          <p:cNvSpPr txBox="1">
            <a:spLocks noChangeArrowheads="1"/>
          </p:cNvSpPr>
          <p:nvPr/>
        </p:nvSpPr>
        <p:spPr bwMode="auto">
          <a:xfrm>
            <a:off x="6394450" y="984250"/>
            <a:ext cx="2314320" cy="34624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dirty="0"/>
              <a:t>Register 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/>
              <a:t> Register</a:t>
            </a:r>
          </a:p>
        </p:txBody>
      </p:sp>
      <p:sp>
        <p:nvSpPr>
          <p:cNvPr id="268338" name="Text Box 50"/>
          <p:cNvSpPr txBox="1">
            <a:spLocks noChangeArrowheads="1"/>
          </p:cNvSpPr>
          <p:nvPr/>
        </p:nvSpPr>
        <p:spPr bwMode="auto">
          <a:xfrm>
            <a:off x="6165850" y="1974850"/>
            <a:ext cx="2532416" cy="34624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dirty="0"/>
              <a:t>Immediate 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/>
              <a:t> Register</a:t>
            </a:r>
          </a:p>
        </p:txBody>
      </p:sp>
      <p:sp>
        <p:nvSpPr>
          <p:cNvPr id="268316" name="Rectangle 28"/>
          <p:cNvSpPr>
            <a:spLocks noChangeArrowheads="1"/>
          </p:cNvSpPr>
          <p:nvPr/>
        </p:nvSpPr>
        <p:spPr bwMode="auto">
          <a:xfrm>
            <a:off x="503238" y="2438400"/>
            <a:ext cx="19050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irmovq</a:t>
            </a:r>
            <a:r>
              <a:rPr lang="en-US" sz="1600" dirty="0">
                <a:solidFill>
                  <a:schemeClr val="folHlink"/>
                </a:solidFill>
              </a:rPr>
              <a:t> V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, </a:t>
            </a:r>
            <a:r>
              <a:rPr lang="en-US" sz="1600" dirty="0" err="1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grpSp>
        <p:nvGrpSpPr>
          <p:cNvPr id="268352" name="Group 64"/>
          <p:cNvGrpSpPr>
            <a:grpSpLocks/>
          </p:cNvGrpSpPr>
          <p:nvPr/>
        </p:nvGrpSpPr>
        <p:grpSpPr bwMode="auto">
          <a:xfrm>
            <a:off x="3017838" y="2438400"/>
            <a:ext cx="609600" cy="304800"/>
            <a:chOff x="2688" y="1632"/>
            <a:chExt cx="384" cy="192"/>
          </a:xfrm>
        </p:grpSpPr>
        <p:sp>
          <p:nvSpPr>
            <p:cNvPr id="268353" name="Rectangle 65"/>
            <p:cNvSpPr>
              <a:spLocks noChangeArrowheads="1"/>
            </p:cNvSpPr>
            <p:nvPr/>
          </p:nvSpPr>
          <p:spPr bwMode="auto">
            <a:xfrm>
              <a:off x="2688" y="1632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F</a:t>
              </a:r>
            </a:p>
          </p:txBody>
        </p:sp>
        <p:sp>
          <p:nvSpPr>
            <p:cNvPr id="268354" name="Rectangle 66"/>
            <p:cNvSpPr>
              <a:spLocks noChangeArrowheads="1"/>
            </p:cNvSpPr>
            <p:nvPr/>
          </p:nvSpPr>
          <p:spPr bwMode="auto">
            <a:xfrm>
              <a:off x="2880" y="1632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dirty="0" err="1"/>
                <a:t>rB</a:t>
              </a:r>
              <a:endParaRPr lang="en-US" dirty="0"/>
            </a:p>
          </p:txBody>
        </p:sp>
        <p:sp>
          <p:nvSpPr>
            <p:cNvPr id="268355" name="Rectangle 67"/>
            <p:cNvSpPr>
              <a:spLocks noChangeArrowheads="1"/>
            </p:cNvSpPr>
            <p:nvPr/>
          </p:nvSpPr>
          <p:spPr bwMode="auto">
            <a:xfrm>
              <a:off x="2688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</p:grpSp>
      <p:grpSp>
        <p:nvGrpSpPr>
          <p:cNvPr id="268348" name="Group 60"/>
          <p:cNvGrpSpPr>
            <a:grpSpLocks/>
          </p:cNvGrpSpPr>
          <p:nvPr/>
        </p:nvGrpSpPr>
        <p:grpSpPr bwMode="auto">
          <a:xfrm>
            <a:off x="2408238" y="2438400"/>
            <a:ext cx="609600" cy="304800"/>
            <a:chOff x="1296" y="2544"/>
            <a:chExt cx="384" cy="192"/>
          </a:xfrm>
        </p:grpSpPr>
        <p:sp>
          <p:nvSpPr>
            <p:cNvPr id="268349" name="Rectangle 61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3</a:t>
              </a:r>
            </a:p>
          </p:txBody>
        </p:sp>
        <p:sp>
          <p:nvSpPr>
            <p:cNvPr id="268350" name="Rectangle 62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0</a:t>
              </a:r>
            </a:p>
          </p:txBody>
        </p:sp>
        <p:sp>
          <p:nvSpPr>
            <p:cNvPr id="268351" name="Rectangle 63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</p:grpSp>
      <p:sp>
        <p:nvSpPr>
          <p:cNvPr id="268356" name="Rectangle 68"/>
          <p:cNvSpPr>
            <a:spLocks noChangeArrowheads="1"/>
          </p:cNvSpPr>
          <p:nvPr/>
        </p:nvSpPr>
        <p:spPr bwMode="auto">
          <a:xfrm>
            <a:off x="3627438" y="2438400"/>
            <a:ext cx="4900612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/>
              <a:t>V</a:t>
            </a:r>
          </a:p>
        </p:txBody>
      </p:sp>
      <p:sp>
        <p:nvSpPr>
          <p:cNvPr id="268360" name="Rectangle 72"/>
          <p:cNvSpPr>
            <a:spLocks noChangeArrowheads="1"/>
          </p:cNvSpPr>
          <p:nvPr/>
        </p:nvSpPr>
        <p:spPr bwMode="auto">
          <a:xfrm>
            <a:off x="350838" y="3276600"/>
            <a:ext cx="8329612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8361" name="Text Box 73"/>
          <p:cNvSpPr txBox="1">
            <a:spLocks noChangeArrowheads="1"/>
          </p:cNvSpPr>
          <p:nvPr/>
        </p:nvSpPr>
        <p:spPr bwMode="auto">
          <a:xfrm>
            <a:off x="6394450" y="2965450"/>
            <a:ext cx="2275773" cy="34624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dirty="0"/>
              <a:t>Register 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/>
              <a:t> Memory</a:t>
            </a:r>
          </a:p>
        </p:txBody>
      </p:sp>
      <p:sp>
        <p:nvSpPr>
          <p:cNvPr id="268363" name="Rectangle 75"/>
          <p:cNvSpPr>
            <a:spLocks noChangeArrowheads="1"/>
          </p:cNvSpPr>
          <p:nvPr/>
        </p:nvSpPr>
        <p:spPr bwMode="auto">
          <a:xfrm>
            <a:off x="503238" y="3429000"/>
            <a:ext cx="19050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rmmovq</a:t>
            </a:r>
            <a:r>
              <a:rPr lang="en-US" sz="1600" dirty="0">
                <a:solidFill>
                  <a:schemeClr val="folHlink"/>
                </a:solidFill>
              </a:rPr>
              <a:t> </a:t>
            </a:r>
            <a:r>
              <a:rPr lang="en-US" sz="1600" dirty="0" err="1">
                <a:solidFill>
                  <a:schemeClr val="folHlink"/>
                </a:solidFill>
              </a:rPr>
              <a:t>rA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,</a:t>
            </a:r>
            <a:r>
              <a:rPr lang="en-US" sz="1600" dirty="0">
                <a:solidFill>
                  <a:schemeClr val="folHlink"/>
                </a:solidFill>
              </a:rPr>
              <a:t> D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(</a:t>
            </a:r>
            <a:r>
              <a:rPr lang="en-US" sz="1600" dirty="0" err="1">
                <a:solidFill>
                  <a:schemeClr val="folHlink"/>
                </a:solidFill>
              </a:rPr>
              <a:t>rB</a:t>
            </a:r>
            <a:r>
              <a:rPr lang="en-US" sz="1600" dirty="0">
                <a:solidFill>
                  <a:schemeClr val="folHlink"/>
                </a:solidFill>
              </a:rPr>
              <a:t>)</a:t>
            </a:r>
          </a:p>
        </p:txBody>
      </p:sp>
      <p:grpSp>
        <p:nvGrpSpPr>
          <p:cNvPr id="268365" name="Group 77"/>
          <p:cNvGrpSpPr>
            <a:grpSpLocks/>
          </p:cNvGrpSpPr>
          <p:nvPr/>
        </p:nvGrpSpPr>
        <p:grpSpPr bwMode="auto">
          <a:xfrm>
            <a:off x="2408238" y="3429000"/>
            <a:ext cx="609600" cy="304800"/>
            <a:chOff x="1296" y="2544"/>
            <a:chExt cx="384" cy="192"/>
          </a:xfrm>
        </p:grpSpPr>
        <p:sp>
          <p:nvSpPr>
            <p:cNvPr id="268366" name="Rectangle 7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4</a:t>
              </a:r>
            </a:p>
          </p:txBody>
        </p:sp>
        <p:sp>
          <p:nvSpPr>
            <p:cNvPr id="268367" name="Rectangle 7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0</a:t>
              </a:r>
            </a:p>
          </p:txBody>
        </p:sp>
        <p:sp>
          <p:nvSpPr>
            <p:cNvPr id="268368" name="Rectangle 8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</p:grpSp>
      <p:grpSp>
        <p:nvGrpSpPr>
          <p:cNvPr id="268369" name="Group 81"/>
          <p:cNvGrpSpPr>
            <a:grpSpLocks/>
          </p:cNvGrpSpPr>
          <p:nvPr/>
        </p:nvGrpSpPr>
        <p:grpSpPr bwMode="auto">
          <a:xfrm>
            <a:off x="3017838" y="3429000"/>
            <a:ext cx="609600" cy="304800"/>
            <a:chOff x="2688" y="1632"/>
            <a:chExt cx="384" cy="192"/>
          </a:xfrm>
        </p:grpSpPr>
        <p:sp>
          <p:nvSpPr>
            <p:cNvPr id="268370" name="Rectangle 82"/>
            <p:cNvSpPr>
              <a:spLocks noChangeArrowheads="1"/>
            </p:cNvSpPr>
            <p:nvPr/>
          </p:nvSpPr>
          <p:spPr bwMode="auto">
            <a:xfrm>
              <a:off x="2688" y="1632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268371" name="Rectangle 83"/>
            <p:cNvSpPr>
              <a:spLocks noChangeArrowheads="1"/>
            </p:cNvSpPr>
            <p:nvPr/>
          </p:nvSpPr>
          <p:spPr bwMode="auto">
            <a:xfrm>
              <a:off x="2880" y="1632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/>
                <a:t>rB</a:t>
              </a:r>
            </a:p>
          </p:txBody>
        </p:sp>
        <p:sp>
          <p:nvSpPr>
            <p:cNvPr id="268372" name="Rectangle 84"/>
            <p:cNvSpPr>
              <a:spLocks noChangeArrowheads="1"/>
            </p:cNvSpPr>
            <p:nvPr/>
          </p:nvSpPr>
          <p:spPr bwMode="auto">
            <a:xfrm>
              <a:off x="2688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</p:grpSp>
      <p:sp>
        <p:nvSpPr>
          <p:cNvPr id="268373" name="Rectangle 85"/>
          <p:cNvSpPr>
            <a:spLocks noChangeArrowheads="1"/>
          </p:cNvSpPr>
          <p:nvPr/>
        </p:nvSpPr>
        <p:spPr bwMode="auto">
          <a:xfrm>
            <a:off x="3627438" y="3429000"/>
            <a:ext cx="4900612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/>
              <a:t>D</a:t>
            </a:r>
          </a:p>
        </p:txBody>
      </p:sp>
      <p:sp>
        <p:nvSpPr>
          <p:cNvPr id="268374" name="Rectangle 86"/>
          <p:cNvSpPr>
            <a:spLocks noChangeArrowheads="1"/>
          </p:cNvSpPr>
          <p:nvPr/>
        </p:nvSpPr>
        <p:spPr bwMode="auto">
          <a:xfrm>
            <a:off x="350838" y="4343400"/>
            <a:ext cx="8329612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8375" name="Text Box 87"/>
          <p:cNvSpPr txBox="1">
            <a:spLocks noChangeArrowheads="1"/>
          </p:cNvSpPr>
          <p:nvPr/>
        </p:nvSpPr>
        <p:spPr bwMode="auto">
          <a:xfrm>
            <a:off x="6394450" y="4032250"/>
            <a:ext cx="2275773" cy="34624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dirty="0"/>
              <a:t>Memory </a:t>
            </a: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</a:t>
            </a:r>
            <a:r>
              <a:rPr lang="en-US" dirty="0"/>
              <a:t> Register</a:t>
            </a:r>
          </a:p>
        </p:txBody>
      </p:sp>
      <p:sp>
        <p:nvSpPr>
          <p:cNvPr id="268377" name="Rectangle 89"/>
          <p:cNvSpPr>
            <a:spLocks noChangeArrowheads="1"/>
          </p:cNvSpPr>
          <p:nvPr/>
        </p:nvSpPr>
        <p:spPr bwMode="auto">
          <a:xfrm>
            <a:off x="503238" y="4495800"/>
            <a:ext cx="19050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mrmovq</a:t>
            </a:r>
            <a:r>
              <a:rPr lang="en-US" sz="1600" dirty="0">
                <a:solidFill>
                  <a:schemeClr val="folHlink"/>
                </a:solidFill>
              </a:rPr>
              <a:t> D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(</a:t>
            </a:r>
            <a:r>
              <a:rPr lang="en-US" sz="1600" dirty="0" err="1">
                <a:solidFill>
                  <a:schemeClr val="folHlink"/>
                </a:solidFill>
              </a:rPr>
              <a:t>rB</a:t>
            </a:r>
            <a:r>
              <a:rPr lang="en-US" sz="1600" dirty="0">
                <a:solidFill>
                  <a:schemeClr val="folHlink"/>
                </a:solidFill>
              </a:rPr>
              <a:t>), </a:t>
            </a:r>
            <a:r>
              <a:rPr lang="en-US" sz="1600" dirty="0" err="1">
                <a:solidFill>
                  <a:schemeClr val="folHlink"/>
                </a:solidFill>
              </a:rPr>
              <a:t>rA</a:t>
            </a:r>
            <a:endParaRPr lang="en-US" sz="1600" dirty="0">
              <a:solidFill>
                <a:schemeClr val="folHlink"/>
              </a:solidFill>
              <a:latin typeface="Courier New" pitchFamily="49" charset="0"/>
            </a:endParaRPr>
          </a:p>
        </p:txBody>
      </p:sp>
      <p:grpSp>
        <p:nvGrpSpPr>
          <p:cNvPr id="268379" name="Group 91"/>
          <p:cNvGrpSpPr>
            <a:grpSpLocks/>
          </p:cNvGrpSpPr>
          <p:nvPr/>
        </p:nvGrpSpPr>
        <p:grpSpPr bwMode="auto">
          <a:xfrm>
            <a:off x="2408238" y="4495800"/>
            <a:ext cx="609600" cy="304800"/>
            <a:chOff x="1296" y="2544"/>
            <a:chExt cx="384" cy="192"/>
          </a:xfrm>
        </p:grpSpPr>
        <p:sp>
          <p:nvSpPr>
            <p:cNvPr id="268380" name="Rectangle 92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5</a:t>
              </a:r>
            </a:p>
          </p:txBody>
        </p:sp>
        <p:sp>
          <p:nvSpPr>
            <p:cNvPr id="268381" name="Rectangle 93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>
                  <a:latin typeface="Courier New" pitchFamily="49" charset="0"/>
                </a:rPr>
                <a:t>0</a:t>
              </a:r>
            </a:p>
          </p:txBody>
        </p:sp>
        <p:sp>
          <p:nvSpPr>
            <p:cNvPr id="268382" name="Rectangle 94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</p:grpSp>
      <p:grpSp>
        <p:nvGrpSpPr>
          <p:cNvPr id="268383" name="Group 95"/>
          <p:cNvGrpSpPr>
            <a:grpSpLocks/>
          </p:cNvGrpSpPr>
          <p:nvPr/>
        </p:nvGrpSpPr>
        <p:grpSpPr bwMode="auto">
          <a:xfrm>
            <a:off x="3017838" y="4495800"/>
            <a:ext cx="609600" cy="304800"/>
            <a:chOff x="2688" y="1632"/>
            <a:chExt cx="384" cy="192"/>
          </a:xfrm>
        </p:grpSpPr>
        <p:sp>
          <p:nvSpPr>
            <p:cNvPr id="268384" name="Rectangle 96"/>
            <p:cNvSpPr>
              <a:spLocks noChangeArrowheads="1"/>
            </p:cNvSpPr>
            <p:nvPr/>
          </p:nvSpPr>
          <p:spPr bwMode="auto">
            <a:xfrm>
              <a:off x="2688" y="1632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268385" name="Rectangle 97"/>
            <p:cNvSpPr>
              <a:spLocks noChangeArrowheads="1"/>
            </p:cNvSpPr>
            <p:nvPr/>
          </p:nvSpPr>
          <p:spPr bwMode="auto">
            <a:xfrm>
              <a:off x="2880" y="1632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/>
                <a:t>rB</a:t>
              </a:r>
            </a:p>
          </p:txBody>
        </p:sp>
        <p:sp>
          <p:nvSpPr>
            <p:cNvPr id="268386" name="Rectangle 98"/>
            <p:cNvSpPr>
              <a:spLocks noChangeArrowheads="1"/>
            </p:cNvSpPr>
            <p:nvPr/>
          </p:nvSpPr>
          <p:spPr bwMode="auto">
            <a:xfrm>
              <a:off x="2688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</p:grpSp>
      <p:sp>
        <p:nvSpPr>
          <p:cNvPr id="268387" name="Rectangle 99"/>
          <p:cNvSpPr>
            <a:spLocks noChangeArrowheads="1"/>
          </p:cNvSpPr>
          <p:nvPr/>
        </p:nvSpPr>
        <p:spPr bwMode="auto">
          <a:xfrm>
            <a:off x="3627438" y="4495800"/>
            <a:ext cx="4900612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/>
              <a:t>D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54"/>
          <p:cNvSpPr>
            <a:spLocks noChangeArrowheads="1"/>
          </p:cNvSpPr>
          <p:nvPr/>
        </p:nvSpPr>
        <p:spPr bwMode="auto">
          <a:xfrm>
            <a:off x="773170" y="2966406"/>
            <a:ext cx="2971800" cy="3810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6" name="Rectangle 55"/>
          <p:cNvSpPr>
            <a:spLocks noChangeArrowheads="1"/>
          </p:cNvSpPr>
          <p:nvPr/>
        </p:nvSpPr>
        <p:spPr bwMode="auto">
          <a:xfrm>
            <a:off x="773170" y="3957006"/>
            <a:ext cx="2971800" cy="3810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7" name="Rectangle 56"/>
          <p:cNvSpPr>
            <a:spLocks noChangeArrowheads="1"/>
          </p:cNvSpPr>
          <p:nvPr/>
        </p:nvSpPr>
        <p:spPr bwMode="auto">
          <a:xfrm>
            <a:off x="773170" y="4947606"/>
            <a:ext cx="2971800" cy="3810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8" name="Rectangle 53"/>
          <p:cNvSpPr>
            <a:spLocks noChangeArrowheads="1"/>
          </p:cNvSpPr>
          <p:nvPr/>
        </p:nvSpPr>
        <p:spPr bwMode="auto">
          <a:xfrm>
            <a:off x="773170" y="1905956"/>
            <a:ext cx="2971800" cy="3810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66" name="Rectangle 54"/>
          <p:cNvSpPr>
            <a:spLocks noChangeArrowheads="1"/>
          </p:cNvSpPr>
          <p:nvPr/>
        </p:nvSpPr>
        <p:spPr bwMode="auto">
          <a:xfrm>
            <a:off x="4125970" y="2972756"/>
            <a:ext cx="2971800" cy="3810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67" name="Rectangle 55"/>
          <p:cNvSpPr>
            <a:spLocks noChangeArrowheads="1"/>
          </p:cNvSpPr>
          <p:nvPr/>
        </p:nvSpPr>
        <p:spPr bwMode="auto">
          <a:xfrm>
            <a:off x="4125970" y="3963356"/>
            <a:ext cx="2971800" cy="3810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68" name="Rectangle 56"/>
          <p:cNvSpPr>
            <a:spLocks noChangeArrowheads="1"/>
          </p:cNvSpPr>
          <p:nvPr/>
        </p:nvSpPr>
        <p:spPr bwMode="auto">
          <a:xfrm>
            <a:off x="4125970" y="4953956"/>
            <a:ext cx="2971800" cy="3810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65" name="Rectangle 53"/>
          <p:cNvSpPr>
            <a:spLocks noChangeArrowheads="1"/>
          </p:cNvSpPr>
          <p:nvPr/>
        </p:nvSpPr>
        <p:spPr bwMode="auto">
          <a:xfrm>
            <a:off x="4125970" y="1912306"/>
            <a:ext cx="2971800" cy="3810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Move Instruction Examples</a:t>
            </a:r>
          </a:p>
        </p:txBody>
      </p:sp>
      <p:sp>
        <p:nvSpPr>
          <p:cNvPr id="269317" name="Rectangle 5"/>
          <p:cNvSpPr>
            <a:spLocks noChangeArrowheads="1"/>
          </p:cNvSpPr>
          <p:nvPr/>
        </p:nvSpPr>
        <p:spPr bwMode="auto">
          <a:xfrm>
            <a:off x="4208520" y="1912306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irmovq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 $0xabcd, %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rdx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 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69328" name="Rectangle 16"/>
          <p:cNvSpPr>
            <a:spLocks noChangeArrowheads="1"/>
          </p:cNvSpPr>
          <p:nvPr/>
        </p:nvSpPr>
        <p:spPr bwMode="auto">
          <a:xfrm>
            <a:off x="855720" y="1912306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movq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 $0xabcd, %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rdx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69330" name="Rectangle 18"/>
          <p:cNvSpPr>
            <a:spLocks noChangeArrowheads="1"/>
          </p:cNvSpPr>
          <p:nvPr/>
        </p:nvSpPr>
        <p:spPr bwMode="auto">
          <a:xfrm>
            <a:off x="4049770" y="2363156"/>
            <a:ext cx="3733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30 82 cd 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ab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 00 00 00 00 00 00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69332" name="Text Box 20"/>
          <p:cNvSpPr txBox="1">
            <a:spLocks noChangeArrowheads="1"/>
          </p:cNvSpPr>
          <p:nvPr/>
        </p:nvSpPr>
        <p:spPr bwMode="auto">
          <a:xfrm>
            <a:off x="931920" y="1531306"/>
            <a:ext cx="836677" cy="34624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dirty="0">
                <a:solidFill>
                  <a:schemeClr val="tx2"/>
                </a:solidFill>
              </a:rPr>
              <a:t>X86-64</a:t>
            </a:r>
          </a:p>
        </p:txBody>
      </p:sp>
      <p:sp>
        <p:nvSpPr>
          <p:cNvPr id="269333" name="Text Box 21"/>
          <p:cNvSpPr txBox="1">
            <a:spLocks noChangeArrowheads="1"/>
          </p:cNvSpPr>
          <p:nvPr/>
        </p:nvSpPr>
        <p:spPr bwMode="auto">
          <a:xfrm>
            <a:off x="4287895" y="1531306"/>
            <a:ext cx="836677" cy="34624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dirty="0">
                <a:solidFill>
                  <a:schemeClr val="tx2"/>
                </a:solidFill>
              </a:rPr>
              <a:t>Y86-64</a:t>
            </a:r>
          </a:p>
        </p:txBody>
      </p:sp>
      <p:sp>
        <p:nvSpPr>
          <p:cNvPr id="269334" name="Text Box 22"/>
          <p:cNvSpPr txBox="1">
            <a:spLocks noChangeArrowheads="1"/>
          </p:cNvSpPr>
          <p:nvPr/>
        </p:nvSpPr>
        <p:spPr bwMode="auto">
          <a:xfrm>
            <a:off x="2830570" y="2363156"/>
            <a:ext cx="1220684" cy="34624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dirty="0">
                <a:solidFill>
                  <a:schemeClr val="tx2"/>
                </a:solidFill>
              </a:rPr>
              <a:t>Encoding: </a:t>
            </a:r>
          </a:p>
        </p:txBody>
      </p:sp>
      <p:sp>
        <p:nvSpPr>
          <p:cNvPr id="269335" name="Rectangle 23"/>
          <p:cNvSpPr>
            <a:spLocks noChangeArrowheads="1"/>
          </p:cNvSpPr>
          <p:nvPr/>
        </p:nvSpPr>
        <p:spPr bwMode="auto">
          <a:xfrm>
            <a:off x="4208520" y="2972756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rrmovq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 %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rsp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, %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rbx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 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69336" name="Rectangle 24"/>
          <p:cNvSpPr>
            <a:spLocks noChangeArrowheads="1"/>
          </p:cNvSpPr>
          <p:nvPr/>
        </p:nvSpPr>
        <p:spPr bwMode="auto">
          <a:xfrm>
            <a:off x="855720" y="2972756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movq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 %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rsp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, %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rbx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69337" name="Rectangle 25"/>
          <p:cNvSpPr>
            <a:spLocks noChangeArrowheads="1"/>
          </p:cNvSpPr>
          <p:nvPr/>
        </p:nvSpPr>
        <p:spPr bwMode="auto">
          <a:xfrm>
            <a:off x="4049770" y="3429956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20 43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38" name="Rectangle 26"/>
          <p:cNvSpPr>
            <a:spLocks noChangeArrowheads="1"/>
          </p:cNvSpPr>
          <p:nvPr/>
        </p:nvSpPr>
        <p:spPr bwMode="auto">
          <a:xfrm>
            <a:off x="4208520" y="3963356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mrmovq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 -12(%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rbp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),%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rcx</a:t>
            </a:r>
            <a:endParaRPr lang="en-US" sz="1600" dirty="0">
              <a:solidFill>
                <a:schemeClr val="folHlink"/>
              </a:solidFill>
              <a:latin typeface="Courier New" pitchFamily="49" charset="0"/>
            </a:endParaRPr>
          </a:p>
        </p:txBody>
      </p:sp>
      <p:sp>
        <p:nvSpPr>
          <p:cNvPr id="269339" name="Rectangle 27"/>
          <p:cNvSpPr>
            <a:spLocks noChangeArrowheads="1"/>
          </p:cNvSpPr>
          <p:nvPr/>
        </p:nvSpPr>
        <p:spPr bwMode="auto">
          <a:xfrm>
            <a:off x="855720" y="3963356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movq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 -12(%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rbp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),%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rcx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69340" name="Rectangle 28"/>
          <p:cNvSpPr>
            <a:spLocks noChangeArrowheads="1"/>
          </p:cNvSpPr>
          <p:nvPr/>
        </p:nvSpPr>
        <p:spPr bwMode="auto">
          <a:xfrm>
            <a:off x="4354570" y="4420556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50 15 f4 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ff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ff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ff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ff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ff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ff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 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ff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69341" name="Rectangle 29"/>
          <p:cNvSpPr>
            <a:spLocks noChangeArrowheads="1"/>
          </p:cNvSpPr>
          <p:nvPr/>
        </p:nvSpPr>
        <p:spPr bwMode="auto">
          <a:xfrm>
            <a:off x="4208520" y="4953956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rmmovq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 %rsi,0x41c(%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rsp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)</a:t>
            </a:r>
          </a:p>
        </p:txBody>
      </p:sp>
      <p:sp>
        <p:nvSpPr>
          <p:cNvPr id="269342" name="Rectangle 30"/>
          <p:cNvSpPr>
            <a:spLocks noChangeArrowheads="1"/>
          </p:cNvSpPr>
          <p:nvPr/>
        </p:nvSpPr>
        <p:spPr bwMode="auto">
          <a:xfrm>
            <a:off x="855720" y="4953956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movq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 %rsi,0x41c(%</a:t>
            </a: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rsp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)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69372" name="Rectangle 60"/>
          <p:cNvSpPr>
            <a:spLocks noChangeArrowheads="1"/>
          </p:cNvSpPr>
          <p:nvPr/>
        </p:nvSpPr>
        <p:spPr bwMode="auto">
          <a:xfrm>
            <a:off x="4354570" y="5487356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40 64 1c 04 00 00 00 00 00 00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31" name="Rectangle 53"/>
          <p:cNvSpPr>
            <a:spLocks noChangeArrowheads="1"/>
          </p:cNvSpPr>
          <p:nvPr/>
        </p:nvSpPr>
        <p:spPr bwMode="auto">
          <a:xfrm>
            <a:off x="-844550" y="-692150"/>
            <a:ext cx="8610600" cy="3810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2" name="Text Box 22"/>
          <p:cNvSpPr txBox="1">
            <a:spLocks noChangeArrowheads="1"/>
          </p:cNvSpPr>
          <p:nvPr/>
        </p:nvSpPr>
        <p:spPr bwMode="auto">
          <a:xfrm>
            <a:off x="2830570" y="3429956"/>
            <a:ext cx="1220684" cy="34624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dirty="0">
                <a:solidFill>
                  <a:schemeClr val="tx2"/>
                </a:solidFill>
              </a:rPr>
              <a:t>Encoding: </a:t>
            </a:r>
          </a:p>
        </p:txBody>
      </p:sp>
      <p:sp>
        <p:nvSpPr>
          <p:cNvPr id="33" name="Text Box 22"/>
          <p:cNvSpPr txBox="1">
            <a:spLocks noChangeArrowheads="1"/>
          </p:cNvSpPr>
          <p:nvPr/>
        </p:nvSpPr>
        <p:spPr bwMode="auto">
          <a:xfrm>
            <a:off x="2830570" y="4420556"/>
            <a:ext cx="1220684" cy="34624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dirty="0">
                <a:solidFill>
                  <a:schemeClr val="tx2"/>
                </a:solidFill>
              </a:rPr>
              <a:t>Encoding: </a:t>
            </a:r>
          </a:p>
        </p:txBody>
      </p:sp>
      <p:sp>
        <p:nvSpPr>
          <p:cNvPr id="34" name="Text Box 22"/>
          <p:cNvSpPr txBox="1">
            <a:spLocks noChangeArrowheads="1"/>
          </p:cNvSpPr>
          <p:nvPr/>
        </p:nvSpPr>
        <p:spPr bwMode="auto">
          <a:xfrm>
            <a:off x="2830570" y="5487356"/>
            <a:ext cx="1220684" cy="34624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dirty="0">
                <a:solidFill>
                  <a:schemeClr val="tx2"/>
                </a:solidFill>
              </a:rPr>
              <a:t>Encoding: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27777" y="-95970"/>
            <a:ext cx="7875746" cy="1323108"/>
          </a:xfrm>
        </p:spPr>
        <p:txBody>
          <a:bodyPr/>
          <a:lstStyle/>
          <a:p>
            <a:r>
              <a:rPr lang="en-US" dirty="0"/>
              <a:t>Conditional Move Instructions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idx="1"/>
          </p:nvPr>
        </p:nvSpPr>
        <p:spPr>
          <a:xfrm>
            <a:off x="4800600" y="1219200"/>
            <a:ext cx="4330700" cy="5213350"/>
          </a:xfrm>
        </p:spPr>
        <p:txBody>
          <a:bodyPr/>
          <a:lstStyle/>
          <a:p>
            <a:pPr lvl="1"/>
            <a:r>
              <a:rPr lang="en-US" dirty="0"/>
              <a:t>Refer to generically as “</a:t>
            </a:r>
            <a:r>
              <a:rPr lang="en-US" dirty="0" err="1">
                <a:latin typeface="Courier New" pitchFamily="49" charset="0"/>
              </a:rPr>
              <a:t>cmovXX</a:t>
            </a:r>
            <a:r>
              <a:rPr lang="en-US" dirty="0"/>
              <a:t>”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Encodings differ only by “function code”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Based on values of condition codes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Variants of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rrmovq</a:t>
            </a:r>
            <a:r>
              <a:rPr lang="en-US" dirty="0"/>
              <a:t> instruction</a:t>
            </a:r>
          </a:p>
          <a:p>
            <a:pPr lvl="2"/>
            <a:r>
              <a:rPr lang="en-US" dirty="0"/>
              <a:t>(Conditionally) copy value from source to destination register</a:t>
            </a:r>
          </a:p>
        </p:txBody>
      </p:sp>
      <p:sp>
        <p:nvSpPr>
          <p:cNvPr id="271364" name="Rectangle 4"/>
          <p:cNvSpPr>
            <a:spLocks noChangeArrowheads="1"/>
          </p:cNvSpPr>
          <p:nvPr/>
        </p:nvSpPr>
        <p:spPr bwMode="auto">
          <a:xfrm>
            <a:off x="487363" y="1219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71366" name="Rectangle 6"/>
          <p:cNvSpPr>
            <a:spLocks noChangeArrowheads="1"/>
          </p:cNvSpPr>
          <p:nvPr/>
        </p:nvSpPr>
        <p:spPr bwMode="auto">
          <a:xfrm>
            <a:off x="715963" y="1295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rrmovq</a:t>
            </a:r>
            <a:r>
              <a:rPr lang="en-US" sz="1600" dirty="0">
                <a:solidFill>
                  <a:schemeClr val="folHlink"/>
                </a:solidFill>
              </a:rPr>
              <a:t> </a:t>
            </a:r>
            <a:r>
              <a:rPr lang="en-US" sz="1600" dirty="0" err="1">
                <a:solidFill>
                  <a:schemeClr val="folHlink"/>
                </a:solidFill>
              </a:rPr>
              <a:t>rA</a:t>
            </a:r>
            <a:r>
              <a:rPr lang="en-US" sz="1600" dirty="0">
                <a:solidFill>
                  <a:schemeClr val="folHlink"/>
                </a:solidFill>
              </a:rPr>
              <a:t>, </a:t>
            </a:r>
            <a:r>
              <a:rPr lang="en-US" sz="1600" dirty="0" err="1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408" name="Text Box 48"/>
          <p:cNvSpPr txBox="1">
            <a:spLocks noChangeArrowheads="1"/>
          </p:cNvSpPr>
          <p:nvPr/>
        </p:nvSpPr>
        <p:spPr bwMode="auto">
          <a:xfrm>
            <a:off x="457200" y="914400"/>
            <a:ext cx="2213106" cy="3139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/>
              <a:t>Move Unconditionally</a:t>
            </a:r>
          </a:p>
        </p:txBody>
      </p:sp>
      <p:sp>
        <p:nvSpPr>
          <p:cNvPr id="271482" name="Rectangle 122"/>
          <p:cNvSpPr>
            <a:spLocks noChangeArrowheads="1"/>
          </p:cNvSpPr>
          <p:nvPr/>
        </p:nvSpPr>
        <p:spPr bwMode="auto">
          <a:xfrm>
            <a:off x="487363" y="1981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483" name="Rectangle 123"/>
          <p:cNvSpPr>
            <a:spLocks noChangeArrowheads="1"/>
          </p:cNvSpPr>
          <p:nvPr/>
        </p:nvSpPr>
        <p:spPr bwMode="auto">
          <a:xfrm>
            <a:off x="715963" y="2057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cmovle</a:t>
            </a:r>
            <a:r>
              <a:rPr lang="en-US" sz="1600" dirty="0">
                <a:solidFill>
                  <a:schemeClr val="folHlink"/>
                </a:solidFill>
              </a:rPr>
              <a:t> </a:t>
            </a:r>
            <a:r>
              <a:rPr lang="en-US" sz="1600" dirty="0" err="1">
                <a:solidFill>
                  <a:schemeClr val="folHlink"/>
                </a:solidFill>
              </a:rPr>
              <a:t>rA</a:t>
            </a:r>
            <a:r>
              <a:rPr lang="en-US" sz="1600" dirty="0">
                <a:solidFill>
                  <a:schemeClr val="folHlink"/>
                </a:solidFill>
              </a:rPr>
              <a:t>, </a:t>
            </a:r>
            <a:r>
              <a:rPr lang="en-US" sz="1600" dirty="0" err="1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488" name="Text Box 128"/>
          <p:cNvSpPr txBox="1">
            <a:spLocks noChangeArrowheads="1"/>
          </p:cNvSpPr>
          <p:nvPr/>
        </p:nvSpPr>
        <p:spPr bwMode="auto">
          <a:xfrm>
            <a:off x="457200" y="1676400"/>
            <a:ext cx="2632075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/>
              <a:t>Move When Less or Equal</a:t>
            </a:r>
          </a:p>
        </p:txBody>
      </p:sp>
      <p:sp>
        <p:nvSpPr>
          <p:cNvPr id="271491" name="Rectangle 131"/>
          <p:cNvSpPr>
            <a:spLocks noChangeArrowheads="1"/>
          </p:cNvSpPr>
          <p:nvPr/>
        </p:nvSpPr>
        <p:spPr bwMode="auto">
          <a:xfrm>
            <a:off x="487363" y="2743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492" name="Rectangle 132"/>
          <p:cNvSpPr>
            <a:spLocks noChangeArrowheads="1"/>
          </p:cNvSpPr>
          <p:nvPr/>
        </p:nvSpPr>
        <p:spPr bwMode="auto">
          <a:xfrm>
            <a:off x="715963" y="2819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cmovl</a:t>
            </a:r>
            <a:r>
              <a:rPr lang="en-US" sz="1600" dirty="0">
                <a:solidFill>
                  <a:schemeClr val="folHlink"/>
                </a:solidFill>
              </a:rPr>
              <a:t> </a:t>
            </a:r>
            <a:r>
              <a:rPr lang="en-US" sz="1600" dirty="0" err="1">
                <a:solidFill>
                  <a:schemeClr val="folHlink"/>
                </a:solidFill>
              </a:rPr>
              <a:t>rA</a:t>
            </a:r>
            <a:r>
              <a:rPr lang="en-US" sz="1600" dirty="0">
                <a:solidFill>
                  <a:schemeClr val="folHlink"/>
                </a:solidFill>
              </a:rPr>
              <a:t>, </a:t>
            </a:r>
            <a:r>
              <a:rPr lang="en-US" sz="1600" dirty="0" err="1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497" name="Text Box 137"/>
          <p:cNvSpPr txBox="1">
            <a:spLocks noChangeArrowheads="1"/>
          </p:cNvSpPr>
          <p:nvPr/>
        </p:nvSpPr>
        <p:spPr bwMode="auto">
          <a:xfrm>
            <a:off x="457200" y="2438400"/>
            <a:ext cx="1762125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/>
              <a:t>Move When Less</a:t>
            </a:r>
          </a:p>
        </p:txBody>
      </p:sp>
      <p:sp>
        <p:nvSpPr>
          <p:cNvPr id="271500" name="Rectangle 140"/>
          <p:cNvSpPr>
            <a:spLocks noChangeArrowheads="1"/>
          </p:cNvSpPr>
          <p:nvPr/>
        </p:nvSpPr>
        <p:spPr bwMode="auto">
          <a:xfrm>
            <a:off x="487363" y="3505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501" name="Rectangle 141"/>
          <p:cNvSpPr>
            <a:spLocks noChangeArrowheads="1"/>
          </p:cNvSpPr>
          <p:nvPr/>
        </p:nvSpPr>
        <p:spPr bwMode="auto">
          <a:xfrm>
            <a:off x="715963" y="3581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cmove</a:t>
            </a:r>
            <a:r>
              <a:rPr lang="en-US" sz="1600" dirty="0">
                <a:solidFill>
                  <a:schemeClr val="folHlink"/>
                </a:solidFill>
              </a:rPr>
              <a:t> </a:t>
            </a:r>
            <a:r>
              <a:rPr lang="en-US" sz="1600" dirty="0" err="1">
                <a:solidFill>
                  <a:schemeClr val="folHlink"/>
                </a:solidFill>
              </a:rPr>
              <a:t>rA</a:t>
            </a:r>
            <a:r>
              <a:rPr lang="en-US" sz="1600" dirty="0">
                <a:solidFill>
                  <a:schemeClr val="folHlink"/>
                </a:solidFill>
              </a:rPr>
              <a:t>, </a:t>
            </a:r>
            <a:r>
              <a:rPr lang="en-US" sz="1600" dirty="0" err="1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506" name="Text Box 146"/>
          <p:cNvSpPr txBox="1">
            <a:spLocks noChangeArrowheads="1"/>
          </p:cNvSpPr>
          <p:nvPr/>
        </p:nvSpPr>
        <p:spPr bwMode="auto">
          <a:xfrm>
            <a:off x="457200" y="3200400"/>
            <a:ext cx="1852613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/>
              <a:t>Move When Equal</a:t>
            </a:r>
          </a:p>
        </p:txBody>
      </p:sp>
      <p:sp>
        <p:nvSpPr>
          <p:cNvPr id="271509" name="Rectangle 149"/>
          <p:cNvSpPr>
            <a:spLocks noChangeArrowheads="1"/>
          </p:cNvSpPr>
          <p:nvPr/>
        </p:nvSpPr>
        <p:spPr bwMode="auto">
          <a:xfrm>
            <a:off x="487363" y="4267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510" name="Rectangle 150"/>
          <p:cNvSpPr>
            <a:spLocks noChangeArrowheads="1"/>
          </p:cNvSpPr>
          <p:nvPr/>
        </p:nvSpPr>
        <p:spPr bwMode="auto">
          <a:xfrm>
            <a:off x="715963" y="4343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cmovne</a:t>
            </a:r>
            <a:r>
              <a:rPr lang="en-US" sz="1600" dirty="0">
                <a:solidFill>
                  <a:schemeClr val="folHlink"/>
                </a:solidFill>
              </a:rPr>
              <a:t> </a:t>
            </a:r>
            <a:r>
              <a:rPr lang="en-US" sz="1600" dirty="0" err="1">
                <a:solidFill>
                  <a:schemeClr val="folHlink"/>
                </a:solidFill>
              </a:rPr>
              <a:t>rA</a:t>
            </a:r>
            <a:r>
              <a:rPr lang="en-US" sz="1600" dirty="0">
                <a:solidFill>
                  <a:schemeClr val="folHlink"/>
                </a:solidFill>
              </a:rPr>
              <a:t>, </a:t>
            </a:r>
            <a:r>
              <a:rPr lang="en-US" sz="1600" dirty="0" err="1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515" name="Text Box 155"/>
          <p:cNvSpPr txBox="1">
            <a:spLocks noChangeArrowheads="1"/>
          </p:cNvSpPr>
          <p:nvPr/>
        </p:nvSpPr>
        <p:spPr bwMode="auto">
          <a:xfrm>
            <a:off x="457200" y="3962400"/>
            <a:ext cx="2247900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/>
              <a:t>Move When Not Equal</a:t>
            </a:r>
          </a:p>
        </p:txBody>
      </p:sp>
      <p:sp>
        <p:nvSpPr>
          <p:cNvPr id="271518" name="Rectangle 158"/>
          <p:cNvSpPr>
            <a:spLocks noChangeArrowheads="1"/>
          </p:cNvSpPr>
          <p:nvPr/>
        </p:nvSpPr>
        <p:spPr bwMode="auto">
          <a:xfrm>
            <a:off x="487363" y="5029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519" name="Rectangle 159"/>
          <p:cNvSpPr>
            <a:spLocks noChangeArrowheads="1"/>
          </p:cNvSpPr>
          <p:nvPr/>
        </p:nvSpPr>
        <p:spPr bwMode="auto">
          <a:xfrm>
            <a:off x="715963" y="5105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cmovge</a:t>
            </a:r>
            <a:r>
              <a:rPr lang="en-US" sz="1600" dirty="0">
                <a:solidFill>
                  <a:schemeClr val="folHlink"/>
                </a:solidFill>
              </a:rPr>
              <a:t> </a:t>
            </a:r>
            <a:r>
              <a:rPr lang="en-US" sz="1600" dirty="0" err="1">
                <a:solidFill>
                  <a:schemeClr val="folHlink"/>
                </a:solidFill>
              </a:rPr>
              <a:t>rA</a:t>
            </a:r>
            <a:r>
              <a:rPr lang="en-US" sz="1600" dirty="0">
                <a:solidFill>
                  <a:schemeClr val="folHlink"/>
                </a:solidFill>
              </a:rPr>
              <a:t>, </a:t>
            </a:r>
            <a:r>
              <a:rPr lang="en-US" sz="1600" dirty="0" err="1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524" name="Text Box 164"/>
          <p:cNvSpPr txBox="1">
            <a:spLocks noChangeArrowheads="1"/>
          </p:cNvSpPr>
          <p:nvPr/>
        </p:nvSpPr>
        <p:spPr bwMode="auto">
          <a:xfrm>
            <a:off x="457200" y="4724400"/>
            <a:ext cx="2894013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/>
              <a:t>Move When Greater or Equal</a:t>
            </a:r>
          </a:p>
        </p:txBody>
      </p:sp>
      <p:sp>
        <p:nvSpPr>
          <p:cNvPr id="271527" name="Rectangle 167"/>
          <p:cNvSpPr>
            <a:spLocks noChangeArrowheads="1"/>
          </p:cNvSpPr>
          <p:nvPr/>
        </p:nvSpPr>
        <p:spPr bwMode="auto">
          <a:xfrm>
            <a:off x="487363" y="5791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528" name="Rectangle 168"/>
          <p:cNvSpPr>
            <a:spLocks noChangeArrowheads="1"/>
          </p:cNvSpPr>
          <p:nvPr/>
        </p:nvSpPr>
        <p:spPr bwMode="auto">
          <a:xfrm>
            <a:off x="715963" y="5867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cmovg</a:t>
            </a:r>
            <a:r>
              <a:rPr lang="en-US" sz="1600" dirty="0">
                <a:solidFill>
                  <a:schemeClr val="folHlink"/>
                </a:solidFill>
              </a:rPr>
              <a:t> </a:t>
            </a:r>
            <a:r>
              <a:rPr lang="en-US" sz="1600" dirty="0" err="1">
                <a:solidFill>
                  <a:schemeClr val="folHlink"/>
                </a:solidFill>
              </a:rPr>
              <a:t>rA</a:t>
            </a:r>
            <a:r>
              <a:rPr lang="en-US" sz="1600" dirty="0">
                <a:solidFill>
                  <a:schemeClr val="folHlink"/>
                </a:solidFill>
              </a:rPr>
              <a:t>, </a:t>
            </a:r>
            <a:r>
              <a:rPr lang="en-US" sz="1600" dirty="0" err="1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533" name="Text Box 173"/>
          <p:cNvSpPr txBox="1">
            <a:spLocks noChangeArrowheads="1"/>
          </p:cNvSpPr>
          <p:nvPr/>
        </p:nvSpPr>
        <p:spPr bwMode="auto">
          <a:xfrm>
            <a:off x="457200" y="5486400"/>
            <a:ext cx="2024063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/>
              <a:t>Move When Greater</a:t>
            </a:r>
          </a:p>
        </p:txBody>
      </p:sp>
      <p:grpSp>
        <p:nvGrpSpPr>
          <p:cNvPr id="67" name="Group 7"/>
          <p:cNvGrpSpPr>
            <a:grpSpLocks/>
          </p:cNvGrpSpPr>
          <p:nvPr/>
        </p:nvGrpSpPr>
        <p:grpSpPr bwMode="auto">
          <a:xfrm>
            <a:off x="3270250" y="1289050"/>
            <a:ext cx="609600" cy="304800"/>
            <a:chOff x="1296" y="2544"/>
            <a:chExt cx="384" cy="192"/>
          </a:xfrm>
        </p:grpSpPr>
        <p:sp>
          <p:nvSpPr>
            <p:cNvPr id="68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69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70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71" name="Group 11"/>
          <p:cNvGrpSpPr>
            <a:grpSpLocks/>
          </p:cNvGrpSpPr>
          <p:nvPr/>
        </p:nvGrpSpPr>
        <p:grpSpPr bwMode="auto">
          <a:xfrm>
            <a:off x="3879850" y="1289050"/>
            <a:ext cx="609600" cy="304800"/>
            <a:chOff x="1680" y="2544"/>
            <a:chExt cx="384" cy="192"/>
          </a:xfrm>
        </p:grpSpPr>
        <p:sp>
          <p:nvSpPr>
            <p:cNvPr id="72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73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74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75" name="Group 7"/>
          <p:cNvGrpSpPr>
            <a:grpSpLocks/>
          </p:cNvGrpSpPr>
          <p:nvPr/>
        </p:nvGrpSpPr>
        <p:grpSpPr bwMode="auto">
          <a:xfrm>
            <a:off x="3270250" y="2051050"/>
            <a:ext cx="609600" cy="304800"/>
            <a:chOff x="1296" y="2544"/>
            <a:chExt cx="384" cy="192"/>
          </a:xfrm>
        </p:grpSpPr>
        <p:sp>
          <p:nvSpPr>
            <p:cNvPr id="76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77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78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79" name="Group 11"/>
          <p:cNvGrpSpPr>
            <a:grpSpLocks/>
          </p:cNvGrpSpPr>
          <p:nvPr/>
        </p:nvGrpSpPr>
        <p:grpSpPr bwMode="auto">
          <a:xfrm>
            <a:off x="3879850" y="2051050"/>
            <a:ext cx="609600" cy="304800"/>
            <a:chOff x="1680" y="2544"/>
            <a:chExt cx="384" cy="192"/>
          </a:xfrm>
        </p:grpSpPr>
        <p:sp>
          <p:nvSpPr>
            <p:cNvPr id="80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81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82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83" name="Group 7"/>
          <p:cNvGrpSpPr>
            <a:grpSpLocks/>
          </p:cNvGrpSpPr>
          <p:nvPr/>
        </p:nvGrpSpPr>
        <p:grpSpPr bwMode="auto">
          <a:xfrm>
            <a:off x="3270250" y="2813050"/>
            <a:ext cx="609600" cy="304800"/>
            <a:chOff x="1296" y="2544"/>
            <a:chExt cx="384" cy="192"/>
          </a:xfrm>
        </p:grpSpPr>
        <p:sp>
          <p:nvSpPr>
            <p:cNvPr id="84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85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86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87" name="Group 11"/>
          <p:cNvGrpSpPr>
            <a:grpSpLocks/>
          </p:cNvGrpSpPr>
          <p:nvPr/>
        </p:nvGrpSpPr>
        <p:grpSpPr bwMode="auto">
          <a:xfrm>
            <a:off x="3879850" y="2813050"/>
            <a:ext cx="609600" cy="304800"/>
            <a:chOff x="1680" y="2544"/>
            <a:chExt cx="384" cy="192"/>
          </a:xfrm>
        </p:grpSpPr>
        <p:sp>
          <p:nvSpPr>
            <p:cNvPr id="88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89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90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91" name="Group 7"/>
          <p:cNvGrpSpPr>
            <a:grpSpLocks/>
          </p:cNvGrpSpPr>
          <p:nvPr/>
        </p:nvGrpSpPr>
        <p:grpSpPr bwMode="auto">
          <a:xfrm>
            <a:off x="3270250" y="3575050"/>
            <a:ext cx="609600" cy="304800"/>
            <a:chOff x="1296" y="2544"/>
            <a:chExt cx="384" cy="192"/>
          </a:xfrm>
        </p:grpSpPr>
        <p:sp>
          <p:nvSpPr>
            <p:cNvPr id="92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93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3</a:t>
              </a:r>
            </a:p>
          </p:txBody>
        </p:sp>
        <p:sp>
          <p:nvSpPr>
            <p:cNvPr id="94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95" name="Group 11"/>
          <p:cNvGrpSpPr>
            <a:grpSpLocks/>
          </p:cNvGrpSpPr>
          <p:nvPr/>
        </p:nvGrpSpPr>
        <p:grpSpPr bwMode="auto">
          <a:xfrm>
            <a:off x="3879850" y="3575050"/>
            <a:ext cx="609600" cy="304800"/>
            <a:chOff x="1680" y="2544"/>
            <a:chExt cx="384" cy="192"/>
          </a:xfrm>
        </p:grpSpPr>
        <p:sp>
          <p:nvSpPr>
            <p:cNvPr id="96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97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98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99" name="Group 7"/>
          <p:cNvGrpSpPr>
            <a:grpSpLocks/>
          </p:cNvGrpSpPr>
          <p:nvPr/>
        </p:nvGrpSpPr>
        <p:grpSpPr bwMode="auto">
          <a:xfrm>
            <a:off x="3270250" y="4337050"/>
            <a:ext cx="609600" cy="304800"/>
            <a:chOff x="1296" y="2544"/>
            <a:chExt cx="384" cy="192"/>
          </a:xfrm>
        </p:grpSpPr>
        <p:sp>
          <p:nvSpPr>
            <p:cNvPr id="100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101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4</a:t>
              </a:r>
            </a:p>
          </p:txBody>
        </p:sp>
        <p:sp>
          <p:nvSpPr>
            <p:cNvPr id="102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03" name="Group 11"/>
          <p:cNvGrpSpPr>
            <a:grpSpLocks/>
          </p:cNvGrpSpPr>
          <p:nvPr/>
        </p:nvGrpSpPr>
        <p:grpSpPr bwMode="auto">
          <a:xfrm>
            <a:off x="3879850" y="4337050"/>
            <a:ext cx="609600" cy="304800"/>
            <a:chOff x="1680" y="2544"/>
            <a:chExt cx="384" cy="192"/>
          </a:xfrm>
        </p:grpSpPr>
        <p:sp>
          <p:nvSpPr>
            <p:cNvPr id="104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105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106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07" name="Group 7"/>
          <p:cNvGrpSpPr>
            <a:grpSpLocks/>
          </p:cNvGrpSpPr>
          <p:nvPr/>
        </p:nvGrpSpPr>
        <p:grpSpPr bwMode="auto">
          <a:xfrm>
            <a:off x="3270250" y="5099050"/>
            <a:ext cx="609600" cy="304800"/>
            <a:chOff x="1296" y="2544"/>
            <a:chExt cx="384" cy="192"/>
          </a:xfrm>
        </p:grpSpPr>
        <p:sp>
          <p:nvSpPr>
            <p:cNvPr id="108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109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5</a:t>
              </a:r>
            </a:p>
          </p:txBody>
        </p:sp>
        <p:sp>
          <p:nvSpPr>
            <p:cNvPr id="110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11" name="Group 11"/>
          <p:cNvGrpSpPr>
            <a:grpSpLocks/>
          </p:cNvGrpSpPr>
          <p:nvPr/>
        </p:nvGrpSpPr>
        <p:grpSpPr bwMode="auto">
          <a:xfrm>
            <a:off x="3879850" y="5099050"/>
            <a:ext cx="609600" cy="304800"/>
            <a:chOff x="1680" y="2544"/>
            <a:chExt cx="384" cy="192"/>
          </a:xfrm>
        </p:grpSpPr>
        <p:sp>
          <p:nvSpPr>
            <p:cNvPr id="112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113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114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15" name="Group 7"/>
          <p:cNvGrpSpPr>
            <a:grpSpLocks/>
          </p:cNvGrpSpPr>
          <p:nvPr/>
        </p:nvGrpSpPr>
        <p:grpSpPr bwMode="auto">
          <a:xfrm>
            <a:off x="3270250" y="5861050"/>
            <a:ext cx="609600" cy="304800"/>
            <a:chOff x="1296" y="2544"/>
            <a:chExt cx="384" cy="192"/>
          </a:xfrm>
        </p:grpSpPr>
        <p:sp>
          <p:nvSpPr>
            <p:cNvPr id="116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117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6</a:t>
              </a:r>
            </a:p>
          </p:txBody>
        </p:sp>
        <p:sp>
          <p:nvSpPr>
            <p:cNvPr id="118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19" name="Group 11"/>
          <p:cNvGrpSpPr>
            <a:grpSpLocks/>
          </p:cNvGrpSpPr>
          <p:nvPr/>
        </p:nvGrpSpPr>
        <p:grpSpPr bwMode="auto">
          <a:xfrm>
            <a:off x="3879850" y="5861050"/>
            <a:ext cx="609600" cy="304800"/>
            <a:chOff x="1680" y="2544"/>
            <a:chExt cx="384" cy="192"/>
          </a:xfrm>
        </p:grpSpPr>
        <p:sp>
          <p:nvSpPr>
            <p:cNvPr id="120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121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122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27777" y="30596"/>
            <a:ext cx="7875746" cy="1323108"/>
          </a:xfrm>
        </p:spPr>
        <p:txBody>
          <a:bodyPr/>
          <a:lstStyle/>
          <a:p>
            <a:r>
              <a:rPr lang="en-US" dirty="0"/>
              <a:t>Jump Instructions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idx="1"/>
          </p:nvPr>
        </p:nvSpPr>
        <p:spPr>
          <a:xfrm>
            <a:off x="1060450" y="2279650"/>
            <a:ext cx="6477000" cy="3429000"/>
          </a:xfrm>
        </p:spPr>
        <p:txBody>
          <a:bodyPr/>
          <a:lstStyle/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Refer to generically as “</a:t>
            </a:r>
            <a:r>
              <a:rPr lang="en-US" dirty="0" err="1">
                <a:latin typeface="Courier New" pitchFamily="49" charset="0"/>
              </a:rPr>
              <a:t>jXX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Encodings differ only by “function code” </a:t>
            </a:r>
            <a:r>
              <a:rPr lang="en-US" dirty="0" err="1"/>
              <a:t>fn</a:t>
            </a:r>
            <a:endParaRPr lang="en-US" dirty="0"/>
          </a:p>
          <a:p>
            <a:pPr lvl="1"/>
            <a:r>
              <a:rPr lang="en-US" dirty="0"/>
              <a:t>Based on values of condition codes</a:t>
            </a:r>
          </a:p>
          <a:p>
            <a:pPr lvl="1"/>
            <a:r>
              <a:rPr lang="en-US" dirty="0"/>
              <a:t>Same as x86-64 counterparts</a:t>
            </a:r>
          </a:p>
          <a:p>
            <a:pPr lvl="1"/>
            <a:r>
              <a:rPr lang="en-US" dirty="0"/>
              <a:t>Encode full destination address</a:t>
            </a:r>
          </a:p>
          <a:p>
            <a:pPr lvl="2"/>
            <a:r>
              <a:rPr lang="en-US" dirty="0"/>
              <a:t>Unlike PC-relative addressing seen in x86-64</a:t>
            </a:r>
          </a:p>
        </p:txBody>
      </p:sp>
      <p:sp>
        <p:nvSpPr>
          <p:cNvPr id="271364" name="Rectangle 4"/>
          <p:cNvSpPr>
            <a:spLocks noChangeArrowheads="1"/>
          </p:cNvSpPr>
          <p:nvPr/>
        </p:nvSpPr>
        <p:spPr bwMode="auto">
          <a:xfrm>
            <a:off x="653425" y="1747898"/>
            <a:ext cx="6897687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366" name="Rectangle 6"/>
          <p:cNvSpPr>
            <a:spLocks noChangeArrowheads="1"/>
          </p:cNvSpPr>
          <p:nvPr/>
        </p:nvSpPr>
        <p:spPr bwMode="auto">
          <a:xfrm>
            <a:off x="882026" y="1824098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>
                <a:solidFill>
                  <a:schemeClr val="folHlink"/>
                </a:solidFill>
                <a:latin typeface="Courier New" pitchFamily="49" charset="0"/>
              </a:rPr>
              <a:t>jXX</a:t>
            </a:r>
            <a:r>
              <a:rPr lang="en-US" sz="1600" dirty="0">
                <a:solidFill>
                  <a:schemeClr val="folHlink"/>
                </a:solidFill>
              </a:rPr>
              <a:t> </a:t>
            </a:r>
            <a:r>
              <a:rPr lang="en-US" sz="1600" dirty="0" err="1">
                <a:solidFill>
                  <a:schemeClr val="folHlink"/>
                </a:solidFill>
              </a:rPr>
              <a:t>Dest</a:t>
            </a:r>
            <a:endParaRPr lang="en-US" sz="1600" dirty="0">
              <a:solidFill>
                <a:schemeClr val="folHlink"/>
              </a:solidFill>
            </a:endParaRPr>
          </a:p>
        </p:txBody>
      </p:sp>
      <p:grpSp>
        <p:nvGrpSpPr>
          <p:cNvPr id="271367" name="Group 7"/>
          <p:cNvGrpSpPr>
            <a:grpSpLocks/>
          </p:cNvGrpSpPr>
          <p:nvPr/>
        </p:nvGrpSpPr>
        <p:grpSpPr bwMode="auto">
          <a:xfrm>
            <a:off x="1994863" y="1824098"/>
            <a:ext cx="609600" cy="304800"/>
            <a:chOff x="1296" y="2544"/>
            <a:chExt cx="384" cy="192"/>
          </a:xfrm>
        </p:grpSpPr>
        <p:sp>
          <p:nvSpPr>
            <p:cNvPr id="271368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271369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 err="1">
                  <a:solidFill>
                    <a:schemeClr val="folHlink"/>
                  </a:solidFill>
                  <a:latin typeface="+mn-lt"/>
                </a:rPr>
                <a:t>fn</a:t>
              </a:r>
              <a:endParaRPr lang="en-US" sz="1600" dirty="0">
                <a:solidFill>
                  <a:schemeClr val="folHlink"/>
                </a:solidFill>
                <a:latin typeface="+mn-lt"/>
              </a:endParaRPr>
            </a:p>
          </p:txBody>
        </p:sp>
        <p:sp>
          <p:nvSpPr>
            <p:cNvPr id="271370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sp>
        <p:nvSpPr>
          <p:cNvPr id="271408" name="Text Box 48"/>
          <p:cNvSpPr txBox="1">
            <a:spLocks noChangeArrowheads="1"/>
          </p:cNvSpPr>
          <p:nvPr/>
        </p:nvSpPr>
        <p:spPr bwMode="auto">
          <a:xfrm>
            <a:off x="623263" y="1443098"/>
            <a:ext cx="2132655" cy="318036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/>
              <a:t>Jump (Conditionally)</a:t>
            </a:r>
          </a:p>
        </p:txBody>
      </p:sp>
      <p:sp>
        <p:nvSpPr>
          <p:cNvPr id="271424" name="Rectangle 64"/>
          <p:cNvSpPr>
            <a:spLocks noChangeArrowheads="1"/>
          </p:cNvSpPr>
          <p:nvPr/>
        </p:nvSpPr>
        <p:spPr bwMode="auto">
          <a:xfrm>
            <a:off x="2604463" y="1824098"/>
            <a:ext cx="487045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27777" y="-151893"/>
            <a:ext cx="7875746" cy="1323108"/>
          </a:xfrm>
        </p:spPr>
        <p:txBody>
          <a:bodyPr/>
          <a:lstStyle/>
          <a:p>
            <a:r>
              <a:rPr lang="en-US" dirty="0"/>
              <a:t>Jump Instructions</a:t>
            </a:r>
          </a:p>
        </p:txBody>
      </p:sp>
      <p:sp>
        <p:nvSpPr>
          <p:cNvPr id="271364" name="Rectangle 4"/>
          <p:cNvSpPr>
            <a:spLocks noChangeArrowheads="1"/>
          </p:cNvSpPr>
          <p:nvPr/>
        </p:nvSpPr>
        <p:spPr bwMode="auto">
          <a:xfrm>
            <a:off x="487362" y="1219200"/>
            <a:ext cx="6973887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366" name="Rectangle 6"/>
          <p:cNvSpPr>
            <a:spLocks noChangeArrowheads="1"/>
          </p:cNvSpPr>
          <p:nvPr/>
        </p:nvSpPr>
        <p:spPr bwMode="auto">
          <a:xfrm>
            <a:off x="715963" y="1295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jmp</a:t>
            </a:r>
            <a:r>
              <a:rPr lang="en-US" sz="1600">
                <a:solidFill>
                  <a:schemeClr val="folHlink"/>
                </a:solidFill>
              </a:rPr>
              <a:t> Dest</a:t>
            </a:r>
          </a:p>
        </p:txBody>
      </p:sp>
      <p:grpSp>
        <p:nvGrpSpPr>
          <p:cNvPr id="271367" name="Group 7"/>
          <p:cNvGrpSpPr>
            <a:grpSpLocks/>
          </p:cNvGrpSpPr>
          <p:nvPr/>
        </p:nvGrpSpPr>
        <p:grpSpPr bwMode="auto">
          <a:xfrm>
            <a:off x="1828800" y="1295400"/>
            <a:ext cx="609600" cy="304800"/>
            <a:chOff x="1296" y="2544"/>
            <a:chExt cx="384" cy="192"/>
          </a:xfrm>
        </p:grpSpPr>
        <p:sp>
          <p:nvSpPr>
            <p:cNvPr id="271368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271369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271370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sp>
        <p:nvSpPr>
          <p:cNvPr id="271408" name="Text Box 48"/>
          <p:cNvSpPr txBox="1">
            <a:spLocks noChangeArrowheads="1"/>
          </p:cNvSpPr>
          <p:nvPr/>
        </p:nvSpPr>
        <p:spPr bwMode="auto">
          <a:xfrm>
            <a:off x="457200" y="914400"/>
            <a:ext cx="2235200" cy="3143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/>
              <a:t>Jump Unconditionally</a:t>
            </a:r>
          </a:p>
        </p:txBody>
      </p:sp>
      <p:sp>
        <p:nvSpPr>
          <p:cNvPr id="271424" name="Rectangle 64"/>
          <p:cNvSpPr>
            <a:spLocks noChangeArrowheads="1"/>
          </p:cNvSpPr>
          <p:nvPr/>
        </p:nvSpPr>
        <p:spPr bwMode="auto">
          <a:xfrm>
            <a:off x="2438400" y="1295400"/>
            <a:ext cx="487045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  <p:sp>
        <p:nvSpPr>
          <p:cNvPr id="271482" name="Rectangle 122"/>
          <p:cNvSpPr>
            <a:spLocks noChangeArrowheads="1"/>
          </p:cNvSpPr>
          <p:nvPr/>
        </p:nvSpPr>
        <p:spPr bwMode="auto">
          <a:xfrm>
            <a:off x="487362" y="1981200"/>
            <a:ext cx="6973887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483" name="Rectangle 123"/>
          <p:cNvSpPr>
            <a:spLocks noChangeArrowheads="1"/>
          </p:cNvSpPr>
          <p:nvPr/>
        </p:nvSpPr>
        <p:spPr bwMode="auto">
          <a:xfrm>
            <a:off x="715963" y="2057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jle</a:t>
            </a:r>
            <a:r>
              <a:rPr lang="en-US" sz="1600">
                <a:solidFill>
                  <a:schemeClr val="folHlink"/>
                </a:solidFill>
              </a:rPr>
              <a:t> Dest</a:t>
            </a:r>
          </a:p>
        </p:txBody>
      </p:sp>
      <p:grpSp>
        <p:nvGrpSpPr>
          <p:cNvPr id="271484" name="Group 124"/>
          <p:cNvGrpSpPr>
            <a:grpSpLocks/>
          </p:cNvGrpSpPr>
          <p:nvPr/>
        </p:nvGrpSpPr>
        <p:grpSpPr bwMode="auto">
          <a:xfrm>
            <a:off x="1828800" y="2057400"/>
            <a:ext cx="609600" cy="304800"/>
            <a:chOff x="1296" y="2544"/>
            <a:chExt cx="384" cy="192"/>
          </a:xfrm>
        </p:grpSpPr>
        <p:sp>
          <p:nvSpPr>
            <p:cNvPr id="271485" name="Rectangle 125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271486" name="Rectangle 126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271487" name="Rectangle 127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sp>
        <p:nvSpPr>
          <p:cNvPr id="271488" name="Text Box 128"/>
          <p:cNvSpPr txBox="1">
            <a:spLocks noChangeArrowheads="1"/>
          </p:cNvSpPr>
          <p:nvPr/>
        </p:nvSpPr>
        <p:spPr bwMode="auto">
          <a:xfrm>
            <a:off x="457200" y="1676400"/>
            <a:ext cx="2632075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/>
              <a:t>Jump When Less or Equal</a:t>
            </a:r>
          </a:p>
        </p:txBody>
      </p:sp>
      <p:sp>
        <p:nvSpPr>
          <p:cNvPr id="271489" name="Rectangle 129"/>
          <p:cNvSpPr>
            <a:spLocks noChangeArrowheads="1"/>
          </p:cNvSpPr>
          <p:nvPr/>
        </p:nvSpPr>
        <p:spPr bwMode="auto">
          <a:xfrm>
            <a:off x="2438400" y="2057400"/>
            <a:ext cx="487045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  <p:sp>
        <p:nvSpPr>
          <p:cNvPr id="271491" name="Rectangle 131"/>
          <p:cNvSpPr>
            <a:spLocks noChangeArrowheads="1"/>
          </p:cNvSpPr>
          <p:nvPr/>
        </p:nvSpPr>
        <p:spPr bwMode="auto">
          <a:xfrm>
            <a:off x="487362" y="2743200"/>
            <a:ext cx="6973887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492" name="Rectangle 132"/>
          <p:cNvSpPr>
            <a:spLocks noChangeArrowheads="1"/>
          </p:cNvSpPr>
          <p:nvPr/>
        </p:nvSpPr>
        <p:spPr bwMode="auto">
          <a:xfrm>
            <a:off x="715963" y="2819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jl</a:t>
            </a:r>
            <a:r>
              <a:rPr lang="en-US" sz="1600">
                <a:solidFill>
                  <a:schemeClr val="folHlink"/>
                </a:solidFill>
              </a:rPr>
              <a:t> Dest</a:t>
            </a:r>
          </a:p>
        </p:txBody>
      </p:sp>
      <p:grpSp>
        <p:nvGrpSpPr>
          <p:cNvPr id="271493" name="Group 133"/>
          <p:cNvGrpSpPr>
            <a:grpSpLocks/>
          </p:cNvGrpSpPr>
          <p:nvPr/>
        </p:nvGrpSpPr>
        <p:grpSpPr bwMode="auto">
          <a:xfrm>
            <a:off x="1828800" y="2819400"/>
            <a:ext cx="609600" cy="304800"/>
            <a:chOff x="1296" y="2544"/>
            <a:chExt cx="384" cy="192"/>
          </a:xfrm>
        </p:grpSpPr>
        <p:sp>
          <p:nvSpPr>
            <p:cNvPr id="271494" name="Rectangle 134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271495" name="Rectangle 135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271496" name="Rectangle 136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sp>
        <p:nvSpPr>
          <p:cNvPr id="271497" name="Text Box 137"/>
          <p:cNvSpPr txBox="1">
            <a:spLocks noChangeArrowheads="1"/>
          </p:cNvSpPr>
          <p:nvPr/>
        </p:nvSpPr>
        <p:spPr bwMode="auto">
          <a:xfrm>
            <a:off x="457200" y="2438400"/>
            <a:ext cx="1762125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/>
              <a:t>Jump When Less</a:t>
            </a:r>
          </a:p>
        </p:txBody>
      </p:sp>
      <p:sp>
        <p:nvSpPr>
          <p:cNvPr id="271498" name="Rectangle 138"/>
          <p:cNvSpPr>
            <a:spLocks noChangeArrowheads="1"/>
          </p:cNvSpPr>
          <p:nvPr/>
        </p:nvSpPr>
        <p:spPr bwMode="auto">
          <a:xfrm>
            <a:off x="2438400" y="2819400"/>
            <a:ext cx="487045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  <p:sp>
        <p:nvSpPr>
          <p:cNvPr id="271500" name="Rectangle 140"/>
          <p:cNvSpPr>
            <a:spLocks noChangeArrowheads="1"/>
          </p:cNvSpPr>
          <p:nvPr/>
        </p:nvSpPr>
        <p:spPr bwMode="auto">
          <a:xfrm>
            <a:off x="487362" y="3505200"/>
            <a:ext cx="6973887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501" name="Rectangle 141"/>
          <p:cNvSpPr>
            <a:spLocks noChangeArrowheads="1"/>
          </p:cNvSpPr>
          <p:nvPr/>
        </p:nvSpPr>
        <p:spPr bwMode="auto">
          <a:xfrm>
            <a:off x="715963" y="3581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je</a:t>
            </a:r>
            <a:r>
              <a:rPr lang="en-US" sz="1600">
                <a:solidFill>
                  <a:schemeClr val="folHlink"/>
                </a:solidFill>
              </a:rPr>
              <a:t> Dest</a:t>
            </a:r>
          </a:p>
        </p:txBody>
      </p:sp>
      <p:grpSp>
        <p:nvGrpSpPr>
          <p:cNvPr id="271502" name="Group 142"/>
          <p:cNvGrpSpPr>
            <a:grpSpLocks/>
          </p:cNvGrpSpPr>
          <p:nvPr/>
        </p:nvGrpSpPr>
        <p:grpSpPr bwMode="auto">
          <a:xfrm>
            <a:off x="1828800" y="3581400"/>
            <a:ext cx="609600" cy="304800"/>
            <a:chOff x="1296" y="2544"/>
            <a:chExt cx="384" cy="192"/>
          </a:xfrm>
        </p:grpSpPr>
        <p:sp>
          <p:nvSpPr>
            <p:cNvPr id="271503" name="Rectangle 143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271504" name="Rectangle 144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3</a:t>
              </a:r>
            </a:p>
          </p:txBody>
        </p:sp>
        <p:sp>
          <p:nvSpPr>
            <p:cNvPr id="271505" name="Rectangle 145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sp>
        <p:nvSpPr>
          <p:cNvPr id="271506" name="Text Box 146"/>
          <p:cNvSpPr txBox="1">
            <a:spLocks noChangeArrowheads="1"/>
          </p:cNvSpPr>
          <p:nvPr/>
        </p:nvSpPr>
        <p:spPr bwMode="auto">
          <a:xfrm>
            <a:off x="457200" y="3200400"/>
            <a:ext cx="1852613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/>
              <a:t>Jump When Equal</a:t>
            </a:r>
          </a:p>
        </p:txBody>
      </p:sp>
      <p:sp>
        <p:nvSpPr>
          <p:cNvPr id="271507" name="Rectangle 147"/>
          <p:cNvSpPr>
            <a:spLocks noChangeArrowheads="1"/>
          </p:cNvSpPr>
          <p:nvPr/>
        </p:nvSpPr>
        <p:spPr bwMode="auto">
          <a:xfrm>
            <a:off x="2438400" y="3581400"/>
            <a:ext cx="487045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  <p:sp>
        <p:nvSpPr>
          <p:cNvPr id="271509" name="Rectangle 149"/>
          <p:cNvSpPr>
            <a:spLocks noChangeArrowheads="1"/>
          </p:cNvSpPr>
          <p:nvPr/>
        </p:nvSpPr>
        <p:spPr bwMode="auto">
          <a:xfrm>
            <a:off x="487362" y="4267200"/>
            <a:ext cx="6973887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510" name="Rectangle 150"/>
          <p:cNvSpPr>
            <a:spLocks noChangeArrowheads="1"/>
          </p:cNvSpPr>
          <p:nvPr/>
        </p:nvSpPr>
        <p:spPr bwMode="auto">
          <a:xfrm>
            <a:off x="715963" y="4343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jne</a:t>
            </a:r>
            <a:r>
              <a:rPr lang="en-US" sz="1600">
                <a:solidFill>
                  <a:schemeClr val="folHlink"/>
                </a:solidFill>
              </a:rPr>
              <a:t> Dest</a:t>
            </a:r>
          </a:p>
        </p:txBody>
      </p:sp>
      <p:grpSp>
        <p:nvGrpSpPr>
          <p:cNvPr id="271511" name="Group 151"/>
          <p:cNvGrpSpPr>
            <a:grpSpLocks/>
          </p:cNvGrpSpPr>
          <p:nvPr/>
        </p:nvGrpSpPr>
        <p:grpSpPr bwMode="auto">
          <a:xfrm>
            <a:off x="1828800" y="4343400"/>
            <a:ext cx="609600" cy="304800"/>
            <a:chOff x="1296" y="2544"/>
            <a:chExt cx="384" cy="192"/>
          </a:xfrm>
        </p:grpSpPr>
        <p:sp>
          <p:nvSpPr>
            <p:cNvPr id="271512" name="Rectangle 152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271513" name="Rectangle 153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4</a:t>
              </a:r>
            </a:p>
          </p:txBody>
        </p:sp>
        <p:sp>
          <p:nvSpPr>
            <p:cNvPr id="271514" name="Rectangle 154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sp>
        <p:nvSpPr>
          <p:cNvPr id="271515" name="Text Box 155"/>
          <p:cNvSpPr txBox="1">
            <a:spLocks noChangeArrowheads="1"/>
          </p:cNvSpPr>
          <p:nvPr/>
        </p:nvSpPr>
        <p:spPr bwMode="auto">
          <a:xfrm>
            <a:off x="457200" y="3962400"/>
            <a:ext cx="2247900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/>
              <a:t>Jump When Not Equal</a:t>
            </a:r>
          </a:p>
        </p:txBody>
      </p:sp>
      <p:sp>
        <p:nvSpPr>
          <p:cNvPr id="271516" name="Rectangle 156"/>
          <p:cNvSpPr>
            <a:spLocks noChangeArrowheads="1"/>
          </p:cNvSpPr>
          <p:nvPr/>
        </p:nvSpPr>
        <p:spPr bwMode="auto">
          <a:xfrm>
            <a:off x="2438400" y="4343400"/>
            <a:ext cx="487045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  <p:sp>
        <p:nvSpPr>
          <p:cNvPr id="271518" name="Rectangle 158"/>
          <p:cNvSpPr>
            <a:spLocks noChangeArrowheads="1"/>
          </p:cNvSpPr>
          <p:nvPr/>
        </p:nvSpPr>
        <p:spPr bwMode="auto">
          <a:xfrm>
            <a:off x="487362" y="5029200"/>
            <a:ext cx="6973887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519" name="Rectangle 159"/>
          <p:cNvSpPr>
            <a:spLocks noChangeArrowheads="1"/>
          </p:cNvSpPr>
          <p:nvPr/>
        </p:nvSpPr>
        <p:spPr bwMode="auto">
          <a:xfrm>
            <a:off x="715963" y="5105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jge</a:t>
            </a:r>
            <a:r>
              <a:rPr lang="en-US" sz="1600">
                <a:solidFill>
                  <a:schemeClr val="folHlink"/>
                </a:solidFill>
              </a:rPr>
              <a:t> Dest</a:t>
            </a:r>
          </a:p>
        </p:txBody>
      </p:sp>
      <p:grpSp>
        <p:nvGrpSpPr>
          <p:cNvPr id="271520" name="Group 160"/>
          <p:cNvGrpSpPr>
            <a:grpSpLocks/>
          </p:cNvGrpSpPr>
          <p:nvPr/>
        </p:nvGrpSpPr>
        <p:grpSpPr bwMode="auto">
          <a:xfrm>
            <a:off x="1828800" y="5105400"/>
            <a:ext cx="609600" cy="304800"/>
            <a:chOff x="1296" y="2544"/>
            <a:chExt cx="384" cy="192"/>
          </a:xfrm>
        </p:grpSpPr>
        <p:sp>
          <p:nvSpPr>
            <p:cNvPr id="271521" name="Rectangle 161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271522" name="Rectangle 162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5</a:t>
              </a:r>
            </a:p>
          </p:txBody>
        </p:sp>
        <p:sp>
          <p:nvSpPr>
            <p:cNvPr id="271523" name="Rectangle 163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sp>
        <p:nvSpPr>
          <p:cNvPr id="271524" name="Text Box 164"/>
          <p:cNvSpPr txBox="1">
            <a:spLocks noChangeArrowheads="1"/>
          </p:cNvSpPr>
          <p:nvPr/>
        </p:nvSpPr>
        <p:spPr bwMode="auto">
          <a:xfrm>
            <a:off x="457200" y="4724400"/>
            <a:ext cx="2894013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/>
              <a:t>Jump When Greater or Equal</a:t>
            </a:r>
          </a:p>
        </p:txBody>
      </p:sp>
      <p:sp>
        <p:nvSpPr>
          <p:cNvPr id="271525" name="Rectangle 165"/>
          <p:cNvSpPr>
            <a:spLocks noChangeArrowheads="1"/>
          </p:cNvSpPr>
          <p:nvPr/>
        </p:nvSpPr>
        <p:spPr bwMode="auto">
          <a:xfrm>
            <a:off x="2438400" y="5105400"/>
            <a:ext cx="487045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  <p:sp>
        <p:nvSpPr>
          <p:cNvPr id="271527" name="Rectangle 167"/>
          <p:cNvSpPr>
            <a:spLocks noChangeArrowheads="1"/>
          </p:cNvSpPr>
          <p:nvPr/>
        </p:nvSpPr>
        <p:spPr bwMode="auto">
          <a:xfrm>
            <a:off x="487362" y="5791200"/>
            <a:ext cx="6973887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528" name="Rectangle 168"/>
          <p:cNvSpPr>
            <a:spLocks noChangeArrowheads="1"/>
          </p:cNvSpPr>
          <p:nvPr/>
        </p:nvSpPr>
        <p:spPr bwMode="auto">
          <a:xfrm>
            <a:off x="715963" y="5867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jg</a:t>
            </a:r>
            <a:r>
              <a:rPr lang="en-US" sz="1600">
                <a:solidFill>
                  <a:schemeClr val="folHlink"/>
                </a:solidFill>
              </a:rPr>
              <a:t> Dest</a:t>
            </a:r>
          </a:p>
        </p:txBody>
      </p:sp>
      <p:grpSp>
        <p:nvGrpSpPr>
          <p:cNvPr id="271529" name="Group 169"/>
          <p:cNvGrpSpPr>
            <a:grpSpLocks/>
          </p:cNvGrpSpPr>
          <p:nvPr/>
        </p:nvGrpSpPr>
        <p:grpSpPr bwMode="auto">
          <a:xfrm>
            <a:off x="1828800" y="5867400"/>
            <a:ext cx="609600" cy="304800"/>
            <a:chOff x="1296" y="2544"/>
            <a:chExt cx="384" cy="192"/>
          </a:xfrm>
        </p:grpSpPr>
        <p:sp>
          <p:nvSpPr>
            <p:cNvPr id="271530" name="Rectangle 170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271531" name="Rectangle 171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6</a:t>
              </a:r>
            </a:p>
          </p:txBody>
        </p:sp>
        <p:sp>
          <p:nvSpPr>
            <p:cNvPr id="271532" name="Rectangle 172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sp>
        <p:nvSpPr>
          <p:cNvPr id="271533" name="Text Box 173"/>
          <p:cNvSpPr txBox="1">
            <a:spLocks noChangeArrowheads="1"/>
          </p:cNvSpPr>
          <p:nvPr/>
        </p:nvSpPr>
        <p:spPr bwMode="auto">
          <a:xfrm>
            <a:off x="457200" y="5486400"/>
            <a:ext cx="2024063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/>
              <a:t>Jump When Greater</a:t>
            </a:r>
          </a:p>
        </p:txBody>
      </p:sp>
      <p:sp>
        <p:nvSpPr>
          <p:cNvPr id="271534" name="Rectangle 174"/>
          <p:cNvSpPr>
            <a:spLocks noChangeArrowheads="1"/>
          </p:cNvSpPr>
          <p:nvPr/>
        </p:nvSpPr>
        <p:spPr bwMode="auto">
          <a:xfrm>
            <a:off x="2438400" y="5867400"/>
            <a:ext cx="487045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</p:spTree>
    <p:extLst>
      <p:ext uri="{BB962C8B-B14F-4D97-AF65-F5344CB8AC3E}">
        <p14:creationId xmlns:p14="http://schemas.microsoft.com/office/powerpoint/2010/main" val="23622309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27777" y="12011"/>
            <a:ext cx="7875746" cy="1323108"/>
          </a:xfrm>
        </p:spPr>
        <p:txBody>
          <a:bodyPr/>
          <a:lstStyle/>
          <a:p>
            <a:r>
              <a:rPr lang="en-US" dirty="0"/>
              <a:t>Y86-64 Program Stack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idx="1"/>
          </p:nvPr>
        </p:nvSpPr>
        <p:spPr>
          <a:xfrm>
            <a:off x="3657600" y="1219200"/>
            <a:ext cx="4927600" cy="5213350"/>
          </a:xfrm>
        </p:spPr>
        <p:txBody>
          <a:bodyPr/>
          <a:lstStyle/>
          <a:p>
            <a:pPr lvl="1"/>
            <a:endParaRPr lang="en-US" dirty="0"/>
          </a:p>
          <a:p>
            <a:pPr lvl="1"/>
            <a:r>
              <a:rPr lang="en-US" dirty="0"/>
              <a:t>Region of memory holding program data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Used in Y86-64 (and x86-64) for supporting procedure calls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Stack top indicated by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  <a:p>
            <a:pPr lvl="2"/>
            <a:r>
              <a:rPr lang="en-US" dirty="0"/>
              <a:t>Address of top stack element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Stack grows toward lower addresses</a:t>
            </a:r>
          </a:p>
          <a:p>
            <a:pPr lvl="2"/>
            <a:r>
              <a:rPr lang="en-US" dirty="0"/>
              <a:t>Top element is at highest address in the stack</a:t>
            </a:r>
          </a:p>
          <a:p>
            <a:pPr lvl="2"/>
            <a:r>
              <a:rPr lang="en-US" dirty="0"/>
              <a:t>When pushing, must first decrement stack pointer</a:t>
            </a:r>
          </a:p>
          <a:p>
            <a:pPr lvl="2"/>
            <a:r>
              <a:rPr lang="en-US" dirty="0"/>
              <a:t>After popping, increment stack pointer</a:t>
            </a:r>
          </a:p>
        </p:txBody>
      </p:sp>
      <p:sp>
        <p:nvSpPr>
          <p:cNvPr id="273412" name="Rectangle 4"/>
          <p:cNvSpPr>
            <a:spLocks noChangeArrowheads="1"/>
          </p:cNvSpPr>
          <p:nvPr/>
        </p:nvSpPr>
        <p:spPr bwMode="auto">
          <a:xfrm>
            <a:off x="1647825" y="16764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13" name="Rectangle 5"/>
          <p:cNvSpPr>
            <a:spLocks noChangeArrowheads="1"/>
          </p:cNvSpPr>
          <p:nvPr/>
        </p:nvSpPr>
        <p:spPr bwMode="auto">
          <a:xfrm>
            <a:off x="1647825" y="19812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14" name="Rectangle 6"/>
          <p:cNvSpPr>
            <a:spLocks noChangeArrowheads="1"/>
          </p:cNvSpPr>
          <p:nvPr/>
        </p:nvSpPr>
        <p:spPr bwMode="auto">
          <a:xfrm>
            <a:off x="1647825" y="22860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1" name="Rectangle 13"/>
          <p:cNvSpPr>
            <a:spLocks noChangeArrowheads="1"/>
          </p:cNvSpPr>
          <p:nvPr/>
        </p:nvSpPr>
        <p:spPr bwMode="auto">
          <a:xfrm>
            <a:off x="1647825" y="44196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2" name="Rectangle 14"/>
          <p:cNvSpPr>
            <a:spLocks noChangeArrowheads="1"/>
          </p:cNvSpPr>
          <p:nvPr/>
        </p:nvSpPr>
        <p:spPr bwMode="auto">
          <a:xfrm>
            <a:off x="1647825" y="47244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3" name="Rectangle 15"/>
          <p:cNvSpPr>
            <a:spLocks noChangeArrowheads="1"/>
          </p:cNvSpPr>
          <p:nvPr/>
        </p:nvSpPr>
        <p:spPr bwMode="auto">
          <a:xfrm>
            <a:off x="1647825" y="50292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4" name="Rectangle 16"/>
          <p:cNvSpPr>
            <a:spLocks noChangeArrowheads="1"/>
          </p:cNvSpPr>
          <p:nvPr/>
        </p:nvSpPr>
        <p:spPr bwMode="auto">
          <a:xfrm>
            <a:off x="1647825" y="53340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5" name="Line 17"/>
          <p:cNvSpPr>
            <a:spLocks noChangeShapeType="1"/>
          </p:cNvSpPr>
          <p:nvPr/>
        </p:nvSpPr>
        <p:spPr bwMode="auto">
          <a:xfrm flipH="1">
            <a:off x="2867025" y="5451475"/>
            <a:ext cx="381000" cy="0"/>
          </a:xfrm>
          <a:prstGeom prst="line">
            <a:avLst/>
          </a:prstGeom>
          <a:noFill/>
          <a:ln w="19050">
            <a:solidFill>
              <a:srgbClr val="FF0002"/>
            </a:solidFill>
            <a:round/>
            <a:headEnd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6" name="Text Box 18"/>
          <p:cNvSpPr txBox="1">
            <a:spLocks noChangeArrowheads="1"/>
          </p:cNvSpPr>
          <p:nvPr/>
        </p:nvSpPr>
        <p:spPr bwMode="auto">
          <a:xfrm>
            <a:off x="3248025" y="5299075"/>
            <a:ext cx="646421" cy="346249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73427" name="Rectangle 19"/>
          <p:cNvSpPr>
            <a:spLocks noChangeArrowheads="1"/>
          </p:cNvSpPr>
          <p:nvPr/>
        </p:nvSpPr>
        <p:spPr bwMode="auto">
          <a:xfrm>
            <a:off x="1647825" y="2590800"/>
            <a:ext cx="1219200" cy="1828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  <a:cs typeface="Courier New" pitchFamily="49" charset="0"/>
              </a:rPr>
              <a:t>•</a:t>
            </a:r>
            <a:endParaRPr lang="en-US">
              <a:latin typeface="Courier New" pitchFamily="49" charset="0"/>
            </a:endParaRPr>
          </a:p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  <a:cs typeface="Courier New" pitchFamily="49" charset="0"/>
              </a:rPr>
              <a:t>•</a:t>
            </a:r>
            <a:endParaRPr lang="en-US">
              <a:latin typeface="Courier New" pitchFamily="49" charset="0"/>
            </a:endParaRPr>
          </a:p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  <a:cs typeface="Courier New" pitchFamily="49" charset="0"/>
              </a:rPr>
              <a:t>•</a:t>
            </a:r>
          </a:p>
        </p:txBody>
      </p:sp>
      <p:sp>
        <p:nvSpPr>
          <p:cNvPr id="273428" name="Line 20"/>
          <p:cNvSpPr>
            <a:spLocks noChangeShapeType="1"/>
          </p:cNvSpPr>
          <p:nvPr/>
        </p:nvSpPr>
        <p:spPr bwMode="auto">
          <a:xfrm flipV="1">
            <a:off x="838200" y="1828800"/>
            <a:ext cx="0" cy="36576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9" name="Text Box 21"/>
          <p:cNvSpPr txBox="1">
            <a:spLocks noChangeArrowheads="1"/>
          </p:cNvSpPr>
          <p:nvPr/>
        </p:nvSpPr>
        <p:spPr bwMode="auto">
          <a:xfrm>
            <a:off x="228600" y="3200400"/>
            <a:ext cx="1371600" cy="641350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/>
              <a:t>Increasing</a:t>
            </a:r>
          </a:p>
          <a:p>
            <a:pPr algn="l">
              <a:lnSpc>
                <a:spcPct val="100000"/>
              </a:lnSpc>
            </a:pPr>
            <a:r>
              <a:rPr lang="en-US"/>
              <a:t>Addresses</a:t>
            </a:r>
          </a:p>
        </p:txBody>
      </p:sp>
      <p:sp>
        <p:nvSpPr>
          <p:cNvPr id="273430" name="Text Box 22"/>
          <p:cNvSpPr txBox="1">
            <a:spLocks noChangeArrowheads="1"/>
          </p:cNvSpPr>
          <p:nvPr/>
        </p:nvSpPr>
        <p:spPr bwMode="auto">
          <a:xfrm>
            <a:off x="1447800" y="5638800"/>
            <a:ext cx="17526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/>
              <a:t>Stack “Top”</a:t>
            </a:r>
          </a:p>
        </p:txBody>
      </p:sp>
      <p:sp>
        <p:nvSpPr>
          <p:cNvPr id="273431" name="Text Box 23"/>
          <p:cNvSpPr txBox="1">
            <a:spLocks noChangeArrowheads="1"/>
          </p:cNvSpPr>
          <p:nvPr/>
        </p:nvSpPr>
        <p:spPr bwMode="auto">
          <a:xfrm>
            <a:off x="1371600" y="1066800"/>
            <a:ext cx="1752600" cy="58737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/>
              <a:t>Stack “Bottom”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Stack Operations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idx="1"/>
          </p:nvPr>
        </p:nvSpPr>
        <p:spPr>
          <a:xfrm>
            <a:off x="4108450" y="1898650"/>
            <a:ext cx="7696200" cy="4499651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Decrement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r>
              <a:rPr lang="en-US" dirty="0"/>
              <a:t> by 8</a:t>
            </a:r>
          </a:p>
          <a:p>
            <a:pPr lvl="1"/>
            <a:r>
              <a:rPr lang="en-US" dirty="0"/>
              <a:t>Store word from </a:t>
            </a:r>
            <a:r>
              <a:rPr lang="en-US" dirty="0" err="1"/>
              <a:t>rA</a:t>
            </a:r>
            <a:r>
              <a:rPr lang="en-US" dirty="0"/>
              <a:t> to memory at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Like x86-64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342443" lvl="1" indent="0">
              <a:buNone/>
            </a:pPr>
            <a:endParaRPr lang="en-US" dirty="0"/>
          </a:p>
          <a:p>
            <a:pPr lvl="1"/>
            <a:r>
              <a:rPr lang="en-US" dirty="0"/>
              <a:t>Read word from memory at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Save in </a:t>
            </a:r>
            <a:r>
              <a:rPr lang="en-US" dirty="0" err="1"/>
              <a:t>rA</a:t>
            </a:r>
            <a:endParaRPr lang="en-US" dirty="0"/>
          </a:p>
          <a:p>
            <a:pPr lvl="1"/>
            <a:r>
              <a:rPr lang="en-US" dirty="0"/>
              <a:t>Increment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r>
              <a:rPr lang="en-US" dirty="0"/>
              <a:t> by 8</a:t>
            </a:r>
          </a:p>
          <a:p>
            <a:pPr lvl="1"/>
            <a:r>
              <a:rPr lang="en-US" dirty="0"/>
              <a:t>Like x86-64</a:t>
            </a:r>
          </a:p>
        </p:txBody>
      </p:sp>
      <p:grpSp>
        <p:nvGrpSpPr>
          <p:cNvPr id="274455" name="Group 23"/>
          <p:cNvGrpSpPr>
            <a:grpSpLocks/>
          </p:cNvGrpSpPr>
          <p:nvPr/>
        </p:nvGrpSpPr>
        <p:grpSpPr bwMode="auto">
          <a:xfrm>
            <a:off x="627777" y="2049507"/>
            <a:ext cx="3322637" cy="609600"/>
            <a:chOff x="403" y="816"/>
            <a:chExt cx="2093" cy="384"/>
          </a:xfrm>
        </p:grpSpPr>
        <p:sp>
          <p:nvSpPr>
            <p:cNvPr id="274437" name="Rectangle 5"/>
            <p:cNvSpPr>
              <a:spLocks noChangeArrowheads="1"/>
            </p:cNvSpPr>
            <p:nvPr/>
          </p:nvSpPr>
          <p:spPr bwMode="auto">
            <a:xfrm>
              <a:off x="403" y="816"/>
              <a:ext cx="2093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4438" name="Rectangle 6"/>
            <p:cNvSpPr>
              <a:spLocks noChangeArrowheads="1"/>
            </p:cNvSpPr>
            <p:nvPr/>
          </p:nvSpPr>
          <p:spPr bwMode="auto">
            <a:xfrm>
              <a:off x="547" y="91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dirty="0" err="1">
                  <a:solidFill>
                    <a:schemeClr val="folHlink"/>
                  </a:solidFill>
                  <a:latin typeface="Courier New" pitchFamily="49" charset="0"/>
                </a:rPr>
                <a:t>pushq</a:t>
              </a:r>
              <a:r>
                <a:rPr lang="en-US" sz="1600" dirty="0">
                  <a:solidFill>
                    <a:schemeClr val="folHlink"/>
                  </a:solidFill>
                </a:rPr>
                <a:t> </a:t>
              </a:r>
              <a:r>
                <a:rPr lang="en-US" sz="1600" dirty="0" err="1">
                  <a:solidFill>
                    <a:schemeClr val="folHlink"/>
                  </a:solidFill>
                </a:rPr>
                <a:t>rA</a:t>
              </a:r>
              <a:endParaRPr lang="en-US" sz="1600" dirty="0">
                <a:solidFill>
                  <a:schemeClr val="folHlink"/>
                </a:solidFill>
              </a:endParaRPr>
            </a:p>
          </p:txBody>
        </p:sp>
        <p:grpSp>
          <p:nvGrpSpPr>
            <p:cNvPr id="274439" name="Group 7"/>
            <p:cNvGrpSpPr>
              <a:grpSpLocks/>
            </p:cNvGrpSpPr>
            <p:nvPr/>
          </p:nvGrpSpPr>
          <p:grpSpPr bwMode="auto">
            <a:xfrm>
              <a:off x="1536" y="912"/>
              <a:ext cx="384" cy="192"/>
              <a:chOff x="1296" y="2544"/>
              <a:chExt cx="384" cy="192"/>
            </a:xfrm>
          </p:grpSpPr>
          <p:sp>
            <p:nvSpPr>
              <p:cNvPr id="274440" name="Rectangle 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>
                    <a:solidFill>
                      <a:schemeClr val="folHlink"/>
                    </a:solidFill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274441" name="Rectangle 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4442" name="Rectangle 1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74451" name="Group 19"/>
            <p:cNvGrpSpPr>
              <a:grpSpLocks/>
            </p:cNvGrpSpPr>
            <p:nvPr/>
          </p:nvGrpSpPr>
          <p:grpSpPr bwMode="auto">
            <a:xfrm>
              <a:off x="1920" y="912"/>
              <a:ext cx="384" cy="192"/>
              <a:chOff x="1296" y="2544"/>
              <a:chExt cx="384" cy="192"/>
            </a:xfrm>
          </p:grpSpPr>
          <p:sp>
            <p:nvSpPr>
              <p:cNvPr id="274452" name="Rectangle 2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74453" name="Rectangle 21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>
                    <a:solidFill>
                      <a:schemeClr val="folHlink"/>
                    </a:solidFill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274454" name="Rectangle 2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grpSp>
        <p:nvGrpSpPr>
          <p:cNvPr id="274456" name="Group 24"/>
          <p:cNvGrpSpPr>
            <a:grpSpLocks/>
          </p:cNvGrpSpPr>
          <p:nvPr/>
        </p:nvGrpSpPr>
        <p:grpSpPr bwMode="auto">
          <a:xfrm>
            <a:off x="627777" y="4718050"/>
            <a:ext cx="3322637" cy="609600"/>
            <a:chOff x="403" y="816"/>
            <a:chExt cx="2093" cy="384"/>
          </a:xfrm>
        </p:grpSpPr>
        <p:sp>
          <p:nvSpPr>
            <p:cNvPr id="274457" name="Rectangle 25"/>
            <p:cNvSpPr>
              <a:spLocks noChangeArrowheads="1"/>
            </p:cNvSpPr>
            <p:nvPr/>
          </p:nvSpPr>
          <p:spPr bwMode="auto">
            <a:xfrm>
              <a:off x="403" y="816"/>
              <a:ext cx="2093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4458" name="Rectangle 26"/>
            <p:cNvSpPr>
              <a:spLocks noChangeArrowheads="1"/>
            </p:cNvSpPr>
            <p:nvPr/>
          </p:nvSpPr>
          <p:spPr bwMode="auto">
            <a:xfrm>
              <a:off x="547" y="91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dirty="0" err="1">
                  <a:solidFill>
                    <a:schemeClr val="folHlink"/>
                  </a:solidFill>
                  <a:latin typeface="Courier New" pitchFamily="49" charset="0"/>
                </a:rPr>
                <a:t>popq</a:t>
              </a:r>
              <a:r>
                <a:rPr lang="en-US" sz="1600" dirty="0">
                  <a:solidFill>
                    <a:schemeClr val="folHlink"/>
                  </a:solidFill>
                </a:rPr>
                <a:t> </a:t>
              </a:r>
              <a:r>
                <a:rPr lang="en-US" sz="1600" dirty="0" err="1">
                  <a:solidFill>
                    <a:schemeClr val="folHlink"/>
                  </a:solidFill>
                </a:rPr>
                <a:t>rA</a:t>
              </a:r>
              <a:endParaRPr lang="en-US" sz="1600" dirty="0">
                <a:solidFill>
                  <a:schemeClr val="folHlink"/>
                </a:solidFill>
              </a:endParaRPr>
            </a:p>
          </p:txBody>
        </p:sp>
        <p:grpSp>
          <p:nvGrpSpPr>
            <p:cNvPr id="274459" name="Group 27"/>
            <p:cNvGrpSpPr>
              <a:grpSpLocks/>
            </p:cNvGrpSpPr>
            <p:nvPr/>
          </p:nvGrpSpPr>
          <p:grpSpPr bwMode="auto">
            <a:xfrm>
              <a:off x="1536" y="912"/>
              <a:ext cx="384" cy="192"/>
              <a:chOff x="1296" y="2544"/>
              <a:chExt cx="384" cy="192"/>
            </a:xfrm>
          </p:grpSpPr>
          <p:sp>
            <p:nvSpPr>
              <p:cNvPr id="274460" name="Rectangle 2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>
                    <a:solidFill>
                      <a:schemeClr val="folHlink"/>
                    </a:solidFill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274461" name="Rectangle 2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4462" name="Rectangle 3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74463" name="Group 31"/>
            <p:cNvGrpSpPr>
              <a:grpSpLocks/>
            </p:cNvGrpSpPr>
            <p:nvPr/>
          </p:nvGrpSpPr>
          <p:grpSpPr bwMode="auto">
            <a:xfrm>
              <a:off x="1920" y="912"/>
              <a:ext cx="384" cy="192"/>
              <a:chOff x="1296" y="2544"/>
              <a:chExt cx="384" cy="192"/>
            </a:xfrm>
          </p:grpSpPr>
          <p:sp>
            <p:nvSpPr>
              <p:cNvPr id="274464" name="Rectangle 3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74465" name="Rectangle 33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>
                    <a:solidFill>
                      <a:schemeClr val="folHlink"/>
                    </a:solidFill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274466" name="Rectangle 34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Subroutine Call and Return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idx="1"/>
          </p:nvPr>
        </p:nvSpPr>
        <p:spPr>
          <a:xfrm>
            <a:off x="709612" y="2778125"/>
            <a:ext cx="7696200" cy="4641850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Push address of next instruction onto stack</a:t>
            </a:r>
          </a:p>
          <a:p>
            <a:pPr lvl="1"/>
            <a:r>
              <a:rPr lang="en-US" dirty="0"/>
              <a:t>Start executing instructions at </a:t>
            </a:r>
            <a:r>
              <a:rPr lang="en-US" dirty="0" err="1"/>
              <a:t>Dest</a:t>
            </a:r>
            <a:endParaRPr lang="en-US" dirty="0"/>
          </a:p>
          <a:p>
            <a:pPr lvl="1"/>
            <a:r>
              <a:rPr lang="en-US" dirty="0"/>
              <a:t>Like x86-64</a:t>
            </a:r>
          </a:p>
          <a:p>
            <a:pPr marL="342443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342443" lvl="1" indent="0">
              <a:buNone/>
            </a:pPr>
            <a:endParaRPr lang="en-US" dirty="0"/>
          </a:p>
          <a:p>
            <a:pPr lvl="1"/>
            <a:r>
              <a:rPr lang="en-US" dirty="0"/>
              <a:t>Pop value from stack</a:t>
            </a:r>
          </a:p>
          <a:p>
            <a:pPr lvl="1"/>
            <a:r>
              <a:rPr lang="en-US" dirty="0"/>
              <a:t>Use as address for next instruction</a:t>
            </a:r>
          </a:p>
          <a:p>
            <a:pPr lvl="1"/>
            <a:r>
              <a:rPr lang="en-US" dirty="0"/>
              <a:t>Like x86-64</a:t>
            </a:r>
          </a:p>
          <a:p>
            <a:pPr lvl="1"/>
            <a:endParaRPr lang="en-US" dirty="0"/>
          </a:p>
        </p:txBody>
      </p:sp>
      <p:sp>
        <p:nvSpPr>
          <p:cNvPr id="272388" name="Rectangle 4"/>
          <p:cNvSpPr>
            <a:spLocks noChangeArrowheads="1"/>
          </p:cNvSpPr>
          <p:nvPr/>
        </p:nvSpPr>
        <p:spPr bwMode="auto">
          <a:xfrm>
            <a:off x="649938" y="1863725"/>
            <a:ext cx="7766049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2390" name="Rectangle 6"/>
          <p:cNvSpPr>
            <a:spLocks noChangeArrowheads="1"/>
          </p:cNvSpPr>
          <p:nvPr/>
        </p:nvSpPr>
        <p:spPr bwMode="auto">
          <a:xfrm>
            <a:off x="878538" y="2016125"/>
            <a:ext cx="19050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call</a:t>
            </a:r>
            <a:r>
              <a:rPr lang="en-US" sz="1600">
                <a:solidFill>
                  <a:schemeClr val="folHlink"/>
                </a:solidFill>
              </a:rPr>
              <a:t> Dest</a:t>
            </a:r>
          </a:p>
        </p:txBody>
      </p:sp>
      <p:grpSp>
        <p:nvGrpSpPr>
          <p:cNvPr id="272391" name="Group 7"/>
          <p:cNvGrpSpPr>
            <a:grpSpLocks/>
          </p:cNvGrpSpPr>
          <p:nvPr/>
        </p:nvGrpSpPr>
        <p:grpSpPr bwMode="auto">
          <a:xfrm>
            <a:off x="2783538" y="2016125"/>
            <a:ext cx="609600" cy="304800"/>
            <a:chOff x="1296" y="2544"/>
            <a:chExt cx="384" cy="192"/>
          </a:xfrm>
        </p:grpSpPr>
        <p:sp>
          <p:nvSpPr>
            <p:cNvPr id="272392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8</a:t>
              </a:r>
            </a:p>
          </p:txBody>
        </p:sp>
        <p:sp>
          <p:nvSpPr>
            <p:cNvPr id="272393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>
                  <a:solidFill>
                    <a:schemeClr val="folHlink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272394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sp>
        <p:nvSpPr>
          <p:cNvPr id="272450" name="Rectangle 66"/>
          <p:cNvSpPr>
            <a:spLocks noChangeArrowheads="1"/>
          </p:cNvSpPr>
          <p:nvPr/>
        </p:nvSpPr>
        <p:spPr bwMode="auto">
          <a:xfrm>
            <a:off x="3362975" y="2016125"/>
            <a:ext cx="487045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  <p:sp>
        <p:nvSpPr>
          <p:cNvPr id="272451" name="Rectangle 67"/>
          <p:cNvSpPr>
            <a:spLocks noChangeArrowheads="1"/>
          </p:cNvSpPr>
          <p:nvPr/>
        </p:nvSpPr>
        <p:spPr bwMode="auto">
          <a:xfrm>
            <a:off x="639763" y="4489450"/>
            <a:ext cx="776605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2452" name="Rectangle 68"/>
          <p:cNvSpPr>
            <a:spLocks noChangeArrowheads="1"/>
          </p:cNvSpPr>
          <p:nvPr/>
        </p:nvSpPr>
        <p:spPr bwMode="auto">
          <a:xfrm>
            <a:off x="868363" y="4641850"/>
            <a:ext cx="19050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ret</a:t>
            </a:r>
            <a:endParaRPr lang="en-US" sz="1600">
              <a:solidFill>
                <a:schemeClr val="folHlink"/>
              </a:solidFill>
            </a:endParaRPr>
          </a:p>
        </p:txBody>
      </p:sp>
      <p:grpSp>
        <p:nvGrpSpPr>
          <p:cNvPr id="272453" name="Group 69"/>
          <p:cNvGrpSpPr>
            <a:grpSpLocks/>
          </p:cNvGrpSpPr>
          <p:nvPr/>
        </p:nvGrpSpPr>
        <p:grpSpPr bwMode="auto">
          <a:xfrm>
            <a:off x="2773363" y="4641850"/>
            <a:ext cx="609600" cy="304800"/>
            <a:chOff x="1296" y="2544"/>
            <a:chExt cx="384" cy="192"/>
          </a:xfrm>
        </p:grpSpPr>
        <p:sp>
          <p:nvSpPr>
            <p:cNvPr id="272454" name="Rectangle 70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9</a:t>
              </a:r>
            </a:p>
          </p:txBody>
        </p:sp>
        <p:sp>
          <p:nvSpPr>
            <p:cNvPr id="272455" name="Rectangle 71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272456" name="Rectangle 72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Instruction Set Architecture</a:t>
            </a:r>
          </a:p>
        </p:txBody>
      </p:sp>
      <p:sp>
        <p:nvSpPr>
          <p:cNvPr id="320515" name="Rectangle 3"/>
          <p:cNvSpPr>
            <a:spLocks noGrp="1" noChangeArrowheads="1"/>
          </p:cNvSpPr>
          <p:nvPr>
            <p:ph idx="1"/>
          </p:nvPr>
        </p:nvSpPr>
        <p:spPr>
          <a:xfrm>
            <a:off x="298450" y="1687557"/>
            <a:ext cx="4891087" cy="5289550"/>
          </a:xfrm>
        </p:spPr>
        <p:txBody>
          <a:bodyPr/>
          <a:lstStyle/>
          <a:p>
            <a:r>
              <a:rPr lang="en-US" dirty="0"/>
              <a:t>Assembly Language View</a:t>
            </a:r>
          </a:p>
          <a:p>
            <a:pPr lvl="1"/>
            <a:r>
              <a:rPr lang="en-US" dirty="0"/>
              <a:t>Processor state</a:t>
            </a:r>
          </a:p>
          <a:p>
            <a:pPr lvl="2"/>
            <a:r>
              <a:rPr lang="en-US" dirty="0"/>
              <a:t>Registers, memory, …</a:t>
            </a:r>
          </a:p>
          <a:p>
            <a:pPr lvl="1"/>
            <a:r>
              <a:rPr lang="en-US" dirty="0"/>
              <a:t>Instructions</a:t>
            </a:r>
          </a:p>
          <a:p>
            <a:pPr lvl="2"/>
            <a:r>
              <a:rPr lang="en-US" dirty="0" err="1">
                <a:latin typeface="Courier New" pitchFamily="49" charset="0"/>
              </a:rPr>
              <a:t>addq</a:t>
            </a:r>
            <a:r>
              <a:rPr lang="en-US" dirty="0"/>
              <a:t>, </a:t>
            </a:r>
            <a:r>
              <a:rPr lang="en-US" dirty="0" err="1">
                <a:latin typeface="Courier New" pitchFamily="49" charset="0"/>
              </a:rPr>
              <a:t>pushq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ret</a:t>
            </a:r>
            <a:r>
              <a:rPr lang="en-US" dirty="0"/>
              <a:t>, …</a:t>
            </a:r>
          </a:p>
          <a:p>
            <a:pPr lvl="2"/>
            <a:r>
              <a:rPr lang="en-US" dirty="0"/>
              <a:t>How instructions are encoded as bytes</a:t>
            </a:r>
          </a:p>
          <a:p>
            <a:r>
              <a:rPr lang="en-US" dirty="0"/>
              <a:t>Layer of Abstraction</a:t>
            </a:r>
          </a:p>
          <a:p>
            <a:pPr lvl="1"/>
            <a:r>
              <a:rPr lang="en-US" dirty="0"/>
              <a:t>Above: how to program machine</a:t>
            </a:r>
          </a:p>
          <a:p>
            <a:pPr lvl="2"/>
            <a:r>
              <a:rPr lang="en-US" dirty="0"/>
              <a:t>Processor executes instructions in a sequence</a:t>
            </a:r>
          </a:p>
          <a:p>
            <a:pPr lvl="1"/>
            <a:r>
              <a:rPr lang="en-US" dirty="0"/>
              <a:t>Below: what needs to be built</a:t>
            </a:r>
          </a:p>
          <a:p>
            <a:pPr lvl="2"/>
            <a:r>
              <a:rPr lang="en-US" dirty="0"/>
              <a:t>Use variety of tricks to make it run fast</a:t>
            </a:r>
          </a:p>
          <a:p>
            <a:pPr lvl="2"/>
            <a:r>
              <a:rPr lang="en-US" dirty="0"/>
              <a:t>E.g., execute multiple instructions simultaneously</a:t>
            </a:r>
          </a:p>
        </p:txBody>
      </p:sp>
      <p:grpSp>
        <p:nvGrpSpPr>
          <p:cNvPr id="320524" name="Group 12"/>
          <p:cNvGrpSpPr>
            <a:grpSpLocks/>
          </p:cNvGrpSpPr>
          <p:nvPr/>
        </p:nvGrpSpPr>
        <p:grpSpPr bwMode="auto">
          <a:xfrm>
            <a:off x="5486400" y="1524000"/>
            <a:ext cx="2743200" cy="4168775"/>
            <a:chOff x="2160" y="864"/>
            <a:chExt cx="1728" cy="2626"/>
          </a:xfrm>
        </p:grpSpPr>
        <p:sp>
          <p:nvSpPr>
            <p:cNvPr id="320516" name="Rectangle 4"/>
            <p:cNvSpPr>
              <a:spLocks noChangeArrowheads="1"/>
            </p:cNvSpPr>
            <p:nvPr/>
          </p:nvSpPr>
          <p:spPr bwMode="auto">
            <a:xfrm>
              <a:off x="2160" y="1824"/>
              <a:ext cx="1728" cy="226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>
                  <a:solidFill>
                    <a:srgbClr val="FFCCFF"/>
                  </a:solidFill>
                </a:rPr>
                <a:t>ISA</a:t>
              </a:r>
            </a:p>
          </p:txBody>
        </p:sp>
        <p:sp>
          <p:nvSpPr>
            <p:cNvPr id="320518" name="Rectangle 6"/>
            <p:cNvSpPr>
              <a:spLocks noChangeArrowheads="1"/>
            </p:cNvSpPr>
            <p:nvPr/>
          </p:nvSpPr>
          <p:spPr bwMode="auto">
            <a:xfrm>
              <a:off x="2400" y="1344"/>
              <a:ext cx="672" cy="466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/>
                <a:t>Compiler</a:t>
              </a:r>
            </a:p>
          </p:txBody>
        </p:sp>
        <p:sp>
          <p:nvSpPr>
            <p:cNvPr id="320519" name="Rectangle 7"/>
            <p:cNvSpPr>
              <a:spLocks noChangeArrowheads="1"/>
            </p:cNvSpPr>
            <p:nvPr/>
          </p:nvSpPr>
          <p:spPr bwMode="auto">
            <a:xfrm>
              <a:off x="3072" y="1344"/>
              <a:ext cx="624" cy="466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/>
                <a:t>OS</a:t>
              </a:r>
            </a:p>
          </p:txBody>
        </p:sp>
        <p:sp>
          <p:nvSpPr>
            <p:cNvPr id="320520" name="Rectangle 8"/>
            <p:cNvSpPr>
              <a:spLocks noChangeArrowheads="1"/>
            </p:cNvSpPr>
            <p:nvPr/>
          </p:nvSpPr>
          <p:spPr bwMode="auto">
            <a:xfrm>
              <a:off x="2400" y="2064"/>
              <a:ext cx="1296" cy="466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/>
                <a:t>CPU</a:t>
              </a:r>
            </a:p>
            <a:p>
              <a:r>
                <a:rPr lang="en-US"/>
                <a:t>Design</a:t>
              </a:r>
            </a:p>
          </p:txBody>
        </p:sp>
        <p:sp>
          <p:nvSpPr>
            <p:cNvPr id="320521" name="Rectangle 9"/>
            <p:cNvSpPr>
              <a:spLocks noChangeArrowheads="1"/>
            </p:cNvSpPr>
            <p:nvPr/>
          </p:nvSpPr>
          <p:spPr bwMode="auto">
            <a:xfrm>
              <a:off x="2400" y="2544"/>
              <a:ext cx="1296" cy="466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/>
                <a:t>Circuit</a:t>
              </a:r>
            </a:p>
            <a:p>
              <a:r>
                <a:rPr lang="en-US"/>
                <a:t>Design</a:t>
              </a:r>
            </a:p>
          </p:txBody>
        </p:sp>
        <p:sp>
          <p:nvSpPr>
            <p:cNvPr id="320522" name="Rectangle 10"/>
            <p:cNvSpPr>
              <a:spLocks noChangeArrowheads="1"/>
            </p:cNvSpPr>
            <p:nvPr/>
          </p:nvSpPr>
          <p:spPr bwMode="auto">
            <a:xfrm>
              <a:off x="2400" y="3024"/>
              <a:ext cx="1296" cy="466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/>
                <a:t>Chip</a:t>
              </a:r>
            </a:p>
            <a:p>
              <a:r>
                <a:rPr lang="en-US"/>
                <a:t>Layout</a:t>
              </a:r>
            </a:p>
          </p:txBody>
        </p:sp>
        <p:sp>
          <p:nvSpPr>
            <p:cNvPr id="320523" name="Rectangle 11"/>
            <p:cNvSpPr>
              <a:spLocks noChangeArrowheads="1"/>
            </p:cNvSpPr>
            <p:nvPr/>
          </p:nvSpPr>
          <p:spPr bwMode="auto">
            <a:xfrm>
              <a:off x="2400" y="864"/>
              <a:ext cx="1296" cy="466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/>
                <a:t>Application</a:t>
              </a:r>
            </a:p>
            <a:p>
              <a:r>
                <a:rPr lang="en-US"/>
                <a:t>Program</a:t>
              </a:r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Miscellaneous Instructions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idx="1"/>
          </p:nvPr>
        </p:nvSpPr>
        <p:spPr>
          <a:xfrm>
            <a:off x="717550" y="2203450"/>
            <a:ext cx="7696200" cy="5403850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pPr lvl="1"/>
            <a:r>
              <a:rPr lang="en-US" dirty="0"/>
              <a:t>Don’t do anything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Stop executing instructions</a:t>
            </a:r>
          </a:p>
          <a:p>
            <a:pPr lvl="1"/>
            <a:r>
              <a:rPr lang="en-US" dirty="0"/>
              <a:t>x86-64 has comparable instruction, but can’t execute it in user mode</a:t>
            </a:r>
          </a:p>
          <a:p>
            <a:pPr lvl="1"/>
            <a:r>
              <a:rPr lang="en-US" dirty="0"/>
              <a:t>We will use it to stop the simulator</a:t>
            </a:r>
          </a:p>
          <a:p>
            <a:pPr lvl="1"/>
            <a:r>
              <a:rPr lang="en-US" dirty="0"/>
              <a:t>Encoding ensures that program hitting memory initialized to zero will halt</a:t>
            </a:r>
          </a:p>
        </p:txBody>
      </p:sp>
      <p:grpSp>
        <p:nvGrpSpPr>
          <p:cNvPr id="275482" name="Group 26"/>
          <p:cNvGrpSpPr>
            <a:grpSpLocks/>
          </p:cNvGrpSpPr>
          <p:nvPr/>
        </p:nvGrpSpPr>
        <p:grpSpPr bwMode="auto">
          <a:xfrm>
            <a:off x="915400" y="1796030"/>
            <a:ext cx="2636837" cy="609600"/>
            <a:chOff x="403" y="816"/>
            <a:chExt cx="1661" cy="384"/>
          </a:xfrm>
        </p:grpSpPr>
        <p:sp>
          <p:nvSpPr>
            <p:cNvPr id="275461" name="Rectangle 5"/>
            <p:cNvSpPr>
              <a:spLocks noChangeArrowheads="1"/>
            </p:cNvSpPr>
            <p:nvPr/>
          </p:nvSpPr>
          <p:spPr bwMode="auto">
            <a:xfrm>
              <a:off x="403" y="816"/>
              <a:ext cx="1661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5462" name="Rectangle 6"/>
            <p:cNvSpPr>
              <a:spLocks noChangeArrowheads="1"/>
            </p:cNvSpPr>
            <p:nvPr/>
          </p:nvSpPr>
          <p:spPr bwMode="auto">
            <a:xfrm>
              <a:off x="547" y="91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dirty="0" err="1">
                  <a:solidFill>
                    <a:schemeClr val="folHlink"/>
                  </a:solidFill>
                  <a:latin typeface="Courier New" pitchFamily="49" charset="0"/>
                </a:rPr>
                <a:t>nop</a:t>
              </a:r>
              <a:endParaRPr lang="en-US" sz="1600" dirty="0">
                <a:solidFill>
                  <a:schemeClr val="folHlink"/>
                </a:solidFill>
              </a:endParaRPr>
            </a:p>
          </p:txBody>
        </p:sp>
        <p:grpSp>
          <p:nvGrpSpPr>
            <p:cNvPr id="275463" name="Group 7"/>
            <p:cNvGrpSpPr>
              <a:grpSpLocks/>
            </p:cNvGrpSpPr>
            <p:nvPr/>
          </p:nvGrpSpPr>
          <p:grpSpPr bwMode="auto">
            <a:xfrm>
              <a:off x="1536" y="912"/>
              <a:ext cx="384" cy="192"/>
              <a:chOff x="1296" y="2544"/>
              <a:chExt cx="384" cy="192"/>
            </a:xfrm>
          </p:grpSpPr>
          <p:sp>
            <p:nvSpPr>
              <p:cNvPr id="275464" name="Rectangle 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>
                    <a:solidFill>
                      <a:schemeClr val="folHlink"/>
                    </a:solidFill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275465" name="Rectangle 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5466" name="Rectangle 1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grpSp>
        <p:nvGrpSpPr>
          <p:cNvPr id="275483" name="Group 27"/>
          <p:cNvGrpSpPr>
            <a:grpSpLocks/>
          </p:cNvGrpSpPr>
          <p:nvPr/>
        </p:nvGrpSpPr>
        <p:grpSpPr bwMode="auto">
          <a:xfrm>
            <a:off x="918695" y="3830071"/>
            <a:ext cx="2636837" cy="609600"/>
            <a:chOff x="403" y="2112"/>
            <a:chExt cx="1661" cy="384"/>
          </a:xfrm>
        </p:grpSpPr>
        <p:sp>
          <p:nvSpPr>
            <p:cNvPr id="275472" name="Rectangle 16"/>
            <p:cNvSpPr>
              <a:spLocks noChangeArrowheads="1"/>
            </p:cNvSpPr>
            <p:nvPr/>
          </p:nvSpPr>
          <p:spPr bwMode="auto">
            <a:xfrm>
              <a:off x="403" y="2112"/>
              <a:ext cx="1661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5473" name="Rectangle 17"/>
            <p:cNvSpPr>
              <a:spLocks noChangeArrowheads="1"/>
            </p:cNvSpPr>
            <p:nvPr/>
          </p:nvSpPr>
          <p:spPr bwMode="auto">
            <a:xfrm>
              <a:off x="547" y="2208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halt</a:t>
              </a:r>
              <a:endParaRPr lang="en-US" sz="1600">
                <a:solidFill>
                  <a:schemeClr val="folHlink"/>
                </a:solidFill>
              </a:endParaRPr>
            </a:p>
          </p:txBody>
        </p:sp>
        <p:grpSp>
          <p:nvGrpSpPr>
            <p:cNvPr id="275474" name="Group 18"/>
            <p:cNvGrpSpPr>
              <a:grpSpLocks/>
            </p:cNvGrpSpPr>
            <p:nvPr/>
          </p:nvGrpSpPr>
          <p:grpSpPr bwMode="auto">
            <a:xfrm>
              <a:off x="1536" y="2208"/>
              <a:ext cx="384" cy="192"/>
              <a:chOff x="1296" y="2544"/>
              <a:chExt cx="384" cy="192"/>
            </a:xfrm>
          </p:grpSpPr>
          <p:sp>
            <p:nvSpPr>
              <p:cNvPr id="275475" name="Rectangle 19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5476" name="Rectangle 20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5477" name="Rectangle 2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Conditions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041650" y="2113461"/>
            <a:ext cx="6229350" cy="5213350"/>
          </a:xfrm>
        </p:spPr>
        <p:txBody>
          <a:bodyPr/>
          <a:lstStyle/>
          <a:p>
            <a:pPr lvl="1"/>
            <a:r>
              <a:rPr lang="en-US" dirty="0"/>
              <a:t>Normal operation</a:t>
            </a:r>
          </a:p>
          <a:p>
            <a:pPr lvl="1"/>
            <a:endParaRPr lang="en-US" sz="2400" dirty="0"/>
          </a:p>
          <a:p>
            <a:pPr lvl="1"/>
            <a:endParaRPr lang="en-US" dirty="0"/>
          </a:p>
          <a:p>
            <a:pPr lvl="1"/>
            <a:r>
              <a:rPr lang="en-US" dirty="0"/>
              <a:t>Halt instruction encountered</a:t>
            </a:r>
          </a:p>
          <a:p>
            <a:pPr lvl="1"/>
            <a:endParaRPr lang="en-US" sz="2400" dirty="0"/>
          </a:p>
          <a:p>
            <a:pPr lvl="1"/>
            <a:endParaRPr lang="en-US" dirty="0"/>
          </a:p>
          <a:p>
            <a:pPr lvl="1"/>
            <a:r>
              <a:rPr lang="en-US" dirty="0"/>
              <a:t>Bad address (either instruction or data) encountered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Invalid instruction encountered</a:t>
            </a:r>
          </a:p>
          <a:p>
            <a:endParaRPr lang="en-US" dirty="0"/>
          </a:p>
          <a:p>
            <a:r>
              <a:rPr lang="en-US" dirty="0"/>
              <a:t>Desired Behavior</a:t>
            </a:r>
          </a:p>
          <a:p>
            <a:pPr lvl="1"/>
            <a:r>
              <a:rPr lang="en-US" dirty="0"/>
              <a:t>If AOK, keep going</a:t>
            </a:r>
          </a:p>
          <a:p>
            <a:pPr lvl="1"/>
            <a:r>
              <a:rPr lang="en-US" dirty="0"/>
              <a:t>Otherwise, stop program execution</a:t>
            </a:r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34862934"/>
              </p:ext>
            </p:extLst>
          </p:nvPr>
        </p:nvGraphicFramePr>
        <p:xfrm>
          <a:off x="634280" y="3786686"/>
          <a:ext cx="267493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7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74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Mnemonic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06813253"/>
              </p:ext>
            </p:extLst>
          </p:nvPr>
        </p:nvGraphicFramePr>
        <p:xfrm>
          <a:off x="634280" y="4720136"/>
          <a:ext cx="267493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7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74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Mnemonic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85829848"/>
              </p:ext>
            </p:extLst>
          </p:nvPr>
        </p:nvGraphicFramePr>
        <p:xfrm>
          <a:off x="634280" y="2851649"/>
          <a:ext cx="267493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7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74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Mnemonic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98705563"/>
              </p:ext>
            </p:extLst>
          </p:nvPr>
        </p:nvGraphicFramePr>
        <p:xfrm>
          <a:off x="634280" y="1916611"/>
          <a:ext cx="267493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7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74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Mnemonic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Y86-64 Code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idx="1"/>
          </p:nvPr>
        </p:nvSpPr>
        <p:spPr>
          <a:xfrm>
            <a:off x="290513" y="1219199"/>
            <a:ext cx="8243887" cy="3629019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Try to Use C Compiler as Much as Possible</a:t>
            </a:r>
          </a:p>
          <a:p>
            <a:pPr lvl="1"/>
            <a:r>
              <a:rPr lang="en-US" dirty="0"/>
              <a:t>Write code in C</a:t>
            </a:r>
          </a:p>
          <a:p>
            <a:pPr lvl="1"/>
            <a:r>
              <a:rPr lang="en-US" dirty="0"/>
              <a:t>Compile for x86-64 with </a:t>
            </a:r>
            <a:r>
              <a:rPr lang="en-US" dirty="0" err="1">
                <a:latin typeface="Courier New" pitchFamily="49" charset="0"/>
              </a:rPr>
              <a:t>gcc</a:t>
            </a:r>
            <a:r>
              <a:rPr lang="en-US" dirty="0">
                <a:latin typeface="Courier New" pitchFamily="49" charset="0"/>
              </a:rPr>
              <a:t> –</a:t>
            </a:r>
            <a:r>
              <a:rPr lang="en-US" dirty="0" err="1">
                <a:latin typeface="Courier New" pitchFamily="49" charset="0"/>
              </a:rPr>
              <a:t>Og</a:t>
            </a:r>
            <a:r>
              <a:rPr lang="en-US" dirty="0">
                <a:latin typeface="Courier New" pitchFamily="49" charset="0"/>
              </a:rPr>
              <a:t> –S</a:t>
            </a:r>
          </a:p>
          <a:p>
            <a:pPr lvl="1"/>
            <a:r>
              <a:rPr lang="en-US" dirty="0"/>
              <a:t>Transliterate into Y86-64</a:t>
            </a:r>
          </a:p>
          <a:p>
            <a:pPr lvl="1"/>
            <a:r>
              <a:rPr lang="en-US" i="1" dirty="0"/>
              <a:t>Modern compilers make this more difficult</a:t>
            </a:r>
          </a:p>
          <a:p>
            <a:endParaRPr lang="en-US" dirty="0"/>
          </a:p>
          <a:p>
            <a:r>
              <a:rPr lang="en-US" dirty="0"/>
              <a:t>Coding Example</a:t>
            </a:r>
          </a:p>
          <a:p>
            <a:pPr lvl="1"/>
            <a:r>
              <a:rPr lang="en-US" dirty="0"/>
              <a:t>Find number of elements in null-terminated list</a:t>
            </a:r>
          </a:p>
          <a:p>
            <a:pPr lvl="2">
              <a:buFont typeface="Wingdings" pitchFamily="2" charset="2"/>
              <a:buNone/>
            </a:pPr>
            <a:r>
              <a:rPr lang="en-US" dirty="0" err="1">
                <a:solidFill>
                  <a:schemeClr val="tx1"/>
                </a:solidFill>
                <a:latin typeface="Courier New" pitchFamily="49" charset="0"/>
              </a:rPr>
              <a:t>int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 len1(</a:t>
            </a:r>
            <a:r>
              <a:rPr lang="en-US" dirty="0" err="1">
                <a:solidFill>
                  <a:schemeClr val="tx1"/>
                </a:solidFill>
                <a:latin typeface="Courier New" pitchFamily="49" charset="0"/>
              </a:rPr>
              <a:t>int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 a[]);</a:t>
            </a:r>
          </a:p>
          <a:p>
            <a:pPr lvl="2">
              <a:buFont typeface="Wingdings" pitchFamily="2" charset="2"/>
              <a:buNone/>
            </a:pPr>
            <a:endParaRPr lang="en-US" dirty="0">
              <a:latin typeface="Courier New" pitchFamily="49" charset="0"/>
            </a:endParaRPr>
          </a:p>
          <a:p>
            <a:endParaRPr lang="en-US" dirty="0">
              <a:latin typeface="Courier New" pitchFamily="49" charset="0"/>
            </a:endParaRPr>
          </a:p>
        </p:txBody>
      </p:sp>
      <p:grpSp>
        <p:nvGrpSpPr>
          <p:cNvPr id="276492" name="Group 12"/>
          <p:cNvGrpSpPr>
            <a:grpSpLocks/>
          </p:cNvGrpSpPr>
          <p:nvPr/>
        </p:nvGrpSpPr>
        <p:grpSpPr bwMode="auto">
          <a:xfrm>
            <a:off x="1828800" y="4848225"/>
            <a:ext cx="2678113" cy="1470025"/>
            <a:chOff x="480" y="2592"/>
            <a:chExt cx="1687" cy="926"/>
          </a:xfrm>
        </p:grpSpPr>
        <p:sp>
          <p:nvSpPr>
            <p:cNvPr id="276485" name="Rectangle 5"/>
            <p:cNvSpPr>
              <a:spLocks noChangeArrowheads="1"/>
            </p:cNvSpPr>
            <p:nvPr/>
          </p:nvSpPr>
          <p:spPr bwMode="auto">
            <a:xfrm>
              <a:off x="839" y="2623"/>
              <a:ext cx="745" cy="226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>
                  <a:latin typeface="Courier New" pitchFamily="49" charset="0"/>
                </a:rPr>
                <a:t>5043</a:t>
              </a:r>
            </a:p>
          </p:txBody>
        </p:sp>
        <p:sp>
          <p:nvSpPr>
            <p:cNvPr id="276486" name="Rectangle 6"/>
            <p:cNvSpPr>
              <a:spLocks noChangeArrowheads="1"/>
            </p:cNvSpPr>
            <p:nvPr/>
          </p:nvSpPr>
          <p:spPr bwMode="auto">
            <a:xfrm>
              <a:off x="839" y="2846"/>
              <a:ext cx="745" cy="226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>
                  <a:latin typeface="Courier New" pitchFamily="49" charset="0"/>
                </a:rPr>
                <a:t>6125</a:t>
              </a:r>
            </a:p>
          </p:txBody>
        </p:sp>
        <p:sp>
          <p:nvSpPr>
            <p:cNvPr id="276487" name="Rectangle 7"/>
            <p:cNvSpPr>
              <a:spLocks noChangeArrowheads="1"/>
            </p:cNvSpPr>
            <p:nvPr/>
          </p:nvSpPr>
          <p:spPr bwMode="auto">
            <a:xfrm>
              <a:off x="839" y="3069"/>
              <a:ext cx="745" cy="226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>
                  <a:latin typeface="Courier New" pitchFamily="49" charset="0"/>
                </a:rPr>
                <a:t>7395</a:t>
              </a:r>
            </a:p>
          </p:txBody>
        </p:sp>
        <p:sp>
          <p:nvSpPr>
            <p:cNvPr id="276488" name="Rectangle 8"/>
            <p:cNvSpPr>
              <a:spLocks noChangeArrowheads="1"/>
            </p:cNvSpPr>
            <p:nvPr/>
          </p:nvSpPr>
          <p:spPr bwMode="auto">
            <a:xfrm>
              <a:off x="839" y="3292"/>
              <a:ext cx="745" cy="226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>
                  <a:latin typeface="Courier New" pitchFamily="49" charset="0"/>
                </a:rPr>
                <a:t>0</a:t>
              </a:r>
            </a:p>
          </p:txBody>
        </p:sp>
        <p:sp>
          <p:nvSpPr>
            <p:cNvPr id="276489" name="Line 9"/>
            <p:cNvSpPr>
              <a:spLocks noChangeShapeType="1"/>
            </p:cNvSpPr>
            <p:nvPr/>
          </p:nvSpPr>
          <p:spPr bwMode="auto">
            <a:xfrm>
              <a:off x="672" y="2688"/>
              <a:ext cx="144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6490" name="Text Box 10"/>
            <p:cNvSpPr txBox="1">
              <a:spLocks noChangeArrowheads="1"/>
            </p:cNvSpPr>
            <p:nvPr/>
          </p:nvSpPr>
          <p:spPr bwMode="auto">
            <a:xfrm>
              <a:off x="480" y="2592"/>
              <a:ext cx="144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>
                  <a:latin typeface="Courier New" pitchFamily="49" charset="0"/>
                </a:rPr>
                <a:t>a</a:t>
              </a:r>
            </a:p>
          </p:txBody>
        </p:sp>
        <p:sp>
          <p:nvSpPr>
            <p:cNvPr id="276491" name="Text Box 11"/>
            <p:cNvSpPr txBox="1">
              <a:spLocks noChangeArrowheads="1"/>
            </p:cNvSpPr>
            <p:nvPr/>
          </p:nvSpPr>
          <p:spPr bwMode="auto">
            <a:xfrm>
              <a:off x="1795" y="2923"/>
              <a:ext cx="372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>
                  <a:latin typeface="Courier New" pitchFamily="49" charset="0"/>
                  <a:sym typeface="Symbol" pitchFamily="18" charset="2"/>
                </a:rPr>
                <a:t></a:t>
              </a:r>
              <a:r>
                <a:rPr lang="en-US">
                  <a:latin typeface="Courier New" pitchFamily="49" charset="0"/>
                </a:rPr>
                <a:t> 3</a:t>
              </a:r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Y86-64 Code Generation Example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822244"/>
            <a:ext cx="3880803" cy="4343280"/>
          </a:xfrm>
        </p:spPr>
        <p:txBody>
          <a:bodyPr/>
          <a:lstStyle/>
          <a:p>
            <a:pPr marL="0" indent="0"/>
            <a:r>
              <a:rPr lang="en-US" sz="2000" dirty="0"/>
              <a:t>First Try</a:t>
            </a:r>
          </a:p>
          <a:p>
            <a:r>
              <a:rPr lang="en-US" sz="2099" dirty="0"/>
              <a:t>Write typical array code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r>
              <a:rPr lang="en-US" sz="1800" dirty="0"/>
              <a:t>Compile with </a:t>
            </a:r>
            <a:r>
              <a:rPr lang="en-US" sz="1800" dirty="0" err="1">
                <a:latin typeface="Courier New" pitchFamily="49" charset="0"/>
              </a:rPr>
              <a:t>gcc</a:t>
            </a:r>
            <a:r>
              <a:rPr lang="en-US" sz="1800" dirty="0">
                <a:latin typeface="Courier New" pitchFamily="49" charset="0"/>
              </a:rPr>
              <a:t> -</a:t>
            </a:r>
            <a:r>
              <a:rPr lang="en-US" sz="1800" dirty="0" err="1">
                <a:latin typeface="Courier New" pitchFamily="49" charset="0"/>
              </a:rPr>
              <a:t>Og</a:t>
            </a:r>
            <a:r>
              <a:rPr lang="en-US" sz="1800" dirty="0">
                <a:latin typeface="Courier New" pitchFamily="49" charset="0"/>
              </a:rPr>
              <a:t> -S</a:t>
            </a:r>
          </a:p>
        </p:txBody>
      </p:sp>
      <p:sp>
        <p:nvSpPr>
          <p:cNvPr id="277509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622720" y="1822244"/>
            <a:ext cx="4667330" cy="434328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/>
              <a:t>Problem!</a:t>
            </a:r>
          </a:p>
          <a:p>
            <a:r>
              <a:rPr lang="en-US" sz="2099" dirty="0"/>
              <a:t>Hard to do array indexing on Y86-64</a:t>
            </a:r>
          </a:p>
          <a:p>
            <a:pPr lvl="1"/>
            <a:r>
              <a:rPr lang="en-US" sz="1900" dirty="0"/>
              <a:t>Since don’t have scaled addressing modes</a:t>
            </a:r>
          </a:p>
          <a:p>
            <a:pPr lvl="2"/>
            <a:endParaRPr lang="en-US" sz="1600" dirty="0"/>
          </a:p>
        </p:txBody>
      </p:sp>
      <p:sp>
        <p:nvSpPr>
          <p:cNvPr id="277508" name="Text Box 4"/>
          <p:cNvSpPr txBox="1">
            <a:spLocks noChangeArrowheads="1"/>
          </p:cNvSpPr>
          <p:nvPr/>
        </p:nvSpPr>
        <p:spPr bwMode="auto">
          <a:xfrm>
            <a:off x="279320" y="2702452"/>
            <a:ext cx="4343400" cy="2582863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/* Find number of elements in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null-terminated list */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long </a:t>
            </a:r>
            <a:r>
              <a:rPr lang="en-US" dirty="0" err="1">
                <a:latin typeface="Courier New" pitchFamily="49" charset="0"/>
              </a:rPr>
              <a:t>len</a:t>
            </a:r>
            <a:r>
              <a:rPr lang="en-US" dirty="0">
                <a:latin typeface="Courier New" pitchFamily="49" charset="0"/>
              </a:rPr>
              <a:t>(long a[])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long </a:t>
            </a:r>
            <a:r>
              <a:rPr lang="en-US" dirty="0" err="1">
                <a:latin typeface="Courier New" pitchFamily="49" charset="0"/>
              </a:rPr>
              <a:t>len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for (</a:t>
            </a:r>
            <a:r>
              <a:rPr lang="en-US" dirty="0" err="1">
                <a:latin typeface="Courier New" pitchFamily="49" charset="0"/>
              </a:rPr>
              <a:t>len</a:t>
            </a:r>
            <a:r>
              <a:rPr lang="en-US" dirty="0">
                <a:latin typeface="Courier New" pitchFamily="49" charset="0"/>
              </a:rPr>
              <a:t> = 0; a[</a:t>
            </a:r>
            <a:r>
              <a:rPr lang="en-US" dirty="0" err="1">
                <a:latin typeface="Courier New" pitchFamily="49" charset="0"/>
              </a:rPr>
              <a:t>len</a:t>
            </a:r>
            <a:r>
              <a:rPr lang="en-US" dirty="0">
                <a:latin typeface="Courier New" pitchFamily="49" charset="0"/>
              </a:rPr>
              <a:t>]; </a:t>
            </a:r>
            <a:r>
              <a:rPr lang="en-US" dirty="0" err="1">
                <a:latin typeface="Courier New" pitchFamily="49" charset="0"/>
              </a:rPr>
              <a:t>len</a:t>
            </a:r>
            <a:r>
              <a:rPr lang="en-US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	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return </a:t>
            </a:r>
            <a:r>
              <a:rPr lang="en-US" dirty="0" err="1">
                <a:latin typeface="Courier New" pitchFamily="49" charset="0"/>
              </a:rPr>
              <a:t>len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  <p:sp>
        <p:nvSpPr>
          <p:cNvPr id="277510" name="Text Box 6"/>
          <p:cNvSpPr txBox="1">
            <a:spLocks noChangeArrowheads="1"/>
          </p:cNvSpPr>
          <p:nvPr/>
        </p:nvSpPr>
        <p:spPr bwMode="auto">
          <a:xfrm>
            <a:off x="4794250" y="2895600"/>
            <a:ext cx="4191000" cy="1200329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>
                <a:latin typeface="Courier New" pitchFamily="49" charset="0"/>
              </a:rPr>
              <a:t>L3:</a:t>
            </a:r>
          </a:p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addq</a:t>
            </a:r>
            <a:r>
              <a:rPr lang="en-US" dirty="0">
                <a:latin typeface="Courier New" pitchFamily="49" charset="0"/>
              </a:rPr>
              <a:t> $1,%rax</a:t>
            </a:r>
          </a:p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i="1" dirty="0" err="1">
                <a:latin typeface="Courier New" pitchFamily="49" charset="0"/>
              </a:rPr>
              <a:t>cmpq</a:t>
            </a:r>
            <a:r>
              <a:rPr lang="en-US" i="1" dirty="0">
                <a:latin typeface="Courier New" pitchFamily="49" charset="0"/>
              </a:rPr>
              <a:t>  $0, (%rdi,%rax,8)</a:t>
            </a:r>
          </a:p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jne</a:t>
            </a:r>
            <a:r>
              <a:rPr lang="en-US" dirty="0">
                <a:latin typeface="Courier New" pitchFamily="49" charset="0"/>
              </a:rPr>
              <a:t>	L3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Y86-64 Code Generation Example #2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Second Try</a:t>
            </a:r>
          </a:p>
          <a:p>
            <a:pPr lvl="1"/>
            <a:r>
              <a:rPr lang="en-US" sz="1800" dirty="0"/>
              <a:t>Write C code that mimics expected Y86-64 code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79556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marL="0" indent="0"/>
            <a:r>
              <a:rPr lang="en-US" sz="2000" dirty="0"/>
              <a:t>Result</a:t>
            </a:r>
          </a:p>
          <a:p>
            <a:pPr lvl="1"/>
            <a:r>
              <a:rPr lang="en-US" sz="1800" dirty="0"/>
              <a:t>Compiler generates exact same code as before!</a:t>
            </a:r>
          </a:p>
          <a:p>
            <a:pPr lvl="1"/>
            <a:r>
              <a:rPr lang="en-US" sz="1800" dirty="0"/>
              <a:t>Compiler converts both versions into same intermediate form</a:t>
            </a:r>
            <a:endParaRPr lang="en-US" sz="1600" dirty="0"/>
          </a:p>
        </p:txBody>
      </p:sp>
      <p:sp>
        <p:nvSpPr>
          <p:cNvPr id="279557" name="Text Box 5"/>
          <p:cNvSpPr txBox="1">
            <a:spLocks noChangeArrowheads="1"/>
          </p:cNvSpPr>
          <p:nvPr/>
        </p:nvSpPr>
        <p:spPr bwMode="auto">
          <a:xfrm>
            <a:off x="396478" y="2883891"/>
            <a:ext cx="4343400" cy="341632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long len2(long *a)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long </a:t>
            </a:r>
            <a:r>
              <a:rPr lang="en-US" dirty="0" err="1">
                <a:latin typeface="Courier New" pitchFamily="49" charset="0"/>
              </a:rPr>
              <a:t>ip</a:t>
            </a:r>
            <a:r>
              <a:rPr lang="en-US" dirty="0">
                <a:latin typeface="Courier New" pitchFamily="49" charset="0"/>
              </a:rPr>
              <a:t> = (long) a;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long </a:t>
            </a: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 = *(long *) </a:t>
            </a:r>
            <a:r>
              <a:rPr lang="en-US" dirty="0" err="1">
                <a:latin typeface="Courier New" pitchFamily="49" charset="0"/>
              </a:rPr>
              <a:t>ip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long </a:t>
            </a:r>
            <a:r>
              <a:rPr lang="en-US" dirty="0" err="1">
                <a:latin typeface="Courier New" pitchFamily="49" charset="0"/>
              </a:rPr>
              <a:t>len</a:t>
            </a:r>
            <a:r>
              <a:rPr lang="en-US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while (</a:t>
            </a: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) {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    </a:t>
            </a:r>
            <a:r>
              <a:rPr lang="en-US" dirty="0" err="1">
                <a:latin typeface="Courier New" pitchFamily="49" charset="0"/>
              </a:rPr>
              <a:t>ip</a:t>
            </a:r>
            <a:r>
              <a:rPr lang="en-US" dirty="0">
                <a:latin typeface="Courier New" pitchFamily="49" charset="0"/>
              </a:rPr>
              <a:t> += </a:t>
            </a:r>
            <a:r>
              <a:rPr lang="en-US" dirty="0" err="1">
                <a:latin typeface="Courier New" pitchFamily="49" charset="0"/>
              </a:rPr>
              <a:t>sizeof</a:t>
            </a:r>
            <a:r>
              <a:rPr lang="en-US" dirty="0">
                <a:latin typeface="Courier New" pitchFamily="49" charset="0"/>
              </a:rPr>
              <a:t>(long);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    </a:t>
            </a:r>
            <a:r>
              <a:rPr lang="en-US" dirty="0" err="1">
                <a:latin typeface="Courier New" pitchFamily="49" charset="0"/>
              </a:rPr>
              <a:t>len</a:t>
            </a:r>
            <a:r>
              <a:rPr lang="en-US" dirty="0">
                <a:latin typeface="Courier New" pitchFamily="49" charset="0"/>
              </a:rPr>
              <a:t>++;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    </a:t>
            </a:r>
            <a:r>
              <a:rPr lang="en-US" dirty="0" err="1">
                <a:latin typeface="Courier New" pitchFamily="49" charset="0"/>
              </a:rPr>
              <a:t>val</a:t>
            </a:r>
            <a:r>
              <a:rPr lang="en-US" dirty="0">
                <a:latin typeface="Courier New" pitchFamily="49" charset="0"/>
              </a:rPr>
              <a:t> = *(long *) </a:t>
            </a:r>
            <a:r>
              <a:rPr lang="en-US" dirty="0" err="1">
                <a:latin typeface="Courier New" pitchFamily="49" charset="0"/>
              </a:rPr>
              <a:t>ip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 return </a:t>
            </a:r>
            <a:r>
              <a:rPr lang="en-US" dirty="0" err="1">
                <a:latin typeface="Courier New" pitchFamily="49" charset="0"/>
              </a:rPr>
              <a:t>len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Y86-64 Code Generation Example #3</a:t>
            </a:r>
          </a:p>
        </p:txBody>
      </p:sp>
      <p:sp>
        <p:nvSpPr>
          <p:cNvPr id="280581" name="Text Box 5"/>
          <p:cNvSpPr txBox="1">
            <a:spLocks noChangeArrowheads="1"/>
          </p:cNvSpPr>
          <p:nvPr/>
        </p:nvSpPr>
        <p:spPr bwMode="auto">
          <a:xfrm>
            <a:off x="146050" y="1212850"/>
            <a:ext cx="6781800" cy="4247317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568325" algn="l"/>
              </a:tabLst>
            </a:pPr>
            <a:r>
              <a:rPr lang="da-DK" dirty="0">
                <a:latin typeface="Courier New" pitchFamily="49" charset="0"/>
              </a:rPr>
              <a:t>len:</a:t>
            </a:r>
          </a:p>
          <a:p>
            <a:pPr algn="l">
              <a:lnSpc>
                <a:spcPct val="100000"/>
              </a:lnSpc>
              <a:tabLst>
                <a:tab pos="568325" algn="l"/>
              </a:tabLst>
            </a:pPr>
            <a:r>
              <a:rPr lang="da-DK" dirty="0">
                <a:latin typeface="Courier New" pitchFamily="49" charset="0"/>
              </a:rPr>
              <a:t>    	</a:t>
            </a:r>
            <a:r>
              <a:rPr lang="da-DK" dirty="0" err="1">
                <a:latin typeface="Courier New" pitchFamily="49" charset="0"/>
              </a:rPr>
              <a:t>irmovq</a:t>
            </a:r>
            <a:r>
              <a:rPr lang="da-DK" dirty="0">
                <a:latin typeface="Courier New" pitchFamily="49" charset="0"/>
              </a:rPr>
              <a:t> $1, %r8          # </a:t>
            </a:r>
            <a:r>
              <a:rPr lang="da-DK" dirty="0" err="1">
                <a:latin typeface="Courier New" pitchFamily="49" charset="0"/>
              </a:rPr>
              <a:t>Constant</a:t>
            </a:r>
            <a:r>
              <a:rPr lang="da-DK" dirty="0">
                <a:latin typeface="Courier New" pitchFamily="49" charset="0"/>
              </a:rPr>
              <a:t> 1</a:t>
            </a:r>
          </a:p>
          <a:p>
            <a:pPr algn="l">
              <a:lnSpc>
                <a:spcPct val="100000"/>
              </a:lnSpc>
              <a:tabLst>
                <a:tab pos="568325" algn="l"/>
              </a:tabLst>
            </a:pPr>
            <a:r>
              <a:rPr lang="da-DK" dirty="0">
                <a:latin typeface="Courier New" pitchFamily="49" charset="0"/>
              </a:rPr>
              <a:t>	</a:t>
            </a:r>
            <a:r>
              <a:rPr lang="da-DK" dirty="0" err="1">
                <a:latin typeface="Courier New" pitchFamily="49" charset="0"/>
              </a:rPr>
              <a:t>irmovq</a:t>
            </a:r>
            <a:r>
              <a:rPr lang="da-DK" dirty="0">
                <a:latin typeface="Courier New" pitchFamily="49" charset="0"/>
              </a:rPr>
              <a:t> $8, %r9          # </a:t>
            </a:r>
            <a:r>
              <a:rPr lang="da-DK" dirty="0" err="1">
                <a:latin typeface="Courier New" pitchFamily="49" charset="0"/>
              </a:rPr>
              <a:t>Constant</a:t>
            </a:r>
            <a:r>
              <a:rPr lang="da-DK" dirty="0">
                <a:latin typeface="Courier New" pitchFamily="49" charset="0"/>
              </a:rPr>
              <a:t> 8</a:t>
            </a:r>
          </a:p>
          <a:p>
            <a:pPr algn="l">
              <a:lnSpc>
                <a:spcPct val="100000"/>
              </a:lnSpc>
              <a:tabLst>
                <a:tab pos="568325" algn="l"/>
              </a:tabLst>
            </a:pPr>
            <a:r>
              <a:rPr lang="da-DK" dirty="0">
                <a:latin typeface="Courier New" pitchFamily="49" charset="0"/>
              </a:rPr>
              <a:t>	</a:t>
            </a:r>
            <a:r>
              <a:rPr lang="da-DK" dirty="0" err="1">
                <a:latin typeface="Courier New" pitchFamily="49" charset="0"/>
              </a:rPr>
              <a:t>irmovq</a:t>
            </a:r>
            <a:r>
              <a:rPr lang="da-DK" dirty="0">
                <a:latin typeface="Courier New" pitchFamily="49" charset="0"/>
              </a:rPr>
              <a:t> $0, %</a:t>
            </a:r>
            <a:r>
              <a:rPr lang="da-DK" dirty="0" err="1">
                <a:latin typeface="Courier New" pitchFamily="49" charset="0"/>
              </a:rPr>
              <a:t>rax</a:t>
            </a:r>
            <a:r>
              <a:rPr lang="da-DK" dirty="0">
                <a:latin typeface="Courier New" pitchFamily="49" charset="0"/>
              </a:rPr>
              <a:t>         # len = 0</a:t>
            </a:r>
          </a:p>
          <a:p>
            <a:pPr algn="l">
              <a:lnSpc>
                <a:spcPct val="100000"/>
              </a:lnSpc>
              <a:tabLst>
                <a:tab pos="568325" algn="l"/>
              </a:tabLst>
            </a:pPr>
            <a:r>
              <a:rPr lang="da-DK" dirty="0">
                <a:latin typeface="Courier New" pitchFamily="49" charset="0"/>
              </a:rPr>
              <a:t>	</a:t>
            </a:r>
            <a:r>
              <a:rPr lang="da-DK" dirty="0" err="1">
                <a:latin typeface="Courier New" pitchFamily="49" charset="0"/>
              </a:rPr>
              <a:t>mrmovq</a:t>
            </a:r>
            <a:r>
              <a:rPr lang="da-DK" dirty="0">
                <a:latin typeface="Courier New" pitchFamily="49" charset="0"/>
              </a:rPr>
              <a:t> (%</a:t>
            </a:r>
            <a:r>
              <a:rPr lang="da-DK" dirty="0" err="1">
                <a:latin typeface="Courier New" pitchFamily="49" charset="0"/>
              </a:rPr>
              <a:t>rdi</a:t>
            </a:r>
            <a:r>
              <a:rPr lang="da-DK" dirty="0">
                <a:latin typeface="Courier New" pitchFamily="49" charset="0"/>
              </a:rPr>
              <a:t>), %</a:t>
            </a:r>
            <a:r>
              <a:rPr lang="da-DK" dirty="0" err="1">
                <a:latin typeface="Courier New" pitchFamily="49" charset="0"/>
              </a:rPr>
              <a:t>rdx</a:t>
            </a:r>
            <a:r>
              <a:rPr lang="da-DK" dirty="0">
                <a:latin typeface="Courier New" pitchFamily="49" charset="0"/>
              </a:rPr>
              <a:t>     # val = *a</a:t>
            </a:r>
          </a:p>
          <a:p>
            <a:pPr algn="l">
              <a:lnSpc>
                <a:spcPct val="100000"/>
              </a:lnSpc>
              <a:tabLst>
                <a:tab pos="568325" algn="l"/>
              </a:tabLst>
            </a:pPr>
            <a:r>
              <a:rPr lang="da-DK" dirty="0">
                <a:latin typeface="Courier New" pitchFamily="49" charset="0"/>
              </a:rPr>
              <a:t>	</a:t>
            </a:r>
            <a:r>
              <a:rPr lang="da-DK" dirty="0" err="1">
                <a:latin typeface="Courier New" pitchFamily="49" charset="0"/>
              </a:rPr>
              <a:t>andq</a:t>
            </a:r>
            <a:r>
              <a:rPr lang="da-DK" dirty="0">
                <a:latin typeface="Courier New" pitchFamily="49" charset="0"/>
              </a:rPr>
              <a:t> %</a:t>
            </a:r>
            <a:r>
              <a:rPr lang="da-DK" dirty="0" err="1">
                <a:latin typeface="Courier New" pitchFamily="49" charset="0"/>
              </a:rPr>
              <a:t>rdx</a:t>
            </a:r>
            <a:r>
              <a:rPr lang="da-DK" dirty="0">
                <a:latin typeface="Courier New" pitchFamily="49" charset="0"/>
              </a:rPr>
              <a:t>, %</a:t>
            </a:r>
            <a:r>
              <a:rPr lang="da-DK" dirty="0" err="1">
                <a:latin typeface="Courier New" pitchFamily="49" charset="0"/>
              </a:rPr>
              <a:t>rdx</a:t>
            </a:r>
            <a:r>
              <a:rPr lang="da-DK" dirty="0">
                <a:latin typeface="Courier New" pitchFamily="49" charset="0"/>
              </a:rPr>
              <a:t>         # Test val</a:t>
            </a:r>
          </a:p>
          <a:p>
            <a:pPr algn="l">
              <a:lnSpc>
                <a:spcPct val="100000"/>
              </a:lnSpc>
              <a:tabLst>
                <a:tab pos="568325" algn="l"/>
              </a:tabLst>
            </a:pPr>
            <a:r>
              <a:rPr lang="da-DK" dirty="0">
                <a:latin typeface="Courier New" pitchFamily="49" charset="0"/>
              </a:rPr>
              <a:t>	</a:t>
            </a:r>
            <a:r>
              <a:rPr lang="da-DK" dirty="0" err="1">
                <a:latin typeface="Courier New" pitchFamily="49" charset="0"/>
              </a:rPr>
              <a:t>je</a:t>
            </a:r>
            <a:r>
              <a:rPr lang="da-DK" dirty="0">
                <a:latin typeface="Courier New" pitchFamily="49" charset="0"/>
              </a:rPr>
              <a:t> Done                 # If </a:t>
            </a:r>
            <a:r>
              <a:rPr lang="da-DK" dirty="0" err="1">
                <a:latin typeface="Courier New" pitchFamily="49" charset="0"/>
              </a:rPr>
              <a:t>zero</a:t>
            </a:r>
            <a:r>
              <a:rPr lang="da-DK" dirty="0">
                <a:latin typeface="Courier New" pitchFamily="49" charset="0"/>
              </a:rPr>
              <a:t>, </a:t>
            </a:r>
            <a:r>
              <a:rPr lang="da-DK" dirty="0" err="1">
                <a:latin typeface="Courier New" pitchFamily="49" charset="0"/>
              </a:rPr>
              <a:t>goto</a:t>
            </a:r>
            <a:r>
              <a:rPr lang="da-DK" dirty="0">
                <a:latin typeface="Courier New" pitchFamily="49" charset="0"/>
              </a:rPr>
              <a:t> Done</a:t>
            </a:r>
          </a:p>
          <a:p>
            <a:pPr algn="l">
              <a:lnSpc>
                <a:spcPct val="100000"/>
              </a:lnSpc>
              <a:tabLst>
                <a:tab pos="568325" algn="l"/>
              </a:tabLst>
            </a:pPr>
            <a:r>
              <a:rPr lang="da-DK" dirty="0">
                <a:latin typeface="Courier New" pitchFamily="49" charset="0"/>
              </a:rPr>
              <a:t>Loop:</a:t>
            </a:r>
          </a:p>
          <a:p>
            <a:pPr algn="l">
              <a:lnSpc>
                <a:spcPct val="100000"/>
              </a:lnSpc>
              <a:tabLst>
                <a:tab pos="568325" algn="l"/>
              </a:tabLst>
            </a:pPr>
            <a:r>
              <a:rPr lang="da-DK" dirty="0">
                <a:latin typeface="Courier New" pitchFamily="49" charset="0"/>
              </a:rPr>
              <a:t>	</a:t>
            </a:r>
            <a:r>
              <a:rPr lang="da-DK" dirty="0" err="1">
                <a:latin typeface="Courier New" pitchFamily="49" charset="0"/>
              </a:rPr>
              <a:t>addq</a:t>
            </a:r>
            <a:r>
              <a:rPr lang="da-DK" dirty="0">
                <a:latin typeface="Courier New" pitchFamily="49" charset="0"/>
              </a:rPr>
              <a:t> %r8, %</a:t>
            </a:r>
            <a:r>
              <a:rPr lang="da-DK" dirty="0" err="1">
                <a:latin typeface="Courier New" pitchFamily="49" charset="0"/>
              </a:rPr>
              <a:t>rax</a:t>
            </a:r>
            <a:r>
              <a:rPr lang="da-DK" dirty="0">
                <a:latin typeface="Courier New" pitchFamily="49" charset="0"/>
              </a:rPr>
              <a:t>          # len++</a:t>
            </a:r>
          </a:p>
          <a:p>
            <a:pPr algn="l">
              <a:lnSpc>
                <a:spcPct val="100000"/>
              </a:lnSpc>
              <a:tabLst>
                <a:tab pos="568325" algn="l"/>
              </a:tabLst>
            </a:pPr>
            <a:r>
              <a:rPr lang="da-DK" dirty="0">
                <a:latin typeface="Courier New" pitchFamily="49" charset="0"/>
              </a:rPr>
              <a:t>	</a:t>
            </a:r>
            <a:r>
              <a:rPr lang="da-DK" dirty="0" err="1">
                <a:latin typeface="Courier New" pitchFamily="49" charset="0"/>
              </a:rPr>
              <a:t>addq</a:t>
            </a:r>
            <a:r>
              <a:rPr lang="da-DK" dirty="0">
                <a:latin typeface="Courier New" pitchFamily="49" charset="0"/>
              </a:rPr>
              <a:t> %r9, %</a:t>
            </a:r>
            <a:r>
              <a:rPr lang="da-DK" dirty="0" err="1">
                <a:latin typeface="Courier New" pitchFamily="49" charset="0"/>
              </a:rPr>
              <a:t>rdi</a:t>
            </a:r>
            <a:r>
              <a:rPr lang="da-DK" dirty="0">
                <a:latin typeface="Courier New" pitchFamily="49" charset="0"/>
              </a:rPr>
              <a:t>          # a++</a:t>
            </a:r>
          </a:p>
          <a:p>
            <a:pPr algn="l">
              <a:lnSpc>
                <a:spcPct val="100000"/>
              </a:lnSpc>
              <a:tabLst>
                <a:tab pos="568325" algn="l"/>
              </a:tabLst>
            </a:pPr>
            <a:r>
              <a:rPr lang="da-DK" dirty="0">
                <a:latin typeface="Courier New" pitchFamily="49" charset="0"/>
              </a:rPr>
              <a:t>	</a:t>
            </a:r>
            <a:r>
              <a:rPr lang="da-DK" dirty="0" err="1">
                <a:latin typeface="Courier New" pitchFamily="49" charset="0"/>
              </a:rPr>
              <a:t>mrmovq</a:t>
            </a:r>
            <a:r>
              <a:rPr lang="da-DK" dirty="0">
                <a:latin typeface="Courier New" pitchFamily="49" charset="0"/>
              </a:rPr>
              <a:t> (%</a:t>
            </a:r>
            <a:r>
              <a:rPr lang="da-DK" dirty="0" err="1">
                <a:latin typeface="Courier New" pitchFamily="49" charset="0"/>
              </a:rPr>
              <a:t>rdi</a:t>
            </a:r>
            <a:r>
              <a:rPr lang="da-DK" dirty="0">
                <a:latin typeface="Courier New" pitchFamily="49" charset="0"/>
              </a:rPr>
              <a:t>), %</a:t>
            </a:r>
            <a:r>
              <a:rPr lang="da-DK" dirty="0" err="1">
                <a:latin typeface="Courier New" pitchFamily="49" charset="0"/>
              </a:rPr>
              <a:t>rdx</a:t>
            </a:r>
            <a:r>
              <a:rPr lang="da-DK" dirty="0">
                <a:latin typeface="Courier New" pitchFamily="49" charset="0"/>
              </a:rPr>
              <a:t>     # val = *a</a:t>
            </a:r>
          </a:p>
          <a:p>
            <a:pPr algn="l">
              <a:lnSpc>
                <a:spcPct val="100000"/>
              </a:lnSpc>
              <a:tabLst>
                <a:tab pos="568325" algn="l"/>
              </a:tabLst>
            </a:pPr>
            <a:r>
              <a:rPr lang="da-DK" dirty="0">
                <a:latin typeface="Courier New" pitchFamily="49" charset="0"/>
              </a:rPr>
              <a:t>	</a:t>
            </a:r>
            <a:r>
              <a:rPr lang="da-DK" dirty="0" err="1">
                <a:latin typeface="Courier New" pitchFamily="49" charset="0"/>
              </a:rPr>
              <a:t>andq</a:t>
            </a:r>
            <a:r>
              <a:rPr lang="da-DK" dirty="0">
                <a:latin typeface="Courier New" pitchFamily="49" charset="0"/>
              </a:rPr>
              <a:t> %</a:t>
            </a:r>
            <a:r>
              <a:rPr lang="da-DK" dirty="0" err="1">
                <a:latin typeface="Courier New" pitchFamily="49" charset="0"/>
              </a:rPr>
              <a:t>rdx</a:t>
            </a:r>
            <a:r>
              <a:rPr lang="da-DK" dirty="0">
                <a:latin typeface="Courier New" pitchFamily="49" charset="0"/>
              </a:rPr>
              <a:t>, %</a:t>
            </a:r>
            <a:r>
              <a:rPr lang="da-DK" dirty="0" err="1">
                <a:latin typeface="Courier New" pitchFamily="49" charset="0"/>
              </a:rPr>
              <a:t>rdx</a:t>
            </a:r>
            <a:r>
              <a:rPr lang="da-DK" dirty="0">
                <a:latin typeface="Courier New" pitchFamily="49" charset="0"/>
              </a:rPr>
              <a:t>         # Test val</a:t>
            </a:r>
          </a:p>
          <a:p>
            <a:pPr algn="l">
              <a:lnSpc>
                <a:spcPct val="100000"/>
              </a:lnSpc>
              <a:tabLst>
                <a:tab pos="568325" algn="l"/>
              </a:tabLst>
            </a:pPr>
            <a:r>
              <a:rPr lang="da-DK" dirty="0">
                <a:latin typeface="Courier New" pitchFamily="49" charset="0"/>
              </a:rPr>
              <a:t>	</a:t>
            </a:r>
            <a:r>
              <a:rPr lang="da-DK" dirty="0" err="1">
                <a:latin typeface="Courier New" pitchFamily="49" charset="0"/>
              </a:rPr>
              <a:t>jne</a:t>
            </a:r>
            <a:r>
              <a:rPr lang="da-DK" dirty="0">
                <a:latin typeface="Courier New" pitchFamily="49" charset="0"/>
              </a:rPr>
              <a:t> Loop                # If !0, </a:t>
            </a:r>
            <a:r>
              <a:rPr lang="da-DK" dirty="0" err="1">
                <a:latin typeface="Courier New" pitchFamily="49" charset="0"/>
              </a:rPr>
              <a:t>goto</a:t>
            </a:r>
            <a:r>
              <a:rPr lang="da-DK" dirty="0">
                <a:latin typeface="Courier New" pitchFamily="49" charset="0"/>
              </a:rPr>
              <a:t> Loop</a:t>
            </a:r>
          </a:p>
          <a:p>
            <a:pPr algn="l">
              <a:lnSpc>
                <a:spcPct val="100000"/>
              </a:lnSpc>
              <a:tabLst>
                <a:tab pos="568325" algn="l"/>
              </a:tabLst>
            </a:pPr>
            <a:r>
              <a:rPr lang="da-DK" dirty="0">
                <a:latin typeface="Courier New" pitchFamily="49" charset="0"/>
              </a:rPr>
              <a:t>Done:</a:t>
            </a:r>
          </a:p>
          <a:p>
            <a:pPr algn="l">
              <a:lnSpc>
                <a:spcPct val="100000"/>
              </a:lnSpc>
              <a:tabLst>
                <a:tab pos="568325" algn="l"/>
              </a:tabLst>
            </a:pPr>
            <a:r>
              <a:rPr lang="da-DK" dirty="0">
                <a:latin typeface="Courier New" pitchFamily="49" charset="0"/>
              </a:rPr>
              <a:t>    ret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636976"/>
              </p:ext>
            </p:extLst>
          </p:nvPr>
        </p:nvGraphicFramePr>
        <p:xfrm>
          <a:off x="7080250" y="2355850"/>
          <a:ext cx="19812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len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val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%r8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%r9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27777" y="-15990"/>
            <a:ext cx="7875746" cy="1323108"/>
          </a:xfrm>
        </p:spPr>
        <p:txBody>
          <a:bodyPr/>
          <a:lstStyle/>
          <a:p>
            <a:r>
              <a:rPr lang="en-US" dirty="0"/>
              <a:t>Y86-64 Sample Program Structure #1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idx="1"/>
          </p:nvPr>
        </p:nvSpPr>
        <p:spPr>
          <a:xfrm>
            <a:off x="5638800" y="1295400"/>
            <a:ext cx="3327400" cy="5213350"/>
          </a:xfrm>
        </p:spPr>
        <p:txBody>
          <a:bodyPr/>
          <a:lstStyle/>
          <a:p>
            <a:pPr lvl="1"/>
            <a:r>
              <a:rPr lang="en-US" dirty="0"/>
              <a:t>Program starts at address 0</a:t>
            </a:r>
          </a:p>
          <a:p>
            <a:pPr lvl="1"/>
            <a:r>
              <a:rPr lang="en-US" dirty="0"/>
              <a:t>Must set up stack</a:t>
            </a:r>
          </a:p>
          <a:p>
            <a:pPr lvl="2"/>
            <a:r>
              <a:rPr lang="en-US" dirty="0"/>
              <a:t>Where located</a:t>
            </a:r>
          </a:p>
          <a:p>
            <a:pPr lvl="2"/>
            <a:r>
              <a:rPr lang="en-US" dirty="0"/>
              <a:t>Pointer values</a:t>
            </a:r>
          </a:p>
          <a:p>
            <a:pPr lvl="2"/>
            <a:r>
              <a:rPr lang="en-US" dirty="0"/>
              <a:t>Make sure don’t overwrite code!</a:t>
            </a:r>
          </a:p>
          <a:p>
            <a:pPr lvl="1"/>
            <a:r>
              <a:rPr lang="en-US" dirty="0"/>
              <a:t>Must initialize data</a:t>
            </a:r>
          </a:p>
        </p:txBody>
      </p:sp>
      <p:sp>
        <p:nvSpPr>
          <p:cNvPr id="282630" name="Text Box 6"/>
          <p:cNvSpPr txBox="1">
            <a:spLocks noChangeArrowheads="1"/>
          </p:cNvSpPr>
          <p:nvPr/>
        </p:nvSpPr>
        <p:spPr bwMode="auto">
          <a:xfrm>
            <a:off x="228600" y="990600"/>
            <a:ext cx="5937250" cy="5078314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init:	# Initialization	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. . .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call Main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halt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.align 8 	# Program data	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array: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. . .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Main:	# Main function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. . .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call </a:t>
            </a:r>
            <a:r>
              <a:rPr lang="en-US" dirty="0" err="1">
                <a:latin typeface="Courier New" pitchFamily="49" charset="0"/>
              </a:rPr>
              <a:t>len</a:t>
            </a:r>
            <a:r>
              <a:rPr lang="en-US" dirty="0">
                <a:latin typeface="Courier New" pitchFamily="49" charset="0"/>
              </a:rPr>
              <a:t>   . . .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err="1">
                <a:latin typeface="Courier New" pitchFamily="49" charset="0"/>
              </a:rPr>
              <a:t>len</a:t>
            </a:r>
            <a:r>
              <a:rPr lang="en-US" dirty="0">
                <a:latin typeface="Courier New" pitchFamily="49" charset="0"/>
              </a:rPr>
              <a:t>:	# Length function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. . .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.pos 0x100	# Placement of stack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Stack:	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27777" y="-8207"/>
            <a:ext cx="7875746" cy="1323108"/>
          </a:xfrm>
        </p:spPr>
        <p:txBody>
          <a:bodyPr/>
          <a:lstStyle/>
          <a:p>
            <a:r>
              <a:rPr lang="en-US" dirty="0"/>
              <a:t>Y86-64 Program Structure #2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idx="1"/>
          </p:nvPr>
        </p:nvSpPr>
        <p:spPr>
          <a:xfrm>
            <a:off x="5638800" y="1295400"/>
            <a:ext cx="3327400" cy="5213350"/>
          </a:xfrm>
        </p:spPr>
        <p:txBody>
          <a:bodyPr/>
          <a:lstStyle/>
          <a:p>
            <a:pPr lvl="1"/>
            <a:r>
              <a:rPr lang="en-US" dirty="0"/>
              <a:t>Program starts at address 0</a:t>
            </a:r>
          </a:p>
          <a:p>
            <a:pPr lvl="1"/>
            <a:r>
              <a:rPr lang="en-US" dirty="0"/>
              <a:t>Must set up stack</a:t>
            </a:r>
          </a:p>
          <a:p>
            <a:pPr lvl="1"/>
            <a:r>
              <a:rPr lang="en-US" dirty="0"/>
              <a:t>Must initialize data</a:t>
            </a:r>
          </a:p>
          <a:p>
            <a:pPr lvl="1"/>
            <a:r>
              <a:rPr lang="en-US" dirty="0"/>
              <a:t>Can use symbolic names</a:t>
            </a:r>
          </a:p>
          <a:p>
            <a:pPr lvl="1"/>
            <a:endParaRPr lang="en-US" dirty="0"/>
          </a:p>
        </p:txBody>
      </p:sp>
      <p:sp>
        <p:nvSpPr>
          <p:cNvPr id="282630" name="Text Box 6"/>
          <p:cNvSpPr txBox="1">
            <a:spLocks noChangeArrowheads="1"/>
          </p:cNvSpPr>
          <p:nvPr/>
        </p:nvSpPr>
        <p:spPr bwMode="auto">
          <a:xfrm>
            <a:off x="228600" y="990600"/>
            <a:ext cx="5715000" cy="4524316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741363" algn="l"/>
                <a:tab pos="3028950" algn="l"/>
              </a:tabLst>
            </a:pPr>
            <a:r>
              <a:rPr lang="en-US" dirty="0" err="1">
                <a:latin typeface="Courier New" pitchFamily="49" charset="0"/>
              </a:rPr>
              <a:t>init</a:t>
            </a:r>
            <a:r>
              <a:rPr lang="en-US" dirty="0">
                <a:latin typeface="Courier New" pitchFamily="49" charset="0"/>
              </a:rPr>
              <a:t>:</a:t>
            </a:r>
          </a:p>
          <a:p>
            <a:pPr algn="l">
              <a:lnSpc>
                <a:spcPct val="100000"/>
              </a:lnSpc>
              <a:tabLst>
                <a:tab pos="741363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# Set up stack pointer</a:t>
            </a:r>
          </a:p>
          <a:p>
            <a:pPr algn="l">
              <a:lnSpc>
                <a:spcPct val="100000"/>
              </a:lnSpc>
              <a:tabLst>
                <a:tab pos="741363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irmovq</a:t>
            </a:r>
            <a:r>
              <a:rPr lang="en-US" dirty="0">
                <a:latin typeface="Courier New" pitchFamily="49" charset="0"/>
              </a:rPr>
              <a:t> Stack, 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741363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# Execute main program</a:t>
            </a:r>
          </a:p>
          <a:p>
            <a:pPr lvl="1" algn="l">
              <a:lnSpc>
                <a:spcPct val="100000"/>
              </a:lnSpc>
              <a:tabLst>
                <a:tab pos="741363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call Main</a:t>
            </a:r>
          </a:p>
          <a:p>
            <a:pPr lvl="1" algn="l">
              <a:lnSpc>
                <a:spcPct val="100000"/>
              </a:lnSpc>
              <a:tabLst>
                <a:tab pos="741363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# Terminate</a:t>
            </a:r>
          </a:p>
          <a:p>
            <a:pPr lvl="1" algn="l">
              <a:lnSpc>
                <a:spcPct val="100000"/>
              </a:lnSpc>
              <a:tabLst>
                <a:tab pos="741363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halt</a:t>
            </a:r>
          </a:p>
          <a:p>
            <a:pPr algn="l">
              <a:lnSpc>
                <a:spcPct val="100000"/>
              </a:lnSpc>
              <a:tabLst>
                <a:tab pos="741363" algn="l"/>
                <a:tab pos="302895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741363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# Array of 4 elements + terminating 0</a:t>
            </a:r>
          </a:p>
          <a:p>
            <a:pPr algn="l">
              <a:lnSpc>
                <a:spcPct val="100000"/>
              </a:lnSpc>
              <a:tabLst>
                <a:tab pos="741363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.align 8</a:t>
            </a:r>
          </a:p>
          <a:p>
            <a:pPr algn="l">
              <a:lnSpc>
                <a:spcPct val="100000"/>
              </a:lnSpc>
              <a:tabLst>
                <a:tab pos="741363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Array:</a:t>
            </a:r>
          </a:p>
          <a:p>
            <a:pPr algn="l">
              <a:lnSpc>
                <a:spcPct val="100000"/>
              </a:lnSpc>
              <a:tabLst>
                <a:tab pos="741363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.quad 0x000d000d000d000d</a:t>
            </a:r>
          </a:p>
          <a:p>
            <a:pPr lvl="1" algn="l">
              <a:lnSpc>
                <a:spcPct val="100000"/>
              </a:lnSpc>
              <a:tabLst>
                <a:tab pos="741363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.quad 0x00c000c000c000c0</a:t>
            </a:r>
          </a:p>
          <a:p>
            <a:pPr algn="l">
              <a:lnSpc>
                <a:spcPct val="100000"/>
              </a:lnSpc>
              <a:tabLst>
                <a:tab pos="741363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    	.quad 0x0b000b000b000b00</a:t>
            </a:r>
          </a:p>
          <a:p>
            <a:pPr algn="l">
              <a:lnSpc>
                <a:spcPct val="100000"/>
              </a:lnSpc>
              <a:tabLst>
                <a:tab pos="741363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.quad 0xa000a000a000a000</a:t>
            </a:r>
          </a:p>
          <a:p>
            <a:pPr algn="l">
              <a:lnSpc>
                <a:spcPct val="100000"/>
              </a:lnSpc>
              <a:tabLst>
                <a:tab pos="741363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 	.quad 0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Y86-64 Program Structure #3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idx="1"/>
          </p:nvPr>
        </p:nvSpPr>
        <p:spPr>
          <a:xfrm>
            <a:off x="527050" y="3803650"/>
            <a:ext cx="8439150" cy="2705100"/>
          </a:xfrm>
        </p:spPr>
        <p:txBody>
          <a:bodyPr/>
          <a:lstStyle/>
          <a:p>
            <a:r>
              <a:rPr lang="en-US" dirty="0"/>
              <a:t>Set up call to </a:t>
            </a:r>
            <a:r>
              <a:rPr lang="en-US" dirty="0" err="1"/>
              <a:t>len</a:t>
            </a:r>
            <a:endParaRPr lang="en-US" dirty="0"/>
          </a:p>
          <a:p>
            <a:pPr lvl="1"/>
            <a:r>
              <a:rPr lang="en-US" dirty="0"/>
              <a:t>Follow x86-64 procedure conventions</a:t>
            </a:r>
          </a:p>
          <a:p>
            <a:pPr lvl="1"/>
            <a:r>
              <a:rPr lang="en-US" dirty="0"/>
              <a:t>Push array address as argument</a:t>
            </a:r>
          </a:p>
        </p:txBody>
      </p:sp>
      <p:sp>
        <p:nvSpPr>
          <p:cNvPr id="282630" name="Text Box 6"/>
          <p:cNvSpPr txBox="1">
            <a:spLocks noChangeArrowheads="1"/>
          </p:cNvSpPr>
          <p:nvPr/>
        </p:nvSpPr>
        <p:spPr bwMode="auto">
          <a:xfrm>
            <a:off x="1670050" y="1746250"/>
            <a:ext cx="3651250" cy="1477328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741363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Main:   </a:t>
            </a:r>
          </a:p>
          <a:p>
            <a:pPr algn="l">
              <a:lnSpc>
                <a:spcPct val="100000"/>
              </a:lnSpc>
              <a:tabLst>
                <a:tab pos="741363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  	</a:t>
            </a:r>
            <a:r>
              <a:rPr lang="en-US" dirty="0" err="1">
                <a:latin typeface="Courier New" pitchFamily="49" charset="0"/>
              </a:rPr>
              <a:t>irmovq</a:t>
            </a:r>
            <a:r>
              <a:rPr lang="en-US" dirty="0">
                <a:latin typeface="Courier New" pitchFamily="49" charset="0"/>
              </a:rPr>
              <a:t> array,%</a:t>
            </a:r>
            <a:r>
              <a:rPr lang="en-US" dirty="0" err="1">
                <a:latin typeface="Courier New" pitchFamily="49" charset="0"/>
              </a:rPr>
              <a:t>rdi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741363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# call </a:t>
            </a:r>
            <a:r>
              <a:rPr lang="en-US" dirty="0" err="1">
                <a:latin typeface="Courier New" pitchFamily="49" charset="0"/>
              </a:rPr>
              <a:t>len</a:t>
            </a:r>
            <a:r>
              <a:rPr lang="en-US" dirty="0">
                <a:latin typeface="Courier New" pitchFamily="49" charset="0"/>
              </a:rPr>
              <a:t>(array)</a:t>
            </a:r>
          </a:p>
          <a:p>
            <a:pPr algn="l">
              <a:lnSpc>
                <a:spcPct val="100000"/>
              </a:lnSpc>
              <a:tabLst>
                <a:tab pos="741363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    	call </a:t>
            </a:r>
            <a:r>
              <a:rPr lang="en-US" dirty="0" err="1">
                <a:latin typeface="Courier New" pitchFamily="49" charset="0"/>
              </a:rPr>
              <a:t>len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741363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   	ret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Assembling Y86-64 Program</a:t>
            </a:r>
          </a:p>
        </p:txBody>
      </p:sp>
      <p:sp>
        <p:nvSpPr>
          <p:cNvPr id="284679" name="Rectangle 7"/>
          <p:cNvSpPr>
            <a:spLocks noGrp="1" noChangeArrowheads="1"/>
          </p:cNvSpPr>
          <p:nvPr>
            <p:ph idx="1"/>
          </p:nvPr>
        </p:nvSpPr>
        <p:spPr>
          <a:xfrm>
            <a:off x="290513" y="1828800"/>
            <a:ext cx="8294687" cy="4603750"/>
          </a:xfrm>
        </p:spPr>
        <p:txBody>
          <a:bodyPr/>
          <a:lstStyle/>
          <a:p>
            <a:pPr lvl="1"/>
            <a:r>
              <a:rPr lang="en-US" dirty="0"/>
              <a:t>Generates “object code” file </a:t>
            </a:r>
            <a:r>
              <a:rPr lang="en-US" sz="1800" dirty="0" err="1">
                <a:latin typeface="Courier New" pitchFamily="49" charset="0"/>
              </a:rPr>
              <a:t>len.yo</a:t>
            </a:r>
            <a:endParaRPr lang="en-US" dirty="0"/>
          </a:p>
          <a:p>
            <a:pPr lvl="2"/>
            <a:r>
              <a:rPr lang="en-US" dirty="0"/>
              <a:t>Actually looks like </a:t>
            </a:r>
            <a:r>
              <a:rPr lang="en-US" dirty="0" err="1"/>
              <a:t>disassembler</a:t>
            </a:r>
            <a:r>
              <a:rPr lang="en-US" dirty="0"/>
              <a:t> output</a:t>
            </a:r>
          </a:p>
        </p:txBody>
      </p:sp>
      <p:sp>
        <p:nvSpPr>
          <p:cNvPr id="284676" name="Text Box 4"/>
          <p:cNvSpPr txBox="1">
            <a:spLocks noChangeArrowheads="1"/>
          </p:cNvSpPr>
          <p:nvPr/>
        </p:nvSpPr>
        <p:spPr bwMode="auto">
          <a:xfrm>
            <a:off x="228600" y="1295400"/>
            <a:ext cx="2971800" cy="369332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err="1">
                <a:latin typeface="Courier New" pitchFamily="49" charset="0"/>
              </a:rPr>
              <a:t>unix</a:t>
            </a:r>
            <a:r>
              <a:rPr lang="en-US" dirty="0">
                <a:latin typeface="Courier New" pitchFamily="49" charset="0"/>
              </a:rPr>
              <a:t>&gt; </a:t>
            </a:r>
            <a:r>
              <a:rPr lang="en-US" dirty="0" err="1">
                <a:latin typeface="Courier New" pitchFamily="49" charset="0"/>
              </a:rPr>
              <a:t>yas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len.ys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84677" name="Text Box 5"/>
          <p:cNvSpPr txBox="1">
            <a:spLocks noChangeArrowheads="1"/>
          </p:cNvSpPr>
          <p:nvPr/>
        </p:nvSpPr>
        <p:spPr bwMode="auto">
          <a:xfrm>
            <a:off x="222250" y="2971800"/>
            <a:ext cx="8686800" cy="3323987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marL="0" lvl="1" algn="l">
              <a:lnSpc>
                <a:spcPct val="100000"/>
              </a:lnSpc>
              <a:tabLst>
                <a:tab pos="3028950" algn="l"/>
              </a:tabLst>
            </a:pPr>
            <a:r>
              <a:rPr lang="da-DK" sz="1400" dirty="0">
                <a:latin typeface="Courier New" pitchFamily="49" charset="0"/>
              </a:rPr>
              <a:t>0x054:                      | len:</a:t>
            </a:r>
          </a:p>
          <a:p>
            <a:pPr marL="0" lvl="1" algn="l">
              <a:lnSpc>
                <a:spcPct val="100000"/>
              </a:lnSpc>
              <a:tabLst>
                <a:tab pos="3028950" algn="l"/>
              </a:tabLst>
            </a:pPr>
            <a:r>
              <a:rPr lang="da-DK" sz="1400" dirty="0">
                <a:latin typeface="Courier New" pitchFamily="49" charset="0"/>
              </a:rPr>
              <a:t>0x054: 30f80100000000000000 |   </a:t>
            </a:r>
            <a:r>
              <a:rPr lang="da-DK" sz="1400" dirty="0" err="1">
                <a:latin typeface="Courier New" pitchFamily="49" charset="0"/>
              </a:rPr>
              <a:t>irmovq</a:t>
            </a:r>
            <a:r>
              <a:rPr lang="da-DK" sz="1400" dirty="0">
                <a:latin typeface="Courier New" pitchFamily="49" charset="0"/>
              </a:rPr>
              <a:t> $1, %r8          # </a:t>
            </a:r>
            <a:r>
              <a:rPr lang="da-DK" sz="1400" dirty="0" err="1">
                <a:latin typeface="Courier New" pitchFamily="49" charset="0"/>
              </a:rPr>
              <a:t>Constant</a:t>
            </a:r>
            <a:r>
              <a:rPr lang="da-DK" sz="1400" dirty="0">
                <a:latin typeface="Courier New" pitchFamily="49" charset="0"/>
              </a:rPr>
              <a:t> 1</a:t>
            </a:r>
          </a:p>
          <a:p>
            <a:pPr marL="0" lvl="1" algn="l">
              <a:lnSpc>
                <a:spcPct val="100000"/>
              </a:lnSpc>
              <a:tabLst>
                <a:tab pos="3028950" algn="l"/>
              </a:tabLst>
            </a:pPr>
            <a:r>
              <a:rPr lang="da-DK" sz="1400" dirty="0">
                <a:latin typeface="Courier New" pitchFamily="49" charset="0"/>
              </a:rPr>
              <a:t>0x05e: 30f90800000000000000 |   </a:t>
            </a:r>
            <a:r>
              <a:rPr lang="da-DK" sz="1400" dirty="0" err="1">
                <a:latin typeface="Courier New" pitchFamily="49" charset="0"/>
              </a:rPr>
              <a:t>irmovq</a:t>
            </a:r>
            <a:r>
              <a:rPr lang="da-DK" sz="1400" dirty="0">
                <a:latin typeface="Courier New" pitchFamily="49" charset="0"/>
              </a:rPr>
              <a:t> $8, %r9          # </a:t>
            </a:r>
            <a:r>
              <a:rPr lang="da-DK" sz="1400" dirty="0" err="1">
                <a:latin typeface="Courier New" pitchFamily="49" charset="0"/>
              </a:rPr>
              <a:t>Constant</a:t>
            </a:r>
            <a:r>
              <a:rPr lang="da-DK" sz="1400" dirty="0">
                <a:latin typeface="Courier New" pitchFamily="49" charset="0"/>
              </a:rPr>
              <a:t> 8</a:t>
            </a:r>
          </a:p>
          <a:p>
            <a:pPr marL="0" lvl="1" algn="l">
              <a:lnSpc>
                <a:spcPct val="100000"/>
              </a:lnSpc>
              <a:tabLst>
                <a:tab pos="3028950" algn="l"/>
              </a:tabLst>
            </a:pPr>
            <a:r>
              <a:rPr lang="da-DK" sz="1400" dirty="0">
                <a:latin typeface="Courier New" pitchFamily="49" charset="0"/>
              </a:rPr>
              <a:t>0x068: 30f00000000000000000 |   </a:t>
            </a:r>
            <a:r>
              <a:rPr lang="da-DK" sz="1400" dirty="0" err="1">
                <a:latin typeface="Courier New" pitchFamily="49" charset="0"/>
              </a:rPr>
              <a:t>irmovq</a:t>
            </a:r>
            <a:r>
              <a:rPr lang="da-DK" sz="1400" dirty="0">
                <a:latin typeface="Courier New" pitchFamily="49" charset="0"/>
              </a:rPr>
              <a:t> $0, %</a:t>
            </a:r>
            <a:r>
              <a:rPr lang="da-DK" sz="1400" dirty="0" err="1">
                <a:latin typeface="Courier New" pitchFamily="49" charset="0"/>
              </a:rPr>
              <a:t>rax</a:t>
            </a:r>
            <a:r>
              <a:rPr lang="da-DK" sz="1400" dirty="0">
                <a:latin typeface="Courier New" pitchFamily="49" charset="0"/>
              </a:rPr>
              <a:t>         # len = 0</a:t>
            </a:r>
          </a:p>
          <a:p>
            <a:pPr marL="0" lvl="1" algn="l">
              <a:lnSpc>
                <a:spcPct val="100000"/>
              </a:lnSpc>
              <a:tabLst>
                <a:tab pos="3028950" algn="l"/>
              </a:tabLst>
            </a:pPr>
            <a:r>
              <a:rPr lang="da-DK" sz="1400" dirty="0">
                <a:latin typeface="Courier New" pitchFamily="49" charset="0"/>
              </a:rPr>
              <a:t>0x072: 50270000000000000000 |   </a:t>
            </a:r>
            <a:r>
              <a:rPr lang="da-DK" sz="1400" dirty="0" err="1">
                <a:latin typeface="Courier New" pitchFamily="49" charset="0"/>
              </a:rPr>
              <a:t>mrmovq</a:t>
            </a:r>
            <a:r>
              <a:rPr lang="da-DK" sz="1400" dirty="0">
                <a:latin typeface="Courier New" pitchFamily="49" charset="0"/>
              </a:rPr>
              <a:t> (%</a:t>
            </a:r>
            <a:r>
              <a:rPr lang="da-DK" sz="1400" dirty="0" err="1">
                <a:latin typeface="Courier New" pitchFamily="49" charset="0"/>
              </a:rPr>
              <a:t>rdi</a:t>
            </a:r>
            <a:r>
              <a:rPr lang="da-DK" sz="1400" dirty="0">
                <a:latin typeface="Courier New" pitchFamily="49" charset="0"/>
              </a:rPr>
              <a:t>), %</a:t>
            </a:r>
            <a:r>
              <a:rPr lang="da-DK" sz="1400" dirty="0" err="1">
                <a:latin typeface="Courier New" pitchFamily="49" charset="0"/>
              </a:rPr>
              <a:t>rdx</a:t>
            </a:r>
            <a:r>
              <a:rPr lang="da-DK" sz="1400" dirty="0">
                <a:latin typeface="Courier New" pitchFamily="49" charset="0"/>
              </a:rPr>
              <a:t>     # val = *a</a:t>
            </a:r>
          </a:p>
          <a:p>
            <a:pPr marL="0" lvl="1" algn="l">
              <a:lnSpc>
                <a:spcPct val="100000"/>
              </a:lnSpc>
              <a:tabLst>
                <a:tab pos="3028950" algn="l"/>
              </a:tabLst>
            </a:pPr>
            <a:r>
              <a:rPr lang="da-DK" sz="1400" dirty="0">
                <a:latin typeface="Courier New" pitchFamily="49" charset="0"/>
              </a:rPr>
              <a:t>0x07c: 6222                 |   </a:t>
            </a:r>
            <a:r>
              <a:rPr lang="da-DK" sz="1400" dirty="0" err="1">
                <a:latin typeface="Courier New" pitchFamily="49" charset="0"/>
              </a:rPr>
              <a:t>andq</a:t>
            </a:r>
            <a:r>
              <a:rPr lang="da-DK" sz="1400" dirty="0">
                <a:latin typeface="Courier New" pitchFamily="49" charset="0"/>
              </a:rPr>
              <a:t> %</a:t>
            </a:r>
            <a:r>
              <a:rPr lang="da-DK" sz="1400" dirty="0" err="1">
                <a:latin typeface="Courier New" pitchFamily="49" charset="0"/>
              </a:rPr>
              <a:t>rdx</a:t>
            </a:r>
            <a:r>
              <a:rPr lang="da-DK" sz="1400" dirty="0">
                <a:latin typeface="Courier New" pitchFamily="49" charset="0"/>
              </a:rPr>
              <a:t>, %</a:t>
            </a:r>
            <a:r>
              <a:rPr lang="da-DK" sz="1400" dirty="0" err="1">
                <a:latin typeface="Courier New" pitchFamily="49" charset="0"/>
              </a:rPr>
              <a:t>rdx</a:t>
            </a:r>
            <a:r>
              <a:rPr lang="da-DK" sz="1400" dirty="0">
                <a:latin typeface="Courier New" pitchFamily="49" charset="0"/>
              </a:rPr>
              <a:t>         # Test val</a:t>
            </a:r>
          </a:p>
          <a:p>
            <a:pPr marL="0" lvl="1" algn="l">
              <a:lnSpc>
                <a:spcPct val="100000"/>
              </a:lnSpc>
              <a:tabLst>
                <a:tab pos="3028950" algn="l"/>
              </a:tabLst>
            </a:pPr>
            <a:r>
              <a:rPr lang="da-DK" sz="1400" dirty="0">
                <a:latin typeface="Courier New" pitchFamily="49" charset="0"/>
              </a:rPr>
              <a:t>0x07e: 73a000000000000000   |   </a:t>
            </a:r>
            <a:r>
              <a:rPr lang="da-DK" sz="1400" dirty="0" err="1">
                <a:latin typeface="Courier New" pitchFamily="49" charset="0"/>
              </a:rPr>
              <a:t>je</a:t>
            </a:r>
            <a:r>
              <a:rPr lang="da-DK" sz="1400" dirty="0">
                <a:latin typeface="Courier New" pitchFamily="49" charset="0"/>
              </a:rPr>
              <a:t> Done                 # If </a:t>
            </a:r>
            <a:r>
              <a:rPr lang="da-DK" sz="1400" dirty="0" err="1">
                <a:latin typeface="Courier New" pitchFamily="49" charset="0"/>
              </a:rPr>
              <a:t>zero</a:t>
            </a:r>
            <a:r>
              <a:rPr lang="da-DK" sz="1400" dirty="0">
                <a:latin typeface="Courier New" pitchFamily="49" charset="0"/>
              </a:rPr>
              <a:t>, </a:t>
            </a:r>
            <a:r>
              <a:rPr lang="da-DK" sz="1400" dirty="0" err="1">
                <a:latin typeface="Courier New" pitchFamily="49" charset="0"/>
              </a:rPr>
              <a:t>goto</a:t>
            </a:r>
            <a:r>
              <a:rPr lang="da-DK" sz="1400" dirty="0">
                <a:latin typeface="Courier New" pitchFamily="49" charset="0"/>
              </a:rPr>
              <a:t> Done</a:t>
            </a:r>
          </a:p>
          <a:p>
            <a:pPr marL="0" lvl="1" algn="l">
              <a:lnSpc>
                <a:spcPct val="100000"/>
              </a:lnSpc>
              <a:tabLst>
                <a:tab pos="3028950" algn="l"/>
              </a:tabLst>
            </a:pPr>
            <a:r>
              <a:rPr lang="da-DK" sz="1400" dirty="0">
                <a:latin typeface="Courier New" pitchFamily="49" charset="0"/>
              </a:rPr>
              <a:t>0x087:                      | Loop:</a:t>
            </a:r>
          </a:p>
          <a:p>
            <a:pPr marL="0" lvl="1" algn="l">
              <a:lnSpc>
                <a:spcPct val="100000"/>
              </a:lnSpc>
              <a:tabLst>
                <a:tab pos="3028950" algn="l"/>
              </a:tabLst>
            </a:pPr>
            <a:r>
              <a:rPr lang="da-DK" sz="1400" dirty="0">
                <a:latin typeface="Courier New" pitchFamily="49" charset="0"/>
              </a:rPr>
              <a:t>0x087: 6080                 |   </a:t>
            </a:r>
            <a:r>
              <a:rPr lang="da-DK" sz="1400" dirty="0" err="1">
                <a:latin typeface="Courier New" pitchFamily="49" charset="0"/>
              </a:rPr>
              <a:t>addq</a:t>
            </a:r>
            <a:r>
              <a:rPr lang="da-DK" sz="1400" dirty="0">
                <a:latin typeface="Courier New" pitchFamily="49" charset="0"/>
              </a:rPr>
              <a:t> %r8, %</a:t>
            </a:r>
            <a:r>
              <a:rPr lang="da-DK" sz="1400" dirty="0" err="1">
                <a:latin typeface="Courier New" pitchFamily="49" charset="0"/>
              </a:rPr>
              <a:t>rax</a:t>
            </a:r>
            <a:r>
              <a:rPr lang="da-DK" sz="1400" dirty="0">
                <a:latin typeface="Courier New" pitchFamily="49" charset="0"/>
              </a:rPr>
              <a:t>          # len++</a:t>
            </a:r>
          </a:p>
          <a:p>
            <a:pPr marL="0" lvl="1" algn="l">
              <a:lnSpc>
                <a:spcPct val="100000"/>
              </a:lnSpc>
              <a:tabLst>
                <a:tab pos="3028950" algn="l"/>
              </a:tabLst>
            </a:pPr>
            <a:r>
              <a:rPr lang="da-DK" sz="1400" dirty="0">
                <a:latin typeface="Courier New" pitchFamily="49" charset="0"/>
              </a:rPr>
              <a:t>0x089: 6097                 |   </a:t>
            </a:r>
            <a:r>
              <a:rPr lang="da-DK" sz="1400" dirty="0" err="1">
                <a:latin typeface="Courier New" pitchFamily="49" charset="0"/>
              </a:rPr>
              <a:t>addq</a:t>
            </a:r>
            <a:r>
              <a:rPr lang="da-DK" sz="1400" dirty="0">
                <a:latin typeface="Courier New" pitchFamily="49" charset="0"/>
              </a:rPr>
              <a:t> %r9, %</a:t>
            </a:r>
            <a:r>
              <a:rPr lang="da-DK" sz="1400" dirty="0" err="1">
                <a:latin typeface="Courier New" pitchFamily="49" charset="0"/>
              </a:rPr>
              <a:t>rdi</a:t>
            </a:r>
            <a:r>
              <a:rPr lang="da-DK" sz="1400" dirty="0">
                <a:latin typeface="Courier New" pitchFamily="49" charset="0"/>
              </a:rPr>
              <a:t>          # a++</a:t>
            </a:r>
          </a:p>
          <a:p>
            <a:pPr marL="0" lvl="1" algn="l">
              <a:lnSpc>
                <a:spcPct val="100000"/>
              </a:lnSpc>
              <a:tabLst>
                <a:tab pos="3028950" algn="l"/>
              </a:tabLst>
            </a:pPr>
            <a:r>
              <a:rPr lang="da-DK" sz="1400" dirty="0">
                <a:latin typeface="Courier New" pitchFamily="49" charset="0"/>
              </a:rPr>
              <a:t>0x08b: 50270000000000000000 |   </a:t>
            </a:r>
            <a:r>
              <a:rPr lang="da-DK" sz="1400" dirty="0" err="1">
                <a:latin typeface="Courier New" pitchFamily="49" charset="0"/>
              </a:rPr>
              <a:t>mrmovq</a:t>
            </a:r>
            <a:r>
              <a:rPr lang="da-DK" sz="1400" dirty="0">
                <a:latin typeface="Courier New" pitchFamily="49" charset="0"/>
              </a:rPr>
              <a:t> (%</a:t>
            </a:r>
            <a:r>
              <a:rPr lang="da-DK" sz="1400" dirty="0" err="1">
                <a:latin typeface="Courier New" pitchFamily="49" charset="0"/>
              </a:rPr>
              <a:t>rdi</a:t>
            </a:r>
            <a:r>
              <a:rPr lang="da-DK" sz="1400" dirty="0">
                <a:latin typeface="Courier New" pitchFamily="49" charset="0"/>
              </a:rPr>
              <a:t>), %</a:t>
            </a:r>
            <a:r>
              <a:rPr lang="da-DK" sz="1400" dirty="0" err="1">
                <a:latin typeface="Courier New" pitchFamily="49" charset="0"/>
              </a:rPr>
              <a:t>rdx</a:t>
            </a:r>
            <a:r>
              <a:rPr lang="da-DK" sz="1400" dirty="0">
                <a:latin typeface="Courier New" pitchFamily="49" charset="0"/>
              </a:rPr>
              <a:t>     # val = *a</a:t>
            </a:r>
          </a:p>
          <a:p>
            <a:pPr marL="0" lvl="1" algn="l">
              <a:lnSpc>
                <a:spcPct val="100000"/>
              </a:lnSpc>
              <a:tabLst>
                <a:tab pos="3028950" algn="l"/>
              </a:tabLst>
            </a:pPr>
            <a:r>
              <a:rPr lang="da-DK" sz="1400" dirty="0">
                <a:latin typeface="Courier New" pitchFamily="49" charset="0"/>
              </a:rPr>
              <a:t>0x095: 6222                 |   </a:t>
            </a:r>
            <a:r>
              <a:rPr lang="da-DK" sz="1400" dirty="0" err="1">
                <a:latin typeface="Courier New" pitchFamily="49" charset="0"/>
              </a:rPr>
              <a:t>andq</a:t>
            </a:r>
            <a:r>
              <a:rPr lang="da-DK" sz="1400" dirty="0">
                <a:latin typeface="Courier New" pitchFamily="49" charset="0"/>
              </a:rPr>
              <a:t> %</a:t>
            </a:r>
            <a:r>
              <a:rPr lang="da-DK" sz="1400" dirty="0" err="1">
                <a:latin typeface="Courier New" pitchFamily="49" charset="0"/>
              </a:rPr>
              <a:t>rdx</a:t>
            </a:r>
            <a:r>
              <a:rPr lang="da-DK" sz="1400" dirty="0">
                <a:latin typeface="Courier New" pitchFamily="49" charset="0"/>
              </a:rPr>
              <a:t>, %</a:t>
            </a:r>
            <a:r>
              <a:rPr lang="da-DK" sz="1400" dirty="0" err="1">
                <a:latin typeface="Courier New" pitchFamily="49" charset="0"/>
              </a:rPr>
              <a:t>rdx</a:t>
            </a:r>
            <a:r>
              <a:rPr lang="da-DK" sz="1400" dirty="0">
                <a:latin typeface="Courier New" pitchFamily="49" charset="0"/>
              </a:rPr>
              <a:t>         # Test val</a:t>
            </a:r>
          </a:p>
          <a:p>
            <a:pPr marL="0" lvl="1" algn="l">
              <a:lnSpc>
                <a:spcPct val="100000"/>
              </a:lnSpc>
              <a:tabLst>
                <a:tab pos="3028950" algn="l"/>
              </a:tabLst>
            </a:pPr>
            <a:r>
              <a:rPr lang="da-DK" sz="1400" dirty="0">
                <a:latin typeface="Courier New" pitchFamily="49" charset="0"/>
              </a:rPr>
              <a:t>0x097: 748700000000000000   |   </a:t>
            </a:r>
            <a:r>
              <a:rPr lang="da-DK" sz="1400" dirty="0" err="1">
                <a:latin typeface="Courier New" pitchFamily="49" charset="0"/>
              </a:rPr>
              <a:t>jne</a:t>
            </a:r>
            <a:r>
              <a:rPr lang="da-DK" sz="1400" dirty="0">
                <a:latin typeface="Courier New" pitchFamily="49" charset="0"/>
              </a:rPr>
              <a:t> Loop                # If !0, </a:t>
            </a:r>
            <a:r>
              <a:rPr lang="da-DK" sz="1400" dirty="0" err="1">
                <a:latin typeface="Courier New" pitchFamily="49" charset="0"/>
              </a:rPr>
              <a:t>goto</a:t>
            </a:r>
            <a:r>
              <a:rPr lang="da-DK" sz="1400" dirty="0">
                <a:latin typeface="Courier New" pitchFamily="49" charset="0"/>
              </a:rPr>
              <a:t> Loop</a:t>
            </a:r>
          </a:p>
          <a:p>
            <a:pPr marL="0" lvl="1" algn="l">
              <a:lnSpc>
                <a:spcPct val="100000"/>
              </a:lnSpc>
              <a:tabLst>
                <a:tab pos="3028950" algn="l"/>
              </a:tabLst>
            </a:pPr>
            <a:r>
              <a:rPr lang="da-DK" sz="1400" dirty="0">
                <a:latin typeface="Courier New" pitchFamily="49" charset="0"/>
              </a:rPr>
              <a:t>0x0a0:                      | Done:</a:t>
            </a:r>
          </a:p>
          <a:p>
            <a:pPr marL="0" lvl="1" algn="l">
              <a:lnSpc>
                <a:spcPct val="100000"/>
              </a:lnSpc>
              <a:tabLst>
                <a:tab pos="3028950" algn="l"/>
              </a:tabLst>
            </a:pPr>
            <a:r>
              <a:rPr lang="da-DK" sz="1400" dirty="0">
                <a:latin typeface="Courier New" pitchFamily="49" charset="0"/>
              </a:rPr>
              <a:t>0x0a0: 90                   |   ret</a:t>
            </a:r>
            <a:endParaRPr lang="en-US" sz="4000" dirty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20"/>
          <p:cNvSpPr>
            <a:spLocks noChangeArrowheads="1"/>
          </p:cNvSpPr>
          <p:nvPr/>
        </p:nvSpPr>
        <p:spPr bwMode="auto">
          <a:xfrm>
            <a:off x="5023653" y="2058988"/>
            <a:ext cx="685800" cy="22860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>
              <a:latin typeface="Courier New" pitchFamily="49" charset="0"/>
            </a:endParaRPr>
          </a:p>
        </p:txBody>
      </p:sp>
      <p:sp>
        <p:nvSpPr>
          <p:cNvPr id="60" name="Rectangle 12"/>
          <p:cNvSpPr>
            <a:spLocks noChangeArrowheads="1"/>
          </p:cNvSpPr>
          <p:nvPr/>
        </p:nvSpPr>
        <p:spPr bwMode="auto">
          <a:xfrm>
            <a:off x="5023653" y="2058988"/>
            <a:ext cx="228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Courier New" pitchFamily="49" charset="0"/>
              </a:rPr>
              <a:t>ZF</a:t>
            </a:r>
          </a:p>
        </p:txBody>
      </p:sp>
      <p:sp>
        <p:nvSpPr>
          <p:cNvPr id="61" name="Rectangle 13"/>
          <p:cNvSpPr>
            <a:spLocks noChangeArrowheads="1"/>
          </p:cNvSpPr>
          <p:nvPr/>
        </p:nvSpPr>
        <p:spPr bwMode="auto">
          <a:xfrm>
            <a:off x="5252253" y="2058988"/>
            <a:ext cx="228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SF</a:t>
            </a:r>
          </a:p>
        </p:txBody>
      </p:sp>
      <p:sp>
        <p:nvSpPr>
          <p:cNvPr id="62" name="Rectangle 16"/>
          <p:cNvSpPr>
            <a:spLocks noChangeArrowheads="1"/>
          </p:cNvSpPr>
          <p:nvPr/>
        </p:nvSpPr>
        <p:spPr bwMode="auto">
          <a:xfrm>
            <a:off x="5480853" y="2058988"/>
            <a:ext cx="228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OF</a:t>
            </a:r>
          </a:p>
        </p:txBody>
      </p:sp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Y86-64 Processor State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idx="1"/>
          </p:nvPr>
        </p:nvSpPr>
        <p:spPr>
          <a:xfrm>
            <a:off x="418306" y="3227388"/>
            <a:ext cx="8294687" cy="3346450"/>
          </a:xfrm>
        </p:spPr>
        <p:txBody>
          <a:bodyPr/>
          <a:lstStyle/>
          <a:p>
            <a:pPr lvl="1">
              <a:tabLst>
                <a:tab pos="3314700" algn="l"/>
                <a:tab pos="4629150" algn="l"/>
              </a:tabLst>
            </a:pPr>
            <a:r>
              <a:rPr lang="en-US" dirty="0"/>
              <a:t>Program Registers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/>
              <a:t>15 registers (omit </a:t>
            </a:r>
            <a:r>
              <a:rPr lang="en-US" dirty="0">
                <a:latin typeface="Courier New"/>
                <a:cs typeface="Courier New"/>
              </a:rPr>
              <a:t>%r15</a:t>
            </a:r>
            <a:r>
              <a:rPr lang="en-US" dirty="0"/>
              <a:t>).  Each 64 bits</a:t>
            </a:r>
          </a:p>
          <a:p>
            <a:pPr lvl="1">
              <a:tabLst>
                <a:tab pos="3314700" algn="l"/>
                <a:tab pos="4629150" algn="l"/>
              </a:tabLst>
            </a:pPr>
            <a:r>
              <a:rPr lang="en-US" dirty="0"/>
              <a:t>Condition Codes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/>
              <a:t>Single-bit flags set by arithmetic or logical instructions</a:t>
            </a:r>
          </a:p>
          <a:p>
            <a:pPr lvl="3">
              <a:tabLst>
                <a:tab pos="3314700" algn="l"/>
                <a:tab pos="4629150" algn="l"/>
              </a:tabLst>
            </a:pPr>
            <a:r>
              <a:rPr lang="en-US" dirty="0"/>
              <a:t>ZF: Zero	</a:t>
            </a:r>
            <a:r>
              <a:rPr lang="en-US" dirty="0" err="1"/>
              <a:t>SF:Negative</a:t>
            </a:r>
            <a:r>
              <a:rPr lang="en-US" dirty="0"/>
              <a:t>		OF: Overflow	</a:t>
            </a:r>
          </a:p>
          <a:p>
            <a:pPr lvl="1">
              <a:tabLst>
                <a:tab pos="3314700" algn="l"/>
                <a:tab pos="4629150" algn="l"/>
              </a:tabLst>
            </a:pPr>
            <a:r>
              <a:rPr lang="en-US" dirty="0"/>
              <a:t>Program Counter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/>
              <a:t>Indicates address of next instruction</a:t>
            </a:r>
          </a:p>
          <a:p>
            <a:pPr lvl="1">
              <a:tabLst>
                <a:tab pos="3314700" algn="l"/>
                <a:tab pos="4629150" algn="l"/>
              </a:tabLst>
            </a:pPr>
            <a:r>
              <a:rPr lang="en-US" dirty="0"/>
              <a:t>Program Status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/>
              <a:t>Indicates either normal operation or some error condition</a:t>
            </a:r>
          </a:p>
          <a:p>
            <a:pPr lvl="1">
              <a:tabLst>
                <a:tab pos="3314700" algn="l"/>
                <a:tab pos="4629150" algn="l"/>
              </a:tabLst>
            </a:pPr>
            <a:r>
              <a:rPr lang="en-US" dirty="0"/>
              <a:t>Memory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/>
              <a:t>Byte-addressable storage array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/>
              <a:t>Words stored in little-endian byte order</a:t>
            </a:r>
          </a:p>
        </p:txBody>
      </p:sp>
      <p:sp>
        <p:nvSpPr>
          <p:cNvPr id="58" name="Rectangle 11"/>
          <p:cNvSpPr>
            <a:spLocks noChangeArrowheads="1"/>
          </p:cNvSpPr>
          <p:nvPr/>
        </p:nvSpPr>
        <p:spPr bwMode="auto">
          <a:xfrm>
            <a:off x="1590092" y="1405875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>
                <a:latin typeface="Helvetica" pitchFamily="34" charset="0"/>
              </a:rPr>
              <a:t>RF: Program registers</a:t>
            </a:r>
          </a:p>
        </p:txBody>
      </p:sp>
      <p:sp>
        <p:nvSpPr>
          <p:cNvPr id="64" name="Rectangle 21"/>
          <p:cNvSpPr>
            <a:spLocks noChangeArrowheads="1"/>
          </p:cNvSpPr>
          <p:nvPr/>
        </p:nvSpPr>
        <p:spPr bwMode="auto">
          <a:xfrm>
            <a:off x="4864903" y="1403350"/>
            <a:ext cx="990600" cy="59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>
                <a:latin typeface="Helvetica" pitchFamily="34" charset="0"/>
              </a:rPr>
              <a:t>CC: Condition codes</a:t>
            </a:r>
          </a:p>
        </p:txBody>
      </p:sp>
      <p:sp>
        <p:nvSpPr>
          <p:cNvPr id="65" name="Rectangle 28"/>
          <p:cNvSpPr>
            <a:spLocks noChangeArrowheads="1"/>
          </p:cNvSpPr>
          <p:nvPr/>
        </p:nvSpPr>
        <p:spPr bwMode="auto">
          <a:xfrm>
            <a:off x="4947453" y="2546350"/>
            <a:ext cx="838200" cy="22860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>
              <a:latin typeface="Courier New" pitchFamily="49" charset="0"/>
            </a:endParaRPr>
          </a:p>
        </p:txBody>
      </p:sp>
      <p:sp>
        <p:nvSpPr>
          <p:cNvPr id="66" name="Rectangle 29"/>
          <p:cNvSpPr>
            <a:spLocks noChangeArrowheads="1"/>
          </p:cNvSpPr>
          <p:nvPr/>
        </p:nvSpPr>
        <p:spPr bwMode="auto">
          <a:xfrm>
            <a:off x="4947453" y="2317750"/>
            <a:ext cx="838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>
                <a:latin typeface="Helvetica" pitchFamily="34" charset="0"/>
              </a:rPr>
              <a:t>PC</a:t>
            </a:r>
          </a:p>
        </p:txBody>
      </p:sp>
      <p:sp>
        <p:nvSpPr>
          <p:cNvPr id="67" name="Rectangle 30"/>
          <p:cNvSpPr>
            <a:spLocks noChangeArrowheads="1"/>
          </p:cNvSpPr>
          <p:nvPr/>
        </p:nvSpPr>
        <p:spPr bwMode="auto">
          <a:xfrm>
            <a:off x="6623050" y="2317750"/>
            <a:ext cx="1676400" cy="45720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>
              <a:latin typeface="Courier New" pitchFamily="49" charset="0"/>
            </a:endParaRPr>
          </a:p>
        </p:txBody>
      </p:sp>
      <p:sp>
        <p:nvSpPr>
          <p:cNvPr id="68" name="Rectangle 31"/>
          <p:cNvSpPr>
            <a:spLocks noChangeArrowheads="1"/>
          </p:cNvSpPr>
          <p:nvPr/>
        </p:nvSpPr>
        <p:spPr bwMode="auto">
          <a:xfrm>
            <a:off x="6623050" y="2012950"/>
            <a:ext cx="1676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>
                <a:latin typeface="Helvetica" pitchFamily="34" charset="0"/>
              </a:rPr>
              <a:t>DMEM: Memory</a:t>
            </a:r>
          </a:p>
        </p:txBody>
      </p:sp>
      <p:sp>
        <p:nvSpPr>
          <p:cNvPr id="69" name="Rectangle 32"/>
          <p:cNvSpPr>
            <a:spLocks noChangeArrowheads="1"/>
          </p:cNvSpPr>
          <p:nvPr/>
        </p:nvSpPr>
        <p:spPr bwMode="auto">
          <a:xfrm>
            <a:off x="7156450" y="1784350"/>
            <a:ext cx="533400" cy="22860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>
              <a:latin typeface="Courier New" pitchFamily="49" charset="0"/>
            </a:endParaRPr>
          </a:p>
        </p:txBody>
      </p:sp>
      <p:sp>
        <p:nvSpPr>
          <p:cNvPr id="70" name="Rectangle 33"/>
          <p:cNvSpPr>
            <a:spLocks noChangeArrowheads="1"/>
          </p:cNvSpPr>
          <p:nvPr/>
        </p:nvSpPr>
        <p:spPr bwMode="auto">
          <a:xfrm>
            <a:off x="6470650" y="1479550"/>
            <a:ext cx="190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>
                <a:latin typeface="Helvetica" pitchFamily="34" charset="0"/>
              </a:rPr>
              <a:t>Stat: Program status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823530" y="1860550"/>
            <a:ext cx="3359150" cy="914400"/>
            <a:chOff x="679450" y="1517650"/>
            <a:chExt cx="3359150" cy="914400"/>
          </a:xfrm>
        </p:grpSpPr>
        <p:sp>
          <p:nvSpPr>
            <p:cNvPr id="57" name="Rectangle 10"/>
            <p:cNvSpPr>
              <a:spLocks noChangeArrowheads="1"/>
            </p:cNvSpPr>
            <p:nvPr/>
          </p:nvSpPr>
          <p:spPr bwMode="auto">
            <a:xfrm>
              <a:off x="679450" y="1517650"/>
              <a:ext cx="3359150" cy="914400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200">
                <a:latin typeface="Courier New" pitchFamily="49" charset="0"/>
              </a:endParaRPr>
            </a:p>
          </p:txBody>
        </p:sp>
        <p:sp>
          <p:nvSpPr>
            <p:cNvPr id="49" name="Rectangle 2"/>
            <p:cNvSpPr>
              <a:spLocks noChangeArrowheads="1"/>
            </p:cNvSpPr>
            <p:nvPr/>
          </p:nvSpPr>
          <p:spPr bwMode="auto">
            <a:xfrm>
              <a:off x="2362200" y="15176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%r8</a:t>
              </a:r>
            </a:p>
          </p:txBody>
        </p:sp>
        <p:sp>
          <p:nvSpPr>
            <p:cNvPr id="50" name="Rectangle 3"/>
            <p:cNvSpPr>
              <a:spLocks noChangeArrowheads="1"/>
            </p:cNvSpPr>
            <p:nvPr/>
          </p:nvSpPr>
          <p:spPr bwMode="auto">
            <a:xfrm>
              <a:off x="2362200" y="17462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%r9</a:t>
              </a:r>
            </a:p>
          </p:txBody>
        </p:sp>
        <p:sp>
          <p:nvSpPr>
            <p:cNvPr id="51" name="Rectangle 4"/>
            <p:cNvSpPr>
              <a:spLocks noChangeArrowheads="1"/>
            </p:cNvSpPr>
            <p:nvPr/>
          </p:nvSpPr>
          <p:spPr bwMode="auto">
            <a:xfrm>
              <a:off x="2362200" y="19748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%r10</a:t>
              </a:r>
            </a:p>
          </p:txBody>
        </p:sp>
        <p:sp>
          <p:nvSpPr>
            <p:cNvPr id="52" name="Rectangle 5"/>
            <p:cNvSpPr>
              <a:spLocks noChangeArrowheads="1"/>
            </p:cNvSpPr>
            <p:nvPr/>
          </p:nvSpPr>
          <p:spPr bwMode="auto">
            <a:xfrm>
              <a:off x="2362200" y="22034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%r11</a:t>
              </a:r>
            </a:p>
          </p:txBody>
        </p:sp>
        <p:sp>
          <p:nvSpPr>
            <p:cNvPr id="53" name="Rectangle 6"/>
            <p:cNvSpPr>
              <a:spLocks noChangeArrowheads="1"/>
            </p:cNvSpPr>
            <p:nvPr/>
          </p:nvSpPr>
          <p:spPr bwMode="auto">
            <a:xfrm>
              <a:off x="3200400" y="15176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%r12</a:t>
              </a:r>
            </a:p>
          </p:txBody>
        </p:sp>
        <p:sp>
          <p:nvSpPr>
            <p:cNvPr id="54" name="Rectangle 7"/>
            <p:cNvSpPr>
              <a:spLocks noChangeArrowheads="1"/>
            </p:cNvSpPr>
            <p:nvPr/>
          </p:nvSpPr>
          <p:spPr bwMode="auto">
            <a:xfrm>
              <a:off x="3200400" y="17462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%r13</a:t>
              </a:r>
            </a:p>
          </p:txBody>
        </p:sp>
        <p:sp>
          <p:nvSpPr>
            <p:cNvPr id="55" name="Rectangle 8"/>
            <p:cNvSpPr>
              <a:spLocks noChangeArrowheads="1"/>
            </p:cNvSpPr>
            <p:nvPr/>
          </p:nvSpPr>
          <p:spPr bwMode="auto">
            <a:xfrm>
              <a:off x="3200400" y="19748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%r14</a:t>
              </a:r>
            </a:p>
          </p:txBody>
        </p:sp>
        <p:sp>
          <p:nvSpPr>
            <p:cNvPr id="56" name="Rectangle 9"/>
            <p:cNvSpPr>
              <a:spLocks noChangeArrowheads="1"/>
            </p:cNvSpPr>
            <p:nvPr/>
          </p:nvSpPr>
          <p:spPr bwMode="auto">
            <a:xfrm>
              <a:off x="3200400" y="2203450"/>
              <a:ext cx="838200" cy="2286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200" dirty="0">
                <a:latin typeface="Courier New" pitchFamily="49" charset="0"/>
              </a:endParaRPr>
            </a:p>
          </p:txBody>
        </p:sp>
        <p:sp>
          <p:nvSpPr>
            <p:cNvPr id="28" name="Rectangle 2"/>
            <p:cNvSpPr>
              <a:spLocks noChangeArrowheads="1"/>
            </p:cNvSpPr>
            <p:nvPr/>
          </p:nvSpPr>
          <p:spPr bwMode="auto">
            <a:xfrm>
              <a:off x="679450" y="15176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</a:t>
              </a:r>
              <a:r>
                <a:rPr lang="en-US" sz="1200" dirty="0" err="1">
                  <a:latin typeface="Courier New" pitchFamily="49" charset="0"/>
                </a:rPr>
                <a:t>rax</a:t>
              </a:r>
              <a:endParaRPr lang="en-US" sz="1200" dirty="0">
                <a:latin typeface="Courier New" pitchFamily="49" charset="0"/>
              </a:endParaRPr>
            </a:p>
          </p:txBody>
        </p:sp>
        <p:sp>
          <p:nvSpPr>
            <p:cNvPr id="29" name="Rectangle 3"/>
            <p:cNvSpPr>
              <a:spLocks noChangeArrowheads="1"/>
            </p:cNvSpPr>
            <p:nvPr/>
          </p:nvSpPr>
          <p:spPr bwMode="auto">
            <a:xfrm>
              <a:off x="679450" y="17462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</a:t>
              </a:r>
              <a:r>
                <a:rPr lang="en-US" sz="1200" dirty="0" err="1">
                  <a:latin typeface="Courier New" pitchFamily="49" charset="0"/>
                </a:rPr>
                <a:t>rcx</a:t>
              </a:r>
              <a:endParaRPr lang="en-US" sz="1200" dirty="0">
                <a:latin typeface="Courier New" pitchFamily="49" charset="0"/>
              </a:endParaRPr>
            </a:p>
          </p:txBody>
        </p:sp>
        <p:sp>
          <p:nvSpPr>
            <p:cNvPr id="30" name="Rectangle 4"/>
            <p:cNvSpPr>
              <a:spLocks noChangeArrowheads="1"/>
            </p:cNvSpPr>
            <p:nvPr/>
          </p:nvSpPr>
          <p:spPr bwMode="auto">
            <a:xfrm>
              <a:off x="679450" y="19748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</a:t>
              </a:r>
              <a:r>
                <a:rPr lang="en-US" sz="1200" dirty="0" err="1">
                  <a:latin typeface="Courier New" pitchFamily="49" charset="0"/>
                </a:rPr>
                <a:t>rdx</a:t>
              </a:r>
              <a:endParaRPr lang="en-US" sz="1200" dirty="0">
                <a:latin typeface="Courier New" pitchFamily="49" charset="0"/>
              </a:endParaRPr>
            </a:p>
          </p:txBody>
        </p:sp>
        <p:sp>
          <p:nvSpPr>
            <p:cNvPr id="31" name="Rectangle 5"/>
            <p:cNvSpPr>
              <a:spLocks noChangeArrowheads="1"/>
            </p:cNvSpPr>
            <p:nvPr/>
          </p:nvSpPr>
          <p:spPr bwMode="auto">
            <a:xfrm>
              <a:off x="679450" y="22034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</a:t>
              </a:r>
              <a:r>
                <a:rPr lang="en-US" sz="1200" dirty="0" err="1">
                  <a:latin typeface="Courier New" pitchFamily="49" charset="0"/>
                </a:rPr>
                <a:t>rbx</a:t>
              </a:r>
              <a:endParaRPr lang="en-US" sz="1200" dirty="0">
                <a:latin typeface="Courier New" pitchFamily="49" charset="0"/>
              </a:endParaRPr>
            </a:p>
          </p:txBody>
        </p:sp>
        <p:sp>
          <p:nvSpPr>
            <p:cNvPr id="32" name="Rectangle 6"/>
            <p:cNvSpPr>
              <a:spLocks noChangeArrowheads="1"/>
            </p:cNvSpPr>
            <p:nvPr/>
          </p:nvSpPr>
          <p:spPr bwMode="auto">
            <a:xfrm>
              <a:off x="1517650" y="15176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</a:t>
              </a:r>
              <a:r>
                <a:rPr lang="en-US" sz="1200" dirty="0" err="1">
                  <a:latin typeface="Courier New" pitchFamily="49" charset="0"/>
                </a:rPr>
                <a:t>rsp</a:t>
              </a:r>
              <a:endParaRPr lang="en-US" sz="1200" dirty="0">
                <a:latin typeface="Courier New" pitchFamily="49" charset="0"/>
              </a:endParaRPr>
            </a:p>
          </p:txBody>
        </p:sp>
        <p:sp>
          <p:nvSpPr>
            <p:cNvPr id="33" name="Rectangle 7"/>
            <p:cNvSpPr>
              <a:spLocks noChangeArrowheads="1"/>
            </p:cNvSpPr>
            <p:nvPr/>
          </p:nvSpPr>
          <p:spPr bwMode="auto">
            <a:xfrm>
              <a:off x="1517650" y="17462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</a:t>
              </a:r>
              <a:r>
                <a:rPr lang="en-US" sz="1200" dirty="0" err="1">
                  <a:latin typeface="Courier New" pitchFamily="49" charset="0"/>
                </a:rPr>
                <a:t>rbp</a:t>
              </a:r>
              <a:endParaRPr lang="en-US" sz="1200" dirty="0">
                <a:latin typeface="Courier New" pitchFamily="49" charset="0"/>
              </a:endParaRPr>
            </a:p>
          </p:txBody>
        </p:sp>
        <p:sp>
          <p:nvSpPr>
            <p:cNvPr id="34" name="Rectangle 8"/>
            <p:cNvSpPr>
              <a:spLocks noChangeArrowheads="1"/>
            </p:cNvSpPr>
            <p:nvPr/>
          </p:nvSpPr>
          <p:spPr bwMode="auto">
            <a:xfrm>
              <a:off x="1517650" y="19748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</a:t>
              </a:r>
              <a:r>
                <a:rPr lang="en-US" sz="1200" dirty="0" err="1">
                  <a:latin typeface="Courier New" pitchFamily="49" charset="0"/>
                </a:rPr>
                <a:t>rsi</a:t>
              </a:r>
              <a:endParaRPr lang="en-US" sz="1200" dirty="0">
                <a:latin typeface="Courier New" pitchFamily="49" charset="0"/>
              </a:endParaRPr>
            </a:p>
          </p:txBody>
        </p:sp>
        <p:sp>
          <p:nvSpPr>
            <p:cNvPr id="35" name="Rectangle 9"/>
            <p:cNvSpPr>
              <a:spLocks noChangeArrowheads="1"/>
            </p:cNvSpPr>
            <p:nvPr/>
          </p:nvSpPr>
          <p:spPr bwMode="auto">
            <a:xfrm>
              <a:off x="1517650" y="22034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</a:t>
              </a:r>
              <a:r>
                <a:rPr lang="en-US" sz="1200" dirty="0" err="1">
                  <a:latin typeface="Courier New" pitchFamily="49" charset="0"/>
                </a:rPr>
                <a:t>rdi</a:t>
              </a:r>
              <a:endParaRPr lang="en-US" sz="1200" dirty="0">
                <a:latin typeface="Courier New" pitchFamily="49" charset="0"/>
              </a:endParaRPr>
            </a:p>
          </p:txBody>
        </p:sp>
      </p:grp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Simulating Y86-64 Program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idx="1"/>
          </p:nvPr>
        </p:nvSpPr>
        <p:spPr>
          <a:xfrm>
            <a:off x="290513" y="1828800"/>
            <a:ext cx="8294687" cy="4603750"/>
          </a:xfrm>
        </p:spPr>
        <p:txBody>
          <a:bodyPr/>
          <a:lstStyle/>
          <a:p>
            <a:pPr lvl="1"/>
            <a:r>
              <a:rPr lang="en-US"/>
              <a:t>Instruction set simulator</a:t>
            </a:r>
          </a:p>
          <a:p>
            <a:pPr lvl="2"/>
            <a:r>
              <a:rPr lang="en-US"/>
              <a:t>Computes effect of each instruction on processor state</a:t>
            </a:r>
          </a:p>
          <a:p>
            <a:pPr lvl="2"/>
            <a:r>
              <a:rPr lang="en-US"/>
              <a:t>Prints changes in state from original</a:t>
            </a:r>
          </a:p>
        </p:txBody>
      </p:sp>
      <p:sp>
        <p:nvSpPr>
          <p:cNvPr id="285700" name="Text Box 4"/>
          <p:cNvSpPr txBox="1">
            <a:spLocks noChangeArrowheads="1"/>
          </p:cNvSpPr>
          <p:nvPr/>
        </p:nvSpPr>
        <p:spPr bwMode="auto">
          <a:xfrm>
            <a:off x="228600" y="1295400"/>
            <a:ext cx="2971800" cy="369332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err="1">
                <a:latin typeface="Courier New" pitchFamily="49" charset="0"/>
              </a:rPr>
              <a:t>unix</a:t>
            </a:r>
            <a:r>
              <a:rPr lang="en-US" dirty="0">
                <a:latin typeface="Courier New" pitchFamily="49" charset="0"/>
              </a:rPr>
              <a:t>&gt; </a:t>
            </a:r>
            <a:r>
              <a:rPr lang="en-US" dirty="0" err="1">
                <a:latin typeface="Courier New" pitchFamily="49" charset="0"/>
              </a:rPr>
              <a:t>yis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len.yo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85701" name="Text Box 5"/>
          <p:cNvSpPr txBox="1">
            <a:spLocks noChangeArrowheads="1"/>
          </p:cNvSpPr>
          <p:nvPr/>
        </p:nvSpPr>
        <p:spPr bwMode="auto">
          <a:xfrm>
            <a:off x="685800" y="2971800"/>
            <a:ext cx="7696200" cy="2462213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lvl="1" indent="-457200" algn="l">
              <a:lnSpc>
                <a:spcPct val="100000"/>
              </a:lnSpc>
              <a:tabLst>
                <a:tab pos="0" algn="l"/>
                <a:tab pos="3028950" algn="l"/>
              </a:tabLst>
            </a:pPr>
            <a:r>
              <a:rPr lang="en-US" sz="1400" dirty="0">
                <a:latin typeface="Courier New" pitchFamily="49" charset="0"/>
              </a:rPr>
              <a:t>Stopped in 33 steps at PC = 0x13.  Status 'HLT', CC Z=1 S=0 O=0</a:t>
            </a:r>
          </a:p>
          <a:p>
            <a:pPr lvl="1" indent="-457200" algn="l">
              <a:lnSpc>
                <a:spcPct val="100000"/>
              </a:lnSpc>
              <a:tabLst>
                <a:tab pos="0" algn="l"/>
                <a:tab pos="3028950" algn="l"/>
              </a:tabLst>
            </a:pPr>
            <a:r>
              <a:rPr lang="en-US" sz="1400" dirty="0">
                <a:latin typeface="Courier New" pitchFamily="49" charset="0"/>
              </a:rPr>
              <a:t>Changes to registers:</a:t>
            </a:r>
          </a:p>
          <a:p>
            <a:pPr lvl="1" indent="-457200" algn="l">
              <a:lnSpc>
                <a:spcPct val="100000"/>
              </a:lnSpc>
              <a:tabLst>
                <a:tab pos="0" algn="l"/>
                <a:tab pos="3028950" algn="l"/>
              </a:tabLst>
            </a:pPr>
            <a:r>
              <a:rPr lang="en-US" sz="1400" dirty="0">
                <a:latin typeface="Courier New" pitchFamily="49" charset="0"/>
              </a:rPr>
              <a:t>%</a:t>
            </a:r>
            <a:r>
              <a:rPr lang="en-US" sz="1400" dirty="0" err="1">
                <a:latin typeface="Courier New" pitchFamily="49" charset="0"/>
              </a:rPr>
              <a:t>rax</a:t>
            </a:r>
            <a:r>
              <a:rPr lang="en-US" sz="1400" dirty="0">
                <a:latin typeface="Courier New" pitchFamily="49" charset="0"/>
              </a:rPr>
              <a:t>:   0x0000000000000000      0x0000000000000004</a:t>
            </a:r>
          </a:p>
          <a:p>
            <a:pPr lvl="1" indent="-457200" algn="l">
              <a:lnSpc>
                <a:spcPct val="100000"/>
              </a:lnSpc>
              <a:tabLst>
                <a:tab pos="0" algn="l"/>
                <a:tab pos="3028950" algn="l"/>
              </a:tabLst>
            </a:pPr>
            <a:r>
              <a:rPr lang="en-US" sz="1400" dirty="0">
                <a:latin typeface="Courier New" pitchFamily="49" charset="0"/>
              </a:rPr>
              <a:t>%</a:t>
            </a:r>
            <a:r>
              <a:rPr lang="en-US" sz="1400" dirty="0" err="1">
                <a:latin typeface="Courier New" pitchFamily="49" charset="0"/>
              </a:rPr>
              <a:t>rsp</a:t>
            </a:r>
            <a:r>
              <a:rPr lang="en-US" sz="1400" dirty="0">
                <a:latin typeface="Courier New" pitchFamily="49" charset="0"/>
              </a:rPr>
              <a:t>:   0x0000000000000000      0x0000000000000100</a:t>
            </a:r>
          </a:p>
          <a:p>
            <a:pPr lvl="1" indent="-457200" algn="l">
              <a:lnSpc>
                <a:spcPct val="100000"/>
              </a:lnSpc>
              <a:tabLst>
                <a:tab pos="0" algn="l"/>
                <a:tab pos="3028950" algn="l"/>
              </a:tabLst>
            </a:pPr>
            <a:r>
              <a:rPr lang="en-US" sz="1400" dirty="0">
                <a:latin typeface="Courier New" pitchFamily="49" charset="0"/>
              </a:rPr>
              <a:t>%</a:t>
            </a:r>
            <a:r>
              <a:rPr lang="en-US" sz="1400" dirty="0" err="1">
                <a:latin typeface="Courier New" pitchFamily="49" charset="0"/>
              </a:rPr>
              <a:t>rdi</a:t>
            </a:r>
            <a:r>
              <a:rPr lang="en-US" sz="1400" dirty="0">
                <a:latin typeface="Courier New" pitchFamily="49" charset="0"/>
              </a:rPr>
              <a:t>:   0x0000000000000000      0x0000000000000038</a:t>
            </a:r>
          </a:p>
          <a:p>
            <a:pPr lvl="1" indent="-457200" algn="l">
              <a:lnSpc>
                <a:spcPct val="100000"/>
              </a:lnSpc>
              <a:tabLst>
                <a:tab pos="0" algn="l"/>
                <a:tab pos="3028950" algn="l"/>
              </a:tabLst>
            </a:pPr>
            <a:r>
              <a:rPr lang="en-US" sz="1400" dirty="0">
                <a:latin typeface="Courier New" pitchFamily="49" charset="0"/>
              </a:rPr>
              <a:t>%r8:    0x0000000000000000      0x0000000000000001</a:t>
            </a:r>
          </a:p>
          <a:p>
            <a:pPr lvl="1" indent="-457200" algn="l">
              <a:lnSpc>
                <a:spcPct val="100000"/>
              </a:lnSpc>
              <a:tabLst>
                <a:tab pos="0" algn="l"/>
                <a:tab pos="3028950" algn="l"/>
              </a:tabLst>
            </a:pPr>
            <a:r>
              <a:rPr lang="en-US" sz="1400" dirty="0">
                <a:latin typeface="Courier New" pitchFamily="49" charset="0"/>
              </a:rPr>
              <a:t>%r9:    0x0000000000000000      0x0000000000000008</a:t>
            </a:r>
          </a:p>
          <a:p>
            <a:pPr lvl="1" indent="-457200" algn="l">
              <a:lnSpc>
                <a:spcPct val="100000"/>
              </a:lnSpc>
              <a:tabLst>
                <a:tab pos="0" algn="l"/>
                <a:tab pos="3028950" algn="l"/>
              </a:tabLst>
            </a:pPr>
            <a:endParaRPr lang="en-US" sz="1400" dirty="0">
              <a:latin typeface="Courier New" pitchFamily="49" charset="0"/>
            </a:endParaRPr>
          </a:p>
          <a:p>
            <a:pPr lvl="1" indent="-457200" algn="l">
              <a:lnSpc>
                <a:spcPct val="100000"/>
              </a:lnSpc>
              <a:tabLst>
                <a:tab pos="0" algn="l"/>
                <a:tab pos="3028950" algn="l"/>
              </a:tabLst>
            </a:pPr>
            <a:r>
              <a:rPr lang="en-US" sz="1400" dirty="0">
                <a:latin typeface="Courier New" pitchFamily="49" charset="0"/>
              </a:rPr>
              <a:t>Changes to memory:</a:t>
            </a:r>
          </a:p>
          <a:p>
            <a:pPr lvl="1" indent="-457200" algn="l">
              <a:lnSpc>
                <a:spcPct val="100000"/>
              </a:lnSpc>
              <a:tabLst>
                <a:tab pos="0" algn="l"/>
                <a:tab pos="3028950" algn="l"/>
              </a:tabLst>
            </a:pPr>
            <a:r>
              <a:rPr lang="en-US" sz="1400" dirty="0">
                <a:latin typeface="Courier New" pitchFamily="49" charset="0"/>
              </a:rPr>
              <a:t>0x00f0: 0x0000000000000000      0x0000000000000053</a:t>
            </a:r>
          </a:p>
          <a:p>
            <a:pPr lvl="1" indent="-457200" algn="l">
              <a:lnSpc>
                <a:spcPct val="100000"/>
              </a:lnSpc>
              <a:tabLst>
                <a:tab pos="0" algn="l"/>
                <a:tab pos="3028950" algn="l"/>
              </a:tabLst>
            </a:pPr>
            <a:r>
              <a:rPr lang="en-US" sz="1400" dirty="0">
                <a:latin typeface="Courier New" pitchFamily="49" charset="0"/>
              </a:rPr>
              <a:t>0x00f8: 0x0000000000000000      0x0000000000000013</a:t>
            </a:r>
            <a:endParaRPr lang="en-US" sz="2400" dirty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CISC Instruction Sets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idx="1"/>
          </p:nvPr>
        </p:nvSpPr>
        <p:spPr>
          <a:xfrm>
            <a:off x="418306" y="1441450"/>
            <a:ext cx="8294688" cy="5213350"/>
          </a:xfrm>
        </p:spPr>
        <p:txBody>
          <a:bodyPr/>
          <a:lstStyle/>
          <a:p>
            <a:pPr lvl="1"/>
            <a:r>
              <a:rPr lang="en-US" dirty="0"/>
              <a:t>Complex Instruction Set Computer</a:t>
            </a:r>
          </a:p>
          <a:p>
            <a:pPr lvl="1"/>
            <a:r>
              <a:rPr lang="en-US" dirty="0"/>
              <a:t>IA32 is example</a:t>
            </a:r>
          </a:p>
          <a:p>
            <a:r>
              <a:rPr lang="en-US" dirty="0"/>
              <a:t>Stack-oriented instruction set</a:t>
            </a:r>
          </a:p>
          <a:p>
            <a:pPr lvl="1"/>
            <a:r>
              <a:rPr lang="en-US" dirty="0"/>
              <a:t>Use stack to pass arguments, save program counter</a:t>
            </a:r>
          </a:p>
          <a:p>
            <a:pPr lvl="1"/>
            <a:r>
              <a:rPr lang="en-US" dirty="0"/>
              <a:t>Explicit push and pop instructions</a:t>
            </a:r>
          </a:p>
          <a:p>
            <a:r>
              <a:rPr lang="en-US" dirty="0"/>
              <a:t>Arithmetic instructions can access memory</a:t>
            </a:r>
          </a:p>
          <a:p>
            <a:pPr lvl="1"/>
            <a:r>
              <a:rPr lang="en-US" dirty="0"/>
              <a:t> </a:t>
            </a:r>
            <a:r>
              <a:rPr lang="en-US" dirty="0" err="1">
                <a:latin typeface="Courier New" pitchFamily="49" charset="0"/>
              </a:rPr>
              <a:t>addq</a:t>
            </a:r>
            <a:r>
              <a:rPr lang="en-US" dirty="0">
                <a:latin typeface="Courier New" pitchFamily="49" charset="0"/>
              </a:rPr>
              <a:t> %</a:t>
            </a:r>
            <a:r>
              <a:rPr lang="en-US" dirty="0" err="1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, 12(%rbx,%rcx,8)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requires memory read and write</a:t>
            </a:r>
          </a:p>
          <a:p>
            <a:pPr lvl="2"/>
            <a:r>
              <a:rPr lang="en-US" dirty="0"/>
              <a:t>Complex address calculation</a:t>
            </a:r>
          </a:p>
          <a:p>
            <a:r>
              <a:rPr lang="en-US" dirty="0"/>
              <a:t>Condition codes</a:t>
            </a:r>
          </a:p>
          <a:p>
            <a:pPr lvl="1"/>
            <a:r>
              <a:rPr lang="en-US" dirty="0"/>
              <a:t>Set as side effect of arithmetic and logical instructions</a:t>
            </a:r>
          </a:p>
          <a:p>
            <a:r>
              <a:rPr lang="en-US" dirty="0"/>
              <a:t>Philosophy</a:t>
            </a:r>
          </a:p>
          <a:p>
            <a:pPr lvl="1"/>
            <a:r>
              <a:rPr lang="en-US" dirty="0"/>
              <a:t>Add instructions to perform “typical” programming tasks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RISC Instruction Sets</a:t>
            </a:r>
          </a:p>
        </p:txBody>
      </p:sp>
      <p:sp>
        <p:nvSpPr>
          <p:cNvPr id="289795" name="Rectangle 3"/>
          <p:cNvSpPr>
            <a:spLocks noGrp="1" noChangeArrowheads="1"/>
          </p:cNvSpPr>
          <p:nvPr>
            <p:ph idx="1"/>
          </p:nvPr>
        </p:nvSpPr>
        <p:spPr>
          <a:xfrm>
            <a:off x="239208" y="1606320"/>
            <a:ext cx="8294688" cy="5213350"/>
          </a:xfrm>
        </p:spPr>
        <p:txBody>
          <a:bodyPr/>
          <a:lstStyle/>
          <a:p>
            <a:pPr lvl="1"/>
            <a:r>
              <a:rPr lang="en-US" dirty="0"/>
              <a:t>Reduced Instruction Set Computer</a:t>
            </a:r>
          </a:p>
          <a:p>
            <a:pPr lvl="1"/>
            <a:r>
              <a:rPr lang="en-US" dirty="0"/>
              <a:t>Internal project at IBM, later popularized by Hennessy (Stanford) and Patterson (Berkeley)</a:t>
            </a:r>
          </a:p>
          <a:p>
            <a:r>
              <a:rPr lang="en-US" dirty="0"/>
              <a:t>Fewer, simpler instructions</a:t>
            </a:r>
          </a:p>
          <a:p>
            <a:pPr lvl="1"/>
            <a:r>
              <a:rPr lang="en-US" dirty="0"/>
              <a:t>Might take more to get given task done</a:t>
            </a:r>
          </a:p>
          <a:p>
            <a:pPr lvl="1"/>
            <a:r>
              <a:rPr lang="en-US" dirty="0"/>
              <a:t>Can execute them with small and fast hardware</a:t>
            </a:r>
          </a:p>
          <a:p>
            <a:r>
              <a:rPr lang="en-US" dirty="0"/>
              <a:t>Register-oriented instruction set</a:t>
            </a:r>
          </a:p>
          <a:p>
            <a:pPr lvl="1"/>
            <a:r>
              <a:rPr lang="en-US" dirty="0"/>
              <a:t>Many more (typically 32) registers</a:t>
            </a:r>
          </a:p>
          <a:p>
            <a:pPr lvl="1"/>
            <a:r>
              <a:rPr lang="en-US" dirty="0"/>
              <a:t>Use for arguments, return pointer, temporaries</a:t>
            </a:r>
          </a:p>
          <a:p>
            <a:r>
              <a:rPr lang="en-US" dirty="0"/>
              <a:t>Only load and store instructions can access memory</a:t>
            </a:r>
          </a:p>
          <a:p>
            <a:pPr lvl="1"/>
            <a:r>
              <a:rPr lang="en-US" dirty="0"/>
              <a:t>Similar to Y86-64 </a:t>
            </a:r>
            <a:r>
              <a:rPr lang="en-US" dirty="0" err="1">
                <a:latin typeface="Courier New" pitchFamily="49" charset="0"/>
              </a:rPr>
              <a:t>mrmovq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and </a:t>
            </a:r>
            <a:r>
              <a:rPr lang="en-US" dirty="0" err="1">
                <a:latin typeface="Courier New" pitchFamily="49" charset="0"/>
              </a:rPr>
              <a:t>rmmovq</a:t>
            </a:r>
            <a:endParaRPr lang="en-US" dirty="0">
              <a:latin typeface="Courier New" pitchFamily="49" charset="0"/>
            </a:endParaRPr>
          </a:p>
          <a:p>
            <a:r>
              <a:rPr lang="en-US" dirty="0"/>
              <a:t>No Condition codes</a:t>
            </a:r>
          </a:p>
          <a:p>
            <a:pPr lvl="1"/>
            <a:r>
              <a:rPr lang="en-US" dirty="0"/>
              <a:t>Test instructions return 0/1 in register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MIPS Registers</a:t>
            </a:r>
          </a:p>
        </p:txBody>
      </p:sp>
      <p:pic>
        <p:nvPicPr>
          <p:cNvPr id="290820" name="Picture 4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447800"/>
            <a:ext cx="3568700" cy="407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290821" name="Picture 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65700" y="1447800"/>
            <a:ext cx="3568700" cy="407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MIPS Instruction Examples</a:t>
            </a:r>
          </a:p>
        </p:txBody>
      </p:sp>
      <p:grpSp>
        <p:nvGrpSpPr>
          <p:cNvPr id="287763" name="Group 19"/>
          <p:cNvGrpSpPr>
            <a:grpSpLocks/>
          </p:cNvGrpSpPr>
          <p:nvPr/>
        </p:nvGrpSpPr>
        <p:grpSpPr bwMode="auto">
          <a:xfrm>
            <a:off x="838200" y="5340350"/>
            <a:ext cx="7324725" cy="358775"/>
            <a:chOff x="624" y="2016"/>
            <a:chExt cx="4608" cy="226"/>
          </a:xfrm>
        </p:grpSpPr>
        <p:sp>
          <p:nvSpPr>
            <p:cNvPr id="287764" name="Rectangle 20"/>
            <p:cNvSpPr>
              <a:spLocks noChangeArrowheads="1"/>
            </p:cNvSpPr>
            <p:nvPr/>
          </p:nvSpPr>
          <p:spPr bwMode="auto">
            <a:xfrm>
              <a:off x="624" y="2016"/>
              <a:ext cx="864" cy="226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latin typeface="Courier New" pitchFamily="49" charset="0"/>
                </a:rPr>
                <a:t>Op</a:t>
              </a:r>
            </a:p>
          </p:txBody>
        </p:sp>
        <p:sp>
          <p:nvSpPr>
            <p:cNvPr id="287765" name="Rectangle 21"/>
            <p:cNvSpPr>
              <a:spLocks noChangeArrowheads="1"/>
            </p:cNvSpPr>
            <p:nvPr/>
          </p:nvSpPr>
          <p:spPr bwMode="auto">
            <a:xfrm>
              <a:off x="1488" y="2016"/>
              <a:ext cx="720" cy="22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solidFill>
                    <a:schemeClr val="tx2"/>
                  </a:solidFill>
                  <a:latin typeface="Courier New" pitchFamily="49" charset="0"/>
                </a:rPr>
                <a:t>Ra</a:t>
              </a:r>
            </a:p>
          </p:txBody>
        </p:sp>
        <p:sp>
          <p:nvSpPr>
            <p:cNvPr id="287766" name="Rectangle 22"/>
            <p:cNvSpPr>
              <a:spLocks noChangeArrowheads="1"/>
            </p:cNvSpPr>
            <p:nvPr/>
          </p:nvSpPr>
          <p:spPr bwMode="auto">
            <a:xfrm>
              <a:off x="2208" y="2016"/>
              <a:ext cx="720" cy="22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solidFill>
                    <a:schemeClr val="tx2"/>
                  </a:solidFill>
                  <a:latin typeface="Courier New" pitchFamily="49" charset="0"/>
                </a:rPr>
                <a:t>Rb</a:t>
              </a:r>
            </a:p>
          </p:txBody>
        </p:sp>
        <p:sp>
          <p:nvSpPr>
            <p:cNvPr id="287767" name="Rectangle 23"/>
            <p:cNvSpPr>
              <a:spLocks noChangeArrowheads="1"/>
            </p:cNvSpPr>
            <p:nvPr/>
          </p:nvSpPr>
          <p:spPr bwMode="auto">
            <a:xfrm>
              <a:off x="2928" y="2016"/>
              <a:ext cx="2304" cy="226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latin typeface="Courier New" pitchFamily="49" charset="0"/>
                </a:rPr>
                <a:t>Offset</a:t>
              </a:r>
            </a:p>
          </p:txBody>
        </p:sp>
      </p:grpSp>
      <p:grpSp>
        <p:nvGrpSpPr>
          <p:cNvPr id="287772" name="Group 28"/>
          <p:cNvGrpSpPr>
            <a:grpSpLocks/>
          </p:cNvGrpSpPr>
          <p:nvPr/>
        </p:nvGrpSpPr>
        <p:grpSpPr bwMode="auto">
          <a:xfrm>
            <a:off x="828675" y="1143000"/>
            <a:ext cx="7324725" cy="665163"/>
            <a:chOff x="528" y="1488"/>
            <a:chExt cx="4614" cy="419"/>
          </a:xfrm>
        </p:grpSpPr>
        <p:grpSp>
          <p:nvGrpSpPr>
            <p:cNvPr id="287749" name="Group 5"/>
            <p:cNvGrpSpPr>
              <a:grpSpLocks/>
            </p:cNvGrpSpPr>
            <p:nvPr/>
          </p:nvGrpSpPr>
          <p:grpSpPr bwMode="auto">
            <a:xfrm>
              <a:off x="528" y="1680"/>
              <a:ext cx="4614" cy="227"/>
              <a:chOff x="624" y="1440"/>
              <a:chExt cx="4608" cy="226"/>
            </a:xfrm>
          </p:grpSpPr>
          <p:sp>
            <p:nvSpPr>
              <p:cNvPr id="287750" name="Rectangle 6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864" cy="226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latin typeface="Courier New" pitchFamily="49" charset="0"/>
                  </a:rPr>
                  <a:t>Op</a:t>
                </a:r>
              </a:p>
            </p:txBody>
          </p:sp>
          <p:sp>
            <p:nvSpPr>
              <p:cNvPr id="287751" name="Rectangle 7"/>
              <p:cNvSpPr>
                <a:spLocks noChangeArrowheads="1"/>
              </p:cNvSpPr>
              <p:nvPr/>
            </p:nvSpPr>
            <p:spPr bwMode="auto">
              <a:xfrm>
                <a:off x="1488" y="1440"/>
                <a:ext cx="720" cy="226"/>
              </a:xfrm>
              <a:prstGeom prst="rect">
                <a:avLst/>
              </a:prstGeom>
              <a:solidFill>
                <a:srgbClr val="CCFFCC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solidFill>
                      <a:schemeClr val="tx2"/>
                    </a:solidFill>
                    <a:latin typeface="Courier New" pitchFamily="49" charset="0"/>
                  </a:rPr>
                  <a:t>Ra</a:t>
                </a:r>
              </a:p>
            </p:txBody>
          </p:sp>
          <p:sp>
            <p:nvSpPr>
              <p:cNvPr id="287752" name="Rectangle 8"/>
              <p:cNvSpPr>
                <a:spLocks noChangeArrowheads="1"/>
              </p:cNvSpPr>
              <p:nvPr/>
            </p:nvSpPr>
            <p:spPr bwMode="auto">
              <a:xfrm>
                <a:off x="2208" y="1440"/>
                <a:ext cx="720" cy="226"/>
              </a:xfrm>
              <a:prstGeom prst="rect">
                <a:avLst/>
              </a:prstGeom>
              <a:solidFill>
                <a:srgbClr val="CCFFCC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solidFill>
                      <a:schemeClr val="tx2"/>
                    </a:solidFill>
                    <a:latin typeface="Courier New" pitchFamily="49" charset="0"/>
                  </a:rPr>
                  <a:t>Rb</a:t>
                </a:r>
              </a:p>
            </p:txBody>
          </p:sp>
          <p:sp>
            <p:nvSpPr>
              <p:cNvPr id="287753" name="Rectangle 9"/>
              <p:cNvSpPr>
                <a:spLocks noChangeArrowheads="1"/>
              </p:cNvSpPr>
              <p:nvPr/>
            </p:nvSpPr>
            <p:spPr bwMode="auto">
              <a:xfrm>
                <a:off x="2928" y="1440"/>
                <a:ext cx="720" cy="226"/>
              </a:xfrm>
              <a:prstGeom prst="rect">
                <a:avLst/>
              </a:prstGeom>
              <a:solidFill>
                <a:srgbClr val="CCFFCC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solidFill>
                      <a:schemeClr val="tx2"/>
                    </a:solidFill>
                    <a:latin typeface="Courier New" pitchFamily="49" charset="0"/>
                  </a:rPr>
                  <a:t>Rd</a:t>
                </a:r>
              </a:p>
            </p:txBody>
          </p:sp>
          <p:sp>
            <p:nvSpPr>
              <p:cNvPr id="287754" name="Rectangle 10"/>
              <p:cNvSpPr>
                <a:spLocks noChangeArrowheads="1"/>
              </p:cNvSpPr>
              <p:nvPr/>
            </p:nvSpPr>
            <p:spPr bwMode="auto">
              <a:xfrm>
                <a:off x="4368" y="1440"/>
                <a:ext cx="864" cy="226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latin typeface="Courier New" pitchFamily="49" charset="0"/>
                  </a:rPr>
                  <a:t>Fn</a:t>
                </a:r>
              </a:p>
            </p:txBody>
          </p:sp>
          <p:sp>
            <p:nvSpPr>
              <p:cNvPr id="287755" name="Rectangle 11"/>
              <p:cNvSpPr>
                <a:spLocks noChangeArrowheads="1"/>
              </p:cNvSpPr>
              <p:nvPr/>
            </p:nvSpPr>
            <p:spPr bwMode="auto">
              <a:xfrm>
                <a:off x="3648" y="1440"/>
                <a:ext cx="720" cy="226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latin typeface="Courier New" pitchFamily="49" charset="0"/>
                  </a:rPr>
                  <a:t>00000</a:t>
                </a:r>
              </a:p>
            </p:txBody>
          </p:sp>
        </p:grpSp>
        <p:sp>
          <p:nvSpPr>
            <p:cNvPr id="287768" name="Text Box 24"/>
            <p:cNvSpPr txBox="1">
              <a:spLocks noChangeArrowheads="1"/>
            </p:cNvSpPr>
            <p:nvPr/>
          </p:nvSpPr>
          <p:spPr bwMode="auto">
            <a:xfrm>
              <a:off x="528" y="1488"/>
              <a:ext cx="575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algn="l" defTabSz="915988"/>
              <a:r>
                <a:rPr lang="en-US"/>
                <a:t>R-R</a:t>
              </a:r>
            </a:p>
          </p:txBody>
        </p:sp>
      </p:grpSp>
      <p:grpSp>
        <p:nvGrpSpPr>
          <p:cNvPr id="287773" name="Group 29"/>
          <p:cNvGrpSpPr>
            <a:grpSpLocks/>
          </p:cNvGrpSpPr>
          <p:nvPr/>
        </p:nvGrpSpPr>
        <p:grpSpPr bwMode="auto">
          <a:xfrm>
            <a:off x="838200" y="2362200"/>
            <a:ext cx="7324725" cy="665163"/>
            <a:chOff x="528" y="2065"/>
            <a:chExt cx="4614" cy="419"/>
          </a:xfrm>
        </p:grpSpPr>
        <p:grpSp>
          <p:nvGrpSpPr>
            <p:cNvPr id="287756" name="Group 12"/>
            <p:cNvGrpSpPr>
              <a:grpSpLocks/>
            </p:cNvGrpSpPr>
            <p:nvPr/>
          </p:nvGrpSpPr>
          <p:grpSpPr bwMode="auto">
            <a:xfrm>
              <a:off x="528" y="2257"/>
              <a:ext cx="4614" cy="227"/>
              <a:chOff x="624" y="2016"/>
              <a:chExt cx="4608" cy="226"/>
            </a:xfrm>
          </p:grpSpPr>
          <p:sp>
            <p:nvSpPr>
              <p:cNvPr id="287757" name="Rectangle 13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864" cy="226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latin typeface="Courier New" pitchFamily="49" charset="0"/>
                  </a:rPr>
                  <a:t>Op</a:t>
                </a:r>
              </a:p>
            </p:txBody>
          </p:sp>
          <p:sp>
            <p:nvSpPr>
              <p:cNvPr id="287758" name="Rectangle 14"/>
              <p:cNvSpPr>
                <a:spLocks noChangeArrowheads="1"/>
              </p:cNvSpPr>
              <p:nvPr/>
            </p:nvSpPr>
            <p:spPr bwMode="auto">
              <a:xfrm>
                <a:off x="1488" y="2016"/>
                <a:ext cx="720" cy="226"/>
              </a:xfrm>
              <a:prstGeom prst="rect">
                <a:avLst/>
              </a:prstGeom>
              <a:solidFill>
                <a:srgbClr val="CCFFCC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solidFill>
                      <a:schemeClr val="tx2"/>
                    </a:solidFill>
                    <a:latin typeface="Courier New" pitchFamily="49" charset="0"/>
                  </a:rPr>
                  <a:t>Ra</a:t>
                </a:r>
              </a:p>
            </p:txBody>
          </p:sp>
          <p:sp>
            <p:nvSpPr>
              <p:cNvPr id="287759" name="Rectangle 15"/>
              <p:cNvSpPr>
                <a:spLocks noChangeArrowheads="1"/>
              </p:cNvSpPr>
              <p:nvPr/>
            </p:nvSpPr>
            <p:spPr bwMode="auto">
              <a:xfrm>
                <a:off x="2208" y="2016"/>
                <a:ext cx="720" cy="226"/>
              </a:xfrm>
              <a:prstGeom prst="rect">
                <a:avLst/>
              </a:prstGeom>
              <a:solidFill>
                <a:srgbClr val="CCFFCC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solidFill>
                      <a:schemeClr val="tx2"/>
                    </a:solidFill>
                    <a:latin typeface="Courier New" pitchFamily="49" charset="0"/>
                  </a:rPr>
                  <a:t>Rb</a:t>
                </a:r>
              </a:p>
            </p:txBody>
          </p:sp>
          <p:sp>
            <p:nvSpPr>
              <p:cNvPr id="287760" name="Rectangle 16"/>
              <p:cNvSpPr>
                <a:spLocks noChangeArrowheads="1"/>
              </p:cNvSpPr>
              <p:nvPr/>
            </p:nvSpPr>
            <p:spPr bwMode="auto">
              <a:xfrm>
                <a:off x="2928" y="2016"/>
                <a:ext cx="2304" cy="226"/>
              </a:xfrm>
              <a:prstGeom prst="rect">
                <a:avLst/>
              </a:prstGeom>
              <a:solidFill>
                <a:srgbClr val="CCFFFF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latin typeface="Courier New" pitchFamily="49" charset="0"/>
                  </a:rPr>
                  <a:t>Immediate</a:t>
                </a:r>
              </a:p>
            </p:txBody>
          </p:sp>
        </p:grpSp>
        <p:sp>
          <p:nvSpPr>
            <p:cNvPr id="287769" name="Text Box 25"/>
            <p:cNvSpPr txBox="1">
              <a:spLocks noChangeArrowheads="1"/>
            </p:cNvSpPr>
            <p:nvPr/>
          </p:nvSpPr>
          <p:spPr bwMode="auto">
            <a:xfrm>
              <a:off x="528" y="2065"/>
              <a:ext cx="431" cy="21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algn="l" defTabSz="915988"/>
              <a:r>
                <a:rPr lang="en-US"/>
                <a:t>R-I</a:t>
              </a:r>
            </a:p>
          </p:txBody>
        </p:sp>
      </p:grpSp>
      <p:sp>
        <p:nvSpPr>
          <p:cNvPr id="287770" name="Text Box 26"/>
          <p:cNvSpPr txBox="1">
            <a:spLocks noChangeArrowheads="1"/>
          </p:cNvSpPr>
          <p:nvPr/>
        </p:nvSpPr>
        <p:spPr bwMode="auto">
          <a:xfrm>
            <a:off x="838200" y="5029200"/>
            <a:ext cx="1446213" cy="34131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7112" tIns="47112" rIns="47112" bIns="47112" anchor="ctr"/>
          <a:lstStyle/>
          <a:p>
            <a:pPr algn="l" defTabSz="915988"/>
            <a:r>
              <a:rPr lang="en-US"/>
              <a:t>Load/Store</a:t>
            </a:r>
          </a:p>
        </p:txBody>
      </p:sp>
      <p:sp>
        <p:nvSpPr>
          <p:cNvPr id="287774" name="Text Box 30"/>
          <p:cNvSpPr txBox="1">
            <a:spLocks noChangeArrowheads="1"/>
          </p:cNvSpPr>
          <p:nvPr/>
        </p:nvSpPr>
        <p:spPr bwMode="auto">
          <a:xfrm>
            <a:off x="1143000" y="2057400"/>
            <a:ext cx="71628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addu $3,$2,$1		# Register add: $3 = $2+$1 </a:t>
            </a:r>
          </a:p>
        </p:txBody>
      </p:sp>
      <p:sp>
        <p:nvSpPr>
          <p:cNvPr id="287775" name="Text Box 31"/>
          <p:cNvSpPr txBox="1">
            <a:spLocks noChangeArrowheads="1"/>
          </p:cNvSpPr>
          <p:nvPr/>
        </p:nvSpPr>
        <p:spPr bwMode="auto">
          <a:xfrm>
            <a:off x="1143000" y="3200400"/>
            <a:ext cx="7086600" cy="7254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addu $3,$2, 3145	# Immediate add: $3 = $2+3145</a:t>
            </a:r>
          </a:p>
          <a:p>
            <a:pPr algn="l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sll $3,$2,2		# Shift left: $3 = $2 &lt;&lt; 2</a:t>
            </a:r>
          </a:p>
        </p:txBody>
      </p:sp>
      <p:sp>
        <p:nvSpPr>
          <p:cNvPr id="287776" name="Text Box 32"/>
          <p:cNvSpPr txBox="1">
            <a:spLocks noChangeArrowheads="1"/>
          </p:cNvSpPr>
          <p:nvPr/>
        </p:nvSpPr>
        <p:spPr bwMode="auto">
          <a:xfrm>
            <a:off x="1219200" y="5791200"/>
            <a:ext cx="7086600" cy="7254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lw $3,16($2)		# Load Word: $3 = M[$2+16]</a:t>
            </a:r>
          </a:p>
          <a:p>
            <a:pPr algn="l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sw $3,16($2)		# Store Word: M[$2+16] = $3</a:t>
            </a:r>
          </a:p>
        </p:txBody>
      </p:sp>
      <p:grpSp>
        <p:nvGrpSpPr>
          <p:cNvPr id="287777" name="Group 33"/>
          <p:cNvGrpSpPr>
            <a:grpSpLocks/>
          </p:cNvGrpSpPr>
          <p:nvPr/>
        </p:nvGrpSpPr>
        <p:grpSpPr bwMode="auto">
          <a:xfrm>
            <a:off x="838200" y="4213225"/>
            <a:ext cx="7324725" cy="358775"/>
            <a:chOff x="624" y="2016"/>
            <a:chExt cx="4608" cy="226"/>
          </a:xfrm>
        </p:grpSpPr>
        <p:sp>
          <p:nvSpPr>
            <p:cNvPr id="287778" name="Rectangle 34"/>
            <p:cNvSpPr>
              <a:spLocks noChangeArrowheads="1"/>
            </p:cNvSpPr>
            <p:nvPr/>
          </p:nvSpPr>
          <p:spPr bwMode="auto">
            <a:xfrm>
              <a:off x="624" y="2016"/>
              <a:ext cx="864" cy="226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latin typeface="Courier New" pitchFamily="49" charset="0"/>
                </a:rPr>
                <a:t>Op</a:t>
              </a:r>
            </a:p>
          </p:txBody>
        </p:sp>
        <p:sp>
          <p:nvSpPr>
            <p:cNvPr id="287779" name="Rectangle 35"/>
            <p:cNvSpPr>
              <a:spLocks noChangeArrowheads="1"/>
            </p:cNvSpPr>
            <p:nvPr/>
          </p:nvSpPr>
          <p:spPr bwMode="auto">
            <a:xfrm>
              <a:off x="1488" y="2016"/>
              <a:ext cx="720" cy="22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solidFill>
                    <a:schemeClr val="tx2"/>
                  </a:solidFill>
                  <a:latin typeface="Courier New" pitchFamily="49" charset="0"/>
                </a:rPr>
                <a:t>Ra</a:t>
              </a:r>
            </a:p>
          </p:txBody>
        </p:sp>
        <p:sp>
          <p:nvSpPr>
            <p:cNvPr id="287780" name="Rectangle 36"/>
            <p:cNvSpPr>
              <a:spLocks noChangeArrowheads="1"/>
            </p:cNvSpPr>
            <p:nvPr/>
          </p:nvSpPr>
          <p:spPr bwMode="auto">
            <a:xfrm>
              <a:off x="2208" y="2016"/>
              <a:ext cx="720" cy="22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solidFill>
                    <a:schemeClr val="tx2"/>
                  </a:solidFill>
                  <a:latin typeface="Courier New" pitchFamily="49" charset="0"/>
                </a:rPr>
                <a:t>Rb</a:t>
              </a:r>
            </a:p>
          </p:txBody>
        </p:sp>
        <p:sp>
          <p:nvSpPr>
            <p:cNvPr id="287781" name="Rectangle 37"/>
            <p:cNvSpPr>
              <a:spLocks noChangeArrowheads="1"/>
            </p:cNvSpPr>
            <p:nvPr/>
          </p:nvSpPr>
          <p:spPr bwMode="auto">
            <a:xfrm>
              <a:off x="2928" y="2016"/>
              <a:ext cx="2304" cy="226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latin typeface="Courier New" pitchFamily="49" charset="0"/>
                </a:rPr>
                <a:t>Offset</a:t>
              </a:r>
            </a:p>
          </p:txBody>
        </p:sp>
      </p:grpSp>
      <p:sp>
        <p:nvSpPr>
          <p:cNvPr id="287782" name="Text Box 38"/>
          <p:cNvSpPr txBox="1">
            <a:spLocks noChangeArrowheads="1"/>
          </p:cNvSpPr>
          <p:nvPr/>
        </p:nvSpPr>
        <p:spPr bwMode="auto">
          <a:xfrm>
            <a:off x="838200" y="3902075"/>
            <a:ext cx="1446213" cy="34131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7112" tIns="47112" rIns="47112" bIns="47112" anchor="ctr"/>
          <a:lstStyle/>
          <a:p>
            <a:pPr algn="l" defTabSz="915988"/>
            <a:r>
              <a:rPr lang="en-US"/>
              <a:t>Branch</a:t>
            </a:r>
          </a:p>
        </p:txBody>
      </p:sp>
      <p:sp>
        <p:nvSpPr>
          <p:cNvPr id="287783" name="Text Box 39"/>
          <p:cNvSpPr txBox="1">
            <a:spLocks noChangeArrowheads="1"/>
          </p:cNvSpPr>
          <p:nvPr/>
        </p:nvSpPr>
        <p:spPr bwMode="auto">
          <a:xfrm>
            <a:off x="1219200" y="4648200"/>
            <a:ext cx="70866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beq $3,$2,dest	# Branch when $3 = $2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CISC vs. RISC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Original Debate</a:t>
            </a:r>
          </a:p>
          <a:p>
            <a:pPr lvl="1"/>
            <a:r>
              <a:rPr lang="en-US" dirty="0"/>
              <a:t>Strong opinions!</a:t>
            </a:r>
          </a:p>
          <a:p>
            <a:pPr lvl="1"/>
            <a:r>
              <a:rPr lang="en-US" dirty="0"/>
              <a:t>CISC proponents---easy for compiler, fewer code bytes</a:t>
            </a:r>
          </a:p>
          <a:p>
            <a:pPr lvl="1"/>
            <a:r>
              <a:rPr lang="en-US" dirty="0"/>
              <a:t>RISC proponents---better for optimizing compilers, can make run fast with simple chip design</a:t>
            </a:r>
          </a:p>
          <a:p>
            <a:r>
              <a:rPr lang="en-US" dirty="0"/>
              <a:t>Current Status</a:t>
            </a:r>
          </a:p>
          <a:p>
            <a:pPr lvl="1"/>
            <a:r>
              <a:rPr lang="en-US" dirty="0"/>
              <a:t>For desktop processors, choice of ISA not a technical issue</a:t>
            </a:r>
          </a:p>
          <a:p>
            <a:pPr lvl="2"/>
            <a:r>
              <a:rPr lang="en-US" dirty="0"/>
              <a:t>With enough hardware, can make anything run fast</a:t>
            </a:r>
          </a:p>
          <a:p>
            <a:pPr lvl="2"/>
            <a:r>
              <a:rPr lang="en-US" dirty="0"/>
              <a:t>Code compatibility more important</a:t>
            </a:r>
          </a:p>
          <a:p>
            <a:pPr lvl="1"/>
            <a:r>
              <a:rPr lang="en-US" dirty="0"/>
              <a:t>x86-64 adopted many RISC features</a:t>
            </a:r>
          </a:p>
          <a:p>
            <a:pPr lvl="2"/>
            <a:r>
              <a:rPr lang="en-US" dirty="0"/>
              <a:t>More registers; use them for argument passing</a:t>
            </a:r>
          </a:p>
          <a:p>
            <a:pPr lvl="1"/>
            <a:r>
              <a:rPr lang="en-US" dirty="0"/>
              <a:t>For embedded processors, RISC makes sense</a:t>
            </a:r>
          </a:p>
          <a:p>
            <a:pPr lvl="2"/>
            <a:r>
              <a:rPr lang="en-US" dirty="0"/>
              <a:t>Smaller, cheaper, less power</a:t>
            </a:r>
          </a:p>
          <a:p>
            <a:pPr lvl="2"/>
            <a:r>
              <a:rPr lang="en-US" dirty="0"/>
              <a:t>Most cell phones use ARM processor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Y86-64 Instruction Set Architecture</a:t>
            </a:r>
          </a:p>
          <a:p>
            <a:pPr lvl="1"/>
            <a:r>
              <a:rPr lang="en-US" dirty="0"/>
              <a:t>Similar state and instructions as x86-64</a:t>
            </a:r>
          </a:p>
          <a:p>
            <a:pPr lvl="1"/>
            <a:r>
              <a:rPr lang="en-US" dirty="0"/>
              <a:t>Simpler encodings</a:t>
            </a:r>
          </a:p>
          <a:p>
            <a:pPr lvl="1"/>
            <a:r>
              <a:rPr lang="en-US" dirty="0"/>
              <a:t>Somewhere between CISC and RISC</a:t>
            </a:r>
          </a:p>
          <a:p>
            <a:r>
              <a:rPr lang="en-US" dirty="0"/>
              <a:t>How Important is ISA Design?</a:t>
            </a:r>
          </a:p>
          <a:p>
            <a:pPr lvl="1"/>
            <a:r>
              <a:rPr lang="en-US" dirty="0"/>
              <a:t>Less now than before</a:t>
            </a:r>
          </a:p>
          <a:p>
            <a:pPr lvl="2"/>
            <a:r>
              <a:rPr lang="en-US" dirty="0"/>
              <a:t>With enough hardware, can make almost anything go fast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9531" y="686206"/>
            <a:ext cx="5597843" cy="992331"/>
          </a:xfrm>
        </p:spPr>
        <p:txBody>
          <a:bodyPr>
            <a:normAutofit/>
          </a:bodyPr>
          <a:lstStyle/>
          <a:p>
            <a:r>
              <a:rPr lang="en-US" sz="3800"/>
              <a:t>Y86-64 Instructions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idx="1"/>
          </p:nvPr>
        </p:nvSpPr>
        <p:spPr>
          <a:xfrm>
            <a:off x="851137" y="2223817"/>
            <a:ext cx="5026230" cy="378121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3200" b="1" dirty="0"/>
              <a:t>Format</a:t>
            </a:r>
          </a:p>
          <a:p>
            <a:r>
              <a:rPr lang="en-US" sz="2399" dirty="0"/>
              <a:t>1</a:t>
            </a:r>
            <a:r>
              <a:rPr lang="en-US" sz="2399" dirty="0">
                <a:latin typeface="Arial Black"/>
              </a:rPr>
              <a:t>–</a:t>
            </a:r>
            <a:r>
              <a:rPr lang="en-US" sz="2399" dirty="0"/>
              <a:t>10 bytes of information read from memory</a:t>
            </a:r>
          </a:p>
          <a:p>
            <a:pPr lvl="1"/>
            <a:r>
              <a:rPr lang="en-US" sz="2400" dirty="0"/>
              <a:t>Can determine instruction length from first byte</a:t>
            </a:r>
          </a:p>
          <a:p>
            <a:pPr lvl="1"/>
            <a:r>
              <a:rPr lang="en-US" sz="2400" dirty="0"/>
              <a:t>Not as many instruction types, and simpler encoding than with x86-64</a:t>
            </a:r>
          </a:p>
          <a:p>
            <a:r>
              <a:rPr lang="en-US" sz="2399" dirty="0"/>
              <a:t>Each accesses and modifies some part(s) of the program state</a:t>
            </a:r>
          </a:p>
          <a:p>
            <a:pPr lvl="2"/>
            <a:endParaRPr lang="en-US" sz="2100" dirty="0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79449" y="0"/>
            <a:ext cx="1951851" cy="68453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1053" y="2364744"/>
            <a:ext cx="2116792" cy="2115811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71" name="Graphic 70" descr="PC">
            <a:extLst>
              <a:ext uri="{FF2B5EF4-FFF2-40B4-BE49-F238E27FC236}">
                <a16:creationId xmlns:a16="http://schemas.microsoft.com/office/drawing/2014/main" id="{BF04B98B-1BA9-4A89-AD04-DFE7D05801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16027" y="2859835"/>
            <a:ext cx="1141337" cy="114133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>
          <a:xfrm>
            <a:off x="551577" y="-175779"/>
            <a:ext cx="7875746" cy="1323108"/>
          </a:xfrm>
        </p:spPr>
        <p:txBody>
          <a:bodyPr/>
          <a:lstStyle/>
          <a:p>
            <a:r>
              <a:rPr lang="en-US" dirty="0"/>
              <a:t>Y86-64 Instruction Set #1</a:t>
            </a:r>
          </a:p>
        </p:txBody>
      </p:sp>
      <p:sp>
        <p:nvSpPr>
          <p:cNvPr id="322565" name="Rectangle 5"/>
          <p:cNvSpPr>
            <a:spLocks noChangeArrowheads="1"/>
          </p:cNvSpPr>
          <p:nvPr/>
        </p:nvSpPr>
        <p:spPr bwMode="auto">
          <a:xfrm>
            <a:off x="146050" y="8382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/>
              <a:t>Byte</a:t>
            </a:r>
          </a:p>
        </p:txBody>
      </p: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pushq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endParaRPr lang="en-US" sz="1400" b="0" dirty="0"/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584" name="Rectangle 24"/>
          <p:cNvSpPr>
            <a:spLocks noChangeArrowheads="1"/>
          </p:cNvSpPr>
          <p:nvPr/>
        </p:nvSpPr>
        <p:spPr bwMode="auto">
          <a:xfrm>
            <a:off x="146050" y="44196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jXX </a:t>
            </a:r>
            <a:r>
              <a:rPr lang="en-US" sz="1400" b="0"/>
              <a:t>Dest</a:t>
            </a:r>
          </a:p>
        </p:txBody>
      </p:sp>
      <p:grpSp>
        <p:nvGrpSpPr>
          <p:cNvPr id="8" name="Group 210"/>
          <p:cNvGrpSpPr>
            <a:grpSpLocks/>
          </p:cNvGrpSpPr>
          <p:nvPr/>
        </p:nvGrpSpPr>
        <p:grpSpPr bwMode="auto">
          <a:xfrm>
            <a:off x="2051050" y="4419600"/>
            <a:ext cx="609600" cy="304800"/>
            <a:chOff x="1536" y="2784"/>
            <a:chExt cx="384" cy="192"/>
          </a:xfrm>
        </p:grpSpPr>
        <p:sp>
          <p:nvSpPr>
            <p:cNvPr id="322586" name="Rectangle 26"/>
            <p:cNvSpPr>
              <a:spLocks noChangeArrowheads="1"/>
            </p:cNvSpPr>
            <p:nvPr/>
          </p:nvSpPr>
          <p:spPr bwMode="auto">
            <a:xfrm>
              <a:off x="1536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322587" name="Rectangle 27"/>
            <p:cNvSpPr>
              <a:spLocks noChangeArrowheads="1"/>
            </p:cNvSpPr>
            <p:nvPr/>
          </p:nvSpPr>
          <p:spPr bwMode="auto">
            <a:xfrm>
              <a:off x="1728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/>
                <a:t>fn</a:t>
              </a:r>
            </a:p>
          </p:txBody>
        </p:sp>
        <p:sp>
          <p:nvSpPr>
            <p:cNvPr id="322588" name="Rectangle 28"/>
            <p:cNvSpPr>
              <a:spLocks noChangeArrowheads="1"/>
            </p:cNvSpPr>
            <p:nvPr/>
          </p:nvSpPr>
          <p:spPr bwMode="auto">
            <a:xfrm>
              <a:off x="1536" y="278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589" name="Rectangle 29"/>
          <p:cNvSpPr>
            <a:spLocks noChangeArrowheads="1"/>
          </p:cNvSpPr>
          <p:nvPr/>
        </p:nvSpPr>
        <p:spPr bwMode="auto">
          <a:xfrm>
            <a:off x="2660650" y="441325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popq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endParaRPr lang="en-US" sz="1400" b="0" dirty="0"/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601" name="Rectangle 41"/>
          <p:cNvSpPr>
            <a:spLocks noChangeArrowheads="1"/>
          </p:cNvSpPr>
          <p:nvPr/>
        </p:nvSpPr>
        <p:spPr bwMode="auto">
          <a:xfrm>
            <a:off x="146050" y="48768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call </a:t>
            </a:r>
            <a:r>
              <a:rPr lang="en-US" sz="1400" b="0"/>
              <a:t>Dest</a:t>
            </a:r>
          </a:p>
        </p:txBody>
      </p:sp>
      <p:grpSp>
        <p:nvGrpSpPr>
          <p:cNvPr id="13" name="Group 205"/>
          <p:cNvGrpSpPr>
            <a:grpSpLocks/>
          </p:cNvGrpSpPr>
          <p:nvPr/>
        </p:nvGrpSpPr>
        <p:grpSpPr bwMode="auto">
          <a:xfrm>
            <a:off x="2051050" y="4876800"/>
            <a:ext cx="609600" cy="304800"/>
            <a:chOff x="1536" y="3072"/>
            <a:chExt cx="384" cy="192"/>
          </a:xfrm>
        </p:grpSpPr>
        <p:sp>
          <p:nvSpPr>
            <p:cNvPr id="322603" name="Rectangle 43"/>
            <p:cNvSpPr>
              <a:spLocks noChangeArrowheads="1"/>
            </p:cNvSpPr>
            <p:nvPr/>
          </p:nvSpPr>
          <p:spPr bwMode="auto">
            <a:xfrm>
              <a:off x="1536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8</a:t>
              </a:r>
            </a:p>
          </p:txBody>
        </p:sp>
        <p:sp>
          <p:nvSpPr>
            <p:cNvPr id="322604" name="Rectangle 44"/>
            <p:cNvSpPr>
              <a:spLocks noChangeArrowheads="1"/>
            </p:cNvSpPr>
            <p:nvPr/>
          </p:nvSpPr>
          <p:spPr bwMode="auto">
            <a:xfrm>
              <a:off x="1728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05" name="Rectangle 45"/>
            <p:cNvSpPr>
              <a:spLocks noChangeArrowheads="1"/>
            </p:cNvSpPr>
            <p:nvPr/>
          </p:nvSpPr>
          <p:spPr bwMode="auto">
            <a:xfrm>
              <a:off x="1536" y="307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06" name="Rectangle 46"/>
          <p:cNvSpPr>
            <a:spLocks noChangeArrowheads="1"/>
          </p:cNvSpPr>
          <p:nvPr/>
        </p:nvSpPr>
        <p:spPr bwMode="auto">
          <a:xfrm>
            <a:off x="2660650" y="48768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 dirty="0" err="1"/>
              <a:t>Dest</a:t>
            </a:r>
            <a:endParaRPr lang="en-US" sz="1400" b="0" dirty="0"/>
          </a:p>
        </p:txBody>
      </p: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cmovXX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/>
                  <a:t>fn</a:t>
                </a:r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618" name="Rectangle 58"/>
          <p:cNvSpPr>
            <a:spLocks noChangeArrowheads="1"/>
          </p:cNvSpPr>
          <p:nvPr/>
        </p:nvSpPr>
        <p:spPr bwMode="auto">
          <a:xfrm>
            <a:off x="146050" y="25908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irmovq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/>
              <a:t>V</a:t>
            </a:r>
            <a:r>
              <a:rPr lang="en-US" sz="1400" b="0" dirty="0">
                <a:latin typeface="Courier New" pitchFamily="49" charset="0"/>
              </a:rPr>
              <a:t>, </a:t>
            </a:r>
            <a:r>
              <a:rPr lang="en-US" sz="1400" b="0" dirty="0" err="1"/>
              <a:t>rB</a:t>
            </a:r>
            <a:endParaRPr lang="en-US" sz="1400" b="0" dirty="0"/>
          </a:p>
        </p:txBody>
      </p:sp>
      <p:grpSp>
        <p:nvGrpSpPr>
          <p:cNvPr id="18" name="Group 200"/>
          <p:cNvGrpSpPr>
            <a:grpSpLocks/>
          </p:cNvGrpSpPr>
          <p:nvPr/>
        </p:nvGrpSpPr>
        <p:grpSpPr bwMode="auto">
          <a:xfrm>
            <a:off x="2051050" y="2590800"/>
            <a:ext cx="609600" cy="304800"/>
            <a:chOff x="1536" y="1632"/>
            <a:chExt cx="384" cy="192"/>
          </a:xfrm>
        </p:grpSpPr>
        <p:sp>
          <p:nvSpPr>
            <p:cNvPr id="322620" name="Rectangle 60"/>
            <p:cNvSpPr>
              <a:spLocks noChangeArrowheads="1"/>
            </p:cNvSpPr>
            <p:nvPr/>
          </p:nvSpPr>
          <p:spPr bwMode="auto">
            <a:xfrm>
              <a:off x="1536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322621" name="Rectangle 61"/>
            <p:cNvSpPr>
              <a:spLocks noChangeArrowheads="1"/>
            </p:cNvSpPr>
            <p:nvPr/>
          </p:nvSpPr>
          <p:spPr bwMode="auto">
            <a:xfrm>
              <a:off x="1728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22" name="Rectangle 62"/>
            <p:cNvSpPr>
              <a:spLocks noChangeArrowheads="1"/>
            </p:cNvSpPr>
            <p:nvPr/>
          </p:nvSpPr>
          <p:spPr bwMode="auto">
            <a:xfrm>
              <a:off x="1536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19" name="Group 199"/>
          <p:cNvGrpSpPr>
            <a:grpSpLocks/>
          </p:cNvGrpSpPr>
          <p:nvPr/>
        </p:nvGrpSpPr>
        <p:grpSpPr bwMode="auto">
          <a:xfrm>
            <a:off x="2660650" y="2590800"/>
            <a:ext cx="609600" cy="304800"/>
            <a:chOff x="1920" y="1632"/>
            <a:chExt cx="384" cy="192"/>
          </a:xfrm>
        </p:grpSpPr>
        <p:sp>
          <p:nvSpPr>
            <p:cNvPr id="322624" name="Rectangle 64"/>
            <p:cNvSpPr>
              <a:spLocks noChangeArrowheads="1"/>
            </p:cNvSpPr>
            <p:nvPr/>
          </p:nvSpPr>
          <p:spPr bwMode="auto">
            <a:xfrm>
              <a:off x="1920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F</a:t>
              </a:r>
            </a:p>
          </p:txBody>
        </p:sp>
        <p:sp>
          <p:nvSpPr>
            <p:cNvPr id="322625" name="Rectangle 65"/>
            <p:cNvSpPr>
              <a:spLocks noChangeArrowheads="1"/>
            </p:cNvSpPr>
            <p:nvPr/>
          </p:nvSpPr>
          <p:spPr bwMode="auto">
            <a:xfrm>
              <a:off x="2112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26" name="Rectangle 66"/>
            <p:cNvSpPr>
              <a:spLocks noChangeArrowheads="1"/>
            </p:cNvSpPr>
            <p:nvPr/>
          </p:nvSpPr>
          <p:spPr bwMode="auto">
            <a:xfrm>
              <a:off x="1920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27" name="Rectangle 67"/>
          <p:cNvSpPr>
            <a:spLocks noChangeArrowheads="1"/>
          </p:cNvSpPr>
          <p:nvPr/>
        </p:nvSpPr>
        <p:spPr bwMode="auto">
          <a:xfrm>
            <a:off x="3270250" y="25908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V</a:t>
            </a:r>
          </a:p>
        </p:txBody>
      </p:sp>
      <p:sp>
        <p:nvSpPr>
          <p:cNvPr id="322629" name="Rectangle 69"/>
          <p:cNvSpPr>
            <a:spLocks noChangeArrowheads="1"/>
          </p:cNvSpPr>
          <p:nvPr/>
        </p:nvSpPr>
        <p:spPr bwMode="auto">
          <a:xfrm>
            <a:off x="146050" y="30480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rmmovq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 err="1"/>
              <a:t>rA</a:t>
            </a:r>
            <a:r>
              <a:rPr lang="en-US" sz="1400" b="0" dirty="0">
                <a:latin typeface="Courier New" pitchFamily="49" charset="0"/>
              </a:rPr>
              <a:t>, </a:t>
            </a:r>
            <a:r>
              <a:rPr lang="en-US" sz="1400" b="0" dirty="0"/>
              <a:t>D</a:t>
            </a:r>
            <a:r>
              <a:rPr lang="en-US" sz="1400" b="0" dirty="0">
                <a:latin typeface="Courier New" pitchFamily="49" charset="0"/>
              </a:rPr>
              <a:t>(</a:t>
            </a:r>
            <a:r>
              <a:rPr lang="en-US" sz="1400" b="0" dirty="0" err="1"/>
              <a:t>rB</a:t>
            </a:r>
            <a:r>
              <a:rPr lang="en-US" sz="1400" b="0" dirty="0">
                <a:latin typeface="Courier New" pitchFamily="49" charset="0"/>
              </a:rPr>
              <a:t>)</a:t>
            </a:r>
          </a:p>
        </p:txBody>
      </p:sp>
      <p:grpSp>
        <p:nvGrpSpPr>
          <p:cNvPr id="21" name="Group 197"/>
          <p:cNvGrpSpPr>
            <a:grpSpLocks/>
          </p:cNvGrpSpPr>
          <p:nvPr/>
        </p:nvGrpSpPr>
        <p:grpSpPr bwMode="auto">
          <a:xfrm>
            <a:off x="2051050" y="3048000"/>
            <a:ext cx="609600" cy="304800"/>
            <a:chOff x="1536" y="1920"/>
            <a:chExt cx="384" cy="192"/>
          </a:xfrm>
        </p:grpSpPr>
        <p:sp>
          <p:nvSpPr>
            <p:cNvPr id="322631" name="Rectangle 71"/>
            <p:cNvSpPr>
              <a:spLocks noChangeArrowheads="1"/>
            </p:cNvSpPr>
            <p:nvPr/>
          </p:nvSpPr>
          <p:spPr bwMode="auto">
            <a:xfrm>
              <a:off x="1536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322632" name="Rectangle 72"/>
            <p:cNvSpPr>
              <a:spLocks noChangeArrowheads="1"/>
            </p:cNvSpPr>
            <p:nvPr/>
          </p:nvSpPr>
          <p:spPr bwMode="auto">
            <a:xfrm>
              <a:off x="1728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33" name="Rectangle 73"/>
            <p:cNvSpPr>
              <a:spLocks noChangeArrowheads="1"/>
            </p:cNvSpPr>
            <p:nvPr/>
          </p:nvSpPr>
          <p:spPr bwMode="auto">
            <a:xfrm>
              <a:off x="1536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22" name="Group 196"/>
          <p:cNvGrpSpPr>
            <a:grpSpLocks/>
          </p:cNvGrpSpPr>
          <p:nvPr/>
        </p:nvGrpSpPr>
        <p:grpSpPr bwMode="auto">
          <a:xfrm>
            <a:off x="2660650" y="3048000"/>
            <a:ext cx="609600" cy="304800"/>
            <a:chOff x="1920" y="1920"/>
            <a:chExt cx="384" cy="192"/>
          </a:xfrm>
        </p:grpSpPr>
        <p:sp>
          <p:nvSpPr>
            <p:cNvPr id="322635" name="Rectangle 75"/>
            <p:cNvSpPr>
              <a:spLocks noChangeArrowheads="1"/>
            </p:cNvSpPr>
            <p:nvPr/>
          </p:nvSpPr>
          <p:spPr bwMode="auto">
            <a:xfrm>
              <a:off x="1920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rA</a:t>
              </a:r>
            </a:p>
          </p:txBody>
        </p:sp>
        <p:sp>
          <p:nvSpPr>
            <p:cNvPr id="322636" name="Rectangle 76"/>
            <p:cNvSpPr>
              <a:spLocks noChangeArrowheads="1"/>
            </p:cNvSpPr>
            <p:nvPr/>
          </p:nvSpPr>
          <p:spPr bwMode="auto">
            <a:xfrm>
              <a:off x="2112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37" name="Rectangle 77"/>
            <p:cNvSpPr>
              <a:spLocks noChangeArrowheads="1"/>
            </p:cNvSpPr>
            <p:nvPr/>
          </p:nvSpPr>
          <p:spPr bwMode="auto">
            <a:xfrm>
              <a:off x="1920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38" name="Rectangle 78"/>
          <p:cNvSpPr>
            <a:spLocks noChangeArrowheads="1"/>
          </p:cNvSpPr>
          <p:nvPr/>
        </p:nvSpPr>
        <p:spPr bwMode="auto">
          <a:xfrm>
            <a:off x="3270250" y="30480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</a:t>
            </a:r>
          </a:p>
        </p:txBody>
      </p:sp>
      <p:sp>
        <p:nvSpPr>
          <p:cNvPr id="322640" name="Rectangle 80"/>
          <p:cNvSpPr>
            <a:spLocks noChangeArrowheads="1"/>
          </p:cNvSpPr>
          <p:nvPr/>
        </p:nvSpPr>
        <p:spPr bwMode="auto">
          <a:xfrm>
            <a:off x="146050" y="35052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mrmovq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/>
              <a:t>D</a:t>
            </a:r>
            <a:r>
              <a:rPr lang="en-US" sz="1400" b="0" dirty="0">
                <a:latin typeface="Courier New" pitchFamily="49" charset="0"/>
              </a:rPr>
              <a:t>(</a:t>
            </a:r>
            <a:r>
              <a:rPr lang="en-US" sz="1400" b="0" dirty="0" err="1"/>
              <a:t>rB</a:t>
            </a:r>
            <a:r>
              <a:rPr lang="en-US" sz="1400" b="0" dirty="0">
                <a:latin typeface="Courier New" pitchFamily="49" charset="0"/>
              </a:rPr>
              <a:t>), </a:t>
            </a:r>
            <a:r>
              <a:rPr lang="en-US" sz="1400" b="0" dirty="0" err="1"/>
              <a:t>rA</a:t>
            </a:r>
            <a:endParaRPr lang="en-US" sz="1400" b="0" dirty="0"/>
          </a:p>
        </p:txBody>
      </p:sp>
      <p:grpSp>
        <p:nvGrpSpPr>
          <p:cNvPr id="24" name="Group 194"/>
          <p:cNvGrpSpPr>
            <a:grpSpLocks/>
          </p:cNvGrpSpPr>
          <p:nvPr/>
        </p:nvGrpSpPr>
        <p:grpSpPr bwMode="auto">
          <a:xfrm>
            <a:off x="2051050" y="3505200"/>
            <a:ext cx="609600" cy="304800"/>
            <a:chOff x="1536" y="2208"/>
            <a:chExt cx="384" cy="192"/>
          </a:xfrm>
        </p:grpSpPr>
        <p:sp>
          <p:nvSpPr>
            <p:cNvPr id="322642" name="Rectangle 82"/>
            <p:cNvSpPr>
              <a:spLocks noChangeArrowheads="1"/>
            </p:cNvSpPr>
            <p:nvPr/>
          </p:nvSpPr>
          <p:spPr bwMode="auto">
            <a:xfrm>
              <a:off x="1536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322643" name="Rectangle 83"/>
            <p:cNvSpPr>
              <a:spLocks noChangeArrowheads="1"/>
            </p:cNvSpPr>
            <p:nvPr/>
          </p:nvSpPr>
          <p:spPr bwMode="auto">
            <a:xfrm>
              <a:off x="1728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44" name="Rectangle 84"/>
            <p:cNvSpPr>
              <a:spLocks noChangeArrowheads="1"/>
            </p:cNvSpPr>
            <p:nvPr/>
          </p:nvSpPr>
          <p:spPr bwMode="auto">
            <a:xfrm>
              <a:off x="1536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25" name="Group 193"/>
          <p:cNvGrpSpPr>
            <a:grpSpLocks/>
          </p:cNvGrpSpPr>
          <p:nvPr/>
        </p:nvGrpSpPr>
        <p:grpSpPr bwMode="auto">
          <a:xfrm>
            <a:off x="2660650" y="3505200"/>
            <a:ext cx="609600" cy="304800"/>
            <a:chOff x="1920" y="2208"/>
            <a:chExt cx="384" cy="192"/>
          </a:xfrm>
        </p:grpSpPr>
        <p:sp>
          <p:nvSpPr>
            <p:cNvPr id="322646" name="Rectangle 86"/>
            <p:cNvSpPr>
              <a:spLocks noChangeArrowheads="1"/>
            </p:cNvSpPr>
            <p:nvPr/>
          </p:nvSpPr>
          <p:spPr bwMode="auto">
            <a:xfrm>
              <a:off x="1920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rA</a:t>
              </a:r>
            </a:p>
          </p:txBody>
        </p:sp>
        <p:sp>
          <p:nvSpPr>
            <p:cNvPr id="322647" name="Rectangle 87"/>
            <p:cNvSpPr>
              <a:spLocks noChangeArrowheads="1"/>
            </p:cNvSpPr>
            <p:nvPr/>
          </p:nvSpPr>
          <p:spPr bwMode="auto">
            <a:xfrm>
              <a:off x="2112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48" name="Rectangle 88"/>
            <p:cNvSpPr>
              <a:spLocks noChangeArrowheads="1"/>
            </p:cNvSpPr>
            <p:nvPr/>
          </p:nvSpPr>
          <p:spPr bwMode="auto">
            <a:xfrm>
              <a:off x="1920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49" name="Rectangle 89"/>
          <p:cNvSpPr>
            <a:spLocks noChangeArrowheads="1"/>
          </p:cNvSpPr>
          <p:nvPr/>
        </p:nvSpPr>
        <p:spPr bwMode="auto">
          <a:xfrm>
            <a:off x="3270250" y="35052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</a:t>
            </a:r>
          </a:p>
        </p:txBody>
      </p: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OPq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5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563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4" name="Group 322563"/>
          <p:cNvGrpSpPr/>
          <p:nvPr/>
        </p:nvGrpSpPr>
        <p:grpSpPr>
          <a:xfrm>
            <a:off x="2051050" y="831850"/>
            <a:ext cx="6096000" cy="311150"/>
            <a:chOff x="2051050" y="831850"/>
            <a:chExt cx="6096000" cy="311150"/>
          </a:xfrm>
        </p:grpSpPr>
        <p:sp>
          <p:nvSpPr>
            <p:cNvPr id="322567" name="Rectangle 7"/>
            <p:cNvSpPr>
              <a:spLocks noChangeArrowheads="1"/>
            </p:cNvSpPr>
            <p:nvPr/>
          </p:nvSpPr>
          <p:spPr bwMode="auto">
            <a:xfrm>
              <a:off x="2051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568" name="Rectangle 8"/>
            <p:cNvSpPr>
              <a:spLocks noChangeArrowheads="1"/>
            </p:cNvSpPr>
            <p:nvPr/>
          </p:nvSpPr>
          <p:spPr bwMode="auto">
            <a:xfrm>
              <a:off x="26606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1</a:t>
              </a:r>
            </a:p>
          </p:txBody>
        </p:sp>
        <p:sp>
          <p:nvSpPr>
            <p:cNvPr id="322569" name="Rectangle 9"/>
            <p:cNvSpPr>
              <a:spLocks noChangeArrowheads="1"/>
            </p:cNvSpPr>
            <p:nvPr/>
          </p:nvSpPr>
          <p:spPr bwMode="auto">
            <a:xfrm>
              <a:off x="32702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322570" name="Rectangle 10"/>
            <p:cNvSpPr>
              <a:spLocks noChangeArrowheads="1"/>
            </p:cNvSpPr>
            <p:nvPr/>
          </p:nvSpPr>
          <p:spPr bwMode="auto">
            <a:xfrm>
              <a:off x="38798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322571" name="Rectangle 11"/>
            <p:cNvSpPr>
              <a:spLocks noChangeArrowheads="1"/>
            </p:cNvSpPr>
            <p:nvPr/>
          </p:nvSpPr>
          <p:spPr bwMode="auto">
            <a:xfrm>
              <a:off x="44894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322572" name="Rectangle 12"/>
            <p:cNvSpPr>
              <a:spLocks noChangeArrowheads="1"/>
            </p:cNvSpPr>
            <p:nvPr/>
          </p:nvSpPr>
          <p:spPr bwMode="auto">
            <a:xfrm>
              <a:off x="5099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119" name="Rectangle 8"/>
            <p:cNvSpPr>
              <a:spLocks noChangeArrowheads="1"/>
            </p:cNvSpPr>
            <p:nvPr/>
          </p:nvSpPr>
          <p:spPr bwMode="auto">
            <a:xfrm>
              <a:off x="57086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6</a:t>
              </a:r>
            </a:p>
          </p:txBody>
        </p:sp>
        <p:sp>
          <p:nvSpPr>
            <p:cNvPr id="120" name="Rectangle 9"/>
            <p:cNvSpPr>
              <a:spLocks noChangeArrowheads="1"/>
            </p:cNvSpPr>
            <p:nvPr/>
          </p:nvSpPr>
          <p:spPr bwMode="auto">
            <a:xfrm>
              <a:off x="63182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121" name="Rectangle 10"/>
            <p:cNvSpPr>
              <a:spLocks noChangeArrowheads="1"/>
            </p:cNvSpPr>
            <p:nvPr/>
          </p:nvSpPr>
          <p:spPr bwMode="auto">
            <a:xfrm>
              <a:off x="69278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8</a:t>
              </a:r>
            </a:p>
          </p:txBody>
        </p:sp>
        <p:sp>
          <p:nvSpPr>
            <p:cNvPr id="122" name="Rectangle 11"/>
            <p:cNvSpPr>
              <a:spLocks noChangeArrowheads="1"/>
            </p:cNvSpPr>
            <p:nvPr/>
          </p:nvSpPr>
          <p:spPr bwMode="auto">
            <a:xfrm>
              <a:off x="75374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9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2564" name="Group 322563"/>
          <p:cNvGrpSpPr/>
          <p:nvPr/>
        </p:nvGrpSpPr>
        <p:grpSpPr>
          <a:xfrm>
            <a:off x="2051050" y="831850"/>
            <a:ext cx="6096000" cy="311150"/>
            <a:chOff x="2051050" y="831850"/>
            <a:chExt cx="6096000" cy="311150"/>
          </a:xfrm>
        </p:grpSpPr>
        <p:sp>
          <p:nvSpPr>
            <p:cNvPr id="322567" name="Rectangle 7"/>
            <p:cNvSpPr>
              <a:spLocks noChangeArrowheads="1"/>
            </p:cNvSpPr>
            <p:nvPr/>
          </p:nvSpPr>
          <p:spPr bwMode="auto">
            <a:xfrm>
              <a:off x="2051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568" name="Rectangle 8"/>
            <p:cNvSpPr>
              <a:spLocks noChangeArrowheads="1"/>
            </p:cNvSpPr>
            <p:nvPr/>
          </p:nvSpPr>
          <p:spPr bwMode="auto">
            <a:xfrm>
              <a:off x="26606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1</a:t>
              </a:r>
            </a:p>
          </p:txBody>
        </p:sp>
        <p:sp>
          <p:nvSpPr>
            <p:cNvPr id="322569" name="Rectangle 9"/>
            <p:cNvSpPr>
              <a:spLocks noChangeArrowheads="1"/>
            </p:cNvSpPr>
            <p:nvPr/>
          </p:nvSpPr>
          <p:spPr bwMode="auto">
            <a:xfrm>
              <a:off x="32702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322570" name="Rectangle 10"/>
            <p:cNvSpPr>
              <a:spLocks noChangeArrowheads="1"/>
            </p:cNvSpPr>
            <p:nvPr/>
          </p:nvSpPr>
          <p:spPr bwMode="auto">
            <a:xfrm>
              <a:off x="38798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322571" name="Rectangle 11"/>
            <p:cNvSpPr>
              <a:spLocks noChangeArrowheads="1"/>
            </p:cNvSpPr>
            <p:nvPr/>
          </p:nvSpPr>
          <p:spPr bwMode="auto">
            <a:xfrm>
              <a:off x="44894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322572" name="Rectangle 12"/>
            <p:cNvSpPr>
              <a:spLocks noChangeArrowheads="1"/>
            </p:cNvSpPr>
            <p:nvPr/>
          </p:nvSpPr>
          <p:spPr bwMode="auto">
            <a:xfrm>
              <a:off x="5099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119" name="Rectangle 8"/>
            <p:cNvSpPr>
              <a:spLocks noChangeArrowheads="1"/>
            </p:cNvSpPr>
            <p:nvPr/>
          </p:nvSpPr>
          <p:spPr bwMode="auto">
            <a:xfrm>
              <a:off x="57086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6</a:t>
              </a:r>
            </a:p>
          </p:txBody>
        </p:sp>
        <p:sp>
          <p:nvSpPr>
            <p:cNvPr id="120" name="Rectangle 9"/>
            <p:cNvSpPr>
              <a:spLocks noChangeArrowheads="1"/>
            </p:cNvSpPr>
            <p:nvPr/>
          </p:nvSpPr>
          <p:spPr bwMode="auto">
            <a:xfrm>
              <a:off x="63182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121" name="Rectangle 10"/>
            <p:cNvSpPr>
              <a:spLocks noChangeArrowheads="1"/>
            </p:cNvSpPr>
            <p:nvPr/>
          </p:nvSpPr>
          <p:spPr bwMode="auto">
            <a:xfrm>
              <a:off x="69278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8</a:t>
              </a:r>
            </a:p>
          </p:txBody>
        </p:sp>
        <p:sp>
          <p:nvSpPr>
            <p:cNvPr id="122" name="Rectangle 11"/>
            <p:cNvSpPr>
              <a:spLocks noChangeArrowheads="1"/>
            </p:cNvSpPr>
            <p:nvPr/>
          </p:nvSpPr>
          <p:spPr bwMode="auto">
            <a:xfrm>
              <a:off x="75374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9</a:t>
              </a:r>
            </a:p>
          </p:txBody>
        </p:sp>
      </p:grpSp>
      <p:sp>
        <p:nvSpPr>
          <p:cNvPr id="322627" name="Rectangle 67"/>
          <p:cNvSpPr>
            <a:spLocks noChangeArrowheads="1"/>
          </p:cNvSpPr>
          <p:nvPr/>
        </p:nvSpPr>
        <p:spPr bwMode="auto">
          <a:xfrm>
            <a:off x="3270250" y="25908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V</a:t>
            </a:r>
          </a:p>
        </p:txBody>
      </p:sp>
      <p:sp>
        <p:nvSpPr>
          <p:cNvPr id="322638" name="Rectangle 78"/>
          <p:cNvSpPr>
            <a:spLocks noChangeArrowheads="1"/>
          </p:cNvSpPr>
          <p:nvPr/>
        </p:nvSpPr>
        <p:spPr bwMode="auto">
          <a:xfrm>
            <a:off x="3270250" y="30480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</a:t>
            </a:r>
          </a:p>
        </p:txBody>
      </p:sp>
      <p:sp>
        <p:nvSpPr>
          <p:cNvPr id="322649" name="Rectangle 89"/>
          <p:cNvSpPr>
            <a:spLocks noChangeArrowheads="1"/>
          </p:cNvSpPr>
          <p:nvPr/>
        </p:nvSpPr>
        <p:spPr bwMode="auto">
          <a:xfrm>
            <a:off x="3270250" y="35052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6318250" y="527050"/>
            <a:ext cx="2743200" cy="51054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  <a:round/>
            <a:headEnd type="none" w="med" len="med"/>
            <a:tailEnd type="triangle" w="sm" len="sm"/>
          </a:ln>
          <a:effectLst/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27777" y="-200312"/>
            <a:ext cx="7875746" cy="1323108"/>
          </a:xfrm>
        </p:spPr>
        <p:txBody>
          <a:bodyPr/>
          <a:lstStyle/>
          <a:p>
            <a:r>
              <a:rPr lang="en-US" dirty="0"/>
              <a:t>Y86-64 Instruction Set #2</a:t>
            </a:r>
          </a:p>
        </p:txBody>
      </p:sp>
      <p:sp>
        <p:nvSpPr>
          <p:cNvPr id="322565" name="Rectangle 5"/>
          <p:cNvSpPr>
            <a:spLocks noChangeArrowheads="1"/>
          </p:cNvSpPr>
          <p:nvPr/>
        </p:nvSpPr>
        <p:spPr bwMode="auto">
          <a:xfrm>
            <a:off x="146050" y="8382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/>
              <a:t>Byte</a:t>
            </a:r>
          </a:p>
        </p:txBody>
      </p: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pushq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endParaRPr lang="en-US" sz="1400" b="0" dirty="0"/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584" name="Rectangle 24"/>
          <p:cNvSpPr>
            <a:spLocks noChangeArrowheads="1"/>
          </p:cNvSpPr>
          <p:nvPr/>
        </p:nvSpPr>
        <p:spPr bwMode="auto">
          <a:xfrm>
            <a:off x="146050" y="44196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jXX </a:t>
            </a:r>
            <a:r>
              <a:rPr lang="en-US" sz="1400" b="0"/>
              <a:t>Dest</a:t>
            </a:r>
          </a:p>
        </p:txBody>
      </p:sp>
      <p:grpSp>
        <p:nvGrpSpPr>
          <p:cNvPr id="8" name="Group 210"/>
          <p:cNvGrpSpPr>
            <a:grpSpLocks/>
          </p:cNvGrpSpPr>
          <p:nvPr/>
        </p:nvGrpSpPr>
        <p:grpSpPr bwMode="auto">
          <a:xfrm>
            <a:off x="2051050" y="4419600"/>
            <a:ext cx="609600" cy="304800"/>
            <a:chOff x="1536" y="2784"/>
            <a:chExt cx="384" cy="192"/>
          </a:xfrm>
        </p:grpSpPr>
        <p:sp>
          <p:nvSpPr>
            <p:cNvPr id="322586" name="Rectangle 26"/>
            <p:cNvSpPr>
              <a:spLocks noChangeArrowheads="1"/>
            </p:cNvSpPr>
            <p:nvPr/>
          </p:nvSpPr>
          <p:spPr bwMode="auto">
            <a:xfrm>
              <a:off x="1536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322587" name="Rectangle 27"/>
            <p:cNvSpPr>
              <a:spLocks noChangeArrowheads="1"/>
            </p:cNvSpPr>
            <p:nvPr/>
          </p:nvSpPr>
          <p:spPr bwMode="auto">
            <a:xfrm>
              <a:off x="1728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/>
                <a:t>fn</a:t>
              </a:r>
            </a:p>
          </p:txBody>
        </p:sp>
        <p:sp>
          <p:nvSpPr>
            <p:cNvPr id="322588" name="Rectangle 28"/>
            <p:cNvSpPr>
              <a:spLocks noChangeArrowheads="1"/>
            </p:cNvSpPr>
            <p:nvPr/>
          </p:nvSpPr>
          <p:spPr bwMode="auto">
            <a:xfrm>
              <a:off x="1536" y="278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589" name="Rectangle 29"/>
          <p:cNvSpPr>
            <a:spLocks noChangeArrowheads="1"/>
          </p:cNvSpPr>
          <p:nvPr/>
        </p:nvSpPr>
        <p:spPr bwMode="auto">
          <a:xfrm>
            <a:off x="2660650" y="441325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popq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endParaRPr lang="en-US" sz="1400" b="0" dirty="0"/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601" name="Rectangle 41"/>
          <p:cNvSpPr>
            <a:spLocks noChangeArrowheads="1"/>
          </p:cNvSpPr>
          <p:nvPr/>
        </p:nvSpPr>
        <p:spPr bwMode="auto">
          <a:xfrm>
            <a:off x="146050" y="48768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call </a:t>
            </a:r>
            <a:r>
              <a:rPr lang="en-US" sz="1400" b="0"/>
              <a:t>Dest</a:t>
            </a:r>
          </a:p>
        </p:txBody>
      </p:sp>
      <p:grpSp>
        <p:nvGrpSpPr>
          <p:cNvPr id="13" name="Group 205"/>
          <p:cNvGrpSpPr>
            <a:grpSpLocks/>
          </p:cNvGrpSpPr>
          <p:nvPr/>
        </p:nvGrpSpPr>
        <p:grpSpPr bwMode="auto">
          <a:xfrm>
            <a:off x="2051050" y="4876800"/>
            <a:ext cx="609600" cy="304800"/>
            <a:chOff x="1536" y="3072"/>
            <a:chExt cx="384" cy="192"/>
          </a:xfrm>
        </p:grpSpPr>
        <p:sp>
          <p:nvSpPr>
            <p:cNvPr id="322603" name="Rectangle 43"/>
            <p:cNvSpPr>
              <a:spLocks noChangeArrowheads="1"/>
            </p:cNvSpPr>
            <p:nvPr/>
          </p:nvSpPr>
          <p:spPr bwMode="auto">
            <a:xfrm>
              <a:off x="1536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8</a:t>
              </a:r>
            </a:p>
          </p:txBody>
        </p:sp>
        <p:sp>
          <p:nvSpPr>
            <p:cNvPr id="322604" name="Rectangle 44"/>
            <p:cNvSpPr>
              <a:spLocks noChangeArrowheads="1"/>
            </p:cNvSpPr>
            <p:nvPr/>
          </p:nvSpPr>
          <p:spPr bwMode="auto">
            <a:xfrm>
              <a:off x="1728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05" name="Rectangle 45"/>
            <p:cNvSpPr>
              <a:spLocks noChangeArrowheads="1"/>
            </p:cNvSpPr>
            <p:nvPr/>
          </p:nvSpPr>
          <p:spPr bwMode="auto">
            <a:xfrm>
              <a:off x="1536" y="307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06" name="Rectangle 46"/>
          <p:cNvSpPr>
            <a:spLocks noChangeArrowheads="1"/>
          </p:cNvSpPr>
          <p:nvPr/>
        </p:nvSpPr>
        <p:spPr bwMode="auto">
          <a:xfrm>
            <a:off x="2660650" y="48768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 dirty="0" err="1"/>
              <a:t>Dest</a:t>
            </a:r>
            <a:endParaRPr lang="en-US" sz="1400" b="0" dirty="0"/>
          </a:p>
        </p:txBody>
      </p: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cmovXX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/>
                  <a:t>fn</a:t>
                </a:r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618" name="Rectangle 58"/>
          <p:cNvSpPr>
            <a:spLocks noChangeArrowheads="1"/>
          </p:cNvSpPr>
          <p:nvPr/>
        </p:nvSpPr>
        <p:spPr bwMode="auto">
          <a:xfrm>
            <a:off x="146050" y="25908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irmovq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/>
              <a:t>V</a:t>
            </a:r>
            <a:r>
              <a:rPr lang="en-US" sz="1400" b="0" dirty="0">
                <a:latin typeface="Courier New" pitchFamily="49" charset="0"/>
              </a:rPr>
              <a:t>, </a:t>
            </a:r>
            <a:r>
              <a:rPr lang="en-US" sz="1400" b="0" dirty="0" err="1"/>
              <a:t>rB</a:t>
            </a:r>
            <a:endParaRPr lang="en-US" sz="1400" b="0" dirty="0"/>
          </a:p>
        </p:txBody>
      </p:sp>
      <p:grpSp>
        <p:nvGrpSpPr>
          <p:cNvPr id="18" name="Group 200"/>
          <p:cNvGrpSpPr>
            <a:grpSpLocks/>
          </p:cNvGrpSpPr>
          <p:nvPr/>
        </p:nvGrpSpPr>
        <p:grpSpPr bwMode="auto">
          <a:xfrm>
            <a:off x="2051050" y="2590800"/>
            <a:ext cx="609600" cy="304800"/>
            <a:chOff x="1536" y="1632"/>
            <a:chExt cx="384" cy="192"/>
          </a:xfrm>
        </p:grpSpPr>
        <p:sp>
          <p:nvSpPr>
            <p:cNvPr id="322620" name="Rectangle 60"/>
            <p:cNvSpPr>
              <a:spLocks noChangeArrowheads="1"/>
            </p:cNvSpPr>
            <p:nvPr/>
          </p:nvSpPr>
          <p:spPr bwMode="auto">
            <a:xfrm>
              <a:off x="1536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322621" name="Rectangle 61"/>
            <p:cNvSpPr>
              <a:spLocks noChangeArrowheads="1"/>
            </p:cNvSpPr>
            <p:nvPr/>
          </p:nvSpPr>
          <p:spPr bwMode="auto">
            <a:xfrm>
              <a:off x="1728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22" name="Rectangle 62"/>
            <p:cNvSpPr>
              <a:spLocks noChangeArrowheads="1"/>
            </p:cNvSpPr>
            <p:nvPr/>
          </p:nvSpPr>
          <p:spPr bwMode="auto">
            <a:xfrm>
              <a:off x="1536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19" name="Group 199"/>
          <p:cNvGrpSpPr>
            <a:grpSpLocks/>
          </p:cNvGrpSpPr>
          <p:nvPr/>
        </p:nvGrpSpPr>
        <p:grpSpPr bwMode="auto">
          <a:xfrm>
            <a:off x="2660650" y="2590800"/>
            <a:ext cx="609600" cy="304800"/>
            <a:chOff x="1920" y="1632"/>
            <a:chExt cx="384" cy="192"/>
          </a:xfrm>
        </p:grpSpPr>
        <p:sp>
          <p:nvSpPr>
            <p:cNvPr id="322624" name="Rectangle 64"/>
            <p:cNvSpPr>
              <a:spLocks noChangeArrowheads="1"/>
            </p:cNvSpPr>
            <p:nvPr/>
          </p:nvSpPr>
          <p:spPr bwMode="auto">
            <a:xfrm>
              <a:off x="1920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F</a:t>
              </a:r>
            </a:p>
          </p:txBody>
        </p:sp>
        <p:sp>
          <p:nvSpPr>
            <p:cNvPr id="322625" name="Rectangle 65"/>
            <p:cNvSpPr>
              <a:spLocks noChangeArrowheads="1"/>
            </p:cNvSpPr>
            <p:nvPr/>
          </p:nvSpPr>
          <p:spPr bwMode="auto">
            <a:xfrm>
              <a:off x="2112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26" name="Rectangle 66"/>
            <p:cNvSpPr>
              <a:spLocks noChangeArrowheads="1"/>
            </p:cNvSpPr>
            <p:nvPr/>
          </p:nvSpPr>
          <p:spPr bwMode="auto">
            <a:xfrm>
              <a:off x="1920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29" name="Rectangle 69"/>
          <p:cNvSpPr>
            <a:spLocks noChangeArrowheads="1"/>
          </p:cNvSpPr>
          <p:nvPr/>
        </p:nvSpPr>
        <p:spPr bwMode="auto">
          <a:xfrm>
            <a:off x="146050" y="30480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rmmovq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 err="1"/>
              <a:t>rA</a:t>
            </a:r>
            <a:r>
              <a:rPr lang="en-US" sz="1400" b="0" dirty="0">
                <a:latin typeface="Courier New" pitchFamily="49" charset="0"/>
              </a:rPr>
              <a:t>, </a:t>
            </a:r>
            <a:r>
              <a:rPr lang="en-US" sz="1400" b="0" dirty="0"/>
              <a:t>D</a:t>
            </a:r>
            <a:r>
              <a:rPr lang="en-US" sz="1400" b="0" dirty="0">
                <a:latin typeface="Courier New" pitchFamily="49" charset="0"/>
              </a:rPr>
              <a:t>(</a:t>
            </a:r>
            <a:r>
              <a:rPr lang="en-US" sz="1400" b="0" dirty="0" err="1"/>
              <a:t>rB</a:t>
            </a:r>
            <a:r>
              <a:rPr lang="en-US" sz="1400" b="0" dirty="0">
                <a:latin typeface="Courier New" pitchFamily="49" charset="0"/>
              </a:rPr>
              <a:t>)</a:t>
            </a:r>
          </a:p>
        </p:txBody>
      </p:sp>
      <p:grpSp>
        <p:nvGrpSpPr>
          <p:cNvPr id="21" name="Group 197"/>
          <p:cNvGrpSpPr>
            <a:grpSpLocks/>
          </p:cNvGrpSpPr>
          <p:nvPr/>
        </p:nvGrpSpPr>
        <p:grpSpPr bwMode="auto">
          <a:xfrm>
            <a:off x="2051050" y="3048000"/>
            <a:ext cx="609600" cy="304800"/>
            <a:chOff x="1536" y="1920"/>
            <a:chExt cx="384" cy="192"/>
          </a:xfrm>
        </p:grpSpPr>
        <p:sp>
          <p:nvSpPr>
            <p:cNvPr id="322631" name="Rectangle 71"/>
            <p:cNvSpPr>
              <a:spLocks noChangeArrowheads="1"/>
            </p:cNvSpPr>
            <p:nvPr/>
          </p:nvSpPr>
          <p:spPr bwMode="auto">
            <a:xfrm>
              <a:off x="1536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322632" name="Rectangle 72"/>
            <p:cNvSpPr>
              <a:spLocks noChangeArrowheads="1"/>
            </p:cNvSpPr>
            <p:nvPr/>
          </p:nvSpPr>
          <p:spPr bwMode="auto">
            <a:xfrm>
              <a:off x="1728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33" name="Rectangle 73"/>
            <p:cNvSpPr>
              <a:spLocks noChangeArrowheads="1"/>
            </p:cNvSpPr>
            <p:nvPr/>
          </p:nvSpPr>
          <p:spPr bwMode="auto">
            <a:xfrm>
              <a:off x="1536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22" name="Group 196"/>
          <p:cNvGrpSpPr>
            <a:grpSpLocks/>
          </p:cNvGrpSpPr>
          <p:nvPr/>
        </p:nvGrpSpPr>
        <p:grpSpPr bwMode="auto">
          <a:xfrm>
            <a:off x="2660650" y="3048000"/>
            <a:ext cx="609600" cy="304800"/>
            <a:chOff x="1920" y="1920"/>
            <a:chExt cx="384" cy="192"/>
          </a:xfrm>
        </p:grpSpPr>
        <p:sp>
          <p:nvSpPr>
            <p:cNvPr id="322635" name="Rectangle 75"/>
            <p:cNvSpPr>
              <a:spLocks noChangeArrowheads="1"/>
            </p:cNvSpPr>
            <p:nvPr/>
          </p:nvSpPr>
          <p:spPr bwMode="auto">
            <a:xfrm>
              <a:off x="1920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rA</a:t>
              </a:r>
            </a:p>
          </p:txBody>
        </p:sp>
        <p:sp>
          <p:nvSpPr>
            <p:cNvPr id="322636" name="Rectangle 76"/>
            <p:cNvSpPr>
              <a:spLocks noChangeArrowheads="1"/>
            </p:cNvSpPr>
            <p:nvPr/>
          </p:nvSpPr>
          <p:spPr bwMode="auto">
            <a:xfrm>
              <a:off x="2112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37" name="Rectangle 77"/>
            <p:cNvSpPr>
              <a:spLocks noChangeArrowheads="1"/>
            </p:cNvSpPr>
            <p:nvPr/>
          </p:nvSpPr>
          <p:spPr bwMode="auto">
            <a:xfrm>
              <a:off x="1920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40" name="Rectangle 80"/>
          <p:cNvSpPr>
            <a:spLocks noChangeArrowheads="1"/>
          </p:cNvSpPr>
          <p:nvPr/>
        </p:nvSpPr>
        <p:spPr bwMode="auto">
          <a:xfrm>
            <a:off x="146050" y="35052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mrmovq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/>
              <a:t>D</a:t>
            </a:r>
            <a:r>
              <a:rPr lang="en-US" sz="1400" b="0" dirty="0">
                <a:latin typeface="Courier New" pitchFamily="49" charset="0"/>
              </a:rPr>
              <a:t>(</a:t>
            </a:r>
            <a:r>
              <a:rPr lang="en-US" sz="1400" b="0" dirty="0" err="1"/>
              <a:t>rB</a:t>
            </a:r>
            <a:r>
              <a:rPr lang="en-US" sz="1400" b="0" dirty="0">
                <a:latin typeface="Courier New" pitchFamily="49" charset="0"/>
              </a:rPr>
              <a:t>), </a:t>
            </a:r>
            <a:r>
              <a:rPr lang="en-US" sz="1400" b="0" dirty="0" err="1"/>
              <a:t>rA</a:t>
            </a:r>
            <a:endParaRPr lang="en-US" sz="1400" b="0" dirty="0"/>
          </a:p>
        </p:txBody>
      </p:sp>
      <p:grpSp>
        <p:nvGrpSpPr>
          <p:cNvPr id="24" name="Group 194"/>
          <p:cNvGrpSpPr>
            <a:grpSpLocks/>
          </p:cNvGrpSpPr>
          <p:nvPr/>
        </p:nvGrpSpPr>
        <p:grpSpPr bwMode="auto">
          <a:xfrm>
            <a:off x="2051050" y="3505200"/>
            <a:ext cx="609600" cy="304800"/>
            <a:chOff x="1536" y="2208"/>
            <a:chExt cx="384" cy="192"/>
          </a:xfrm>
        </p:grpSpPr>
        <p:sp>
          <p:nvSpPr>
            <p:cNvPr id="322642" name="Rectangle 82"/>
            <p:cNvSpPr>
              <a:spLocks noChangeArrowheads="1"/>
            </p:cNvSpPr>
            <p:nvPr/>
          </p:nvSpPr>
          <p:spPr bwMode="auto">
            <a:xfrm>
              <a:off x="1536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322643" name="Rectangle 83"/>
            <p:cNvSpPr>
              <a:spLocks noChangeArrowheads="1"/>
            </p:cNvSpPr>
            <p:nvPr/>
          </p:nvSpPr>
          <p:spPr bwMode="auto">
            <a:xfrm>
              <a:off x="1728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44" name="Rectangle 84"/>
            <p:cNvSpPr>
              <a:spLocks noChangeArrowheads="1"/>
            </p:cNvSpPr>
            <p:nvPr/>
          </p:nvSpPr>
          <p:spPr bwMode="auto">
            <a:xfrm>
              <a:off x="1536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25" name="Group 193"/>
          <p:cNvGrpSpPr>
            <a:grpSpLocks/>
          </p:cNvGrpSpPr>
          <p:nvPr/>
        </p:nvGrpSpPr>
        <p:grpSpPr bwMode="auto">
          <a:xfrm>
            <a:off x="2660650" y="3505200"/>
            <a:ext cx="609600" cy="304800"/>
            <a:chOff x="1920" y="2208"/>
            <a:chExt cx="384" cy="192"/>
          </a:xfrm>
        </p:grpSpPr>
        <p:sp>
          <p:nvSpPr>
            <p:cNvPr id="322646" name="Rectangle 86"/>
            <p:cNvSpPr>
              <a:spLocks noChangeArrowheads="1"/>
            </p:cNvSpPr>
            <p:nvPr/>
          </p:nvSpPr>
          <p:spPr bwMode="auto">
            <a:xfrm>
              <a:off x="1920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rA</a:t>
              </a:r>
            </a:p>
          </p:txBody>
        </p:sp>
        <p:sp>
          <p:nvSpPr>
            <p:cNvPr id="322647" name="Rectangle 87"/>
            <p:cNvSpPr>
              <a:spLocks noChangeArrowheads="1"/>
            </p:cNvSpPr>
            <p:nvPr/>
          </p:nvSpPr>
          <p:spPr bwMode="auto">
            <a:xfrm>
              <a:off x="2112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48" name="Rectangle 88"/>
            <p:cNvSpPr>
              <a:spLocks noChangeArrowheads="1"/>
            </p:cNvSpPr>
            <p:nvPr/>
          </p:nvSpPr>
          <p:spPr bwMode="auto">
            <a:xfrm>
              <a:off x="1920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OPq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5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563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115" name="Line 223"/>
          <p:cNvSpPr>
            <a:spLocks noChangeShapeType="1"/>
          </p:cNvSpPr>
          <p:nvPr/>
        </p:nvSpPr>
        <p:spPr bwMode="auto">
          <a:xfrm flipV="1">
            <a:off x="3346450" y="2203450"/>
            <a:ext cx="3048000" cy="762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16" name="Rectangle 138"/>
          <p:cNvSpPr>
            <a:spLocks noChangeArrowheads="1"/>
          </p:cNvSpPr>
          <p:nvPr/>
        </p:nvSpPr>
        <p:spPr bwMode="auto">
          <a:xfrm>
            <a:off x="6699250" y="6032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rrmovq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17" name="Group 179"/>
          <p:cNvGrpSpPr>
            <a:grpSpLocks/>
          </p:cNvGrpSpPr>
          <p:nvPr/>
        </p:nvGrpSpPr>
        <p:grpSpPr bwMode="auto">
          <a:xfrm>
            <a:off x="7613650" y="603250"/>
            <a:ext cx="609600" cy="304800"/>
            <a:chOff x="4560" y="2160"/>
            <a:chExt cx="384" cy="192"/>
          </a:xfrm>
        </p:grpSpPr>
        <p:sp>
          <p:nvSpPr>
            <p:cNvPr id="118" name="Rectangle 140"/>
            <p:cNvSpPr>
              <a:spLocks noChangeArrowheads="1"/>
            </p:cNvSpPr>
            <p:nvPr/>
          </p:nvSpPr>
          <p:spPr bwMode="auto">
            <a:xfrm>
              <a:off x="4560" y="216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123" name="Rectangle 141"/>
            <p:cNvSpPr>
              <a:spLocks noChangeArrowheads="1"/>
            </p:cNvSpPr>
            <p:nvPr/>
          </p:nvSpPr>
          <p:spPr bwMode="auto">
            <a:xfrm>
              <a:off x="4752" y="216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124" name="Rectangle 142"/>
            <p:cNvSpPr>
              <a:spLocks noChangeArrowheads="1"/>
            </p:cNvSpPr>
            <p:nvPr/>
          </p:nvSpPr>
          <p:spPr bwMode="auto">
            <a:xfrm>
              <a:off x="4560" y="216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25" name="Rectangle 143"/>
          <p:cNvSpPr>
            <a:spLocks noChangeArrowheads="1"/>
          </p:cNvSpPr>
          <p:nvPr/>
        </p:nvSpPr>
        <p:spPr bwMode="auto">
          <a:xfrm>
            <a:off x="6699250" y="10604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cmovle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26" name="Group 178"/>
          <p:cNvGrpSpPr>
            <a:grpSpLocks/>
          </p:cNvGrpSpPr>
          <p:nvPr/>
        </p:nvGrpSpPr>
        <p:grpSpPr bwMode="auto">
          <a:xfrm>
            <a:off x="7613650" y="1060450"/>
            <a:ext cx="609600" cy="304800"/>
            <a:chOff x="4560" y="2448"/>
            <a:chExt cx="384" cy="192"/>
          </a:xfrm>
        </p:grpSpPr>
        <p:sp>
          <p:nvSpPr>
            <p:cNvPr id="127" name="Rectangle 145"/>
            <p:cNvSpPr>
              <a:spLocks noChangeArrowheads="1"/>
            </p:cNvSpPr>
            <p:nvPr/>
          </p:nvSpPr>
          <p:spPr bwMode="auto">
            <a:xfrm>
              <a:off x="4560" y="244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128" name="Rectangle 146"/>
            <p:cNvSpPr>
              <a:spLocks noChangeArrowheads="1"/>
            </p:cNvSpPr>
            <p:nvPr/>
          </p:nvSpPr>
          <p:spPr bwMode="auto">
            <a:xfrm>
              <a:off x="4752" y="244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1</a:t>
              </a:r>
            </a:p>
          </p:txBody>
        </p:sp>
        <p:sp>
          <p:nvSpPr>
            <p:cNvPr id="129" name="Rectangle 147"/>
            <p:cNvSpPr>
              <a:spLocks noChangeArrowheads="1"/>
            </p:cNvSpPr>
            <p:nvPr/>
          </p:nvSpPr>
          <p:spPr bwMode="auto">
            <a:xfrm>
              <a:off x="4560" y="244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30" name="Rectangle 148"/>
          <p:cNvSpPr>
            <a:spLocks noChangeArrowheads="1"/>
          </p:cNvSpPr>
          <p:nvPr/>
        </p:nvSpPr>
        <p:spPr bwMode="auto">
          <a:xfrm>
            <a:off x="6699250" y="15176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cmovl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31" name="Group 177"/>
          <p:cNvGrpSpPr>
            <a:grpSpLocks/>
          </p:cNvGrpSpPr>
          <p:nvPr/>
        </p:nvGrpSpPr>
        <p:grpSpPr bwMode="auto">
          <a:xfrm>
            <a:off x="7613650" y="1517650"/>
            <a:ext cx="609600" cy="304800"/>
            <a:chOff x="4560" y="2736"/>
            <a:chExt cx="384" cy="192"/>
          </a:xfrm>
        </p:grpSpPr>
        <p:sp>
          <p:nvSpPr>
            <p:cNvPr id="132" name="Rectangle 150"/>
            <p:cNvSpPr>
              <a:spLocks noChangeArrowheads="1"/>
            </p:cNvSpPr>
            <p:nvPr/>
          </p:nvSpPr>
          <p:spPr bwMode="auto">
            <a:xfrm>
              <a:off x="4560" y="2736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133" name="Rectangle 151"/>
            <p:cNvSpPr>
              <a:spLocks noChangeArrowheads="1"/>
            </p:cNvSpPr>
            <p:nvPr/>
          </p:nvSpPr>
          <p:spPr bwMode="auto">
            <a:xfrm>
              <a:off x="4752" y="2736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134" name="Rectangle 152"/>
            <p:cNvSpPr>
              <a:spLocks noChangeArrowheads="1"/>
            </p:cNvSpPr>
            <p:nvPr/>
          </p:nvSpPr>
          <p:spPr bwMode="auto">
            <a:xfrm>
              <a:off x="4560" y="2736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35" name="Rectangle 153"/>
          <p:cNvSpPr>
            <a:spLocks noChangeArrowheads="1"/>
          </p:cNvSpPr>
          <p:nvPr/>
        </p:nvSpPr>
        <p:spPr bwMode="auto">
          <a:xfrm>
            <a:off x="6699250" y="19748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cmove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36" name="Group 176"/>
          <p:cNvGrpSpPr>
            <a:grpSpLocks/>
          </p:cNvGrpSpPr>
          <p:nvPr/>
        </p:nvGrpSpPr>
        <p:grpSpPr bwMode="auto">
          <a:xfrm>
            <a:off x="7613650" y="1974850"/>
            <a:ext cx="609600" cy="304800"/>
            <a:chOff x="4560" y="3024"/>
            <a:chExt cx="384" cy="192"/>
          </a:xfrm>
        </p:grpSpPr>
        <p:sp>
          <p:nvSpPr>
            <p:cNvPr id="137" name="Rectangle 155"/>
            <p:cNvSpPr>
              <a:spLocks noChangeArrowheads="1"/>
            </p:cNvSpPr>
            <p:nvPr/>
          </p:nvSpPr>
          <p:spPr bwMode="auto">
            <a:xfrm>
              <a:off x="4560" y="302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138" name="Rectangle 156"/>
            <p:cNvSpPr>
              <a:spLocks noChangeArrowheads="1"/>
            </p:cNvSpPr>
            <p:nvPr/>
          </p:nvSpPr>
          <p:spPr bwMode="auto">
            <a:xfrm>
              <a:off x="4752" y="302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139" name="Rectangle 157"/>
            <p:cNvSpPr>
              <a:spLocks noChangeArrowheads="1"/>
            </p:cNvSpPr>
            <p:nvPr/>
          </p:nvSpPr>
          <p:spPr bwMode="auto">
            <a:xfrm>
              <a:off x="4560" y="302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40" name="Rectangle 158"/>
          <p:cNvSpPr>
            <a:spLocks noChangeArrowheads="1"/>
          </p:cNvSpPr>
          <p:nvPr/>
        </p:nvSpPr>
        <p:spPr bwMode="auto">
          <a:xfrm>
            <a:off x="6699250" y="24320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cmovne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41" name="Group 173"/>
          <p:cNvGrpSpPr>
            <a:grpSpLocks/>
          </p:cNvGrpSpPr>
          <p:nvPr/>
        </p:nvGrpSpPr>
        <p:grpSpPr bwMode="auto">
          <a:xfrm>
            <a:off x="7613650" y="2432050"/>
            <a:ext cx="609600" cy="304800"/>
            <a:chOff x="4560" y="3312"/>
            <a:chExt cx="384" cy="192"/>
          </a:xfrm>
        </p:grpSpPr>
        <p:sp>
          <p:nvSpPr>
            <p:cNvPr id="142" name="Rectangle 160"/>
            <p:cNvSpPr>
              <a:spLocks noChangeArrowheads="1"/>
            </p:cNvSpPr>
            <p:nvPr/>
          </p:nvSpPr>
          <p:spPr bwMode="auto">
            <a:xfrm>
              <a:off x="4560" y="331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143" name="Rectangle 161"/>
            <p:cNvSpPr>
              <a:spLocks noChangeArrowheads="1"/>
            </p:cNvSpPr>
            <p:nvPr/>
          </p:nvSpPr>
          <p:spPr bwMode="auto">
            <a:xfrm>
              <a:off x="4752" y="331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144" name="Rectangle 162"/>
            <p:cNvSpPr>
              <a:spLocks noChangeArrowheads="1"/>
            </p:cNvSpPr>
            <p:nvPr/>
          </p:nvSpPr>
          <p:spPr bwMode="auto">
            <a:xfrm>
              <a:off x="4560" y="331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45" name="Rectangle 163"/>
          <p:cNvSpPr>
            <a:spLocks noChangeArrowheads="1"/>
          </p:cNvSpPr>
          <p:nvPr/>
        </p:nvSpPr>
        <p:spPr bwMode="auto">
          <a:xfrm>
            <a:off x="6699250" y="28892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cmovge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46" name="Group 175"/>
          <p:cNvGrpSpPr>
            <a:grpSpLocks/>
          </p:cNvGrpSpPr>
          <p:nvPr/>
        </p:nvGrpSpPr>
        <p:grpSpPr bwMode="auto">
          <a:xfrm>
            <a:off x="7613650" y="2889250"/>
            <a:ext cx="609600" cy="304800"/>
            <a:chOff x="4560" y="3600"/>
            <a:chExt cx="384" cy="192"/>
          </a:xfrm>
        </p:grpSpPr>
        <p:sp>
          <p:nvSpPr>
            <p:cNvPr id="147" name="Rectangle 165"/>
            <p:cNvSpPr>
              <a:spLocks noChangeArrowheads="1"/>
            </p:cNvSpPr>
            <p:nvPr/>
          </p:nvSpPr>
          <p:spPr bwMode="auto">
            <a:xfrm>
              <a:off x="4560" y="360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148" name="Rectangle 166"/>
            <p:cNvSpPr>
              <a:spLocks noChangeArrowheads="1"/>
            </p:cNvSpPr>
            <p:nvPr/>
          </p:nvSpPr>
          <p:spPr bwMode="auto">
            <a:xfrm>
              <a:off x="4752" y="360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149" name="Rectangle 167"/>
            <p:cNvSpPr>
              <a:spLocks noChangeArrowheads="1"/>
            </p:cNvSpPr>
            <p:nvPr/>
          </p:nvSpPr>
          <p:spPr bwMode="auto">
            <a:xfrm>
              <a:off x="4560" y="360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50" name="Rectangle 168"/>
          <p:cNvSpPr>
            <a:spLocks noChangeArrowheads="1"/>
          </p:cNvSpPr>
          <p:nvPr/>
        </p:nvSpPr>
        <p:spPr bwMode="auto">
          <a:xfrm>
            <a:off x="6699250" y="33464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cmovg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151" name="Group 174"/>
          <p:cNvGrpSpPr>
            <a:grpSpLocks/>
          </p:cNvGrpSpPr>
          <p:nvPr/>
        </p:nvGrpSpPr>
        <p:grpSpPr bwMode="auto">
          <a:xfrm>
            <a:off x="7613650" y="3346450"/>
            <a:ext cx="609600" cy="304800"/>
            <a:chOff x="4560" y="3888"/>
            <a:chExt cx="384" cy="192"/>
          </a:xfrm>
        </p:grpSpPr>
        <p:sp>
          <p:nvSpPr>
            <p:cNvPr id="152" name="Rectangle 170"/>
            <p:cNvSpPr>
              <a:spLocks noChangeArrowheads="1"/>
            </p:cNvSpPr>
            <p:nvPr/>
          </p:nvSpPr>
          <p:spPr bwMode="auto">
            <a:xfrm>
              <a:off x="4560" y="388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153" name="Rectangle 171"/>
            <p:cNvSpPr>
              <a:spLocks noChangeArrowheads="1"/>
            </p:cNvSpPr>
            <p:nvPr/>
          </p:nvSpPr>
          <p:spPr bwMode="auto">
            <a:xfrm>
              <a:off x="4752" y="388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6</a:t>
              </a:r>
            </a:p>
          </p:txBody>
        </p:sp>
        <p:sp>
          <p:nvSpPr>
            <p:cNvPr id="154" name="Rectangle 172"/>
            <p:cNvSpPr>
              <a:spLocks noChangeArrowheads="1"/>
            </p:cNvSpPr>
            <p:nvPr/>
          </p:nvSpPr>
          <p:spPr bwMode="auto">
            <a:xfrm>
              <a:off x="4560" y="388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55" name="AutoShape 218"/>
          <p:cNvSpPr>
            <a:spLocks/>
          </p:cNvSpPr>
          <p:nvPr/>
        </p:nvSpPr>
        <p:spPr bwMode="auto">
          <a:xfrm>
            <a:off x="6470650" y="679450"/>
            <a:ext cx="228600" cy="2971800"/>
          </a:xfrm>
          <a:prstGeom prst="leftBrace">
            <a:avLst>
              <a:gd name="adj1" fmla="val 108333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10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27777" y="-175779"/>
            <a:ext cx="7875746" cy="1323108"/>
          </a:xfrm>
        </p:spPr>
        <p:txBody>
          <a:bodyPr/>
          <a:lstStyle/>
          <a:p>
            <a:r>
              <a:rPr lang="en-US" dirty="0"/>
              <a:t>Y86-64 Instruction Set #3</a:t>
            </a:r>
          </a:p>
        </p:txBody>
      </p:sp>
      <p:sp>
        <p:nvSpPr>
          <p:cNvPr id="322565" name="Rectangle 5"/>
          <p:cNvSpPr>
            <a:spLocks noChangeArrowheads="1"/>
          </p:cNvSpPr>
          <p:nvPr/>
        </p:nvSpPr>
        <p:spPr bwMode="auto">
          <a:xfrm>
            <a:off x="146050" y="8382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/>
              <a:t>Byte</a:t>
            </a:r>
          </a:p>
        </p:txBody>
      </p: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pushq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endParaRPr lang="en-US" sz="1400" b="0" dirty="0"/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584" name="Rectangle 24"/>
          <p:cNvSpPr>
            <a:spLocks noChangeArrowheads="1"/>
          </p:cNvSpPr>
          <p:nvPr/>
        </p:nvSpPr>
        <p:spPr bwMode="auto">
          <a:xfrm>
            <a:off x="146050" y="44196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jXX </a:t>
            </a:r>
            <a:r>
              <a:rPr lang="en-US" sz="1400" b="0"/>
              <a:t>Dest</a:t>
            </a:r>
          </a:p>
        </p:txBody>
      </p:sp>
      <p:grpSp>
        <p:nvGrpSpPr>
          <p:cNvPr id="8" name="Group 210"/>
          <p:cNvGrpSpPr>
            <a:grpSpLocks/>
          </p:cNvGrpSpPr>
          <p:nvPr/>
        </p:nvGrpSpPr>
        <p:grpSpPr bwMode="auto">
          <a:xfrm>
            <a:off x="2051050" y="4419600"/>
            <a:ext cx="609600" cy="304800"/>
            <a:chOff x="1536" y="2784"/>
            <a:chExt cx="384" cy="192"/>
          </a:xfrm>
        </p:grpSpPr>
        <p:sp>
          <p:nvSpPr>
            <p:cNvPr id="322586" name="Rectangle 26"/>
            <p:cNvSpPr>
              <a:spLocks noChangeArrowheads="1"/>
            </p:cNvSpPr>
            <p:nvPr/>
          </p:nvSpPr>
          <p:spPr bwMode="auto">
            <a:xfrm>
              <a:off x="1536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322587" name="Rectangle 27"/>
            <p:cNvSpPr>
              <a:spLocks noChangeArrowheads="1"/>
            </p:cNvSpPr>
            <p:nvPr/>
          </p:nvSpPr>
          <p:spPr bwMode="auto">
            <a:xfrm>
              <a:off x="1728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/>
                <a:t>fn</a:t>
              </a:r>
            </a:p>
          </p:txBody>
        </p:sp>
        <p:sp>
          <p:nvSpPr>
            <p:cNvPr id="322588" name="Rectangle 28"/>
            <p:cNvSpPr>
              <a:spLocks noChangeArrowheads="1"/>
            </p:cNvSpPr>
            <p:nvPr/>
          </p:nvSpPr>
          <p:spPr bwMode="auto">
            <a:xfrm>
              <a:off x="1536" y="278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589" name="Rectangle 29"/>
          <p:cNvSpPr>
            <a:spLocks noChangeArrowheads="1"/>
          </p:cNvSpPr>
          <p:nvPr/>
        </p:nvSpPr>
        <p:spPr bwMode="auto">
          <a:xfrm>
            <a:off x="2660650" y="441325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popq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endParaRPr lang="en-US" sz="1400" b="0" dirty="0"/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601" name="Rectangle 41"/>
          <p:cNvSpPr>
            <a:spLocks noChangeArrowheads="1"/>
          </p:cNvSpPr>
          <p:nvPr/>
        </p:nvSpPr>
        <p:spPr bwMode="auto">
          <a:xfrm>
            <a:off x="146050" y="48768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call </a:t>
            </a:r>
            <a:r>
              <a:rPr lang="en-US" sz="1400" b="0"/>
              <a:t>Dest</a:t>
            </a:r>
          </a:p>
        </p:txBody>
      </p:sp>
      <p:grpSp>
        <p:nvGrpSpPr>
          <p:cNvPr id="13" name="Group 205"/>
          <p:cNvGrpSpPr>
            <a:grpSpLocks/>
          </p:cNvGrpSpPr>
          <p:nvPr/>
        </p:nvGrpSpPr>
        <p:grpSpPr bwMode="auto">
          <a:xfrm>
            <a:off x="2051050" y="4876800"/>
            <a:ext cx="609600" cy="304800"/>
            <a:chOff x="1536" y="3072"/>
            <a:chExt cx="384" cy="192"/>
          </a:xfrm>
        </p:grpSpPr>
        <p:sp>
          <p:nvSpPr>
            <p:cNvPr id="322603" name="Rectangle 43"/>
            <p:cNvSpPr>
              <a:spLocks noChangeArrowheads="1"/>
            </p:cNvSpPr>
            <p:nvPr/>
          </p:nvSpPr>
          <p:spPr bwMode="auto">
            <a:xfrm>
              <a:off x="1536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8</a:t>
              </a:r>
            </a:p>
          </p:txBody>
        </p:sp>
        <p:sp>
          <p:nvSpPr>
            <p:cNvPr id="322604" name="Rectangle 44"/>
            <p:cNvSpPr>
              <a:spLocks noChangeArrowheads="1"/>
            </p:cNvSpPr>
            <p:nvPr/>
          </p:nvSpPr>
          <p:spPr bwMode="auto">
            <a:xfrm>
              <a:off x="1728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05" name="Rectangle 45"/>
            <p:cNvSpPr>
              <a:spLocks noChangeArrowheads="1"/>
            </p:cNvSpPr>
            <p:nvPr/>
          </p:nvSpPr>
          <p:spPr bwMode="auto">
            <a:xfrm>
              <a:off x="1536" y="307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06" name="Rectangle 46"/>
          <p:cNvSpPr>
            <a:spLocks noChangeArrowheads="1"/>
          </p:cNvSpPr>
          <p:nvPr/>
        </p:nvSpPr>
        <p:spPr bwMode="auto">
          <a:xfrm>
            <a:off x="2660650" y="48768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 dirty="0" err="1"/>
              <a:t>Dest</a:t>
            </a:r>
            <a:endParaRPr lang="en-US" sz="1400" b="0" dirty="0"/>
          </a:p>
        </p:txBody>
      </p: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cmovXX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/>
                  <a:t>fn</a:t>
                </a:r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618" name="Rectangle 58"/>
          <p:cNvSpPr>
            <a:spLocks noChangeArrowheads="1"/>
          </p:cNvSpPr>
          <p:nvPr/>
        </p:nvSpPr>
        <p:spPr bwMode="auto">
          <a:xfrm>
            <a:off x="146050" y="25908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irmovq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/>
              <a:t>V</a:t>
            </a:r>
            <a:r>
              <a:rPr lang="en-US" sz="1400" b="0" dirty="0">
                <a:latin typeface="Courier New" pitchFamily="49" charset="0"/>
              </a:rPr>
              <a:t>, </a:t>
            </a:r>
            <a:r>
              <a:rPr lang="en-US" sz="1400" b="0" dirty="0" err="1"/>
              <a:t>rB</a:t>
            </a:r>
            <a:endParaRPr lang="en-US" sz="1400" b="0" dirty="0"/>
          </a:p>
        </p:txBody>
      </p:sp>
      <p:grpSp>
        <p:nvGrpSpPr>
          <p:cNvPr id="18" name="Group 200"/>
          <p:cNvGrpSpPr>
            <a:grpSpLocks/>
          </p:cNvGrpSpPr>
          <p:nvPr/>
        </p:nvGrpSpPr>
        <p:grpSpPr bwMode="auto">
          <a:xfrm>
            <a:off x="2051050" y="2590800"/>
            <a:ext cx="609600" cy="304800"/>
            <a:chOff x="1536" y="1632"/>
            <a:chExt cx="384" cy="192"/>
          </a:xfrm>
        </p:grpSpPr>
        <p:sp>
          <p:nvSpPr>
            <p:cNvPr id="322620" name="Rectangle 60"/>
            <p:cNvSpPr>
              <a:spLocks noChangeArrowheads="1"/>
            </p:cNvSpPr>
            <p:nvPr/>
          </p:nvSpPr>
          <p:spPr bwMode="auto">
            <a:xfrm>
              <a:off x="1536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322621" name="Rectangle 61"/>
            <p:cNvSpPr>
              <a:spLocks noChangeArrowheads="1"/>
            </p:cNvSpPr>
            <p:nvPr/>
          </p:nvSpPr>
          <p:spPr bwMode="auto">
            <a:xfrm>
              <a:off x="1728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22" name="Rectangle 62"/>
            <p:cNvSpPr>
              <a:spLocks noChangeArrowheads="1"/>
            </p:cNvSpPr>
            <p:nvPr/>
          </p:nvSpPr>
          <p:spPr bwMode="auto">
            <a:xfrm>
              <a:off x="1536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19" name="Group 199"/>
          <p:cNvGrpSpPr>
            <a:grpSpLocks/>
          </p:cNvGrpSpPr>
          <p:nvPr/>
        </p:nvGrpSpPr>
        <p:grpSpPr bwMode="auto">
          <a:xfrm>
            <a:off x="2660650" y="2590800"/>
            <a:ext cx="609600" cy="304800"/>
            <a:chOff x="1920" y="1632"/>
            <a:chExt cx="384" cy="192"/>
          </a:xfrm>
        </p:grpSpPr>
        <p:sp>
          <p:nvSpPr>
            <p:cNvPr id="322624" name="Rectangle 64"/>
            <p:cNvSpPr>
              <a:spLocks noChangeArrowheads="1"/>
            </p:cNvSpPr>
            <p:nvPr/>
          </p:nvSpPr>
          <p:spPr bwMode="auto">
            <a:xfrm>
              <a:off x="1920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F</a:t>
              </a:r>
            </a:p>
          </p:txBody>
        </p:sp>
        <p:sp>
          <p:nvSpPr>
            <p:cNvPr id="322625" name="Rectangle 65"/>
            <p:cNvSpPr>
              <a:spLocks noChangeArrowheads="1"/>
            </p:cNvSpPr>
            <p:nvPr/>
          </p:nvSpPr>
          <p:spPr bwMode="auto">
            <a:xfrm>
              <a:off x="2112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26" name="Rectangle 66"/>
            <p:cNvSpPr>
              <a:spLocks noChangeArrowheads="1"/>
            </p:cNvSpPr>
            <p:nvPr/>
          </p:nvSpPr>
          <p:spPr bwMode="auto">
            <a:xfrm>
              <a:off x="1920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27" name="Rectangle 67"/>
          <p:cNvSpPr>
            <a:spLocks noChangeArrowheads="1"/>
          </p:cNvSpPr>
          <p:nvPr/>
        </p:nvSpPr>
        <p:spPr bwMode="auto">
          <a:xfrm>
            <a:off x="3270250" y="25908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V</a:t>
            </a:r>
          </a:p>
        </p:txBody>
      </p:sp>
      <p:sp>
        <p:nvSpPr>
          <p:cNvPr id="322629" name="Rectangle 69"/>
          <p:cNvSpPr>
            <a:spLocks noChangeArrowheads="1"/>
          </p:cNvSpPr>
          <p:nvPr/>
        </p:nvSpPr>
        <p:spPr bwMode="auto">
          <a:xfrm>
            <a:off x="146050" y="30480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rmmovq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 err="1"/>
              <a:t>rA</a:t>
            </a:r>
            <a:r>
              <a:rPr lang="en-US" sz="1400" b="0" dirty="0">
                <a:latin typeface="Courier New" pitchFamily="49" charset="0"/>
              </a:rPr>
              <a:t>, </a:t>
            </a:r>
            <a:r>
              <a:rPr lang="en-US" sz="1400" b="0" dirty="0"/>
              <a:t>D</a:t>
            </a:r>
            <a:r>
              <a:rPr lang="en-US" sz="1400" b="0" dirty="0">
                <a:latin typeface="Courier New" pitchFamily="49" charset="0"/>
              </a:rPr>
              <a:t>(</a:t>
            </a:r>
            <a:r>
              <a:rPr lang="en-US" sz="1400" b="0" dirty="0" err="1"/>
              <a:t>rB</a:t>
            </a:r>
            <a:r>
              <a:rPr lang="en-US" sz="1400" b="0" dirty="0">
                <a:latin typeface="Courier New" pitchFamily="49" charset="0"/>
              </a:rPr>
              <a:t>)</a:t>
            </a:r>
          </a:p>
        </p:txBody>
      </p:sp>
      <p:grpSp>
        <p:nvGrpSpPr>
          <p:cNvPr id="21" name="Group 197"/>
          <p:cNvGrpSpPr>
            <a:grpSpLocks/>
          </p:cNvGrpSpPr>
          <p:nvPr/>
        </p:nvGrpSpPr>
        <p:grpSpPr bwMode="auto">
          <a:xfrm>
            <a:off x="2051050" y="3048000"/>
            <a:ext cx="609600" cy="304800"/>
            <a:chOff x="1536" y="1920"/>
            <a:chExt cx="384" cy="192"/>
          </a:xfrm>
        </p:grpSpPr>
        <p:sp>
          <p:nvSpPr>
            <p:cNvPr id="322631" name="Rectangle 71"/>
            <p:cNvSpPr>
              <a:spLocks noChangeArrowheads="1"/>
            </p:cNvSpPr>
            <p:nvPr/>
          </p:nvSpPr>
          <p:spPr bwMode="auto">
            <a:xfrm>
              <a:off x="1536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322632" name="Rectangle 72"/>
            <p:cNvSpPr>
              <a:spLocks noChangeArrowheads="1"/>
            </p:cNvSpPr>
            <p:nvPr/>
          </p:nvSpPr>
          <p:spPr bwMode="auto">
            <a:xfrm>
              <a:off x="1728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33" name="Rectangle 73"/>
            <p:cNvSpPr>
              <a:spLocks noChangeArrowheads="1"/>
            </p:cNvSpPr>
            <p:nvPr/>
          </p:nvSpPr>
          <p:spPr bwMode="auto">
            <a:xfrm>
              <a:off x="1536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22" name="Group 196"/>
          <p:cNvGrpSpPr>
            <a:grpSpLocks/>
          </p:cNvGrpSpPr>
          <p:nvPr/>
        </p:nvGrpSpPr>
        <p:grpSpPr bwMode="auto">
          <a:xfrm>
            <a:off x="2660650" y="3048000"/>
            <a:ext cx="609600" cy="304800"/>
            <a:chOff x="1920" y="1920"/>
            <a:chExt cx="384" cy="192"/>
          </a:xfrm>
        </p:grpSpPr>
        <p:sp>
          <p:nvSpPr>
            <p:cNvPr id="322635" name="Rectangle 75"/>
            <p:cNvSpPr>
              <a:spLocks noChangeArrowheads="1"/>
            </p:cNvSpPr>
            <p:nvPr/>
          </p:nvSpPr>
          <p:spPr bwMode="auto">
            <a:xfrm>
              <a:off x="1920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rA</a:t>
              </a:r>
            </a:p>
          </p:txBody>
        </p:sp>
        <p:sp>
          <p:nvSpPr>
            <p:cNvPr id="322636" name="Rectangle 76"/>
            <p:cNvSpPr>
              <a:spLocks noChangeArrowheads="1"/>
            </p:cNvSpPr>
            <p:nvPr/>
          </p:nvSpPr>
          <p:spPr bwMode="auto">
            <a:xfrm>
              <a:off x="2112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37" name="Rectangle 77"/>
            <p:cNvSpPr>
              <a:spLocks noChangeArrowheads="1"/>
            </p:cNvSpPr>
            <p:nvPr/>
          </p:nvSpPr>
          <p:spPr bwMode="auto">
            <a:xfrm>
              <a:off x="1920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38" name="Rectangle 78"/>
          <p:cNvSpPr>
            <a:spLocks noChangeArrowheads="1"/>
          </p:cNvSpPr>
          <p:nvPr/>
        </p:nvSpPr>
        <p:spPr bwMode="auto">
          <a:xfrm>
            <a:off x="3270250" y="30480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</a:t>
            </a:r>
          </a:p>
        </p:txBody>
      </p:sp>
      <p:sp>
        <p:nvSpPr>
          <p:cNvPr id="322640" name="Rectangle 80"/>
          <p:cNvSpPr>
            <a:spLocks noChangeArrowheads="1"/>
          </p:cNvSpPr>
          <p:nvPr/>
        </p:nvSpPr>
        <p:spPr bwMode="auto">
          <a:xfrm>
            <a:off x="146050" y="35052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mrmovq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/>
              <a:t>D</a:t>
            </a:r>
            <a:r>
              <a:rPr lang="en-US" sz="1400" b="0" dirty="0">
                <a:latin typeface="Courier New" pitchFamily="49" charset="0"/>
              </a:rPr>
              <a:t>(</a:t>
            </a:r>
            <a:r>
              <a:rPr lang="en-US" sz="1400" b="0" dirty="0" err="1"/>
              <a:t>rB</a:t>
            </a:r>
            <a:r>
              <a:rPr lang="en-US" sz="1400" b="0" dirty="0">
                <a:latin typeface="Courier New" pitchFamily="49" charset="0"/>
              </a:rPr>
              <a:t>), </a:t>
            </a:r>
            <a:r>
              <a:rPr lang="en-US" sz="1400" b="0" dirty="0" err="1"/>
              <a:t>rA</a:t>
            </a:r>
            <a:endParaRPr lang="en-US" sz="1400" b="0" dirty="0"/>
          </a:p>
        </p:txBody>
      </p:sp>
      <p:grpSp>
        <p:nvGrpSpPr>
          <p:cNvPr id="24" name="Group 194"/>
          <p:cNvGrpSpPr>
            <a:grpSpLocks/>
          </p:cNvGrpSpPr>
          <p:nvPr/>
        </p:nvGrpSpPr>
        <p:grpSpPr bwMode="auto">
          <a:xfrm>
            <a:off x="2051050" y="3505200"/>
            <a:ext cx="609600" cy="304800"/>
            <a:chOff x="1536" y="2208"/>
            <a:chExt cx="384" cy="192"/>
          </a:xfrm>
        </p:grpSpPr>
        <p:sp>
          <p:nvSpPr>
            <p:cNvPr id="322642" name="Rectangle 82"/>
            <p:cNvSpPr>
              <a:spLocks noChangeArrowheads="1"/>
            </p:cNvSpPr>
            <p:nvPr/>
          </p:nvSpPr>
          <p:spPr bwMode="auto">
            <a:xfrm>
              <a:off x="1536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322643" name="Rectangle 83"/>
            <p:cNvSpPr>
              <a:spLocks noChangeArrowheads="1"/>
            </p:cNvSpPr>
            <p:nvPr/>
          </p:nvSpPr>
          <p:spPr bwMode="auto">
            <a:xfrm>
              <a:off x="1728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44" name="Rectangle 84"/>
            <p:cNvSpPr>
              <a:spLocks noChangeArrowheads="1"/>
            </p:cNvSpPr>
            <p:nvPr/>
          </p:nvSpPr>
          <p:spPr bwMode="auto">
            <a:xfrm>
              <a:off x="1536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25" name="Group 193"/>
          <p:cNvGrpSpPr>
            <a:grpSpLocks/>
          </p:cNvGrpSpPr>
          <p:nvPr/>
        </p:nvGrpSpPr>
        <p:grpSpPr bwMode="auto">
          <a:xfrm>
            <a:off x="2660650" y="3505200"/>
            <a:ext cx="609600" cy="304800"/>
            <a:chOff x="1920" y="2208"/>
            <a:chExt cx="384" cy="192"/>
          </a:xfrm>
        </p:grpSpPr>
        <p:sp>
          <p:nvSpPr>
            <p:cNvPr id="322646" name="Rectangle 86"/>
            <p:cNvSpPr>
              <a:spLocks noChangeArrowheads="1"/>
            </p:cNvSpPr>
            <p:nvPr/>
          </p:nvSpPr>
          <p:spPr bwMode="auto">
            <a:xfrm>
              <a:off x="1920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rA</a:t>
              </a:r>
            </a:p>
          </p:txBody>
        </p:sp>
        <p:sp>
          <p:nvSpPr>
            <p:cNvPr id="322647" name="Rectangle 87"/>
            <p:cNvSpPr>
              <a:spLocks noChangeArrowheads="1"/>
            </p:cNvSpPr>
            <p:nvPr/>
          </p:nvSpPr>
          <p:spPr bwMode="auto">
            <a:xfrm>
              <a:off x="2112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48" name="Rectangle 88"/>
            <p:cNvSpPr>
              <a:spLocks noChangeArrowheads="1"/>
            </p:cNvSpPr>
            <p:nvPr/>
          </p:nvSpPr>
          <p:spPr bwMode="auto">
            <a:xfrm>
              <a:off x="1920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49" name="Rectangle 89"/>
          <p:cNvSpPr>
            <a:spLocks noChangeArrowheads="1"/>
          </p:cNvSpPr>
          <p:nvPr/>
        </p:nvSpPr>
        <p:spPr bwMode="auto">
          <a:xfrm>
            <a:off x="3270250" y="35052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</a:t>
            </a:r>
          </a:p>
        </p:txBody>
      </p: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OPq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5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563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4" name="Group 322563"/>
          <p:cNvGrpSpPr/>
          <p:nvPr/>
        </p:nvGrpSpPr>
        <p:grpSpPr>
          <a:xfrm>
            <a:off x="2051050" y="831850"/>
            <a:ext cx="6096000" cy="311150"/>
            <a:chOff x="2051050" y="831850"/>
            <a:chExt cx="6096000" cy="311150"/>
          </a:xfrm>
        </p:grpSpPr>
        <p:sp>
          <p:nvSpPr>
            <p:cNvPr id="322567" name="Rectangle 7"/>
            <p:cNvSpPr>
              <a:spLocks noChangeArrowheads="1"/>
            </p:cNvSpPr>
            <p:nvPr/>
          </p:nvSpPr>
          <p:spPr bwMode="auto">
            <a:xfrm>
              <a:off x="2051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568" name="Rectangle 8"/>
            <p:cNvSpPr>
              <a:spLocks noChangeArrowheads="1"/>
            </p:cNvSpPr>
            <p:nvPr/>
          </p:nvSpPr>
          <p:spPr bwMode="auto">
            <a:xfrm>
              <a:off x="26606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1</a:t>
              </a:r>
            </a:p>
          </p:txBody>
        </p:sp>
        <p:sp>
          <p:nvSpPr>
            <p:cNvPr id="322569" name="Rectangle 9"/>
            <p:cNvSpPr>
              <a:spLocks noChangeArrowheads="1"/>
            </p:cNvSpPr>
            <p:nvPr/>
          </p:nvSpPr>
          <p:spPr bwMode="auto">
            <a:xfrm>
              <a:off x="32702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322570" name="Rectangle 10"/>
            <p:cNvSpPr>
              <a:spLocks noChangeArrowheads="1"/>
            </p:cNvSpPr>
            <p:nvPr/>
          </p:nvSpPr>
          <p:spPr bwMode="auto">
            <a:xfrm>
              <a:off x="38798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322571" name="Rectangle 11"/>
            <p:cNvSpPr>
              <a:spLocks noChangeArrowheads="1"/>
            </p:cNvSpPr>
            <p:nvPr/>
          </p:nvSpPr>
          <p:spPr bwMode="auto">
            <a:xfrm>
              <a:off x="44894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322572" name="Rectangle 12"/>
            <p:cNvSpPr>
              <a:spLocks noChangeArrowheads="1"/>
            </p:cNvSpPr>
            <p:nvPr/>
          </p:nvSpPr>
          <p:spPr bwMode="auto">
            <a:xfrm>
              <a:off x="5099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119" name="Rectangle 8"/>
            <p:cNvSpPr>
              <a:spLocks noChangeArrowheads="1"/>
            </p:cNvSpPr>
            <p:nvPr/>
          </p:nvSpPr>
          <p:spPr bwMode="auto">
            <a:xfrm>
              <a:off x="57086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6</a:t>
              </a:r>
            </a:p>
          </p:txBody>
        </p:sp>
        <p:sp>
          <p:nvSpPr>
            <p:cNvPr id="120" name="Rectangle 9"/>
            <p:cNvSpPr>
              <a:spLocks noChangeArrowheads="1"/>
            </p:cNvSpPr>
            <p:nvPr/>
          </p:nvSpPr>
          <p:spPr bwMode="auto">
            <a:xfrm>
              <a:off x="63182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121" name="Rectangle 10"/>
            <p:cNvSpPr>
              <a:spLocks noChangeArrowheads="1"/>
            </p:cNvSpPr>
            <p:nvPr/>
          </p:nvSpPr>
          <p:spPr bwMode="auto">
            <a:xfrm>
              <a:off x="69278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8</a:t>
              </a:r>
            </a:p>
          </p:txBody>
        </p:sp>
        <p:sp>
          <p:nvSpPr>
            <p:cNvPr id="122" name="Rectangle 11"/>
            <p:cNvSpPr>
              <a:spLocks noChangeArrowheads="1"/>
            </p:cNvSpPr>
            <p:nvPr/>
          </p:nvSpPr>
          <p:spPr bwMode="auto">
            <a:xfrm>
              <a:off x="75374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9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318250" y="3041650"/>
            <a:ext cx="2362200" cy="2057400"/>
            <a:chOff x="8680450" y="3727450"/>
            <a:chExt cx="2362200" cy="2057400"/>
          </a:xfrm>
        </p:grpSpPr>
        <p:sp>
          <p:nvSpPr>
            <p:cNvPr id="2" name="Rectangle 1"/>
            <p:cNvSpPr/>
            <p:nvPr/>
          </p:nvSpPr>
          <p:spPr bwMode="auto">
            <a:xfrm>
              <a:off x="8680450" y="3727450"/>
              <a:ext cx="2362200" cy="2057400"/>
            </a:xfrm>
            <a:prstGeom prst="rect">
              <a:avLst/>
            </a:prstGeom>
            <a:solidFill>
              <a:srgbClr val="FFFFFF"/>
            </a:solidFill>
            <a:ln w="19050" cap="flat" cmpd="sng" algn="ctr">
              <a:noFill/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vert="horz" wrap="none" lIns="45720" tIns="45720" rIns="4572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grpSp>
          <p:nvGrpSpPr>
            <p:cNvPr id="115" name="Group 220"/>
            <p:cNvGrpSpPr>
              <a:grpSpLocks/>
            </p:cNvGrpSpPr>
            <p:nvPr/>
          </p:nvGrpSpPr>
          <p:grpSpPr bwMode="auto">
            <a:xfrm>
              <a:off x="8756650" y="3879850"/>
              <a:ext cx="2133600" cy="1752600"/>
              <a:chOff x="4368" y="816"/>
              <a:chExt cx="1344" cy="1104"/>
            </a:xfrm>
          </p:grpSpPr>
          <p:sp>
            <p:nvSpPr>
              <p:cNvPr id="116" name="Rectangle 118"/>
              <p:cNvSpPr>
                <a:spLocks noChangeArrowheads="1"/>
              </p:cNvSpPr>
              <p:nvPr/>
            </p:nvSpPr>
            <p:spPr bwMode="auto">
              <a:xfrm>
                <a:off x="4512" y="864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 dirty="0" err="1">
                    <a:latin typeface="Courier New" pitchFamily="49" charset="0"/>
                  </a:rPr>
                  <a:t>addq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grpSp>
            <p:nvGrpSpPr>
              <p:cNvPr id="117" name="Group 183"/>
              <p:cNvGrpSpPr>
                <a:grpSpLocks/>
              </p:cNvGrpSpPr>
              <p:nvPr/>
            </p:nvGrpSpPr>
            <p:grpSpPr bwMode="auto">
              <a:xfrm>
                <a:off x="4944" y="864"/>
                <a:ext cx="384" cy="192"/>
                <a:chOff x="4560" y="864"/>
                <a:chExt cx="384" cy="192"/>
              </a:xfrm>
            </p:grpSpPr>
            <p:sp>
              <p:nvSpPr>
                <p:cNvPr id="138" name="Rectangle 120"/>
                <p:cNvSpPr>
                  <a:spLocks noChangeArrowheads="1"/>
                </p:cNvSpPr>
                <p:nvPr/>
              </p:nvSpPr>
              <p:spPr bwMode="auto">
                <a:xfrm>
                  <a:off x="4560" y="864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 dirty="0">
                      <a:latin typeface="Courier New" pitchFamily="49" charset="0"/>
                    </a:rPr>
                    <a:t>6</a:t>
                  </a:r>
                </a:p>
              </p:txBody>
            </p:sp>
            <p:sp>
              <p:nvSpPr>
                <p:cNvPr id="139" name="Rectangle 121"/>
                <p:cNvSpPr>
                  <a:spLocks noChangeArrowheads="1"/>
                </p:cNvSpPr>
                <p:nvPr/>
              </p:nvSpPr>
              <p:spPr bwMode="auto">
                <a:xfrm>
                  <a:off x="4752" y="864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 dirty="0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140" name="Rectangle 122"/>
                <p:cNvSpPr>
                  <a:spLocks noChangeArrowheads="1"/>
                </p:cNvSpPr>
                <p:nvPr/>
              </p:nvSpPr>
              <p:spPr bwMode="auto">
                <a:xfrm>
                  <a:off x="4560" y="864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18" name="Rectangle 123"/>
              <p:cNvSpPr>
                <a:spLocks noChangeArrowheads="1"/>
              </p:cNvSpPr>
              <p:nvPr/>
            </p:nvSpPr>
            <p:spPr bwMode="auto">
              <a:xfrm>
                <a:off x="4512" y="1152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 dirty="0" err="1">
                    <a:latin typeface="Courier New" pitchFamily="49" charset="0"/>
                  </a:rPr>
                  <a:t>subq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grpSp>
            <p:nvGrpSpPr>
              <p:cNvPr id="123" name="Group 182"/>
              <p:cNvGrpSpPr>
                <a:grpSpLocks/>
              </p:cNvGrpSpPr>
              <p:nvPr/>
            </p:nvGrpSpPr>
            <p:grpSpPr bwMode="auto">
              <a:xfrm>
                <a:off x="4944" y="1152"/>
                <a:ext cx="384" cy="192"/>
                <a:chOff x="4560" y="1152"/>
                <a:chExt cx="384" cy="192"/>
              </a:xfrm>
            </p:grpSpPr>
            <p:sp>
              <p:nvSpPr>
                <p:cNvPr id="135" name="Rectangle 125"/>
                <p:cNvSpPr>
                  <a:spLocks noChangeArrowheads="1"/>
                </p:cNvSpPr>
                <p:nvPr/>
              </p:nvSpPr>
              <p:spPr bwMode="auto">
                <a:xfrm>
                  <a:off x="4560" y="1152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6</a:t>
                  </a:r>
                </a:p>
              </p:txBody>
            </p:sp>
            <p:sp>
              <p:nvSpPr>
                <p:cNvPr id="136" name="Rectangle 126"/>
                <p:cNvSpPr>
                  <a:spLocks noChangeArrowheads="1"/>
                </p:cNvSpPr>
                <p:nvPr/>
              </p:nvSpPr>
              <p:spPr bwMode="auto">
                <a:xfrm>
                  <a:off x="4752" y="1152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137" name="Rectangle 127"/>
                <p:cNvSpPr>
                  <a:spLocks noChangeArrowheads="1"/>
                </p:cNvSpPr>
                <p:nvPr/>
              </p:nvSpPr>
              <p:spPr bwMode="auto">
                <a:xfrm>
                  <a:off x="4560" y="1152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24" name="Rectangle 128"/>
              <p:cNvSpPr>
                <a:spLocks noChangeArrowheads="1"/>
              </p:cNvSpPr>
              <p:nvPr/>
            </p:nvSpPr>
            <p:spPr bwMode="auto">
              <a:xfrm>
                <a:off x="4512" y="1440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 dirty="0" err="1">
                    <a:latin typeface="Courier New" pitchFamily="49" charset="0"/>
                  </a:rPr>
                  <a:t>andq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grpSp>
            <p:nvGrpSpPr>
              <p:cNvPr id="125" name="Group 181"/>
              <p:cNvGrpSpPr>
                <a:grpSpLocks/>
              </p:cNvGrpSpPr>
              <p:nvPr/>
            </p:nvGrpSpPr>
            <p:grpSpPr bwMode="auto">
              <a:xfrm>
                <a:off x="4944" y="1440"/>
                <a:ext cx="384" cy="192"/>
                <a:chOff x="4560" y="1440"/>
                <a:chExt cx="384" cy="192"/>
              </a:xfrm>
            </p:grpSpPr>
            <p:sp>
              <p:nvSpPr>
                <p:cNvPr id="132" name="Rectangle 130"/>
                <p:cNvSpPr>
                  <a:spLocks noChangeArrowheads="1"/>
                </p:cNvSpPr>
                <p:nvPr/>
              </p:nvSpPr>
              <p:spPr bwMode="auto">
                <a:xfrm>
                  <a:off x="4560" y="1440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6</a:t>
                  </a:r>
                </a:p>
              </p:txBody>
            </p:sp>
            <p:sp>
              <p:nvSpPr>
                <p:cNvPr id="133" name="Rectangle 131"/>
                <p:cNvSpPr>
                  <a:spLocks noChangeArrowheads="1"/>
                </p:cNvSpPr>
                <p:nvPr/>
              </p:nvSpPr>
              <p:spPr bwMode="auto">
                <a:xfrm>
                  <a:off x="4752" y="1440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134" name="Rectangle 132"/>
                <p:cNvSpPr>
                  <a:spLocks noChangeArrowheads="1"/>
                </p:cNvSpPr>
                <p:nvPr/>
              </p:nvSpPr>
              <p:spPr bwMode="auto">
                <a:xfrm>
                  <a:off x="4560" y="1440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26" name="Rectangle 133"/>
              <p:cNvSpPr>
                <a:spLocks noChangeArrowheads="1"/>
              </p:cNvSpPr>
              <p:nvPr/>
            </p:nvSpPr>
            <p:spPr bwMode="auto">
              <a:xfrm>
                <a:off x="4512" y="1728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 dirty="0" err="1">
                    <a:latin typeface="Courier New" pitchFamily="49" charset="0"/>
                  </a:rPr>
                  <a:t>xorq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grpSp>
            <p:nvGrpSpPr>
              <p:cNvPr id="127" name="Group 180"/>
              <p:cNvGrpSpPr>
                <a:grpSpLocks/>
              </p:cNvGrpSpPr>
              <p:nvPr/>
            </p:nvGrpSpPr>
            <p:grpSpPr bwMode="auto">
              <a:xfrm>
                <a:off x="4944" y="1728"/>
                <a:ext cx="384" cy="192"/>
                <a:chOff x="4560" y="1728"/>
                <a:chExt cx="384" cy="192"/>
              </a:xfrm>
            </p:grpSpPr>
            <p:sp>
              <p:nvSpPr>
                <p:cNvPr id="129" name="Rectangle 135"/>
                <p:cNvSpPr>
                  <a:spLocks noChangeArrowheads="1"/>
                </p:cNvSpPr>
                <p:nvPr/>
              </p:nvSpPr>
              <p:spPr bwMode="auto">
                <a:xfrm>
                  <a:off x="4560" y="1728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6</a:t>
                  </a:r>
                </a:p>
              </p:txBody>
            </p:sp>
            <p:sp>
              <p:nvSpPr>
                <p:cNvPr id="130" name="Rectangle 136"/>
                <p:cNvSpPr>
                  <a:spLocks noChangeArrowheads="1"/>
                </p:cNvSpPr>
                <p:nvPr/>
              </p:nvSpPr>
              <p:spPr bwMode="auto">
                <a:xfrm>
                  <a:off x="4752" y="1728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3</a:t>
                  </a:r>
                </a:p>
              </p:txBody>
            </p:sp>
            <p:sp>
              <p:nvSpPr>
                <p:cNvPr id="131" name="Rectangle 137"/>
                <p:cNvSpPr>
                  <a:spLocks noChangeArrowheads="1"/>
                </p:cNvSpPr>
                <p:nvPr/>
              </p:nvSpPr>
              <p:spPr bwMode="auto">
                <a:xfrm>
                  <a:off x="4560" y="1728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28" name="AutoShape 217"/>
              <p:cNvSpPr>
                <a:spLocks/>
              </p:cNvSpPr>
              <p:nvPr/>
            </p:nvSpPr>
            <p:spPr bwMode="auto">
              <a:xfrm>
                <a:off x="4368" y="816"/>
                <a:ext cx="144" cy="1104"/>
              </a:xfrm>
              <a:prstGeom prst="leftBrace">
                <a:avLst>
                  <a:gd name="adj1" fmla="val 63889"/>
                  <a:gd name="adj2" fmla="val 50000"/>
                </a:avLst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  <a:effectLst/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12" name="Straight Connector 11"/>
          <p:cNvCxnSpPr>
            <a:stCxn id="2" idx="1"/>
            <a:endCxn id="322659" idx="3"/>
          </p:cNvCxnSpPr>
          <p:nvPr/>
        </p:nvCxnSpPr>
        <p:spPr bwMode="auto">
          <a:xfrm flipH="1">
            <a:off x="3270250" y="4070350"/>
            <a:ext cx="3048000" cy="44450"/>
          </a:xfrm>
          <a:prstGeom prst="line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triangle" w="med" len="med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066610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27777" y="-186458"/>
            <a:ext cx="7875746" cy="1323108"/>
          </a:xfrm>
        </p:spPr>
        <p:txBody>
          <a:bodyPr/>
          <a:lstStyle/>
          <a:p>
            <a:r>
              <a:rPr lang="en-US" dirty="0"/>
              <a:t>Y86-64 Instruction Set #4</a:t>
            </a:r>
          </a:p>
        </p:txBody>
      </p:sp>
      <p:sp>
        <p:nvSpPr>
          <p:cNvPr id="322565" name="Rectangle 5"/>
          <p:cNvSpPr>
            <a:spLocks noChangeArrowheads="1"/>
          </p:cNvSpPr>
          <p:nvPr/>
        </p:nvSpPr>
        <p:spPr bwMode="auto">
          <a:xfrm>
            <a:off x="146050" y="8382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/>
              <a:t>Byte</a:t>
            </a:r>
          </a:p>
        </p:txBody>
      </p: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pushq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endParaRPr lang="en-US" sz="1400" b="0" dirty="0"/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584" name="Rectangle 24"/>
          <p:cNvSpPr>
            <a:spLocks noChangeArrowheads="1"/>
          </p:cNvSpPr>
          <p:nvPr/>
        </p:nvSpPr>
        <p:spPr bwMode="auto">
          <a:xfrm>
            <a:off x="146050" y="44196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jXX </a:t>
            </a:r>
            <a:r>
              <a:rPr lang="en-US" sz="1400" b="0"/>
              <a:t>Dest</a:t>
            </a:r>
          </a:p>
        </p:txBody>
      </p:sp>
      <p:grpSp>
        <p:nvGrpSpPr>
          <p:cNvPr id="8" name="Group 210"/>
          <p:cNvGrpSpPr>
            <a:grpSpLocks/>
          </p:cNvGrpSpPr>
          <p:nvPr/>
        </p:nvGrpSpPr>
        <p:grpSpPr bwMode="auto">
          <a:xfrm>
            <a:off x="2051050" y="4419600"/>
            <a:ext cx="609600" cy="304800"/>
            <a:chOff x="1536" y="2784"/>
            <a:chExt cx="384" cy="192"/>
          </a:xfrm>
        </p:grpSpPr>
        <p:sp>
          <p:nvSpPr>
            <p:cNvPr id="322586" name="Rectangle 26"/>
            <p:cNvSpPr>
              <a:spLocks noChangeArrowheads="1"/>
            </p:cNvSpPr>
            <p:nvPr/>
          </p:nvSpPr>
          <p:spPr bwMode="auto">
            <a:xfrm>
              <a:off x="1536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322587" name="Rectangle 27"/>
            <p:cNvSpPr>
              <a:spLocks noChangeArrowheads="1"/>
            </p:cNvSpPr>
            <p:nvPr/>
          </p:nvSpPr>
          <p:spPr bwMode="auto">
            <a:xfrm>
              <a:off x="1728" y="278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/>
                <a:t>fn</a:t>
              </a:r>
            </a:p>
          </p:txBody>
        </p:sp>
        <p:sp>
          <p:nvSpPr>
            <p:cNvPr id="322588" name="Rectangle 28"/>
            <p:cNvSpPr>
              <a:spLocks noChangeArrowheads="1"/>
            </p:cNvSpPr>
            <p:nvPr/>
          </p:nvSpPr>
          <p:spPr bwMode="auto">
            <a:xfrm>
              <a:off x="1536" y="278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589" name="Rectangle 29"/>
          <p:cNvSpPr>
            <a:spLocks noChangeArrowheads="1"/>
          </p:cNvSpPr>
          <p:nvPr/>
        </p:nvSpPr>
        <p:spPr bwMode="auto">
          <a:xfrm>
            <a:off x="2660650" y="441325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Dest</a:t>
            </a:r>
          </a:p>
        </p:txBody>
      </p: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popq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endParaRPr lang="en-US" sz="1400" b="0" dirty="0"/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F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601" name="Rectangle 41"/>
          <p:cNvSpPr>
            <a:spLocks noChangeArrowheads="1"/>
          </p:cNvSpPr>
          <p:nvPr/>
        </p:nvSpPr>
        <p:spPr bwMode="auto">
          <a:xfrm>
            <a:off x="146050" y="48768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call </a:t>
            </a:r>
            <a:r>
              <a:rPr lang="en-US" sz="1400" b="0"/>
              <a:t>Dest</a:t>
            </a:r>
          </a:p>
        </p:txBody>
      </p:sp>
      <p:grpSp>
        <p:nvGrpSpPr>
          <p:cNvPr id="13" name="Group 205"/>
          <p:cNvGrpSpPr>
            <a:grpSpLocks/>
          </p:cNvGrpSpPr>
          <p:nvPr/>
        </p:nvGrpSpPr>
        <p:grpSpPr bwMode="auto">
          <a:xfrm>
            <a:off x="2051050" y="4876800"/>
            <a:ext cx="609600" cy="304800"/>
            <a:chOff x="1536" y="3072"/>
            <a:chExt cx="384" cy="192"/>
          </a:xfrm>
        </p:grpSpPr>
        <p:sp>
          <p:nvSpPr>
            <p:cNvPr id="322603" name="Rectangle 43"/>
            <p:cNvSpPr>
              <a:spLocks noChangeArrowheads="1"/>
            </p:cNvSpPr>
            <p:nvPr/>
          </p:nvSpPr>
          <p:spPr bwMode="auto">
            <a:xfrm>
              <a:off x="1536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8</a:t>
              </a:r>
            </a:p>
          </p:txBody>
        </p:sp>
        <p:sp>
          <p:nvSpPr>
            <p:cNvPr id="322604" name="Rectangle 44"/>
            <p:cNvSpPr>
              <a:spLocks noChangeArrowheads="1"/>
            </p:cNvSpPr>
            <p:nvPr/>
          </p:nvSpPr>
          <p:spPr bwMode="auto">
            <a:xfrm>
              <a:off x="1728" y="307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05" name="Rectangle 45"/>
            <p:cNvSpPr>
              <a:spLocks noChangeArrowheads="1"/>
            </p:cNvSpPr>
            <p:nvPr/>
          </p:nvSpPr>
          <p:spPr bwMode="auto">
            <a:xfrm>
              <a:off x="1536" y="307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06" name="Rectangle 46"/>
          <p:cNvSpPr>
            <a:spLocks noChangeArrowheads="1"/>
          </p:cNvSpPr>
          <p:nvPr/>
        </p:nvSpPr>
        <p:spPr bwMode="auto">
          <a:xfrm>
            <a:off x="2660650" y="48768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 dirty="0" err="1"/>
              <a:t>Dest</a:t>
            </a:r>
            <a:endParaRPr lang="en-US" sz="1400" b="0" dirty="0"/>
          </a:p>
        </p:txBody>
      </p: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cmovXX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/>
                  <a:t>fn</a:t>
                </a:r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618" name="Rectangle 58"/>
          <p:cNvSpPr>
            <a:spLocks noChangeArrowheads="1"/>
          </p:cNvSpPr>
          <p:nvPr/>
        </p:nvSpPr>
        <p:spPr bwMode="auto">
          <a:xfrm>
            <a:off x="146050" y="25908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irmovq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/>
              <a:t>V</a:t>
            </a:r>
            <a:r>
              <a:rPr lang="en-US" sz="1400" b="0" dirty="0">
                <a:latin typeface="Courier New" pitchFamily="49" charset="0"/>
              </a:rPr>
              <a:t>, </a:t>
            </a:r>
            <a:r>
              <a:rPr lang="en-US" sz="1400" b="0" dirty="0" err="1"/>
              <a:t>rB</a:t>
            </a:r>
            <a:endParaRPr lang="en-US" sz="1400" b="0" dirty="0"/>
          </a:p>
        </p:txBody>
      </p:sp>
      <p:grpSp>
        <p:nvGrpSpPr>
          <p:cNvPr id="18" name="Group 200"/>
          <p:cNvGrpSpPr>
            <a:grpSpLocks/>
          </p:cNvGrpSpPr>
          <p:nvPr/>
        </p:nvGrpSpPr>
        <p:grpSpPr bwMode="auto">
          <a:xfrm>
            <a:off x="2051050" y="2590800"/>
            <a:ext cx="609600" cy="304800"/>
            <a:chOff x="1536" y="1632"/>
            <a:chExt cx="384" cy="192"/>
          </a:xfrm>
        </p:grpSpPr>
        <p:sp>
          <p:nvSpPr>
            <p:cNvPr id="322620" name="Rectangle 60"/>
            <p:cNvSpPr>
              <a:spLocks noChangeArrowheads="1"/>
            </p:cNvSpPr>
            <p:nvPr/>
          </p:nvSpPr>
          <p:spPr bwMode="auto">
            <a:xfrm>
              <a:off x="1536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322621" name="Rectangle 61"/>
            <p:cNvSpPr>
              <a:spLocks noChangeArrowheads="1"/>
            </p:cNvSpPr>
            <p:nvPr/>
          </p:nvSpPr>
          <p:spPr bwMode="auto">
            <a:xfrm>
              <a:off x="1728" y="163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22" name="Rectangle 62"/>
            <p:cNvSpPr>
              <a:spLocks noChangeArrowheads="1"/>
            </p:cNvSpPr>
            <p:nvPr/>
          </p:nvSpPr>
          <p:spPr bwMode="auto">
            <a:xfrm>
              <a:off x="1536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19" name="Group 199"/>
          <p:cNvGrpSpPr>
            <a:grpSpLocks/>
          </p:cNvGrpSpPr>
          <p:nvPr/>
        </p:nvGrpSpPr>
        <p:grpSpPr bwMode="auto">
          <a:xfrm>
            <a:off x="2660650" y="2590800"/>
            <a:ext cx="609600" cy="304800"/>
            <a:chOff x="1920" y="1632"/>
            <a:chExt cx="384" cy="192"/>
          </a:xfrm>
        </p:grpSpPr>
        <p:sp>
          <p:nvSpPr>
            <p:cNvPr id="322624" name="Rectangle 64"/>
            <p:cNvSpPr>
              <a:spLocks noChangeArrowheads="1"/>
            </p:cNvSpPr>
            <p:nvPr/>
          </p:nvSpPr>
          <p:spPr bwMode="auto">
            <a:xfrm>
              <a:off x="1920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F</a:t>
              </a:r>
            </a:p>
          </p:txBody>
        </p:sp>
        <p:sp>
          <p:nvSpPr>
            <p:cNvPr id="322625" name="Rectangle 65"/>
            <p:cNvSpPr>
              <a:spLocks noChangeArrowheads="1"/>
            </p:cNvSpPr>
            <p:nvPr/>
          </p:nvSpPr>
          <p:spPr bwMode="auto">
            <a:xfrm>
              <a:off x="2112" y="1632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26" name="Rectangle 66"/>
            <p:cNvSpPr>
              <a:spLocks noChangeArrowheads="1"/>
            </p:cNvSpPr>
            <p:nvPr/>
          </p:nvSpPr>
          <p:spPr bwMode="auto">
            <a:xfrm>
              <a:off x="1920" y="163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27" name="Rectangle 67"/>
          <p:cNvSpPr>
            <a:spLocks noChangeArrowheads="1"/>
          </p:cNvSpPr>
          <p:nvPr/>
        </p:nvSpPr>
        <p:spPr bwMode="auto">
          <a:xfrm>
            <a:off x="3270250" y="25908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V</a:t>
            </a:r>
          </a:p>
        </p:txBody>
      </p:sp>
      <p:sp>
        <p:nvSpPr>
          <p:cNvPr id="322629" name="Rectangle 69"/>
          <p:cNvSpPr>
            <a:spLocks noChangeArrowheads="1"/>
          </p:cNvSpPr>
          <p:nvPr/>
        </p:nvSpPr>
        <p:spPr bwMode="auto">
          <a:xfrm>
            <a:off x="146050" y="30480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rmmovq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 err="1"/>
              <a:t>rA</a:t>
            </a:r>
            <a:r>
              <a:rPr lang="en-US" sz="1400" b="0" dirty="0">
                <a:latin typeface="Courier New" pitchFamily="49" charset="0"/>
              </a:rPr>
              <a:t>, </a:t>
            </a:r>
            <a:r>
              <a:rPr lang="en-US" sz="1400" b="0" dirty="0"/>
              <a:t>D</a:t>
            </a:r>
            <a:r>
              <a:rPr lang="en-US" sz="1400" b="0" dirty="0">
                <a:latin typeface="Courier New" pitchFamily="49" charset="0"/>
              </a:rPr>
              <a:t>(</a:t>
            </a:r>
            <a:r>
              <a:rPr lang="en-US" sz="1400" b="0" dirty="0" err="1"/>
              <a:t>rB</a:t>
            </a:r>
            <a:r>
              <a:rPr lang="en-US" sz="1400" b="0" dirty="0">
                <a:latin typeface="Courier New" pitchFamily="49" charset="0"/>
              </a:rPr>
              <a:t>)</a:t>
            </a:r>
          </a:p>
        </p:txBody>
      </p:sp>
      <p:grpSp>
        <p:nvGrpSpPr>
          <p:cNvPr id="21" name="Group 197"/>
          <p:cNvGrpSpPr>
            <a:grpSpLocks/>
          </p:cNvGrpSpPr>
          <p:nvPr/>
        </p:nvGrpSpPr>
        <p:grpSpPr bwMode="auto">
          <a:xfrm>
            <a:off x="2051050" y="3048000"/>
            <a:ext cx="609600" cy="304800"/>
            <a:chOff x="1536" y="1920"/>
            <a:chExt cx="384" cy="192"/>
          </a:xfrm>
        </p:grpSpPr>
        <p:sp>
          <p:nvSpPr>
            <p:cNvPr id="322631" name="Rectangle 71"/>
            <p:cNvSpPr>
              <a:spLocks noChangeArrowheads="1"/>
            </p:cNvSpPr>
            <p:nvPr/>
          </p:nvSpPr>
          <p:spPr bwMode="auto">
            <a:xfrm>
              <a:off x="1536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322632" name="Rectangle 72"/>
            <p:cNvSpPr>
              <a:spLocks noChangeArrowheads="1"/>
            </p:cNvSpPr>
            <p:nvPr/>
          </p:nvSpPr>
          <p:spPr bwMode="auto">
            <a:xfrm>
              <a:off x="1728" y="192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33" name="Rectangle 73"/>
            <p:cNvSpPr>
              <a:spLocks noChangeArrowheads="1"/>
            </p:cNvSpPr>
            <p:nvPr/>
          </p:nvSpPr>
          <p:spPr bwMode="auto">
            <a:xfrm>
              <a:off x="1536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22" name="Group 196"/>
          <p:cNvGrpSpPr>
            <a:grpSpLocks/>
          </p:cNvGrpSpPr>
          <p:nvPr/>
        </p:nvGrpSpPr>
        <p:grpSpPr bwMode="auto">
          <a:xfrm>
            <a:off x="2660650" y="3048000"/>
            <a:ext cx="609600" cy="304800"/>
            <a:chOff x="1920" y="1920"/>
            <a:chExt cx="384" cy="192"/>
          </a:xfrm>
        </p:grpSpPr>
        <p:sp>
          <p:nvSpPr>
            <p:cNvPr id="322635" name="Rectangle 75"/>
            <p:cNvSpPr>
              <a:spLocks noChangeArrowheads="1"/>
            </p:cNvSpPr>
            <p:nvPr/>
          </p:nvSpPr>
          <p:spPr bwMode="auto">
            <a:xfrm>
              <a:off x="1920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rA</a:t>
              </a:r>
            </a:p>
          </p:txBody>
        </p:sp>
        <p:sp>
          <p:nvSpPr>
            <p:cNvPr id="322636" name="Rectangle 76"/>
            <p:cNvSpPr>
              <a:spLocks noChangeArrowheads="1"/>
            </p:cNvSpPr>
            <p:nvPr/>
          </p:nvSpPr>
          <p:spPr bwMode="auto">
            <a:xfrm>
              <a:off x="2112" y="1920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37" name="Rectangle 77"/>
            <p:cNvSpPr>
              <a:spLocks noChangeArrowheads="1"/>
            </p:cNvSpPr>
            <p:nvPr/>
          </p:nvSpPr>
          <p:spPr bwMode="auto">
            <a:xfrm>
              <a:off x="1920" y="192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38" name="Rectangle 78"/>
          <p:cNvSpPr>
            <a:spLocks noChangeArrowheads="1"/>
          </p:cNvSpPr>
          <p:nvPr/>
        </p:nvSpPr>
        <p:spPr bwMode="auto">
          <a:xfrm>
            <a:off x="3270250" y="30480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</a:t>
            </a:r>
          </a:p>
        </p:txBody>
      </p:sp>
      <p:sp>
        <p:nvSpPr>
          <p:cNvPr id="322640" name="Rectangle 80"/>
          <p:cNvSpPr>
            <a:spLocks noChangeArrowheads="1"/>
          </p:cNvSpPr>
          <p:nvPr/>
        </p:nvSpPr>
        <p:spPr bwMode="auto">
          <a:xfrm>
            <a:off x="146050" y="350520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>
                <a:latin typeface="Courier New" pitchFamily="49" charset="0"/>
              </a:rPr>
              <a:t>mrmovq</a:t>
            </a:r>
            <a:r>
              <a:rPr lang="en-US" sz="1400" b="0" dirty="0">
                <a:latin typeface="Courier New" pitchFamily="49" charset="0"/>
              </a:rPr>
              <a:t> </a:t>
            </a:r>
            <a:r>
              <a:rPr lang="en-US" sz="1400" b="0" dirty="0"/>
              <a:t>D</a:t>
            </a:r>
            <a:r>
              <a:rPr lang="en-US" sz="1400" b="0" dirty="0">
                <a:latin typeface="Courier New" pitchFamily="49" charset="0"/>
              </a:rPr>
              <a:t>(</a:t>
            </a:r>
            <a:r>
              <a:rPr lang="en-US" sz="1400" b="0" dirty="0" err="1"/>
              <a:t>rB</a:t>
            </a:r>
            <a:r>
              <a:rPr lang="en-US" sz="1400" b="0" dirty="0">
                <a:latin typeface="Courier New" pitchFamily="49" charset="0"/>
              </a:rPr>
              <a:t>), </a:t>
            </a:r>
            <a:r>
              <a:rPr lang="en-US" sz="1400" b="0" dirty="0" err="1"/>
              <a:t>rA</a:t>
            </a:r>
            <a:endParaRPr lang="en-US" sz="1400" b="0" dirty="0"/>
          </a:p>
        </p:txBody>
      </p:sp>
      <p:grpSp>
        <p:nvGrpSpPr>
          <p:cNvPr id="24" name="Group 194"/>
          <p:cNvGrpSpPr>
            <a:grpSpLocks/>
          </p:cNvGrpSpPr>
          <p:nvPr/>
        </p:nvGrpSpPr>
        <p:grpSpPr bwMode="auto">
          <a:xfrm>
            <a:off x="2051050" y="3505200"/>
            <a:ext cx="609600" cy="304800"/>
            <a:chOff x="1536" y="2208"/>
            <a:chExt cx="384" cy="192"/>
          </a:xfrm>
        </p:grpSpPr>
        <p:sp>
          <p:nvSpPr>
            <p:cNvPr id="322642" name="Rectangle 82"/>
            <p:cNvSpPr>
              <a:spLocks noChangeArrowheads="1"/>
            </p:cNvSpPr>
            <p:nvPr/>
          </p:nvSpPr>
          <p:spPr bwMode="auto">
            <a:xfrm>
              <a:off x="1536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322643" name="Rectangle 83"/>
            <p:cNvSpPr>
              <a:spLocks noChangeArrowheads="1"/>
            </p:cNvSpPr>
            <p:nvPr/>
          </p:nvSpPr>
          <p:spPr bwMode="auto">
            <a:xfrm>
              <a:off x="1728" y="220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644" name="Rectangle 84"/>
            <p:cNvSpPr>
              <a:spLocks noChangeArrowheads="1"/>
            </p:cNvSpPr>
            <p:nvPr/>
          </p:nvSpPr>
          <p:spPr bwMode="auto">
            <a:xfrm>
              <a:off x="1536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grpSp>
        <p:nvGrpSpPr>
          <p:cNvPr id="25" name="Group 193"/>
          <p:cNvGrpSpPr>
            <a:grpSpLocks/>
          </p:cNvGrpSpPr>
          <p:nvPr/>
        </p:nvGrpSpPr>
        <p:grpSpPr bwMode="auto">
          <a:xfrm>
            <a:off x="2660650" y="3505200"/>
            <a:ext cx="609600" cy="304800"/>
            <a:chOff x="1920" y="2208"/>
            <a:chExt cx="384" cy="192"/>
          </a:xfrm>
        </p:grpSpPr>
        <p:sp>
          <p:nvSpPr>
            <p:cNvPr id="322646" name="Rectangle 86"/>
            <p:cNvSpPr>
              <a:spLocks noChangeArrowheads="1"/>
            </p:cNvSpPr>
            <p:nvPr/>
          </p:nvSpPr>
          <p:spPr bwMode="auto">
            <a:xfrm>
              <a:off x="1920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rA</a:t>
              </a:r>
            </a:p>
          </p:txBody>
        </p:sp>
        <p:sp>
          <p:nvSpPr>
            <p:cNvPr id="322647" name="Rectangle 87"/>
            <p:cNvSpPr>
              <a:spLocks noChangeArrowheads="1"/>
            </p:cNvSpPr>
            <p:nvPr/>
          </p:nvSpPr>
          <p:spPr bwMode="auto">
            <a:xfrm>
              <a:off x="2112" y="2208"/>
              <a:ext cx="192" cy="192"/>
            </a:xfrm>
            <a:prstGeom prst="rect">
              <a:avLst/>
            </a:prstGeom>
            <a:solidFill>
              <a:srgbClr val="FFCC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rB</a:t>
              </a:r>
            </a:p>
          </p:txBody>
        </p:sp>
        <p:sp>
          <p:nvSpPr>
            <p:cNvPr id="322648" name="Rectangle 88"/>
            <p:cNvSpPr>
              <a:spLocks noChangeArrowheads="1"/>
            </p:cNvSpPr>
            <p:nvPr/>
          </p:nvSpPr>
          <p:spPr bwMode="auto">
            <a:xfrm>
              <a:off x="1920" y="220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322649" name="Rectangle 89"/>
          <p:cNvSpPr>
            <a:spLocks noChangeArrowheads="1"/>
          </p:cNvSpPr>
          <p:nvPr/>
        </p:nvSpPr>
        <p:spPr bwMode="auto">
          <a:xfrm>
            <a:off x="3270250" y="3505200"/>
            <a:ext cx="4876800" cy="304800"/>
          </a:xfrm>
          <a:prstGeom prst="rect">
            <a:avLst/>
          </a:prstGeom>
          <a:solidFill>
            <a:srgbClr val="CCE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400" b="0"/>
              <a:t>D</a:t>
            </a:r>
          </a:p>
        </p:txBody>
      </p: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>
                  <a:latin typeface="Courier New" pitchFamily="49" charset="0"/>
                </a:rPr>
                <a:t>OPq</a:t>
              </a:r>
              <a:r>
                <a:rPr lang="en-US" sz="1400" b="0" dirty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5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563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4" name="Group 322563"/>
          <p:cNvGrpSpPr/>
          <p:nvPr/>
        </p:nvGrpSpPr>
        <p:grpSpPr>
          <a:xfrm>
            <a:off x="2051050" y="831850"/>
            <a:ext cx="6096000" cy="311150"/>
            <a:chOff x="2051050" y="831850"/>
            <a:chExt cx="6096000" cy="311150"/>
          </a:xfrm>
        </p:grpSpPr>
        <p:sp>
          <p:nvSpPr>
            <p:cNvPr id="322567" name="Rectangle 7"/>
            <p:cNvSpPr>
              <a:spLocks noChangeArrowheads="1"/>
            </p:cNvSpPr>
            <p:nvPr/>
          </p:nvSpPr>
          <p:spPr bwMode="auto">
            <a:xfrm>
              <a:off x="2051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322568" name="Rectangle 8"/>
            <p:cNvSpPr>
              <a:spLocks noChangeArrowheads="1"/>
            </p:cNvSpPr>
            <p:nvPr/>
          </p:nvSpPr>
          <p:spPr bwMode="auto">
            <a:xfrm>
              <a:off x="26606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1</a:t>
              </a:r>
            </a:p>
          </p:txBody>
        </p:sp>
        <p:sp>
          <p:nvSpPr>
            <p:cNvPr id="322569" name="Rectangle 9"/>
            <p:cNvSpPr>
              <a:spLocks noChangeArrowheads="1"/>
            </p:cNvSpPr>
            <p:nvPr/>
          </p:nvSpPr>
          <p:spPr bwMode="auto">
            <a:xfrm>
              <a:off x="32702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322570" name="Rectangle 10"/>
            <p:cNvSpPr>
              <a:spLocks noChangeArrowheads="1"/>
            </p:cNvSpPr>
            <p:nvPr/>
          </p:nvSpPr>
          <p:spPr bwMode="auto">
            <a:xfrm>
              <a:off x="38798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322571" name="Rectangle 11"/>
            <p:cNvSpPr>
              <a:spLocks noChangeArrowheads="1"/>
            </p:cNvSpPr>
            <p:nvPr/>
          </p:nvSpPr>
          <p:spPr bwMode="auto">
            <a:xfrm>
              <a:off x="44894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322572" name="Rectangle 12"/>
            <p:cNvSpPr>
              <a:spLocks noChangeArrowheads="1"/>
            </p:cNvSpPr>
            <p:nvPr/>
          </p:nvSpPr>
          <p:spPr bwMode="auto">
            <a:xfrm>
              <a:off x="5099050" y="83820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119" name="Rectangle 8"/>
            <p:cNvSpPr>
              <a:spLocks noChangeArrowheads="1"/>
            </p:cNvSpPr>
            <p:nvPr/>
          </p:nvSpPr>
          <p:spPr bwMode="auto">
            <a:xfrm>
              <a:off x="57086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6</a:t>
              </a:r>
            </a:p>
          </p:txBody>
        </p:sp>
        <p:sp>
          <p:nvSpPr>
            <p:cNvPr id="120" name="Rectangle 9"/>
            <p:cNvSpPr>
              <a:spLocks noChangeArrowheads="1"/>
            </p:cNvSpPr>
            <p:nvPr/>
          </p:nvSpPr>
          <p:spPr bwMode="auto">
            <a:xfrm>
              <a:off x="63182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121" name="Rectangle 10"/>
            <p:cNvSpPr>
              <a:spLocks noChangeArrowheads="1"/>
            </p:cNvSpPr>
            <p:nvPr/>
          </p:nvSpPr>
          <p:spPr bwMode="auto">
            <a:xfrm>
              <a:off x="69278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8</a:t>
              </a:r>
            </a:p>
          </p:txBody>
        </p:sp>
        <p:sp>
          <p:nvSpPr>
            <p:cNvPr id="122" name="Rectangle 11"/>
            <p:cNvSpPr>
              <a:spLocks noChangeArrowheads="1"/>
            </p:cNvSpPr>
            <p:nvPr/>
          </p:nvSpPr>
          <p:spPr bwMode="auto">
            <a:xfrm>
              <a:off x="7537450" y="831850"/>
              <a:ext cx="609600" cy="30480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9</a:t>
              </a: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6623050" y="755650"/>
            <a:ext cx="2209800" cy="3200400"/>
            <a:chOff x="6546850" y="3194050"/>
            <a:chExt cx="2209800" cy="3200400"/>
          </a:xfrm>
        </p:grpSpPr>
        <p:sp>
          <p:nvSpPr>
            <p:cNvPr id="116" name="Rectangle 115"/>
            <p:cNvSpPr/>
            <p:nvPr/>
          </p:nvSpPr>
          <p:spPr bwMode="auto">
            <a:xfrm>
              <a:off x="6546850" y="3194050"/>
              <a:ext cx="1676400" cy="3200400"/>
            </a:xfrm>
            <a:prstGeom prst="rect">
              <a:avLst/>
            </a:prstGeom>
            <a:solidFill>
              <a:srgbClr val="FFFFFF"/>
            </a:solidFill>
            <a:ln w="19050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vert="horz" wrap="none" lIns="45720" tIns="45720" rIns="4572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grpSp>
          <p:nvGrpSpPr>
            <p:cNvPr id="117" name="Group 219"/>
            <p:cNvGrpSpPr>
              <a:grpSpLocks/>
            </p:cNvGrpSpPr>
            <p:nvPr/>
          </p:nvGrpSpPr>
          <p:grpSpPr bwMode="auto">
            <a:xfrm>
              <a:off x="6623050" y="3270250"/>
              <a:ext cx="2133600" cy="3048000"/>
              <a:chOff x="3984" y="2160"/>
              <a:chExt cx="1344" cy="1920"/>
            </a:xfrm>
          </p:grpSpPr>
          <p:sp>
            <p:nvSpPr>
              <p:cNvPr id="118" name="Rectangle 138"/>
              <p:cNvSpPr>
                <a:spLocks noChangeArrowheads="1"/>
              </p:cNvSpPr>
              <p:nvPr/>
            </p:nvSpPr>
            <p:spPr bwMode="auto">
              <a:xfrm>
                <a:off x="4128" y="2160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jmp</a:t>
                </a:r>
              </a:p>
            </p:txBody>
          </p:sp>
          <p:grpSp>
            <p:nvGrpSpPr>
              <p:cNvPr id="123" name="Group 179"/>
              <p:cNvGrpSpPr>
                <a:grpSpLocks/>
              </p:cNvGrpSpPr>
              <p:nvPr/>
            </p:nvGrpSpPr>
            <p:grpSpPr bwMode="auto">
              <a:xfrm>
                <a:off x="4560" y="2160"/>
                <a:ext cx="384" cy="192"/>
                <a:chOff x="4560" y="2160"/>
                <a:chExt cx="384" cy="192"/>
              </a:xfrm>
            </p:grpSpPr>
            <p:sp>
              <p:nvSpPr>
                <p:cNvPr id="155" name="Rectangle 140"/>
                <p:cNvSpPr>
                  <a:spLocks noChangeArrowheads="1"/>
                </p:cNvSpPr>
                <p:nvPr/>
              </p:nvSpPr>
              <p:spPr bwMode="auto">
                <a:xfrm>
                  <a:off x="4560" y="2160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156" name="Rectangle 141"/>
                <p:cNvSpPr>
                  <a:spLocks noChangeArrowheads="1"/>
                </p:cNvSpPr>
                <p:nvPr/>
              </p:nvSpPr>
              <p:spPr bwMode="auto">
                <a:xfrm>
                  <a:off x="4752" y="2160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157" name="Rectangle 142"/>
                <p:cNvSpPr>
                  <a:spLocks noChangeArrowheads="1"/>
                </p:cNvSpPr>
                <p:nvPr/>
              </p:nvSpPr>
              <p:spPr bwMode="auto">
                <a:xfrm>
                  <a:off x="4560" y="2160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24" name="Rectangle 143"/>
              <p:cNvSpPr>
                <a:spLocks noChangeArrowheads="1"/>
              </p:cNvSpPr>
              <p:nvPr/>
            </p:nvSpPr>
            <p:spPr bwMode="auto">
              <a:xfrm>
                <a:off x="4128" y="2448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jle</a:t>
                </a:r>
              </a:p>
            </p:txBody>
          </p:sp>
          <p:grpSp>
            <p:nvGrpSpPr>
              <p:cNvPr id="125" name="Group 178"/>
              <p:cNvGrpSpPr>
                <a:grpSpLocks/>
              </p:cNvGrpSpPr>
              <p:nvPr/>
            </p:nvGrpSpPr>
            <p:grpSpPr bwMode="auto">
              <a:xfrm>
                <a:off x="4560" y="2448"/>
                <a:ext cx="384" cy="192"/>
                <a:chOff x="4560" y="2448"/>
                <a:chExt cx="384" cy="192"/>
              </a:xfrm>
            </p:grpSpPr>
            <p:sp>
              <p:nvSpPr>
                <p:cNvPr id="152" name="Rectangle 145"/>
                <p:cNvSpPr>
                  <a:spLocks noChangeArrowheads="1"/>
                </p:cNvSpPr>
                <p:nvPr/>
              </p:nvSpPr>
              <p:spPr bwMode="auto">
                <a:xfrm>
                  <a:off x="4560" y="2448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153" name="Rectangle 146"/>
                <p:cNvSpPr>
                  <a:spLocks noChangeArrowheads="1"/>
                </p:cNvSpPr>
                <p:nvPr/>
              </p:nvSpPr>
              <p:spPr bwMode="auto">
                <a:xfrm>
                  <a:off x="4752" y="2448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1</a:t>
                  </a:r>
                </a:p>
              </p:txBody>
            </p:sp>
            <p:sp>
              <p:nvSpPr>
                <p:cNvPr id="154" name="Rectangle 147"/>
                <p:cNvSpPr>
                  <a:spLocks noChangeArrowheads="1"/>
                </p:cNvSpPr>
                <p:nvPr/>
              </p:nvSpPr>
              <p:spPr bwMode="auto">
                <a:xfrm>
                  <a:off x="4560" y="2448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26" name="Rectangle 148"/>
              <p:cNvSpPr>
                <a:spLocks noChangeArrowheads="1"/>
              </p:cNvSpPr>
              <p:nvPr/>
            </p:nvSpPr>
            <p:spPr bwMode="auto">
              <a:xfrm>
                <a:off x="4128" y="2736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jl</a:t>
                </a:r>
              </a:p>
            </p:txBody>
          </p:sp>
          <p:grpSp>
            <p:nvGrpSpPr>
              <p:cNvPr id="127" name="Group 177"/>
              <p:cNvGrpSpPr>
                <a:grpSpLocks/>
              </p:cNvGrpSpPr>
              <p:nvPr/>
            </p:nvGrpSpPr>
            <p:grpSpPr bwMode="auto">
              <a:xfrm>
                <a:off x="4560" y="2736"/>
                <a:ext cx="384" cy="192"/>
                <a:chOff x="4560" y="2736"/>
                <a:chExt cx="384" cy="192"/>
              </a:xfrm>
            </p:grpSpPr>
            <p:sp>
              <p:nvSpPr>
                <p:cNvPr id="149" name="Rectangle 150"/>
                <p:cNvSpPr>
                  <a:spLocks noChangeArrowheads="1"/>
                </p:cNvSpPr>
                <p:nvPr/>
              </p:nvSpPr>
              <p:spPr bwMode="auto">
                <a:xfrm>
                  <a:off x="4560" y="2736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150" name="Rectangle 151"/>
                <p:cNvSpPr>
                  <a:spLocks noChangeArrowheads="1"/>
                </p:cNvSpPr>
                <p:nvPr/>
              </p:nvSpPr>
              <p:spPr bwMode="auto">
                <a:xfrm>
                  <a:off x="4752" y="2736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2</a:t>
                  </a:r>
                </a:p>
              </p:txBody>
            </p:sp>
            <p:sp>
              <p:nvSpPr>
                <p:cNvPr id="151" name="Rectangle 152"/>
                <p:cNvSpPr>
                  <a:spLocks noChangeArrowheads="1"/>
                </p:cNvSpPr>
                <p:nvPr/>
              </p:nvSpPr>
              <p:spPr bwMode="auto">
                <a:xfrm>
                  <a:off x="4560" y="2736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28" name="Rectangle 153"/>
              <p:cNvSpPr>
                <a:spLocks noChangeArrowheads="1"/>
              </p:cNvSpPr>
              <p:nvPr/>
            </p:nvSpPr>
            <p:spPr bwMode="auto">
              <a:xfrm>
                <a:off x="4128" y="3024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je</a:t>
                </a:r>
              </a:p>
            </p:txBody>
          </p:sp>
          <p:grpSp>
            <p:nvGrpSpPr>
              <p:cNvPr id="129" name="Group 176"/>
              <p:cNvGrpSpPr>
                <a:grpSpLocks/>
              </p:cNvGrpSpPr>
              <p:nvPr/>
            </p:nvGrpSpPr>
            <p:grpSpPr bwMode="auto">
              <a:xfrm>
                <a:off x="4560" y="3024"/>
                <a:ext cx="384" cy="192"/>
                <a:chOff x="4560" y="3024"/>
                <a:chExt cx="384" cy="192"/>
              </a:xfrm>
            </p:grpSpPr>
            <p:sp>
              <p:nvSpPr>
                <p:cNvPr id="146" name="Rectangle 155"/>
                <p:cNvSpPr>
                  <a:spLocks noChangeArrowheads="1"/>
                </p:cNvSpPr>
                <p:nvPr/>
              </p:nvSpPr>
              <p:spPr bwMode="auto">
                <a:xfrm>
                  <a:off x="4560" y="3024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147" name="Rectangle 156"/>
                <p:cNvSpPr>
                  <a:spLocks noChangeArrowheads="1"/>
                </p:cNvSpPr>
                <p:nvPr/>
              </p:nvSpPr>
              <p:spPr bwMode="auto">
                <a:xfrm>
                  <a:off x="4752" y="3024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3</a:t>
                  </a:r>
                </a:p>
              </p:txBody>
            </p:sp>
            <p:sp>
              <p:nvSpPr>
                <p:cNvPr id="148" name="Rectangle 157"/>
                <p:cNvSpPr>
                  <a:spLocks noChangeArrowheads="1"/>
                </p:cNvSpPr>
                <p:nvPr/>
              </p:nvSpPr>
              <p:spPr bwMode="auto">
                <a:xfrm>
                  <a:off x="4560" y="3024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30" name="Rectangle 158"/>
              <p:cNvSpPr>
                <a:spLocks noChangeArrowheads="1"/>
              </p:cNvSpPr>
              <p:nvPr/>
            </p:nvSpPr>
            <p:spPr bwMode="auto">
              <a:xfrm>
                <a:off x="4128" y="3312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jne</a:t>
                </a:r>
              </a:p>
            </p:txBody>
          </p:sp>
          <p:grpSp>
            <p:nvGrpSpPr>
              <p:cNvPr id="131" name="Group 173"/>
              <p:cNvGrpSpPr>
                <a:grpSpLocks/>
              </p:cNvGrpSpPr>
              <p:nvPr/>
            </p:nvGrpSpPr>
            <p:grpSpPr bwMode="auto">
              <a:xfrm>
                <a:off x="4560" y="3312"/>
                <a:ext cx="384" cy="192"/>
                <a:chOff x="4560" y="3312"/>
                <a:chExt cx="384" cy="192"/>
              </a:xfrm>
            </p:grpSpPr>
            <p:sp>
              <p:nvSpPr>
                <p:cNvPr id="143" name="Rectangle 160"/>
                <p:cNvSpPr>
                  <a:spLocks noChangeArrowheads="1"/>
                </p:cNvSpPr>
                <p:nvPr/>
              </p:nvSpPr>
              <p:spPr bwMode="auto">
                <a:xfrm>
                  <a:off x="4560" y="3312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144" name="Rectangle 161"/>
                <p:cNvSpPr>
                  <a:spLocks noChangeArrowheads="1"/>
                </p:cNvSpPr>
                <p:nvPr/>
              </p:nvSpPr>
              <p:spPr bwMode="auto">
                <a:xfrm>
                  <a:off x="4752" y="3312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4</a:t>
                  </a:r>
                </a:p>
              </p:txBody>
            </p:sp>
            <p:sp>
              <p:nvSpPr>
                <p:cNvPr id="145" name="Rectangle 162"/>
                <p:cNvSpPr>
                  <a:spLocks noChangeArrowheads="1"/>
                </p:cNvSpPr>
                <p:nvPr/>
              </p:nvSpPr>
              <p:spPr bwMode="auto">
                <a:xfrm>
                  <a:off x="4560" y="3312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32" name="Rectangle 163"/>
              <p:cNvSpPr>
                <a:spLocks noChangeArrowheads="1"/>
              </p:cNvSpPr>
              <p:nvPr/>
            </p:nvSpPr>
            <p:spPr bwMode="auto">
              <a:xfrm>
                <a:off x="4128" y="3600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jge</a:t>
                </a:r>
              </a:p>
            </p:txBody>
          </p:sp>
          <p:grpSp>
            <p:nvGrpSpPr>
              <p:cNvPr id="133" name="Group 175"/>
              <p:cNvGrpSpPr>
                <a:grpSpLocks/>
              </p:cNvGrpSpPr>
              <p:nvPr/>
            </p:nvGrpSpPr>
            <p:grpSpPr bwMode="auto">
              <a:xfrm>
                <a:off x="4560" y="3600"/>
                <a:ext cx="384" cy="192"/>
                <a:chOff x="4560" y="3600"/>
                <a:chExt cx="384" cy="192"/>
              </a:xfrm>
            </p:grpSpPr>
            <p:sp>
              <p:nvSpPr>
                <p:cNvPr id="140" name="Rectangle 165"/>
                <p:cNvSpPr>
                  <a:spLocks noChangeArrowheads="1"/>
                </p:cNvSpPr>
                <p:nvPr/>
              </p:nvSpPr>
              <p:spPr bwMode="auto">
                <a:xfrm>
                  <a:off x="4560" y="3600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141" name="Rectangle 166"/>
                <p:cNvSpPr>
                  <a:spLocks noChangeArrowheads="1"/>
                </p:cNvSpPr>
                <p:nvPr/>
              </p:nvSpPr>
              <p:spPr bwMode="auto">
                <a:xfrm>
                  <a:off x="4752" y="3600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142" name="Rectangle 167"/>
                <p:cNvSpPr>
                  <a:spLocks noChangeArrowheads="1"/>
                </p:cNvSpPr>
                <p:nvPr/>
              </p:nvSpPr>
              <p:spPr bwMode="auto">
                <a:xfrm>
                  <a:off x="4560" y="3600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34" name="Rectangle 168"/>
              <p:cNvSpPr>
                <a:spLocks noChangeArrowheads="1"/>
              </p:cNvSpPr>
              <p:nvPr/>
            </p:nvSpPr>
            <p:spPr bwMode="auto">
              <a:xfrm>
                <a:off x="4128" y="3888"/>
                <a:ext cx="1200" cy="192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jg</a:t>
                </a:r>
              </a:p>
            </p:txBody>
          </p:sp>
          <p:grpSp>
            <p:nvGrpSpPr>
              <p:cNvPr id="135" name="Group 174"/>
              <p:cNvGrpSpPr>
                <a:grpSpLocks/>
              </p:cNvGrpSpPr>
              <p:nvPr/>
            </p:nvGrpSpPr>
            <p:grpSpPr bwMode="auto">
              <a:xfrm>
                <a:off x="4560" y="3888"/>
                <a:ext cx="384" cy="192"/>
                <a:chOff x="4560" y="3888"/>
                <a:chExt cx="384" cy="192"/>
              </a:xfrm>
            </p:grpSpPr>
            <p:sp>
              <p:nvSpPr>
                <p:cNvPr id="137" name="Rectangle 170"/>
                <p:cNvSpPr>
                  <a:spLocks noChangeArrowheads="1"/>
                </p:cNvSpPr>
                <p:nvPr/>
              </p:nvSpPr>
              <p:spPr bwMode="auto">
                <a:xfrm>
                  <a:off x="4560" y="3888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7</a:t>
                  </a:r>
                </a:p>
              </p:txBody>
            </p:sp>
            <p:sp>
              <p:nvSpPr>
                <p:cNvPr id="138" name="Rectangle 171"/>
                <p:cNvSpPr>
                  <a:spLocks noChangeArrowheads="1"/>
                </p:cNvSpPr>
                <p:nvPr/>
              </p:nvSpPr>
              <p:spPr bwMode="auto">
                <a:xfrm>
                  <a:off x="4752" y="3888"/>
                  <a:ext cx="192" cy="192"/>
                </a:xfrm>
                <a:prstGeom prst="rect">
                  <a:avLst/>
                </a:prstGeom>
                <a:solidFill>
                  <a:srgbClr val="FFFF99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400" b="0">
                      <a:latin typeface="Courier New" pitchFamily="49" charset="0"/>
                    </a:rPr>
                    <a:t>6</a:t>
                  </a:r>
                </a:p>
              </p:txBody>
            </p:sp>
            <p:sp>
              <p:nvSpPr>
                <p:cNvPr id="139" name="Rectangle 172"/>
                <p:cNvSpPr>
                  <a:spLocks noChangeArrowheads="1"/>
                </p:cNvSpPr>
                <p:nvPr/>
              </p:nvSpPr>
              <p:spPr bwMode="auto">
                <a:xfrm>
                  <a:off x="4560" y="3888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 sz="1400" b="0">
                    <a:latin typeface="Courier New" pitchFamily="49" charset="0"/>
                  </a:endParaRPr>
                </a:p>
              </p:txBody>
            </p:sp>
          </p:grpSp>
          <p:sp>
            <p:nvSpPr>
              <p:cNvPr id="136" name="AutoShape 218"/>
              <p:cNvSpPr>
                <a:spLocks/>
              </p:cNvSpPr>
              <p:nvPr/>
            </p:nvSpPr>
            <p:spPr bwMode="auto">
              <a:xfrm>
                <a:off x="3984" y="2208"/>
                <a:ext cx="144" cy="1872"/>
              </a:xfrm>
              <a:prstGeom prst="leftBrace">
                <a:avLst>
                  <a:gd name="adj1" fmla="val 108333"/>
                  <a:gd name="adj2" fmla="val 50000"/>
                </a:avLst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  <a:effectLst/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158" name="Line 223"/>
          <p:cNvSpPr>
            <a:spLocks noChangeShapeType="1"/>
          </p:cNvSpPr>
          <p:nvPr/>
        </p:nvSpPr>
        <p:spPr bwMode="auto">
          <a:xfrm flipV="1">
            <a:off x="5861050" y="2432050"/>
            <a:ext cx="762000" cy="19050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10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Encoding Registers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idx="1"/>
          </p:nvPr>
        </p:nvSpPr>
        <p:spPr>
          <a:xfrm>
            <a:off x="418306" y="1591631"/>
            <a:ext cx="8294687" cy="5289550"/>
          </a:xfrm>
        </p:spPr>
        <p:txBody>
          <a:bodyPr/>
          <a:lstStyle/>
          <a:p>
            <a:r>
              <a:rPr lang="en-US" dirty="0"/>
              <a:t>Each register has 4-bit ID</a:t>
            </a:r>
          </a:p>
          <a:p>
            <a:pPr lvl="1"/>
            <a:r>
              <a:rPr lang="en-US" dirty="0"/>
              <a:t>Same encoding as in x86-64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Register ID 15 (</a:t>
            </a:r>
            <a:r>
              <a:rPr lang="en-US" dirty="0">
                <a:latin typeface="Courier New"/>
                <a:cs typeface="Courier New"/>
              </a:rPr>
              <a:t>0xF</a:t>
            </a:r>
            <a:r>
              <a:rPr lang="en-US" dirty="0"/>
              <a:t>) special!</a:t>
            </a:r>
          </a:p>
          <a:p>
            <a:pPr lvl="1"/>
            <a:r>
              <a:rPr lang="en-US" dirty="0"/>
              <a:t>indicates “no register”</a:t>
            </a:r>
          </a:p>
          <a:p>
            <a:pPr lvl="1"/>
            <a:r>
              <a:rPr lang="en-US" dirty="0"/>
              <a:t>Will use this in our design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4413250" y="1746250"/>
            <a:ext cx="2057400" cy="2997289"/>
            <a:chOff x="4489450" y="1136650"/>
            <a:chExt cx="1143000" cy="1828800"/>
          </a:xfrm>
        </p:grpSpPr>
        <p:sp>
          <p:nvSpPr>
            <p:cNvPr id="21" name="Rectangle 10"/>
            <p:cNvSpPr>
              <a:spLocks noChangeArrowheads="1"/>
            </p:cNvSpPr>
            <p:nvPr/>
          </p:nvSpPr>
          <p:spPr bwMode="auto">
            <a:xfrm>
              <a:off x="4489450" y="1136650"/>
              <a:ext cx="838200" cy="1828800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200">
                <a:latin typeface="Courier New" pitchFamily="49" charset="0"/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4489450" y="1136650"/>
              <a:ext cx="838200" cy="914400"/>
              <a:chOff x="1212850" y="1670050"/>
              <a:chExt cx="838200" cy="914400"/>
            </a:xfrm>
          </p:grpSpPr>
          <p:sp>
            <p:nvSpPr>
              <p:cNvPr id="30" name="Rectangle 2"/>
              <p:cNvSpPr>
                <a:spLocks noChangeArrowheads="1"/>
              </p:cNvSpPr>
              <p:nvPr/>
            </p:nvSpPr>
            <p:spPr bwMode="auto">
              <a:xfrm>
                <a:off x="1212850" y="16700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200" dirty="0">
                    <a:latin typeface="Courier New" pitchFamily="49" charset="0"/>
                  </a:rPr>
                  <a:t>%</a:t>
                </a:r>
                <a:r>
                  <a:rPr lang="en-US" sz="1200" dirty="0" err="1">
                    <a:latin typeface="Courier New" pitchFamily="49" charset="0"/>
                  </a:rPr>
                  <a:t>rax</a:t>
                </a:r>
                <a:endParaRPr lang="en-US" sz="1200" dirty="0">
                  <a:latin typeface="Courier New" pitchFamily="49" charset="0"/>
                </a:endParaRPr>
              </a:p>
            </p:txBody>
          </p:sp>
          <p:sp>
            <p:nvSpPr>
              <p:cNvPr id="31" name="Rectangle 3"/>
              <p:cNvSpPr>
                <a:spLocks noChangeArrowheads="1"/>
              </p:cNvSpPr>
              <p:nvPr/>
            </p:nvSpPr>
            <p:spPr bwMode="auto">
              <a:xfrm>
                <a:off x="1212850" y="18986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200" dirty="0">
                    <a:latin typeface="Courier New" pitchFamily="49" charset="0"/>
                  </a:rPr>
                  <a:t>%</a:t>
                </a:r>
                <a:r>
                  <a:rPr lang="en-US" sz="1200" dirty="0" err="1">
                    <a:latin typeface="Courier New" pitchFamily="49" charset="0"/>
                  </a:rPr>
                  <a:t>rcx</a:t>
                </a:r>
                <a:endParaRPr lang="en-US" sz="1200" dirty="0">
                  <a:latin typeface="Courier New" pitchFamily="49" charset="0"/>
                </a:endParaRPr>
              </a:p>
            </p:txBody>
          </p:sp>
          <p:sp>
            <p:nvSpPr>
              <p:cNvPr id="32" name="Rectangle 4"/>
              <p:cNvSpPr>
                <a:spLocks noChangeArrowheads="1"/>
              </p:cNvSpPr>
              <p:nvPr/>
            </p:nvSpPr>
            <p:spPr bwMode="auto">
              <a:xfrm>
                <a:off x="1212850" y="21272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200" dirty="0">
                    <a:latin typeface="Courier New" pitchFamily="49" charset="0"/>
                  </a:rPr>
                  <a:t>%</a:t>
                </a:r>
                <a:r>
                  <a:rPr lang="en-US" sz="1200" dirty="0" err="1">
                    <a:latin typeface="Courier New" pitchFamily="49" charset="0"/>
                  </a:rPr>
                  <a:t>rdx</a:t>
                </a:r>
                <a:endParaRPr lang="en-US" sz="1200" dirty="0">
                  <a:latin typeface="Courier New" pitchFamily="49" charset="0"/>
                </a:endParaRPr>
              </a:p>
            </p:txBody>
          </p:sp>
          <p:sp>
            <p:nvSpPr>
              <p:cNvPr id="33" name="Rectangle 5"/>
              <p:cNvSpPr>
                <a:spLocks noChangeArrowheads="1"/>
              </p:cNvSpPr>
              <p:nvPr/>
            </p:nvSpPr>
            <p:spPr bwMode="auto">
              <a:xfrm>
                <a:off x="1212850" y="23558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200" dirty="0">
                    <a:latin typeface="Courier New" pitchFamily="49" charset="0"/>
                  </a:rPr>
                  <a:t>%</a:t>
                </a:r>
                <a:r>
                  <a:rPr lang="en-US" sz="1200" dirty="0" err="1">
                    <a:latin typeface="Courier New" pitchFamily="49" charset="0"/>
                  </a:rPr>
                  <a:t>rbx</a:t>
                </a:r>
                <a:endParaRPr lang="en-US" sz="1200" dirty="0">
                  <a:latin typeface="Courier New" pitchFamily="49" charset="0"/>
                </a:endParaRPr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5327650" y="1136650"/>
              <a:ext cx="304800" cy="914400"/>
              <a:chOff x="2051050" y="1670050"/>
              <a:chExt cx="304800" cy="914400"/>
            </a:xfrm>
          </p:grpSpPr>
          <p:sp>
            <p:nvSpPr>
              <p:cNvPr id="38" name="Rectangle 2"/>
              <p:cNvSpPr>
                <a:spLocks noChangeArrowheads="1"/>
              </p:cNvSpPr>
              <p:nvPr/>
            </p:nvSpPr>
            <p:spPr bwMode="auto">
              <a:xfrm>
                <a:off x="2051050" y="16700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9" name="Rectangle 2"/>
              <p:cNvSpPr>
                <a:spLocks noChangeArrowheads="1"/>
              </p:cNvSpPr>
              <p:nvPr/>
            </p:nvSpPr>
            <p:spPr bwMode="auto">
              <a:xfrm>
                <a:off x="2051050" y="18986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40" name="Rectangle 2"/>
              <p:cNvSpPr>
                <a:spLocks noChangeArrowheads="1"/>
              </p:cNvSpPr>
              <p:nvPr/>
            </p:nvSpPr>
            <p:spPr bwMode="auto">
              <a:xfrm>
                <a:off x="2051050" y="21272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41" name="Rectangle 2"/>
              <p:cNvSpPr>
                <a:spLocks noChangeArrowheads="1"/>
              </p:cNvSpPr>
              <p:nvPr/>
            </p:nvSpPr>
            <p:spPr bwMode="auto">
              <a:xfrm>
                <a:off x="2051050" y="23558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latin typeface="Courier New" pitchFamily="49" charset="0"/>
                  </a:rPr>
                  <a:t>3</a:t>
                </a:r>
              </a:p>
            </p:txBody>
          </p:sp>
        </p:grpSp>
        <p:grpSp>
          <p:nvGrpSpPr>
            <p:cNvPr id="5" name="Group 4"/>
            <p:cNvGrpSpPr/>
            <p:nvPr/>
          </p:nvGrpSpPr>
          <p:grpSpPr>
            <a:xfrm>
              <a:off x="4489450" y="2051050"/>
              <a:ext cx="838200" cy="914400"/>
              <a:chOff x="2736850" y="1670050"/>
              <a:chExt cx="838200" cy="914400"/>
            </a:xfrm>
          </p:grpSpPr>
          <p:sp>
            <p:nvSpPr>
              <p:cNvPr id="34" name="Rectangle 6"/>
              <p:cNvSpPr>
                <a:spLocks noChangeArrowheads="1"/>
              </p:cNvSpPr>
              <p:nvPr/>
            </p:nvSpPr>
            <p:spPr bwMode="auto">
              <a:xfrm>
                <a:off x="2736850" y="16700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200" dirty="0">
                    <a:latin typeface="Courier New" pitchFamily="49" charset="0"/>
                  </a:rPr>
                  <a:t>%</a:t>
                </a:r>
                <a:r>
                  <a:rPr lang="en-US" sz="1200" dirty="0" err="1">
                    <a:latin typeface="Courier New" pitchFamily="49" charset="0"/>
                  </a:rPr>
                  <a:t>rsp</a:t>
                </a:r>
                <a:endParaRPr lang="en-US" sz="1200" dirty="0">
                  <a:latin typeface="Courier New" pitchFamily="49" charset="0"/>
                </a:endParaRPr>
              </a:p>
            </p:txBody>
          </p:sp>
          <p:sp>
            <p:nvSpPr>
              <p:cNvPr id="35" name="Rectangle 7"/>
              <p:cNvSpPr>
                <a:spLocks noChangeArrowheads="1"/>
              </p:cNvSpPr>
              <p:nvPr/>
            </p:nvSpPr>
            <p:spPr bwMode="auto">
              <a:xfrm>
                <a:off x="2736850" y="18986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200" dirty="0">
                    <a:latin typeface="Courier New" pitchFamily="49" charset="0"/>
                  </a:rPr>
                  <a:t>%</a:t>
                </a:r>
                <a:r>
                  <a:rPr lang="en-US" sz="1200" dirty="0" err="1">
                    <a:latin typeface="Courier New" pitchFamily="49" charset="0"/>
                  </a:rPr>
                  <a:t>rbp</a:t>
                </a:r>
                <a:endParaRPr lang="en-US" sz="1200" dirty="0">
                  <a:latin typeface="Courier New" pitchFamily="49" charset="0"/>
                </a:endParaRPr>
              </a:p>
            </p:txBody>
          </p:sp>
          <p:sp>
            <p:nvSpPr>
              <p:cNvPr id="36" name="Rectangle 8"/>
              <p:cNvSpPr>
                <a:spLocks noChangeArrowheads="1"/>
              </p:cNvSpPr>
              <p:nvPr/>
            </p:nvSpPr>
            <p:spPr bwMode="auto">
              <a:xfrm>
                <a:off x="2736850" y="21272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200" dirty="0">
                    <a:latin typeface="Courier New" pitchFamily="49" charset="0"/>
                  </a:rPr>
                  <a:t>%</a:t>
                </a:r>
                <a:r>
                  <a:rPr lang="en-US" sz="1200" dirty="0" err="1">
                    <a:latin typeface="Courier New" pitchFamily="49" charset="0"/>
                  </a:rPr>
                  <a:t>rsi</a:t>
                </a:r>
                <a:endParaRPr lang="en-US" sz="1200" dirty="0">
                  <a:latin typeface="Courier New" pitchFamily="49" charset="0"/>
                </a:endParaRPr>
              </a:p>
            </p:txBody>
          </p:sp>
          <p:sp>
            <p:nvSpPr>
              <p:cNvPr id="37" name="Rectangle 9"/>
              <p:cNvSpPr>
                <a:spLocks noChangeArrowheads="1"/>
              </p:cNvSpPr>
              <p:nvPr/>
            </p:nvSpPr>
            <p:spPr bwMode="auto">
              <a:xfrm>
                <a:off x="2736850" y="23558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200" dirty="0">
                    <a:latin typeface="Courier New" pitchFamily="49" charset="0"/>
                  </a:rPr>
                  <a:t>%</a:t>
                </a:r>
                <a:r>
                  <a:rPr lang="en-US" sz="1200" dirty="0" err="1">
                    <a:latin typeface="Courier New" pitchFamily="49" charset="0"/>
                  </a:rPr>
                  <a:t>rdi</a:t>
                </a:r>
                <a:endParaRPr lang="en-US" sz="1200" dirty="0">
                  <a:latin typeface="Courier New" pitchFamily="49" charset="0"/>
                </a:endParaRPr>
              </a:p>
            </p:txBody>
          </p:sp>
        </p:grpSp>
        <p:grpSp>
          <p:nvGrpSpPr>
            <p:cNvPr id="2" name="Group 1"/>
            <p:cNvGrpSpPr/>
            <p:nvPr/>
          </p:nvGrpSpPr>
          <p:grpSpPr>
            <a:xfrm>
              <a:off x="5327650" y="2051050"/>
              <a:ext cx="304800" cy="914400"/>
              <a:chOff x="2203450" y="1822450"/>
              <a:chExt cx="304800" cy="914400"/>
            </a:xfrm>
          </p:grpSpPr>
          <p:sp>
            <p:nvSpPr>
              <p:cNvPr id="42" name="Rectangle 2"/>
              <p:cNvSpPr>
                <a:spLocks noChangeArrowheads="1"/>
              </p:cNvSpPr>
              <p:nvPr/>
            </p:nvSpPr>
            <p:spPr bwMode="auto">
              <a:xfrm>
                <a:off x="2203450" y="18224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43" name="Rectangle 2"/>
              <p:cNvSpPr>
                <a:spLocks noChangeArrowheads="1"/>
              </p:cNvSpPr>
              <p:nvPr/>
            </p:nvSpPr>
            <p:spPr bwMode="auto">
              <a:xfrm>
                <a:off x="2203450" y="20510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44" name="Rectangle 2"/>
              <p:cNvSpPr>
                <a:spLocks noChangeArrowheads="1"/>
              </p:cNvSpPr>
              <p:nvPr/>
            </p:nvSpPr>
            <p:spPr bwMode="auto">
              <a:xfrm>
                <a:off x="2203450" y="22796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45" name="Rectangle 2"/>
              <p:cNvSpPr>
                <a:spLocks noChangeArrowheads="1"/>
              </p:cNvSpPr>
              <p:nvPr/>
            </p:nvSpPr>
            <p:spPr bwMode="auto">
              <a:xfrm>
                <a:off x="2203450" y="25082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latin typeface="Courier New" pitchFamily="49" charset="0"/>
                  </a:rPr>
                  <a:t>7</a:t>
                </a:r>
              </a:p>
            </p:txBody>
          </p:sp>
        </p:grpSp>
      </p:grpSp>
      <p:grpSp>
        <p:nvGrpSpPr>
          <p:cNvPr id="13" name="Group 12"/>
          <p:cNvGrpSpPr/>
          <p:nvPr/>
        </p:nvGrpSpPr>
        <p:grpSpPr>
          <a:xfrm>
            <a:off x="6755485" y="1746250"/>
            <a:ext cx="2057400" cy="2997289"/>
            <a:chOff x="5861050" y="1136650"/>
            <a:chExt cx="1143000" cy="1828800"/>
          </a:xfrm>
        </p:grpSpPr>
        <p:sp>
          <p:nvSpPr>
            <p:cNvPr id="64" name="Rectangle 10"/>
            <p:cNvSpPr>
              <a:spLocks noChangeArrowheads="1"/>
            </p:cNvSpPr>
            <p:nvPr/>
          </p:nvSpPr>
          <p:spPr bwMode="auto">
            <a:xfrm>
              <a:off x="5861050" y="1136650"/>
              <a:ext cx="838200" cy="1600200"/>
            </a:xfrm>
            <a:prstGeom prst="rect">
              <a:avLst/>
            </a:prstGeom>
            <a:solidFill>
              <a:srgbClr val="FFFF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1200">
                <a:latin typeface="Courier New" pitchFamily="49" charset="0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5867400" y="1136650"/>
              <a:ext cx="838200" cy="914400"/>
              <a:chOff x="4038600" y="1670050"/>
              <a:chExt cx="838200" cy="914400"/>
            </a:xfrm>
          </p:grpSpPr>
          <p:sp>
            <p:nvSpPr>
              <p:cNvPr id="22" name="Rectangle 2"/>
              <p:cNvSpPr>
                <a:spLocks noChangeArrowheads="1"/>
              </p:cNvSpPr>
              <p:nvPr/>
            </p:nvSpPr>
            <p:spPr bwMode="auto">
              <a:xfrm>
                <a:off x="4038600" y="16700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200" dirty="0">
                    <a:latin typeface="Courier New" pitchFamily="49" charset="0"/>
                  </a:rPr>
                  <a:t>%r8</a:t>
                </a:r>
              </a:p>
            </p:txBody>
          </p:sp>
          <p:sp>
            <p:nvSpPr>
              <p:cNvPr id="23" name="Rectangle 3"/>
              <p:cNvSpPr>
                <a:spLocks noChangeArrowheads="1"/>
              </p:cNvSpPr>
              <p:nvPr/>
            </p:nvSpPr>
            <p:spPr bwMode="auto">
              <a:xfrm>
                <a:off x="4038600" y="18986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200" dirty="0">
                    <a:latin typeface="Courier New" pitchFamily="49" charset="0"/>
                  </a:rPr>
                  <a:t>%r9</a:t>
                </a:r>
              </a:p>
            </p:txBody>
          </p:sp>
          <p:sp>
            <p:nvSpPr>
              <p:cNvPr id="24" name="Rectangle 4"/>
              <p:cNvSpPr>
                <a:spLocks noChangeArrowheads="1"/>
              </p:cNvSpPr>
              <p:nvPr/>
            </p:nvSpPr>
            <p:spPr bwMode="auto">
              <a:xfrm>
                <a:off x="4038600" y="21272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200" dirty="0">
                    <a:latin typeface="Courier New" pitchFamily="49" charset="0"/>
                  </a:rPr>
                  <a:t>%r10</a:t>
                </a:r>
              </a:p>
            </p:txBody>
          </p:sp>
          <p:sp>
            <p:nvSpPr>
              <p:cNvPr id="25" name="Rectangle 5"/>
              <p:cNvSpPr>
                <a:spLocks noChangeArrowheads="1"/>
              </p:cNvSpPr>
              <p:nvPr/>
            </p:nvSpPr>
            <p:spPr bwMode="auto">
              <a:xfrm>
                <a:off x="4038600" y="2355850"/>
                <a:ext cx="8382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200" dirty="0">
                    <a:latin typeface="Courier New" pitchFamily="49" charset="0"/>
                  </a:rPr>
                  <a:t>%r11</a:t>
                </a:r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>
              <a:off x="6699250" y="1136650"/>
              <a:ext cx="304800" cy="914400"/>
              <a:chOff x="2203450" y="1822450"/>
              <a:chExt cx="304800" cy="914400"/>
            </a:xfrm>
          </p:grpSpPr>
          <p:sp>
            <p:nvSpPr>
              <p:cNvPr id="53" name="Rectangle 2"/>
              <p:cNvSpPr>
                <a:spLocks noChangeArrowheads="1"/>
              </p:cNvSpPr>
              <p:nvPr/>
            </p:nvSpPr>
            <p:spPr bwMode="auto">
              <a:xfrm>
                <a:off x="2203450" y="18224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54" name="Rectangle 2"/>
              <p:cNvSpPr>
                <a:spLocks noChangeArrowheads="1"/>
              </p:cNvSpPr>
              <p:nvPr/>
            </p:nvSpPr>
            <p:spPr bwMode="auto">
              <a:xfrm>
                <a:off x="2203450" y="20510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55" name="Rectangle 2"/>
              <p:cNvSpPr>
                <a:spLocks noChangeArrowheads="1"/>
              </p:cNvSpPr>
              <p:nvPr/>
            </p:nvSpPr>
            <p:spPr bwMode="auto">
              <a:xfrm>
                <a:off x="2203450" y="22796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56" name="Rectangle 2"/>
              <p:cNvSpPr>
                <a:spLocks noChangeArrowheads="1"/>
              </p:cNvSpPr>
              <p:nvPr/>
            </p:nvSpPr>
            <p:spPr bwMode="auto">
              <a:xfrm>
                <a:off x="2203450" y="25082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latin typeface="Courier New" pitchFamily="49" charset="0"/>
                  </a:rPr>
                  <a:t>B</a:t>
                </a:r>
              </a:p>
            </p:txBody>
          </p:sp>
        </p:grpSp>
        <p:sp>
          <p:nvSpPr>
            <p:cNvPr id="26" name="Rectangle 6"/>
            <p:cNvSpPr>
              <a:spLocks noChangeArrowheads="1"/>
            </p:cNvSpPr>
            <p:nvPr/>
          </p:nvSpPr>
          <p:spPr bwMode="auto">
            <a:xfrm>
              <a:off x="5861050" y="20510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%r12</a:t>
              </a:r>
            </a:p>
          </p:txBody>
        </p:sp>
        <p:sp>
          <p:nvSpPr>
            <p:cNvPr id="27" name="Rectangle 7"/>
            <p:cNvSpPr>
              <a:spLocks noChangeArrowheads="1"/>
            </p:cNvSpPr>
            <p:nvPr/>
          </p:nvSpPr>
          <p:spPr bwMode="auto">
            <a:xfrm>
              <a:off x="5861050" y="22796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%r13</a:t>
              </a:r>
            </a:p>
          </p:txBody>
        </p:sp>
        <p:sp>
          <p:nvSpPr>
            <p:cNvPr id="28" name="Rectangle 8"/>
            <p:cNvSpPr>
              <a:spLocks noChangeArrowheads="1"/>
            </p:cNvSpPr>
            <p:nvPr/>
          </p:nvSpPr>
          <p:spPr bwMode="auto">
            <a:xfrm>
              <a:off x="5861050" y="25082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200" dirty="0">
                  <a:latin typeface="Courier New" pitchFamily="49" charset="0"/>
                </a:rPr>
                <a:t>%r14</a:t>
              </a:r>
            </a:p>
          </p:txBody>
        </p:sp>
        <p:sp>
          <p:nvSpPr>
            <p:cNvPr id="29" name="Rectangle 9"/>
            <p:cNvSpPr>
              <a:spLocks noChangeArrowheads="1"/>
            </p:cNvSpPr>
            <p:nvPr/>
          </p:nvSpPr>
          <p:spPr bwMode="auto">
            <a:xfrm>
              <a:off x="5861050" y="273685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latin typeface="+mn-lt"/>
                </a:rPr>
                <a:t>No Register</a:t>
              </a:r>
            </a:p>
          </p:txBody>
        </p:sp>
        <p:grpSp>
          <p:nvGrpSpPr>
            <p:cNvPr id="57" name="Group 56"/>
            <p:cNvGrpSpPr/>
            <p:nvPr/>
          </p:nvGrpSpPr>
          <p:grpSpPr>
            <a:xfrm>
              <a:off x="6699250" y="2051050"/>
              <a:ext cx="304800" cy="914400"/>
              <a:chOff x="2203450" y="1822450"/>
              <a:chExt cx="304800" cy="914400"/>
            </a:xfrm>
          </p:grpSpPr>
          <p:sp>
            <p:nvSpPr>
              <p:cNvPr id="58" name="Rectangle 2"/>
              <p:cNvSpPr>
                <a:spLocks noChangeArrowheads="1"/>
              </p:cNvSpPr>
              <p:nvPr/>
            </p:nvSpPr>
            <p:spPr bwMode="auto">
              <a:xfrm>
                <a:off x="2203450" y="18224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latin typeface="Courier New" pitchFamily="49" charset="0"/>
                  </a:rPr>
                  <a:t>C</a:t>
                </a:r>
              </a:p>
            </p:txBody>
          </p:sp>
          <p:sp>
            <p:nvSpPr>
              <p:cNvPr id="59" name="Rectangle 2"/>
              <p:cNvSpPr>
                <a:spLocks noChangeArrowheads="1"/>
              </p:cNvSpPr>
              <p:nvPr/>
            </p:nvSpPr>
            <p:spPr bwMode="auto">
              <a:xfrm>
                <a:off x="2203450" y="20510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latin typeface="Courier New" pitchFamily="49" charset="0"/>
                  </a:rPr>
                  <a:t>D</a:t>
                </a:r>
              </a:p>
            </p:txBody>
          </p:sp>
          <p:sp>
            <p:nvSpPr>
              <p:cNvPr id="60" name="Rectangle 2"/>
              <p:cNvSpPr>
                <a:spLocks noChangeArrowheads="1"/>
              </p:cNvSpPr>
              <p:nvPr/>
            </p:nvSpPr>
            <p:spPr bwMode="auto">
              <a:xfrm>
                <a:off x="2203450" y="22796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latin typeface="Courier New" pitchFamily="49" charset="0"/>
                  </a:rPr>
                  <a:t>E</a:t>
                </a:r>
              </a:p>
            </p:txBody>
          </p:sp>
          <p:sp>
            <p:nvSpPr>
              <p:cNvPr id="61" name="Rectangle 2"/>
              <p:cNvSpPr>
                <a:spLocks noChangeArrowheads="1"/>
              </p:cNvSpPr>
              <p:nvPr/>
            </p:nvSpPr>
            <p:spPr bwMode="auto">
              <a:xfrm>
                <a:off x="2203450" y="2508250"/>
                <a:ext cx="304800" cy="2286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r>
                  <a:rPr lang="en-US" sz="1200" dirty="0">
                    <a:latin typeface="Courier New" pitchFamily="49" charset="0"/>
                  </a:rPr>
                  <a:t>F</a:t>
                </a: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2445</Words>
  <Application>Microsoft Macintosh PowerPoint</Application>
  <PresentationFormat>Custom</PresentationFormat>
  <Paragraphs>1013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Arial</vt:lpstr>
      <vt:lpstr>Arial Black</vt:lpstr>
      <vt:lpstr>Calibri</vt:lpstr>
      <vt:lpstr>Calibri Light</vt:lpstr>
      <vt:lpstr>Courier New</vt:lpstr>
      <vt:lpstr>Helvetica</vt:lpstr>
      <vt:lpstr>Wingdings</vt:lpstr>
      <vt:lpstr>Office Theme</vt:lpstr>
      <vt:lpstr>Instruction Set Architecture</vt:lpstr>
      <vt:lpstr>Instruction Set Architecture</vt:lpstr>
      <vt:lpstr>Y86-64 Processor State</vt:lpstr>
      <vt:lpstr>Y86-64 Instructions</vt:lpstr>
      <vt:lpstr>Y86-64 Instruction Set #1</vt:lpstr>
      <vt:lpstr>Y86-64 Instruction Set #2</vt:lpstr>
      <vt:lpstr>Y86-64 Instruction Set #3</vt:lpstr>
      <vt:lpstr>Y86-64 Instruction Set #4</vt:lpstr>
      <vt:lpstr>Encoding Registers</vt:lpstr>
      <vt:lpstr>Instruction Example</vt:lpstr>
      <vt:lpstr>Arithmetic and Logical Operations</vt:lpstr>
      <vt:lpstr>Move Operations</vt:lpstr>
      <vt:lpstr>Move Instruction Examples</vt:lpstr>
      <vt:lpstr>Conditional Move Instructions</vt:lpstr>
      <vt:lpstr>Jump Instructions</vt:lpstr>
      <vt:lpstr>Jump Instructions</vt:lpstr>
      <vt:lpstr>Y86-64 Program Stack</vt:lpstr>
      <vt:lpstr>Stack Operations</vt:lpstr>
      <vt:lpstr>Subroutine Call and Return</vt:lpstr>
      <vt:lpstr>Miscellaneous Instructions</vt:lpstr>
      <vt:lpstr>Status Conditions</vt:lpstr>
      <vt:lpstr>Writing Y86-64 Code</vt:lpstr>
      <vt:lpstr>Y86-64 Code Generation Example</vt:lpstr>
      <vt:lpstr>Y86-64 Code Generation Example #2</vt:lpstr>
      <vt:lpstr>Y86-64 Code Generation Example #3</vt:lpstr>
      <vt:lpstr>Y86-64 Sample Program Structure #1</vt:lpstr>
      <vt:lpstr>Y86-64 Program Structure #2</vt:lpstr>
      <vt:lpstr>Y86-64 Program Structure #3</vt:lpstr>
      <vt:lpstr>Assembling Y86-64 Program</vt:lpstr>
      <vt:lpstr>Simulating Y86-64 Program</vt:lpstr>
      <vt:lpstr>CISC Instruction Sets</vt:lpstr>
      <vt:lpstr>RISC Instruction Sets</vt:lpstr>
      <vt:lpstr>MIPS Registers</vt:lpstr>
      <vt:lpstr>MIPS Instruction Examples</vt:lpstr>
      <vt:lpstr>CISC vs. RISC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 Set Architecture</dc:title>
  <dc:creator>William Killian</dc:creator>
  <cp:lastModifiedBy>William Killian</cp:lastModifiedBy>
  <cp:revision>2</cp:revision>
  <dcterms:created xsi:type="dcterms:W3CDTF">2019-09-24T03:20:53Z</dcterms:created>
  <dcterms:modified xsi:type="dcterms:W3CDTF">2019-09-24T03:29:40Z</dcterms:modified>
</cp:coreProperties>
</file>