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8"/>
  </p:notesMasterIdLst>
  <p:handoutMasterIdLst>
    <p:handoutMasterId r:id="rId39"/>
  </p:handoutMasterIdLst>
  <p:sldIdLst>
    <p:sldId id="318" r:id="rId2"/>
    <p:sldId id="303" r:id="rId3"/>
    <p:sldId id="258" r:id="rId4"/>
    <p:sldId id="260" r:id="rId5"/>
    <p:sldId id="310" r:id="rId6"/>
    <p:sldId id="314" r:id="rId7"/>
    <p:sldId id="316" r:id="rId8"/>
    <p:sldId id="315" r:id="rId9"/>
    <p:sldId id="262" r:id="rId10"/>
    <p:sldId id="261" r:id="rId11"/>
    <p:sldId id="263" r:id="rId12"/>
    <p:sldId id="264" r:id="rId13"/>
    <p:sldId id="265" r:id="rId14"/>
    <p:sldId id="305" r:id="rId15"/>
    <p:sldId id="266" r:id="rId16"/>
    <p:sldId id="317" r:id="rId17"/>
    <p:sldId id="268" r:id="rId18"/>
    <p:sldId id="269" r:id="rId19"/>
    <p:sldId id="267" r:id="rId20"/>
    <p:sldId id="270" r:id="rId21"/>
    <p:sldId id="306" r:id="rId22"/>
    <p:sldId id="271" r:id="rId23"/>
    <p:sldId id="272" r:id="rId24"/>
    <p:sldId id="273" r:id="rId25"/>
    <p:sldId id="274" r:id="rId26"/>
    <p:sldId id="276" r:id="rId27"/>
    <p:sldId id="308" r:id="rId28"/>
    <p:sldId id="309" r:id="rId29"/>
    <p:sldId id="277" r:id="rId30"/>
    <p:sldId id="278" r:id="rId31"/>
    <p:sldId id="281" r:id="rId32"/>
    <p:sldId id="282" r:id="rId33"/>
    <p:sldId id="283" r:id="rId34"/>
    <p:sldId id="280" r:id="rId35"/>
    <p:sldId id="284" r:id="rId36"/>
    <p:sldId id="304" r:id="rId37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0" autoAdjust="0"/>
    <p:restoredTop sz="90952"/>
  </p:normalViewPr>
  <p:slideViewPr>
    <p:cSldViewPr showGuides="1">
      <p:cViewPr varScale="1">
        <p:scale>
          <a:sx n="116" d="100"/>
          <a:sy n="116" d="100"/>
        </p:scale>
        <p:origin x="1792" y="192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7.xml"/><Relationship Id="rId1" Type="http://schemas.openxmlformats.org/officeDocument/2006/relationships/slide" Target="slides/slide26.xml"/><Relationship Id="rId5" Type="http://schemas.openxmlformats.org/officeDocument/2006/relationships/slide" Target="slides/slide30.xml"/><Relationship Id="rId4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8667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59019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684A-5F7D-FF4D-86E9-D2D303BA0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413" y="1120284"/>
            <a:ext cx="6848475" cy="2383179"/>
          </a:xfrm>
        </p:spPr>
        <p:txBody>
          <a:bodyPr anchor="b"/>
          <a:lstStyle>
            <a:lvl1pPr algn="ctr">
              <a:defRPr sz="44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15316-7F8B-3D4F-9FC1-C107C37CA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413" y="3595367"/>
            <a:ext cx="6848475" cy="1652696"/>
          </a:xfrm>
        </p:spPr>
        <p:txBody>
          <a:bodyPr/>
          <a:lstStyle>
            <a:lvl1pPr marL="0" indent="0" algn="ctr">
              <a:buNone/>
              <a:defRPr sz="1798"/>
            </a:lvl1pPr>
            <a:lvl2pPr marL="342443" indent="0" algn="ctr">
              <a:buNone/>
              <a:defRPr sz="1498"/>
            </a:lvl2pPr>
            <a:lvl3pPr marL="684886" indent="0" algn="ctr">
              <a:buNone/>
              <a:defRPr sz="1348"/>
            </a:lvl3pPr>
            <a:lvl4pPr marL="1027328" indent="0" algn="ctr">
              <a:buNone/>
              <a:defRPr sz="1198"/>
            </a:lvl4pPr>
            <a:lvl5pPr marL="1369771" indent="0" algn="ctr">
              <a:buNone/>
              <a:defRPr sz="1198"/>
            </a:lvl5pPr>
            <a:lvl6pPr marL="1712214" indent="0" algn="ctr">
              <a:buNone/>
              <a:defRPr sz="1198"/>
            </a:lvl6pPr>
            <a:lvl7pPr marL="2054657" indent="0" algn="ctr">
              <a:buNone/>
              <a:defRPr sz="1198"/>
            </a:lvl7pPr>
            <a:lvl8pPr marL="2397100" indent="0" algn="ctr">
              <a:buNone/>
              <a:defRPr sz="1198"/>
            </a:lvl8pPr>
            <a:lvl9pPr marL="2739542" indent="0" algn="ctr">
              <a:buNone/>
              <a:defRPr sz="119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408A1-481F-264C-A81F-B3F9E008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EF31C-5DBD-FB4A-859B-30F71FB02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76E64-AB4C-4A47-A55E-F94A2874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7C885-4342-3042-9943-E014F94C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13734-AA2E-D44C-A721-58465BE9B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68552-777E-684E-A86A-30CDC1BF8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6D356-7C58-3B4B-8FB9-4E4E3A3C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F1459-1198-3A44-84AF-AD6A0C9C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4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C0EAA8-A7FD-8445-B519-06B1A93D5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34586" y="364449"/>
            <a:ext cx="1968937" cy="5801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48E7C-A037-2746-A149-46A2A7893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7777" y="364449"/>
            <a:ext cx="5792668" cy="5801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952B9-E223-DA43-9FD9-D5A7B680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A2E45-B9AE-3A43-8DA2-45427419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86E3F-98A5-B840-9038-9EEDADAE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4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A888-506B-1446-87E8-84A8B72F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2B5E7-1868-1146-81AA-6F7E9D508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4AA92-76DA-914C-BCB4-DB049B91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CC3F6-9BF1-D449-B8E4-43E2AF629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8E09B-A286-0145-B9F0-3DBE7A42F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9201-985E-224F-8F70-A8164EBC9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21" y="1706572"/>
            <a:ext cx="7875746" cy="2847454"/>
          </a:xfrm>
        </p:spPr>
        <p:txBody>
          <a:bodyPr anchor="b"/>
          <a:lstStyle>
            <a:lvl1pPr>
              <a:defRPr sz="44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EA65E-C306-904E-B3F1-C23BB2EB0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021" y="4580964"/>
            <a:ext cx="7875746" cy="1497409"/>
          </a:xfrm>
        </p:spPr>
        <p:txBody>
          <a:bodyPr/>
          <a:lstStyle>
            <a:lvl1pPr marL="0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1pPr>
            <a:lvl2pPr marL="342443" indent="0">
              <a:buNone/>
              <a:defRPr sz="1498">
                <a:solidFill>
                  <a:schemeClr val="tx1">
                    <a:tint val="75000"/>
                  </a:schemeClr>
                </a:solidFill>
              </a:defRPr>
            </a:lvl2pPr>
            <a:lvl3pPr marL="684886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3pPr>
            <a:lvl4pPr marL="102732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369771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71221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05465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397100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27395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4F461-9D31-8949-BA18-66985803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CF0EB-A9D6-B04B-848B-2DD85FE8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4A230-0D0B-E243-80D2-3A66CE04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261F-BED9-0745-8000-0DFBD621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ED5A9-E9A8-A84B-BFBB-9DD660D70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777" y="1822244"/>
            <a:ext cx="3880803" cy="4343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A34C0-F61A-F043-AFAF-A5FF10948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2720" y="1822244"/>
            <a:ext cx="3880803" cy="4343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05E5D-2E2D-9040-9643-D6625195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05777-2D27-CB4F-B1E2-78059427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28255-958B-0B4B-8488-EC6B24E7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8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665D-4E8B-C54D-85BA-1BFBFD290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66" y="364449"/>
            <a:ext cx="7875746" cy="13231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86550-126F-734E-B4F3-8E847FE69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966" y="1678050"/>
            <a:ext cx="3862968" cy="822386"/>
          </a:xfrm>
        </p:spPr>
        <p:txBody>
          <a:bodyPr anchor="b"/>
          <a:lstStyle>
            <a:lvl1pPr marL="0" indent="0">
              <a:buNone/>
              <a:defRPr sz="1798" b="1"/>
            </a:lvl1pPr>
            <a:lvl2pPr marL="342443" indent="0">
              <a:buNone/>
              <a:defRPr sz="1498" b="1"/>
            </a:lvl2pPr>
            <a:lvl3pPr marL="684886" indent="0">
              <a:buNone/>
              <a:defRPr sz="1348" b="1"/>
            </a:lvl3pPr>
            <a:lvl4pPr marL="1027328" indent="0">
              <a:buNone/>
              <a:defRPr sz="1198" b="1"/>
            </a:lvl4pPr>
            <a:lvl5pPr marL="1369771" indent="0">
              <a:buNone/>
              <a:defRPr sz="1198" b="1"/>
            </a:lvl5pPr>
            <a:lvl6pPr marL="1712214" indent="0">
              <a:buNone/>
              <a:defRPr sz="1198" b="1"/>
            </a:lvl6pPr>
            <a:lvl7pPr marL="2054657" indent="0">
              <a:buNone/>
              <a:defRPr sz="1198" b="1"/>
            </a:lvl7pPr>
            <a:lvl8pPr marL="2397100" indent="0">
              <a:buNone/>
              <a:defRPr sz="1198" b="1"/>
            </a:lvl8pPr>
            <a:lvl9pPr marL="2739542" indent="0">
              <a:buNone/>
              <a:defRPr sz="11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94311-54B7-694D-929B-60EB839DF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66" y="2500436"/>
            <a:ext cx="3862968" cy="36777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4A30FE-3F57-ED46-90D3-6E6F7447D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2721" y="1678050"/>
            <a:ext cx="3881992" cy="822386"/>
          </a:xfrm>
        </p:spPr>
        <p:txBody>
          <a:bodyPr anchor="b"/>
          <a:lstStyle>
            <a:lvl1pPr marL="0" indent="0">
              <a:buNone/>
              <a:defRPr sz="1798" b="1"/>
            </a:lvl1pPr>
            <a:lvl2pPr marL="342443" indent="0">
              <a:buNone/>
              <a:defRPr sz="1498" b="1"/>
            </a:lvl2pPr>
            <a:lvl3pPr marL="684886" indent="0">
              <a:buNone/>
              <a:defRPr sz="1348" b="1"/>
            </a:lvl3pPr>
            <a:lvl4pPr marL="1027328" indent="0">
              <a:buNone/>
              <a:defRPr sz="1198" b="1"/>
            </a:lvl4pPr>
            <a:lvl5pPr marL="1369771" indent="0">
              <a:buNone/>
              <a:defRPr sz="1198" b="1"/>
            </a:lvl5pPr>
            <a:lvl6pPr marL="1712214" indent="0">
              <a:buNone/>
              <a:defRPr sz="1198" b="1"/>
            </a:lvl6pPr>
            <a:lvl7pPr marL="2054657" indent="0">
              <a:buNone/>
              <a:defRPr sz="1198" b="1"/>
            </a:lvl7pPr>
            <a:lvl8pPr marL="2397100" indent="0">
              <a:buNone/>
              <a:defRPr sz="1198" b="1"/>
            </a:lvl8pPr>
            <a:lvl9pPr marL="2739542" indent="0">
              <a:buNone/>
              <a:defRPr sz="11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EF67F6-6093-8A46-99DF-99A4AE06F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2721" y="2500436"/>
            <a:ext cx="3881992" cy="36777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2239-8356-DC40-AF9B-9079C669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EF329-41E7-F04D-9629-C4C96474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DCE61-6253-AC43-9AAB-7F5B0A65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74D9C-10BD-B549-956D-3A03BD39F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1FB9D-D325-C94F-9582-9344234C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789E6-3794-3A45-A32E-02065352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844001-0250-5F47-AC9E-5B17D2CE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ACF270-098A-FD4C-A3F6-4E894147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9D2DE5-1B06-F54E-92A1-A58FB4C2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AC636-3023-9E44-8F26-387388A6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AFEB-4B18-DF42-A91D-D45BEC2A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66" y="456353"/>
            <a:ext cx="2945082" cy="1597237"/>
          </a:xfrm>
        </p:spPr>
        <p:txBody>
          <a:bodyPr anchor="b"/>
          <a:lstStyle>
            <a:lvl1pPr>
              <a:defRPr sz="23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4B159-CE8B-F94F-B6F3-2852698C4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992" y="985597"/>
            <a:ext cx="4622721" cy="4864600"/>
          </a:xfrm>
        </p:spPr>
        <p:txBody>
          <a:bodyPr/>
          <a:lstStyle>
            <a:lvl1pPr>
              <a:defRPr sz="2397"/>
            </a:lvl1pPr>
            <a:lvl2pPr>
              <a:defRPr sz="2097"/>
            </a:lvl2pPr>
            <a:lvl3pPr>
              <a:defRPr sz="1798"/>
            </a:lvl3pPr>
            <a:lvl4pPr>
              <a:defRPr sz="1498"/>
            </a:lvl4pPr>
            <a:lvl5pPr>
              <a:defRPr sz="1498"/>
            </a:lvl5pPr>
            <a:lvl6pPr>
              <a:defRPr sz="1498"/>
            </a:lvl6pPr>
            <a:lvl7pPr>
              <a:defRPr sz="1498"/>
            </a:lvl7pPr>
            <a:lvl8pPr>
              <a:defRPr sz="1498"/>
            </a:lvl8pPr>
            <a:lvl9pPr>
              <a:defRPr sz="1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0E3F0-D8CB-AF43-BC39-982EFA721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966" y="2053590"/>
            <a:ext cx="2945082" cy="3804530"/>
          </a:xfrm>
        </p:spPr>
        <p:txBody>
          <a:bodyPr/>
          <a:lstStyle>
            <a:lvl1pPr marL="0" indent="0">
              <a:buNone/>
              <a:defRPr sz="1198"/>
            </a:lvl1pPr>
            <a:lvl2pPr marL="342443" indent="0">
              <a:buNone/>
              <a:defRPr sz="1049"/>
            </a:lvl2pPr>
            <a:lvl3pPr marL="684886" indent="0">
              <a:buNone/>
              <a:defRPr sz="899"/>
            </a:lvl3pPr>
            <a:lvl4pPr marL="1027328" indent="0">
              <a:buNone/>
              <a:defRPr sz="749"/>
            </a:lvl4pPr>
            <a:lvl5pPr marL="1369771" indent="0">
              <a:buNone/>
              <a:defRPr sz="749"/>
            </a:lvl5pPr>
            <a:lvl6pPr marL="1712214" indent="0">
              <a:buNone/>
              <a:defRPr sz="749"/>
            </a:lvl6pPr>
            <a:lvl7pPr marL="2054657" indent="0">
              <a:buNone/>
              <a:defRPr sz="749"/>
            </a:lvl7pPr>
            <a:lvl8pPr marL="2397100" indent="0">
              <a:buNone/>
              <a:defRPr sz="749"/>
            </a:lvl8pPr>
            <a:lvl9pPr marL="2739542" indent="0">
              <a:buNone/>
              <a:defRPr sz="7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7ED2C-76B7-7347-B763-761E53A1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D3BC8-AC3C-054C-82C9-4E719DA1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CCDCA-8A20-F743-BF6F-FC2F7727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ABE0-9D31-E64E-8AC3-38EA71FF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66" y="456353"/>
            <a:ext cx="2945082" cy="1597237"/>
          </a:xfrm>
        </p:spPr>
        <p:txBody>
          <a:bodyPr anchor="b"/>
          <a:lstStyle>
            <a:lvl1pPr>
              <a:defRPr sz="23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1B5D37-FFE9-5249-8071-68AFCB3CA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1992" y="985597"/>
            <a:ext cx="4622721" cy="4864600"/>
          </a:xfrm>
        </p:spPr>
        <p:txBody>
          <a:bodyPr/>
          <a:lstStyle>
            <a:lvl1pPr marL="0" indent="0">
              <a:buNone/>
              <a:defRPr sz="2397"/>
            </a:lvl1pPr>
            <a:lvl2pPr marL="342443" indent="0">
              <a:buNone/>
              <a:defRPr sz="2097"/>
            </a:lvl2pPr>
            <a:lvl3pPr marL="684886" indent="0">
              <a:buNone/>
              <a:defRPr sz="1798"/>
            </a:lvl3pPr>
            <a:lvl4pPr marL="1027328" indent="0">
              <a:buNone/>
              <a:defRPr sz="1498"/>
            </a:lvl4pPr>
            <a:lvl5pPr marL="1369771" indent="0">
              <a:buNone/>
              <a:defRPr sz="1498"/>
            </a:lvl5pPr>
            <a:lvl6pPr marL="1712214" indent="0">
              <a:buNone/>
              <a:defRPr sz="1498"/>
            </a:lvl6pPr>
            <a:lvl7pPr marL="2054657" indent="0">
              <a:buNone/>
              <a:defRPr sz="1498"/>
            </a:lvl7pPr>
            <a:lvl8pPr marL="2397100" indent="0">
              <a:buNone/>
              <a:defRPr sz="1498"/>
            </a:lvl8pPr>
            <a:lvl9pPr marL="2739542" indent="0">
              <a:buNone/>
              <a:defRPr sz="1498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6C383-D309-3A42-B27D-46C5BDE79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966" y="2053590"/>
            <a:ext cx="2945082" cy="3804530"/>
          </a:xfrm>
        </p:spPr>
        <p:txBody>
          <a:bodyPr/>
          <a:lstStyle>
            <a:lvl1pPr marL="0" indent="0">
              <a:buNone/>
              <a:defRPr sz="1198"/>
            </a:lvl1pPr>
            <a:lvl2pPr marL="342443" indent="0">
              <a:buNone/>
              <a:defRPr sz="1049"/>
            </a:lvl2pPr>
            <a:lvl3pPr marL="684886" indent="0">
              <a:buNone/>
              <a:defRPr sz="899"/>
            </a:lvl3pPr>
            <a:lvl4pPr marL="1027328" indent="0">
              <a:buNone/>
              <a:defRPr sz="749"/>
            </a:lvl4pPr>
            <a:lvl5pPr marL="1369771" indent="0">
              <a:buNone/>
              <a:defRPr sz="749"/>
            </a:lvl5pPr>
            <a:lvl6pPr marL="1712214" indent="0">
              <a:buNone/>
              <a:defRPr sz="749"/>
            </a:lvl6pPr>
            <a:lvl7pPr marL="2054657" indent="0">
              <a:buNone/>
              <a:defRPr sz="749"/>
            </a:lvl7pPr>
            <a:lvl8pPr marL="2397100" indent="0">
              <a:buNone/>
              <a:defRPr sz="749"/>
            </a:lvl8pPr>
            <a:lvl9pPr marL="2739542" indent="0">
              <a:buNone/>
              <a:defRPr sz="7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FD1C9-537B-2745-9F85-BB5B97AB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B3B0E-E5C3-0A4B-BFAB-94AB5B23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9A940-E8D3-5C46-94D4-F25A6CBC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70A88D-DD87-3340-9D07-1E6F6F7B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77" y="364449"/>
            <a:ext cx="7875746" cy="1323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96207-44B3-A54F-98FA-768EB2B2F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777" y="1822244"/>
            <a:ext cx="7875746" cy="434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68875-DD8A-2B4E-B08E-AF7CA9BF5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77" y="6344579"/>
            <a:ext cx="2054543" cy="36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54A4-9ED6-E146-BB94-5F23121D0FE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93255-6D64-7041-B96B-78210460E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4743" y="6344579"/>
            <a:ext cx="3081814" cy="36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09A4-DFDB-5B4C-A768-AD5FE0BB5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8980" y="6344579"/>
            <a:ext cx="2054543" cy="36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3F73-2E4D-0B4E-A7E7-29334092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8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4886" rtl="0" eaLnBrk="1" latinLnBrk="0" hangingPunct="1">
        <a:lnSpc>
          <a:spcPct val="90000"/>
        </a:lnSpc>
        <a:spcBef>
          <a:spcPct val="0"/>
        </a:spcBef>
        <a:buNone/>
        <a:defRPr sz="3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21" indent="-171221" algn="l" defTabSz="684886" rtl="0" eaLnBrk="1" latinLnBrk="0" hangingPunct="1">
        <a:lnSpc>
          <a:spcPct val="90000"/>
        </a:lnSpc>
        <a:spcBef>
          <a:spcPts val="749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13664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856107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98" kern="1200">
          <a:solidFill>
            <a:schemeClr val="tx1"/>
          </a:solidFill>
          <a:latin typeface="+mn-lt"/>
          <a:ea typeface="+mn-ea"/>
          <a:cs typeface="+mn-cs"/>
        </a:defRPr>
      </a:lvl3pPr>
      <a:lvl4pPr marL="1198550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540993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883435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225878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568321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910764" indent="-171221" algn="l" defTabSz="6848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1pPr>
      <a:lvl2pPr marL="342443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2pPr>
      <a:lvl3pPr marL="684886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3pPr>
      <a:lvl4pPr marL="1027328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369771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712214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054657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397100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739542" algn="l" defTabSz="684886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E2913D-2C17-2E4E-AFEA-DCC46EE98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412" y="2241650"/>
            <a:ext cx="6848475" cy="1561818"/>
          </a:xfrm>
        </p:spPr>
        <p:txBody>
          <a:bodyPr>
            <a:normAutofit/>
          </a:bodyPr>
          <a:lstStyle/>
          <a:p>
            <a:pPr algn="l"/>
            <a:r>
              <a:rPr lang="en-US" sz="4200"/>
              <a:t>Instruction Set Architecture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CEF83A-CBFF-3B43-BFF8-1E7E7597F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412" y="3939740"/>
            <a:ext cx="6848475" cy="571523"/>
          </a:xfrm>
        </p:spPr>
        <p:txBody>
          <a:bodyPr>
            <a:normAutofit/>
          </a:bodyPr>
          <a:lstStyle/>
          <a:p>
            <a:pPr algn="l"/>
            <a:r>
              <a:rPr lang="en-US" sz="1700"/>
              <a:t>CSCI 370: Computer Architecture</a:t>
            </a:r>
          </a:p>
        </p:txBody>
      </p:sp>
      <p:sp>
        <p:nvSpPr>
          <p:cNvPr id="10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34296" cy="2127005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8069" y="0"/>
            <a:ext cx="5313230" cy="2127005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05884" y="4674247"/>
            <a:ext cx="3387386" cy="2171053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3579" y="4674247"/>
            <a:ext cx="4437721" cy="2171053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74247"/>
            <a:ext cx="5328490" cy="2171053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57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08" name="Rectangle 92"/>
          <p:cNvSpPr>
            <a:spLocks noChangeArrowheads="1"/>
          </p:cNvSpPr>
          <p:nvPr/>
        </p:nvSpPr>
        <p:spPr bwMode="auto">
          <a:xfrm>
            <a:off x="609600" y="25146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Example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294688" cy="57023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Addition Instruction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443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Add value in register </a:t>
            </a:r>
            <a:r>
              <a:rPr lang="en-US" dirty="0" err="1"/>
              <a:t>rA</a:t>
            </a:r>
            <a:r>
              <a:rPr lang="en-US" dirty="0"/>
              <a:t> to that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Store result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Note that Y86-64 only allows addition to be applied to register data</a:t>
            </a:r>
          </a:p>
          <a:p>
            <a:pPr lvl="1"/>
            <a:r>
              <a:rPr lang="en-US" dirty="0"/>
              <a:t>Set condition codes based on result</a:t>
            </a:r>
          </a:p>
          <a:p>
            <a:pPr lvl="1"/>
            <a:r>
              <a:rPr lang="en-US" dirty="0"/>
              <a:t>e.g., 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addq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 %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rax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,%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rsi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	</a:t>
            </a:r>
            <a:r>
              <a:rPr lang="en-US" dirty="0"/>
              <a:t>Encoding: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 60 06</a:t>
            </a:r>
          </a:p>
          <a:p>
            <a:pPr lvl="1"/>
            <a:r>
              <a:rPr lang="en-US" dirty="0"/>
              <a:t>Two-byte encoding</a:t>
            </a:r>
          </a:p>
          <a:p>
            <a:pPr lvl="2"/>
            <a:r>
              <a:rPr lang="en-US" dirty="0"/>
              <a:t>First indicates instruction type</a:t>
            </a:r>
          </a:p>
          <a:p>
            <a:pPr lvl="2"/>
            <a:r>
              <a:rPr lang="en-US" dirty="0"/>
              <a:t>Second gives source and destination registers</a:t>
            </a:r>
          </a:p>
        </p:txBody>
      </p:sp>
      <p:grpSp>
        <p:nvGrpSpPr>
          <p:cNvPr id="265309" name="Group 93"/>
          <p:cNvGrpSpPr>
            <a:grpSpLocks/>
          </p:cNvGrpSpPr>
          <p:nvPr/>
        </p:nvGrpSpPr>
        <p:grpSpPr bwMode="auto">
          <a:xfrm>
            <a:off x="838200" y="2667000"/>
            <a:ext cx="3124200" cy="304800"/>
            <a:chOff x="528" y="1680"/>
            <a:chExt cx="1968" cy="19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addq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5222" name="Group 6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5223" name="Rectangle 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5224" name="Rectangle 8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5225" name="Rectangle 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5226" name="Group 10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5227" name="Rectangle 11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5228" name="Rectangle 12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5229" name="Rectangle 1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65307" name="Group 91"/>
          <p:cNvGrpSpPr>
            <a:grpSpLocks/>
          </p:cNvGrpSpPr>
          <p:nvPr/>
        </p:nvGrpSpPr>
        <p:grpSpPr bwMode="auto">
          <a:xfrm>
            <a:off x="4038600" y="2133600"/>
            <a:ext cx="3698875" cy="533400"/>
            <a:chOff x="2544" y="1104"/>
            <a:chExt cx="2330" cy="336"/>
          </a:xfrm>
        </p:grpSpPr>
        <p:sp>
          <p:nvSpPr>
            <p:cNvPr id="265302" name="Line 86"/>
            <p:cNvSpPr>
              <a:spLocks noChangeShapeType="1"/>
            </p:cNvSpPr>
            <p:nvPr/>
          </p:nvSpPr>
          <p:spPr bwMode="auto">
            <a:xfrm flipH="1">
              <a:off x="2544" y="1200"/>
              <a:ext cx="576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3" name="Text Box 87"/>
            <p:cNvSpPr txBox="1">
              <a:spLocks noChangeArrowheads="1"/>
            </p:cNvSpPr>
            <p:nvPr/>
          </p:nvSpPr>
          <p:spPr bwMode="auto">
            <a:xfrm>
              <a:off x="3120" y="1104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Encoded Representation</a:t>
              </a:r>
            </a:p>
          </p:txBody>
        </p:sp>
      </p:grpSp>
      <p:grpSp>
        <p:nvGrpSpPr>
          <p:cNvPr id="265306" name="Group 90"/>
          <p:cNvGrpSpPr>
            <a:grpSpLocks/>
          </p:cNvGrpSpPr>
          <p:nvPr/>
        </p:nvGrpSpPr>
        <p:grpSpPr bwMode="auto">
          <a:xfrm>
            <a:off x="1905000" y="1600200"/>
            <a:ext cx="3622675" cy="1066800"/>
            <a:chOff x="1200" y="768"/>
            <a:chExt cx="2282" cy="672"/>
          </a:xfrm>
        </p:grpSpPr>
        <p:sp>
          <p:nvSpPr>
            <p:cNvPr id="265304" name="Line 88"/>
            <p:cNvSpPr>
              <a:spLocks noChangeShapeType="1"/>
            </p:cNvSpPr>
            <p:nvPr/>
          </p:nvSpPr>
          <p:spPr bwMode="auto">
            <a:xfrm flipH="1">
              <a:off x="1200" y="864"/>
              <a:ext cx="528" cy="576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5" name="Text Box 89"/>
            <p:cNvSpPr txBox="1">
              <a:spLocks noChangeArrowheads="1"/>
            </p:cNvSpPr>
            <p:nvPr/>
          </p:nvSpPr>
          <p:spPr bwMode="auto">
            <a:xfrm>
              <a:off x="1728" y="768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Generic Form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and Logical Operations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4296465" y="1763713"/>
            <a:ext cx="4753848" cy="5213350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OPq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Encodings differ only by “function code”</a:t>
            </a:r>
          </a:p>
          <a:p>
            <a:pPr lvl="2"/>
            <a:r>
              <a:rPr lang="en-US" dirty="0"/>
              <a:t>Low-order 4 bytes in first instruction word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Set condition codes as side effect</a:t>
            </a:r>
          </a:p>
          <a:p>
            <a:pPr lvl="2"/>
            <a:endParaRPr lang="en-US" dirty="0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608702" y="205105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69" name="Group 5"/>
          <p:cNvGrpSpPr>
            <a:grpSpLocks/>
          </p:cNvGrpSpPr>
          <p:nvPr/>
        </p:nvGrpSpPr>
        <p:grpSpPr bwMode="auto">
          <a:xfrm>
            <a:off x="837302" y="2203450"/>
            <a:ext cx="3124200" cy="304800"/>
            <a:chOff x="528" y="1680"/>
            <a:chExt cx="1968" cy="192"/>
          </a:xfrm>
        </p:grpSpPr>
        <p:sp>
          <p:nvSpPr>
            <p:cNvPr id="267270" name="Rectangle 6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addq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271" name="Group 7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7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7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727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75" name="Group 11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76" name="Rectangle 12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77" name="Rectangle 13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78" name="Rectangle 1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608702" y="319405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80" name="Group 16"/>
          <p:cNvGrpSpPr>
            <a:grpSpLocks/>
          </p:cNvGrpSpPr>
          <p:nvPr/>
        </p:nvGrpSpPr>
        <p:grpSpPr bwMode="auto">
          <a:xfrm>
            <a:off x="837302" y="3346450"/>
            <a:ext cx="3124200" cy="304800"/>
            <a:chOff x="528" y="1680"/>
            <a:chExt cx="1968" cy="192"/>
          </a:xfrm>
        </p:grpSpPr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subq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282" name="Group 18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8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84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6728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86" name="Group 22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87" name="Rectangle 2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88" name="Rectangle 24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89" name="Rectangle 2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608702" y="433705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91" name="Group 27"/>
          <p:cNvGrpSpPr>
            <a:grpSpLocks/>
          </p:cNvGrpSpPr>
          <p:nvPr/>
        </p:nvGrpSpPr>
        <p:grpSpPr bwMode="auto">
          <a:xfrm>
            <a:off x="837302" y="4489450"/>
            <a:ext cx="3124200" cy="304800"/>
            <a:chOff x="528" y="1680"/>
            <a:chExt cx="1968" cy="192"/>
          </a:xfrm>
        </p:grpSpPr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andq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9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95" name="Rectangle 3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67296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97" name="Group 33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98" name="Rectangle 3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99" name="Rectangle 35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00" name="Rectangle 36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608702" y="548005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837302" y="5632450"/>
            <a:ext cx="3124200" cy="304800"/>
            <a:chOff x="528" y="1680"/>
            <a:chExt cx="1968" cy="192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xorq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304" name="Group 40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30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306" name="Rectangle 4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67307" name="Rectangle 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308" name="Group 44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309" name="Rectangle 4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310" name="Rectangle 46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11" name="Rectangle 4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608702" y="167005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Add</a:t>
            </a:r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608702" y="2813050"/>
            <a:ext cx="237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Subtract (rA from rB)</a:t>
            </a:r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608702" y="395605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And</a:t>
            </a:r>
          </a:p>
        </p:txBody>
      </p:sp>
      <p:sp>
        <p:nvSpPr>
          <p:cNvPr id="267315" name="Text Box 51"/>
          <p:cNvSpPr txBox="1">
            <a:spLocks noChangeArrowheads="1"/>
          </p:cNvSpPr>
          <p:nvPr/>
        </p:nvSpPr>
        <p:spPr bwMode="auto">
          <a:xfrm>
            <a:off x="608702" y="5099050"/>
            <a:ext cx="14859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Exclusive-Or</a:t>
            </a:r>
          </a:p>
        </p:txBody>
      </p:sp>
      <p:grpSp>
        <p:nvGrpSpPr>
          <p:cNvPr id="267321" name="Group 57"/>
          <p:cNvGrpSpPr>
            <a:grpSpLocks/>
          </p:cNvGrpSpPr>
          <p:nvPr/>
        </p:nvGrpSpPr>
        <p:grpSpPr bwMode="auto">
          <a:xfrm>
            <a:off x="346764" y="1423988"/>
            <a:ext cx="2395538" cy="703262"/>
            <a:chOff x="27" y="565"/>
            <a:chExt cx="1509" cy="443"/>
          </a:xfrm>
        </p:grpSpPr>
        <p:sp>
          <p:nvSpPr>
            <p:cNvPr id="267316" name="Line 52"/>
            <p:cNvSpPr>
              <a:spLocks noChangeShapeType="1"/>
            </p:cNvSpPr>
            <p:nvPr/>
          </p:nvSpPr>
          <p:spPr bwMode="auto">
            <a:xfrm>
              <a:off x="1248" y="768"/>
              <a:ext cx="288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7" name="Text Box 53"/>
            <p:cNvSpPr txBox="1">
              <a:spLocks noChangeArrowheads="1"/>
            </p:cNvSpPr>
            <p:nvPr/>
          </p:nvSpPr>
          <p:spPr bwMode="auto">
            <a:xfrm>
              <a:off x="27" y="565"/>
              <a:ext cx="120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Instruction Code</a:t>
              </a:r>
            </a:p>
          </p:txBody>
        </p:sp>
      </p:grpSp>
      <p:grpSp>
        <p:nvGrpSpPr>
          <p:cNvPr id="267320" name="Group 56"/>
          <p:cNvGrpSpPr>
            <a:grpSpLocks/>
          </p:cNvGrpSpPr>
          <p:nvPr/>
        </p:nvGrpSpPr>
        <p:grpSpPr bwMode="auto">
          <a:xfrm>
            <a:off x="2848664" y="1423988"/>
            <a:ext cx="1692275" cy="703262"/>
            <a:chOff x="1603" y="565"/>
            <a:chExt cx="1066" cy="443"/>
          </a:xfrm>
        </p:grpSpPr>
        <p:sp>
          <p:nvSpPr>
            <p:cNvPr id="267318" name="Line 54"/>
            <p:cNvSpPr>
              <a:spLocks noChangeShapeType="1"/>
            </p:cNvSpPr>
            <p:nvPr/>
          </p:nvSpPr>
          <p:spPr bwMode="auto">
            <a:xfrm flipH="1">
              <a:off x="1824" y="768"/>
              <a:ext cx="144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9" name="Text Box 55"/>
            <p:cNvSpPr txBox="1">
              <a:spLocks noChangeArrowheads="1"/>
            </p:cNvSpPr>
            <p:nvPr/>
          </p:nvSpPr>
          <p:spPr bwMode="auto">
            <a:xfrm>
              <a:off x="1603" y="565"/>
              <a:ext cx="10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Function Code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77"/>
            <a:ext cx="7875746" cy="1323108"/>
          </a:xfrm>
        </p:spPr>
        <p:txBody>
          <a:bodyPr/>
          <a:lstStyle/>
          <a:p>
            <a:r>
              <a:rPr lang="en-US" dirty="0"/>
              <a:t>Move Operations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5403850"/>
            <a:ext cx="7696200" cy="1257300"/>
          </a:xfrm>
        </p:spPr>
        <p:txBody>
          <a:bodyPr/>
          <a:lstStyle/>
          <a:p>
            <a:pPr lvl="1"/>
            <a:r>
              <a:rPr lang="en-US" dirty="0"/>
              <a:t>Like the x86-64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Simpler format for memory addresses</a:t>
            </a:r>
          </a:p>
          <a:p>
            <a:pPr lvl="1"/>
            <a:r>
              <a:rPr lang="en-US" dirty="0"/>
              <a:t>Give different names to keep them distinct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34963" y="1295400"/>
            <a:ext cx="8345487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563563" y="1447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rrmovq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2468563" y="1447800"/>
            <a:ext cx="609600" cy="304800"/>
            <a:chOff x="1296" y="2544"/>
            <a:chExt cx="384" cy="192"/>
          </a:xfrm>
        </p:grpSpPr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350838" y="2286000"/>
            <a:ext cx="8329612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36" name="Text Box 48"/>
          <p:cNvSpPr txBox="1">
            <a:spLocks noChangeArrowheads="1"/>
          </p:cNvSpPr>
          <p:nvPr/>
        </p:nvSpPr>
        <p:spPr bwMode="auto">
          <a:xfrm>
            <a:off x="6394450" y="984250"/>
            <a:ext cx="2314320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Register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Register</a:t>
            </a:r>
          </a:p>
        </p:txBody>
      </p:sp>
      <p:sp>
        <p:nvSpPr>
          <p:cNvPr id="268338" name="Text Box 50"/>
          <p:cNvSpPr txBox="1">
            <a:spLocks noChangeArrowheads="1"/>
          </p:cNvSpPr>
          <p:nvPr/>
        </p:nvSpPr>
        <p:spPr bwMode="auto">
          <a:xfrm>
            <a:off x="6165850" y="1974850"/>
            <a:ext cx="2532416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Immediate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Register</a:t>
            </a:r>
          </a:p>
        </p:txBody>
      </p:sp>
      <p:sp>
        <p:nvSpPr>
          <p:cNvPr id="268316" name="Rectangle 28"/>
          <p:cNvSpPr>
            <a:spLocks noChangeArrowheads="1"/>
          </p:cNvSpPr>
          <p:nvPr/>
        </p:nvSpPr>
        <p:spPr bwMode="auto">
          <a:xfrm>
            <a:off x="503238" y="24384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irmovq</a:t>
            </a:r>
            <a:r>
              <a:rPr lang="en-US" sz="1600" dirty="0">
                <a:solidFill>
                  <a:schemeClr val="folHlink"/>
                </a:solidFill>
              </a:rPr>
              <a:t> V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grpSp>
        <p:nvGrpSpPr>
          <p:cNvPr id="268352" name="Group 64"/>
          <p:cNvGrpSpPr>
            <a:grpSpLocks/>
          </p:cNvGrpSpPr>
          <p:nvPr/>
        </p:nvGrpSpPr>
        <p:grpSpPr bwMode="auto">
          <a:xfrm>
            <a:off x="3017838" y="2438400"/>
            <a:ext cx="609600" cy="304800"/>
            <a:chOff x="2688" y="1632"/>
            <a:chExt cx="384" cy="192"/>
          </a:xfrm>
        </p:grpSpPr>
        <p:sp>
          <p:nvSpPr>
            <p:cNvPr id="268353" name="Rectangle 65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268354" name="Rectangle 66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dirty="0" err="1"/>
                <a:t>rB</a:t>
              </a:r>
              <a:endParaRPr lang="en-US" dirty="0"/>
            </a:p>
          </p:txBody>
        </p:sp>
        <p:sp>
          <p:nvSpPr>
            <p:cNvPr id="268355" name="Rectangle 67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268348" name="Group 60"/>
          <p:cNvGrpSpPr>
            <a:grpSpLocks/>
          </p:cNvGrpSpPr>
          <p:nvPr/>
        </p:nvGrpSpPr>
        <p:grpSpPr bwMode="auto">
          <a:xfrm>
            <a:off x="2408238" y="2438400"/>
            <a:ext cx="609600" cy="304800"/>
            <a:chOff x="1296" y="2544"/>
            <a:chExt cx="384" cy="192"/>
          </a:xfrm>
        </p:grpSpPr>
        <p:sp>
          <p:nvSpPr>
            <p:cNvPr id="268349" name="Rectangle 6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3</a:t>
              </a:r>
            </a:p>
          </p:txBody>
        </p:sp>
        <p:sp>
          <p:nvSpPr>
            <p:cNvPr id="268350" name="Rectangle 6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51" name="Rectangle 6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268356" name="Rectangle 68"/>
          <p:cNvSpPr>
            <a:spLocks noChangeArrowheads="1"/>
          </p:cNvSpPr>
          <p:nvPr/>
        </p:nvSpPr>
        <p:spPr bwMode="auto">
          <a:xfrm>
            <a:off x="3627438" y="2438400"/>
            <a:ext cx="4900612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/>
              <a:t>V</a:t>
            </a:r>
          </a:p>
        </p:txBody>
      </p:sp>
      <p:sp>
        <p:nvSpPr>
          <p:cNvPr id="268360" name="Rectangle 72"/>
          <p:cNvSpPr>
            <a:spLocks noChangeArrowheads="1"/>
          </p:cNvSpPr>
          <p:nvPr/>
        </p:nvSpPr>
        <p:spPr bwMode="auto">
          <a:xfrm>
            <a:off x="350838" y="3276600"/>
            <a:ext cx="8329612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61" name="Text Box 73"/>
          <p:cNvSpPr txBox="1">
            <a:spLocks noChangeArrowheads="1"/>
          </p:cNvSpPr>
          <p:nvPr/>
        </p:nvSpPr>
        <p:spPr bwMode="auto">
          <a:xfrm>
            <a:off x="6394450" y="2965450"/>
            <a:ext cx="2275773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Register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Memory</a:t>
            </a:r>
          </a:p>
        </p:txBody>
      </p:sp>
      <p:sp>
        <p:nvSpPr>
          <p:cNvPr id="268363" name="Rectangle 75"/>
          <p:cNvSpPr>
            <a:spLocks noChangeArrowheads="1"/>
          </p:cNvSpPr>
          <p:nvPr/>
        </p:nvSpPr>
        <p:spPr bwMode="auto">
          <a:xfrm>
            <a:off x="503238" y="34290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rmmovq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</a:t>
            </a:r>
            <a:r>
              <a:rPr lang="en-US" sz="1600" dirty="0">
                <a:solidFill>
                  <a:schemeClr val="folHlink"/>
                </a:solidFill>
              </a:rPr>
              <a:t> D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r>
              <a:rPr lang="en-US" sz="1600" dirty="0">
                <a:solidFill>
                  <a:schemeClr val="folHlink"/>
                </a:solidFill>
              </a:rPr>
              <a:t>)</a:t>
            </a:r>
          </a:p>
        </p:txBody>
      </p:sp>
      <p:grpSp>
        <p:nvGrpSpPr>
          <p:cNvPr id="268365" name="Group 77"/>
          <p:cNvGrpSpPr>
            <a:grpSpLocks/>
          </p:cNvGrpSpPr>
          <p:nvPr/>
        </p:nvGrpSpPr>
        <p:grpSpPr bwMode="auto">
          <a:xfrm>
            <a:off x="2408238" y="3429000"/>
            <a:ext cx="609600" cy="304800"/>
            <a:chOff x="1296" y="2544"/>
            <a:chExt cx="384" cy="192"/>
          </a:xfrm>
        </p:grpSpPr>
        <p:sp>
          <p:nvSpPr>
            <p:cNvPr id="268366" name="Rectangle 7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4</a:t>
              </a:r>
            </a:p>
          </p:txBody>
        </p:sp>
        <p:sp>
          <p:nvSpPr>
            <p:cNvPr id="268367" name="Rectangle 7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68" name="Rectangle 8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268369" name="Group 81"/>
          <p:cNvGrpSpPr>
            <a:grpSpLocks/>
          </p:cNvGrpSpPr>
          <p:nvPr/>
        </p:nvGrpSpPr>
        <p:grpSpPr bwMode="auto">
          <a:xfrm>
            <a:off x="3017838" y="3429000"/>
            <a:ext cx="609600" cy="304800"/>
            <a:chOff x="2688" y="1632"/>
            <a:chExt cx="384" cy="192"/>
          </a:xfrm>
        </p:grpSpPr>
        <p:sp>
          <p:nvSpPr>
            <p:cNvPr id="268370" name="Rectangle 82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268371" name="Rectangle 83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/>
                <a:t>rB</a:t>
              </a:r>
            </a:p>
          </p:txBody>
        </p:sp>
        <p:sp>
          <p:nvSpPr>
            <p:cNvPr id="268372" name="Rectangle 84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268373" name="Rectangle 85"/>
          <p:cNvSpPr>
            <a:spLocks noChangeArrowheads="1"/>
          </p:cNvSpPr>
          <p:nvPr/>
        </p:nvSpPr>
        <p:spPr bwMode="auto">
          <a:xfrm>
            <a:off x="3627438" y="3429000"/>
            <a:ext cx="4900612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/>
              <a:t>D</a:t>
            </a:r>
          </a:p>
        </p:txBody>
      </p:sp>
      <p:sp>
        <p:nvSpPr>
          <p:cNvPr id="268374" name="Rectangle 86"/>
          <p:cNvSpPr>
            <a:spLocks noChangeArrowheads="1"/>
          </p:cNvSpPr>
          <p:nvPr/>
        </p:nvSpPr>
        <p:spPr bwMode="auto">
          <a:xfrm>
            <a:off x="350838" y="4343400"/>
            <a:ext cx="8329612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75" name="Text Box 87"/>
          <p:cNvSpPr txBox="1">
            <a:spLocks noChangeArrowheads="1"/>
          </p:cNvSpPr>
          <p:nvPr/>
        </p:nvSpPr>
        <p:spPr bwMode="auto">
          <a:xfrm>
            <a:off x="6394450" y="4032250"/>
            <a:ext cx="2275773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Memory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Register</a:t>
            </a:r>
          </a:p>
        </p:txBody>
      </p:sp>
      <p:sp>
        <p:nvSpPr>
          <p:cNvPr id="268377" name="Rectangle 89"/>
          <p:cNvSpPr>
            <a:spLocks noChangeArrowheads="1"/>
          </p:cNvSpPr>
          <p:nvPr/>
        </p:nvSpPr>
        <p:spPr bwMode="auto">
          <a:xfrm>
            <a:off x="503238" y="4495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mrmovq</a:t>
            </a:r>
            <a:r>
              <a:rPr lang="en-US" sz="1600" dirty="0">
                <a:solidFill>
                  <a:schemeClr val="folHlink"/>
                </a:solidFill>
              </a:rPr>
              <a:t> D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r>
              <a:rPr lang="en-US" sz="1600" dirty="0">
                <a:solidFill>
                  <a:schemeClr val="folHlink"/>
                </a:solidFill>
              </a:rPr>
              <a:t>),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endParaRPr lang="en-US" sz="1600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grpSp>
        <p:nvGrpSpPr>
          <p:cNvPr id="268379" name="Group 91"/>
          <p:cNvGrpSpPr>
            <a:grpSpLocks/>
          </p:cNvGrpSpPr>
          <p:nvPr/>
        </p:nvGrpSpPr>
        <p:grpSpPr bwMode="auto">
          <a:xfrm>
            <a:off x="2408238" y="4495800"/>
            <a:ext cx="609600" cy="304800"/>
            <a:chOff x="1296" y="2544"/>
            <a:chExt cx="384" cy="192"/>
          </a:xfrm>
        </p:grpSpPr>
        <p:sp>
          <p:nvSpPr>
            <p:cNvPr id="268380" name="Rectangle 92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5</a:t>
              </a:r>
            </a:p>
          </p:txBody>
        </p:sp>
        <p:sp>
          <p:nvSpPr>
            <p:cNvPr id="268381" name="Rectangle 93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82" name="Rectangle 94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268383" name="Group 95"/>
          <p:cNvGrpSpPr>
            <a:grpSpLocks/>
          </p:cNvGrpSpPr>
          <p:nvPr/>
        </p:nvGrpSpPr>
        <p:grpSpPr bwMode="auto">
          <a:xfrm>
            <a:off x="3017838" y="4495800"/>
            <a:ext cx="609600" cy="304800"/>
            <a:chOff x="2688" y="1632"/>
            <a:chExt cx="384" cy="192"/>
          </a:xfrm>
        </p:grpSpPr>
        <p:sp>
          <p:nvSpPr>
            <p:cNvPr id="268384" name="Rectangle 96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268385" name="Rectangle 97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/>
                <a:t>rB</a:t>
              </a:r>
            </a:p>
          </p:txBody>
        </p:sp>
        <p:sp>
          <p:nvSpPr>
            <p:cNvPr id="268386" name="Rectangle 98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268387" name="Rectangle 99"/>
          <p:cNvSpPr>
            <a:spLocks noChangeArrowheads="1"/>
          </p:cNvSpPr>
          <p:nvPr/>
        </p:nvSpPr>
        <p:spPr bwMode="auto">
          <a:xfrm>
            <a:off x="3627438" y="4495800"/>
            <a:ext cx="4900612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4"/>
          <p:cNvSpPr>
            <a:spLocks noChangeArrowheads="1"/>
          </p:cNvSpPr>
          <p:nvPr/>
        </p:nvSpPr>
        <p:spPr bwMode="auto">
          <a:xfrm>
            <a:off x="773170" y="2966406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6" name="Rectangle 55"/>
          <p:cNvSpPr>
            <a:spLocks noChangeArrowheads="1"/>
          </p:cNvSpPr>
          <p:nvPr/>
        </p:nvSpPr>
        <p:spPr bwMode="auto">
          <a:xfrm>
            <a:off x="773170" y="3957006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7" name="Rectangle 56"/>
          <p:cNvSpPr>
            <a:spLocks noChangeArrowheads="1"/>
          </p:cNvSpPr>
          <p:nvPr/>
        </p:nvSpPr>
        <p:spPr bwMode="auto">
          <a:xfrm>
            <a:off x="773170" y="4947606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" name="Rectangle 53"/>
          <p:cNvSpPr>
            <a:spLocks noChangeArrowheads="1"/>
          </p:cNvSpPr>
          <p:nvPr/>
        </p:nvSpPr>
        <p:spPr bwMode="auto">
          <a:xfrm>
            <a:off x="773170" y="1905956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6" name="Rectangle 54"/>
          <p:cNvSpPr>
            <a:spLocks noChangeArrowheads="1"/>
          </p:cNvSpPr>
          <p:nvPr/>
        </p:nvSpPr>
        <p:spPr bwMode="auto">
          <a:xfrm>
            <a:off x="4125970" y="2972756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7" name="Rectangle 55"/>
          <p:cNvSpPr>
            <a:spLocks noChangeArrowheads="1"/>
          </p:cNvSpPr>
          <p:nvPr/>
        </p:nvSpPr>
        <p:spPr bwMode="auto">
          <a:xfrm>
            <a:off x="4125970" y="3963356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8" name="Rectangle 56"/>
          <p:cNvSpPr>
            <a:spLocks noChangeArrowheads="1"/>
          </p:cNvSpPr>
          <p:nvPr/>
        </p:nvSpPr>
        <p:spPr bwMode="auto">
          <a:xfrm>
            <a:off x="4125970" y="4953956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5" name="Rectangle 53"/>
          <p:cNvSpPr>
            <a:spLocks noChangeArrowheads="1"/>
          </p:cNvSpPr>
          <p:nvPr/>
        </p:nvSpPr>
        <p:spPr bwMode="auto">
          <a:xfrm>
            <a:off x="4125970" y="1912306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Instruction Examples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4208520" y="191230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irmovq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$0xabcd,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rdx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855720" y="191230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$0xabcd,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rdx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0" name="Rectangle 18"/>
          <p:cNvSpPr>
            <a:spLocks noChangeArrowheads="1"/>
          </p:cNvSpPr>
          <p:nvPr/>
        </p:nvSpPr>
        <p:spPr bwMode="auto">
          <a:xfrm>
            <a:off x="4049770" y="2363156"/>
            <a:ext cx="3733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30 82 cd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ab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00 00 00 00 00 00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931920" y="1531306"/>
            <a:ext cx="836677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X86-64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4287895" y="1531306"/>
            <a:ext cx="836677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Y86-64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2830570" y="2363156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269335" name="Rectangle 23"/>
          <p:cNvSpPr>
            <a:spLocks noChangeArrowheads="1"/>
          </p:cNvSpPr>
          <p:nvPr/>
        </p:nvSpPr>
        <p:spPr bwMode="auto">
          <a:xfrm>
            <a:off x="4208520" y="297275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rrmovq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rbx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855720" y="297275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rbx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7" name="Rectangle 25"/>
          <p:cNvSpPr>
            <a:spLocks noChangeArrowheads="1"/>
          </p:cNvSpPr>
          <p:nvPr/>
        </p:nvSpPr>
        <p:spPr bwMode="auto">
          <a:xfrm>
            <a:off x="4049770" y="342995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20 43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4208520" y="396335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mrmovq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-12(%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),%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rcx</a:t>
            </a:r>
            <a:endParaRPr lang="en-US" sz="1600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855720" y="396335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-12(%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),%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rcx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40" name="Rectangle 28"/>
          <p:cNvSpPr>
            <a:spLocks noChangeArrowheads="1"/>
          </p:cNvSpPr>
          <p:nvPr/>
        </p:nvSpPr>
        <p:spPr bwMode="auto">
          <a:xfrm>
            <a:off x="4354570" y="442055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50 15 f4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41" name="Rectangle 29"/>
          <p:cNvSpPr>
            <a:spLocks noChangeArrowheads="1"/>
          </p:cNvSpPr>
          <p:nvPr/>
        </p:nvSpPr>
        <p:spPr bwMode="auto">
          <a:xfrm>
            <a:off x="4208520" y="495395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rmmovq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%rsi,0x41c(%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855720" y="495395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%rsi,0x41c(%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72" name="Rectangle 60"/>
          <p:cNvSpPr>
            <a:spLocks noChangeArrowheads="1"/>
          </p:cNvSpPr>
          <p:nvPr/>
        </p:nvSpPr>
        <p:spPr bwMode="auto">
          <a:xfrm>
            <a:off x="4354570" y="5487356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40 64 1c 04 00 00 00 00 00 00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-844550" y="-69215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830570" y="3429956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2830570" y="4420556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2830570" y="5487356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-95970"/>
            <a:ext cx="7875746" cy="1323108"/>
          </a:xfrm>
        </p:spPr>
        <p:txBody>
          <a:bodyPr/>
          <a:lstStyle/>
          <a:p>
            <a:r>
              <a:rPr lang="en-US" dirty="0"/>
              <a:t>Conditional Move 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cmovXX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Encodings differ only by “function code”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Based on values of condition codes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Variants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rrmovq</a:t>
            </a:r>
            <a:r>
              <a:rPr lang="en-US" dirty="0"/>
              <a:t> instruction</a:t>
            </a:r>
          </a:p>
          <a:p>
            <a:pPr lvl="2"/>
            <a:r>
              <a:rPr lang="en-US" dirty="0"/>
              <a:t>(Conditionally) copy value from source to destination register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3" y="121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rrmovq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13106" cy="3139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Unconditionally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3" y="198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cmovle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Less or Equal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3" y="2743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cmovl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Less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3" y="3505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Equal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3" y="4267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cmovne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Not Equal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3" y="502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cmovge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Greater or Equal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3" y="579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cmovg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Greater</a:t>
            </a:r>
          </a:p>
        </p:txBody>
      </p:sp>
      <p:grpSp>
        <p:nvGrpSpPr>
          <p:cNvPr id="67" name="Group 7"/>
          <p:cNvGrpSpPr>
            <a:grpSpLocks/>
          </p:cNvGrpSpPr>
          <p:nvPr/>
        </p:nvGrpSpPr>
        <p:grpSpPr bwMode="auto">
          <a:xfrm>
            <a:off x="3270250" y="1289050"/>
            <a:ext cx="609600" cy="304800"/>
            <a:chOff x="1296" y="2544"/>
            <a:chExt cx="384" cy="192"/>
          </a:xfrm>
        </p:grpSpPr>
        <p:sp>
          <p:nvSpPr>
            <p:cNvPr id="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1" name="Group 11"/>
          <p:cNvGrpSpPr>
            <a:grpSpLocks/>
          </p:cNvGrpSpPr>
          <p:nvPr/>
        </p:nvGrpSpPr>
        <p:grpSpPr bwMode="auto">
          <a:xfrm>
            <a:off x="3879850" y="1289050"/>
            <a:ext cx="609600" cy="304800"/>
            <a:chOff x="1680" y="2544"/>
            <a:chExt cx="384" cy="192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270250" y="2051050"/>
            <a:ext cx="609600" cy="304800"/>
            <a:chOff x="1296" y="2544"/>
            <a:chExt cx="384" cy="192"/>
          </a:xfrm>
        </p:grpSpPr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9" name="Group 11"/>
          <p:cNvGrpSpPr>
            <a:grpSpLocks/>
          </p:cNvGrpSpPr>
          <p:nvPr/>
        </p:nvGrpSpPr>
        <p:grpSpPr bwMode="auto">
          <a:xfrm>
            <a:off x="3879850" y="2051050"/>
            <a:ext cx="609600" cy="304800"/>
            <a:chOff x="1680" y="2544"/>
            <a:chExt cx="384" cy="192"/>
          </a:xfrm>
        </p:grpSpPr>
        <p:sp>
          <p:nvSpPr>
            <p:cNvPr id="8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3270250" y="2813050"/>
            <a:ext cx="609600" cy="304800"/>
            <a:chOff x="1296" y="2544"/>
            <a:chExt cx="384" cy="192"/>
          </a:xfrm>
        </p:grpSpPr>
        <p:sp>
          <p:nvSpPr>
            <p:cNvPr id="84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6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7" name="Group 11"/>
          <p:cNvGrpSpPr>
            <a:grpSpLocks/>
          </p:cNvGrpSpPr>
          <p:nvPr/>
        </p:nvGrpSpPr>
        <p:grpSpPr bwMode="auto">
          <a:xfrm>
            <a:off x="3879850" y="2813050"/>
            <a:ext cx="609600" cy="304800"/>
            <a:chOff x="1680" y="2544"/>
            <a:chExt cx="384" cy="192"/>
          </a:xfrm>
        </p:grpSpPr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9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3270250" y="3575050"/>
            <a:ext cx="609600" cy="304800"/>
            <a:chOff x="1296" y="2544"/>
            <a:chExt cx="384" cy="192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5" name="Group 11"/>
          <p:cNvGrpSpPr>
            <a:grpSpLocks/>
          </p:cNvGrpSpPr>
          <p:nvPr/>
        </p:nvGrpSpPr>
        <p:grpSpPr bwMode="auto">
          <a:xfrm>
            <a:off x="3879850" y="3575050"/>
            <a:ext cx="609600" cy="304800"/>
            <a:chOff x="1680" y="2544"/>
            <a:chExt cx="384" cy="192"/>
          </a:xfrm>
        </p:grpSpPr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7"/>
          <p:cNvGrpSpPr>
            <a:grpSpLocks/>
          </p:cNvGrpSpPr>
          <p:nvPr/>
        </p:nvGrpSpPr>
        <p:grpSpPr bwMode="auto">
          <a:xfrm>
            <a:off x="3270250" y="4337050"/>
            <a:ext cx="609600" cy="304800"/>
            <a:chOff x="1296" y="2544"/>
            <a:chExt cx="384" cy="192"/>
          </a:xfrm>
        </p:grpSpPr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3" name="Group 11"/>
          <p:cNvGrpSpPr>
            <a:grpSpLocks/>
          </p:cNvGrpSpPr>
          <p:nvPr/>
        </p:nvGrpSpPr>
        <p:grpSpPr bwMode="auto">
          <a:xfrm>
            <a:off x="3879850" y="4337050"/>
            <a:ext cx="609600" cy="304800"/>
            <a:chOff x="1680" y="2544"/>
            <a:chExt cx="384" cy="192"/>
          </a:xfrm>
        </p:grpSpPr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05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06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7" name="Group 7"/>
          <p:cNvGrpSpPr>
            <a:grpSpLocks/>
          </p:cNvGrpSpPr>
          <p:nvPr/>
        </p:nvGrpSpPr>
        <p:grpSpPr bwMode="auto">
          <a:xfrm>
            <a:off x="3270250" y="5099050"/>
            <a:ext cx="609600" cy="304800"/>
            <a:chOff x="1296" y="2544"/>
            <a:chExt cx="384" cy="192"/>
          </a:xfrm>
        </p:grpSpPr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1" name="Group 11"/>
          <p:cNvGrpSpPr>
            <a:grpSpLocks/>
          </p:cNvGrpSpPr>
          <p:nvPr/>
        </p:nvGrpSpPr>
        <p:grpSpPr bwMode="auto">
          <a:xfrm>
            <a:off x="3879850" y="5099050"/>
            <a:ext cx="609600" cy="304800"/>
            <a:chOff x="1680" y="2544"/>
            <a:chExt cx="384" cy="192"/>
          </a:xfrm>
        </p:grpSpPr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5" name="Group 7"/>
          <p:cNvGrpSpPr>
            <a:grpSpLocks/>
          </p:cNvGrpSpPr>
          <p:nvPr/>
        </p:nvGrpSpPr>
        <p:grpSpPr bwMode="auto">
          <a:xfrm>
            <a:off x="3270250" y="5861050"/>
            <a:ext cx="609600" cy="304800"/>
            <a:chOff x="1296" y="2544"/>
            <a:chExt cx="384" cy="192"/>
          </a:xfrm>
        </p:grpSpPr>
        <p:sp>
          <p:nvSpPr>
            <p:cNvPr id="11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9" name="Group 11"/>
          <p:cNvGrpSpPr>
            <a:grpSpLocks/>
          </p:cNvGrpSpPr>
          <p:nvPr/>
        </p:nvGrpSpPr>
        <p:grpSpPr bwMode="auto">
          <a:xfrm>
            <a:off x="3879850" y="5861050"/>
            <a:ext cx="609600" cy="304800"/>
            <a:chOff x="1680" y="2544"/>
            <a:chExt cx="384" cy="192"/>
          </a:xfrm>
        </p:grpSpPr>
        <p:sp>
          <p:nvSpPr>
            <p:cNvPr id="12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2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30596"/>
            <a:ext cx="7875746" cy="1323108"/>
          </a:xfrm>
        </p:spPr>
        <p:txBody>
          <a:bodyPr/>
          <a:lstStyle/>
          <a:p>
            <a:r>
              <a:rPr lang="en-US" dirty="0"/>
              <a:t>Jump 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1060450" y="2279650"/>
            <a:ext cx="6477000" cy="3429000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jXX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 </a:t>
            </a:r>
            <a:r>
              <a:rPr lang="en-US" dirty="0" err="1"/>
              <a:t>fn</a:t>
            </a:r>
            <a:endParaRPr lang="en-US" dirty="0"/>
          </a:p>
          <a:p>
            <a:pPr lvl="1"/>
            <a:r>
              <a:rPr lang="en-US" dirty="0"/>
              <a:t>Based on values of condition codes</a:t>
            </a:r>
          </a:p>
          <a:p>
            <a:pPr lvl="1"/>
            <a:r>
              <a:rPr lang="en-US" dirty="0"/>
              <a:t>Same as x86-64 counterparts</a:t>
            </a:r>
          </a:p>
          <a:p>
            <a:pPr lvl="1"/>
            <a:r>
              <a:rPr lang="en-US" dirty="0"/>
              <a:t>Encode full destination address</a:t>
            </a:r>
          </a:p>
          <a:p>
            <a:pPr lvl="2"/>
            <a:r>
              <a:rPr lang="en-US" dirty="0"/>
              <a:t>Unlike PC-relative addressing seen in x86-64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653425" y="1747898"/>
            <a:ext cx="68976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882026" y="1824098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jXX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Dest</a:t>
            </a:r>
            <a:endParaRPr lang="en-US" sz="1600" dirty="0">
              <a:solidFill>
                <a:schemeClr val="folHlink"/>
              </a:solidFill>
            </a:endParaRPr>
          </a:p>
        </p:txBody>
      </p:sp>
      <p:grpSp>
        <p:nvGrpSpPr>
          <p:cNvPr id="271367" name="Group 7"/>
          <p:cNvGrpSpPr>
            <a:grpSpLocks/>
          </p:cNvGrpSpPr>
          <p:nvPr/>
        </p:nvGrpSpPr>
        <p:grpSpPr bwMode="auto">
          <a:xfrm>
            <a:off x="1994863" y="1824098"/>
            <a:ext cx="609600" cy="304800"/>
            <a:chOff x="1296" y="2544"/>
            <a:chExt cx="384" cy="192"/>
          </a:xfrm>
        </p:grpSpPr>
        <p:sp>
          <p:nvSpPr>
            <p:cNvPr id="2713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3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+mn-lt"/>
                </a:rPr>
                <a:t>fn</a:t>
              </a:r>
              <a:endParaRPr lang="en-US" sz="1600" dirty="0">
                <a:solidFill>
                  <a:schemeClr val="folHlink"/>
                </a:solidFill>
                <a:latin typeface="+mn-lt"/>
              </a:endParaRPr>
            </a:p>
          </p:txBody>
        </p:sp>
        <p:sp>
          <p:nvSpPr>
            <p:cNvPr id="2713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623263" y="1443098"/>
            <a:ext cx="2132655" cy="31803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(Conditionally)</a:t>
            </a:r>
          </a:p>
        </p:txBody>
      </p:sp>
      <p:sp>
        <p:nvSpPr>
          <p:cNvPr id="271424" name="Rectangle 64"/>
          <p:cNvSpPr>
            <a:spLocks noChangeArrowheads="1"/>
          </p:cNvSpPr>
          <p:nvPr/>
        </p:nvSpPr>
        <p:spPr bwMode="auto">
          <a:xfrm>
            <a:off x="2604463" y="1824098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-151893"/>
            <a:ext cx="7875746" cy="1323108"/>
          </a:xfrm>
        </p:spPr>
        <p:txBody>
          <a:bodyPr/>
          <a:lstStyle/>
          <a:p>
            <a:r>
              <a:rPr lang="en-US" dirty="0"/>
              <a:t>Jump Instructions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2" y="1219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jmp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367" name="Group 7"/>
          <p:cNvGrpSpPr>
            <a:grpSpLocks/>
          </p:cNvGrpSpPr>
          <p:nvPr/>
        </p:nvGrpSpPr>
        <p:grpSpPr bwMode="auto">
          <a:xfrm>
            <a:off x="1828800" y="1295400"/>
            <a:ext cx="609600" cy="304800"/>
            <a:chOff x="1296" y="2544"/>
            <a:chExt cx="384" cy="192"/>
          </a:xfrm>
        </p:grpSpPr>
        <p:sp>
          <p:nvSpPr>
            <p:cNvPr id="2713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3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13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35200" cy="3143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Unconditionally</a:t>
            </a:r>
          </a:p>
        </p:txBody>
      </p:sp>
      <p:sp>
        <p:nvSpPr>
          <p:cNvPr id="271424" name="Rectangle 64"/>
          <p:cNvSpPr>
            <a:spLocks noChangeArrowheads="1"/>
          </p:cNvSpPr>
          <p:nvPr/>
        </p:nvSpPr>
        <p:spPr bwMode="auto">
          <a:xfrm>
            <a:off x="2438400" y="1295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2" y="1981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jle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484" name="Group 124"/>
          <p:cNvGrpSpPr>
            <a:grpSpLocks/>
          </p:cNvGrpSpPr>
          <p:nvPr/>
        </p:nvGrpSpPr>
        <p:grpSpPr bwMode="auto">
          <a:xfrm>
            <a:off x="1828800" y="2057400"/>
            <a:ext cx="609600" cy="304800"/>
            <a:chOff x="1296" y="2544"/>
            <a:chExt cx="384" cy="192"/>
          </a:xfrm>
        </p:grpSpPr>
        <p:sp>
          <p:nvSpPr>
            <p:cNvPr id="271485" name="Rectangle 125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486" name="Rectangle 126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71487" name="Rectangle 127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Less or Equal</a:t>
            </a:r>
          </a:p>
        </p:txBody>
      </p:sp>
      <p:sp>
        <p:nvSpPr>
          <p:cNvPr id="271489" name="Rectangle 129"/>
          <p:cNvSpPr>
            <a:spLocks noChangeArrowheads="1"/>
          </p:cNvSpPr>
          <p:nvPr/>
        </p:nvSpPr>
        <p:spPr bwMode="auto">
          <a:xfrm>
            <a:off x="2438400" y="2057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2" y="2743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jl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493" name="Group 133"/>
          <p:cNvGrpSpPr>
            <a:grpSpLocks/>
          </p:cNvGrpSpPr>
          <p:nvPr/>
        </p:nvGrpSpPr>
        <p:grpSpPr bwMode="auto">
          <a:xfrm>
            <a:off x="1828800" y="2819400"/>
            <a:ext cx="609600" cy="304800"/>
            <a:chOff x="1296" y="2544"/>
            <a:chExt cx="384" cy="192"/>
          </a:xfrm>
        </p:grpSpPr>
        <p:sp>
          <p:nvSpPr>
            <p:cNvPr id="271494" name="Rectangle 134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495" name="Rectangle 135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71496" name="Rectangle 136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Less</a:t>
            </a:r>
          </a:p>
        </p:txBody>
      </p:sp>
      <p:sp>
        <p:nvSpPr>
          <p:cNvPr id="271498" name="Rectangle 138"/>
          <p:cNvSpPr>
            <a:spLocks noChangeArrowheads="1"/>
          </p:cNvSpPr>
          <p:nvPr/>
        </p:nvSpPr>
        <p:spPr bwMode="auto">
          <a:xfrm>
            <a:off x="2438400" y="2819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2" y="3505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02" name="Group 142"/>
          <p:cNvGrpSpPr>
            <a:grpSpLocks/>
          </p:cNvGrpSpPr>
          <p:nvPr/>
        </p:nvGrpSpPr>
        <p:grpSpPr bwMode="auto">
          <a:xfrm>
            <a:off x="1828800" y="3581400"/>
            <a:ext cx="609600" cy="304800"/>
            <a:chOff x="1296" y="2544"/>
            <a:chExt cx="384" cy="192"/>
          </a:xfrm>
        </p:grpSpPr>
        <p:sp>
          <p:nvSpPr>
            <p:cNvPr id="271503" name="Rectangle 143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04" name="Rectangle 144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71505" name="Rectangle 145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Equal</a:t>
            </a:r>
          </a:p>
        </p:txBody>
      </p:sp>
      <p:sp>
        <p:nvSpPr>
          <p:cNvPr id="271507" name="Rectangle 147"/>
          <p:cNvSpPr>
            <a:spLocks noChangeArrowheads="1"/>
          </p:cNvSpPr>
          <p:nvPr/>
        </p:nvSpPr>
        <p:spPr bwMode="auto">
          <a:xfrm>
            <a:off x="2438400" y="3581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2" y="4267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jne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11" name="Group 151"/>
          <p:cNvGrpSpPr>
            <a:grpSpLocks/>
          </p:cNvGrpSpPr>
          <p:nvPr/>
        </p:nvGrpSpPr>
        <p:grpSpPr bwMode="auto">
          <a:xfrm>
            <a:off x="1828800" y="4343400"/>
            <a:ext cx="609600" cy="304800"/>
            <a:chOff x="1296" y="2544"/>
            <a:chExt cx="384" cy="192"/>
          </a:xfrm>
        </p:grpSpPr>
        <p:sp>
          <p:nvSpPr>
            <p:cNvPr id="271512" name="Rectangle 152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13" name="Rectangle 153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71514" name="Rectangle 154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Not Equal</a:t>
            </a:r>
          </a:p>
        </p:txBody>
      </p:sp>
      <p:sp>
        <p:nvSpPr>
          <p:cNvPr id="271516" name="Rectangle 156"/>
          <p:cNvSpPr>
            <a:spLocks noChangeArrowheads="1"/>
          </p:cNvSpPr>
          <p:nvPr/>
        </p:nvSpPr>
        <p:spPr bwMode="auto">
          <a:xfrm>
            <a:off x="2438400" y="4343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2" y="5029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jge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20" name="Group 160"/>
          <p:cNvGrpSpPr>
            <a:grpSpLocks/>
          </p:cNvGrpSpPr>
          <p:nvPr/>
        </p:nvGrpSpPr>
        <p:grpSpPr bwMode="auto">
          <a:xfrm>
            <a:off x="1828800" y="5105400"/>
            <a:ext cx="609600" cy="304800"/>
            <a:chOff x="1296" y="2544"/>
            <a:chExt cx="384" cy="192"/>
          </a:xfrm>
        </p:grpSpPr>
        <p:sp>
          <p:nvSpPr>
            <p:cNvPr id="271521" name="Rectangle 16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22" name="Rectangle 16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71523" name="Rectangle 16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Greater or Equal</a:t>
            </a:r>
          </a:p>
        </p:txBody>
      </p:sp>
      <p:sp>
        <p:nvSpPr>
          <p:cNvPr id="271525" name="Rectangle 165"/>
          <p:cNvSpPr>
            <a:spLocks noChangeArrowheads="1"/>
          </p:cNvSpPr>
          <p:nvPr/>
        </p:nvSpPr>
        <p:spPr bwMode="auto">
          <a:xfrm>
            <a:off x="2438400" y="5105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2" y="5791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jg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29" name="Group 169"/>
          <p:cNvGrpSpPr>
            <a:grpSpLocks/>
          </p:cNvGrpSpPr>
          <p:nvPr/>
        </p:nvGrpSpPr>
        <p:grpSpPr bwMode="auto">
          <a:xfrm>
            <a:off x="1828800" y="5867400"/>
            <a:ext cx="609600" cy="304800"/>
            <a:chOff x="1296" y="2544"/>
            <a:chExt cx="384" cy="192"/>
          </a:xfrm>
        </p:grpSpPr>
        <p:sp>
          <p:nvSpPr>
            <p:cNvPr id="271530" name="Rectangle 170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31" name="Rectangle 171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71532" name="Rectangle 172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Greater</a:t>
            </a:r>
          </a:p>
        </p:txBody>
      </p:sp>
      <p:sp>
        <p:nvSpPr>
          <p:cNvPr id="271534" name="Rectangle 174"/>
          <p:cNvSpPr>
            <a:spLocks noChangeArrowheads="1"/>
          </p:cNvSpPr>
          <p:nvPr/>
        </p:nvSpPr>
        <p:spPr bwMode="auto">
          <a:xfrm>
            <a:off x="2438400" y="5867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</p:spTree>
    <p:extLst>
      <p:ext uri="{BB962C8B-B14F-4D97-AF65-F5344CB8AC3E}">
        <p14:creationId xmlns:p14="http://schemas.microsoft.com/office/powerpoint/2010/main" val="2362230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12011"/>
            <a:ext cx="7875746" cy="1323108"/>
          </a:xfrm>
        </p:spPr>
        <p:txBody>
          <a:bodyPr/>
          <a:lstStyle/>
          <a:p>
            <a:r>
              <a:rPr lang="en-US" dirty="0"/>
              <a:t>Y86-64 Program Stack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3657600" y="1219200"/>
            <a:ext cx="4927600" cy="5213350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Region of memory holding program data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Used in Y86-64 (and x86-64) for supporting procedure calls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Stack top indicated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/>
              <a:t>Address of top stack element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Stack grows toward lower addresses</a:t>
            </a:r>
          </a:p>
          <a:p>
            <a:pPr lvl="2"/>
            <a:r>
              <a:rPr lang="en-US" dirty="0"/>
              <a:t>Top element is at highest address in the stack</a:t>
            </a:r>
          </a:p>
          <a:p>
            <a:pPr lvl="2"/>
            <a:r>
              <a:rPr lang="en-US" dirty="0"/>
              <a:t>When pushing, must first decrement stack pointer</a:t>
            </a:r>
          </a:p>
          <a:p>
            <a:pPr lvl="2"/>
            <a:r>
              <a:rPr lang="en-US" dirty="0"/>
              <a:t>After popping, increment stack pointer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647825" y="1676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647825" y="1981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647825" y="2286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647825" y="44196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1647825" y="4724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1647825" y="5029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1647825" y="5334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H="1">
            <a:off x="2867025" y="5451475"/>
            <a:ext cx="381000" cy="0"/>
          </a:xfrm>
          <a:prstGeom prst="line">
            <a:avLst/>
          </a:prstGeom>
          <a:noFill/>
          <a:ln w="19050">
            <a:solidFill>
              <a:srgbClr val="FF000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6" name="Text Box 18"/>
          <p:cNvSpPr txBox="1">
            <a:spLocks noChangeArrowheads="1"/>
          </p:cNvSpPr>
          <p:nvPr/>
        </p:nvSpPr>
        <p:spPr bwMode="auto">
          <a:xfrm>
            <a:off x="3248025" y="5299075"/>
            <a:ext cx="646421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647825" y="2590800"/>
            <a:ext cx="1219200" cy="1828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 flipV="1">
            <a:off x="838200" y="1828800"/>
            <a:ext cx="0" cy="3657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228600" y="3200400"/>
            <a:ext cx="1371600" cy="6413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/>
              <a:t>Increasing</a:t>
            </a:r>
          </a:p>
          <a:p>
            <a:pPr algn="l">
              <a:lnSpc>
                <a:spcPct val="100000"/>
              </a:lnSpc>
            </a:pPr>
            <a:r>
              <a:rPr lang="en-US"/>
              <a:t>Addresses</a:t>
            </a:r>
          </a:p>
        </p:txBody>
      </p:sp>
      <p:sp>
        <p:nvSpPr>
          <p:cNvPr id="273430" name="Text Box 22"/>
          <p:cNvSpPr txBox="1">
            <a:spLocks noChangeArrowheads="1"/>
          </p:cNvSpPr>
          <p:nvPr/>
        </p:nvSpPr>
        <p:spPr bwMode="auto">
          <a:xfrm>
            <a:off x="1447800" y="5638800"/>
            <a:ext cx="1752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“Top”</a:t>
            </a:r>
          </a:p>
        </p:txBody>
      </p:sp>
      <p:sp>
        <p:nvSpPr>
          <p:cNvPr id="273431" name="Text Box 23"/>
          <p:cNvSpPr txBox="1">
            <a:spLocks noChangeArrowheads="1"/>
          </p:cNvSpPr>
          <p:nvPr/>
        </p:nvSpPr>
        <p:spPr bwMode="auto">
          <a:xfrm>
            <a:off x="1371600" y="1066800"/>
            <a:ext cx="1752600" cy="587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“Bottom”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Operations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4108450" y="1898650"/>
            <a:ext cx="7696200" cy="4499651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Decrement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/>
            <a:r>
              <a:rPr lang="en-US" dirty="0"/>
              <a:t>Store word from </a:t>
            </a:r>
            <a:r>
              <a:rPr lang="en-US" dirty="0" err="1"/>
              <a:t>rA</a:t>
            </a:r>
            <a:r>
              <a:rPr lang="en-US" dirty="0"/>
              <a:t> to memory at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Like x86-64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42443" lvl="1" indent="0">
              <a:buNone/>
            </a:pPr>
            <a:endParaRPr lang="en-US" dirty="0"/>
          </a:p>
          <a:p>
            <a:pPr lvl="1"/>
            <a:r>
              <a:rPr lang="en-US" dirty="0"/>
              <a:t>Read word from memory at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Save in </a:t>
            </a:r>
            <a:r>
              <a:rPr lang="en-US" dirty="0" err="1"/>
              <a:t>rA</a:t>
            </a:r>
            <a:endParaRPr lang="en-US" dirty="0"/>
          </a:p>
          <a:p>
            <a:pPr lvl="1"/>
            <a:r>
              <a:rPr lang="en-US" dirty="0"/>
              <a:t>Increment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/>
            <a:r>
              <a:rPr lang="en-US" dirty="0"/>
              <a:t>Like x86-64</a:t>
            </a:r>
          </a:p>
        </p:txBody>
      </p:sp>
      <p:grpSp>
        <p:nvGrpSpPr>
          <p:cNvPr id="274455" name="Group 23"/>
          <p:cNvGrpSpPr>
            <a:grpSpLocks/>
          </p:cNvGrpSpPr>
          <p:nvPr/>
        </p:nvGrpSpPr>
        <p:grpSpPr bwMode="auto">
          <a:xfrm>
            <a:off x="627777" y="2049507"/>
            <a:ext cx="3322637" cy="609600"/>
            <a:chOff x="403" y="816"/>
            <a:chExt cx="2093" cy="384"/>
          </a:xfrm>
        </p:grpSpPr>
        <p:sp>
          <p:nvSpPr>
            <p:cNvPr id="274437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38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pushq</a:t>
              </a:r>
              <a:r>
                <a:rPr lang="en-US" sz="1600" dirty="0">
                  <a:solidFill>
                    <a:schemeClr val="folHlink"/>
                  </a:solidFill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4439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4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274441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42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51" name="Group 19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52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53" name="Rectangle 2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274454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4456" name="Group 24"/>
          <p:cNvGrpSpPr>
            <a:grpSpLocks/>
          </p:cNvGrpSpPr>
          <p:nvPr/>
        </p:nvGrpSpPr>
        <p:grpSpPr bwMode="auto">
          <a:xfrm>
            <a:off x="627777" y="4718050"/>
            <a:ext cx="3322637" cy="609600"/>
            <a:chOff x="403" y="816"/>
            <a:chExt cx="2093" cy="384"/>
          </a:xfrm>
        </p:grpSpPr>
        <p:sp>
          <p:nvSpPr>
            <p:cNvPr id="274457" name="Rectangle 2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popq</a:t>
              </a:r>
              <a:r>
                <a:rPr lang="en-US" sz="1600" dirty="0">
                  <a:solidFill>
                    <a:schemeClr val="folHlink"/>
                  </a:solidFill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4459" name="Group 2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274461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62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63" name="Group 31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64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65" name="Rectangle 3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Call and Return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709612" y="2778125"/>
            <a:ext cx="7696200" cy="464185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Push address of next instruction onto stack</a:t>
            </a:r>
          </a:p>
          <a:p>
            <a:pPr lvl="1"/>
            <a:r>
              <a:rPr lang="en-US" dirty="0"/>
              <a:t>Start executing instructions at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Like x86-64</a:t>
            </a:r>
          </a:p>
          <a:p>
            <a:pPr marL="342443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42443" lvl="1" indent="0">
              <a:buNone/>
            </a:pPr>
            <a:endParaRPr lang="en-US" dirty="0"/>
          </a:p>
          <a:p>
            <a:pPr lvl="1"/>
            <a:r>
              <a:rPr lang="en-US" dirty="0"/>
              <a:t>Pop value from stack</a:t>
            </a:r>
          </a:p>
          <a:p>
            <a:pPr lvl="1"/>
            <a:r>
              <a:rPr lang="en-US" dirty="0"/>
              <a:t>Use as address for next instruction</a:t>
            </a:r>
          </a:p>
          <a:p>
            <a:pPr lvl="1"/>
            <a:r>
              <a:rPr lang="en-US" dirty="0"/>
              <a:t>Like x86-64</a:t>
            </a:r>
          </a:p>
          <a:p>
            <a:pPr lvl="1"/>
            <a:endParaRPr lang="en-US" dirty="0"/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649938" y="1863725"/>
            <a:ext cx="7766049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878538" y="2016125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call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2391" name="Group 7"/>
          <p:cNvGrpSpPr>
            <a:grpSpLocks/>
          </p:cNvGrpSpPr>
          <p:nvPr/>
        </p:nvGrpSpPr>
        <p:grpSpPr bwMode="auto">
          <a:xfrm>
            <a:off x="2783538" y="2016125"/>
            <a:ext cx="609600" cy="304800"/>
            <a:chOff x="1296" y="2544"/>
            <a:chExt cx="384" cy="192"/>
          </a:xfrm>
        </p:grpSpPr>
        <p:sp>
          <p:nvSpPr>
            <p:cNvPr id="2723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2723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23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2450" name="Rectangle 66"/>
          <p:cNvSpPr>
            <a:spLocks noChangeArrowheads="1"/>
          </p:cNvSpPr>
          <p:nvPr/>
        </p:nvSpPr>
        <p:spPr bwMode="auto">
          <a:xfrm>
            <a:off x="3362975" y="2016125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2451" name="Rectangle 67"/>
          <p:cNvSpPr>
            <a:spLocks noChangeArrowheads="1"/>
          </p:cNvSpPr>
          <p:nvPr/>
        </p:nvSpPr>
        <p:spPr bwMode="auto">
          <a:xfrm>
            <a:off x="639763" y="4489450"/>
            <a:ext cx="776605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2452" name="Rectangle 68"/>
          <p:cNvSpPr>
            <a:spLocks noChangeArrowheads="1"/>
          </p:cNvSpPr>
          <p:nvPr/>
        </p:nvSpPr>
        <p:spPr bwMode="auto">
          <a:xfrm>
            <a:off x="868363" y="464185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272453" name="Group 69"/>
          <p:cNvGrpSpPr>
            <a:grpSpLocks/>
          </p:cNvGrpSpPr>
          <p:nvPr/>
        </p:nvGrpSpPr>
        <p:grpSpPr bwMode="auto">
          <a:xfrm>
            <a:off x="2773363" y="4641850"/>
            <a:ext cx="609600" cy="304800"/>
            <a:chOff x="1296" y="2544"/>
            <a:chExt cx="384" cy="192"/>
          </a:xfrm>
        </p:grpSpPr>
        <p:sp>
          <p:nvSpPr>
            <p:cNvPr id="272454" name="Rectangle 70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72455" name="Rectangle 71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2456" name="Rectangle 72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Set Architecture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687557"/>
            <a:ext cx="4891087" cy="5289550"/>
          </a:xfrm>
        </p:spPr>
        <p:txBody>
          <a:bodyPr/>
          <a:lstStyle/>
          <a:p>
            <a:r>
              <a:rPr lang="en-US" dirty="0"/>
              <a:t>Assembly Language View</a:t>
            </a:r>
          </a:p>
          <a:p>
            <a:pPr lvl="1"/>
            <a:r>
              <a:rPr lang="en-US" dirty="0"/>
              <a:t>Processor state</a:t>
            </a:r>
          </a:p>
          <a:p>
            <a:pPr lvl="2"/>
            <a:r>
              <a:rPr lang="en-US" dirty="0"/>
              <a:t>Registers, memory, …</a:t>
            </a:r>
          </a:p>
          <a:p>
            <a:pPr lvl="1"/>
            <a:r>
              <a:rPr lang="en-US" dirty="0"/>
              <a:t>Instructions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How instructions are encoded as bytes</a:t>
            </a:r>
          </a:p>
          <a:p>
            <a:r>
              <a:rPr lang="en-US" dirty="0"/>
              <a:t>Layer of Abstraction</a:t>
            </a:r>
          </a:p>
          <a:p>
            <a:pPr lvl="1"/>
            <a:r>
              <a:rPr lang="en-US" dirty="0"/>
              <a:t>Above: how to program machine</a:t>
            </a:r>
          </a:p>
          <a:p>
            <a:pPr lvl="2"/>
            <a:r>
              <a:rPr lang="en-US" dirty="0"/>
              <a:t>Processor executes instructions in a sequence</a:t>
            </a:r>
          </a:p>
          <a:p>
            <a:pPr lvl="1"/>
            <a:r>
              <a:rPr lang="en-US" dirty="0"/>
              <a:t>Below: what needs to be built</a:t>
            </a:r>
          </a:p>
          <a:p>
            <a:pPr lvl="2"/>
            <a:r>
              <a:rPr lang="en-US" dirty="0"/>
              <a:t>Use variety of tricks to make it run fast</a:t>
            </a:r>
          </a:p>
          <a:p>
            <a:pPr lvl="2"/>
            <a:r>
              <a:rPr lang="en-US" dirty="0"/>
              <a:t>E.g., execute multiple instructions simultaneously</a:t>
            </a:r>
          </a:p>
        </p:txBody>
      </p:sp>
      <p:grpSp>
        <p:nvGrpSpPr>
          <p:cNvPr id="320524" name="Group 12"/>
          <p:cNvGrpSpPr>
            <a:grpSpLocks/>
          </p:cNvGrpSpPr>
          <p:nvPr/>
        </p:nvGrpSpPr>
        <p:grpSpPr bwMode="auto">
          <a:xfrm>
            <a:off x="5486400" y="1524000"/>
            <a:ext cx="2743200" cy="4168775"/>
            <a:chOff x="2160" y="864"/>
            <a:chExt cx="1728" cy="2626"/>
          </a:xfrm>
        </p:grpSpPr>
        <p:sp>
          <p:nvSpPr>
            <p:cNvPr id="320516" name="Rectangle 4"/>
            <p:cNvSpPr>
              <a:spLocks noChangeArrowheads="1"/>
            </p:cNvSpPr>
            <p:nvPr/>
          </p:nvSpPr>
          <p:spPr bwMode="auto">
            <a:xfrm>
              <a:off x="2160" y="1824"/>
              <a:ext cx="1728" cy="226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solidFill>
                    <a:srgbClr val="FFCCFF"/>
                  </a:solidFill>
                </a:rPr>
                <a:t>ISA</a:t>
              </a:r>
            </a:p>
          </p:txBody>
        </p:sp>
        <p:sp>
          <p:nvSpPr>
            <p:cNvPr id="320518" name="Rectangle 6"/>
            <p:cNvSpPr>
              <a:spLocks noChangeArrowheads="1"/>
            </p:cNvSpPr>
            <p:nvPr/>
          </p:nvSpPr>
          <p:spPr bwMode="auto">
            <a:xfrm>
              <a:off x="2400" y="1344"/>
              <a:ext cx="672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Compiler</a:t>
              </a:r>
            </a:p>
          </p:txBody>
        </p:sp>
        <p:sp>
          <p:nvSpPr>
            <p:cNvPr id="320519" name="Rectangle 7"/>
            <p:cNvSpPr>
              <a:spLocks noChangeArrowheads="1"/>
            </p:cNvSpPr>
            <p:nvPr/>
          </p:nvSpPr>
          <p:spPr bwMode="auto">
            <a:xfrm>
              <a:off x="3072" y="1344"/>
              <a:ext cx="624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OS</a:t>
              </a:r>
            </a:p>
          </p:txBody>
        </p:sp>
        <p:sp>
          <p:nvSpPr>
            <p:cNvPr id="320520" name="Rectangle 8"/>
            <p:cNvSpPr>
              <a:spLocks noChangeArrowheads="1"/>
            </p:cNvSpPr>
            <p:nvPr/>
          </p:nvSpPr>
          <p:spPr bwMode="auto">
            <a:xfrm>
              <a:off x="2400" y="206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CPU</a:t>
              </a:r>
            </a:p>
            <a:p>
              <a:r>
                <a:rPr lang="en-US"/>
                <a:t>Design</a:t>
              </a:r>
            </a:p>
          </p:txBody>
        </p:sp>
        <p:sp>
          <p:nvSpPr>
            <p:cNvPr id="320521" name="Rectangle 9"/>
            <p:cNvSpPr>
              <a:spLocks noChangeArrowheads="1"/>
            </p:cNvSpPr>
            <p:nvPr/>
          </p:nvSpPr>
          <p:spPr bwMode="auto">
            <a:xfrm>
              <a:off x="2400" y="254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Circuit</a:t>
              </a:r>
            </a:p>
            <a:p>
              <a:r>
                <a:rPr lang="en-US"/>
                <a:t>Design</a:t>
              </a:r>
            </a:p>
          </p:txBody>
        </p:sp>
        <p:sp>
          <p:nvSpPr>
            <p:cNvPr id="320522" name="Rectangle 10"/>
            <p:cNvSpPr>
              <a:spLocks noChangeArrowheads="1"/>
            </p:cNvSpPr>
            <p:nvPr/>
          </p:nvSpPr>
          <p:spPr bwMode="auto">
            <a:xfrm>
              <a:off x="2400" y="302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Chip</a:t>
              </a:r>
            </a:p>
            <a:p>
              <a:r>
                <a:rPr lang="en-US"/>
                <a:t>Layout</a:t>
              </a:r>
            </a:p>
          </p:txBody>
        </p:sp>
        <p:sp>
          <p:nvSpPr>
            <p:cNvPr id="320523" name="Rectangle 11"/>
            <p:cNvSpPr>
              <a:spLocks noChangeArrowheads="1"/>
            </p:cNvSpPr>
            <p:nvPr/>
          </p:nvSpPr>
          <p:spPr bwMode="auto">
            <a:xfrm>
              <a:off x="2400" y="864"/>
              <a:ext cx="1296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Application</a:t>
              </a:r>
            </a:p>
            <a:p>
              <a:r>
                <a:rPr lang="en-US"/>
                <a:t>Program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 Instructions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717550" y="2203450"/>
            <a:ext cx="7696200" cy="540385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Don’t do anything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Stop executing instructions</a:t>
            </a:r>
          </a:p>
          <a:p>
            <a:pPr lvl="1"/>
            <a:r>
              <a:rPr lang="en-US" dirty="0"/>
              <a:t>x86-64 has comparable instruction, but can’t execute it in user mode</a:t>
            </a:r>
          </a:p>
          <a:p>
            <a:pPr lvl="1"/>
            <a:r>
              <a:rPr lang="en-US" dirty="0"/>
              <a:t>We will use it to stop the simulator</a:t>
            </a:r>
          </a:p>
          <a:p>
            <a:pPr lvl="1"/>
            <a:r>
              <a:rPr lang="en-US" dirty="0"/>
              <a:t>Encoding ensures that program hitting memory initialized to zero will halt</a:t>
            </a:r>
          </a:p>
        </p:txBody>
      </p:sp>
      <p:grpSp>
        <p:nvGrpSpPr>
          <p:cNvPr id="275482" name="Group 26"/>
          <p:cNvGrpSpPr>
            <a:grpSpLocks/>
          </p:cNvGrpSpPr>
          <p:nvPr/>
        </p:nvGrpSpPr>
        <p:grpSpPr bwMode="auto">
          <a:xfrm>
            <a:off x="915400" y="1796030"/>
            <a:ext cx="2636837" cy="609600"/>
            <a:chOff x="403" y="816"/>
            <a:chExt cx="1661" cy="384"/>
          </a:xfrm>
        </p:grpSpPr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nop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5463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5464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75465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66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918695" y="3830071"/>
            <a:ext cx="2636837" cy="609600"/>
            <a:chOff x="403" y="2112"/>
            <a:chExt cx="1661" cy="384"/>
          </a:xfrm>
        </p:grpSpPr>
        <p:sp>
          <p:nvSpPr>
            <p:cNvPr id="275472" name="Rectangle 16"/>
            <p:cNvSpPr>
              <a:spLocks noChangeArrowheads="1"/>
            </p:cNvSpPr>
            <p:nvPr/>
          </p:nvSpPr>
          <p:spPr bwMode="auto">
            <a:xfrm>
              <a:off x="403" y="2112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73" name="Rectangle 17"/>
            <p:cNvSpPr>
              <a:spLocks noChangeArrowheads="1"/>
            </p:cNvSpPr>
            <p:nvPr/>
          </p:nvSpPr>
          <p:spPr bwMode="auto">
            <a:xfrm>
              <a:off x="547" y="220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halt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5474" name="Group 18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296" y="2544"/>
              <a:chExt cx="384" cy="192"/>
            </a:xfrm>
          </p:grpSpPr>
          <p:sp>
            <p:nvSpPr>
              <p:cNvPr id="275475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6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7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Conditions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1650" y="2113461"/>
            <a:ext cx="6229350" cy="5213350"/>
          </a:xfrm>
        </p:spPr>
        <p:txBody>
          <a:bodyPr/>
          <a:lstStyle/>
          <a:p>
            <a:pPr lvl="1"/>
            <a:r>
              <a:rPr lang="en-US" dirty="0"/>
              <a:t>Normal operation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lvl="1"/>
            <a:r>
              <a:rPr lang="en-US" dirty="0"/>
              <a:t>Halt instruction encountered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lvl="1"/>
            <a:r>
              <a:rPr lang="en-US" dirty="0"/>
              <a:t>Bad address (either instruction or data) encountered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Invalid instruction encountered</a:t>
            </a:r>
          </a:p>
          <a:p>
            <a:endParaRPr lang="en-US" dirty="0"/>
          </a:p>
          <a:p>
            <a:r>
              <a:rPr lang="en-US" dirty="0"/>
              <a:t>Desired Behavior</a:t>
            </a:r>
          </a:p>
          <a:p>
            <a:pPr lvl="1"/>
            <a:r>
              <a:rPr lang="en-US" dirty="0"/>
              <a:t>If AOK, keep going</a:t>
            </a:r>
          </a:p>
          <a:p>
            <a:pPr lvl="1"/>
            <a:r>
              <a:rPr lang="en-US" dirty="0"/>
              <a:t>Otherwise, stop program execution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4862934"/>
              </p:ext>
            </p:extLst>
          </p:nvPr>
        </p:nvGraphicFramePr>
        <p:xfrm>
          <a:off x="634280" y="3786686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Mnemonic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813253"/>
              </p:ext>
            </p:extLst>
          </p:nvPr>
        </p:nvGraphicFramePr>
        <p:xfrm>
          <a:off x="634280" y="4720136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Mnemonic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5829848"/>
              </p:ext>
            </p:extLst>
          </p:nvPr>
        </p:nvGraphicFramePr>
        <p:xfrm>
          <a:off x="634280" y="2851649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Mnemonic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98705563"/>
              </p:ext>
            </p:extLst>
          </p:nvPr>
        </p:nvGraphicFramePr>
        <p:xfrm>
          <a:off x="634280" y="1916611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Mnemonic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Y86-64 Code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219199"/>
            <a:ext cx="8243887" cy="362901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Try to Use C Compiler as Much as Possible</a:t>
            </a:r>
          </a:p>
          <a:p>
            <a:pPr lvl="1"/>
            <a:r>
              <a:rPr lang="en-US" dirty="0"/>
              <a:t>Write code in C</a:t>
            </a:r>
          </a:p>
          <a:p>
            <a:pPr lvl="1"/>
            <a:r>
              <a:rPr lang="en-US" dirty="0"/>
              <a:t>Compile for x86-64 with </a:t>
            </a: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–</a:t>
            </a:r>
            <a:r>
              <a:rPr lang="en-US" dirty="0" err="1">
                <a:latin typeface="Courier New" pitchFamily="49" charset="0"/>
              </a:rPr>
              <a:t>Og</a:t>
            </a:r>
            <a:r>
              <a:rPr lang="en-US" dirty="0">
                <a:latin typeface="Courier New" pitchFamily="49" charset="0"/>
              </a:rPr>
              <a:t> –S</a:t>
            </a:r>
          </a:p>
          <a:p>
            <a:pPr lvl="1"/>
            <a:r>
              <a:rPr lang="en-US" dirty="0"/>
              <a:t>Transliterate into Y86-64</a:t>
            </a:r>
          </a:p>
          <a:p>
            <a:pPr lvl="1"/>
            <a:r>
              <a:rPr lang="en-US" i="1" dirty="0"/>
              <a:t>Modern compilers make this more difficult</a:t>
            </a:r>
          </a:p>
          <a:p>
            <a:endParaRPr lang="en-US" dirty="0"/>
          </a:p>
          <a:p>
            <a:r>
              <a:rPr lang="en-US" dirty="0"/>
              <a:t>Coding Example</a:t>
            </a:r>
          </a:p>
          <a:p>
            <a:pPr lvl="1"/>
            <a:r>
              <a:rPr lang="en-US" dirty="0"/>
              <a:t>Find number of elements in null-terminated list</a:t>
            </a:r>
          </a:p>
          <a:p>
            <a:pPr lvl="2">
              <a:buFont typeface="Wingdings" pitchFamily="2" charset="2"/>
              <a:buNone/>
            </a:pP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len1(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a[]);</a:t>
            </a:r>
          </a:p>
          <a:p>
            <a:pPr lvl="2"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</p:txBody>
      </p:sp>
      <p:grpSp>
        <p:nvGrpSpPr>
          <p:cNvPr id="276492" name="Group 12"/>
          <p:cNvGrpSpPr>
            <a:grpSpLocks/>
          </p:cNvGrpSpPr>
          <p:nvPr/>
        </p:nvGrpSpPr>
        <p:grpSpPr bwMode="auto">
          <a:xfrm>
            <a:off x="1828800" y="4848225"/>
            <a:ext cx="2678113" cy="1470025"/>
            <a:chOff x="480" y="2592"/>
            <a:chExt cx="1687" cy="926"/>
          </a:xfrm>
        </p:grpSpPr>
        <p:sp>
          <p:nvSpPr>
            <p:cNvPr id="276485" name="Rectangle 5"/>
            <p:cNvSpPr>
              <a:spLocks noChangeArrowheads="1"/>
            </p:cNvSpPr>
            <p:nvPr/>
          </p:nvSpPr>
          <p:spPr bwMode="auto">
            <a:xfrm>
              <a:off x="839" y="2623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5043</a:t>
              </a:r>
            </a:p>
          </p:txBody>
        </p:sp>
        <p:sp>
          <p:nvSpPr>
            <p:cNvPr id="276486" name="Rectangle 6"/>
            <p:cNvSpPr>
              <a:spLocks noChangeArrowheads="1"/>
            </p:cNvSpPr>
            <p:nvPr/>
          </p:nvSpPr>
          <p:spPr bwMode="auto">
            <a:xfrm>
              <a:off x="839" y="2846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6125</a:t>
              </a:r>
            </a:p>
          </p:txBody>
        </p:sp>
        <p:sp>
          <p:nvSpPr>
            <p:cNvPr id="276487" name="Rectangle 7"/>
            <p:cNvSpPr>
              <a:spLocks noChangeArrowheads="1"/>
            </p:cNvSpPr>
            <p:nvPr/>
          </p:nvSpPr>
          <p:spPr bwMode="auto">
            <a:xfrm>
              <a:off x="839" y="3069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7395</a:t>
              </a:r>
            </a:p>
          </p:txBody>
        </p:sp>
        <p:sp>
          <p:nvSpPr>
            <p:cNvPr id="276488" name="Rectangle 8"/>
            <p:cNvSpPr>
              <a:spLocks noChangeArrowheads="1"/>
            </p:cNvSpPr>
            <p:nvPr/>
          </p:nvSpPr>
          <p:spPr bwMode="auto">
            <a:xfrm>
              <a:off x="839" y="3292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489" name="Line 9"/>
            <p:cNvSpPr>
              <a:spLocks noChangeShapeType="1"/>
            </p:cNvSpPr>
            <p:nvPr/>
          </p:nvSpPr>
          <p:spPr bwMode="auto">
            <a:xfrm>
              <a:off x="672" y="2688"/>
              <a:ext cx="14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auto">
            <a:xfrm>
              <a:off x="480" y="2592"/>
              <a:ext cx="14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1795" y="2923"/>
              <a:ext cx="37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  <a:sym typeface="Symbol" pitchFamily="18" charset="2"/>
                </a:rPr>
                <a:t></a:t>
              </a:r>
              <a:r>
                <a:rPr lang="en-US">
                  <a:latin typeface="Courier New" pitchFamily="49" charset="0"/>
                </a:rPr>
                <a:t> 3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Code Generation Example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822244"/>
            <a:ext cx="3880803" cy="4343280"/>
          </a:xfrm>
        </p:spPr>
        <p:txBody>
          <a:bodyPr/>
          <a:lstStyle/>
          <a:p>
            <a:pPr marL="0" indent="0"/>
            <a:r>
              <a:rPr lang="en-US" sz="2000" dirty="0"/>
              <a:t>First Try</a:t>
            </a:r>
          </a:p>
          <a:p>
            <a:r>
              <a:rPr lang="en-US" sz="2099" dirty="0"/>
              <a:t>Write typical array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Compile with </a:t>
            </a:r>
            <a:r>
              <a:rPr lang="en-US" sz="1800" dirty="0" err="1">
                <a:latin typeface="Courier New" pitchFamily="49" charset="0"/>
              </a:rPr>
              <a:t>gcc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Og</a:t>
            </a:r>
            <a:r>
              <a:rPr lang="en-US" sz="1800" dirty="0">
                <a:latin typeface="Courier New" pitchFamily="49" charset="0"/>
              </a:rPr>
              <a:t> -S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22720" y="1822244"/>
            <a:ext cx="4667330" cy="434328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Problem!</a:t>
            </a:r>
          </a:p>
          <a:p>
            <a:r>
              <a:rPr lang="en-US" sz="2099" dirty="0"/>
              <a:t>Hard to do array indexing on Y86-64</a:t>
            </a:r>
          </a:p>
          <a:p>
            <a:pPr lvl="1"/>
            <a:r>
              <a:rPr lang="en-US" sz="1900" dirty="0"/>
              <a:t>Since don’t have scaled addressing modes</a:t>
            </a:r>
          </a:p>
          <a:p>
            <a:pPr lvl="2"/>
            <a:endParaRPr lang="en-US" sz="1600" dirty="0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279320" y="2702452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long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(long a[])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= 0; a[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];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	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return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794250" y="2895600"/>
            <a:ext cx="4191000" cy="120032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>
                <a:latin typeface="Courier New" pitchFamily="49" charset="0"/>
              </a:rPr>
              <a:t>L3: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$1,%rax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i="1" dirty="0" err="1">
                <a:latin typeface="Courier New" pitchFamily="49" charset="0"/>
              </a:rPr>
              <a:t>cmpq</a:t>
            </a:r>
            <a:r>
              <a:rPr lang="en-US" i="1" dirty="0">
                <a:latin typeface="Courier New" pitchFamily="49" charset="0"/>
              </a:rPr>
              <a:t>  $0, (%rdi,%rax,8)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	L3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Code Generation Example #2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Second Try</a:t>
            </a:r>
          </a:p>
          <a:p>
            <a:pPr lvl="1"/>
            <a:r>
              <a:rPr lang="en-US" sz="1800" dirty="0"/>
              <a:t>Write C code that mimics expected Y86-64 code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955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Result</a:t>
            </a:r>
          </a:p>
          <a:p>
            <a:pPr lvl="1"/>
            <a:r>
              <a:rPr lang="en-US" sz="1800" dirty="0"/>
              <a:t>Compiler generates exact same code as before!</a:t>
            </a:r>
          </a:p>
          <a:p>
            <a:pPr lvl="1"/>
            <a:r>
              <a:rPr lang="en-US" sz="1800" dirty="0"/>
              <a:t>Compiler converts both versions into same intermediate form</a:t>
            </a:r>
            <a:endParaRPr lang="en-US" sz="1600" dirty="0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96478" y="2883891"/>
            <a:ext cx="4343400" cy="341632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long len2(long *a)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ip</a:t>
            </a:r>
            <a:r>
              <a:rPr lang="en-US" dirty="0">
                <a:latin typeface="Courier New" pitchFamily="49" charset="0"/>
              </a:rPr>
              <a:t> = (long) a;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= *(long *) </a:t>
            </a:r>
            <a:r>
              <a:rPr lang="en-US" dirty="0" err="1">
                <a:latin typeface="Courier New" pitchFamily="49" charset="0"/>
              </a:rPr>
              <a:t>ip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while (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</a:rPr>
              <a:t>ip</a:t>
            </a:r>
            <a:r>
              <a:rPr lang="en-US" dirty="0">
                <a:latin typeface="Courier New" pitchFamily="49" charset="0"/>
              </a:rPr>
              <a:t> += </a:t>
            </a:r>
            <a:r>
              <a:rPr lang="en-US" dirty="0" err="1">
                <a:latin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</a:rPr>
              <a:t>(long);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= *(long *) </a:t>
            </a:r>
            <a:r>
              <a:rPr lang="en-US" dirty="0" err="1">
                <a:latin typeface="Courier New" pitchFamily="49" charset="0"/>
              </a:rPr>
              <a:t>ip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return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Code Generation Example #3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146050" y="1212850"/>
            <a:ext cx="6781800" cy="424731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len: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    	</a:t>
            </a:r>
            <a:r>
              <a:rPr lang="da-DK" dirty="0" err="1">
                <a:latin typeface="Courier New" pitchFamily="49" charset="0"/>
              </a:rPr>
              <a:t>irmovq</a:t>
            </a:r>
            <a:r>
              <a:rPr lang="da-DK" dirty="0">
                <a:latin typeface="Courier New" pitchFamily="49" charset="0"/>
              </a:rPr>
              <a:t> $1, %r8          # </a:t>
            </a:r>
            <a:r>
              <a:rPr lang="da-DK" dirty="0" err="1">
                <a:latin typeface="Courier New" pitchFamily="49" charset="0"/>
              </a:rPr>
              <a:t>Constant</a:t>
            </a:r>
            <a:r>
              <a:rPr lang="da-DK" dirty="0">
                <a:latin typeface="Courier New" pitchFamily="49" charset="0"/>
              </a:rPr>
              <a:t> 1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irmovq</a:t>
            </a:r>
            <a:r>
              <a:rPr lang="da-DK" dirty="0">
                <a:latin typeface="Courier New" pitchFamily="49" charset="0"/>
              </a:rPr>
              <a:t> $8, %r9          # </a:t>
            </a:r>
            <a:r>
              <a:rPr lang="da-DK" dirty="0" err="1">
                <a:latin typeface="Courier New" pitchFamily="49" charset="0"/>
              </a:rPr>
              <a:t>Constant</a:t>
            </a:r>
            <a:r>
              <a:rPr lang="da-DK" dirty="0">
                <a:latin typeface="Courier New" pitchFamily="49" charset="0"/>
              </a:rPr>
              <a:t> 8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irmovq</a:t>
            </a:r>
            <a:r>
              <a:rPr lang="da-DK" dirty="0">
                <a:latin typeface="Courier New" pitchFamily="49" charset="0"/>
              </a:rPr>
              <a:t> $0, %</a:t>
            </a:r>
            <a:r>
              <a:rPr lang="da-DK" dirty="0" err="1">
                <a:latin typeface="Courier New" pitchFamily="49" charset="0"/>
              </a:rPr>
              <a:t>rax</a:t>
            </a:r>
            <a:r>
              <a:rPr lang="da-DK" dirty="0">
                <a:latin typeface="Courier New" pitchFamily="49" charset="0"/>
              </a:rPr>
              <a:t>         # len = 0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mrmovq</a:t>
            </a:r>
            <a:r>
              <a:rPr lang="da-DK" dirty="0">
                <a:latin typeface="Courier New" pitchFamily="49" charset="0"/>
              </a:rPr>
              <a:t> (%</a:t>
            </a:r>
            <a:r>
              <a:rPr lang="da-DK" dirty="0" err="1">
                <a:latin typeface="Courier New" pitchFamily="49" charset="0"/>
              </a:rPr>
              <a:t>rdi</a:t>
            </a:r>
            <a:r>
              <a:rPr lang="da-DK" dirty="0">
                <a:latin typeface="Courier New" pitchFamily="49" charset="0"/>
              </a:rPr>
              <a:t>),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     # val = *a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andq</a:t>
            </a:r>
            <a:r>
              <a:rPr lang="da-DK" dirty="0">
                <a:latin typeface="Courier New" pitchFamily="49" charset="0"/>
              </a:rPr>
              <a:t>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,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         # Test val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je</a:t>
            </a:r>
            <a:r>
              <a:rPr lang="da-DK" dirty="0">
                <a:latin typeface="Courier New" pitchFamily="49" charset="0"/>
              </a:rPr>
              <a:t> Done                 # If </a:t>
            </a:r>
            <a:r>
              <a:rPr lang="da-DK" dirty="0" err="1">
                <a:latin typeface="Courier New" pitchFamily="49" charset="0"/>
              </a:rPr>
              <a:t>zero</a:t>
            </a:r>
            <a:r>
              <a:rPr lang="da-DK" dirty="0">
                <a:latin typeface="Courier New" pitchFamily="49" charset="0"/>
              </a:rPr>
              <a:t>, </a:t>
            </a:r>
            <a:r>
              <a:rPr lang="da-DK" dirty="0" err="1">
                <a:latin typeface="Courier New" pitchFamily="49" charset="0"/>
              </a:rPr>
              <a:t>goto</a:t>
            </a:r>
            <a:r>
              <a:rPr lang="da-DK" dirty="0">
                <a:latin typeface="Courier New" pitchFamily="49" charset="0"/>
              </a:rPr>
              <a:t> Done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Loop: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addq</a:t>
            </a:r>
            <a:r>
              <a:rPr lang="da-DK" dirty="0">
                <a:latin typeface="Courier New" pitchFamily="49" charset="0"/>
              </a:rPr>
              <a:t> %r8, %</a:t>
            </a:r>
            <a:r>
              <a:rPr lang="da-DK" dirty="0" err="1">
                <a:latin typeface="Courier New" pitchFamily="49" charset="0"/>
              </a:rPr>
              <a:t>rax</a:t>
            </a:r>
            <a:r>
              <a:rPr lang="da-DK" dirty="0">
                <a:latin typeface="Courier New" pitchFamily="49" charset="0"/>
              </a:rPr>
              <a:t>          # len++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addq</a:t>
            </a:r>
            <a:r>
              <a:rPr lang="da-DK" dirty="0">
                <a:latin typeface="Courier New" pitchFamily="49" charset="0"/>
              </a:rPr>
              <a:t> %r9, %</a:t>
            </a:r>
            <a:r>
              <a:rPr lang="da-DK" dirty="0" err="1">
                <a:latin typeface="Courier New" pitchFamily="49" charset="0"/>
              </a:rPr>
              <a:t>rdi</a:t>
            </a:r>
            <a:r>
              <a:rPr lang="da-DK" dirty="0">
                <a:latin typeface="Courier New" pitchFamily="49" charset="0"/>
              </a:rPr>
              <a:t>          # a++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mrmovq</a:t>
            </a:r>
            <a:r>
              <a:rPr lang="da-DK" dirty="0">
                <a:latin typeface="Courier New" pitchFamily="49" charset="0"/>
              </a:rPr>
              <a:t> (%</a:t>
            </a:r>
            <a:r>
              <a:rPr lang="da-DK" dirty="0" err="1">
                <a:latin typeface="Courier New" pitchFamily="49" charset="0"/>
              </a:rPr>
              <a:t>rdi</a:t>
            </a:r>
            <a:r>
              <a:rPr lang="da-DK" dirty="0">
                <a:latin typeface="Courier New" pitchFamily="49" charset="0"/>
              </a:rPr>
              <a:t>),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     # val = *a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andq</a:t>
            </a:r>
            <a:r>
              <a:rPr lang="da-DK" dirty="0">
                <a:latin typeface="Courier New" pitchFamily="49" charset="0"/>
              </a:rPr>
              <a:t>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,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         # Test val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jne</a:t>
            </a:r>
            <a:r>
              <a:rPr lang="da-DK" dirty="0">
                <a:latin typeface="Courier New" pitchFamily="49" charset="0"/>
              </a:rPr>
              <a:t> Loop                # If !0, </a:t>
            </a:r>
            <a:r>
              <a:rPr lang="da-DK" dirty="0" err="1">
                <a:latin typeface="Courier New" pitchFamily="49" charset="0"/>
              </a:rPr>
              <a:t>goto</a:t>
            </a:r>
            <a:r>
              <a:rPr lang="da-DK" dirty="0">
                <a:latin typeface="Courier New" pitchFamily="49" charset="0"/>
              </a:rPr>
              <a:t> Loop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Done: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    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6976"/>
              </p:ext>
            </p:extLst>
          </p:nvPr>
        </p:nvGraphicFramePr>
        <p:xfrm>
          <a:off x="7080250" y="2355850"/>
          <a:ext cx="1981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len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%r9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-15990"/>
            <a:ext cx="7875746" cy="1323108"/>
          </a:xfrm>
        </p:spPr>
        <p:txBody>
          <a:bodyPr/>
          <a:lstStyle/>
          <a:p>
            <a:r>
              <a:rPr lang="en-US" dirty="0"/>
              <a:t>Y86-64 Sample Program Structure #1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stack</a:t>
            </a:r>
          </a:p>
          <a:p>
            <a:pPr lvl="2"/>
            <a:r>
              <a:rPr lang="en-US" dirty="0"/>
              <a:t>Where located</a:t>
            </a:r>
          </a:p>
          <a:p>
            <a:pPr lvl="2"/>
            <a:r>
              <a:rPr lang="en-US" dirty="0"/>
              <a:t>Pointer values</a:t>
            </a:r>
          </a:p>
          <a:p>
            <a:pPr lvl="2"/>
            <a:r>
              <a:rPr lang="en-US" dirty="0"/>
              <a:t>Make sure don’t overwrite code!</a:t>
            </a:r>
          </a:p>
          <a:p>
            <a:pPr lvl="1"/>
            <a:r>
              <a:rPr lang="en-US" dirty="0"/>
              <a:t>Must initialize data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937250" cy="5078314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init:	# Initialization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call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halt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.align 8 	# Program data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Main:	# Main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call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  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:	# Length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.pos 0x100	# Placement of stack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Stack: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-8207"/>
            <a:ext cx="7875746" cy="1323108"/>
          </a:xfrm>
        </p:spPr>
        <p:txBody>
          <a:bodyPr/>
          <a:lstStyle/>
          <a:p>
            <a:r>
              <a:rPr lang="en-US" dirty="0"/>
              <a:t>Y86-64 Program Structure #2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stack</a:t>
            </a:r>
          </a:p>
          <a:p>
            <a:pPr lvl="1"/>
            <a:r>
              <a:rPr lang="en-US" dirty="0"/>
              <a:t>Must initialize data</a:t>
            </a:r>
          </a:p>
          <a:p>
            <a:pPr lvl="1"/>
            <a:r>
              <a:rPr lang="en-US" dirty="0"/>
              <a:t>Can use symbolic names</a:t>
            </a:r>
          </a:p>
          <a:p>
            <a:pPr lvl="1"/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452431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init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# Set up stack pointer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Stack, 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# Execute main program</a:t>
            </a:r>
          </a:p>
          <a:p>
            <a:pPr lvl="1"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call Main</a:t>
            </a:r>
          </a:p>
          <a:p>
            <a:pPr lvl="1"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# Terminate</a:t>
            </a:r>
          </a:p>
          <a:p>
            <a:pPr lvl="1"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halt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# Array of 4 elements + terminating 0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.align 8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.quad 0x000d000d000d000d</a:t>
            </a:r>
          </a:p>
          <a:p>
            <a:pPr lvl="1"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.quad 0x00c000c000c000c0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   	.quad 0x0b000b000b000b00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.quad 0xa000a000a000a000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	.quad 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Program Structure #3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3803650"/>
            <a:ext cx="8439150" cy="2705100"/>
          </a:xfrm>
        </p:spPr>
        <p:txBody>
          <a:bodyPr/>
          <a:lstStyle/>
          <a:p>
            <a:r>
              <a:rPr lang="en-US" dirty="0"/>
              <a:t>Set up call to </a:t>
            </a:r>
            <a:r>
              <a:rPr lang="en-US" dirty="0" err="1"/>
              <a:t>len</a:t>
            </a:r>
            <a:endParaRPr lang="en-US" dirty="0"/>
          </a:p>
          <a:p>
            <a:pPr lvl="1"/>
            <a:r>
              <a:rPr lang="en-US" dirty="0"/>
              <a:t>Follow x86-64 procedure conventions</a:t>
            </a:r>
          </a:p>
          <a:p>
            <a:pPr lvl="1"/>
            <a:r>
              <a:rPr lang="en-US" dirty="0"/>
              <a:t>Push array address as argument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1670050" y="1746250"/>
            <a:ext cx="3651250" cy="1477328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Main:   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 	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array,%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# call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(array)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   	call </a:t>
            </a:r>
            <a:r>
              <a:rPr lang="en-US" dirty="0" err="1">
                <a:latin typeface="Courier New" pitchFamily="49" charset="0"/>
              </a:rPr>
              <a:t>len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  	ret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Y86-64 Program</a:t>
            </a:r>
          </a:p>
        </p:txBody>
      </p:sp>
      <p:sp>
        <p:nvSpPr>
          <p:cNvPr id="284679" name="Rectangle 7"/>
          <p:cNvSpPr>
            <a:spLocks noGrp="1" noChangeArrowheads="1"/>
          </p:cNvSpPr>
          <p:nvPr>
            <p:ph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 dirty="0"/>
              <a:t>Generates “object code” file </a:t>
            </a:r>
            <a:r>
              <a:rPr lang="en-US" sz="1800" dirty="0" err="1">
                <a:latin typeface="Courier New" pitchFamily="49" charset="0"/>
              </a:rPr>
              <a:t>len.yo</a:t>
            </a:r>
            <a:endParaRPr lang="en-US" dirty="0"/>
          </a:p>
          <a:p>
            <a:pPr lvl="2"/>
            <a:r>
              <a:rPr lang="en-US" dirty="0"/>
              <a:t>Actually looks like </a:t>
            </a:r>
            <a:r>
              <a:rPr lang="en-US" dirty="0" err="1"/>
              <a:t>disassembler</a:t>
            </a:r>
            <a:r>
              <a:rPr lang="en-US" dirty="0"/>
              <a:t> output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yas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len.ys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222250" y="2971800"/>
            <a:ext cx="8686800" cy="332398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0x054:                      | len: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0x054: 30f80100000000000000 |   </a:t>
            </a:r>
            <a:r>
              <a:rPr lang="da-DK" sz="1400" dirty="0" err="1">
                <a:latin typeface="Courier New" pitchFamily="49" charset="0"/>
              </a:rPr>
              <a:t>irmovq</a:t>
            </a:r>
            <a:r>
              <a:rPr lang="da-DK" sz="1400" dirty="0">
                <a:latin typeface="Courier New" pitchFamily="49" charset="0"/>
              </a:rPr>
              <a:t> $1, %r8          # </a:t>
            </a:r>
            <a:r>
              <a:rPr lang="da-DK" sz="1400" dirty="0" err="1">
                <a:latin typeface="Courier New" pitchFamily="49" charset="0"/>
              </a:rPr>
              <a:t>Constant</a:t>
            </a:r>
            <a:r>
              <a:rPr lang="da-DK" sz="1400" dirty="0">
                <a:latin typeface="Courier New" pitchFamily="49" charset="0"/>
              </a:rPr>
              <a:t> 1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0x05e: 30f90800000000000000 |   </a:t>
            </a:r>
            <a:r>
              <a:rPr lang="da-DK" sz="1400" dirty="0" err="1">
                <a:latin typeface="Courier New" pitchFamily="49" charset="0"/>
              </a:rPr>
              <a:t>irmovq</a:t>
            </a:r>
            <a:r>
              <a:rPr lang="da-DK" sz="1400" dirty="0">
                <a:latin typeface="Courier New" pitchFamily="49" charset="0"/>
              </a:rPr>
              <a:t> $8, %r9          # </a:t>
            </a:r>
            <a:r>
              <a:rPr lang="da-DK" sz="1400" dirty="0" err="1">
                <a:latin typeface="Courier New" pitchFamily="49" charset="0"/>
              </a:rPr>
              <a:t>Constant</a:t>
            </a:r>
            <a:r>
              <a:rPr lang="da-DK" sz="1400" dirty="0">
                <a:latin typeface="Courier New" pitchFamily="49" charset="0"/>
              </a:rPr>
              <a:t> 8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0x068: 30f00000000000000000 |   </a:t>
            </a:r>
            <a:r>
              <a:rPr lang="da-DK" sz="1400" dirty="0" err="1">
                <a:latin typeface="Courier New" pitchFamily="49" charset="0"/>
              </a:rPr>
              <a:t>irmovq</a:t>
            </a:r>
            <a:r>
              <a:rPr lang="da-DK" sz="1400" dirty="0">
                <a:latin typeface="Courier New" pitchFamily="49" charset="0"/>
              </a:rPr>
              <a:t> $0, %</a:t>
            </a:r>
            <a:r>
              <a:rPr lang="da-DK" sz="1400" dirty="0" err="1">
                <a:latin typeface="Courier New" pitchFamily="49" charset="0"/>
              </a:rPr>
              <a:t>rax</a:t>
            </a:r>
            <a:r>
              <a:rPr lang="da-DK" sz="1400" dirty="0">
                <a:latin typeface="Courier New" pitchFamily="49" charset="0"/>
              </a:rPr>
              <a:t>         # len = 0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0x072: 50270000000000000000 |   </a:t>
            </a:r>
            <a:r>
              <a:rPr lang="da-DK" sz="1400" dirty="0" err="1">
                <a:latin typeface="Courier New" pitchFamily="49" charset="0"/>
              </a:rPr>
              <a:t>mrmovq</a:t>
            </a:r>
            <a:r>
              <a:rPr lang="da-DK" sz="1400" dirty="0">
                <a:latin typeface="Courier New" pitchFamily="49" charset="0"/>
              </a:rPr>
              <a:t> (%</a:t>
            </a:r>
            <a:r>
              <a:rPr lang="da-DK" sz="1400" dirty="0" err="1">
                <a:latin typeface="Courier New" pitchFamily="49" charset="0"/>
              </a:rPr>
              <a:t>rdi</a:t>
            </a:r>
            <a:r>
              <a:rPr lang="da-DK" sz="1400" dirty="0">
                <a:latin typeface="Courier New" pitchFamily="49" charset="0"/>
              </a:rPr>
              <a:t>),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     # val = *a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0x07c: 6222                 |   </a:t>
            </a:r>
            <a:r>
              <a:rPr lang="da-DK" sz="1400" dirty="0" err="1">
                <a:latin typeface="Courier New" pitchFamily="49" charset="0"/>
              </a:rPr>
              <a:t>andq</a:t>
            </a:r>
            <a:r>
              <a:rPr lang="da-DK" sz="1400" dirty="0">
                <a:latin typeface="Courier New" pitchFamily="49" charset="0"/>
              </a:rPr>
              <a:t>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,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         # Test val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0x07e: 73a000000000000000   |   </a:t>
            </a:r>
            <a:r>
              <a:rPr lang="da-DK" sz="1400" dirty="0" err="1">
                <a:latin typeface="Courier New" pitchFamily="49" charset="0"/>
              </a:rPr>
              <a:t>je</a:t>
            </a:r>
            <a:r>
              <a:rPr lang="da-DK" sz="1400" dirty="0">
                <a:latin typeface="Courier New" pitchFamily="49" charset="0"/>
              </a:rPr>
              <a:t> Done                 # If </a:t>
            </a:r>
            <a:r>
              <a:rPr lang="da-DK" sz="1400" dirty="0" err="1">
                <a:latin typeface="Courier New" pitchFamily="49" charset="0"/>
              </a:rPr>
              <a:t>zero</a:t>
            </a:r>
            <a:r>
              <a:rPr lang="da-DK" sz="1400" dirty="0">
                <a:latin typeface="Courier New" pitchFamily="49" charset="0"/>
              </a:rPr>
              <a:t>, </a:t>
            </a:r>
            <a:r>
              <a:rPr lang="da-DK" sz="1400" dirty="0" err="1">
                <a:latin typeface="Courier New" pitchFamily="49" charset="0"/>
              </a:rPr>
              <a:t>goto</a:t>
            </a:r>
            <a:r>
              <a:rPr lang="da-DK" sz="1400" dirty="0">
                <a:latin typeface="Courier New" pitchFamily="49" charset="0"/>
              </a:rPr>
              <a:t> Done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0x087:                      | Loop: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0x087: 6080                 |   </a:t>
            </a:r>
            <a:r>
              <a:rPr lang="da-DK" sz="1400" dirty="0" err="1">
                <a:latin typeface="Courier New" pitchFamily="49" charset="0"/>
              </a:rPr>
              <a:t>addq</a:t>
            </a:r>
            <a:r>
              <a:rPr lang="da-DK" sz="1400" dirty="0">
                <a:latin typeface="Courier New" pitchFamily="49" charset="0"/>
              </a:rPr>
              <a:t> %r8, %</a:t>
            </a:r>
            <a:r>
              <a:rPr lang="da-DK" sz="1400" dirty="0" err="1">
                <a:latin typeface="Courier New" pitchFamily="49" charset="0"/>
              </a:rPr>
              <a:t>rax</a:t>
            </a:r>
            <a:r>
              <a:rPr lang="da-DK" sz="1400" dirty="0">
                <a:latin typeface="Courier New" pitchFamily="49" charset="0"/>
              </a:rPr>
              <a:t>          # len++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0x089: 6097                 |   </a:t>
            </a:r>
            <a:r>
              <a:rPr lang="da-DK" sz="1400" dirty="0" err="1">
                <a:latin typeface="Courier New" pitchFamily="49" charset="0"/>
              </a:rPr>
              <a:t>addq</a:t>
            </a:r>
            <a:r>
              <a:rPr lang="da-DK" sz="1400" dirty="0">
                <a:latin typeface="Courier New" pitchFamily="49" charset="0"/>
              </a:rPr>
              <a:t> %r9, %</a:t>
            </a:r>
            <a:r>
              <a:rPr lang="da-DK" sz="1400" dirty="0" err="1">
                <a:latin typeface="Courier New" pitchFamily="49" charset="0"/>
              </a:rPr>
              <a:t>rdi</a:t>
            </a:r>
            <a:r>
              <a:rPr lang="da-DK" sz="1400" dirty="0">
                <a:latin typeface="Courier New" pitchFamily="49" charset="0"/>
              </a:rPr>
              <a:t>          # a++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0x08b: 50270000000000000000 |   </a:t>
            </a:r>
            <a:r>
              <a:rPr lang="da-DK" sz="1400" dirty="0" err="1">
                <a:latin typeface="Courier New" pitchFamily="49" charset="0"/>
              </a:rPr>
              <a:t>mrmovq</a:t>
            </a:r>
            <a:r>
              <a:rPr lang="da-DK" sz="1400" dirty="0">
                <a:latin typeface="Courier New" pitchFamily="49" charset="0"/>
              </a:rPr>
              <a:t> (%</a:t>
            </a:r>
            <a:r>
              <a:rPr lang="da-DK" sz="1400" dirty="0" err="1">
                <a:latin typeface="Courier New" pitchFamily="49" charset="0"/>
              </a:rPr>
              <a:t>rdi</a:t>
            </a:r>
            <a:r>
              <a:rPr lang="da-DK" sz="1400" dirty="0">
                <a:latin typeface="Courier New" pitchFamily="49" charset="0"/>
              </a:rPr>
              <a:t>),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     # val = *a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0x095: 6222                 |   </a:t>
            </a:r>
            <a:r>
              <a:rPr lang="da-DK" sz="1400" dirty="0" err="1">
                <a:latin typeface="Courier New" pitchFamily="49" charset="0"/>
              </a:rPr>
              <a:t>andq</a:t>
            </a:r>
            <a:r>
              <a:rPr lang="da-DK" sz="1400" dirty="0">
                <a:latin typeface="Courier New" pitchFamily="49" charset="0"/>
              </a:rPr>
              <a:t>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,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         # Test val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0x097: 748700000000000000   |   </a:t>
            </a:r>
            <a:r>
              <a:rPr lang="da-DK" sz="1400" dirty="0" err="1">
                <a:latin typeface="Courier New" pitchFamily="49" charset="0"/>
              </a:rPr>
              <a:t>jne</a:t>
            </a:r>
            <a:r>
              <a:rPr lang="da-DK" sz="1400" dirty="0">
                <a:latin typeface="Courier New" pitchFamily="49" charset="0"/>
              </a:rPr>
              <a:t> Loop                # If !0, </a:t>
            </a:r>
            <a:r>
              <a:rPr lang="da-DK" sz="1400" dirty="0" err="1">
                <a:latin typeface="Courier New" pitchFamily="49" charset="0"/>
              </a:rPr>
              <a:t>goto</a:t>
            </a:r>
            <a:r>
              <a:rPr lang="da-DK" sz="1400" dirty="0">
                <a:latin typeface="Courier New" pitchFamily="49" charset="0"/>
              </a:rPr>
              <a:t> Loop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0x0a0:                      | Done: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0x0a0: 90                   |   ret</a:t>
            </a:r>
            <a:endParaRPr lang="en-US" sz="40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5023653" y="2058988"/>
            <a:ext cx="6858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5023653" y="20589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Courier New" pitchFamily="49" charset="0"/>
              </a:rPr>
              <a:t>ZF</a:t>
            </a:r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5252253" y="20589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SF</a:t>
            </a: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5480853" y="20589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OF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Processor State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18306" y="3227388"/>
            <a:ext cx="8294687" cy="3346450"/>
          </a:xfrm>
        </p:spPr>
        <p:txBody>
          <a:bodyPr/>
          <a:lstStyle/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Registers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15 registers (omit </a:t>
            </a:r>
            <a:r>
              <a:rPr lang="en-US" dirty="0">
                <a:latin typeface="Courier New"/>
                <a:cs typeface="Courier New"/>
              </a:rPr>
              <a:t>%r15</a:t>
            </a:r>
            <a:r>
              <a:rPr lang="en-US" dirty="0"/>
              <a:t>).  Each 64 bits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Condition Codes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Single-bit flags set by arithmetic or logical instructions</a:t>
            </a:r>
          </a:p>
          <a:p>
            <a:pPr lvl="3">
              <a:tabLst>
                <a:tab pos="3314700" algn="l"/>
                <a:tab pos="4629150" algn="l"/>
              </a:tabLst>
            </a:pPr>
            <a:r>
              <a:rPr lang="en-US" dirty="0"/>
              <a:t>ZF: Zero	</a:t>
            </a:r>
            <a:r>
              <a:rPr lang="en-US" dirty="0" err="1"/>
              <a:t>SF:Negative</a:t>
            </a:r>
            <a:r>
              <a:rPr lang="en-US" dirty="0"/>
              <a:t>		OF: Overflow	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Counter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address of next instruction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Status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either normal operation or some error condition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Memory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Byte-addressable storage array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Words stored in little-endian byte order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1590092" y="1405875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RF: Program registers</a:t>
            </a:r>
          </a:p>
        </p:txBody>
      </p:sp>
      <p:sp>
        <p:nvSpPr>
          <p:cNvPr id="64" name="Rectangle 21"/>
          <p:cNvSpPr>
            <a:spLocks noChangeArrowheads="1"/>
          </p:cNvSpPr>
          <p:nvPr/>
        </p:nvSpPr>
        <p:spPr bwMode="auto">
          <a:xfrm>
            <a:off x="4864903" y="1403350"/>
            <a:ext cx="9906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CC: Condition codes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947453" y="2546350"/>
            <a:ext cx="8382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4947453" y="2317750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Helvetica" pitchFamily="34" charset="0"/>
              </a:rPr>
              <a:t>PC</a:t>
            </a:r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6623050" y="2317750"/>
            <a:ext cx="1676400" cy="457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6623050" y="2012950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DMEM: Memory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7156450" y="1784350"/>
            <a:ext cx="5334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6470650" y="147955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Stat: Program status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23530" y="1860550"/>
            <a:ext cx="3359150" cy="914400"/>
            <a:chOff x="679450" y="1517650"/>
            <a:chExt cx="3359150" cy="914400"/>
          </a:xfrm>
        </p:grpSpPr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679450" y="1517650"/>
              <a:ext cx="3359150" cy="9144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Courier New" pitchFamily="49" charset="0"/>
              </a:endParaRPr>
            </a:p>
          </p:txBody>
        </p:sp>
        <p:sp>
          <p:nvSpPr>
            <p:cNvPr id="49" name="Rectangle 2"/>
            <p:cNvSpPr>
              <a:spLocks noChangeArrowheads="1"/>
            </p:cNvSpPr>
            <p:nvPr/>
          </p:nvSpPr>
          <p:spPr bwMode="auto">
            <a:xfrm>
              <a:off x="236220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%r8</a:t>
              </a:r>
            </a:p>
          </p:txBody>
        </p:sp>
        <p:sp>
          <p:nvSpPr>
            <p:cNvPr id="50" name="Rectangle 3"/>
            <p:cNvSpPr>
              <a:spLocks noChangeArrowheads="1"/>
            </p:cNvSpPr>
            <p:nvPr/>
          </p:nvSpPr>
          <p:spPr bwMode="auto">
            <a:xfrm>
              <a:off x="236220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%r9</a:t>
              </a: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236220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%r10</a:t>
              </a:r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2362200" y="22034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%r11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320040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%r12</a:t>
              </a:r>
            </a:p>
          </p:txBody>
        </p: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320040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%r13</a:t>
              </a:r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320040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%r14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3200400" y="2203450"/>
              <a:ext cx="838200" cy="228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67945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rax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67945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rcx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67945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rdx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679450" y="22034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rbx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151765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rsp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151765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rbp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151765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rsi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1517650" y="22034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rdi</a:t>
              </a:r>
              <a:endParaRPr lang="en-US" sz="1200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Y86-64 Program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/>
              <a:t>Instruction set simulator</a:t>
            </a:r>
          </a:p>
          <a:p>
            <a:pPr lvl="2"/>
            <a:r>
              <a:rPr lang="en-US"/>
              <a:t>Computes effect of each instruction on processor state</a:t>
            </a:r>
          </a:p>
          <a:p>
            <a:pPr lvl="2"/>
            <a:r>
              <a:rPr lang="en-US"/>
              <a:t>Prints changes in state from original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yis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len.yo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7696200" cy="246221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Stopped in 33 steps at PC = 0x13.  Status 'HLT', CC Z=1 S=0 O=0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Changes to registers: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:   0x0000000000000000      0x0000000000000004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</a:t>
            </a:r>
            <a:r>
              <a:rPr lang="en-US" sz="1400" dirty="0" err="1">
                <a:latin typeface="Courier New" pitchFamily="49" charset="0"/>
              </a:rPr>
              <a:t>rsp</a:t>
            </a:r>
            <a:r>
              <a:rPr lang="en-US" sz="1400" dirty="0">
                <a:latin typeface="Courier New" pitchFamily="49" charset="0"/>
              </a:rPr>
              <a:t>:   0x0000000000000000      0x0000000000000100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:   0x0000000000000000      0x0000000000000038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%r8:    0x0000000000000000      0x0000000000000001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%r9:    0x0000000000000000      0x0000000000000008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endParaRPr lang="en-US" sz="1400" dirty="0">
              <a:latin typeface="Courier New" pitchFamily="49" charset="0"/>
            </a:endParaRP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Changes to memory: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0x00f0: 0x0000000000000000      0x0000000000000053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0x00f8: 0x0000000000000000      0x0000000000000013</a:t>
            </a: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CISC Instruction Sets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>
          <a:xfrm>
            <a:off x="418306" y="1441450"/>
            <a:ext cx="8294688" cy="5213350"/>
          </a:xfrm>
        </p:spPr>
        <p:txBody>
          <a:bodyPr/>
          <a:lstStyle/>
          <a:p>
            <a:pPr lvl="1"/>
            <a:r>
              <a:rPr lang="en-US" dirty="0"/>
              <a:t>Complex Instruction Set Computer</a:t>
            </a:r>
          </a:p>
          <a:p>
            <a:pPr lvl="1"/>
            <a:r>
              <a:rPr lang="en-US" dirty="0"/>
              <a:t>IA32 is example</a:t>
            </a:r>
          </a:p>
          <a:p>
            <a:r>
              <a:rPr lang="en-US" dirty="0"/>
              <a:t>Stack-oriented instruction set</a:t>
            </a:r>
          </a:p>
          <a:p>
            <a:pPr lvl="1"/>
            <a:r>
              <a:rPr lang="en-US" dirty="0"/>
              <a:t>Use stack to pass arguments, save program counter</a:t>
            </a:r>
          </a:p>
          <a:p>
            <a:pPr lvl="1"/>
            <a:r>
              <a:rPr lang="en-US" dirty="0"/>
              <a:t>Explicit push and pop instructions</a:t>
            </a:r>
          </a:p>
          <a:p>
            <a:r>
              <a:rPr lang="en-US" dirty="0"/>
              <a:t>Arithmetic instructions can access memory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12(%rbx,%rcx,8)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requires memory read and write</a:t>
            </a:r>
          </a:p>
          <a:p>
            <a:pPr lvl="2"/>
            <a:r>
              <a:rPr lang="en-US" dirty="0"/>
              <a:t>Complex address calculation</a:t>
            </a:r>
          </a:p>
          <a:p>
            <a:r>
              <a:rPr lang="en-US" dirty="0"/>
              <a:t>Condition codes</a:t>
            </a:r>
          </a:p>
          <a:p>
            <a:pPr lvl="1"/>
            <a:r>
              <a:rPr lang="en-US" dirty="0"/>
              <a:t>Set as side effect of arithmetic and logical instructions</a:t>
            </a:r>
          </a:p>
          <a:p>
            <a:r>
              <a:rPr lang="en-US" dirty="0"/>
              <a:t>Philosophy</a:t>
            </a:r>
          </a:p>
          <a:p>
            <a:pPr lvl="1"/>
            <a:r>
              <a:rPr lang="en-US" dirty="0"/>
              <a:t>Add instructions to perform “typical” programming tasks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Instruction Sets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239208" y="1606320"/>
            <a:ext cx="8294688" cy="5213350"/>
          </a:xfrm>
        </p:spPr>
        <p:txBody>
          <a:bodyPr/>
          <a:lstStyle/>
          <a:p>
            <a:pPr lvl="1"/>
            <a:r>
              <a:rPr lang="en-US" dirty="0"/>
              <a:t>Reduced Instruction Set Computer</a:t>
            </a:r>
          </a:p>
          <a:p>
            <a:pPr lvl="1"/>
            <a:r>
              <a:rPr lang="en-US" dirty="0"/>
              <a:t>Internal project at IBM, later popularized by Hennessy (Stanford) and Patterson (Berkeley)</a:t>
            </a:r>
          </a:p>
          <a:p>
            <a:r>
              <a:rPr lang="en-US" dirty="0"/>
              <a:t>Fewer, simpler instructions</a:t>
            </a:r>
          </a:p>
          <a:p>
            <a:pPr lvl="1"/>
            <a:r>
              <a:rPr lang="en-US" dirty="0"/>
              <a:t>Might take more to get given task done</a:t>
            </a:r>
          </a:p>
          <a:p>
            <a:pPr lvl="1"/>
            <a:r>
              <a:rPr lang="en-US" dirty="0"/>
              <a:t>Can execute them with small and fast hardware</a:t>
            </a:r>
          </a:p>
          <a:p>
            <a:r>
              <a:rPr lang="en-US" dirty="0"/>
              <a:t>Register-oriented instruction set</a:t>
            </a:r>
          </a:p>
          <a:p>
            <a:pPr lvl="1"/>
            <a:r>
              <a:rPr lang="en-US" dirty="0"/>
              <a:t>Many more (typically 32) registers</a:t>
            </a:r>
          </a:p>
          <a:p>
            <a:pPr lvl="1"/>
            <a:r>
              <a:rPr lang="en-US" dirty="0"/>
              <a:t>Use for arguments, return pointer, temporaries</a:t>
            </a:r>
          </a:p>
          <a:p>
            <a:r>
              <a:rPr lang="en-US" dirty="0"/>
              <a:t>Only load and store instructions can access memory</a:t>
            </a:r>
          </a:p>
          <a:p>
            <a:pPr lvl="1"/>
            <a:r>
              <a:rPr lang="en-US" dirty="0"/>
              <a:t>Similar to Y86-64 </a:t>
            </a:r>
            <a:r>
              <a:rPr lang="en-US" dirty="0" err="1">
                <a:latin typeface="Courier New" pitchFamily="49" charset="0"/>
              </a:rPr>
              <a:t>mrmovq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 pitchFamily="49" charset="0"/>
              </a:rPr>
              <a:t>rmmovq</a:t>
            </a:r>
            <a:endParaRPr lang="en-US" dirty="0">
              <a:latin typeface="Courier New" pitchFamily="49" charset="0"/>
            </a:endParaRPr>
          </a:p>
          <a:p>
            <a:r>
              <a:rPr lang="en-US" dirty="0"/>
              <a:t>No Condition codes</a:t>
            </a:r>
          </a:p>
          <a:p>
            <a:pPr lvl="1"/>
            <a:r>
              <a:rPr lang="en-US" dirty="0"/>
              <a:t>Test instructions return 0/1 in register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Registers</a:t>
            </a:r>
          </a:p>
        </p:txBody>
      </p:sp>
      <p:pic>
        <p:nvPicPr>
          <p:cNvPr id="29082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082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57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Instruction Examples</a:t>
            </a:r>
          </a:p>
        </p:txBody>
      </p:sp>
      <p:grpSp>
        <p:nvGrpSpPr>
          <p:cNvPr id="287763" name="Group 19"/>
          <p:cNvGrpSpPr>
            <a:grpSpLocks/>
          </p:cNvGrpSpPr>
          <p:nvPr/>
        </p:nvGrpSpPr>
        <p:grpSpPr bwMode="auto">
          <a:xfrm>
            <a:off x="838200" y="5340350"/>
            <a:ext cx="7324725" cy="358775"/>
            <a:chOff x="624" y="2016"/>
            <a:chExt cx="4608" cy="226"/>
          </a:xfrm>
        </p:grpSpPr>
        <p:sp>
          <p:nvSpPr>
            <p:cNvPr id="287764" name="Rectangle 20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65" name="Rectangle 21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66" name="Rectangle 22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67" name="Rectangle 23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grpSp>
        <p:nvGrpSpPr>
          <p:cNvPr id="287772" name="Group 28"/>
          <p:cNvGrpSpPr>
            <a:grpSpLocks/>
          </p:cNvGrpSpPr>
          <p:nvPr/>
        </p:nvGrpSpPr>
        <p:grpSpPr bwMode="auto">
          <a:xfrm>
            <a:off x="828675" y="1143000"/>
            <a:ext cx="7324725" cy="665163"/>
            <a:chOff x="528" y="1488"/>
            <a:chExt cx="4614" cy="419"/>
          </a:xfrm>
        </p:grpSpPr>
        <p:grpSp>
          <p:nvGrpSpPr>
            <p:cNvPr id="287749" name="Group 5"/>
            <p:cNvGrpSpPr>
              <a:grpSpLocks/>
            </p:cNvGrpSpPr>
            <p:nvPr/>
          </p:nvGrpSpPr>
          <p:grpSpPr bwMode="auto">
            <a:xfrm>
              <a:off x="528" y="1680"/>
              <a:ext cx="4614" cy="227"/>
              <a:chOff x="624" y="1440"/>
              <a:chExt cx="4608" cy="226"/>
            </a:xfrm>
          </p:grpSpPr>
          <p:sp>
            <p:nvSpPr>
              <p:cNvPr id="287750" name="Rectangle 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1" name="Rectangle 7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2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53" name="Rectangle 9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Rd</a:t>
                </a:r>
              </a:p>
            </p:txBody>
          </p:sp>
          <p:sp>
            <p:nvSpPr>
              <p:cNvPr id="287754" name="Rectangle 10"/>
              <p:cNvSpPr>
                <a:spLocks noChangeArrowheads="1"/>
              </p:cNvSpPr>
              <p:nvPr/>
            </p:nvSpPr>
            <p:spPr bwMode="auto">
              <a:xfrm>
                <a:off x="4368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Fn</a:t>
                </a:r>
              </a:p>
            </p:txBody>
          </p:sp>
          <p:sp>
            <p:nvSpPr>
              <p:cNvPr id="287755" name="Rectangle 11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720" cy="22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00000</a:t>
                </a:r>
              </a:p>
            </p:txBody>
          </p:sp>
        </p:grpSp>
        <p:sp>
          <p:nvSpPr>
            <p:cNvPr id="287768" name="Text Box 24"/>
            <p:cNvSpPr txBox="1">
              <a:spLocks noChangeArrowheads="1"/>
            </p:cNvSpPr>
            <p:nvPr/>
          </p:nvSpPr>
          <p:spPr bwMode="auto">
            <a:xfrm>
              <a:off x="528" y="1488"/>
              <a:ext cx="575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R-R</a:t>
              </a:r>
            </a:p>
          </p:txBody>
        </p:sp>
      </p:grpSp>
      <p:grpSp>
        <p:nvGrpSpPr>
          <p:cNvPr id="287773" name="Group 29"/>
          <p:cNvGrpSpPr>
            <a:grpSpLocks/>
          </p:cNvGrpSpPr>
          <p:nvPr/>
        </p:nvGrpSpPr>
        <p:grpSpPr bwMode="auto">
          <a:xfrm>
            <a:off x="838200" y="2362200"/>
            <a:ext cx="7324725" cy="665163"/>
            <a:chOff x="528" y="2065"/>
            <a:chExt cx="4614" cy="419"/>
          </a:xfrm>
        </p:grpSpPr>
        <p:grpSp>
          <p:nvGrpSpPr>
            <p:cNvPr id="287756" name="Group 12"/>
            <p:cNvGrpSpPr>
              <a:grpSpLocks/>
            </p:cNvGrpSpPr>
            <p:nvPr/>
          </p:nvGrpSpPr>
          <p:grpSpPr bwMode="auto">
            <a:xfrm>
              <a:off x="528" y="2257"/>
              <a:ext cx="4614" cy="227"/>
              <a:chOff x="624" y="2016"/>
              <a:chExt cx="4608" cy="226"/>
            </a:xfrm>
          </p:grpSpPr>
          <p:sp>
            <p:nvSpPr>
              <p:cNvPr id="287757" name="Rectangle 1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8" name="Rectangle 14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9" name="Rectangle 15"/>
              <p:cNvSpPr>
                <a:spLocks noChangeArrowheads="1"/>
              </p:cNvSpPr>
              <p:nvPr/>
            </p:nvSpPr>
            <p:spPr bwMode="auto">
              <a:xfrm>
                <a:off x="220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60" name="Rectangle 16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2304" cy="226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Immediate</a:t>
                </a:r>
              </a:p>
            </p:txBody>
          </p:sp>
        </p:grpSp>
        <p:sp>
          <p:nvSpPr>
            <p:cNvPr id="287769" name="Text Box 25"/>
            <p:cNvSpPr txBox="1">
              <a:spLocks noChangeArrowheads="1"/>
            </p:cNvSpPr>
            <p:nvPr/>
          </p:nvSpPr>
          <p:spPr bwMode="auto">
            <a:xfrm>
              <a:off x="528" y="2065"/>
              <a:ext cx="431" cy="21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R-I</a:t>
              </a:r>
            </a:p>
          </p:txBody>
        </p:sp>
      </p:grpSp>
      <p:sp>
        <p:nvSpPr>
          <p:cNvPr id="287770" name="Text Box 26"/>
          <p:cNvSpPr txBox="1">
            <a:spLocks noChangeArrowheads="1"/>
          </p:cNvSpPr>
          <p:nvPr/>
        </p:nvSpPr>
        <p:spPr bwMode="auto">
          <a:xfrm>
            <a:off x="838200" y="5029200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Load/Store</a:t>
            </a:r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1143000" y="2057400"/>
            <a:ext cx="7162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$3,$2,$1		# Register add: $3 = $2+$1 </a:t>
            </a:r>
          </a:p>
        </p:txBody>
      </p:sp>
      <p:sp>
        <p:nvSpPr>
          <p:cNvPr id="287775" name="Text Box 31"/>
          <p:cNvSpPr txBox="1">
            <a:spLocks noChangeArrowheads="1"/>
          </p:cNvSpPr>
          <p:nvPr/>
        </p:nvSpPr>
        <p:spPr bwMode="auto">
          <a:xfrm>
            <a:off x="1143000" y="32004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 3145	# Immediate add: $3 = $2+3145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sll $3,$2,2		# Shift left: $3 = $2 &lt;&lt; 2</a:t>
            </a:r>
          </a:p>
        </p:txBody>
      </p:sp>
      <p:sp>
        <p:nvSpPr>
          <p:cNvPr id="287776" name="Text Box 32"/>
          <p:cNvSpPr txBox="1">
            <a:spLocks noChangeArrowheads="1"/>
          </p:cNvSpPr>
          <p:nvPr/>
        </p:nvSpPr>
        <p:spPr bwMode="auto">
          <a:xfrm>
            <a:off x="1219200" y="57912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lw $3,16($2)		# Load Word: $3 = M[$2+16]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sw $3,16($2)		# Store Word: M[$2+16] = $3</a:t>
            </a:r>
          </a:p>
        </p:txBody>
      </p:sp>
      <p:grpSp>
        <p:nvGrpSpPr>
          <p:cNvPr id="287777" name="Group 33"/>
          <p:cNvGrpSpPr>
            <a:grpSpLocks/>
          </p:cNvGrpSpPr>
          <p:nvPr/>
        </p:nvGrpSpPr>
        <p:grpSpPr bwMode="auto">
          <a:xfrm>
            <a:off x="838200" y="4213225"/>
            <a:ext cx="7324725" cy="358775"/>
            <a:chOff x="624" y="2016"/>
            <a:chExt cx="4608" cy="226"/>
          </a:xfrm>
        </p:grpSpPr>
        <p:sp>
          <p:nvSpPr>
            <p:cNvPr id="287778" name="Rectangle 34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79" name="Rectangle 35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80" name="Rectangle 36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81" name="Rectangle 37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sp>
        <p:nvSpPr>
          <p:cNvPr id="287782" name="Text Box 38"/>
          <p:cNvSpPr txBox="1">
            <a:spLocks noChangeArrowheads="1"/>
          </p:cNvSpPr>
          <p:nvPr/>
        </p:nvSpPr>
        <p:spPr bwMode="auto">
          <a:xfrm>
            <a:off x="838200" y="3902075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Branch</a:t>
            </a:r>
          </a:p>
        </p:txBody>
      </p:sp>
      <p:sp>
        <p:nvSpPr>
          <p:cNvPr id="287783" name="Text Box 39"/>
          <p:cNvSpPr txBox="1">
            <a:spLocks noChangeArrowheads="1"/>
          </p:cNvSpPr>
          <p:nvPr/>
        </p:nvSpPr>
        <p:spPr bwMode="auto">
          <a:xfrm>
            <a:off x="1219200" y="4648200"/>
            <a:ext cx="7086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beq $3,$2,dest	# Branch when $3 = $2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vs. RISC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Debate</a:t>
            </a:r>
          </a:p>
          <a:p>
            <a:pPr lvl="1"/>
            <a:r>
              <a:rPr lang="en-US" dirty="0"/>
              <a:t>Strong opinions!</a:t>
            </a:r>
          </a:p>
          <a:p>
            <a:pPr lvl="1"/>
            <a:r>
              <a:rPr lang="en-US" dirty="0"/>
              <a:t>CISC proponents---easy for compiler, fewer code bytes</a:t>
            </a:r>
          </a:p>
          <a:p>
            <a:pPr lvl="1"/>
            <a:r>
              <a:rPr lang="en-US" dirty="0"/>
              <a:t>RISC proponents---better for optimizing compilers, can make run fast with simple chip design</a:t>
            </a:r>
          </a:p>
          <a:p>
            <a:r>
              <a:rPr lang="en-US" dirty="0"/>
              <a:t>Current Status</a:t>
            </a:r>
          </a:p>
          <a:p>
            <a:pPr lvl="1"/>
            <a:r>
              <a:rPr lang="en-US" dirty="0"/>
              <a:t>For desktop processors, choice of ISA not a technical issue</a:t>
            </a:r>
          </a:p>
          <a:p>
            <a:pPr lvl="2"/>
            <a:r>
              <a:rPr lang="en-US" dirty="0"/>
              <a:t>With enough hardware, can make anything run fast</a:t>
            </a:r>
          </a:p>
          <a:p>
            <a:pPr lvl="2"/>
            <a:r>
              <a:rPr lang="en-US" dirty="0"/>
              <a:t>Code compatibility more important</a:t>
            </a:r>
          </a:p>
          <a:p>
            <a:pPr lvl="1"/>
            <a:r>
              <a:rPr lang="en-US" dirty="0"/>
              <a:t>x86-64 adopted many RISC features</a:t>
            </a:r>
          </a:p>
          <a:p>
            <a:pPr lvl="2"/>
            <a:r>
              <a:rPr lang="en-US" dirty="0"/>
              <a:t>More registers; use them for argument passing</a:t>
            </a:r>
          </a:p>
          <a:p>
            <a:pPr lvl="1"/>
            <a:r>
              <a:rPr lang="en-US" dirty="0"/>
              <a:t>For embedded processors, RISC makes sense</a:t>
            </a:r>
          </a:p>
          <a:p>
            <a:pPr lvl="2"/>
            <a:r>
              <a:rPr lang="en-US" dirty="0"/>
              <a:t>Smaller, cheaper, less power</a:t>
            </a:r>
          </a:p>
          <a:p>
            <a:pPr lvl="2"/>
            <a:r>
              <a:rPr lang="en-US" dirty="0"/>
              <a:t>Most cell phones use ARM processor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Y86-64 Instruction Set Architecture</a:t>
            </a:r>
          </a:p>
          <a:p>
            <a:pPr lvl="1"/>
            <a:r>
              <a:rPr lang="en-US" dirty="0"/>
              <a:t>Similar state and instructions as x86-64</a:t>
            </a:r>
          </a:p>
          <a:p>
            <a:pPr lvl="1"/>
            <a:r>
              <a:rPr lang="en-US" dirty="0"/>
              <a:t>Simpler encodings</a:t>
            </a:r>
          </a:p>
          <a:p>
            <a:pPr lvl="1"/>
            <a:r>
              <a:rPr lang="en-US" dirty="0"/>
              <a:t>Somewhere between CISC and RISC</a:t>
            </a:r>
          </a:p>
          <a:p>
            <a:r>
              <a:rPr lang="en-US" dirty="0"/>
              <a:t>How Important is ISA Design?</a:t>
            </a:r>
          </a:p>
          <a:p>
            <a:pPr lvl="1"/>
            <a:r>
              <a:rPr lang="en-US" dirty="0"/>
              <a:t>Less now than before</a:t>
            </a:r>
          </a:p>
          <a:p>
            <a:pPr lvl="2"/>
            <a:r>
              <a:rPr lang="en-US" dirty="0"/>
              <a:t>With enough hardware, can make almost anything go fast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531" y="686206"/>
            <a:ext cx="5597843" cy="992331"/>
          </a:xfrm>
        </p:spPr>
        <p:txBody>
          <a:bodyPr>
            <a:normAutofit/>
          </a:bodyPr>
          <a:lstStyle/>
          <a:p>
            <a:r>
              <a:rPr lang="en-US" sz="3800"/>
              <a:t>Y86-64 Instructions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851137" y="2223817"/>
            <a:ext cx="5026230" cy="378121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Format</a:t>
            </a:r>
          </a:p>
          <a:p>
            <a:r>
              <a:rPr lang="en-US" sz="2399" dirty="0"/>
              <a:t>1</a:t>
            </a:r>
            <a:r>
              <a:rPr lang="en-US" sz="2399" dirty="0">
                <a:latin typeface="Arial Black"/>
              </a:rPr>
              <a:t>–</a:t>
            </a:r>
            <a:r>
              <a:rPr lang="en-US" sz="2399" dirty="0"/>
              <a:t>10 bytes of information read from memory</a:t>
            </a:r>
          </a:p>
          <a:p>
            <a:pPr lvl="1"/>
            <a:r>
              <a:rPr lang="en-US" sz="2400" dirty="0"/>
              <a:t>Can determine instruction length from first byte</a:t>
            </a:r>
          </a:p>
          <a:p>
            <a:pPr lvl="1"/>
            <a:r>
              <a:rPr lang="en-US" sz="2400" dirty="0"/>
              <a:t>Not as many instruction types, and simpler encoding than with x86-64</a:t>
            </a:r>
          </a:p>
          <a:p>
            <a:r>
              <a:rPr lang="en-US" sz="2399" dirty="0"/>
              <a:t>Each accesses and modifies some part(s) of the program state</a:t>
            </a:r>
          </a:p>
          <a:p>
            <a:pPr lvl="2"/>
            <a:endParaRPr lang="en-US" sz="21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9449" y="0"/>
            <a:ext cx="1951851" cy="6845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1053" y="2364744"/>
            <a:ext cx="2116792" cy="211581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1" name="Graphic 70" descr="PC">
            <a:extLst>
              <a:ext uri="{FF2B5EF4-FFF2-40B4-BE49-F238E27FC236}">
                <a16:creationId xmlns:a16="http://schemas.microsoft.com/office/drawing/2014/main" id="{BF04B98B-1BA9-4A89-AD04-DFE7D0580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16027" y="2859835"/>
            <a:ext cx="1141337" cy="11413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51577" y="-175779"/>
            <a:ext cx="7875746" cy="1323108"/>
          </a:xfrm>
        </p:spPr>
        <p:txBody>
          <a:bodyPr/>
          <a:lstStyle/>
          <a:p>
            <a:r>
              <a:rPr lang="en-US" dirty="0"/>
              <a:t>Y86-64 Instruction Set #1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318250" y="527050"/>
            <a:ext cx="2743200" cy="5105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-200312"/>
            <a:ext cx="7875746" cy="1323108"/>
          </a:xfrm>
        </p:spPr>
        <p:txBody>
          <a:bodyPr/>
          <a:lstStyle/>
          <a:p>
            <a:r>
              <a:rPr lang="en-US" dirty="0"/>
              <a:t>Y86-64 Instruction Set #2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115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6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rrmovq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17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118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3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124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25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2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127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29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0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1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132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33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4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5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6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137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38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139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0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1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14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4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14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5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6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47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48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49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0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51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52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53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54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1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-175779"/>
            <a:ext cx="7875746" cy="1323108"/>
          </a:xfrm>
        </p:spPr>
        <p:txBody>
          <a:bodyPr/>
          <a:lstStyle/>
          <a:p>
            <a:r>
              <a:rPr lang="en-US" dirty="0"/>
              <a:t>Y86-64 Instruction Set #3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18250" y="3041650"/>
            <a:ext cx="2362200" cy="2057400"/>
            <a:chOff x="8680450" y="3727450"/>
            <a:chExt cx="2362200" cy="205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8680450" y="3727450"/>
              <a:ext cx="2362200" cy="2057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5" name="Group 220"/>
            <p:cNvGrpSpPr>
              <a:grpSpLocks/>
            </p:cNvGrpSpPr>
            <p:nvPr/>
          </p:nvGrpSpPr>
          <p:grpSpPr bwMode="auto">
            <a:xfrm>
              <a:off x="8756650" y="3879850"/>
              <a:ext cx="2133600" cy="1752600"/>
              <a:chOff x="4368" y="816"/>
              <a:chExt cx="1344" cy="1104"/>
            </a:xfrm>
          </p:grpSpPr>
          <p:sp>
            <p:nvSpPr>
              <p:cNvPr id="116" name="Rectangle 11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addq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17" name="Group 183"/>
              <p:cNvGrpSpPr>
                <a:grpSpLocks/>
              </p:cNvGrpSpPr>
              <p:nvPr/>
            </p:nvGrpSpPr>
            <p:grpSpPr bwMode="auto">
              <a:xfrm>
                <a:off x="4944" y="864"/>
                <a:ext cx="384" cy="192"/>
                <a:chOff x="4560" y="864"/>
                <a:chExt cx="384" cy="192"/>
              </a:xfrm>
            </p:grpSpPr>
            <p:sp>
              <p:nvSpPr>
                <p:cNvPr id="13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4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18" name="Rectangle 123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subq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3" name="Group 182"/>
              <p:cNvGrpSpPr>
                <a:grpSpLocks/>
              </p:cNvGrpSpPr>
              <p:nvPr/>
            </p:nvGrpSpPr>
            <p:grpSpPr bwMode="auto">
              <a:xfrm>
                <a:off x="4944" y="1152"/>
                <a:ext cx="384" cy="192"/>
                <a:chOff x="4560" y="1152"/>
                <a:chExt cx="384" cy="192"/>
              </a:xfrm>
            </p:grpSpPr>
            <p:sp>
              <p:nvSpPr>
                <p:cNvPr id="1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52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28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andq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5" name="Group 181"/>
              <p:cNvGrpSpPr>
                <a:grpSpLocks/>
              </p:cNvGrpSpPr>
              <p:nvPr/>
            </p:nvGrpSpPr>
            <p:grpSpPr bwMode="auto">
              <a:xfrm>
                <a:off x="4944" y="1440"/>
                <a:ext cx="384" cy="192"/>
                <a:chOff x="4560" y="1440"/>
                <a:chExt cx="384" cy="192"/>
              </a:xfrm>
            </p:grpSpPr>
            <p:sp>
              <p:nvSpPr>
                <p:cNvPr id="132" name="Rectangle 130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4752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34" name="Rectangle 132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33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xorq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7" name="Group 180"/>
              <p:cNvGrpSpPr>
                <a:grpSpLocks/>
              </p:cNvGrpSpPr>
              <p:nvPr/>
            </p:nvGrpSpPr>
            <p:grpSpPr bwMode="auto">
              <a:xfrm>
                <a:off x="4944" y="1728"/>
                <a:ext cx="384" cy="192"/>
                <a:chOff x="4560" y="1728"/>
                <a:chExt cx="384" cy="192"/>
              </a:xfrm>
            </p:grpSpPr>
            <p:sp>
              <p:nvSpPr>
                <p:cNvPr id="129" name="Rectangle 135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0" name="Rectangle 136"/>
                <p:cNvSpPr>
                  <a:spLocks noChangeArrowheads="1"/>
                </p:cNvSpPr>
                <p:nvPr/>
              </p:nvSpPr>
              <p:spPr bwMode="auto">
                <a:xfrm>
                  <a:off x="4752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31" name="Rectangle 137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AutoShape 217"/>
              <p:cNvSpPr>
                <a:spLocks/>
              </p:cNvSpPr>
              <p:nvPr/>
            </p:nvSpPr>
            <p:spPr bwMode="auto">
              <a:xfrm>
                <a:off x="4368" y="816"/>
                <a:ext cx="144" cy="1104"/>
              </a:xfrm>
              <a:prstGeom prst="leftBrace">
                <a:avLst>
                  <a:gd name="adj1" fmla="val 63889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2" name="Straight Connector 11"/>
          <p:cNvCxnSpPr>
            <a:stCxn id="2" idx="1"/>
            <a:endCxn id="322659" idx="3"/>
          </p:cNvCxnSpPr>
          <p:nvPr/>
        </p:nvCxnSpPr>
        <p:spPr bwMode="auto">
          <a:xfrm flipH="1">
            <a:off x="3270250" y="4070350"/>
            <a:ext cx="3048000" cy="4445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6661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777" y="-186458"/>
            <a:ext cx="7875746" cy="1323108"/>
          </a:xfrm>
        </p:spPr>
        <p:txBody>
          <a:bodyPr/>
          <a:lstStyle/>
          <a:p>
            <a:r>
              <a:rPr lang="en-US" dirty="0"/>
              <a:t>Y86-64 Instruction Set #4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623050" y="755650"/>
            <a:ext cx="2209800" cy="3200400"/>
            <a:chOff x="6546850" y="3194050"/>
            <a:chExt cx="2209800" cy="320040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6546850" y="3194050"/>
              <a:ext cx="1676400" cy="3200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7" name="Group 219"/>
            <p:cNvGrpSpPr>
              <a:grpSpLocks/>
            </p:cNvGrpSpPr>
            <p:nvPr/>
          </p:nvGrpSpPr>
          <p:grpSpPr bwMode="auto">
            <a:xfrm>
              <a:off x="6623050" y="3270250"/>
              <a:ext cx="2133600" cy="3048000"/>
              <a:chOff x="3984" y="2160"/>
              <a:chExt cx="1344" cy="1920"/>
            </a:xfrm>
          </p:grpSpPr>
          <p:sp>
            <p:nvSpPr>
              <p:cNvPr id="118" name="Rectangle 138"/>
              <p:cNvSpPr>
                <a:spLocks noChangeArrowheads="1"/>
              </p:cNvSpPr>
              <p:nvPr/>
            </p:nvSpPr>
            <p:spPr bwMode="auto">
              <a:xfrm>
                <a:off x="4128" y="216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jmp</a:t>
                </a:r>
              </a:p>
            </p:txBody>
          </p:sp>
          <p:grpSp>
            <p:nvGrpSpPr>
              <p:cNvPr id="123" name="Group 179"/>
              <p:cNvGrpSpPr>
                <a:grpSpLocks/>
              </p:cNvGrpSpPr>
              <p:nvPr/>
            </p:nvGrpSpPr>
            <p:grpSpPr bwMode="auto">
              <a:xfrm>
                <a:off x="4560" y="2160"/>
                <a:ext cx="384" cy="192"/>
                <a:chOff x="4560" y="2160"/>
                <a:chExt cx="384" cy="192"/>
              </a:xfrm>
            </p:grpSpPr>
            <p:sp>
              <p:nvSpPr>
                <p:cNvPr id="155" name="Rectangle 140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6" name="Rectangle 141"/>
                <p:cNvSpPr>
                  <a:spLocks noChangeArrowheads="1"/>
                </p:cNvSpPr>
                <p:nvPr/>
              </p:nvSpPr>
              <p:spPr bwMode="auto">
                <a:xfrm>
                  <a:off x="4752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57" name="Rectangle 142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43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jle</a:t>
                </a:r>
              </a:p>
            </p:txBody>
          </p:sp>
          <p:grpSp>
            <p:nvGrpSpPr>
              <p:cNvPr id="125" name="Group 178"/>
              <p:cNvGrpSpPr>
                <a:grpSpLocks/>
              </p:cNvGrpSpPr>
              <p:nvPr/>
            </p:nvGrpSpPr>
            <p:grpSpPr bwMode="auto">
              <a:xfrm>
                <a:off x="4560" y="2448"/>
                <a:ext cx="384" cy="192"/>
                <a:chOff x="4560" y="2448"/>
                <a:chExt cx="384" cy="192"/>
              </a:xfrm>
            </p:grpSpPr>
            <p:sp>
              <p:nvSpPr>
                <p:cNvPr id="1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48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</a:t>
                </a:r>
              </a:p>
            </p:txBody>
          </p:sp>
          <p:grpSp>
            <p:nvGrpSpPr>
              <p:cNvPr id="127" name="Group 177"/>
              <p:cNvGrpSpPr>
                <a:grpSpLocks/>
              </p:cNvGrpSpPr>
              <p:nvPr/>
            </p:nvGrpSpPr>
            <p:grpSpPr bwMode="auto">
              <a:xfrm>
                <a:off x="4560" y="2736"/>
                <a:ext cx="384" cy="192"/>
                <a:chOff x="4560" y="2736"/>
                <a:chExt cx="384" cy="192"/>
              </a:xfrm>
            </p:grpSpPr>
            <p:sp>
              <p:nvSpPr>
                <p:cNvPr id="1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auto">
              <a:xfrm>
                <a:off x="4128" y="302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je</a:t>
                </a:r>
              </a:p>
            </p:txBody>
          </p:sp>
          <p:grpSp>
            <p:nvGrpSpPr>
              <p:cNvPr id="129" name="Group 176"/>
              <p:cNvGrpSpPr>
                <a:grpSpLocks/>
              </p:cNvGrpSpPr>
              <p:nvPr/>
            </p:nvGrpSpPr>
            <p:grpSpPr bwMode="auto">
              <a:xfrm>
                <a:off x="4560" y="3024"/>
                <a:ext cx="384" cy="192"/>
                <a:chOff x="4560" y="3024"/>
                <a:chExt cx="384" cy="192"/>
              </a:xfrm>
            </p:grpSpPr>
            <p:sp>
              <p:nvSpPr>
                <p:cNvPr id="146" name="Rectangle 155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7" name="Rectangle 156"/>
                <p:cNvSpPr>
                  <a:spLocks noChangeArrowheads="1"/>
                </p:cNvSpPr>
                <p:nvPr/>
              </p:nvSpPr>
              <p:spPr bwMode="auto">
                <a:xfrm>
                  <a:off x="4752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48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0" name="Rectangle 158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jne</a:t>
                </a:r>
              </a:p>
            </p:txBody>
          </p:sp>
          <p:grpSp>
            <p:nvGrpSpPr>
              <p:cNvPr id="131" name="Group 17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192"/>
                <a:chOff x="4560" y="3312"/>
                <a:chExt cx="384" cy="192"/>
              </a:xfrm>
            </p:grpSpPr>
            <p:sp>
              <p:nvSpPr>
                <p:cNvPr id="143" name="Rectangle 160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4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52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145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2" name="Rectangle 163"/>
              <p:cNvSpPr>
                <a:spLocks noChangeArrowheads="1"/>
              </p:cNvSpPr>
              <p:nvPr/>
            </p:nvSpPr>
            <p:spPr bwMode="auto">
              <a:xfrm>
                <a:off x="4128" y="360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jge</a:t>
                </a:r>
              </a:p>
            </p:txBody>
          </p:sp>
          <p:grpSp>
            <p:nvGrpSpPr>
              <p:cNvPr id="133" name="Group 175"/>
              <p:cNvGrpSpPr>
                <a:grpSpLocks/>
              </p:cNvGrpSpPr>
              <p:nvPr/>
            </p:nvGrpSpPr>
            <p:grpSpPr bwMode="auto">
              <a:xfrm>
                <a:off x="4560" y="3600"/>
                <a:ext cx="384" cy="192"/>
                <a:chOff x="4560" y="3600"/>
                <a:chExt cx="384" cy="192"/>
              </a:xfrm>
            </p:grpSpPr>
            <p:sp>
              <p:nvSpPr>
                <p:cNvPr id="140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1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52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42" name="Rectangle 167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4" name="Rectangle 168"/>
              <p:cNvSpPr>
                <a:spLocks noChangeArrowheads="1"/>
              </p:cNvSpPr>
              <p:nvPr/>
            </p:nvSpPr>
            <p:spPr bwMode="auto">
              <a:xfrm>
                <a:off x="4128" y="388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</a:t>
                </a:r>
              </a:p>
            </p:txBody>
          </p:sp>
          <p:grpSp>
            <p:nvGrpSpPr>
              <p:cNvPr id="135" name="Group 174"/>
              <p:cNvGrpSpPr>
                <a:grpSpLocks/>
              </p:cNvGrpSpPr>
              <p:nvPr/>
            </p:nvGrpSpPr>
            <p:grpSpPr bwMode="auto">
              <a:xfrm>
                <a:off x="4560" y="3888"/>
                <a:ext cx="384" cy="192"/>
                <a:chOff x="4560" y="3888"/>
                <a:chExt cx="384" cy="192"/>
              </a:xfrm>
            </p:grpSpPr>
            <p:sp>
              <p:nvSpPr>
                <p:cNvPr id="137" name="Rectangle 170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38" name="Rectangle 171"/>
                <p:cNvSpPr>
                  <a:spLocks noChangeArrowheads="1"/>
                </p:cNvSpPr>
                <p:nvPr/>
              </p:nvSpPr>
              <p:spPr bwMode="auto">
                <a:xfrm>
                  <a:off x="4752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6" name="AutoShape 218"/>
              <p:cNvSpPr>
                <a:spLocks/>
              </p:cNvSpPr>
              <p:nvPr/>
            </p:nvSpPr>
            <p:spPr bwMode="auto">
              <a:xfrm>
                <a:off x="3984" y="2208"/>
                <a:ext cx="144" cy="1872"/>
              </a:xfrm>
              <a:prstGeom prst="leftBrace">
                <a:avLst>
                  <a:gd name="adj1" fmla="val 108333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8" name="Line 223"/>
          <p:cNvSpPr>
            <a:spLocks noChangeShapeType="1"/>
          </p:cNvSpPr>
          <p:nvPr/>
        </p:nvSpPr>
        <p:spPr bwMode="auto">
          <a:xfrm flipV="1">
            <a:off x="5861050" y="2432050"/>
            <a:ext cx="762000" cy="1905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1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418306" y="1591631"/>
            <a:ext cx="8294687" cy="5289550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r>
              <a:rPr lang="en-US" dirty="0"/>
              <a:t>Same encoding as in x86-64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Register ID 15 (</a:t>
            </a:r>
            <a:r>
              <a:rPr lang="en-US" dirty="0">
                <a:latin typeface="Courier New"/>
                <a:cs typeface="Courier New"/>
              </a:rPr>
              <a:t>0xF</a:t>
            </a:r>
            <a:r>
              <a:rPr lang="en-US" dirty="0"/>
              <a:t>) special!</a:t>
            </a:r>
          </a:p>
          <a:p>
            <a:pPr lvl="1"/>
            <a:r>
              <a:rPr lang="en-US" dirty="0"/>
              <a:t>indicates “no register”</a:t>
            </a:r>
          </a:p>
          <a:p>
            <a:pPr lvl="1"/>
            <a:r>
              <a:rPr lang="en-US" dirty="0"/>
              <a:t>Will use this in our design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413250" y="1746250"/>
            <a:ext cx="2057400" cy="2997289"/>
            <a:chOff x="4489450" y="1136650"/>
            <a:chExt cx="1143000" cy="1828800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489450" y="1136650"/>
              <a:ext cx="838200" cy="18288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Courier New" pitchFamily="49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489450" y="1136650"/>
              <a:ext cx="838200" cy="914400"/>
              <a:chOff x="1212850" y="1670050"/>
              <a:chExt cx="838200" cy="914400"/>
            </a:xfrm>
          </p:grpSpPr>
          <p:sp>
            <p:nvSpPr>
              <p:cNvPr id="30" name="Rectangle 2"/>
              <p:cNvSpPr>
                <a:spLocks noChangeArrowheads="1"/>
              </p:cNvSpPr>
              <p:nvPr/>
            </p:nvSpPr>
            <p:spPr bwMode="auto">
              <a:xfrm>
                <a:off x="121285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rax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1" name="Rectangle 3"/>
              <p:cNvSpPr>
                <a:spLocks noChangeArrowheads="1"/>
              </p:cNvSpPr>
              <p:nvPr/>
            </p:nvSpPr>
            <p:spPr bwMode="auto">
              <a:xfrm>
                <a:off x="121285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rcx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121285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rdx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21285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rbx</a:t>
                </a:r>
                <a:endParaRPr lang="en-US" sz="1200" dirty="0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5327650" y="1136650"/>
              <a:ext cx="304800" cy="914400"/>
              <a:chOff x="2051050" y="1670050"/>
              <a:chExt cx="304800" cy="914400"/>
            </a:xfrm>
          </p:grpSpPr>
          <p:sp>
            <p:nvSpPr>
              <p:cNvPr id="38" name="Rectangle 2"/>
              <p:cNvSpPr>
                <a:spLocks noChangeArrowheads="1"/>
              </p:cNvSpPr>
              <p:nvPr/>
            </p:nvSpPr>
            <p:spPr bwMode="auto">
              <a:xfrm>
                <a:off x="2051050" y="1670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" name="Rectangle 2"/>
              <p:cNvSpPr>
                <a:spLocks noChangeArrowheads="1"/>
              </p:cNvSpPr>
              <p:nvPr/>
            </p:nvSpPr>
            <p:spPr bwMode="auto">
              <a:xfrm>
                <a:off x="2051050" y="1898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40" name="Rectangle 2"/>
              <p:cNvSpPr>
                <a:spLocks noChangeArrowheads="1"/>
              </p:cNvSpPr>
              <p:nvPr/>
            </p:nvSpPr>
            <p:spPr bwMode="auto">
              <a:xfrm>
                <a:off x="2051050" y="2127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41" name="Rectangle 2"/>
              <p:cNvSpPr>
                <a:spLocks noChangeArrowheads="1"/>
              </p:cNvSpPr>
              <p:nvPr/>
            </p:nvSpPr>
            <p:spPr bwMode="auto">
              <a:xfrm>
                <a:off x="2051050" y="23558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3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489450" y="2051050"/>
              <a:ext cx="838200" cy="914400"/>
              <a:chOff x="2736850" y="1670050"/>
              <a:chExt cx="838200" cy="914400"/>
            </a:xfrm>
          </p:grpSpPr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>
                <a:off x="273685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rsp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273685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rbp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273685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rsi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273685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rdi</a:t>
                </a:r>
                <a:endParaRPr lang="en-US" sz="1200" dirty="0">
                  <a:latin typeface="Courier New" pitchFamily="49" charset="0"/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5327650" y="2051050"/>
              <a:ext cx="304800" cy="914400"/>
              <a:chOff x="2203450" y="1822450"/>
              <a:chExt cx="304800" cy="914400"/>
            </a:xfrm>
          </p:grpSpPr>
          <p:sp>
            <p:nvSpPr>
              <p:cNvPr id="42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43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44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45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7</a:t>
                </a: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6755485" y="1746250"/>
            <a:ext cx="2057400" cy="2997289"/>
            <a:chOff x="5861050" y="1136650"/>
            <a:chExt cx="1143000" cy="1828800"/>
          </a:xfrm>
        </p:grpSpPr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5861050" y="1136650"/>
              <a:ext cx="838200" cy="16002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Courier New" pitchFamily="49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867400" y="1136650"/>
              <a:ext cx="838200" cy="914400"/>
              <a:chOff x="4038600" y="1670050"/>
              <a:chExt cx="838200" cy="914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03860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%r8</a:t>
                </a:r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03860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%r9</a:t>
                </a:r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403860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%r10</a:t>
                </a:r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403860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%r11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699250" y="1136650"/>
              <a:ext cx="304800" cy="914400"/>
              <a:chOff x="2203450" y="1822450"/>
              <a:chExt cx="304800" cy="914400"/>
            </a:xfrm>
          </p:grpSpPr>
          <p:sp>
            <p:nvSpPr>
              <p:cNvPr id="53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54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55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56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B</a:t>
                </a:r>
              </a:p>
            </p:txBody>
          </p:sp>
        </p:grp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5861050" y="20510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%r12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5861050" y="2279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%r13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5861050" y="2508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%r14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5861050" y="2736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+mn-lt"/>
                </a:rPr>
                <a:t>No Register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699250" y="2051050"/>
              <a:ext cx="304800" cy="914400"/>
              <a:chOff x="2203450" y="1822450"/>
              <a:chExt cx="304800" cy="914400"/>
            </a:xfrm>
          </p:grpSpPr>
          <p:sp>
            <p:nvSpPr>
              <p:cNvPr id="58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59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D</a:t>
                </a:r>
              </a:p>
            </p:txBody>
          </p:sp>
          <p:sp>
            <p:nvSpPr>
              <p:cNvPr id="60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E</a:t>
                </a:r>
              </a:p>
            </p:txBody>
          </p:sp>
          <p:sp>
            <p:nvSpPr>
              <p:cNvPr id="61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F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2445</Words>
  <Application>Microsoft Macintosh PowerPoint</Application>
  <PresentationFormat>Custom</PresentationFormat>
  <Paragraphs>1013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Arial Black</vt:lpstr>
      <vt:lpstr>Calibri</vt:lpstr>
      <vt:lpstr>Calibri Light</vt:lpstr>
      <vt:lpstr>Courier New</vt:lpstr>
      <vt:lpstr>Helvetica</vt:lpstr>
      <vt:lpstr>Wingdings</vt:lpstr>
      <vt:lpstr>Office Theme</vt:lpstr>
      <vt:lpstr>Instruction Set Architecture</vt:lpstr>
      <vt:lpstr>Instruction Set Architecture</vt:lpstr>
      <vt:lpstr>Y86-64 Processor State</vt:lpstr>
      <vt:lpstr>Y86-64 Instructions</vt:lpstr>
      <vt:lpstr>Y86-64 Instruction Set #1</vt:lpstr>
      <vt:lpstr>Y86-64 Instruction Set #2</vt:lpstr>
      <vt:lpstr>Y86-64 Instruction Set #3</vt:lpstr>
      <vt:lpstr>Y86-64 Instruction Set #4</vt:lpstr>
      <vt:lpstr>Encoding Registers</vt:lpstr>
      <vt:lpstr>Instruction Example</vt:lpstr>
      <vt:lpstr>Arithmetic and Logical Operations</vt:lpstr>
      <vt:lpstr>Move Operations</vt:lpstr>
      <vt:lpstr>Move Instruction Examples</vt:lpstr>
      <vt:lpstr>Conditional Move Instructions</vt:lpstr>
      <vt:lpstr>Jump Instructions</vt:lpstr>
      <vt:lpstr>Jump Instructions</vt:lpstr>
      <vt:lpstr>Y86-64 Program Stack</vt:lpstr>
      <vt:lpstr>Stack Operations</vt:lpstr>
      <vt:lpstr>Subroutine Call and Return</vt:lpstr>
      <vt:lpstr>Miscellaneous Instructions</vt:lpstr>
      <vt:lpstr>Status Conditions</vt:lpstr>
      <vt:lpstr>Writing Y86-64 Code</vt:lpstr>
      <vt:lpstr>Y86-64 Code Generation Example</vt:lpstr>
      <vt:lpstr>Y86-64 Code Generation Example #2</vt:lpstr>
      <vt:lpstr>Y86-64 Code Generation Example #3</vt:lpstr>
      <vt:lpstr>Y86-64 Sample Program Structure #1</vt:lpstr>
      <vt:lpstr>Y86-64 Program Structure #2</vt:lpstr>
      <vt:lpstr>Y86-64 Program Structure #3</vt:lpstr>
      <vt:lpstr>Assembling Y86-64 Program</vt:lpstr>
      <vt:lpstr>Simulating Y86-64 Program</vt:lpstr>
      <vt:lpstr>CISC Instruction Sets</vt:lpstr>
      <vt:lpstr>RISC Instruction Sets</vt:lpstr>
      <vt:lpstr>MIPS Registers</vt:lpstr>
      <vt:lpstr>MIPS Instruction Examples</vt:lpstr>
      <vt:lpstr>CISC vs. RISC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Set Architecture</dc:title>
  <dc:creator>William Killian</dc:creator>
  <cp:lastModifiedBy>William Killian</cp:lastModifiedBy>
  <cp:revision>2</cp:revision>
  <dcterms:created xsi:type="dcterms:W3CDTF">2019-09-24T03:20:53Z</dcterms:created>
  <dcterms:modified xsi:type="dcterms:W3CDTF">2019-09-24T03:29:40Z</dcterms:modified>
</cp:coreProperties>
</file>