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50"/>
  </p:notesMasterIdLst>
  <p:handoutMasterIdLst>
    <p:handoutMasterId r:id="rId51"/>
  </p:handoutMasterIdLst>
  <p:sldIdLst>
    <p:sldId id="542" r:id="rId3"/>
    <p:sldId id="1052" r:id="rId4"/>
    <p:sldId id="945" r:id="rId5"/>
    <p:sldId id="946" r:id="rId6"/>
    <p:sldId id="948" r:id="rId7"/>
    <p:sldId id="1063" r:id="rId8"/>
    <p:sldId id="1069" r:id="rId9"/>
    <p:sldId id="1070" r:id="rId10"/>
    <p:sldId id="977" r:id="rId11"/>
    <p:sldId id="954" r:id="rId12"/>
    <p:sldId id="955" r:id="rId13"/>
    <p:sldId id="957" r:id="rId14"/>
    <p:sldId id="1071" r:id="rId15"/>
    <p:sldId id="958" r:id="rId16"/>
    <p:sldId id="1072" r:id="rId17"/>
    <p:sldId id="1073" r:id="rId18"/>
    <p:sldId id="1074" r:id="rId19"/>
    <p:sldId id="1075" r:id="rId20"/>
    <p:sldId id="1077" r:id="rId21"/>
    <p:sldId id="966" r:id="rId22"/>
    <p:sldId id="1067" r:id="rId23"/>
    <p:sldId id="1057" r:id="rId24"/>
    <p:sldId id="953" r:id="rId25"/>
    <p:sldId id="968" r:id="rId26"/>
    <p:sldId id="980" r:id="rId27"/>
    <p:sldId id="1068" r:id="rId28"/>
    <p:sldId id="972" r:id="rId29"/>
    <p:sldId id="973" r:id="rId30"/>
    <p:sldId id="1076" r:id="rId31"/>
    <p:sldId id="1043" r:id="rId32"/>
    <p:sldId id="1044" r:id="rId33"/>
    <p:sldId id="1045" r:id="rId34"/>
    <p:sldId id="1046" r:id="rId35"/>
    <p:sldId id="1078" r:id="rId36"/>
    <p:sldId id="1079" r:id="rId37"/>
    <p:sldId id="1081" r:id="rId38"/>
    <p:sldId id="1080" r:id="rId39"/>
    <p:sldId id="1050" r:id="rId40"/>
    <p:sldId id="1032" r:id="rId41"/>
    <p:sldId id="1033" r:id="rId42"/>
    <p:sldId id="1034" r:id="rId43"/>
    <p:sldId id="1035" r:id="rId44"/>
    <p:sldId id="1036" r:id="rId45"/>
    <p:sldId id="1037" r:id="rId46"/>
    <p:sldId id="1038" r:id="rId47"/>
    <p:sldId id="1039" r:id="rId48"/>
    <p:sldId id="1040" r:id="rId49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99"/>
    <a:srgbClr val="D5F1CF"/>
    <a:srgbClr val="FFFFCC"/>
    <a:srgbClr val="F6F5BD"/>
    <a:srgbClr val="CDF1C5"/>
    <a:srgbClr val="990000"/>
    <a:srgbClr val="F1C7C7"/>
    <a:srgbClr val="EDEA77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73" autoAdjust="0"/>
    <p:restoredTop sz="94898" autoAdjust="0"/>
  </p:normalViewPr>
  <p:slideViewPr>
    <p:cSldViewPr snapToObjects="1">
      <p:cViewPr varScale="1">
        <p:scale>
          <a:sx n="121" d="100"/>
          <a:sy n="121" d="100"/>
        </p:scale>
        <p:origin x="2432" y="176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38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388316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08150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8718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973372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467037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30928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40440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30739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70478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225572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50800"/>
            <a:ext cx="2081212" cy="6075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50800"/>
            <a:ext cx="6096000" cy="607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9563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F5551B27-49BC-4291-80C6-707CDCF1D651}" type="slidenum">
              <a:rPr lang="en-US" sz="1000" smtClean="0">
                <a:solidFill>
                  <a:srgbClr val="0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  <a:sym typeface="Gill Sans" charset="0"/>
              </a:rPr>
              <a:pPr algn="ctr"/>
              <a:t>‹#›</a:t>
            </a:fld>
            <a:endParaRPr lang="en-US" sz="1000" b="0" dirty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4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1.png"/><Relationship Id="rId4" Type="http://schemas.openxmlformats.org/officeDocument/2006/relationships/package" Target="../embeddings/Microsoft_Excel_Worksheet.xlsx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178050"/>
          </a:xfrm>
        </p:spPr>
        <p:txBody>
          <a:bodyPr/>
          <a:lstStyle/>
          <a:p>
            <a:pPr marL="0" indent="0" eaLnBrk="1" hangingPunct="1"/>
            <a:r>
              <a:rPr lang="en-US" dirty="0"/>
              <a:t>Machine-Level Programming V:</a:t>
            </a:r>
            <a:br>
              <a:rPr lang="en-US" dirty="0"/>
            </a:br>
            <a:r>
              <a:rPr lang="en-US" dirty="0"/>
              <a:t>Advanced Topics</a:t>
            </a:r>
            <a:br>
              <a:rPr lang="en-US" dirty="0"/>
            </a:br>
            <a:br>
              <a:rPr lang="en-US" dirty="0"/>
            </a:br>
            <a:r>
              <a:rPr lang="en-US" sz="2000" b="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370: Computer Architecture</a:t>
            </a:r>
            <a:br>
              <a:rPr lang="en-US" sz="5400" b="0" dirty="0">
                <a:solidFill>
                  <a:srgbClr val="000000"/>
                </a:solidFill>
              </a:rPr>
            </a:br>
            <a:r>
              <a:rPr lang="en-US" sz="1200" b="0" dirty="0">
                <a:solidFill>
                  <a:srgbClr val="7F7F7F"/>
                </a:solidFill>
                <a:cs typeface="Calibri" panose="020F0502020204030204" pitchFamily="34" charset="0"/>
              </a:rPr>
              <a:t>Slide Attribution: Adopted from CMU 15-213</a:t>
            </a:r>
            <a:endParaRPr lang="en-US" sz="20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4726E-2FF0-EB46-9664-8C141D0A41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0123456789012345678901234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936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/>
              </a:rPr>
              <a:t>	is big enough?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4006cf: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4006d3: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4006d6: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4006db: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4006de:	e8 3d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400520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f6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78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62481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727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924175" y="1832820"/>
            <a:ext cx="4162425" cy="258275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3525" y="1425919"/>
            <a:ext cx="2725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register_tm_clones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400" y="5410200"/>
            <a:ext cx="5357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“Returns” to unrelated code</a:t>
            </a:r>
          </a:p>
          <a:p>
            <a:r>
              <a:rPr lang="en-US" sz="1800" dirty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sz="1800" dirty="0">
                <a:latin typeface="Calibri" pitchFamily="34" charset="0"/>
              </a:rPr>
              <a:t>Eventually executes </a:t>
            </a:r>
            <a:r>
              <a:rPr lang="en-US" sz="1800" dirty="0" err="1">
                <a:latin typeface="Courier"/>
                <a:cs typeface="Courier"/>
              </a:rPr>
              <a:t>retq</a:t>
            </a:r>
            <a:r>
              <a:rPr lang="en-US" sz="1800" b="0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 pitchFamily="34" charset="0"/>
              </a:rPr>
              <a:t>back to </a:t>
            </a:r>
            <a:r>
              <a:rPr lang="en-US" sz="1800" dirty="0">
                <a:latin typeface="Courier"/>
                <a:cs typeface="Courier"/>
              </a:rPr>
              <a:t>main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479078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gets(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65575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365576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65579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0732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30733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30734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30735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5586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65587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0738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30739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0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741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</a:t>
            </a:r>
            <a:r>
              <a:rPr lang="en-US" dirty="0" err="1"/>
              <a:t>progams</a:t>
            </a:r>
            <a:endParaRPr lang="en-US" dirty="0"/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</a:t>
            </a:r>
            <a:r>
              <a:rPr lang="en-US" b="1" dirty="0" err="1">
                <a:latin typeface="Courier New" pitchFamily="49" charset="0"/>
              </a:rPr>
              <a:t>william.killian@millersville.edu</a:t>
            </a:r>
            <a:endParaRPr lang="en-US" b="1" dirty="0"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37972303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Worm: A program that</a:t>
            </a:r>
          </a:p>
          <a:p>
            <a:pPr lvl="1" eaLnBrk="1" hangingPunct="1"/>
            <a:r>
              <a:rPr lang="en-US" dirty="0"/>
              <a:t>Can run by itself</a:t>
            </a:r>
          </a:p>
          <a:p>
            <a:pPr lvl="1" eaLnBrk="1" hangingPunct="1"/>
            <a:r>
              <a:rPr lang="en-US" dirty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/>
          </a:p>
          <a:p>
            <a:pPr eaLnBrk="1" hangingPunct="1"/>
            <a:r>
              <a:rPr lang="en-US" dirty="0"/>
              <a:t>Virus: Code that</a:t>
            </a:r>
          </a:p>
          <a:p>
            <a:pPr lvl="1" eaLnBrk="1" hangingPunct="1"/>
            <a:r>
              <a:rPr lang="en-US" dirty="0"/>
              <a:t>Adds itself to other programs</a:t>
            </a:r>
          </a:p>
          <a:p>
            <a:pPr lvl="1" eaLnBrk="1" hangingPunct="1"/>
            <a:r>
              <a:rPr lang="en-US" dirty="0"/>
              <a:t>Does not run independently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Both are (usually) designed to spread among computers and to wreak havoc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/>
              <a:t>OK, 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fgets(buf, 4, stdin);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818118"/>
              </p:ext>
            </p:extLst>
          </p:nvPr>
        </p:nvGraphicFramePr>
        <p:xfrm>
          <a:off x="357198" y="48768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Worksheet" r:id="rId6" imgW="6553200" imgH="203200" progId="Excel.Sheet.12">
                  <p:embed/>
                </p:oleObj>
              </mc:Choice>
              <mc:Fallback>
                <p:oleObj name="Worksheet" r:id="rId6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7198" y="48768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052887" cy="5224462"/>
          </a:xfrm>
        </p:spPr>
        <p:txBody>
          <a:bodyPr/>
          <a:lstStyle/>
          <a:p>
            <a:pPr eaLnBrk="1" hangingPunct="1"/>
            <a:r>
              <a:rPr lang="en-US" dirty="0" err="1"/>
              <a:t>Nonexecutable</a:t>
            </a:r>
            <a:r>
              <a:rPr lang="en-US" dirty="0"/>
              <a:t> code segments</a:t>
            </a:r>
          </a:p>
          <a:p>
            <a:pPr lvl="1" eaLnBrk="1" hangingPunct="1"/>
            <a:r>
              <a:rPr lang="en-US" dirty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/>
              <a:t>Can execute anything readable</a:t>
            </a:r>
          </a:p>
          <a:p>
            <a:pPr lvl="1" eaLnBrk="1" hangingPunct="1"/>
            <a:r>
              <a:rPr lang="en-US" dirty="0"/>
              <a:t>X86-64 added  explicit “execute” permission</a:t>
            </a:r>
          </a:p>
          <a:p>
            <a:pPr lvl="1" eaLnBrk="1" hangingPunct="1"/>
            <a:r>
              <a:rPr lang="en-US" dirty="0"/>
              <a:t>Stack marked as non-executable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 </a:t>
            </a:r>
            <a:r>
              <a:rPr lang="en-US" dirty="0" err="1"/>
              <a:t>g</a:t>
            </a:r>
            <a:r>
              <a:rPr lang="en-US" dirty="0"/>
              <a:t>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dirty="0" err="1"/>
              <a:t>malloc</a:t>
            </a:r>
            <a:r>
              <a:rPr lang="en-US" dirty="0"/>
              <a:t>(), </a:t>
            </a:r>
            <a:r>
              <a:rPr lang="en-US" dirty="0" err="1"/>
              <a:t>calloc</a:t>
            </a:r>
            <a:r>
              <a:rPr lang="en-US" dirty="0"/>
              <a:t>(), 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4456982" y="914400"/>
            <a:ext cx="24010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>
                <a:latin typeface="Courier New" pitchFamily="49" charset="0"/>
              </a:rPr>
              <a:t>00007FFFFFFFFFFF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842202" y="6412468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>
                <a:latin typeface="Courier New" pitchFamily="49" charset="0"/>
              </a:rPr>
              <a:t>000000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842202" y="616958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>
                <a:latin typeface="Courier New" pitchFamily="49" charset="0"/>
              </a:rPr>
              <a:t>400000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18916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104775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43510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1816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5044683"/>
            <a:ext cx="6473825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.L6: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</a:t>
            </a:r>
            <a:r>
              <a:rPr lang="en-US" dirty="0" err="1"/>
              <a:t>nonexecutable</a:t>
            </a:r>
            <a:r>
              <a:rPr lang="en-US" dirty="0"/>
              <a:t>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E.g., library code from </a:t>
            </a:r>
            <a:r>
              <a:rPr lang="en-US" dirty="0" err="1"/>
              <a:t>stdlib</a:t>
            </a:r>
            <a:endParaRPr lang="en-US" dirty="0"/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(long a, long b, long c) {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F99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             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  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4004d9:  c7 07 d4 48 89 c7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  $0xc78948d4,(%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4004df:  c3               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791200" cy="479875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 /* 16 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/*  2 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*p1, *p2, *p3, *p4;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p1 = malloc(1L &lt;&lt; 28); /* 256 MB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p2 = malloc(1L &lt;&lt; 8);  /* 256  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p3 = malloc(1L &lt;&lt; 32); /*   4 GB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p4 = malloc(1L &lt;&lt; 8);  /* 256  B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319837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6858000" y="117157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7581900" y="155257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858000" y="23129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byte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/>
              <a:t>Sparc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x86, ARM Android and IOS</a:t>
            </a:r>
          </a:p>
          <a:p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/>
            <a:r>
              <a:rPr lang="en-US" dirty="0"/>
              <a:t>Can be configured either way</a:t>
            </a:r>
          </a:p>
          <a:p>
            <a:pPr lvl="1"/>
            <a:r>
              <a:rPr lang="en-US" dirty="0"/>
              <a:t>ARM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57265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76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8160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667000" y="4038600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667000" y="3499005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667000" y="207327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667000" y="2438400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52400" y="206692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7581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4000" y="1752600"/>
            <a:ext cx="1544638" cy="3303759"/>
            <a:chOff x="4841481" y="1752600"/>
            <a:chExt cx="2037157" cy="3303759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876800" y="1752600"/>
              <a:ext cx="2001838" cy="7620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876800" y="2073275"/>
              <a:ext cx="2001838" cy="746125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870380" y="3066106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841481" y="3398065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092195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27398</TotalTime>
  <Words>3606</Words>
  <Application>Microsoft Macintosh PowerPoint</Application>
  <PresentationFormat>On-screen Show (4:3)</PresentationFormat>
  <Paragraphs>1034</Paragraphs>
  <Slides>47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2" baseType="lpstr">
      <vt:lpstr>Arial</vt:lpstr>
      <vt:lpstr>Arial Narrow</vt:lpstr>
      <vt:lpstr>Calibri</vt:lpstr>
      <vt:lpstr>Calibri Bold</vt:lpstr>
      <vt:lpstr>Calibri Bold Italic</vt:lpstr>
      <vt:lpstr>Courier</vt:lpstr>
      <vt:lpstr>Courier New</vt:lpstr>
      <vt:lpstr>Courier New Bold</vt:lpstr>
      <vt:lpstr>Gill Sans</vt:lpstr>
      <vt:lpstr>Times New Roman</vt:lpstr>
      <vt:lpstr>Wingdings</vt:lpstr>
      <vt:lpstr>Wingdings 2</vt:lpstr>
      <vt:lpstr>template2007</vt:lpstr>
      <vt:lpstr>Title Only</vt:lpstr>
      <vt:lpstr>Worksheet</vt:lpstr>
      <vt:lpstr>Machine-Level Programming V: Advanced Topics  CSCI 370: Computer Architecture Slide Attribution: Adopted from CMU 15-213</vt:lpstr>
      <vt:lpstr>Today</vt:lpstr>
      <vt:lpstr>x86-64 Linux Memory Layout</vt:lpstr>
      <vt:lpstr>Memory Allocation Example</vt:lpstr>
      <vt:lpstr>x86-64 Example Addresses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Code Injection Attacks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Aside: Worms and Viruses</vt:lpstr>
      <vt:lpstr>OK, 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Return-Oriented Programming Attacks</vt:lpstr>
      <vt:lpstr>Gadget Example #1</vt:lpstr>
      <vt:lpstr>Gadget Example #2</vt:lpstr>
      <vt:lpstr>ROP Execution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Sun</vt:lpstr>
      <vt:lpstr>Byte Ordering on x86-64</vt:lpstr>
      <vt:lpstr>Summary of Compound Types in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437</cp:revision>
  <cp:lastPrinted>2014-09-23T07:19:34Z</cp:lastPrinted>
  <dcterms:created xsi:type="dcterms:W3CDTF">2012-10-15T22:47:51Z</dcterms:created>
  <dcterms:modified xsi:type="dcterms:W3CDTF">2019-09-10T11:00:40Z</dcterms:modified>
</cp:coreProperties>
</file>