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542" r:id="rId2"/>
    <p:sldId id="827" r:id="rId3"/>
    <p:sldId id="833" r:id="rId4"/>
    <p:sldId id="877" r:id="rId5"/>
    <p:sldId id="835" r:id="rId6"/>
    <p:sldId id="878" r:id="rId7"/>
    <p:sldId id="839" r:id="rId8"/>
    <p:sldId id="841" r:id="rId9"/>
    <p:sldId id="840" r:id="rId10"/>
    <p:sldId id="842" r:id="rId11"/>
    <p:sldId id="930" r:id="rId12"/>
    <p:sldId id="883" r:id="rId13"/>
    <p:sldId id="931" r:id="rId14"/>
    <p:sldId id="847" r:id="rId15"/>
    <p:sldId id="887" r:id="rId16"/>
    <p:sldId id="849" r:id="rId17"/>
    <p:sldId id="851" r:id="rId18"/>
    <p:sldId id="893" r:id="rId19"/>
    <p:sldId id="894" r:id="rId20"/>
    <p:sldId id="925" r:id="rId21"/>
    <p:sldId id="856" r:id="rId22"/>
    <p:sldId id="929" r:id="rId23"/>
    <p:sldId id="857" r:id="rId24"/>
    <p:sldId id="908" r:id="rId25"/>
    <p:sldId id="909" r:id="rId26"/>
    <p:sldId id="911" r:id="rId27"/>
    <p:sldId id="912" r:id="rId28"/>
    <p:sldId id="914" r:id="rId29"/>
    <p:sldId id="915" r:id="rId30"/>
    <p:sldId id="918" r:id="rId31"/>
    <p:sldId id="919" r:id="rId32"/>
    <p:sldId id="926" r:id="rId33"/>
    <p:sldId id="920" r:id="rId34"/>
    <p:sldId id="921" r:id="rId35"/>
    <p:sldId id="922" r:id="rId36"/>
    <p:sldId id="923" r:id="rId37"/>
    <p:sldId id="924" r:id="rId38"/>
    <p:sldId id="927" r:id="rId39"/>
    <p:sldId id="928" r:id="rId40"/>
    <p:sldId id="932" r:id="rId41"/>
    <p:sldId id="933" r:id="rId42"/>
    <p:sldId id="934" r:id="rId43"/>
    <p:sldId id="935" r:id="rId44"/>
    <p:sldId id="936" r:id="rId45"/>
    <p:sldId id="937" r:id="rId46"/>
    <p:sldId id="938" r:id="rId47"/>
  </p:sldIdLst>
  <p:sldSz cx="9144000" cy="6858000" type="screen4x3"/>
  <p:notesSz cx="7302500" cy="9586913"/>
  <p:custDataLst>
    <p:tags r:id="rId5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6F5BD"/>
    <a:srgbClr val="990000"/>
    <a:srgbClr val="D5F1CF"/>
    <a:srgbClr val="F1C7C7"/>
    <a:srgbClr val="CDF1C5"/>
    <a:srgbClr val="FF9999"/>
    <a:srgbClr val="A8E799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21" autoAdjust="0"/>
    <p:restoredTop sz="50000" autoAdjust="0"/>
  </p:normalViewPr>
  <p:slideViewPr>
    <p:cSldViewPr snapToObjects="1">
      <p:cViewPr varScale="1">
        <p:scale>
          <a:sx n="128" d="100"/>
          <a:sy n="128" d="100"/>
        </p:scale>
        <p:origin x="214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20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39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6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Board:</a:t>
            </a:r>
            <a:r>
              <a:rPr lang="en-US" baseline="0" dirty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7772400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Machine-Level Programming IV: Data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lang="en-US" sz="2000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CSCI 370: Computer Architecture</a:t>
            </a:r>
            <a:br>
              <a:rPr lang="en-US" sz="5400" b="0" dirty="0">
                <a:solidFill>
                  <a:srgbClr val="000000"/>
                </a:solidFill>
              </a:rPr>
            </a:br>
            <a:r>
              <a:rPr lang="en-US" sz="1200" b="0" dirty="0">
                <a:solidFill>
                  <a:srgbClr val="7F7F7F"/>
                </a:solidFill>
                <a:cs typeface="Calibri" panose="020F0502020204030204" pitchFamily="34" charset="0"/>
              </a:rPr>
              <a:t>Slide Attribution: Adopted from CMU 15-213</a:t>
            </a:r>
            <a:endParaRPr lang="en-US" sz="2000" b="0" dirty="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pgh+20*index</a:t>
            </a:r>
          </a:p>
          <a:p>
            <a:r>
              <a:rPr lang="en-US" dirty="0">
                <a:latin typeface="Calibri" pitchFamily="-96" charset="0"/>
              </a:rPr>
              <a:t>Machine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4503738" y="1988840"/>
            <a:ext cx="41148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get_pgh_zip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495300" y="3204779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(%rdi,%rdi,4),%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19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0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1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24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5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6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7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8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30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31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2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3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4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36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37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8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9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0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060175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Element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b="1" dirty="0" err="1">
                <a:latin typeface="Courier New" pitchFamily="-96" charset="0"/>
              </a:rPr>
              <a:t>i</a:t>
            </a:r>
            <a:r>
              <a:rPr lang="en-US" b="1" dirty="0">
                <a:latin typeface="Courier New" pitchFamily="-96" charset="0"/>
              </a:rPr>
              <a:t>][j]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element of type </a:t>
            </a:r>
            <a:r>
              <a:rPr lang="en-US" i="1" dirty="0">
                <a:latin typeface="Calibri" pitchFamily="-96" charset="0"/>
              </a:rPr>
              <a:t>T, </a:t>
            </a:r>
            <a:r>
              <a:rPr lang="en-US" dirty="0">
                <a:latin typeface="Calibri" pitchFamily="-96" charset="0"/>
              </a:rPr>
              <a:t>which requires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 bytes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  </a:t>
            </a:r>
            <a:r>
              <a:rPr lang="en-US" b="1" dirty="0">
                <a:latin typeface="Courier New" pitchFamily="-96" charset="0"/>
              </a:rPr>
              <a:t>A +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i="1" dirty="0" err="1">
                <a:latin typeface="Calibri" pitchFamily="-96" charset="0"/>
              </a:rPr>
              <a:t>i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* (</a:t>
            </a:r>
            <a:r>
              <a:rPr lang="en-US" i="1" dirty="0">
                <a:latin typeface="Calibri" pitchFamily="-96" charset="0"/>
              </a:rPr>
              <a:t>C </a:t>
            </a:r>
            <a:r>
              <a:rPr lang="en-US" dirty="0">
                <a:latin typeface="Calibri" pitchFamily="-96" charset="0"/>
              </a:rPr>
              <a:t>*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)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+  </a:t>
            </a:r>
            <a:r>
              <a:rPr lang="en-US" i="1" dirty="0">
                <a:latin typeface="Calibri" pitchFamily="-96" charset="0"/>
              </a:rPr>
              <a:t>j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i="1" dirty="0">
                <a:latin typeface="Calibri" pitchFamily="-96" charset="0"/>
              </a:rPr>
              <a:t>K = </a:t>
            </a:r>
            <a:r>
              <a:rPr lang="pl-PL" i="1" dirty="0">
                <a:latin typeface="Calibri" pitchFamily="-96" charset="0"/>
              </a:rPr>
              <a:t>A + </a:t>
            </a:r>
            <a:r>
              <a:rPr lang="pl-PL" dirty="0">
                <a:latin typeface="Calibri" pitchFamily="-96" charset="0"/>
              </a:rPr>
              <a:t>(</a:t>
            </a:r>
            <a:r>
              <a:rPr lang="pl-PL" i="1" dirty="0">
                <a:latin typeface="Calibri" pitchFamily="-96" charset="0"/>
              </a:rPr>
              <a:t>i * C +  j</a:t>
            </a:r>
            <a:r>
              <a:rPr lang="en-US" dirty="0">
                <a:latin typeface="Calibri" pitchFamily="-96" charset="0"/>
              </a:rPr>
              <a:t>)</a:t>
            </a:r>
            <a:r>
              <a:rPr lang="pl-PL" i="1" dirty="0">
                <a:latin typeface="Calibri" pitchFamily="-96" charset="0"/>
              </a:rPr>
              <a:t>* K</a:t>
            </a:r>
            <a:endParaRPr lang="en-US" i="1" dirty="0">
              <a:latin typeface="Calibri" pitchFamily="-96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259513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A+(i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*C*4)+(j*4)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53136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+ 4*dig</a:t>
            </a:r>
          </a:p>
          <a:p>
            <a:pPr lvl="2"/>
            <a:r>
              <a:rPr lang="en-US" dirty="0"/>
              <a:t>=  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+ 4*(5*index + dig)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3419872" y="2115453"/>
            <a:ext cx="3733800" cy="14747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74140" y="3680778"/>
            <a:ext cx="80010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M[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+ 4*(5*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)]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0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33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4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6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37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23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13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18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19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0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1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14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5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6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7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910050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Variable </a:t>
            </a:r>
            <a:r>
              <a:rPr lang="en-US" sz="2000" dirty="0" err="1">
                <a:latin typeface="Courier New" pitchFamily="-96" charset="0"/>
              </a:rPr>
              <a:t>univ</a:t>
            </a:r>
            <a:r>
              <a:rPr lang="en-US" sz="2000" dirty="0">
                <a:latin typeface="Calibri" pitchFamily="-96" charset="0"/>
              </a:rPr>
              <a:t> denotes array of 3 elements</a:t>
            </a:r>
          </a:p>
          <a:p>
            <a:r>
              <a:rPr lang="en-US" sz="2000" dirty="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 dirty="0">
                <a:latin typeface="Calibri" pitchFamily="-96" charset="0"/>
              </a:rPr>
              <a:t>8 bytes</a:t>
            </a:r>
          </a:p>
          <a:p>
            <a:r>
              <a:rPr lang="en-US" sz="2000" dirty="0">
                <a:latin typeface="Calibri" pitchFamily="-96" charset="0"/>
              </a:rPr>
              <a:t>Each pointer points to array of 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 err="1">
                <a:latin typeface="Calibri" pitchFamily="-96" charset="0"/>
              </a:rPr>
              <a:t>’s</a:t>
            </a:r>
            <a:r>
              <a:rPr lang="en-US" sz="2000" dirty="0">
                <a:latin typeface="Calibri" pitchFamily="-96" charset="0"/>
              </a:rPr>
              <a:t>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zip_dig cmu = { 1, 5, 2, 1, 3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mit = { 0, 2, 1, 3, 9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ucb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int *univ[UCOUNT] = {mit, cmu, ucb};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4650" y="3733800"/>
            <a:ext cx="8616950" cy="2663825"/>
            <a:chOff x="374650" y="3733800"/>
            <a:chExt cx="8616950" cy="266382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4650" y="4191000"/>
              <a:ext cx="1987549" cy="1530350"/>
              <a:chOff x="188" y="2112"/>
              <a:chExt cx="1252" cy="964"/>
            </a:xfrm>
          </p:grpSpPr>
          <p:sp>
            <p:nvSpPr>
              <p:cNvPr id="95301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36</a:t>
                </a:r>
              </a:p>
            </p:txBody>
          </p:sp>
          <p:sp>
            <p:nvSpPr>
              <p:cNvPr id="95302" name="Line 9"/>
              <p:cNvSpPr>
                <a:spLocks noChangeShapeType="1"/>
              </p:cNvSpPr>
              <p:nvPr/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3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63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160</a:t>
                </a:r>
              </a:p>
            </p:txBody>
          </p:sp>
          <p:sp>
            <p:nvSpPr>
              <p:cNvPr id="95304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16</a:t>
                </a:r>
              </a:p>
            </p:txBody>
          </p:sp>
          <p:sp>
            <p:nvSpPr>
              <p:cNvPr id="95305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56</a:t>
                </a:r>
              </a:p>
            </p:txBody>
          </p:sp>
          <p:sp>
            <p:nvSpPr>
              <p:cNvPr id="95306" name="Line 13"/>
              <p:cNvSpPr>
                <a:spLocks noChangeShapeType="1"/>
              </p:cNvSpPr>
              <p:nvPr/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7" name="Line 14"/>
              <p:cNvSpPr>
                <a:spLocks noChangeShapeType="1"/>
              </p:cNvSpPr>
              <p:nvPr/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8" name="Text Box 15"/>
              <p:cNvSpPr txBox="1">
                <a:spLocks noChangeArrowheads="1"/>
              </p:cNvSpPr>
              <p:nvPr/>
            </p:nvSpPr>
            <p:spPr bwMode="auto">
              <a:xfrm>
                <a:off x="191" y="2612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168</a:t>
                </a:r>
              </a:p>
            </p:txBody>
          </p:sp>
          <p:sp>
            <p:nvSpPr>
              <p:cNvPr id="95309" name="Text Box 16"/>
              <p:cNvSpPr txBox="1">
                <a:spLocks noChangeArrowheads="1"/>
              </p:cNvSpPr>
              <p:nvPr/>
            </p:nvSpPr>
            <p:spPr bwMode="auto">
              <a:xfrm>
                <a:off x="188" y="2843"/>
                <a:ext cx="378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176</a:t>
                </a:r>
              </a:p>
            </p:txBody>
          </p:sp>
          <p:sp>
            <p:nvSpPr>
              <p:cNvPr id="95310" name="Text Box 17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2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univ</a:t>
                </a:r>
              </a:p>
            </p:txBody>
          </p:sp>
          <p:sp>
            <p:nvSpPr>
              <p:cNvPr id="95311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2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3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</p:grpSp>
        <p:sp>
          <p:nvSpPr>
            <p:cNvPr id="315413" name="Text Box 21"/>
            <p:cNvSpPr txBox="1">
              <a:spLocks noChangeArrowheads="1"/>
            </p:cNvSpPr>
            <p:nvPr/>
          </p:nvSpPr>
          <p:spPr bwMode="auto">
            <a:xfrm>
              <a:off x="3122613" y="37338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cmu</a:t>
              </a:r>
            </a:p>
          </p:txBody>
        </p:sp>
        <p:sp>
          <p:nvSpPr>
            <p:cNvPr id="315433" name="Text Box 41"/>
            <p:cNvSpPr txBox="1">
              <a:spLocks noChangeArrowheads="1"/>
            </p:cNvSpPr>
            <p:nvPr/>
          </p:nvSpPr>
          <p:spPr bwMode="auto">
            <a:xfrm>
              <a:off x="3198813" y="45720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mit</a:t>
              </a:r>
            </a:p>
          </p:txBody>
        </p:sp>
        <p:sp>
          <p:nvSpPr>
            <p:cNvPr id="315453" name="Text Box 61"/>
            <p:cNvSpPr txBox="1">
              <a:spLocks noChangeArrowheads="1"/>
            </p:cNvSpPr>
            <p:nvPr/>
          </p:nvSpPr>
          <p:spPr bwMode="auto">
            <a:xfrm>
              <a:off x="3122613" y="5272088"/>
              <a:ext cx="595312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ucb</a:t>
              </a:r>
            </a:p>
          </p:txBody>
        </p:sp>
        <p:grpSp>
          <p:nvGrpSpPr>
            <p:cNvPr id="84" name="Group 24"/>
            <p:cNvGrpSpPr>
              <a:grpSpLocks/>
            </p:cNvGrpSpPr>
            <p:nvPr/>
          </p:nvGrpSpPr>
          <p:grpSpPr bwMode="auto">
            <a:xfrm>
              <a:off x="3554413" y="4006850"/>
              <a:ext cx="5435600" cy="750888"/>
              <a:chOff x="2412765" y="3429000"/>
              <a:chExt cx="5435835" cy="771209"/>
            </a:xfrm>
          </p:grpSpPr>
          <p:grpSp>
            <p:nvGrpSpPr>
              <p:cNvPr id="9528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00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1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02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</p:grpSp>
          <p:sp>
            <p:nvSpPr>
              <p:cNvPr id="95284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16</a:t>
                </a:r>
              </a:p>
            </p:txBody>
          </p:sp>
          <p:sp>
            <p:nvSpPr>
              <p:cNvPr id="95285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20</a:t>
                </a:r>
              </a:p>
            </p:txBody>
          </p:sp>
          <p:sp>
            <p:nvSpPr>
              <p:cNvPr id="95286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7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8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24</a:t>
                </a:r>
              </a:p>
            </p:txBody>
          </p:sp>
          <p:sp>
            <p:nvSpPr>
              <p:cNvPr id="95289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0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28</a:t>
                </a:r>
              </a:p>
            </p:txBody>
          </p:sp>
          <p:sp>
            <p:nvSpPr>
              <p:cNvPr id="95291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2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32</a:t>
                </a:r>
              </a:p>
            </p:txBody>
          </p:sp>
          <p:sp>
            <p:nvSpPr>
              <p:cNvPr id="95293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4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95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3" name="Group 24"/>
            <p:cNvGrpSpPr>
              <a:grpSpLocks/>
            </p:cNvGrpSpPr>
            <p:nvPr/>
          </p:nvGrpSpPr>
          <p:grpSpPr bwMode="auto">
            <a:xfrm>
              <a:off x="3556000" y="4808538"/>
              <a:ext cx="5435600" cy="750887"/>
              <a:chOff x="2412765" y="3429000"/>
              <a:chExt cx="5435835" cy="771209"/>
            </a:xfrm>
          </p:grpSpPr>
          <p:grpSp>
            <p:nvGrpSpPr>
              <p:cNvPr id="95265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21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</p:grpSp>
          <p:sp>
            <p:nvSpPr>
              <p:cNvPr id="95266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67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40</a:t>
                </a:r>
              </a:p>
            </p:txBody>
          </p:sp>
          <p:sp>
            <p:nvSpPr>
              <p:cNvPr id="95268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69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0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44</a:t>
                </a:r>
              </a:p>
            </p:txBody>
          </p:sp>
          <p:sp>
            <p:nvSpPr>
              <p:cNvPr id="95271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2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48</a:t>
                </a:r>
              </a:p>
            </p:txBody>
          </p:sp>
          <p:sp>
            <p:nvSpPr>
              <p:cNvPr id="95273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4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52</a:t>
                </a:r>
              </a:p>
            </p:txBody>
          </p:sp>
          <p:sp>
            <p:nvSpPr>
              <p:cNvPr id="95275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6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77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24"/>
            <p:cNvGrpSpPr>
              <a:grpSpLocks/>
            </p:cNvGrpSpPr>
            <p:nvPr/>
          </p:nvGrpSpPr>
          <p:grpSpPr bwMode="auto">
            <a:xfrm>
              <a:off x="3554413" y="5646738"/>
              <a:ext cx="5435600" cy="750887"/>
              <a:chOff x="2412765" y="3429000"/>
              <a:chExt cx="5435835" cy="771209"/>
            </a:xfrm>
          </p:grpSpPr>
          <p:grpSp>
            <p:nvGrpSpPr>
              <p:cNvPr id="952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3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137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38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7</a:t>
                  </a:r>
                </a:p>
              </p:txBody>
            </p:sp>
            <p:sp>
              <p:nvSpPr>
                <p:cNvPr id="13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40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</p:grpSp>
          <p:sp>
            <p:nvSpPr>
              <p:cNvPr id="95248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49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60</a:t>
                </a:r>
              </a:p>
            </p:txBody>
          </p:sp>
          <p:sp>
            <p:nvSpPr>
              <p:cNvPr id="95250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1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2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64</a:t>
                </a:r>
              </a:p>
            </p:txBody>
          </p:sp>
          <p:sp>
            <p:nvSpPr>
              <p:cNvPr id="95253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4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68</a:t>
                </a:r>
              </a:p>
            </p:txBody>
          </p:sp>
          <p:sp>
            <p:nvSpPr>
              <p:cNvPr id="95255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6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72</a:t>
                </a:r>
              </a:p>
            </p:txBody>
          </p:sp>
          <p:sp>
            <p:nvSpPr>
              <p:cNvPr id="95257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8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76</a:t>
                </a:r>
              </a:p>
            </p:txBody>
          </p:sp>
          <p:sp>
            <p:nvSpPr>
              <p:cNvPr id="95259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2" name="Freeform 141"/>
            <p:cNvSpPr>
              <a:spLocks noChangeArrowheads="1"/>
            </p:cNvSpPr>
            <p:nvPr/>
          </p:nvSpPr>
          <p:spPr bwMode="auto">
            <a:xfrm>
              <a:off x="2052638" y="4159250"/>
              <a:ext cx="1693862" cy="1022350"/>
            </a:xfrm>
            <a:custGeom>
              <a:avLst/>
              <a:gdLst>
                <a:gd name="T0" fmla="*/ 0 w 1694329"/>
                <a:gd name="T1" fmla="*/ 1021976 h 1021976"/>
                <a:gd name="T2" fmla="*/ 654423 w 1694329"/>
                <a:gd name="T3" fmla="*/ 340658 h 1021976"/>
                <a:gd name="T4" fmla="*/ 1694329 w 1694329"/>
                <a:gd name="T5" fmla="*/ 0 h 1021976"/>
                <a:gd name="T6" fmla="*/ 0 60000 65536"/>
                <a:gd name="T7" fmla="*/ 0 60000 65536"/>
                <a:gd name="T8" fmla="*/ 0 60000 65536"/>
                <a:gd name="T9" fmla="*/ 0 w 1694329"/>
                <a:gd name="T10" fmla="*/ 0 h 1021976"/>
                <a:gd name="T11" fmla="*/ 1694329 w 1694329"/>
                <a:gd name="T12" fmla="*/ 1021976 h 1021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3" name="Freeform 142"/>
            <p:cNvSpPr>
              <a:spLocks noChangeArrowheads="1"/>
            </p:cNvSpPr>
            <p:nvPr/>
          </p:nvSpPr>
          <p:spPr bwMode="auto">
            <a:xfrm>
              <a:off x="2070100" y="4787900"/>
              <a:ext cx="1703388" cy="330200"/>
            </a:xfrm>
            <a:custGeom>
              <a:avLst/>
              <a:gdLst>
                <a:gd name="T0" fmla="*/ 0 w 1703294"/>
                <a:gd name="T1" fmla="*/ 0 h 331694"/>
                <a:gd name="T2" fmla="*/ 905435 w 1703294"/>
                <a:gd name="T3" fmla="*/ 304800 h 331694"/>
                <a:gd name="T4" fmla="*/ 1703294 w 1703294"/>
                <a:gd name="T5" fmla="*/ 161365 h 331694"/>
                <a:gd name="T6" fmla="*/ 0 60000 65536"/>
                <a:gd name="T7" fmla="*/ 0 60000 65536"/>
                <a:gd name="T8" fmla="*/ 0 60000 65536"/>
                <a:gd name="T9" fmla="*/ 0 w 1703294"/>
                <a:gd name="T10" fmla="*/ 0 h 331694"/>
                <a:gd name="T11" fmla="*/ 1703294 w 1703294"/>
                <a:gd name="T12" fmla="*/ 331694 h 3316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4" name="Freeform 143"/>
            <p:cNvSpPr>
              <a:spLocks noChangeArrowheads="1"/>
            </p:cNvSpPr>
            <p:nvPr/>
          </p:nvSpPr>
          <p:spPr bwMode="auto">
            <a:xfrm>
              <a:off x="2052638" y="5557838"/>
              <a:ext cx="1739900" cy="385762"/>
            </a:xfrm>
            <a:custGeom>
              <a:avLst/>
              <a:gdLst>
                <a:gd name="T0" fmla="*/ 0 w 1739153"/>
                <a:gd name="T1" fmla="*/ 0 h 385482"/>
                <a:gd name="T2" fmla="*/ 699247 w 1739153"/>
                <a:gd name="T3" fmla="*/ 349623 h 385482"/>
                <a:gd name="T4" fmla="*/ 1739153 w 1739153"/>
                <a:gd name="T5" fmla="*/ 215153 h 385482"/>
                <a:gd name="T6" fmla="*/ 0 60000 65536"/>
                <a:gd name="T7" fmla="*/ 0 60000 65536"/>
                <a:gd name="T8" fmla="*/ 0 60000 65536"/>
                <a:gd name="T9" fmla="*/ 0 w 1739153"/>
                <a:gd name="T10" fmla="*/ 0 h 385482"/>
                <a:gd name="T11" fmla="*/ 1739153 w 1739153"/>
                <a:gd name="T12" fmla="*/ 385482 h 385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</p:grp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[univ+8*index]+4*digit]</a:t>
            </a: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8382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$2,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#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(,%rdi,8),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# p 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[index] + 4*digit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# return *p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	</a:t>
            </a: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442913" y="1196752"/>
            <a:ext cx="439864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195599"/>
            <a:ext cx="3996721" cy="132511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251520" y="1725613"/>
            <a:ext cx="430778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438829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248904" y="4961720"/>
            <a:ext cx="8716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pitchFamily="-96" charset="0"/>
              </a:rPr>
              <a:t>Accesses looks similar in C, but address computations very different: </a:t>
            </a: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262036" y="5802313"/>
            <a:ext cx="40324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[pgh+20*index+4*digit]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376793" y="5791200"/>
            <a:ext cx="4802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</a:t>
            </a: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[univ+8*index]+4*digit]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0558" y="3429000"/>
            <a:ext cx="3973140" cy="122880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61622" y="277320"/>
            <a:ext cx="3428504" cy="112761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 X N Matrix Code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>
                <a:latin typeface="Calibri" pitchFamily="-96" charset="0"/>
              </a:rPr>
              <a:t>Know value of N at compile time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Traditional way to implement dynamic arrays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Now supported by </a:t>
            </a:r>
            <a:r>
              <a:rPr lang="en-US" dirty="0" err="1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3707904" y="500042"/>
            <a:ext cx="5302779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707904" y="2857496"/>
            <a:ext cx="5302779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vec_ele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n, 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a[IDX(</a:t>
            </a:r>
            <a:r>
              <a:rPr lang="en-US" sz="1800" dirty="0" err="1">
                <a:latin typeface="Courier New" pitchFamily="-96" charset="0"/>
              </a:rPr>
              <a:t>n,i,j</a:t>
            </a:r>
            <a:r>
              <a:rPr lang="en-US" sz="1800" dirty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707282" y="5000636"/>
            <a:ext cx="531292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err="1">
                <a:latin typeface="Courier New" pitchFamily="-96" charset="0"/>
              </a:rPr>
              <a:t>int</a:t>
            </a:r>
            <a:r>
              <a:rPr lang="pt-BR" sz="1800" dirty="0">
                <a:latin typeface="Courier New" pitchFamily="-96" charset="0"/>
              </a:rPr>
              <a:t> </a:t>
            </a:r>
            <a:r>
              <a:rPr lang="pt-BR" sz="1800" dirty="0" err="1">
                <a:latin typeface="Courier New" pitchFamily="-96" charset="0"/>
              </a:rPr>
              <a:t>var_ele</a:t>
            </a:r>
            <a:r>
              <a:rPr lang="pt-BR" sz="1800" dirty="0">
                <a:latin typeface="Courier New" pitchFamily="-96" charset="0"/>
              </a:rPr>
              <a:t>(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n,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         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i,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16 X 16 Matrix Access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23900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$6,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 #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a + 64*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(%rdi,%rdx,4),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M[a + 64*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+ 4*j]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n X n Matrix Access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27584" y="2746325"/>
            <a:ext cx="7603208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</a:t>
            </a:r>
            <a:r>
              <a:rPr lang="pt-BR" sz="1800" dirty="0" err="1">
                <a:latin typeface="Courier New" pitchFamily="-96" charset="0"/>
              </a:rPr>
              <a:t>var_ele</a:t>
            </a:r>
            <a:r>
              <a:rPr lang="pt-BR" sz="1800" dirty="0">
                <a:latin typeface="Courier New" pitchFamily="-96" charset="0"/>
              </a:rPr>
              <a:t>(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n,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i,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57224" y="4365104"/>
            <a:ext cx="723900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n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rcx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imulq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(%rsi,%rdi,4),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+ 4*n*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(%rax,%rcx,4),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+ 4*n*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+ 4*j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185937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n, K = 4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Must perform</a:t>
            </a:r>
            <a:r>
              <a:rPr kumimoji="0" lang="en-US" sz="2000" b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integer multiplication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Floating Point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Floating Point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yield a more compact representation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2" y="4929198"/>
            <a:ext cx="5089525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(%rdi,%rsi,4),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432594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/>
                <a:cs typeface="Courier New"/>
              </a:rPr>
              <a:t>r + 4*</a:t>
            </a:r>
            <a:r>
              <a:rPr lang="en-US" b="1" dirty="0" err="1">
                <a:latin typeface="Courier New"/>
                <a:cs typeface="Courier New"/>
              </a:rPr>
              <a:t>idx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405921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1024921"/>
            <a:ext cx="147753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idx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3744360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19196" y="4898710"/>
            <a:ext cx="7159604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</a:rPr>
              <a:t>.L11:                         # </a:t>
            </a:r>
            <a:r>
              <a:rPr lang="cs-CZ" sz="1800" dirty="0" err="1">
                <a:latin typeface="Courier New" pitchFamily="49" charset="0"/>
              </a:rPr>
              <a:t>loop</a:t>
            </a:r>
            <a:r>
              <a:rPr lang="cs-CZ" sz="18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movslq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#   i = M[r+16]	 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(%rdi,%rax,4) #   M[r+4*i]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24(%rdi), %rdi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= M[r+24]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%rdi, %rdi          #   Test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.L11 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42844" y="2057400"/>
            <a:ext cx="3971924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int i = r-&gt;i;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r = r-&gt;</a:t>
            </a:r>
            <a:r>
              <a:rPr lang="nn-NO" sz="1800" dirty="0" err="1">
                <a:latin typeface="Courier New" pitchFamily="-96" charset="0"/>
              </a:rPr>
              <a:t>next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645765"/>
              </p:ext>
            </p:extLst>
          </p:nvPr>
        </p:nvGraphicFramePr>
        <p:xfrm>
          <a:off x="4292600" y="3699508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50943" y="1506560"/>
            <a:ext cx="4223157" cy="1992331"/>
            <a:chOff x="4450943" y="1049360"/>
            <a:chExt cx="4223157" cy="1992331"/>
          </a:xfrm>
        </p:grpSpPr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5454489" y="227969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4616289" y="2660691"/>
              <a:ext cx="1524000" cy="381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prstTxWarp prst="textNoShape">
                <a:avLst/>
              </a:prstTxWarp>
            </a:bodyPr>
            <a:lstStyle/>
            <a:p>
              <a:pPr marL="223838" indent="-223838" defTabSz="895350" eaLnBrk="0" hangingPunct="0">
                <a:spcBef>
                  <a:spcPct val="3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-96" charset="0"/>
                </a:rPr>
                <a:t>Element </a:t>
              </a:r>
              <a:r>
                <a:rPr lang="en-US">
                  <a:latin typeface="Courier New" pitchFamily="-96" charset="0"/>
                </a:rPr>
                <a:t>i</a:t>
              </a:r>
              <a:endParaRPr lang="en-US">
                <a:solidFill>
                  <a:schemeClr val="tx2"/>
                </a:solidFill>
                <a:latin typeface="Calibri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450943" y="10493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5065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  <p:extLst>
      <p:ext uri="{BB962C8B-B14F-4D97-AF65-F5344CB8AC3E}">
        <p14:creationId xmlns:p14="http://schemas.microsoft.com/office/powerpoint/2010/main" val="3003296182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  <a:p>
            <a:pPr marL="552450" lvl="1"/>
            <a:r>
              <a:rPr lang="en-US" dirty="0"/>
              <a:t>Required on some machines; advised on x86-64</a:t>
            </a:r>
          </a:p>
          <a:p>
            <a:r>
              <a:rPr lang="en-US" dirty="0"/>
              <a:t>Motivation for Aligning Data</a:t>
            </a:r>
          </a:p>
          <a:p>
            <a:pPr marL="552450" lvl="1"/>
            <a:r>
              <a:rPr lang="en-US" dirty="0"/>
              <a:t>Memory accessed by (aligned) chunks of 4 or 8 bytes (system dependent)</a:t>
            </a:r>
          </a:p>
          <a:p>
            <a:pPr marL="838200" lvl="2"/>
            <a:r>
              <a:rPr lang="en-US" dirty="0"/>
              <a:t>Inefficient to load or store datum that spans quad word boundaries</a:t>
            </a:r>
          </a:p>
          <a:p>
            <a:pPr marL="838200" lvl="2"/>
            <a:r>
              <a:rPr lang="en-US" dirty="0"/>
              <a:t>Virtual memory trickier when datum spans 2 pages</a:t>
            </a:r>
          </a:p>
          <a:p>
            <a:r>
              <a:rPr lang="en-US" dirty="0"/>
              <a:t>Compiler</a:t>
            </a:r>
          </a:p>
          <a:p>
            <a:pPr marL="552450" lvl="1"/>
            <a:r>
              <a:rPr lang="en-US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3413684367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dirty="0"/>
              <a:t>1 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address</a:t>
            </a:r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long,</a:t>
            </a:r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16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r>
              <a:rPr lang="en-US" b="0" dirty="0">
                <a:latin typeface="Calibri"/>
                <a:cs typeface="Calibri"/>
                <a:sym typeface="Courier New Bold" charset="0"/>
              </a:rPr>
              <a:t> (GCC on Linux)</a:t>
            </a:r>
            <a:endParaRPr lang="en-US" dirty="0">
              <a:latin typeface="Courier New Bold" charset="0"/>
              <a:cs typeface="Courier New Bold" charset="0"/>
              <a:sym typeface="Courier New Bold" charset="0"/>
            </a:endParaRPr>
          </a:p>
          <a:p>
            <a:pPr lvl="1"/>
            <a:r>
              <a:rPr lang="en-US" dirty="0"/>
              <a:t>lowest 4 bits of address must be 0000</a:t>
            </a:r>
            <a:r>
              <a:rPr lang="en-US" baseline="-6000" dirty="0"/>
              <a:t>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38541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 dirty="0"/>
              <a:t>Within structure:</a:t>
            </a:r>
          </a:p>
          <a:p>
            <a:pPr marL="552450" lvl="1"/>
            <a:r>
              <a:rPr lang="en-US" dirty="0"/>
              <a:t>Must satisfy each element’s alignment requirement</a:t>
            </a:r>
          </a:p>
          <a:p>
            <a:r>
              <a:rPr lang="en-US" dirty="0"/>
              <a:t>Overall structure placement</a:t>
            </a:r>
          </a:p>
          <a:p>
            <a:pPr marL="552450" lvl="1"/>
            <a:r>
              <a:rPr lang="en-US" dirty="0"/>
              <a:t>Each structure has alignment requirement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 marL="838200" lvl="2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 dirty="0"/>
              <a:t> = Largest alignment of any element</a:t>
            </a:r>
          </a:p>
          <a:p>
            <a:pPr marL="552450" lvl="1"/>
            <a:r>
              <a:rPr lang="en-US" dirty="0"/>
              <a:t>Initial address &amp; structure length must be multiples of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r>
              <a:rPr lang="en-US" dirty="0"/>
              <a:t>Example:</a:t>
            </a:r>
          </a:p>
          <a:p>
            <a:pPr marL="552450" lvl="1"/>
            <a:r>
              <a:rPr lang="en-US" dirty="0"/>
              <a:t>K = 8, due to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72126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/>
              <a:t>Meeting Overall Alignment Requirement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/>
              <a:t>For largest alignment requirement K</a:t>
            </a:r>
          </a:p>
          <a:p>
            <a:r>
              <a:rPr lang="en-US" dirty="0"/>
              <a:t>Overall structure must be multiple of K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7467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5840437" y="59436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Multiple of K=8</a:t>
            </a:r>
          </a:p>
        </p:txBody>
      </p:sp>
    </p:spTree>
    <p:extLst>
      <p:ext uri="{BB962C8B-B14F-4D97-AF65-F5344CB8AC3E}">
        <p14:creationId xmlns:p14="http://schemas.microsoft.com/office/powerpoint/2010/main" val="146951098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/>
              <a:t>Overall structure length multiple of K</a:t>
            </a:r>
          </a:p>
          <a:p>
            <a:r>
              <a:rPr lang="en-US" dirty="0"/>
              <a:t>Satisfy 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6485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bytes in memory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585642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633267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581128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649391"/>
            <a:ext cx="6399213" cy="747712"/>
            <a:chOff x="2515700" y="4343402"/>
            <a:chExt cx="6399700" cy="747713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580488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40592" y="564949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+ 24</a:t>
              </a:r>
              <a:endParaRPr lang="en-US" sz="1600" b="0" i="1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2070100"/>
          </a:xfrm>
          <a:ln/>
        </p:spPr>
        <p:txBody>
          <a:bodyPr/>
          <a:lstStyle/>
          <a:p>
            <a:r>
              <a:rPr lang="en-US" dirty="0"/>
              <a:t>Compute array offset 12*</a:t>
            </a:r>
            <a:r>
              <a:rPr lang="en-US" dirty="0" err="1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396038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get_j(int idx)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a[idx].j;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(%rdi,%rdi,2),%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#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movzwl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a+8(,%rax,4),%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4956"/>
              </p:ext>
            </p:extLst>
          </p:nvPr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89802"/>
              </p:ext>
            </p:extLst>
          </p:nvPr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832954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(K=4)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S4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S5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</a:p>
          <a:p>
            <a:pPr algn="l"/>
            <a:r>
              <a:rPr lang="en-US" sz="1800" b="1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bytes</a:t>
            </a:r>
          </a:p>
        </p:txBody>
      </p:sp>
    </p:spTree>
    <p:extLst>
      <p:ext uri="{BB962C8B-B14F-4D97-AF65-F5344CB8AC3E}">
        <p14:creationId xmlns:p14="http://schemas.microsoft.com/office/powerpoint/2010/main" val="2314109731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>
                <a:latin typeface="Calibri" pitchFamily="-96" charset="0"/>
              </a:rPr>
              <a:t>Floating Point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  <a:p>
            <a:pPr lvl="1"/>
            <a:r>
              <a:rPr lang="en-US" dirty="0"/>
              <a:t>x87 FP</a:t>
            </a:r>
          </a:p>
          <a:p>
            <a:pPr lvl="2"/>
            <a:r>
              <a:rPr lang="en-US" dirty="0"/>
              <a:t>Legacy, very ugly</a:t>
            </a:r>
          </a:p>
          <a:p>
            <a:pPr lvl="1"/>
            <a:r>
              <a:rPr lang="en-US" dirty="0"/>
              <a:t>SSE FP</a:t>
            </a:r>
          </a:p>
          <a:p>
            <a:pPr lvl="2"/>
            <a:r>
              <a:rPr lang="en-US" dirty="0"/>
              <a:t>Supported by all Intel/AMD machines</a:t>
            </a:r>
          </a:p>
          <a:p>
            <a:pPr lvl="2"/>
            <a:r>
              <a:rPr lang="en-US" dirty="0"/>
              <a:t>Special case use of vector instructions</a:t>
            </a:r>
          </a:p>
          <a:p>
            <a:pPr lvl="1"/>
            <a:r>
              <a:rPr lang="en-US" dirty="0"/>
              <a:t>AVX FP</a:t>
            </a:r>
          </a:p>
          <a:p>
            <a:pPr lvl="2"/>
            <a:r>
              <a:rPr lang="en-US" dirty="0"/>
              <a:t>Newest version (supported on all modern x86 architectures)</a:t>
            </a:r>
          </a:p>
          <a:p>
            <a:pPr lvl="2"/>
            <a:r>
              <a:rPr lang="en-US" dirty="0"/>
              <a:t>Similar to SSE</a:t>
            </a:r>
          </a:p>
          <a:p>
            <a:pPr lvl="2"/>
            <a:r>
              <a:rPr lang="en-US" dirty="0"/>
              <a:t>Documented in book</a:t>
            </a:r>
          </a:p>
        </p:txBody>
      </p:sp>
    </p:spTree>
    <p:extLst>
      <p:ext uri="{BB962C8B-B14F-4D97-AF65-F5344CB8AC3E}">
        <p14:creationId xmlns:p14="http://schemas.microsoft.com/office/powerpoint/2010/main" val="4153430655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-254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Programming with SSE3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5150"/>
            <a:ext cx="8307387" cy="5378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>
                <a:ea typeface="+mn-ea"/>
              </a:rPr>
              <a:t>XMM Registers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total, each 16 bytes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single-byte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8 16-bit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32-bit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single-precision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2 double-precision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single-precision float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double-precision float</a:t>
            </a:r>
          </a:p>
        </p:txBody>
      </p:sp>
      <p:grpSp>
        <p:nvGrpSpPr>
          <p:cNvPr id="39940" name="Group 20"/>
          <p:cNvGrpSpPr>
            <a:grpSpLocks/>
          </p:cNvGrpSpPr>
          <p:nvPr/>
        </p:nvGrpSpPr>
        <p:grpSpPr bwMode="auto">
          <a:xfrm>
            <a:off x="609600" y="1784350"/>
            <a:ext cx="7315200" cy="304800"/>
            <a:chOff x="768" y="864"/>
            <a:chExt cx="4608" cy="192"/>
          </a:xfrm>
        </p:grpSpPr>
        <p:sp>
          <p:nvSpPr>
            <p:cNvPr id="40063" name="Rectangle 4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4" name="Rectangle 5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5" name="Rectangle 6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6" name="Rectangle 7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7" name="Rectangle 8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8" name="Rectangle 9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9" name="Rectangle 10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0" name="Rectangle 11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1" name="Rectangle 12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2" name="Rectangle 13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3" name="Rectangle 14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4" name="Rectangle 15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5" name="Rectangle 16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6" name="Rectangle 17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7" name="Rectangle 18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8" name="Rectangle 19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09600" y="2492896"/>
            <a:ext cx="7315200" cy="304800"/>
            <a:chOff x="609600" y="2546350"/>
            <a:chExt cx="7315200" cy="304800"/>
          </a:xfrm>
        </p:grpSpPr>
        <p:grpSp>
          <p:nvGrpSpPr>
            <p:cNvPr id="39941" name="Group 21"/>
            <p:cNvGrpSpPr>
              <a:grpSpLocks/>
            </p:cNvGrpSpPr>
            <p:nvPr/>
          </p:nvGrpSpPr>
          <p:grpSpPr bwMode="auto">
            <a:xfrm>
              <a:off x="609600" y="2546350"/>
              <a:ext cx="7315200" cy="304800"/>
              <a:chOff x="768" y="864"/>
              <a:chExt cx="4608" cy="192"/>
            </a:xfrm>
          </p:grpSpPr>
          <p:sp>
            <p:nvSpPr>
              <p:cNvPr id="40047" name="Rectangle 2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8" name="Rectangle 2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9" name="Rectangle 2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0" name="Rectangle 2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1" name="Rectangle 2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2" name="Rectangle 2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3" name="Rectangle 2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4" name="Rectangle 2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5" name="Rectangle 3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6" name="Rectangle 3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7" name="Rectangle 3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8" name="Rectangle 3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9" name="Rectangle 3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0" name="Rectangle 3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1" name="Rectangle 3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2" name="Rectangle 3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45" name="Rectangle 89"/>
            <p:cNvSpPr>
              <a:spLocks noChangeArrowheads="1"/>
            </p:cNvSpPr>
            <p:nvPr/>
          </p:nvSpPr>
          <p:spPr bwMode="auto">
            <a:xfrm>
              <a:off x="609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6" name="Rectangle 90"/>
            <p:cNvSpPr>
              <a:spLocks noChangeArrowheads="1"/>
            </p:cNvSpPr>
            <p:nvPr/>
          </p:nvSpPr>
          <p:spPr bwMode="auto">
            <a:xfrm>
              <a:off x="1524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7" name="Rectangle 91"/>
            <p:cNvSpPr>
              <a:spLocks noChangeArrowheads="1"/>
            </p:cNvSpPr>
            <p:nvPr/>
          </p:nvSpPr>
          <p:spPr bwMode="auto">
            <a:xfrm>
              <a:off x="2438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8" name="Rectangle 92"/>
            <p:cNvSpPr>
              <a:spLocks noChangeArrowheads="1"/>
            </p:cNvSpPr>
            <p:nvPr/>
          </p:nvSpPr>
          <p:spPr bwMode="auto">
            <a:xfrm>
              <a:off x="33528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9" name="Rectangle 93"/>
            <p:cNvSpPr>
              <a:spLocks noChangeArrowheads="1"/>
            </p:cNvSpPr>
            <p:nvPr/>
          </p:nvSpPr>
          <p:spPr bwMode="auto">
            <a:xfrm>
              <a:off x="42672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0" name="Rectangle 94"/>
            <p:cNvSpPr>
              <a:spLocks noChangeArrowheads="1"/>
            </p:cNvSpPr>
            <p:nvPr/>
          </p:nvSpPr>
          <p:spPr bwMode="auto">
            <a:xfrm>
              <a:off x="5181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1" name="Rectangle 95"/>
            <p:cNvSpPr>
              <a:spLocks noChangeArrowheads="1"/>
            </p:cNvSpPr>
            <p:nvPr/>
          </p:nvSpPr>
          <p:spPr bwMode="auto">
            <a:xfrm>
              <a:off x="6096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2" name="Rectangle 96"/>
            <p:cNvSpPr>
              <a:spLocks noChangeArrowheads="1"/>
            </p:cNvSpPr>
            <p:nvPr/>
          </p:nvSpPr>
          <p:spPr bwMode="auto">
            <a:xfrm>
              <a:off x="7010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09600" y="3212976"/>
            <a:ext cx="7315200" cy="304800"/>
            <a:chOff x="609600" y="3308350"/>
            <a:chExt cx="7315200" cy="304800"/>
          </a:xfrm>
        </p:grpSpPr>
        <p:grpSp>
          <p:nvGrpSpPr>
            <p:cNvPr id="39942" name="Group 38"/>
            <p:cNvGrpSpPr>
              <a:grpSpLocks/>
            </p:cNvGrpSpPr>
            <p:nvPr/>
          </p:nvGrpSpPr>
          <p:grpSpPr bwMode="auto">
            <a:xfrm>
              <a:off x="609600" y="3308350"/>
              <a:ext cx="7315200" cy="304800"/>
              <a:chOff x="768" y="864"/>
              <a:chExt cx="4608" cy="192"/>
            </a:xfrm>
          </p:grpSpPr>
          <p:sp>
            <p:nvSpPr>
              <p:cNvPr id="40031" name="Rectangle 39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2" name="Rectangle 40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3" name="Rectangle 41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4" name="Rectangle 42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5" name="Rectangle 43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6" name="Rectangle 44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7" name="Rectangle 45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8" name="Rectangle 46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9" name="Rectangle 47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0" name="Rectangle 48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1" name="Rectangle 49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2" name="Rectangle 50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3" name="Rectangle 51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4" name="Rectangle 52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5" name="Rectangle 53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6" name="Rectangle 54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3" name="Rectangle 97"/>
            <p:cNvSpPr>
              <a:spLocks noChangeArrowheads="1"/>
            </p:cNvSpPr>
            <p:nvPr/>
          </p:nvSpPr>
          <p:spPr bwMode="auto">
            <a:xfrm>
              <a:off x="6096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4" name="Rectangle 98"/>
            <p:cNvSpPr>
              <a:spLocks noChangeArrowheads="1"/>
            </p:cNvSpPr>
            <p:nvPr/>
          </p:nvSpPr>
          <p:spPr bwMode="auto">
            <a:xfrm>
              <a:off x="24384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5" name="Rectangle 99"/>
            <p:cNvSpPr>
              <a:spLocks noChangeArrowheads="1"/>
            </p:cNvSpPr>
            <p:nvPr/>
          </p:nvSpPr>
          <p:spPr bwMode="auto">
            <a:xfrm>
              <a:off x="42672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6" name="Rectangle 100"/>
            <p:cNvSpPr>
              <a:spLocks noChangeArrowheads="1"/>
            </p:cNvSpPr>
            <p:nvPr/>
          </p:nvSpPr>
          <p:spPr bwMode="auto">
            <a:xfrm>
              <a:off x="60960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09600" y="3916288"/>
            <a:ext cx="7315200" cy="304800"/>
            <a:chOff x="609600" y="4070350"/>
            <a:chExt cx="7315200" cy="304800"/>
          </a:xfrm>
        </p:grpSpPr>
        <p:grpSp>
          <p:nvGrpSpPr>
            <p:cNvPr id="39943" name="Group 55"/>
            <p:cNvGrpSpPr>
              <a:grpSpLocks/>
            </p:cNvGrpSpPr>
            <p:nvPr/>
          </p:nvGrpSpPr>
          <p:grpSpPr bwMode="auto">
            <a:xfrm>
              <a:off x="609600" y="4070350"/>
              <a:ext cx="7315200" cy="304800"/>
              <a:chOff x="768" y="864"/>
              <a:chExt cx="4608" cy="192"/>
            </a:xfrm>
          </p:grpSpPr>
          <p:sp>
            <p:nvSpPr>
              <p:cNvPr id="40015" name="Rectangle 56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6" name="Rectangle 57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7" name="Rectangle 58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8" name="Rectangle 59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9" name="Rectangle 60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0" name="Rectangle 61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1" name="Rectangle 62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2" name="Rectangle 63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3" name="Rectangle 64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4" name="Rectangle 65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5" name="Rectangle 66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6" name="Rectangle 67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7" name="Rectangle 68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8" name="Rectangle 69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9" name="Rectangle 70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0" name="Rectangle 71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7" name="Rectangle 101"/>
            <p:cNvSpPr>
              <a:spLocks noChangeArrowheads="1"/>
            </p:cNvSpPr>
            <p:nvPr/>
          </p:nvSpPr>
          <p:spPr bwMode="auto">
            <a:xfrm>
              <a:off x="6096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8" name="Rectangle 102"/>
            <p:cNvSpPr>
              <a:spLocks noChangeArrowheads="1"/>
            </p:cNvSpPr>
            <p:nvPr/>
          </p:nvSpPr>
          <p:spPr bwMode="auto">
            <a:xfrm>
              <a:off x="24384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9" name="Rectangle 103"/>
            <p:cNvSpPr>
              <a:spLocks noChangeArrowheads="1"/>
            </p:cNvSpPr>
            <p:nvPr/>
          </p:nvSpPr>
          <p:spPr bwMode="auto">
            <a:xfrm>
              <a:off x="42672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Rectangle 104"/>
            <p:cNvSpPr>
              <a:spLocks noChangeArrowheads="1"/>
            </p:cNvSpPr>
            <p:nvPr/>
          </p:nvSpPr>
          <p:spPr bwMode="auto">
            <a:xfrm>
              <a:off x="60960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9600" y="4725144"/>
            <a:ext cx="7315200" cy="304800"/>
            <a:chOff x="609600" y="4832350"/>
            <a:chExt cx="7315200" cy="304800"/>
          </a:xfrm>
        </p:grpSpPr>
        <p:grpSp>
          <p:nvGrpSpPr>
            <p:cNvPr id="39944" name="Group 72"/>
            <p:cNvGrpSpPr>
              <a:grpSpLocks/>
            </p:cNvGrpSpPr>
            <p:nvPr/>
          </p:nvGrpSpPr>
          <p:grpSpPr bwMode="auto">
            <a:xfrm>
              <a:off x="609600" y="4832350"/>
              <a:ext cx="7315200" cy="304800"/>
              <a:chOff x="768" y="864"/>
              <a:chExt cx="4608" cy="192"/>
            </a:xfrm>
          </p:grpSpPr>
          <p:sp>
            <p:nvSpPr>
              <p:cNvPr id="39999" name="Rectangle 73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0" name="Rectangle 74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1" name="Rectangle 75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2" name="Rectangle 76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3" name="Rectangle 77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4" name="Rectangle 78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5" name="Rectangle 79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6" name="Rectangle 80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7" name="Rectangle 81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8" name="Rectangle 82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9" name="Rectangle 83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0" name="Rectangle 84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1" name="Rectangle 85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2" name="Rectangle 86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3" name="Rectangle 87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4" name="Rectangle 88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1" name="Rectangle 105"/>
            <p:cNvSpPr>
              <a:spLocks noChangeArrowheads="1"/>
            </p:cNvSpPr>
            <p:nvPr/>
          </p:nvSpPr>
          <p:spPr bwMode="auto">
            <a:xfrm>
              <a:off x="6096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Rectangle 109"/>
            <p:cNvSpPr>
              <a:spLocks noChangeArrowheads="1"/>
            </p:cNvSpPr>
            <p:nvPr/>
          </p:nvSpPr>
          <p:spPr bwMode="auto">
            <a:xfrm>
              <a:off x="42672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09600" y="5445224"/>
            <a:ext cx="7315200" cy="304800"/>
            <a:chOff x="609600" y="5638800"/>
            <a:chExt cx="7315200" cy="304800"/>
          </a:xfrm>
        </p:grpSpPr>
        <p:grpSp>
          <p:nvGrpSpPr>
            <p:cNvPr id="39963" name="Group 110"/>
            <p:cNvGrpSpPr>
              <a:grpSpLocks/>
            </p:cNvGrpSpPr>
            <p:nvPr/>
          </p:nvGrpSpPr>
          <p:grpSpPr bwMode="auto">
            <a:xfrm>
              <a:off x="609600" y="5638800"/>
              <a:ext cx="7315200" cy="304800"/>
              <a:chOff x="768" y="864"/>
              <a:chExt cx="4608" cy="192"/>
            </a:xfrm>
          </p:grpSpPr>
          <p:sp>
            <p:nvSpPr>
              <p:cNvPr id="39983" name="Rectangle 111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4" name="Rectangle 112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5" name="Rectangle 113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6" name="Rectangle 114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7" name="Rectangle 115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8" name="Rectangle 116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9" name="Rectangle 117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0" name="Rectangle 118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1" name="Rectangle 119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2" name="Rectangle 120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3" name="Rectangle 121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4" name="Rectangle 122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5" name="Rectangle 123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6" name="Rectangle 124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7" name="Rectangle 125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8" name="Rectangle 126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4" name="Rectangle 127"/>
            <p:cNvSpPr>
              <a:spLocks noChangeArrowheads="1"/>
            </p:cNvSpPr>
            <p:nvPr/>
          </p:nvSpPr>
          <p:spPr bwMode="auto">
            <a:xfrm>
              <a:off x="609600" y="563880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9600" y="6165304"/>
            <a:ext cx="7315200" cy="304800"/>
            <a:chOff x="609600" y="6324600"/>
            <a:chExt cx="7315200" cy="304800"/>
          </a:xfrm>
        </p:grpSpPr>
        <p:grpSp>
          <p:nvGrpSpPr>
            <p:cNvPr id="39965" name="Group 131"/>
            <p:cNvGrpSpPr>
              <a:grpSpLocks/>
            </p:cNvGrpSpPr>
            <p:nvPr/>
          </p:nvGrpSpPr>
          <p:grpSpPr bwMode="auto">
            <a:xfrm>
              <a:off x="609600" y="6324600"/>
              <a:ext cx="7315200" cy="304800"/>
              <a:chOff x="768" y="864"/>
              <a:chExt cx="4608" cy="192"/>
            </a:xfrm>
          </p:grpSpPr>
          <p:sp>
            <p:nvSpPr>
              <p:cNvPr id="39967" name="Rectangle 13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8" name="Rectangle 13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9" name="Rectangle 13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0" name="Rectangle 13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1" name="Rectangle 13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2" name="Rectangle 13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3" name="Rectangle 13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4" name="Rectangle 13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5" name="Rectangle 14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6" name="Rectangle 14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7" name="Rectangle 14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8" name="Rectangle 14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9" name="Rectangle 14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0" name="Rectangle 14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1" name="Rectangle 14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2" name="Rectangle 14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6" name="Rectangle 148"/>
            <p:cNvSpPr>
              <a:spLocks noChangeArrowheads="1"/>
            </p:cNvSpPr>
            <p:nvPr/>
          </p:nvSpPr>
          <p:spPr bwMode="auto">
            <a:xfrm>
              <a:off x="609600" y="632460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3652506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-254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Scalar &amp; 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5150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Double Precision</a:t>
            </a:r>
          </a:p>
        </p:txBody>
      </p:sp>
      <p:grpSp>
        <p:nvGrpSpPr>
          <p:cNvPr id="40964" name="Group 332"/>
          <p:cNvGrpSpPr>
            <a:grpSpLocks/>
          </p:cNvGrpSpPr>
          <p:nvPr/>
        </p:nvGrpSpPr>
        <p:grpSpPr bwMode="auto">
          <a:xfrm>
            <a:off x="228600" y="685800"/>
            <a:ext cx="8880475" cy="1889125"/>
            <a:chOff x="144" y="432"/>
            <a:chExt cx="5594" cy="1190"/>
          </a:xfrm>
        </p:grpSpPr>
        <p:grpSp>
          <p:nvGrpSpPr>
            <p:cNvPr id="41084" name="Group 331"/>
            <p:cNvGrpSpPr>
              <a:grpSpLocks/>
            </p:cNvGrpSpPr>
            <p:nvPr/>
          </p:nvGrpSpPr>
          <p:grpSpPr bwMode="auto">
            <a:xfrm>
              <a:off x="144" y="672"/>
              <a:ext cx="4608" cy="192"/>
              <a:chOff x="144" y="672"/>
              <a:chExt cx="4608" cy="192"/>
            </a:xfrm>
          </p:grpSpPr>
          <p:grpSp>
            <p:nvGrpSpPr>
              <p:cNvPr id="41112" name="Group 55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768" y="864"/>
                <a:chExt cx="4608" cy="192"/>
              </a:xfrm>
            </p:grpSpPr>
            <p:sp>
              <p:nvSpPr>
                <p:cNvPr id="41114" name="Rectangle 56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5" name="Rectangle 57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6" name="Rectangle 58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7" name="Rectangle 59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8" name="Rectangle 60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9" name="Rectangle 61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0" name="Rectangle 62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1" name="Rectangle 63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2" name="Rectangle 64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3" name="Rectangle 65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4" name="Rectangle 66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5" name="Rectangle 67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6" name="Rectangle 68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7" name="Rectangle 69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8" name="Rectangle 70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9" name="Rectangle 71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113" name="Rectangle 101"/>
              <p:cNvSpPr>
                <a:spLocks noChangeArrowheads="1"/>
              </p:cNvSpPr>
              <p:nvPr/>
            </p:nvSpPr>
            <p:spPr bwMode="auto">
              <a:xfrm>
                <a:off x="144" y="672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85" name="Group 330"/>
            <p:cNvGrpSpPr>
              <a:grpSpLocks/>
            </p:cNvGrpSpPr>
            <p:nvPr/>
          </p:nvGrpSpPr>
          <p:grpSpPr bwMode="auto">
            <a:xfrm>
              <a:off x="144" y="1392"/>
              <a:ext cx="4608" cy="192"/>
              <a:chOff x="144" y="1392"/>
              <a:chExt cx="4608" cy="192"/>
            </a:xfrm>
          </p:grpSpPr>
          <p:grpSp>
            <p:nvGrpSpPr>
              <p:cNvPr id="41094" name="Group 148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768" y="864"/>
                <a:chExt cx="4608" cy="192"/>
              </a:xfrm>
            </p:grpSpPr>
            <p:sp>
              <p:nvSpPr>
                <p:cNvPr id="41096" name="Rectangle 149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7" name="Rectangle 150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8" name="Rectangle 151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9" name="Rectangle 152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0" name="Rectangle 153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1" name="Rectangle 154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2" name="Rectangle 155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3" name="Rectangle 156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4" name="Rectangle 157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5" name="Rectangle 158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6" name="Rectangle 159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7" name="Rectangle 160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8" name="Rectangle 161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9" name="Rectangle 162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0" name="Rectangle 163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1" name="Rectangle 164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95" name="Rectangle 165"/>
              <p:cNvSpPr>
                <a:spLocks noChangeArrowheads="1"/>
              </p:cNvSpPr>
              <p:nvPr/>
            </p:nvSpPr>
            <p:spPr bwMode="auto">
              <a:xfrm>
                <a:off x="144" y="1392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86" name="Group 174"/>
            <p:cNvGrpSpPr>
              <a:grpSpLocks/>
            </p:cNvGrpSpPr>
            <p:nvPr/>
          </p:nvGrpSpPr>
          <p:grpSpPr bwMode="auto">
            <a:xfrm>
              <a:off x="528" y="864"/>
              <a:ext cx="432" cy="528"/>
              <a:chOff x="720" y="864"/>
              <a:chExt cx="432" cy="528"/>
            </a:xfrm>
          </p:grpSpPr>
          <p:sp>
            <p:nvSpPr>
              <p:cNvPr id="41090" name="Oval 169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1091" name="Line 170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92" name="Line 171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93" name="Line 172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1087" name="Text Box 190"/>
            <p:cNvSpPr txBox="1">
              <a:spLocks noChangeArrowheads="1"/>
            </p:cNvSpPr>
            <p:nvPr/>
          </p:nvSpPr>
          <p:spPr bwMode="auto">
            <a:xfrm>
              <a:off x="4819" y="673"/>
              <a:ext cx="54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%xmm0</a:t>
              </a:r>
            </a:p>
          </p:txBody>
        </p:sp>
        <p:sp>
          <p:nvSpPr>
            <p:cNvPr id="41088" name="Text Box 191"/>
            <p:cNvSpPr txBox="1">
              <a:spLocks noChangeArrowheads="1"/>
            </p:cNvSpPr>
            <p:nvPr/>
          </p:nvSpPr>
          <p:spPr bwMode="auto">
            <a:xfrm>
              <a:off x="4840" y="1370"/>
              <a:ext cx="54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%xmm1</a:t>
              </a:r>
            </a:p>
          </p:txBody>
        </p:sp>
        <p:sp>
          <p:nvSpPr>
            <p:cNvPr id="41089" name="Text Box 192"/>
            <p:cNvSpPr txBox="1">
              <a:spLocks noChangeArrowheads="1"/>
            </p:cNvSpPr>
            <p:nvPr/>
          </p:nvSpPr>
          <p:spPr bwMode="auto">
            <a:xfrm>
              <a:off x="4032" y="432"/>
              <a:ext cx="170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 err="1">
                  <a:latin typeface="Courier New" charset="0"/>
                </a:rPr>
                <a:t>addss</a:t>
              </a:r>
              <a:r>
                <a:rPr lang="en-US" sz="2000" dirty="0">
                  <a:latin typeface="Courier New" charset="0"/>
                </a:rPr>
                <a:t> %xmm0,%xmm1</a:t>
              </a:r>
            </a:p>
          </p:txBody>
        </p:sp>
      </p:grpSp>
      <p:grpSp>
        <p:nvGrpSpPr>
          <p:cNvPr id="40965" name="Group 194"/>
          <p:cNvGrpSpPr>
            <a:grpSpLocks/>
          </p:cNvGrpSpPr>
          <p:nvPr/>
        </p:nvGrpSpPr>
        <p:grpSpPr bwMode="auto">
          <a:xfrm>
            <a:off x="228600" y="2780928"/>
            <a:ext cx="8880475" cy="1889125"/>
            <a:chOff x="144" y="432"/>
            <a:chExt cx="5594" cy="1190"/>
          </a:xfrm>
        </p:grpSpPr>
        <p:grpSp>
          <p:nvGrpSpPr>
            <p:cNvPr id="41017" name="Group 195"/>
            <p:cNvGrpSpPr>
              <a:grpSpLocks/>
            </p:cNvGrpSpPr>
            <p:nvPr/>
          </p:nvGrpSpPr>
          <p:grpSpPr bwMode="auto">
            <a:xfrm>
              <a:off x="144" y="672"/>
              <a:ext cx="4608" cy="192"/>
              <a:chOff x="384" y="2564"/>
              <a:chExt cx="4608" cy="192"/>
            </a:xfrm>
          </p:grpSpPr>
          <p:grpSp>
            <p:nvGrpSpPr>
              <p:cNvPr id="41063" name="Group 196"/>
              <p:cNvGrpSpPr>
                <a:grpSpLocks/>
              </p:cNvGrpSpPr>
              <p:nvPr/>
            </p:nvGrpSpPr>
            <p:grpSpPr bwMode="auto">
              <a:xfrm>
                <a:off x="384" y="2564"/>
                <a:ext cx="4608" cy="192"/>
                <a:chOff x="768" y="864"/>
                <a:chExt cx="4608" cy="192"/>
              </a:xfrm>
            </p:grpSpPr>
            <p:sp>
              <p:nvSpPr>
                <p:cNvPr id="41068" name="Rectangle 197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9" name="Rectangle 198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0" name="Rectangle 199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1" name="Rectangle 200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2" name="Rectangle 201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3" name="Rectangle 202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4" name="Rectangle 203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5" name="Rectangle 204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6" name="Rectangle 205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7" name="Rectangle 206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8" name="Rectangle 207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9" name="Rectangle 208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80" name="Rectangle 209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81" name="Rectangle 210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82" name="Rectangle 211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83" name="Rectangle 212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64" name="Rectangle 213"/>
              <p:cNvSpPr>
                <a:spLocks noChangeArrowheads="1"/>
              </p:cNvSpPr>
              <p:nvPr/>
            </p:nvSpPr>
            <p:spPr bwMode="auto">
              <a:xfrm>
                <a:off x="384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65" name="Rectangle 214"/>
              <p:cNvSpPr>
                <a:spLocks noChangeArrowheads="1"/>
              </p:cNvSpPr>
              <p:nvPr/>
            </p:nvSpPr>
            <p:spPr bwMode="auto">
              <a:xfrm>
                <a:off x="1536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66" name="Rectangle 215"/>
              <p:cNvSpPr>
                <a:spLocks noChangeArrowheads="1"/>
              </p:cNvSpPr>
              <p:nvPr/>
            </p:nvSpPr>
            <p:spPr bwMode="auto">
              <a:xfrm>
                <a:off x="2688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67" name="Rectangle 216"/>
              <p:cNvSpPr>
                <a:spLocks noChangeArrowheads="1"/>
              </p:cNvSpPr>
              <p:nvPr/>
            </p:nvSpPr>
            <p:spPr bwMode="auto">
              <a:xfrm>
                <a:off x="3840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18" name="Group 217"/>
            <p:cNvGrpSpPr>
              <a:grpSpLocks/>
            </p:cNvGrpSpPr>
            <p:nvPr/>
          </p:nvGrpSpPr>
          <p:grpSpPr bwMode="auto">
            <a:xfrm>
              <a:off x="144" y="1392"/>
              <a:ext cx="4608" cy="192"/>
              <a:chOff x="384" y="2564"/>
              <a:chExt cx="4608" cy="192"/>
            </a:xfrm>
          </p:grpSpPr>
          <p:grpSp>
            <p:nvGrpSpPr>
              <p:cNvPr id="41042" name="Group 218"/>
              <p:cNvGrpSpPr>
                <a:grpSpLocks/>
              </p:cNvGrpSpPr>
              <p:nvPr/>
            </p:nvGrpSpPr>
            <p:grpSpPr bwMode="auto">
              <a:xfrm>
                <a:off x="384" y="2564"/>
                <a:ext cx="4608" cy="192"/>
                <a:chOff x="768" y="864"/>
                <a:chExt cx="4608" cy="192"/>
              </a:xfrm>
            </p:grpSpPr>
            <p:sp>
              <p:nvSpPr>
                <p:cNvPr id="41047" name="Rectangle 219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8" name="Rectangle 220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9" name="Rectangle 221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0" name="Rectangle 222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1" name="Rectangle 223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2" name="Rectangle 224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3" name="Rectangle 225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4" name="Rectangle 226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5" name="Rectangle 227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6" name="Rectangle 228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7" name="Rectangle 229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8" name="Rectangle 230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9" name="Rectangle 231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0" name="Rectangle 232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1" name="Rectangle 233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2" name="Rectangle 234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43" name="Rectangle 235"/>
              <p:cNvSpPr>
                <a:spLocks noChangeArrowheads="1"/>
              </p:cNvSpPr>
              <p:nvPr/>
            </p:nvSpPr>
            <p:spPr bwMode="auto">
              <a:xfrm>
                <a:off x="384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44" name="Rectangle 236"/>
              <p:cNvSpPr>
                <a:spLocks noChangeArrowheads="1"/>
              </p:cNvSpPr>
              <p:nvPr/>
            </p:nvSpPr>
            <p:spPr bwMode="auto">
              <a:xfrm>
                <a:off x="1536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45" name="Rectangle 237"/>
              <p:cNvSpPr>
                <a:spLocks noChangeArrowheads="1"/>
              </p:cNvSpPr>
              <p:nvPr/>
            </p:nvSpPr>
            <p:spPr bwMode="auto">
              <a:xfrm>
                <a:off x="2688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46" name="Rectangle 238"/>
              <p:cNvSpPr>
                <a:spLocks noChangeArrowheads="1"/>
              </p:cNvSpPr>
              <p:nvPr/>
            </p:nvSpPr>
            <p:spPr bwMode="auto">
              <a:xfrm>
                <a:off x="3840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19" name="Group 239"/>
            <p:cNvGrpSpPr>
              <a:grpSpLocks/>
            </p:cNvGrpSpPr>
            <p:nvPr/>
          </p:nvGrpSpPr>
          <p:grpSpPr bwMode="auto">
            <a:xfrm>
              <a:off x="528" y="864"/>
              <a:ext cx="432" cy="528"/>
              <a:chOff x="720" y="864"/>
              <a:chExt cx="432" cy="528"/>
            </a:xfrm>
          </p:grpSpPr>
          <p:sp>
            <p:nvSpPr>
              <p:cNvPr id="41038" name="Oval 24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1039" name="Line 24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40" name="Line 24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41" name="Line 24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20" name="Group 244"/>
            <p:cNvGrpSpPr>
              <a:grpSpLocks/>
            </p:cNvGrpSpPr>
            <p:nvPr/>
          </p:nvGrpSpPr>
          <p:grpSpPr bwMode="auto">
            <a:xfrm>
              <a:off x="1680" y="864"/>
              <a:ext cx="432" cy="528"/>
              <a:chOff x="720" y="864"/>
              <a:chExt cx="432" cy="528"/>
            </a:xfrm>
          </p:grpSpPr>
          <p:sp>
            <p:nvSpPr>
              <p:cNvPr id="41034" name="Oval 24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1035" name="Line 24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36" name="Line 24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37" name="Line 24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21" name="Group 249"/>
            <p:cNvGrpSpPr>
              <a:grpSpLocks/>
            </p:cNvGrpSpPr>
            <p:nvPr/>
          </p:nvGrpSpPr>
          <p:grpSpPr bwMode="auto">
            <a:xfrm>
              <a:off x="2832" y="864"/>
              <a:ext cx="432" cy="528"/>
              <a:chOff x="720" y="864"/>
              <a:chExt cx="432" cy="528"/>
            </a:xfrm>
          </p:grpSpPr>
          <p:sp>
            <p:nvSpPr>
              <p:cNvPr id="41030" name="Oval 25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1031" name="Line 25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32" name="Line 25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33" name="Line 25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22" name="Group 254"/>
            <p:cNvGrpSpPr>
              <a:grpSpLocks/>
            </p:cNvGrpSpPr>
            <p:nvPr/>
          </p:nvGrpSpPr>
          <p:grpSpPr bwMode="auto">
            <a:xfrm>
              <a:off x="3984" y="864"/>
              <a:ext cx="432" cy="528"/>
              <a:chOff x="720" y="864"/>
              <a:chExt cx="432" cy="528"/>
            </a:xfrm>
          </p:grpSpPr>
          <p:sp>
            <p:nvSpPr>
              <p:cNvPr id="41026" name="Oval 25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1027" name="Line 25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28" name="Line 25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29" name="Line 25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1023" name="Text Box 259"/>
            <p:cNvSpPr txBox="1">
              <a:spLocks noChangeArrowheads="1"/>
            </p:cNvSpPr>
            <p:nvPr/>
          </p:nvSpPr>
          <p:spPr bwMode="auto">
            <a:xfrm>
              <a:off x="4819" y="673"/>
              <a:ext cx="54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%xmm0</a:t>
              </a:r>
            </a:p>
          </p:txBody>
        </p:sp>
        <p:sp>
          <p:nvSpPr>
            <p:cNvPr id="41024" name="Text Box 260"/>
            <p:cNvSpPr txBox="1">
              <a:spLocks noChangeArrowheads="1"/>
            </p:cNvSpPr>
            <p:nvPr/>
          </p:nvSpPr>
          <p:spPr bwMode="auto">
            <a:xfrm>
              <a:off x="4840" y="1370"/>
              <a:ext cx="54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%xmm1</a:t>
              </a:r>
            </a:p>
          </p:txBody>
        </p:sp>
        <p:sp>
          <p:nvSpPr>
            <p:cNvPr id="41025" name="Text Box 261"/>
            <p:cNvSpPr txBox="1">
              <a:spLocks noChangeArrowheads="1"/>
            </p:cNvSpPr>
            <p:nvPr/>
          </p:nvSpPr>
          <p:spPr bwMode="auto">
            <a:xfrm>
              <a:off x="4032" y="432"/>
              <a:ext cx="170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 err="1">
                  <a:latin typeface="Courier New" charset="0"/>
                </a:rPr>
                <a:t>addps</a:t>
              </a:r>
              <a:r>
                <a:rPr lang="en-US" sz="2000" dirty="0">
                  <a:latin typeface="Courier New" charset="0"/>
                </a:rPr>
                <a:t> %xmm0,%xmm1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28600" y="4924191"/>
            <a:ext cx="8881060" cy="1889185"/>
            <a:chOff x="228600" y="4924191"/>
            <a:chExt cx="8881060" cy="1889185"/>
          </a:xfrm>
        </p:grpSpPr>
        <p:grpSp>
          <p:nvGrpSpPr>
            <p:cNvPr id="40966" name="Group 264"/>
            <p:cNvGrpSpPr>
              <a:grpSpLocks/>
            </p:cNvGrpSpPr>
            <p:nvPr/>
          </p:nvGrpSpPr>
          <p:grpSpPr bwMode="auto">
            <a:xfrm>
              <a:off x="228600" y="5305191"/>
              <a:ext cx="7315200" cy="304800"/>
              <a:chOff x="768" y="864"/>
              <a:chExt cx="4608" cy="192"/>
            </a:xfrm>
          </p:grpSpPr>
          <p:sp>
            <p:nvSpPr>
              <p:cNvPr id="41001" name="Rectangle 265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2" name="Rectangle 266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3" name="Rectangle 267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4" name="Rectangle 268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5" name="Rectangle 269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6" name="Rectangle 270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7" name="Rectangle 271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8" name="Rectangle 272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9" name="Rectangle 273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0" name="Rectangle 274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1" name="Rectangle 275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2" name="Rectangle 276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3" name="Rectangle 277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4" name="Rectangle 278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5" name="Rectangle 279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6" name="Rectangle 280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0967" name="Rectangle 281"/>
            <p:cNvSpPr>
              <a:spLocks noChangeArrowheads="1"/>
            </p:cNvSpPr>
            <p:nvPr/>
          </p:nvSpPr>
          <p:spPr bwMode="auto">
            <a:xfrm>
              <a:off x="228600" y="5305191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40969" name="Group 286"/>
            <p:cNvGrpSpPr>
              <a:grpSpLocks/>
            </p:cNvGrpSpPr>
            <p:nvPr/>
          </p:nvGrpSpPr>
          <p:grpSpPr bwMode="auto">
            <a:xfrm>
              <a:off x="228600" y="6448191"/>
              <a:ext cx="7315200" cy="304800"/>
              <a:chOff x="768" y="864"/>
              <a:chExt cx="4608" cy="192"/>
            </a:xfrm>
          </p:grpSpPr>
          <p:sp>
            <p:nvSpPr>
              <p:cNvPr id="40985" name="Rectangle 287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6" name="Rectangle 288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7" name="Rectangle 289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8" name="Rectangle 290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9" name="Rectangle 291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0" name="Rectangle 292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1" name="Rectangle 293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2" name="Rectangle 294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3" name="Rectangle 295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4" name="Rectangle 296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5" name="Rectangle 297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6" name="Rectangle 298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7" name="Rectangle 299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8" name="Rectangle 300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9" name="Rectangle 301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0" name="Rectangle 302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0970" name="Rectangle 303"/>
            <p:cNvSpPr>
              <a:spLocks noChangeArrowheads="1"/>
            </p:cNvSpPr>
            <p:nvPr/>
          </p:nvSpPr>
          <p:spPr bwMode="auto">
            <a:xfrm>
              <a:off x="228600" y="6448191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40972" name="Group 335"/>
            <p:cNvGrpSpPr>
              <a:grpSpLocks/>
            </p:cNvGrpSpPr>
            <p:nvPr/>
          </p:nvGrpSpPr>
          <p:grpSpPr bwMode="auto">
            <a:xfrm>
              <a:off x="1752600" y="5609991"/>
              <a:ext cx="685800" cy="838200"/>
              <a:chOff x="528" y="3408"/>
              <a:chExt cx="432" cy="528"/>
            </a:xfrm>
          </p:grpSpPr>
          <p:sp>
            <p:nvSpPr>
              <p:cNvPr id="40981" name="Oval 308"/>
              <p:cNvSpPr>
                <a:spLocks noChangeArrowheads="1"/>
              </p:cNvSpPr>
              <p:nvPr/>
            </p:nvSpPr>
            <p:spPr bwMode="auto">
              <a:xfrm>
                <a:off x="624" y="3552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0982" name="Line 309"/>
              <p:cNvSpPr>
                <a:spLocks noChangeShapeType="1"/>
              </p:cNvSpPr>
              <p:nvPr/>
            </p:nvSpPr>
            <p:spPr bwMode="auto">
              <a:xfrm>
                <a:off x="528" y="3408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3" name="Line 310"/>
              <p:cNvSpPr>
                <a:spLocks noChangeShapeType="1"/>
              </p:cNvSpPr>
              <p:nvPr/>
            </p:nvSpPr>
            <p:spPr bwMode="auto">
              <a:xfrm flipV="1">
                <a:off x="528" y="3744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4" name="Line 311"/>
              <p:cNvSpPr>
                <a:spLocks noChangeShapeType="1"/>
              </p:cNvSpPr>
              <p:nvPr/>
            </p:nvSpPr>
            <p:spPr bwMode="auto">
              <a:xfrm rot="5400000" flipV="1">
                <a:off x="792" y="3768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0974" name="Text Box 327"/>
            <p:cNvSpPr txBox="1">
              <a:spLocks noChangeArrowheads="1"/>
            </p:cNvSpPr>
            <p:nvPr/>
          </p:nvSpPr>
          <p:spPr bwMode="auto">
            <a:xfrm>
              <a:off x="7650163" y="5306779"/>
              <a:ext cx="8619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%xmm0</a:t>
              </a:r>
            </a:p>
          </p:txBody>
        </p:sp>
        <p:sp>
          <p:nvSpPr>
            <p:cNvPr id="40975" name="Text Box 328"/>
            <p:cNvSpPr txBox="1">
              <a:spLocks noChangeArrowheads="1"/>
            </p:cNvSpPr>
            <p:nvPr/>
          </p:nvSpPr>
          <p:spPr bwMode="auto">
            <a:xfrm>
              <a:off x="7683500" y="6413266"/>
              <a:ext cx="8619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%xmm1</a:t>
              </a:r>
            </a:p>
          </p:txBody>
        </p:sp>
        <p:sp>
          <p:nvSpPr>
            <p:cNvPr id="40976" name="Text Box 329"/>
            <p:cNvSpPr txBox="1">
              <a:spLocks noChangeArrowheads="1"/>
            </p:cNvSpPr>
            <p:nvPr/>
          </p:nvSpPr>
          <p:spPr bwMode="auto">
            <a:xfrm>
              <a:off x="6400800" y="4924191"/>
              <a:ext cx="27088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 err="1">
                  <a:latin typeface="Courier New" charset="0"/>
                </a:rPr>
                <a:t>addsd</a:t>
              </a:r>
              <a:r>
                <a:rPr lang="en-US" sz="2000" dirty="0">
                  <a:latin typeface="Courier New" charset="0"/>
                </a:rPr>
                <a:t> %xmm0,%xmm1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140624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634877"/>
          </a:xfrm>
        </p:spPr>
        <p:txBody>
          <a:bodyPr/>
          <a:lstStyle/>
          <a:p>
            <a:r>
              <a:rPr lang="en-US" dirty="0"/>
              <a:t>Arguments passed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%xmm1</a:t>
            </a:r>
            <a:r>
              <a:rPr lang="en-US" dirty="0"/>
              <a:t>, ...</a:t>
            </a:r>
          </a:p>
          <a:p>
            <a:r>
              <a:rPr lang="en-US" dirty="0"/>
              <a:t>Result returned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endParaRPr lang="en-US" dirty="0"/>
          </a:p>
          <a:p>
            <a:r>
              <a:rPr lang="en-US" dirty="0"/>
              <a:t>All XMM registers caller-saved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1867" y="2780928"/>
            <a:ext cx="4360133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float </a:t>
            </a:r>
            <a:r>
              <a:rPr lang="en-US" sz="1800" dirty="0" err="1">
                <a:latin typeface="Courier New" pitchFamily="-96" charset="0"/>
              </a:rPr>
              <a:t>fadd</a:t>
            </a:r>
            <a:r>
              <a:rPr lang="en-US" sz="1800" dirty="0">
                <a:latin typeface="Courier New" pitchFamily="-96" charset="0"/>
              </a:rPr>
              <a:t>(float x, float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75059" y="2774036"/>
            <a:ext cx="443214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double </a:t>
            </a:r>
            <a:r>
              <a:rPr lang="en-US" sz="1800" dirty="0" err="1">
                <a:latin typeface="Courier New" pitchFamily="-96" charset="0"/>
              </a:rPr>
              <a:t>dadd</a:t>
            </a:r>
            <a:r>
              <a:rPr lang="en-US" sz="1800" dirty="0">
                <a:latin typeface="Courier New" pitchFamily="-96" charset="0"/>
              </a:rPr>
              <a:t>(double x, double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1867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x in %xmm0, y in %xmm1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addss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75059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# x in %xmm0, y in %xmm1  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2813273372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Memory Referencing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68760"/>
            <a:ext cx="8423597" cy="1944216"/>
          </a:xfrm>
        </p:spPr>
        <p:txBody>
          <a:bodyPr/>
          <a:lstStyle/>
          <a:p>
            <a:r>
              <a:rPr lang="en-US" dirty="0"/>
              <a:t>Integer (and pointer) arguments passed in regular registers</a:t>
            </a:r>
          </a:p>
          <a:p>
            <a:r>
              <a:rPr lang="en-US" dirty="0"/>
              <a:t>FP values passed in XMM registers</a:t>
            </a:r>
          </a:p>
          <a:p>
            <a:r>
              <a:rPr lang="en-US" dirty="0"/>
              <a:t>Different </a:t>
            </a:r>
            <a:r>
              <a:rPr lang="en-US" dirty="0" err="1"/>
              <a:t>mov</a:t>
            </a:r>
            <a:r>
              <a:rPr lang="en-US" dirty="0"/>
              <a:t> instructions to move between XMM registers, and between memory and XMM registers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1867" y="3212976"/>
            <a:ext cx="4792181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ro-RO" sz="1800" dirty="0">
                <a:latin typeface="Courier New" pitchFamily="-96" charset="0"/>
              </a:rPr>
              <a:t>double dincr(double *p, double v)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double x = *p;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*p = x + v;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return x;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1867" y="5046261"/>
            <a:ext cx="6304349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p in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, v in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movapd</a:t>
            </a:r>
            <a:r>
              <a:rPr lang="en-US" sz="1800" dirty="0">
                <a:latin typeface="Courier New" pitchFamily="-96" charset="0"/>
              </a:rPr>
              <a:t>  %xmm0, %xmm1   # Copy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), %xmm0  # x = *p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%xmm0, %xmm1   # t = x +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%xmm1,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  # *p = t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708780295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Aspects of FP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21663" cy="4972050"/>
          </a:xfrm>
        </p:spPr>
        <p:txBody>
          <a:bodyPr/>
          <a:lstStyle/>
          <a:p>
            <a:r>
              <a:rPr lang="en-US" i="1" dirty="0"/>
              <a:t>Lots</a:t>
            </a:r>
            <a:r>
              <a:rPr lang="en-US" dirty="0"/>
              <a:t> of instructions</a:t>
            </a:r>
          </a:p>
          <a:p>
            <a:pPr lvl="1"/>
            <a:r>
              <a:rPr lang="en-US" dirty="0"/>
              <a:t>Different operations, different formats, ...</a:t>
            </a:r>
          </a:p>
          <a:p>
            <a:r>
              <a:rPr lang="en-US" dirty="0"/>
              <a:t>Floating-point comparisons</a:t>
            </a:r>
          </a:p>
          <a:p>
            <a:pPr lvl="1"/>
            <a:r>
              <a:rPr lang="en-US" dirty="0"/>
              <a:t>Instructions </a:t>
            </a:r>
            <a:r>
              <a:rPr lang="en-US" b="1" dirty="0" err="1">
                <a:latin typeface="Courier New"/>
                <a:cs typeface="Courier New"/>
              </a:rPr>
              <a:t>ucomiss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ucomisd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Set condition codes CF, ZF, and PF</a:t>
            </a:r>
          </a:p>
          <a:p>
            <a:r>
              <a:rPr lang="en-US" dirty="0"/>
              <a:t>Using constant values</a:t>
            </a:r>
          </a:p>
          <a:p>
            <a:pPr lvl="1"/>
            <a:r>
              <a:rPr lang="en-US" dirty="0"/>
              <a:t>Set XMM0 register to 0 with instruction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xorpd</a:t>
            </a:r>
            <a:r>
              <a:rPr lang="en-US" b="1" dirty="0">
                <a:latin typeface="Courier New"/>
                <a:cs typeface="Courier New"/>
              </a:rPr>
              <a:t> %xmm0, %xmm0</a:t>
            </a:r>
          </a:p>
          <a:p>
            <a:pPr lvl="1"/>
            <a:r>
              <a:rPr lang="en-US" dirty="0"/>
              <a:t>Others loaded from memory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25688954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Floating Point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Data held and operated on in XMM registers</a:t>
            </a:r>
          </a:p>
        </p:txBody>
      </p:sp>
    </p:spTree>
    <p:extLst>
      <p:ext uri="{BB962C8B-B14F-4D97-AF65-F5344CB8AC3E}">
        <p14:creationId xmlns:p14="http://schemas.microsoft.com/office/powerpoint/2010/main" val="391413808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 err="1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+ 4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+ 8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5      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 </a:t>
            </a:r>
            <a:r>
              <a:rPr lang="en-US" sz="1800" dirty="0">
                <a:latin typeface="Calibri" pitchFamily="-96" charset="0"/>
              </a:rPr>
              <a:t>+ 4</a:t>
            </a:r>
            <a:r>
              <a:rPr lang="en-US" sz="1800" i="1" dirty="0">
                <a:latin typeface="Calibri" pitchFamily="-96" charset="0"/>
              </a:rPr>
              <a:t> </a:t>
            </a:r>
            <a:r>
              <a:rPr lang="en-US" sz="1800" i="1" dirty="0" err="1">
                <a:latin typeface="Calibri" pitchFamily="-96" charset="0"/>
              </a:rPr>
              <a:t>i</a:t>
            </a:r>
            <a:endParaRPr lang="en-US" sz="1800" i="1" dirty="0">
              <a:latin typeface="Calibri" pitchFamily="-96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int val[5];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5"/>
            <a:ext cx="5334000" cy="750888"/>
            <a:chOff x="2514600" y="3429000"/>
            <a:chExt cx="5334000" cy="771141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10494"/>
              <a:ext cx="396875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 dirty="0" err="1">
                  <a:latin typeface="Calibri" pitchFamily="-96" charset="0"/>
                </a:rPr>
                <a:t>x</a:t>
              </a:r>
              <a:endParaRPr lang="en-US" sz="1800" b="0" i="1" dirty="0">
                <a:latin typeface="Calibri" pitchFamily="-96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 dirty="0" err="1">
                  <a:latin typeface="Calibri" pitchFamily="-96" charset="0"/>
                </a:rPr>
                <a:t>x</a:t>
              </a:r>
              <a:r>
                <a:rPr lang="en-US" sz="1800" b="0" i="1" dirty="0">
                  <a:latin typeface="Calibri" pitchFamily="-96" charset="0"/>
                </a:rPr>
                <a:t> </a:t>
              </a:r>
              <a:r>
                <a:rPr lang="en-US" sz="1800" b="0" dirty="0">
                  <a:latin typeface="Calibri" pitchFamily="-96" charset="0"/>
                </a:rPr>
                <a:t>+ 4</a:t>
              </a:r>
              <a:endParaRPr lang="en-US" sz="1800" b="0" i="1" dirty="0">
                <a:latin typeface="Calibri" pitchFamily="-96" charset="0"/>
              </a:endParaRP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+ 8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+ 12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+ 16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+ 20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2121633"/>
              </p:ext>
            </p:extLst>
          </p:nvPr>
        </p:nvGraphicFramePr>
        <p:xfrm>
          <a:off x="691952" y="1421160"/>
          <a:ext cx="5813008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7979647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0256003"/>
              </p:ext>
            </p:extLst>
          </p:nvPr>
        </p:nvGraphicFramePr>
        <p:xfrm>
          <a:off x="467544" y="1340768"/>
          <a:ext cx="5813008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7" name="Rectangle 26"/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3" name="Text Box 33"/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7" name="Rectangle 26"/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49" name="Straight Arrow Connector 48"/>
            <p:cNvCxnSpPr>
              <a:endCxn id="29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1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2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4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8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50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51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6199363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306215"/>
              </p:ext>
            </p:extLst>
          </p:nvPr>
        </p:nvGraphicFramePr>
        <p:xfrm>
          <a:off x="539552" y="1556792"/>
          <a:ext cx="7992886" cy="26560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</a:t>
                      </a:r>
                    </a:p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(*A4[3])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0277161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0861791"/>
              </p:ext>
            </p:extLst>
          </p:nvPr>
        </p:nvGraphicFramePr>
        <p:xfrm>
          <a:off x="539552" y="1124744"/>
          <a:ext cx="7992886" cy="26560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</a:t>
                      </a:r>
                    </a:p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(*A4[3])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A2/A4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38" name="Rectangle 27"/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5364088" y="5610726"/>
            <a:ext cx="3701008" cy="1202650"/>
            <a:chOff x="5364088" y="5610726"/>
            <a:chExt cx="3701008" cy="1202650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9" name="Text Box 33"/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52" name="Straight Arrow Connector 51"/>
            <p:cNvCxnSpPr>
              <a:endCxn id="45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4" name="Group 3"/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27"/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1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5337979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85" y="4028664"/>
            <a:ext cx="3671069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1841699"/>
              </p:ext>
            </p:extLst>
          </p:nvPr>
        </p:nvGraphicFramePr>
        <p:xfrm>
          <a:off x="464749" y="1197678"/>
          <a:ext cx="7896228" cy="28867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2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6597782"/>
              </p:ext>
            </p:extLst>
          </p:nvPr>
        </p:nvGraphicFramePr>
        <p:xfrm>
          <a:off x="4109161" y="3974969"/>
          <a:ext cx="4251816" cy="28867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2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595915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403689"/>
              </p:ext>
            </p:extLst>
          </p:nvPr>
        </p:nvGraphicFramePr>
        <p:xfrm>
          <a:off x="5652120" y="606284"/>
          <a:ext cx="2429610" cy="22466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2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alibri"/>
                          <a:cs typeface="Calibri"/>
                        </a:rPr>
                        <a:t>Declaration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 Box 33"/>
          <p:cNvSpPr txBox="1">
            <a:spLocks noChangeArrowheads="1"/>
          </p:cNvSpPr>
          <p:nvPr/>
        </p:nvSpPr>
        <p:spPr bwMode="auto">
          <a:xfrm>
            <a:off x="107504" y="3068960"/>
            <a:ext cx="108012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Courier New"/>
                <a:cs typeface="Courier New"/>
              </a:rPr>
              <a:t>A2/A4</a:t>
            </a:r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789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9430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1" name="Rectangle 27"/>
          <p:cNvSpPr>
            <a:spLocks noChangeArrowheads="1"/>
          </p:cNvSpPr>
          <p:nvPr/>
        </p:nvSpPr>
        <p:spPr bwMode="auto">
          <a:xfrm>
            <a:off x="18791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27432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4" name="Rectangle 27"/>
          <p:cNvSpPr>
            <a:spLocks noChangeArrowheads="1"/>
          </p:cNvSpPr>
          <p:nvPr/>
        </p:nvSpPr>
        <p:spPr bwMode="auto">
          <a:xfrm>
            <a:off x="36793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45434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54795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63436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0" name="Rectangle 27"/>
          <p:cNvSpPr>
            <a:spLocks noChangeArrowheads="1"/>
          </p:cNvSpPr>
          <p:nvPr/>
        </p:nvSpPr>
        <p:spPr bwMode="auto">
          <a:xfrm>
            <a:off x="72797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1" name="Straight Arrow Connector 50"/>
          <p:cNvCxnSpPr/>
          <p:nvPr/>
        </p:nvCxnSpPr>
        <p:spPr bwMode="auto">
          <a:xfrm>
            <a:off x="81438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789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9430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18791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27432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9" name="Rectangle 27"/>
          <p:cNvSpPr>
            <a:spLocks noChangeArrowheads="1"/>
          </p:cNvSpPr>
          <p:nvPr/>
        </p:nvSpPr>
        <p:spPr bwMode="auto">
          <a:xfrm>
            <a:off x="36793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45434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2" name="Rectangle 27"/>
          <p:cNvSpPr>
            <a:spLocks noChangeArrowheads="1"/>
          </p:cNvSpPr>
          <p:nvPr/>
        </p:nvSpPr>
        <p:spPr bwMode="auto">
          <a:xfrm>
            <a:off x="54795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3" name="Straight Arrow Connector 62"/>
          <p:cNvCxnSpPr/>
          <p:nvPr/>
        </p:nvCxnSpPr>
        <p:spPr bwMode="auto">
          <a:xfrm>
            <a:off x="63436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5" name="Rectangle 27"/>
          <p:cNvSpPr>
            <a:spLocks noChangeArrowheads="1"/>
          </p:cNvSpPr>
          <p:nvPr/>
        </p:nvSpPr>
        <p:spPr bwMode="auto">
          <a:xfrm>
            <a:off x="72797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6" name="Straight Arrow Connector 65"/>
          <p:cNvCxnSpPr/>
          <p:nvPr/>
        </p:nvCxnSpPr>
        <p:spPr bwMode="auto">
          <a:xfrm>
            <a:off x="81438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8" name="Rectangle 27"/>
          <p:cNvSpPr>
            <a:spLocks noChangeArrowheads="1"/>
          </p:cNvSpPr>
          <p:nvPr/>
        </p:nvSpPr>
        <p:spPr bwMode="auto">
          <a:xfrm>
            <a:off x="789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9" name="Straight Arrow Connector 68"/>
          <p:cNvCxnSpPr/>
          <p:nvPr/>
        </p:nvCxnSpPr>
        <p:spPr bwMode="auto">
          <a:xfrm>
            <a:off x="9430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1" name="Rectangle 27"/>
          <p:cNvSpPr>
            <a:spLocks noChangeArrowheads="1"/>
          </p:cNvSpPr>
          <p:nvPr/>
        </p:nvSpPr>
        <p:spPr bwMode="auto">
          <a:xfrm>
            <a:off x="18791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2" name="Straight Arrow Connector 71"/>
          <p:cNvCxnSpPr/>
          <p:nvPr/>
        </p:nvCxnSpPr>
        <p:spPr bwMode="auto">
          <a:xfrm>
            <a:off x="27432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4" name="Rectangle 27"/>
          <p:cNvSpPr>
            <a:spLocks noChangeArrowheads="1"/>
          </p:cNvSpPr>
          <p:nvPr/>
        </p:nvSpPr>
        <p:spPr bwMode="auto">
          <a:xfrm>
            <a:off x="36793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5" name="Straight Arrow Connector 74"/>
          <p:cNvCxnSpPr/>
          <p:nvPr/>
        </p:nvCxnSpPr>
        <p:spPr bwMode="auto">
          <a:xfrm>
            <a:off x="45434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7" name="Rectangle 27"/>
          <p:cNvSpPr>
            <a:spLocks noChangeArrowheads="1"/>
          </p:cNvSpPr>
          <p:nvPr/>
        </p:nvSpPr>
        <p:spPr bwMode="auto">
          <a:xfrm>
            <a:off x="54795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8" name="Straight Arrow Connector 77"/>
          <p:cNvCxnSpPr/>
          <p:nvPr/>
        </p:nvCxnSpPr>
        <p:spPr bwMode="auto">
          <a:xfrm>
            <a:off x="63436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80" name="Rectangle 27"/>
          <p:cNvSpPr>
            <a:spLocks noChangeArrowheads="1"/>
          </p:cNvSpPr>
          <p:nvPr/>
        </p:nvSpPr>
        <p:spPr bwMode="auto">
          <a:xfrm>
            <a:off x="72797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81" name="Straight Arrow Connector 80"/>
          <p:cNvCxnSpPr/>
          <p:nvPr/>
        </p:nvCxnSpPr>
        <p:spPr bwMode="auto">
          <a:xfrm>
            <a:off x="81438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grpSp>
        <p:nvGrpSpPr>
          <p:cNvPr id="180" name="Group 179"/>
          <p:cNvGrpSpPr/>
          <p:nvPr/>
        </p:nvGrpSpPr>
        <p:grpSpPr>
          <a:xfrm>
            <a:off x="107504" y="5021722"/>
            <a:ext cx="8945574" cy="1503622"/>
            <a:chOff x="107504" y="4098558"/>
            <a:chExt cx="8945574" cy="1503622"/>
          </a:xfrm>
        </p:grpSpPr>
        <p:grpSp>
          <p:nvGrpSpPr>
            <p:cNvPr id="177" name="Group 176"/>
            <p:cNvGrpSpPr/>
            <p:nvPr/>
          </p:nvGrpSpPr>
          <p:grpSpPr>
            <a:xfrm>
              <a:off x="107504" y="4437112"/>
              <a:ext cx="8945574" cy="1165068"/>
              <a:chOff x="107504" y="4437112"/>
              <a:chExt cx="8945574" cy="1165068"/>
            </a:xfrm>
          </p:grpSpPr>
          <p:sp>
            <p:nvSpPr>
              <p:cNvPr id="141" name="Rectangle 27"/>
              <p:cNvSpPr>
                <a:spLocks noChangeArrowheads="1"/>
              </p:cNvSpPr>
              <p:nvPr/>
            </p:nvSpPr>
            <p:spPr bwMode="auto">
              <a:xfrm>
                <a:off x="1075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42" name="Straight Arrow Connector 141"/>
              <p:cNvCxnSpPr/>
              <p:nvPr/>
            </p:nvCxnSpPr>
            <p:spPr bwMode="auto">
              <a:xfrm>
                <a:off x="971600" y="4551594"/>
                <a:ext cx="0" cy="821622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sp>
            <p:nvSpPr>
              <p:cNvPr id="139" name="Rectangle 27"/>
              <p:cNvSpPr>
                <a:spLocks noChangeArrowheads="1"/>
              </p:cNvSpPr>
              <p:nvPr/>
            </p:nvSpPr>
            <p:spPr bwMode="auto">
              <a:xfrm>
                <a:off x="19077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40" name="Straight Arrow Connector 139"/>
              <p:cNvCxnSpPr/>
              <p:nvPr/>
            </p:nvCxnSpPr>
            <p:spPr bwMode="auto">
              <a:xfrm>
                <a:off x="2771800" y="4551594"/>
                <a:ext cx="0" cy="533590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sp>
            <p:nvSpPr>
              <p:cNvPr id="137" name="Rectangle 27"/>
              <p:cNvSpPr>
                <a:spLocks noChangeArrowheads="1"/>
              </p:cNvSpPr>
              <p:nvPr/>
            </p:nvSpPr>
            <p:spPr bwMode="auto">
              <a:xfrm>
                <a:off x="37079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38" name="Straight Arrow Connector 137"/>
              <p:cNvCxnSpPr/>
              <p:nvPr/>
            </p:nvCxnSpPr>
            <p:spPr bwMode="auto">
              <a:xfrm>
                <a:off x="4572000" y="4551594"/>
                <a:ext cx="0" cy="245558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grpSp>
            <p:nvGrpSpPr>
              <p:cNvPr id="167" name="Group 166"/>
              <p:cNvGrpSpPr/>
              <p:nvPr/>
            </p:nvGrpSpPr>
            <p:grpSpPr>
              <a:xfrm>
                <a:off x="4572000" y="4797152"/>
                <a:ext cx="4481078" cy="228964"/>
                <a:chOff x="2267744" y="5013176"/>
                <a:chExt cx="4481078" cy="228964"/>
              </a:xfrm>
            </p:grpSpPr>
            <p:sp>
              <p:nvSpPr>
                <p:cNvPr id="150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1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2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3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4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68" name="Group 167"/>
              <p:cNvGrpSpPr/>
              <p:nvPr/>
            </p:nvGrpSpPr>
            <p:grpSpPr>
              <a:xfrm>
                <a:off x="2771800" y="5085184"/>
                <a:ext cx="4481078" cy="228964"/>
                <a:chOff x="2267744" y="5229200"/>
                <a:chExt cx="4481078" cy="228964"/>
              </a:xfrm>
            </p:grpSpPr>
            <p:sp>
              <p:nvSpPr>
                <p:cNvPr id="155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6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7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8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9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971600" y="5373216"/>
                <a:ext cx="4481078" cy="228964"/>
                <a:chOff x="2267744" y="5445224"/>
                <a:chExt cx="4481078" cy="228964"/>
              </a:xfrm>
            </p:grpSpPr>
            <p:sp>
              <p:nvSpPr>
                <p:cNvPr id="160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1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2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3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4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78" name="Text Box 33"/>
            <p:cNvSpPr txBox="1">
              <a:spLocks noChangeArrowheads="1"/>
            </p:cNvSpPr>
            <p:nvPr/>
          </p:nvSpPr>
          <p:spPr bwMode="auto">
            <a:xfrm>
              <a:off x="107504" y="4098558"/>
              <a:ext cx="108012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dirty="0">
                  <a:latin typeface="Courier New"/>
                  <a:cs typeface="Courier New"/>
                </a:rPr>
                <a:t>A5</a:t>
              </a: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78904" y="548680"/>
            <a:ext cx="5069160" cy="1490682"/>
            <a:chOff x="-684584" y="764704"/>
            <a:chExt cx="5069160" cy="1490682"/>
          </a:xfrm>
        </p:grpSpPr>
        <p:sp>
          <p:nvSpPr>
            <p:cNvPr id="14" name="Rectangle 26"/>
            <p:cNvSpPr>
              <a:spLocks noChangeArrowheads="1"/>
            </p:cNvSpPr>
            <p:nvPr/>
          </p:nvSpPr>
          <p:spPr bwMode="auto">
            <a:xfrm>
              <a:off x="2555776" y="170080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2555776" y="141277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6" name="Text Box 33"/>
            <p:cNvSpPr txBox="1">
              <a:spLocks noChangeArrowheads="1"/>
            </p:cNvSpPr>
            <p:nvPr/>
          </p:nvSpPr>
          <p:spPr bwMode="auto">
            <a:xfrm>
              <a:off x="683568" y="162880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555776" y="836712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683568" y="134076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683568" y="764704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20" name="Text Box 33"/>
            <p:cNvSpPr txBox="1">
              <a:spLocks noChangeArrowheads="1"/>
            </p:cNvSpPr>
            <p:nvPr/>
          </p:nvSpPr>
          <p:spPr bwMode="auto">
            <a:xfrm>
              <a:off x="683568" y="191683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1" name="Rectangle 27"/>
            <p:cNvSpPr>
              <a:spLocks noChangeArrowheads="1"/>
            </p:cNvSpPr>
            <p:nvPr/>
          </p:nvSpPr>
          <p:spPr bwMode="auto">
            <a:xfrm>
              <a:off x="2555776" y="196735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2555776" y="1124744"/>
              <a:ext cx="1828800" cy="228964"/>
              <a:chOff x="1259632" y="5661248"/>
              <a:chExt cx="1828800" cy="228964"/>
            </a:xfrm>
          </p:grpSpPr>
          <p:sp>
            <p:nvSpPr>
              <p:cNvPr id="131" name="Rectangle 27"/>
              <p:cNvSpPr>
                <a:spLocks noChangeArrowheads="1"/>
              </p:cNvSpPr>
              <p:nvPr/>
            </p:nvSpPr>
            <p:spPr bwMode="auto">
              <a:xfrm>
                <a:off x="1259632" y="5661248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32" name="Straight Arrow Connector 131"/>
              <p:cNvCxnSpPr/>
              <p:nvPr/>
            </p:nvCxnSpPr>
            <p:spPr bwMode="auto">
              <a:xfrm>
                <a:off x="2123728" y="5775730"/>
                <a:ext cx="576064" cy="0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</p:grpSp>
        <p:sp>
          <p:nvSpPr>
            <p:cNvPr id="181" name="Text Box 33"/>
            <p:cNvSpPr txBox="1">
              <a:spLocks noChangeArrowheads="1"/>
            </p:cNvSpPr>
            <p:nvPr/>
          </p:nvSpPr>
          <p:spPr bwMode="auto">
            <a:xfrm>
              <a:off x="-684584" y="1052736"/>
              <a:ext cx="322284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 to unallocated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7504" y="2335940"/>
            <a:ext cx="5090864" cy="673952"/>
            <a:chOff x="107504" y="2335940"/>
            <a:chExt cx="5090864" cy="673952"/>
          </a:xfrm>
        </p:grpSpPr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107504" y="249289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683568" y="2335940"/>
              <a:ext cx="4514800" cy="673952"/>
              <a:chOff x="683568" y="2335940"/>
              <a:chExt cx="4514800" cy="673952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683568" y="2348880"/>
                <a:ext cx="4514800" cy="661012"/>
                <a:chOff x="4572000" y="1556792"/>
                <a:chExt cx="4514800" cy="661012"/>
              </a:xfrm>
            </p:grpSpPr>
            <p:sp>
              <p:nvSpPr>
                <p:cNvPr id="6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Rectangle 26"/>
                <p:cNvSpPr>
                  <a:spLocks noChangeArrowheads="1"/>
                </p:cNvSpPr>
                <p:nvPr/>
              </p:nvSpPr>
              <p:spPr bwMode="auto">
                <a:xfrm>
                  <a:off x="54578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4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6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Rectangle 26"/>
                <p:cNvSpPr>
                  <a:spLocks noChangeArrowheads="1"/>
                </p:cNvSpPr>
                <p:nvPr/>
              </p:nvSpPr>
              <p:spPr bwMode="auto">
                <a:xfrm>
                  <a:off x="54578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2" name="Rectangle 31"/>
                <p:cNvSpPr>
                  <a:spLocks noChangeArrowheads="1"/>
                </p:cNvSpPr>
                <p:nvPr/>
              </p:nvSpPr>
              <p:spPr bwMode="auto">
                <a:xfrm>
                  <a:off x="54578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5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9" name="Rectangle 27"/>
              <p:cNvSpPr>
                <a:spLocks noChangeArrowheads="1"/>
              </p:cNvSpPr>
              <p:nvPr/>
            </p:nvSpPr>
            <p:spPr bwMode="auto">
              <a:xfrm>
                <a:off x="683568" y="2335940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0" name="Rectangle 27"/>
              <p:cNvSpPr>
                <a:spLocks noChangeArrowheads="1"/>
              </p:cNvSpPr>
              <p:nvPr/>
            </p:nvSpPr>
            <p:spPr bwMode="auto">
              <a:xfrm>
                <a:off x="683568" y="2564904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3" name="Rectangle 27"/>
              <p:cNvSpPr>
                <a:spLocks noChangeArrowheads="1"/>
              </p:cNvSpPr>
              <p:nvPr/>
            </p:nvSpPr>
            <p:spPr bwMode="auto">
              <a:xfrm>
                <a:off x="683568" y="2780928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97" name="Group 96"/>
          <p:cNvGrpSpPr/>
          <p:nvPr/>
        </p:nvGrpSpPr>
        <p:grpSpPr>
          <a:xfrm>
            <a:off x="107504" y="4273686"/>
            <a:ext cx="7649430" cy="673952"/>
            <a:chOff x="107504" y="4273686"/>
            <a:chExt cx="7649430" cy="673952"/>
          </a:xfrm>
        </p:grpSpPr>
        <p:grpSp>
          <p:nvGrpSpPr>
            <p:cNvPr id="166" name="Group 165"/>
            <p:cNvGrpSpPr/>
            <p:nvPr/>
          </p:nvGrpSpPr>
          <p:grpSpPr>
            <a:xfrm>
              <a:off x="107504" y="4280156"/>
              <a:ext cx="7649430" cy="661012"/>
              <a:chOff x="107504" y="3573016"/>
              <a:chExt cx="7649430" cy="661012"/>
            </a:xfrm>
          </p:grpSpPr>
          <p:grpSp>
            <p:nvGrpSpPr>
              <p:cNvPr id="165" name="Group 164"/>
              <p:cNvGrpSpPr/>
              <p:nvPr/>
            </p:nvGrpSpPr>
            <p:grpSpPr>
              <a:xfrm>
                <a:off x="1187624" y="3573016"/>
                <a:ext cx="6569310" cy="661012"/>
                <a:chOff x="1187624" y="3573016"/>
                <a:chExt cx="6569310" cy="661012"/>
              </a:xfrm>
            </p:grpSpPr>
            <p:sp>
              <p:nvSpPr>
                <p:cNvPr id="5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3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4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5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6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7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8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9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0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1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2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3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4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5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6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45" name="Rectangle 27"/>
                <p:cNvSpPr>
                  <a:spLocks noChangeArrowheads="1"/>
                </p:cNvSpPr>
                <p:nvPr/>
              </p:nvSpPr>
              <p:spPr bwMode="auto">
                <a:xfrm>
                  <a:off x="1187624" y="3789040"/>
                  <a:ext cx="1828800" cy="228964"/>
                </a:xfrm>
                <a:prstGeom prst="rect">
                  <a:avLst/>
                </a:prstGeom>
                <a:solidFill>
                  <a:srgbClr val="F6F5BD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cxnSp>
              <p:nvCxnSpPr>
                <p:cNvPr id="146" name="Straight Arrow Connector 145"/>
                <p:cNvCxnSpPr>
                  <a:endCxn id="87" idx="1"/>
                </p:cNvCxnSpPr>
                <p:nvPr/>
              </p:nvCxnSpPr>
              <p:spPr bwMode="auto">
                <a:xfrm>
                  <a:off x="2051720" y="3903522"/>
                  <a:ext cx="1224136" cy="0"/>
                </a:xfrm>
                <a:prstGeom prst="straightConnector1">
                  <a:avLst/>
                </a:prstGeom>
                <a:noFill/>
                <a:ln w="25400" cap="flat" cmpd="sng" algn="ctr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round/>
                  <a:headEnd type="oval" w="lg" len="lg"/>
                  <a:tailEnd type="arrow"/>
                </a:ln>
                <a:effectLst/>
              </p:spPr>
            </p:cxnSp>
          </p:grpSp>
          <p:sp>
            <p:nvSpPr>
              <p:cNvPr id="148" name="Text Box 33"/>
              <p:cNvSpPr txBox="1">
                <a:spLocks noChangeArrowheads="1"/>
              </p:cNvSpPr>
              <p:nvPr/>
            </p:nvSpPr>
            <p:spPr bwMode="auto">
              <a:xfrm>
                <a:off x="107504" y="3717032"/>
                <a:ext cx="1080120" cy="33855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600" dirty="0">
                    <a:latin typeface="Courier New"/>
                    <a:cs typeface="Courier New"/>
                  </a:rPr>
                  <a:t>A3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3279304" y="4273686"/>
              <a:ext cx="4477630" cy="673952"/>
              <a:chOff x="3279304" y="4267216"/>
              <a:chExt cx="4514800" cy="673952"/>
            </a:xfrm>
          </p:grpSpPr>
          <p:sp>
            <p:nvSpPr>
              <p:cNvPr id="136" name="Rectangle 27"/>
              <p:cNvSpPr>
                <a:spLocks noChangeArrowheads="1"/>
              </p:cNvSpPr>
              <p:nvPr/>
            </p:nvSpPr>
            <p:spPr bwMode="auto">
              <a:xfrm>
                <a:off x="3279304" y="4267216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3" name="Rectangle 27"/>
              <p:cNvSpPr>
                <a:spLocks noChangeArrowheads="1"/>
              </p:cNvSpPr>
              <p:nvPr/>
            </p:nvSpPr>
            <p:spPr bwMode="auto">
              <a:xfrm>
                <a:off x="3279304" y="4496180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4" name="Rectangle 27"/>
              <p:cNvSpPr>
                <a:spLocks noChangeArrowheads="1"/>
              </p:cNvSpPr>
              <p:nvPr/>
            </p:nvSpPr>
            <p:spPr bwMode="auto">
              <a:xfrm>
                <a:off x="3279304" y="4712204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0" name="Rectangle 27"/>
          <p:cNvSpPr>
            <a:spLocks noChangeArrowheads="1"/>
          </p:cNvSpPr>
          <p:nvPr/>
        </p:nvSpPr>
        <p:spPr bwMode="auto">
          <a:xfrm>
            <a:off x="987707" y="6296380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1" name="Rectangle 27"/>
          <p:cNvSpPr>
            <a:spLocks noChangeArrowheads="1"/>
          </p:cNvSpPr>
          <p:nvPr/>
        </p:nvSpPr>
        <p:spPr bwMode="auto">
          <a:xfrm>
            <a:off x="2769177" y="6008348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2" name="Rectangle 27"/>
          <p:cNvSpPr>
            <a:spLocks noChangeArrowheads="1"/>
          </p:cNvSpPr>
          <p:nvPr/>
        </p:nvSpPr>
        <p:spPr bwMode="auto">
          <a:xfrm>
            <a:off x="4550647" y="5720316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78904" y="3407514"/>
            <a:ext cx="9029600" cy="673952"/>
            <a:chOff x="78904" y="3407514"/>
            <a:chExt cx="9029600" cy="673952"/>
          </a:xfrm>
        </p:grpSpPr>
        <p:sp>
          <p:nvSpPr>
            <p:cNvPr id="173" name="Rectangle 27"/>
            <p:cNvSpPr>
              <a:spLocks noChangeArrowheads="1"/>
            </p:cNvSpPr>
            <p:nvPr/>
          </p:nvSpPr>
          <p:spPr bwMode="auto">
            <a:xfrm>
              <a:off x="78904" y="3407514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4" name="Rectangle 27"/>
            <p:cNvSpPr>
              <a:spLocks noChangeArrowheads="1"/>
            </p:cNvSpPr>
            <p:nvPr/>
          </p:nvSpPr>
          <p:spPr bwMode="auto">
            <a:xfrm>
              <a:off x="78904" y="3636478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5" name="Rectangle 27"/>
            <p:cNvSpPr>
              <a:spLocks noChangeArrowheads="1"/>
            </p:cNvSpPr>
            <p:nvPr/>
          </p:nvSpPr>
          <p:spPr bwMode="auto">
            <a:xfrm>
              <a:off x="78904" y="3852502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9145852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85" y="4028664"/>
            <a:ext cx="3671069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2671693"/>
              </p:ext>
            </p:extLst>
          </p:nvPr>
        </p:nvGraphicFramePr>
        <p:xfrm>
          <a:off x="464749" y="1197678"/>
          <a:ext cx="7896228" cy="28867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2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9742715"/>
              </p:ext>
            </p:extLst>
          </p:nvPr>
        </p:nvGraphicFramePr>
        <p:xfrm>
          <a:off x="4109161" y="3974969"/>
          <a:ext cx="4251816" cy="28867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2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7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26679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556250"/>
            <a:ext cx="8382000" cy="1377950"/>
          </a:xfrm>
        </p:spPr>
        <p:txBody>
          <a:bodyPr/>
          <a:lstStyle/>
          <a:p>
            <a:r>
              <a:rPr lang="en-US" sz="2000">
                <a:latin typeface="Calibri" pitchFamily="-96" charset="0"/>
              </a:rPr>
              <a:t>Declaration “</a:t>
            </a:r>
            <a:r>
              <a:rPr lang="en-US" sz="2000">
                <a:latin typeface="Courier New" pitchFamily="-96" charset="0"/>
              </a:rPr>
              <a:t>zip_dig cmu</a:t>
            </a:r>
            <a:r>
              <a:rPr lang="en-US" sz="2000">
                <a:latin typeface="Calibri" pitchFamily="-96" charset="0"/>
              </a:rPr>
              <a:t>” equivalent to “</a:t>
            </a:r>
            <a:r>
              <a:rPr lang="en-US" sz="2000">
                <a:latin typeface="Courier New" pitchFamily="-96" charset="0"/>
              </a:rPr>
              <a:t>int cmu[5]</a:t>
            </a:r>
            <a:r>
              <a:rPr lang="en-US" sz="2000">
                <a:latin typeface="Calibri" pitchFamily="-96" charset="0"/>
              </a:rPr>
              <a:t>”</a:t>
            </a:r>
          </a:p>
          <a:p>
            <a:r>
              <a:rPr lang="en-US" sz="200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000108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typedef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[ZLEN];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2932113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2979738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733800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781425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572000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;</a:t>
            </a: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619625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3810000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rsi</a:t>
            </a:r>
            <a:r>
              <a:rPr lang="en-US" sz="2000" dirty="0">
                <a:latin typeface="Calibri" pitchFamily="-96" charset="0"/>
              </a:rPr>
              <a:t> contains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Desired digit at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ourier New" pitchFamily="-96" charset="0"/>
              </a:rPr>
              <a:t> + 4*%</a:t>
            </a:r>
            <a:r>
              <a:rPr lang="en-US" sz="2000" dirty="0" err="1">
                <a:latin typeface="Courier New" pitchFamily="-96" charset="0"/>
              </a:rPr>
              <a:t>rsi</a:t>
            </a:r>
            <a:endParaRPr lang="en-US" sz="2000" dirty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Use memory reference </a:t>
            </a:r>
            <a:r>
              <a:rPr lang="en-US" sz="2000" dirty="0">
                <a:latin typeface="Courier New" pitchFamily="-96" charset="0"/>
              </a:rPr>
              <a:t>(%rdi,%rsi,4)</a:t>
            </a:r>
            <a:endParaRPr lang="en-US" sz="2000" dirty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68491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z[digit];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304800" y="4876800"/>
            <a:ext cx="533400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rsi</a:t>
            </a:r>
            <a:r>
              <a:rPr lang="en-US" sz="1800" dirty="0">
                <a:latin typeface="Courier New" pitchFamily="-96" charset="0"/>
              </a:rPr>
              <a:t> = digit</a:t>
            </a:r>
            <a:endParaRPr lang="cs-CZ" sz="1800" dirty="0">
              <a:latin typeface="Courier New" pitchFamily="-96" charset="0"/>
            </a:endParaRP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cs-CZ" sz="1800" dirty="0" err="1">
                <a:latin typeface="Courier New" pitchFamily="-96" charset="0"/>
              </a:rPr>
              <a:t>movl</a:t>
            </a:r>
            <a:r>
              <a:rPr lang="cs-CZ" sz="1800" dirty="0">
                <a:latin typeface="Courier New" pitchFamily="-96" charset="0"/>
              </a:rPr>
              <a:t> (%rdi,%rsi,4), %</a:t>
            </a:r>
            <a:r>
              <a:rPr lang="cs-CZ" sz="1800" dirty="0" err="1">
                <a:latin typeface="Courier New" pitchFamily="-96" charset="0"/>
              </a:rPr>
              <a:t>eax</a:t>
            </a:r>
            <a:r>
              <a:rPr lang="en-US" sz="1800" dirty="0">
                <a:latin typeface="Courier New" pitchFamily="-96" charset="0"/>
              </a:rPr>
              <a:t>  # z[digit]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alibri" pitchFamily="-96" charset="0"/>
              </a:rPr>
              <a:t>IA32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  </a:t>
            </a:r>
            <a:r>
              <a:rPr lang="en-US" b="1">
                <a:latin typeface="Courier New" pitchFamily="-96" charset="0"/>
              </a:rPr>
              <a:t>A</a:t>
            </a:r>
            <a:r>
              <a:rPr lang="en-US">
                <a:latin typeface="Courier New" pitchFamily="-96" charset="0"/>
              </a:rPr>
              <a:t>[</a:t>
            </a:r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ourier New" pitchFamily="-96" charset="0"/>
              </a:rPr>
              <a:t>][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ourier New" pitchFamily="-96" charset="0"/>
              </a:rPr>
              <a:t>];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2D array of data type </a:t>
            </a:r>
            <a:r>
              <a:rPr lang="en-US" i="1">
                <a:latin typeface="Calibri" pitchFamily="-96" charset="0"/>
              </a:rPr>
              <a:t>T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rows,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columns</a:t>
            </a:r>
          </a:p>
          <a:p>
            <a:pPr lvl="1"/>
            <a:r>
              <a:rPr lang="en-US">
                <a:latin typeface="Calibri" pitchFamily="-96" charset="0"/>
              </a:rPr>
              <a:t>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element requires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 bytes</a:t>
            </a:r>
          </a:p>
          <a:p>
            <a:r>
              <a:rPr lang="en-US">
                <a:latin typeface="Calibri" pitchFamily="-96" charset="0"/>
              </a:rPr>
              <a:t>Array Size</a:t>
            </a: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* 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r>
              <a:rPr lang="en-US">
                <a:latin typeface="Calibri" pitchFamily="-96" charset="0"/>
              </a:rPr>
              <a:t>Arrangement</a:t>
            </a:r>
          </a:p>
          <a:p>
            <a:pPr lvl="1"/>
            <a:r>
              <a:rPr lang="en-US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85775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“</a:t>
            </a:r>
            <a:r>
              <a:rPr lang="en-US" dirty="0" err="1">
                <a:latin typeface="Courier New" pitchFamily="-96" charset="0"/>
              </a:rPr>
              <a:t>zip_dig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</a:t>
            </a:r>
            <a:r>
              <a:rPr lang="en-US" dirty="0">
                <a:latin typeface="Calibri" pitchFamily="-96" charset="0"/>
              </a:rPr>
              <a:t>” equivalent to “</a:t>
            </a:r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[4][5]</a:t>
            </a:r>
            <a:r>
              <a:rPr lang="en-US" dirty="0">
                <a:latin typeface="Calibri" pitchFamily="-96" charset="0"/>
              </a:rPr>
              <a:t>”</a:t>
            </a:r>
          </a:p>
          <a:p>
            <a:pPr lvl="1"/>
            <a:r>
              <a:rPr lang="en-US" dirty="0">
                <a:latin typeface="Calibri" pitchFamily="-96" charset="0"/>
              </a:rPr>
              <a:t>Variable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dirty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dirty="0">
                <a:latin typeface="Calibri" pitchFamily="-96" charset="0"/>
              </a:rPr>
              <a:t>Each element is an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r>
              <a:rPr lang="en-US" dirty="0">
                <a:latin typeface="Calibri" pitchFamily="-96" charset="0"/>
              </a:rPr>
              <a:t>, allocated contiguously</a:t>
            </a:r>
          </a:p>
          <a:p>
            <a:r>
              <a:rPr lang="en-US" dirty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20193</TotalTime>
  <Words>4187</Words>
  <Application>Microsoft Macintosh PowerPoint</Application>
  <PresentationFormat>On-screen Show (4:3)</PresentationFormat>
  <Paragraphs>1195</Paragraphs>
  <Slides>46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9" baseType="lpstr">
      <vt:lpstr>Arial</vt:lpstr>
      <vt:lpstr>Arial Narrow</vt:lpstr>
      <vt:lpstr>Calibri</vt:lpstr>
      <vt:lpstr>Calibri Bold</vt:lpstr>
      <vt:lpstr>Calibri Bold Italic</vt:lpstr>
      <vt:lpstr>Century Gothic</vt:lpstr>
      <vt:lpstr>Courier</vt:lpstr>
      <vt:lpstr>Courier New</vt:lpstr>
      <vt:lpstr>Courier New Bold</vt:lpstr>
      <vt:lpstr>Times New Roman</vt:lpstr>
      <vt:lpstr>Wingdings</vt:lpstr>
      <vt:lpstr>Wingdings 2</vt:lpstr>
      <vt:lpstr>template2007</vt:lpstr>
      <vt:lpstr>Machine-Level Programming IV: Data   CSCI 370: Computer Architecture Slide Attribution: Adopted from CMU 15-213</vt:lpstr>
      <vt:lpstr>Today</vt:lpstr>
      <vt:lpstr>Array Allocation</vt:lpstr>
      <vt:lpstr>Array Access</vt:lpstr>
      <vt:lpstr>Array Example</vt:lpstr>
      <vt:lpstr>Array Accessing Example</vt:lpstr>
      <vt:lpstr>Array Loop Example</vt:lpstr>
      <vt:lpstr>Multidimensional (Nested) Arrays</vt:lpstr>
      <vt:lpstr>Nested Array Example</vt:lpstr>
      <vt:lpstr>Nested Array Row Access</vt:lpstr>
      <vt:lpstr>Nested Array Row Access Code</vt:lpstr>
      <vt:lpstr>Nested Array Element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Today</vt:lpstr>
      <vt:lpstr>Structure Representation</vt:lpstr>
      <vt:lpstr>Generating Pointer to Structure Member</vt:lpstr>
      <vt:lpstr>Following Linked List</vt:lpstr>
      <vt:lpstr>Structures &amp; Alignment</vt:lpstr>
      <vt:lpstr>Alignment Principles</vt:lpstr>
      <vt:lpstr>Specific Cases of Alignment (x86-64)</vt:lpstr>
      <vt:lpstr>Satisfying Alignment with Structures</vt:lpstr>
      <vt:lpstr>Meeting Overall Alignment Requirement</vt:lpstr>
      <vt:lpstr>Arrays of Structures</vt:lpstr>
      <vt:lpstr>Accessing Array Elements</vt:lpstr>
      <vt:lpstr>Saving Space</vt:lpstr>
      <vt:lpstr>Today</vt:lpstr>
      <vt:lpstr>Background</vt:lpstr>
      <vt:lpstr>Programming with SSE3</vt:lpstr>
      <vt:lpstr>Scalar &amp; SIMD Operations</vt:lpstr>
      <vt:lpstr>FP Basics</vt:lpstr>
      <vt:lpstr>FP Memory Referencing</vt:lpstr>
      <vt:lpstr>Other Aspects of FP Code</vt:lpstr>
      <vt:lpstr>Summary</vt:lpstr>
      <vt:lpstr>Understanding Pointers &amp; Arrays #1</vt:lpstr>
      <vt:lpstr>Understanding Pointers &amp; Arrays #1</vt:lpstr>
      <vt:lpstr>Understanding Pointers &amp; Arrays #2</vt:lpstr>
      <vt:lpstr>Understanding Pointers &amp; Arrays #2</vt:lpstr>
      <vt:lpstr>Understanding Pointers &amp; Arrays #3</vt:lpstr>
      <vt:lpstr>PowerPoint Presentation</vt:lpstr>
      <vt:lpstr>Understanding Pointers &amp; Arrays #3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William Killian</cp:lastModifiedBy>
  <cp:revision>748</cp:revision>
  <cp:lastPrinted>2014-09-18T08:14:12Z</cp:lastPrinted>
  <dcterms:created xsi:type="dcterms:W3CDTF">2012-09-20T14:26:38Z</dcterms:created>
  <dcterms:modified xsi:type="dcterms:W3CDTF">2019-09-10T10:58:39Z</dcterms:modified>
</cp:coreProperties>
</file>