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645" r:id="rId3"/>
    <p:sldId id="580" r:id="rId4"/>
    <p:sldId id="581" r:id="rId5"/>
    <p:sldId id="582" r:id="rId6"/>
    <p:sldId id="662" r:id="rId7"/>
    <p:sldId id="584" r:id="rId8"/>
    <p:sldId id="585" r:id="rId9"/>
    <p:sldId id="586" r:id="rId10"/>
    <p:sldId id="646" r:id="rId11"/>
    <p:sldId id="632" r:id="rId12"/>
    <p:sldId id="661" r:id="rId13"/>
    <p:sldId id="588" r:id="rId14"/>
    <p:sldId id="589" r:id="rId15"/>
    <p:sldId id="590" r:id="rId16"/>
    <p:sldId id="637" r:id="rId17"/>
    <p:sldId id="591" r:id="rId18"/>
    <p:sldId id="592" r:id="rId19"/>
    <p:sldId id="593" r:id="rId20"/>
    <p:sldId id="594" r:id="rId21"/>
    <p:sldId id="595" r:id="rId22"/>
    <p:sldId id="647" r:id="rId23"/>
    <p:sldId id="651" r:id="rId24"/>
    <p:sldId id="639" r:id="rId25"/>
    <p:sldId id="649" r:id="rId26"/>
    <p:sldId id="597" r:id="rId27"/>
    <p:sldId id="598" r:id="rId28"/>
    <p:sldId id="599" r:id="rId29"/>
    <p:sldId id="601" r:id="rId30"/>
    <p:sldId id="602" r:id="rId31"/>
    <p:sldId id="663" r:id="rId32"/>
    <p:sldId id="664" r:id="rId33"/>
    <p:sldId id="665" r:id="rId34"/>
    <p:sldId id="666" r:id="rId35"/>
    <p:sldId id="667" r:id="rId36"/>
    <p:sldId id="668" r:id="rId37"/>
    <p:sldId id="669" r:id="rId38"/>
    <p:sldId id="678" r:id="rId39"/>
    <p:sldId id="670" r:id="rId40"/>
    <p:sldId id="672" r:id="rId41"/>
    <p:sldId id="673" r:id="rId42"/>
    <p:sldId id="674" r:id="rId43"/>
    <p:sldId id="679" r:id="rId44"/>
    <p:sldId id="659" r:id="rId45"/>
  </p:sldIdLst>
  <p:sldSz cx="9144000" cy="6858000" type="screen4x3"/>
  <p:notesSz cx="7302500" cy="9586913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60"/>
  </p:normalViewPr>
  <p:slideViewPr>
    <p:cSldViewPr snapToObjects="1">
      <p:cViewPr varScale="1">
        <p:scale>
          <a:sx n="128" d="100"/>
          <a:sy n="128" d="100"/>
        </p:scale>
        <p:origin x="496" y="32"/>
      </p:cViewPr>
      <p:guideLst>
        <p:guide orient="horz" pos="25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8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42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0xf000 + 0x8 =</a:t>
            </a:r>
            <a:r>
              <a:rPr lang="en-US" baseline="0" dirty="0"/>
              <a:t> 0xf008</a:t>
            </a:r>
          </a:p>
          <a:p>
            <a:r>
              <a:rPr lang="en-US" baseline="0" dirty="0"/>
              <a:t>0xf000 + 0x0100 = 0xf100</a:t>
            </a:r>
          </a:p>
          <a:p>
            <a:r>
              <a:rPr lang="en-US" baseline="0" dirty="0"/>
              <a:t>0xf000 + 4*0x0100 = 0xf400</a:t>
            </a:r>
          </a:p>
          <a:p>
            <a:r>
              <a:rPr lang="en-US" baseline="0" dirty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Machine-Level Programming I: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370: Computer Architecture</a:t>
            </a:r>
            <a:br>
              <a:rPr lang="en-US" sz="2000" b="0" dirty="0"/>
            </a:br>
            <a:r>
              <a:rPr lang="en-US" sz="1200" b="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Slide Attribution: Adopted from CMU 15-213</a:t>
            </a:r>
            <a:endParaRPr lang="en-US" sz="20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11FA-1785-0748-BEF3-0B1E859142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Machine Programming I: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/>
              <a:t>C, assembly, 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registers.</a:t>
            </a:r>
          </a:p>
          <a:p>
            <a:r>
              <a:rPr lang="en-US" dirty="0" err="1">
                <a:solidFill>
                  <a:srgbClr val="C00000"/>
                </a:solidFill>
              </a:rPr>
              <a:t>Microarchitecture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frequency.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/>
              <a:t>Intel: x86, IA32, Itanium, x86-64</a:t>
            </a:r>
          </a:p>
          <a:p>
            <a:pPr lvl="1"/>
            <a:r>
              <a:rPr lang="en-US" dirty="0"/>
              <a:t>ARM: Used in almost all mobile phones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Assembly/Machine Code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232150"/>
            <a:ext cx="4852987" cy="3092450"/>
          </a:xfrm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Called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or logical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Code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Data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Stack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7020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/>
              <a:t>Code and user data</a:t>
            </a:r>
          </a:p>
          <a:p>
            <a:pPr marL="571500" lvl="2" indent="-165100"/>
            <a:r>
              <a:rPr lang="en-US" sz="1800" dirty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–</a:t>
            </a:r>
            <a:r>
              <a:rPr lang="en-US" sz="2000" dirty="0" err="1">
                <a:latin typeface="Courier New" pitchFamily="49" charset="0"/>
              </a:rPr>
              <a:t>Og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  </a:t>
            </a:r>
            <a:r>
              <a:rPr lang="en-US" b="1" dirty="0">
                <a:latin typeface="Courier New" pitchFamily="49" charset="0"/>
              </a:rPr>
              <a:t>p1.c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  </a:t>
            </a: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</a:t>
            </a:r>
            <a:r>
              <a:rPr lang="en-US" b="1" dirty="0" err="1">
                <a:latin typeface="Courier New" pitchFamily="49" charset="0"/>
              </a:rPr>
              <a:t>Og</a:t>
            </a:r>
            <a:r>
              <a:rPr lang="en-US" b="1" dirty="0">
                <a:latin typeface="Courier New" pitchFamily="49" charset="0"/>
              </a:rPr>
              <a:t> 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basic optimizations 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dirty="0"/>
              <a:t>) [New to recent versions of GCC]</a:t>
            </a: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long plus(long x, long y);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(long x, long y,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          long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pushq</a:t>
            </a:r>
            <a:r>
              <a:rPr lang="en-US" sz="1800" dirty="0">
                <a:latin typeface="Courier New" pitchFamily="49" charset="0"/>
              </a:rPr>
              <a:t>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call    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popq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34137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(on </a:t>
            </a:r>
            <a:r>
              <a:rPr lang="en-US" dirty="0" err="1">
                <a:latin typeface="Calibri" pitchFamily="34" charset="0"/>
              </a:rPr>
              <a:t>linux</a:t>
            </a:r>
            <a:r>
              <a:rPr lang="en-US" dirty="0">
                <a:latin typeface="Calibri" pitchFamily="34" charset="0"/>
              </a:rPr>
              <a:t> lab machine)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–S </a:t>
            </a:r>
            <a:r>
              <a:rPr lang="en-US" dirty="0" err="1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sum.s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: Will get very different results on  various machines (Linux, macOS, …) due to different versions of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Characteristics: Data Types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/>
              <a:t>“Integer” data of 1, 2, 4, or 8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/>
          </a:p>
          <a:p>
            <a:r>
              <a:rPr lang="en-US" dirty="0"/>
              <a:t>Floating point data of 4, 8, or 10 bytes</a:t>
            </a:r>
          </a:p>
          <a:p>
            <a:endParaRPr lang="en-US" dirty="0"/>
          </a:p>
          <a:p>
            <a:r>
              <a:rPr lang="en-US" dirty="0"/>
              <a:t>Code: Byte sequences encoding series of instructions</a:t>
            </a:r>
          </a:p>
          <a:p>
            <a:endParaRPr lang="en-US" dirty="0"/>
          </a:p>
          <a:p>
            <a:r>
              <a:rPr lang="en-US" dirty="0"/>
              <a:t>No aggregate types such as arrays or structures</a:t>
            </a:r>
          </a:p>
          <a:p>
            <a:pPr lvl="1"/>
            <a:r>
              <a:rPr lang="en-US" dirty="0"/>
              <a:t>Just contiguously allocated bytes in memory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Characteristics: Operations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/>
              <a:t>Perform arithmetic function on register or memory data</a:t>
            </a:r>
          </a:p>
          <a:p>
            <a:endParaRPr lang="en-US" dirty="0"/>
          </a:p>
          <a:p>
            <a:r>
              <a:rPr lang="en-US" dirty="0"/>
              <a:t>Transfer 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/>
          </a:p>
          <a:p>
            <a:r>
              <a:rPr lang="en-US" dirty="0"/>
              <a:t>Transfer 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>
                <a:latin typeface="Courier New" pitchFamily="49" charset="0"/>
              </a:rPr>
              <a:t>0x40059e:  48 89 03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7493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0000000000400595 &lt;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400595:  53               push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400596:  48 89 d3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400599:  e8 f2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callq</a:t>
            </a:r>
            <a:r>
              <a:rPr lang="en-US" sz="1800" dirty="0">
                <a:latin typeface="Courier New" pitchFamily="49" charset="0"/>
              </a:rPr>
              <a:t>  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40059e:  48 89 03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4005a1:  5b               pop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4005a2:  c3               </a:t>
            </a:r>
            <a:r>
              <a:rPr lang="en-US" sz="1800" dirty="0" err="1">
                <a:latin typeface="Courier New" pitchFamily="49" charset="0"/>
              </a:rPr>
              <a:t>retq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Machine Programming I: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Intel processors and architectures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97113" y="1705039"/>
            <a:ext cx="6846887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Dump of assembler code for function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0x0000000000400595 &lt;+0&gt;: push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0x0000000000400596 &lt;+1&gt;: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0x0000000000400599 &lt;+4&gt;: </a:t>
            </a:r>
            <a:r>
              <a:rPr lang="en-US" sz="1800" dirty="0" err="1">
                <a:latin typeface="Courier New" pitchFamily="49" charset="0"/>
              </a:rPr>
              <a:t>callq</a:t>
            </a:r>
            <a:r>
              <a:rPr lang="en-US" sz="1800" dirty="0">
                <a:latin typeface="Courier New" pitchFamily="49" charset="0"/>
              </a:rPr>
              <a:t>  0x400590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0x000000000040059e &lt;+9&gt;: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0x00000000004005a1 &lt;+12&gt;:pop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0x00000000004005a2 &lt;+13&gt;:</a:t>
            </a:r>
            <a:r>
              <a:rPr lang="en-US" sz="1800" dirty="0" err="1">
                <a:latin typeface="Courier New" pitchFamily="49" charset="0"/>
              </a:rPr>
              <a:t>retq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14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30001000:  55             push   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943100" y="3853070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Machine Programming I: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/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4 bytes (also low-order 1 &amp; 2 bytes)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History: IA32 Registers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r>
              <a:rPr lang="en-US" b="1" dirty="0"/>
              <a:t>: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address given by register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67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movq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Aha! Pointer dereferencing in C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rbp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95800" y="2154198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/>
              <a:t>Intel x86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Dominate laptop/desktop/server market</a:t>
            </a:r>
          </a:p>
          <a:p>
            <a:endParaRPr lang="en-US" dirty="0"/>
          </a:p>
          <a:p>
            <a:r>
              <a:rPr lang="en-US" dirty="0"/>
              <a:t>Evolutionary design</a:t>
            </a:r>
          </a:p>
          <a:p>
            <a:pPr lvl="1"/>
            <a:r>
              <a:rPr lang="en-US" dirty="0"/>
              <a:t>Backwards compatible up until 8086, introduced in 1978</a:t>
            </a:r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/>
          </a:p>
          <a:p>
            <a:r>
              <a:rPr lang="en-US" dirty="0"/>
              <a:t>Complex instruction set computer 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that!</a:t>
            </a:r>
          </a:p>
          <a:p>
            <a:pPr lvl="2"/>
            <a:r>
              <a:rPr lang="en-US" dirty="0"/>
              <a:t>In terms of speed.  Less so for low power.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6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81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3116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723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0001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0704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Aha! Pointer dereferencing in C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rbp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rdx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52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8 (</a:t>
            </a:r>
            <a:r>
              <a:rPr lang="en-US" i="1" dirty="0">
                <a:solidFill>
                  <a:srgbClr val="C00000"/>
                </a:solidFill>
              </a:rPr>
              <a:t>why these numbers?</a:t>
            </a:r>
            <a:r>
              <a:rPr lang="en-US" dirty="0"/>
              <a:t>)</a:t>
            </a:r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Special 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47699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89084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5691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74501"/>
              </p:ext>
            </p:extLst>
          </p:nvPr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7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Machine Programming I: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/>
              <a:t>Arithmetic &amp; logical operations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1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/>
              <a:t>,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/>
              <a:t>Example</a:t>
            </a:r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m12(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(%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,%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,2), 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# t &lt;- 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salq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$2, 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   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#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  <p:extLst>
      <p:ext uri="{BB962C8B-B14F-4D97-AF65-F5344CB8AC3E}">
        <p14:creationId xmlns:p14="http://schemas.microsoft.com/office/powerpoint/2010/main" val="189081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/>
          <a:lstStyle/>
          <a:p>
            <a:r>
              <a:rPr lang="en-US" dirty="0"/>
              <a:t>Intel x86 Evolution: 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24800" cy="5105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>
                <a:solidFill>
                  <a:srgbClr val="C00000"/>
                </a:solidFill>
              </a:rPr>
              <a:t>	Name	Date	Transistors	MHz</a:t>
            </a: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29K	5-10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First 16-bit Intel 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1MB address space</a:t>
            </a: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275K	16-33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First 32 bit Intel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Added “flat addressing”, capable of running Unix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Pentium 4E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First 64-bit Intel x86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Core 2	2006	291M	1060-3500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First multi-core Intel processor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Core i7	2008	731M	1700-3900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Four cores (our Linux and Mac lab machines)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  <p:extLst>
      <p:ext uri="{BB962C8B-B14F-4D97-AF65-F5344CB8AC3E}">
        <p14:creationId xmlns:p14="http://schemas.microsoft.com/office/powerpoint/2010/main" val="16166401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8470241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3505199"/>
            <a:ext cx="4406900" cy="2828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But, only used once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548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Arithmetic Expression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089589"/>
              </p:ext>
            </p:extLst>
          </p:nvPr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17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Programming I: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Intel processors and architectures</a:t>
            </a:r>
          </a:p>
          <a:p>
            <a:pPr lvl="1"/>
            <a:r>
              <a:rPr lang="en-US" dirty="0"/>
              <a:t>Evolutionary design leads to many quirks and artifacts</a:t>
            </a:r>
          </a:p>
          <a:p>
            <a:r>
              <a:rPr lang="en-US" dirty="0"/>
              <a:t>C, assembly, machine code</a:t>
            </a:r>
          </a:p>
          <a:p>
            <a:pPr lvl="1"/>
            <a:r>
              <a:rPr lang="en-US" dirty="0"/>
              <a:t>New forms of visible state: program counter, registers, ...</a:t>
            </a:r>
          </a:p>
          <a:p>
            <a:pPr lvl="1"/>
            <a:r>
              <a:rPr lang="en-US" dirty="0"/>
              <a:t>Compiler must transform statements, expressions, procedures into low-level instruction sequences</a:t>
            </a:r>
          </a:p>
          <a:p>
            <a:r>
              <a:rPr lang="en-US" dirty="0"/>
              <a:t>Assembly Basics: Registers, operands, move</a:t>
            </a:r>
          </a:p>
          <a:p>
            <a:pPr lvl="1"/>
            <a:r>
              <a:rPr lang="en-US" dirty="0"/>
              <a:t>The x86-64 move instructions cover wide range of data movement forms</a:t>
            </a:r>
          </a:p>
          <a:p>
            <a:r>
              <a:rPr lang="en-US" dirty="0"/>
              <a:t>Arithmetic</a:t>
            </a:r>
          </a:p>
          <a:p>
            <a:pPr lvl="1"/>
            <a:r>
              <a:rPr lang="en-US" dirty="0"/>
              <a:t>C compiler will figure out different instruction combinations to carry out computation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/>
              <a:t>Intel x86 Processors, cont.</a:t>
            </a:r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386	1985	0.3M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2 Duo	2006	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i7	2008	731M</a:t>
            </a:r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enable more efficient conditional operations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Transition from 32 bits to 64 bits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More cores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143000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/>
              <a:t>2015 State of the Art</a:t>
            </a:r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i7 </a:t>
            </a:r>
            <a:r>
              <a:rPr lang="en-US" dirty="0" err="1"/>
              <a:t>Broadwell</a:t>
            </a:r>
            <a:r>
              <a:rPr lang="en-US" dirty="0"/>
              <a:t> 2015</a:t>
            </a:r>
          </a:p>
          <a:p>
            <a:pPr marL="223838" indent="-223838" defTabSz="895350">
              <a:tabLst>
                <a:tab pos="2349500" algn="l"/>
              </a:tabLst>
            </a:pP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Desktop Model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4 cores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Integrated graphics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3.3-3.8 GHz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65W</a:t>
            </a:r>
          </a:p>
          <a:p>
            <a:pPr marL="623888" lvl="1" indent="-223838" defTabSz="895350">
              <a:tabLst>
                <a:tab pos="2349500" algn="l"/>
              </a:tabLst>
            </a:pP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Server Model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8 cores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Integrated I/O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2-2.6 GHz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/>
              <a:t>45W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536" y="1447799"/>
            <a:ext cx="5032853" cy="438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3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 Clones: Advanced Micro Devices (AMD)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/>
              <a:t>Historically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/>
              <a:t>Then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Built </a:t>
            </a:r>
            <a:r>
              <a:rPr lang="en-US" dirty="0" err="1"/>
              <a:t>Opteron</a:t>
            </a:r>
            <a:r>
              <a:rPr lang="en-US" dirty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Developed x86-64, their own extension to 64 bits</a:t>
            </a:r>
          </a:p>
          <a:p>
            <a:pPr marL="39688" indent="-165100" defTabSz="895350">
              <a:tabLst>
                <a:tab pos="2349500" algn="l"/>
              </a:tabLst>
            </a:pPr>
            <a:r>
              <a:rPr lang="en-US" dirty="0"/>
              <a:t> Recent Years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Intel got its act together (Core-series until 2017)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Lead the world in semiconductor technology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fell behind until the release of Zen 2 (2019)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Relies on external semiconductor manufacturer -- TSMC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64-Bit History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2001: Intel Attempts Radical Shift from IA32 to IA64</a:t>
            </a:r>
          </a:p>
          <a:p>
            <a:pPr lvl="1"/>
            <a:r>
              <a:rPr lang="en-US" dirty="0"/>
              <a:t>Totally different architecture (Itanium)</a:t>
            </a:r>
          </a:p>
          <a:p>
            <a:pPr lvl="1"/>
            <a:r>
              <a:rPr lang="en-US" dirty="0"/>
              <a:t>Executes IA32 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2003: AMD Steps 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/>
              <a:t>All x86 processors support x86-64 (since 2017)</a:t>
            </a:r>
          </a:p>
          <a:p>
            <a:pPr lvl="1"/>
            <a:r>
              <a:rPr lang="en-US" dirty="0"/>
              <a:t>But, lots of code still runs in 32-bit mode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x86</a:t>
            </a:r>
          </a:p>
          <a:p>
            <a:pPr lvl="1"/>
            <a:r>
              <a:rPr lang="en-US" dirty="0"/>
              <a:t>RIP 2016</a:t>
            </a:r>
          </a:p>
          <a:p>
            <a:endParaRPr lang="en-US" dirty="0"/>
          </a:p>
          <a:p>
            <a:r>
              <a:rPr lang="en-US" dirty="0"/>
              <a:t>x86-64</a:t>
            </a:r>
          </a:p>
          <a:p>
            <a:pPr lvl="1"/>
            <a:r>
              <a:rPr lang="en-US" dirty="0"/>
              <a:t>The standard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gcc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gcc</a:t>
            </a:r>
            <a:r>
              <a:rPr lang="en-US" dirty="0">
                <a:latin typeface="Courier New"/>
                <a:cs typeface="Courier New"/>
              </a:rPr>
              <a:t> –m64 </a:t>
            </a:r>
            <a:r>
              <a:rPr lang="en-US" dirty="0" err="1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Presentation</a:t>
            </a:r>
          </a:p>
          <a:p>
            <a:pPr lvl="1"/>
            <a:r>
              <a:rPr lang="en-US" dirty="0"/>
              <a:t>Book covers x86-64</a:t>
            </a:r>
          </a:p>
          <a:p>
            <a:pPr lvl="1"/>
            <a:r>
              <a:rPr lang="en-US" dirty="0"/>
              <a:t>Web aside on IA32</a:t>
            </a:r>
          </a:p>
          <a:p>
            <a:pPr lvl="1"/>
            <a:r>
              <a:rPr lang="en-US" dirty="0"/>
              <a:t>We will only cover x86-64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20072</TotalTime>
  <Words>3031</Words>
  <Application>Microsoft Macintosh PowerPoint</Application>
  <PresentationFormat>On-screen Show (4:3)</PresentationFormat>
  <Paragraphs>796</Paragraphs>
  <Slides>44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7" baseType="lpstr">
      <vt:lpstr>Arial</vt:lpstr>
      <vt:lpstr>Arial Narrow</vt:lpstr>
      <vt:lpstr>Calibri</vt:lpstr>
      <vt:lpstr>Calibri Bold</vt:lpstr>
      <vt:lpstr>Calibri Bold Italic</vt:lpstr>
      <vt:lpstr>Calibri Italic</vt:lpstr>
      <vt:lpstr>Courier</vt:lpstr>
      <vt:lpstr>Courier New</vt:lpstr>
      <vt:lpstr>Courier New Bold</vt:lpstr>
      <vt:lpstr>Times New Roman</vt:lpstr>
      <vt:lpstr>Wingdings</vt:lpstr>
      <vt:lpstr>Wingdings 2</vt:lpstr>
      <vt:lpstr>template2007</vt:lpstr>
      <vt:lpstr>Machine-Level Programming I: Basics  CSCI 370: Computer Architecture Slide Attribution: Adopted from CMU 15-213</vt:lpstr>
      <vt:lpstr>Today: Machine Programming I: Basics</vt:lpstr>
      <vt:lpstr>Intel x86 Processors</vt:lpstr>
      <vt:lpstr>Intel x86 Evolution: Milestones</vt:lpstr>
      <vt:lpstr>Intel x86 Processors, cont.</vt:lpstr>
      <vt:lpstr>2015 State of the Art</vt:lpstr>
      <vt:lpstr>x86 Clones: Advanced Micro Devices (AMD)</vt:lpstr>
      <vt:lpstr>Intel’s 64-Bit History</vt:lpstr>
      <vt:lpstr>Our Coverage</vt:lpstr>
      <vt:lpstr>Today: Machine Programming I: Basics</vt:lpstr>
      <vt:lpstr>Definitions</vt:lpstr>
      <vt:lpstr>Assembly/Machine Code View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x86-64 Integer Registers</vt:lpstr>
      <vt:lpstr>Some History: IA32 Registers</vt:lpstr>
      <vt:lpstr>Moving Data</vt:lpstr>
      <vt:lpstr>movq Operand Combinations</vt:lpstr>
      <vt:lpstr>Simple Memory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Understanding Swap()</vt:lpstr>
      <vt:lpstr>Simple Memory Addressing Modes</vt:lpstr>
      <vt:lpstr>Complete Memory Addressing Modes</vt:lpstr>
      <vt:lpstr>Address Computation Examples</vt:lpstr>
      <vt:lpstr>Today: Machine Programming I: Basics</vt:lpstr>
      <vt:lpstr>Address Computation Instruction</vt:lpstr>
      <vt:lpstr>Some Arithmetic Operations</vt:lpstr>
      <vt:lpstr>Some Arithmetic Operations</vt:lpstr>
      <vt:lpstr>Arithmetic Expression Example</vt:lpstr>
      <vt:lpstr>Understanding Arithmetic Expression Example</vt:lpstr>
      <vt:lpstr>Machine Programming I: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Introduction to Computer Systems 15-213/18-213 </dc:title>
  <dc:subject/>
  <dc:creator>Markus Pueschel</dc:creator>
  <cp:keywords/>
  <dc:description/>
  <cp:lastModifiedBy>William Killian</cp:lastModifiedBy>
  <cp:revision>663</cp:revision>
  <cp:lastPrinted>2011-09-12T20:37:42Z</cp:lastPrinted>
  <dcterms:created xsi:type="dcterms:W3CDTF">2012-09-11T15:51:41Z</dcterms:created>
  <dcterms:modified xsi:type="dcterms:W3CDTF">2019-09-10T10:53:55Z</dcterms:modified>
  <cp:category/>
</cp:coreProperties>
</file>