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38"/>
  </p:notesMasterIdLst>
  <p:handoutMasterIdLst>
    <p:handoutMasterId r:id="rId39"/>
  </p:handoutMasterIdLst>
  <p:sldIdLst>
    <p:sldId id="256" r:id="rId4"/>
    <p:sldId id="257" r:id="rId5"/>
    <p:sldId id="258" r:id="rId6"/>
    <p:sldId id="259" r:id="rId7"/>
    <p:sldId id="263" r:id="rId8"/>
    <p:sldId id="264" r:id="rId9"/>
    <p:sldId id="267" r:id="rId10"/>
    <p:sldId id="307" r:id="rId11"/>
    <p:sldId id="308" r:id="rId12"/>
    <p:sldId id="270" r:id="rId13"/>
    <p:sldId id="273" r:id="rId14"/>
    <p:sldId id="309" r:id="rId15"/>
    <p:sldId id="310" r:id="rId16"/>
    <p:sldId id="276" r:id="rId17"/>
    <p:sldId id="278" r:id="rId18"/>
    <p:sldId id="277" r:id="rId19"/>
    <p:sldId id="304" r:id="rId20"/>
    <p:sldId id="306" r:id="rId21"/>
    <p:sldId id="281" r:id="rId22"/>
    <p:sldId id="282" r:id="rId23"/>
    <p:sldId id="283" r:id="rId24"/>
    <p:sldId id="286" r:id="rId25"/>
    <p:sldId id="287" r:id="rId26"/>
    <p:sldId id="288" r:id="rId27"/>
    <p:sldId id="290" r:id="rId28"/>
    <p:sldId id="291" r:id="rId29"/>
    <p:sldId id="292" r:id="rId30"/>
    <p:sldId id="311" r:id="rId31"/>
    <p:sldId id="293" r:id="rId32"/>
    <p:sldId id="294" r:id="rId33"/>
    <p:sldId id="295" r:id="rId34"/>
    <p:sldId id="296" r:id="rId35"/>
    <p:sldId id="298" r:id="rId36"/>
    <p:sldId id="299" r:id="rId3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8F6D9"/>
    <a:srgbClr val="EDEBCF"/>
    <a:srgbClr val="D3F2D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31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2E-1545-B80D-D9556CCE982F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2E-1545-B80D-D9556CCE982F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2E-1545-B80D-D9556CCE982F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2E-1545-B80D-D9556CCE982F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2E-1545-B80D-D9556CCE982F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2E-1545-B80D-D9556CCE982F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2E-1545-B80D-D9556CCE982F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2E-1545-B80D-D9556CCE982F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2E-1545-B80D-D9556CCE982F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92E-1545-B80D-D9556CCE982F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2E-1545-B80D-D9556CCE982F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92E-1545-B80D-D9556CCE982F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92E-1545-B80D-D9556CCE982F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92E-1545-B80D-D9556CCE982F}"/>
            </c:ext>
          </c:extLst>
        </c:ser>
        <c:bandFmts/>
        <c:axId val="-2123527512"/>
        <c:axId val="-2123556824"/>
        <c:axId val="-2123569992"/>
      </c:surface3DChart>
      <c:catAx>
        <c:axId val="-2123527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3556824"/>
        <c:crosses val="autoZero"/>
        <c:auto val="1"/>
        <c:lblAlgn val="ctr"/>
        <c:lblOffset val="100"/>
        <c:noMultiLvlLbl val="0"/>
      </c:catAx>
      <c:valAx>
        <c:axId val="-2123556824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3527512"/>
        <c:crosses val="autoZero"/>
        <c:crossBetween val="midCat"/>
        <c:majorUnit val="2000"/>
        <c:minorUnit val="500"/>
      </c:valAx>
      <c:serAx>
        <c:axId val="-212356999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3556824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FFC39-3AF6-8048-8D2D-0B9CBEDA9E0F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1F6DB-D364-0A40-9E0D-3DD3F1C3C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7518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8538"/>
            <a:ext cx="19431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8538"/>
            <a:ext cx="56769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886200"/>
            <a:ext cx="7677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19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76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2012950"/>
            <a:ext cx="77724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Course Overview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CSCI 370: Computer Architecture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Slide Attribution: Adopted from CMU 15-213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Errors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/>
              <a:t>C and C++ do not provide any memory protection</a:t>
            </a:r>
          </a:p>
          <a:p>
            <a:pPr marL="552450" lvl="1"/>
            <a:r>
              <a:rPr lang="en-US" dirty="0"/>
              <a:t>Out of bounds array references</a:t>
            </a:r>
          </a:p>
          <a:p>
            <a:pPr marL="552450" lvl="1"/>
            <a:r>
              <a:rPr lang="en-US" dirty="0"/>
              <a:t>Invalid pointer values</a:t>
            </a:r>
          </a:p>
          <a:p>
            <a:pPr marL="552450" lvl="1"/>
            <a:r>
              <a:rPr lang="en-US" dirty="0"/>
              <a:t>Abuses of </a:t>
            </a:r>
            <a:r>
              <a:rPr lang="en-US" dirty="0" err="1"/>
              <a:t>malloc</a:t>
            </a:r>
            <a:r>
              <a:rPr lang="en-US" dirty="0"/>
              <a:t>/free</a:t>
            </a:r>
          </a:p>
          <a:p>
            <a:r>
              <a:rPr lang="en-US" b="1" dirty="0"/>
              <a:t>Can lead to nasty bugs</a:t>
            </a:r>
          </a:p>
          <a:p>
            <a:pPr marL="552450" lvl="1"/>
            <a:r>
              <a:rPr lang="en-US" dirty="0"/>
              <a:t>Whether or not bug has any effect depends on system and compiler</a:t>
            </a:r>
          </a:p>
          <a:p>
            <a:pPr marL="552450" lvl="1"/>
            <a:r>
              <a:rPr lang="en-US" dirty="0"/>
              <a:t>Action at a distance</a:t>
            </a:r>
          </a:p>
          <a:p>
            <a:pPr marL="838200" lvl="2"/>
            <a:r>
              <a:rPr lang="en-US" dirty="0"/>
              <a:t>Corrupted object logically unrelated to one being accessed</a:t>
            </a:r>
          </a:p>
          <a:p>
            <a:pPr marL="838200" lvl="2"/>
            <a:r>
              <a:rPr lang="en-US" dirty="0"/>
              <a:t>Effect of bug may be first observed long after it is generated</a:t>
            </a:r>
          </a:p>
          <a:p>
            <a:r>
              <a:rPr lang="en-US" b="1" dirty="0"/>
              <a:t>How can I deal with this?</a:t>
            </a:r>
          </a:p>
          <a:p>
            <a:pPr marL="552450" lvl="1"/>
            <a:r>
              <a:rPr lang="en-US" dirty="0"/>
              <a:t>Program in Java, Ruby, Python, ML, …</a:t>
            </a:r>
          </a:p>
          <a:p>
            <a:pPr marL="552450" lvl="1"/>
            <a:r>
              <a:rPr lang="en-US" dirty="0"/>
              <a:t>Understand what possible interactions may occur</a:t>
            </a:r>
          </a:p>
          <a:p>
            <a:pPr marL="552450" lvl="1"/>
            <a:r>
              <a:rPr lang="en-US" dirty="0"/>
              <a:t>Use or develop tools to detect referencing errors (e.g. </a:t>
            </a:r>
            <a:r>
              <a:rPr lang="en-US" dirty="0" err="1"/>
              <a:t>Valgrind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066800"/>
          </a:xfrm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sz="4000" b="1" dirty="0"/>
              <a:t>Great Reality #4: There’s more to performance than asymptotic complexity</a:t>
            </a:r>
            <a:br>
              <a:rPr lang="en-US" dirty="0"/>
            </a:b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51000"/>
            <a:ext cx="8382000" cy="5181600"/>
          </a:xfrm>
          <a:ln/>
        </p:spPr>
        <p:txBody>
          <a:bodyPr/>
          <a:lstStyle/>
          <a:p>
            <a:r>
              <a:rPr lang="en-US" b="1" dirty="0"/>
              <a:t>Constant factors matter too!</a:t>
            </a:r>
          </a:p>
          <a:p>
            <a:r>
              <a:rPr lang="en-US" b="1" dirty="0"/>
              <a:t>And even exact op count does not predict performance</a:t>
            </a:r>
          </a:p>
          <a:p>
            <a:pPr marL="552450" lvl="1"/>
            <a:r>
              <a:rPr lang="en-US" dirty="0"/>
              <a:t>Easily see 10:1 performance range depending on how code written</a:t>
            </a:r>
          </a:p>
          <a:p>
            <a:pPr marL="552450" lvl="1"/>
            <a:r>
              <a:rPr lang="en-US" dirty="0"/>
              <a:t>Must optimize at multiple levels: algorithm, data representations, procedures, and loops</a:t>
            </a:r>
          </a:p>
          <a:p>
            <a:r>
              <a:rPr lang="en-US" b="1" dirty="0"/>
              <a:t>Must understand system to optimize performance</a:t>
            </a:r>
          </a:p>
          <a:p>
            <a:pPr marL="552450" lvl="1"/>
            <a:r>
              <a:rPr lang="en-US" dirty="0"/>
              <a:t>How programs compiled and executed</a:t>
            </a:r>
          </a:p>
          <a:p>
            <a:pPr marL="552450" lvl="1"/>
            <a:r>
              <a:rPr lang="en-US" dirty="0"/>
              <a:t>How to measure program performance and identify bottlenecks</a:t>
            </a:r>
          </a:p>
          <a:p>
            <a:pPr marL="552450" lvl="1"/>
            <a:r>
              <a:rPr lang="en-US" dirty="0"/>
              <a:t>How to improve performance without destroying code modularity and generality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System Performance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610100"/>
            <a:ext cx="8382000" cy="2222500"/>
          </a:xfrm>
          <a:ln/>
        </p:spPr>
        <p:txBody>
          <a:bodyPr/>
          <a:lstStyle/>
          <a:p>
            <a:r>
              <a:rPr lang="en-US" dirty="0"/>
              <a:t>Hierarchical memory organization</a:t>
            </a:r>
          </a:p>
          <a:p>
            <a:r>
              <a:rPr lang="en-US" dirty="0"/>
              <a:t>Performance depends on access patterns</a:t>
            </a:r>
          </a:p>
          <a:p>
            <a:pPr marL="552450" lvl="1"/>
            <a:r>
              <a:rPr lang="en-US" dirty="0"/>
              <a:t>Including how step through multi-dimensional array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622800" y="1603375"/>
            <a:ext cx="4114800" cy="2273300"/>
          </a:xfrm>
          <a:prstGeom prst="rect">
            <a:avLst/>
          </a:prstGeom>
          <a:solidFill>
            <a:srgbClr val="D3F2D3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copyji(int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src[2048][2048],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dst[2048][2048])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>
            <a:off x="393700" y="1603375"/>
            <a:ext cx="4114800" cy="22733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copyij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(j = 0; j &lt; 2048; j++)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4130675" y="2860675"/>
            <a:ext cx="762000" cy="228600"/>
            <a:chOff x="0" y="0"/>
            <a:chExt cx="480" cy="144"/>
          </a:xfrm>
        </p:grpSpPr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0" y="0"/>
              <a:ext cx="480" cy="14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480" cy="14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75047" y="3886200"/>
            <a:ext cx="5871668" cy="674876"/>
            <a:chOff x="1875047" y="3886200"/>
            <a:chExt cx="5871668" cy="674876"/>
          </a:xfrm>
        </p:grpSpPr>
        <p:sp>
          <p:nvSpPr>
            <p:cNvPr id="21514" name="Rectangle 10"/>
            <p:cNvSpPr>
              <a:spLocks/>
            </p:cNvSpPr>
            <p:nvPr/>
          </p:nvSpPr>
          <p:spPr bwMode="auto">
            <a:xfrm>
              <a:off x="6605878" y="3886200"/>
              <a:ext cx="1140837" cy="507831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81.8ms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75047" y="3886200"/>
              <a:ext cx="10665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n-lt"/>
                </a:rPr>
                <a:t>4.3ms</a:t>
              </a: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2870694" y="4114800"/>
              <a:ext cx="3675585" cy="44627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2.0 GHz Intel Core i7 </a:t>
              </a:r>
              <a:r>
                <a:rPr lang="en-US" sz="2400" dirty="0" err="1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Haswell</a:t>
              </a:r>
              <a:endParaRPr lang="en-US" sz="24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6039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Performance Differs</a:t>
            </a:r>
          </a:p>
        </p:txBody>
      </p:sp>
      <p:graphicFrame>
        <p:nvGraphicFramePr>
          <p:cNvPr id="4" name="Char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30756887"/>
              </p:ext>
            </p:extLst>
          </p:nvPr>
        </p:nvGraphicFramePr>
        <p:xfrm>
          <a:off x="457200" y="1061112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828800" y="1295400"/>
            <a:ext cx="1219200" cy="5334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/>
                <a:ea typeface="ヒラギノ角ゴ ProN W3" charset="-128"/>
                <a:cs typeface="Courier New"/>
                <a:sym typeface="Gill Sans" charset="0"/>
              </a:rPr>
              <a:t>copyij</a:t>
            </a:r>
            <a:endParaRPr kumimoji="0" lang="en-US" sz="1800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/>
              <a:ea typeface="ヒラギノ角ゴ ProN W3" charset="-128"/>
              <a:cs typeface="Courier New"/>
              <a:sym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24400" y="4724400"/>
            <a:ext cx="1219200" cy="5334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/>
                <a:ea typeface="ヒラギノ角ゴ ProN W3" charset="-128"/>
                <a:cs typeface="Courier New"/>
                <a:sym typeface="Gill Sans" charset="0"/>
              </a:rPr>
              <a:t>copyji</a:t>
            </a:r>
            <a:endParaRPr kumimoji="0" lang="en-US" sz="1800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/>
              <a:ea typeface="ヒラギノ角ゴ ProN W3" charset="-128"/>
              <a:cs typeface="Courier New"/>
              <a:sym typeface="Gill Sans" charset="0"/>
            </a:endParaRP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 bwMode="auto">
          <a:xfrm flipH="1">
            <a:off x="1981200" y="1828800"/>
            <a:ext cx="457200" cy="1828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2"/>
          </p:cNvCxnSpPr>
          <p:nvPr/>
        </p:nvCxnSpPr>
        <p:spPr bwMode="auto">
          <a:xfrm flipH="1">
            <a:off x="4495800" y="5257800"/>
            <a:ext cx="838200" cy="685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352010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168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Great Reality #5:</a:t>
            </a:r>
            <a:br>
              <a:rPr lang="en-US" b="1" dirty="0"/>
            </a:br>
            <a:r>
              <a:rPr lang="en-US" b="1" dirty="0"/>
              <a:t>Computers do more than execute programs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5232400"/>
          </a:xfrm>
          <a:ln/>
        </p:spPr>
        <p:txBody>
          <a:bodyPr/>
          <a:lstStyle/>
          <a:p>
            <a:r>
              <a:rPr lang="en-US" b="1" dirty="0"/>
              <a:t>They need to get data in and out</a:t>
            </a:r>
          </a:p>
          <a:p>
            <a:pPr marL="552450" lvl="1"/>
            <a:r>
              <a:rPr lang="en-US" dirty="0"/>
              <a:t>I/O system critical to program reliability and performance</a:t>
            </a:r>
          </a:p>
          <a:p>
            <a:endParaRPr lang="en-US" dirty="0"/>
          </a:p>
          <a:p>
            <a:r>
              <a:rPr lang="en-US" b="1" dirty="0"/>
              <a:t>They communicate with each other over networks</a:t>
            </a:r>
          </a:p>
          <a:p>
            <a:pPr marL="552450" lvl="1"/>
            <a:r>
              <a:rPr lang="en-US" dirty="0"/>
              <a:t>Many system-level issues arise in presence of network</a:t>
            </a:r>
          </a:p>
          <a:p>
            <a:pPr marL="838200" lvl="2"/>
            <a:r>
              <a:rPr lang="en-US" dirty="0"/>
              <a:t>Concurrent operations by autonomous processes</a:t>
            </a:r>
          </a:p>
          <a:p>
            <a:pPr marL="838200" lvl="2"/>
            <a:r>
              <a:rPr lang="en-US" dirty="0"/>
              <a:t>Coping with unreliable media</a:t>
            </a:r>
          </a:p>
          <a:p>
            <a:pPr marL="838200" lvl="2"/>
            <a:r>
              <a:rPr lang="en-US" dirty="0"/>
              <a:t>Cross platform compatibility</a:t>
            </a:r>
          </a:p>
          <a:p>
            <a:pPr marL="838200" lvl="2"/>
            <a:r>
              <a:rPr lang="en-US" dirty="0"/>
              <a:t>Complex performance issues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Perspective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Systems Courses are Builder-Centric</a:t>
            </a:r>
          </a:p>
          <a:p>
            <a:pPr lvl="1"/>
            <a:r>
              <a:rPr lang="en-US" dirty="0"/>
              <a:t>Computer Architecture</a:t>
            </a:r>
          </a:p>
          <a:p>
            <a:pPr lvl="2"/>
            <a:r>
              <a:rPr lang="en-US" dirty="0"/>
              <a:t>Design pipelined processor in Verilog (we are NOT this hardcore)</a:t>
            </a:r>
          </a:p>
          <a:p>
            <a:pPr lvl="1"/>
            <a:r>
              <a:rPr lang="en-US" dirty="0"/>
              <a:t>Operating Systems</a:t>
            </a:r>
          </a:p>
          <a:p>
            <a:pPr lvl="2"/>
            <a:r>
              <a:rPr lang="en-US" dirty="0"/>
              <a:t>Implement sample portions of operating system</a:t>
            </a:r>
          </a:p>
          <a:p>
            <a:pPr lvl="1"/>
            <a:r>
              <a:rPr lang="en-US" dirty="0"/>
              <a:t>Compilers</a:t>
            </a:r>
          </a:p>
          <a:p>
            <a:pPr lvl="2"/>
            <a:r>
              <a:rPr lang="en-US" dirty="0"/>
              <a:t>Write compiler for simple language</a:t>
            </a:r>
          </a:p>
          <a:p>
            <a:pPr lvl="1"/>
            <a:r>
              <a:rPr lang="en-US" dirty="0"/>
              <a:t>Networking</a:t>
            </a:r>
          </a:p>
          <a:p>
            <a:pPr lvl="2"/>
            <a:r>
              <a:rPr lang="en-US" dirty="0"/>
              <a:t>Implement and simulate network protocols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Role within CS Curriculum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2927887" y="1930314"/>
            <a:ext cx="1054893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" dist="253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CSCI 380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Operating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Systems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5265511" y="1941339"/>
            <a:ext cx="1054892" cy="6731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" dist="253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CSCI 435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Compilers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219200" y="2614439"/>
            <a:ext cx="2610558" cy="1640148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455334" y="2627225"/>
            <a:ext cx="603024" cy="1147849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253430" y="2895600"/>
            <a:ext cx="1038746" cy="723275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Processes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Mem. </a:t>
            </a:r>
            <a:r>
              <a:rPr lang="en-US" sz="1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Mgmt</a:t>
            </a:r>
            <a:endParaRPr lang="en-US" sz="1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Virtual Mem.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5040966" y="2633576"/>
            <a:ext cx="750233" cy="11415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697706" y="1930314"/>
            <a:ext cx="1054893" cy="6731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" dist="253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CSCI 395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Networks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1953545" y="3201149"/>
            <a:ext cx="869084" cy="29238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System I/O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4851825" y="3014201"/>
            <a:ext cx="1128514" cy="29238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Machine Code</a:t>
            </a:r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4624388" y="4786313"/>
            <a:ext cx="0" cy="928687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3833813" y="3775075"/>
            <a:ext cx="1485900" cy="1003300"/>
          </a:xfrm>
          <a:prstGeom prst="rect">
            <a:avLst/>
          </a:prstGeom>
          <a:solidFill>
            <a:srgbClr val="C00000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" dist="25399" dir="2700000" algn="ctr" rotWithShape="0">
              <a:schemeClr val="bg2">
                <a:alpha val="74998"/>
              </a:scheme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370</a:t>
            </a:r>
          </a:p>
        </p:txBody>
      </p:sp>
      <p:sp>
        <p:nvSpPr>
          <p:cNvPr id="33" name="Rectangle 10"/>
          <p:cNvSpPr>
            <a:spLocks/>
          </p:cNvSpPr>
          <p:nvPr/>
        </p:nvSpPr>
        <p:spPr bwMode="auto">
          <a:xfrm>
            <a:off x="7535465" y="1913050"/>
            <a:ext cx="1054892" cy="6731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" dist="253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CSCI 476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Parallel </a:t>
            </a:r>
          </a:p>
          <a:p>
            <a:r>
              <a:rPr 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Programming</a:t>
            </a:r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 flipH="1">
            <a:off x="5323768" y="2622377"/>
            <a:ext cx="2739143" cy="162118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1"/>
          <p:cNvSpPr>
            <a:spLocks/>
          </p:cNvSpPr>
          <p:nvPr/>
        </p:nvSpPr>
        <p:spPr bwMode="auto">
          <a:xfrm>
            <a:off x="6375585" y="3160395"/>
            <a:ext cx="1245534" cy="723275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Machine Code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Mem. Hierarchy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Cheating: Description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Please pay close attention</a:t>
            </a:r>
            <a:endParaRPr lang="en-US" dirty="0"/>
          </a:p>
          <a:p>
            <a:r>
              <a:rPr lang="en-US" dirty="0"/>
              <a:t>What is cheating?</a:t>
            </a:r>
          </a:p>
          <a:p>
            <a:pPr lvl="1"/>
            <a:r>
              <a:rPr lang="en-US" dirty="0"/>
              <a:t>Sharing code: by copying, retyping, </a:t>
            </a:r>
            <a:r>
              <a:rPr lang="en-US" b="1" dirty="0"/>
              <a:t>looking at</a:t>
            </a:r>
            <a:r>
              <a:rPr lang="en-US" dirty="0"/>
              <a:t>, or supplying a file</a:t>
            </a:r>
          </a:p>
          <a:p>
            <a:pPr lvl="1"/>
            <a:r>
              <a:rPr lang="en-US" dirty="0"/>
              <a:t>Describing: verbal description of code from one person to another.</a:t>
            </a:r>
          </a:p>
          <a:p>
            <a:pPr lvl="1"/>
            <a:r>
              <a:rPr lang="en-US" dirty="0"/>
              <a:t>Coaching: helping your friend to write a lab, line by line</a:t>
            </a:r>
          </a:p>
          <a:p>
            <a:pPr lvl="1"/>
            <a:r>
              <a:rPr lang="en-US" dirty="0"/>
              <a:t>Searching the Web for solutions</a:t>
            </a:r>
          </a:p>
          <a:p>
            <a:pPr lvl="1"/>
            <a:r>
              <a:rPr lang="en-US" dirty="0"/>
              <a:t>Copying code from a previous course or online solution</a:t>
            </a:r>
          </a:p>
          <a:p>
            <a:pPr lvl="2"/>
            <a:r>
              <a:rPr lang="en-US" dirty="0"/>
              <a:t>You are only allowed to use code we supply, or from the CS:APP website</a:t>
            </a:r>
          </a:p>
          <a:p>
            <a:r>
              <a:rPr lang="en-US" dirty="0"/>
              <a:t>What is NOT cheating?</a:t>
            </a:r>
          </a:p>
          <a:p>
            <a:pPr lvl="1"/>
            <a:r>
              <a:rPr lang="en-US" dirty="0"/>
              <a:t>Explaining how to use systems or tools</a:t>
            </a:r>
          </a:p>
          <a:p>
            <a:pPr lvl="1"/>
            <a:r>
              <a:rPr lang="en-US" dirty="0"/>
              <a:t>Helping others with high-level design issues</a:t>
            </a:r>
          </a:p>
          <a:p>
            <a:endParaRPr lang="en-US" dirty="0"/>
          </a:p>
          <a:p>
            <a:r>
              <a:rPr lang="en-US" dirty="0"/>
              <a:t>See the course syllabus for details.</a:t>
            </a:r>
          </a:p>
          <a:p>
            <a:pPr lvl="1"/>
            <a:r>
              <a:rPr lang="en-US" dirty="0"/>
              <a:t>Ignorance is not an excuse</a:t>
            </a:r>
          </a:p>
        </p:txBody>
      </p:sp>
    </p:spTree>
    <p:extLst>
      <p:ext uri="{BB962C8B-B14F-4D97-AF65-F5344CB8AC3E}">
        <p14:creationId xmlns:p14="http://schemas.microsoft.com/office/powerpoint/2010/main" val="396787030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Cheating: Consequences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</p:spPr>
        <p:txBody>
          <a:bodyPr>
            <a:normAutofit/>
          </a:bodyPr>
          <a:lstStyle/>
          <a:p>
            <a:r>
              <a:rPr lang="en-US" dirty="0"/>
              <a:t>Penalty for cheating:</a:t>
            </a:r>
          </a:p>
          <a:p>
            <a:pPr lvl="1"/>
            <a:r>
              <a:rPr lang="en-US" dirty="0"/>
              <a:t>Automatic zero on assignment</a:t>
            </a:r>
          </a:p>
          <a:p>
            <a:pPr lvl="1"/>
            <a:r>
              <a:rPr lang="en-US" dirty="0"/>
              <a:t>Permanent mark on your record</a:t>
            </a:r>
          </a:p>
          <a:p>
            <a:pPr lvl="1"/>
            <a:r>
              <a:rPr lang="en-US" dirty="0"/>
              <a:t>Your instructors’ personal contempt</a:t>
            </a:r>
          </a:p>
          <a:p>
            <a:endParaRPr lang="en-US" dirty="0"/>
          </a:p>
          <a:p>
            <a:r>
              <a:rPr lang="en-US" dirty="0"/>
              <a:t>Detection of cheating:</a:t>
            </a:r>
          </a:p>
          <a:p>
            <a:pPr lvl="1"/>
            <a:r>
              <a:rPr lang="en-US" dirty="0"/>
              <a:t>We have sophisticated tools for detecting code plagiarism (MOSS)</a:t>
            </a:r>
          </a:p>
          <a:p>
            <a:pPr lvl="1"/>
            <a:r>
              <a:rPr lang="en-US" dirty="0"/>
              <a:t>I cross-check your submissions with what I’ve scraped from </a:t>
            </a:r>
            <a:r>
              <a:rPr lang="en-US" dirty="0" err="1"/>
              <a:t>Github</a:t>
            </a:r>
            <a:r>
              <a:rPr lang="en-US" dirty="0"/>
              <a:t> (&gt;3K)</a:t>
            </a:r>
          </a:p>
          <a:p>
            <a:pPr lvl="1"/>
            <a:endParaRPr lang="en-US" dirty="0"/>
          </a:p>
          <a:p>
            <a:r>
              <a:rPr lang="en-US" dirty="0"/>
              <a:t>Don</a:t>
            </a:r>
            <a:r>
              <a:rPr lang="fr-FR" dirty="0"/>
              <a:t>’</a:t>
            </a:r>
            <a:r>
              <a:rPr lang="en-US" dirty="0"/>
              <a:t>t do it!</a:t>
            </a:r>
          </a:p>
          <a:p>
            <a:pPr lvl="1"/>
            <a:r>
              <a:rPr lang="en-US" dirty="0"/>
              <a:t>Start early</a:t>
            </a:r>
          </a:p>
          <a:p>
            <a:pPr lvl="1"/>
            <a:r>
              <a:rPr lang="en-US" dirty="0"/>
              <a:t>Ask me for help when you get stuck</a:t>
            </a:r>
          </a:p>
        </p:txBody>
      </p:sp>
    </p:spTree>
    <p:extLst>
      <p:ext uri="{BB962C8B-B14F-4D97-AF65-F5344CB8AC3E}">
        <p14:creationId xmlns:p14="http://schemas.microsoft.com/office/powerpoint/2010/main" val="378713010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Randal E. Bryant and David R. </a:t>
            </a:r>
            <a:r>
              <a:rPr lang="en-US" dirty="0" err="1"/>
              <a:t>O’Hallaron</a:t>
            </a:r>
            <a:r>
              <a:rPr lang="en-US" dirty="0"/>
              <a:t>, </a:t>
            </a:r>
          </a:p>
          <a:p>
            <a:pPr lvl="1"/>
            <a:r>
              <a:rPr lang="en-US" i="1" dirty="0"/>
              <a:t>Computer Systems: A Programmer’s Perspective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Third Edition </a:t>
            </a:r>
            <a:r>
              <a:rPr lang="en-US" dirty="0"/>
              <a:t>(CS:APP3e), Pearson, 2016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csapp.cs.cmu.edu</a:t>
            </a:r>
            <a:endParaRPr lang="en-US" dirty="0"/>
          </a:p>
          <a:p>
            <a:pPr lvl="1"/>
            <a:r>
              <a:rPr lang="en-US" dirty="0"/>
              <a:t>This book really matters for the course!</a:t>
            </a:r>
          </a:p>
          <a:p>
            <a:pPr lvl="2"/>
            <a:r>
              <a:rPr lang="en-US" dirty="0"/>
              <a:t>How to solve labs</a:t>
            </a:r>
          </a:p>
          <a:p>
            <a:pPr lvl="2"/>
            <a:r>
              <a:rPr lang="en-US" dirty="0"/>
              <a:t>Practice problems typical of exam problems</a:t>
            </a:r>
          </a:p>
          <a:p>
            <a:endParaRPr lang="en-US" dirty="0"/>
          </a:p>
          <a:p>
            <a:r>
              <a:rPr lang="en-US" dirty="0"/>
              <a:t>Brian Kernighan and Dennis Ritchie, </a:t>
            </a:r>
          </a:p>
          <a:p>
            <a:pPr lvl="1"/>
            <a:r>
              <a:rPr lang="en-US" i="1" dirty="0"/>
              <a:t>The C Programming Language</a:t>
            </a:r>
            <a:r>
              <a:rPr lang="en-US" dirty="0"/>
              <a:t>, Second Edition, Prentice Hall, 1988</a:t>
            </a:r>
          </a:p>
          <a:p>
            <a:pPr lvl="1"/>
            <a:r>
              <a:rPr lang="en-US" dirty="0"/>
              <a:t>Still the best book about C, from the originators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 theme</a:t>
            </a:r>
          </a:p>
          <a:p>
            <a:r>
              <a:rPr lang="en-US" dirty="0"/>
              <a:t>Five realities</a:t>
            </a:r>
          </a:p>
          <a:p>
            <a:r>
              <a:rPr lang="en-US" dirty="0"/>
              <a:t>How the course fits into the CS curriculum</a:t>
            </a:r>
          </a:p>
          <a:p>
            <a:r>
              <a:rPr lang="en-US" dirty="0"/>
              <a:t>Academic integrity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Course Components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Lectures</a:t>
            </a:r>
          </a:p>
          <a:p>
            <a:pPr marL="552450" lvl="1"/>
            <a:r>
              <a:rPr lang="en-US" dirty="0"/>
              <a:t>Higher level concepts</a:t>
            </a:r>
          </a:p>
          <a:p>
            <a:pPr marL="552450" lvl="1"/>
            <a:r>
              <a:rPr lang="en-US" dirty="0"/>
              <a:t>Applied concepts, important tools and skills for labs, clarification of lectures, exam coverage</a:t>
            </a:r>
          </a:p>
          <a:p>
            <a:r>
              <a:rPr lang="en-US" dirty="0"/>
              <a:t>Labs (4)</a:t>
            </a:r>
          </a:p>
          <a:p>
            <a:pPr marL="552450" lvl="1"/>
            <a:r>
              <a:rPr lang="en-US" dirty="0"/>
              <a:t>The heart of the course</a:t>
            </a:r>
          </a:p>
          <a:p>
            <a:pPr marL="552450" lvl="1"/>
            <a:r>
              <a:rPr lang="en-US" dirty="0"/>
              <a:t>2-3 weeks each</a:t>
            </a:r>
          </a:p>
          <a:p>
            <a:pPr marL="552450" lvl="1"/>
            <a:r>
              <a:rPr lang="en-US" dirty="0"/>
              <a:t>Provide in-depth understanding of an aspect of systems</a:t>
            </a:r>
          </a:p>
          <a:p>
            <a:pPr marL="552450" lvl="1"/>
            <a:r>
              <a:rPr lang="en-US" dirty="0"/>
              <a:t>Programming and measurement</a:t>
            </a:r>
          </a:p>
          <a:p>
            <a:r>
              <a:rPr lang="en-US" dirty="0"/>
              <a:t>Exams (midterm + final)</a:t>
            </a:r>
          </a:p>
          <a:p>
            <a:pPr marL="552450" lvl="1"/>
            <a:r>
              <a:rPr lang="en-US" dirty="0"/>
              <a:t>Test your understanding of concepts &amp; mathematical principles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Getting Help	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Class Web page:</a:t>
            </a:r>
          </a:p>
          <a:p>
            <a:pPr marL="552450" lvl="1"/>
            <a:r>
              <a:rPr lang="en-US" b="1" dirty="0">
                <a:solidFill>
                  <a:srgbClr val="FF0000"/>
                </a:solidFill>
              </a:rPr>
              <a:t>http://</a:t>
            </a:r>
            <a:r>
              <a:rPr lang="en-US" b="1" dirty="0" err="1">
                <a:solidFill>
                  <a:srgbClr val="FF0000"/>
                </a:solidFill>
              </a:rPr>
              <a:t>cs.millersville.edu.edu</a:t>
            </a:r>
            <a:r>
              <a:rPr lang="en-US" b="1" dirty="0">
                <a:solidFill>
                  <a:srgbClr val="FF0000"/>
                </a:solidFill>
              </a:rPr>
              <a:t>/~</a:t>
            </a:r>
            <a:r>
              <a:rPr lang="en-US" b="1" dirty="0" err="1">
                <a:solidFill>
                  <a:srgbClr val="FF0000"/>
                </a:solidFill>
              </a:rPr>
              <a:t>wkillian</a:t>
            </a:r>
            <a:r>
              <a:rPr lang="en-US" b="1" dirty="0">
                <a:solidFill>
                  <a:srgbClr val="FF0000"/>
                </a:solidFill>
              </a:rPr>
              <a:t>/2019/fall/csci370</a:t>
            </a:r>
            <a:endParaRPr lang="en-US" dirty="0"/>
          </a:p>
          <a:p>
            <a:pPr marL="552450" lvl="1"/>
            <a:r>
              <a:rPr lang="en-US" dirty="0"/>
              <a:t>Complete schedule of lectures, exams, and assignments</a:t>
            </a:r>
          </a:p>
          <a:p>
            <a:pPr marL="552450" lvl="1"/>
            <a:r>
              <a:rPr lang="en-US" dirty="0"/>
              <a:t>Copies of lectures, assignments, exams, solutions</a:t>
            </a:r>
          </a:p>
          <a:p>
            <a:pPr marL="552450" lvl="1"/>
            <a:r>
              <a:rPr lang="en-US" dirty="0"/>
              <a:t>Clarifications to assignments</a:t>
            </a:r>
          </a:p>
          <a:p>
            <a:endParaRPr lang="en-US" dirty="0"/>
          </a:p>
          <a:p>
            <a:r>
              <a:rPr lang="en-US" dirty="0"/>
              <a:t>Email</a:t>
            </a:r>
          </a:p>
          <a:p>
            <a:pPr lvl="1"/>
            <a:r>
              <a:rPr lang="en-US" dirty="0"/>
              <a:t>Contact me if you have questions!</a:t>
            </a:r>
          </a:p>
          <a:p>
            <a:pPr lvl="1"/>
            <a:r>
              <a:rPr lang="en-US" dirty="0"/>
              <a:t>I will send out announcements</a:t>
            </a:r>
          </a:p>
          <a:p>
            <a:pPr lvl="1"/>
            <a:endParaRPr lang="en-US" dirty="0"/>
          </a:p>
          <a:p>
            <a:r>
              <a:rPr lang="en-US" dirty="0"/>
              <a:t>Office Hours</a:t>
            </a:r>
          </a:p>
          <a:p>
            <a:pPr lvl="1"/>
            <a:r>
              <a:rPr lang="en-US" dirty="0"/>
              <a:t>5 (minimum) per week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092200"/>
          </a:xfrm>
          <a:ln/>
        </p:spPr>
        <p:txBody>
          <a:bodyPr/>
          <a:lstStyle/>
          <a:p>
            <a:pPr marL="119063" indent="-119063"/>
            <a:r>
              <a:rPr lang="en-US" dirty="0"/>
              <a:t>Policies: Labs And Exams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Work groups</a:t>
            </a:r>
          </a:p>
          <a:p>
            <a:pPr marL="552450" lvl="1"/>
            <a:r>
              <a:rPr lang="en-US" dirty="0"/>
              <a:t>You must work alone on all lab assignments</a:t>
            </a:r>
          </a:p>
          <a:p>
            <a:r>
              <a:rPr lang="en-US" dirty="0" err="1"/>
              <a:t>Handins</a:t>
            </a:r>
            <a:endParaRPr lang="en-US" dirty="0"/>
          </a:p>
          <a:p>
            <a:pPr marL="552450" lvl="1"/>
            <a:r>
              <a:rPr lang="en-US" dirty="0"/>
              <a:t>Labs due at 11:59pm on Tues or Thurs</a:t>
            </a:r>
          </a:p>
          <a:p>
            <a:pPr marL="552450" lvl="1"/>
            <a:r>
              <a:rPr lang="en-US" dirty="0"/>
              <a:t>Electronic handins using </a:t>
            </a:r>
            <a:r>
              <a:rPr lang="en-US" b="1" dirty="0" err="1">
                <a:solidFill>
                  <a:srgbClr val="FF0000"/>
                </a:solidFill>
              </a:rPr>
              <a:t>Autolab</a:t>
            </a:r>
            <a:r>
              <a:rPr lang="en-US" dirty="0"/>
              <a:t> (no exceptions!)</a:t>
            </a:r>
          </a:p>
          <a:p>
            <a:r>
              <a:rPr lang="en-US" dirty="0"/>
              <a:t>Exams</a:t>
            </a:r>
          </a:p>
          <a:p>
            <a:pPr marL="552450" lvl="1"/>
            <a:r>
              <a:rPr lang="en-US" dirty="0"/>
              <a:t>Exams will be during class time</a:t>
            </a:r>
          </a:p>
          <a:p>
            <a:pPr marL="292100"/>
            <a:r>
              <a:rPr lang="en-US" dirty="0"/>
              <a:t>Appealing grades</a:t>
            </a:r>
          </a:p>
          <a:p>
            <a:pPr marL="552450" lvl="1"/>
            <a:r>
              <a:rPr lang="en-US" dirty="0"/>
              <a:t>In </a:t>
            </a:r>
            <a:r>
              <a:rPr lang="en-US" b="1" dirty="0">
                <a:solidFill>
                  <a:srgbClr val="FF0000"/>
                </a:solidFill>
              </a:rPr>
              <a:t>email</a:t>
            </a:r>
            <a:r>
              <a:rPr lang="en-US" dirty="0"/>
              <a:t> to Prof Killian within 7 days of completion of grading</a:t>
            </a:r>
          </a:p>
          <a:p>
            <a:pPr marL="552450" lvl="1"/>
            <a:r>
              <a:rPr lang="en-US" dirty="0"/>
              <a:t>Follow formal procedure described in syllabus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Facilities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7924800" cy="5435600"/>
          </a:xfrm>
          <a:ln/>
        </p:spPr>
        <p:txBody>
          <a:bodyPr/>
          <a:lstStyle/>
          <a:p>
            <a:r>
              <a:rPr lang="en-US" dirty="0"/>
              <a:t>Labs will use the Linux Lab Machines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linux</a:t>
            </a:r>
            <a:r>
              <a:rPr lang="en-US" dirty="0">
                <a:latin typeface="Courier New"/>
                <a:cs typeface="Courier New"/>
              </a:rPr>
              <a:t>&gt; </a:t>
            </a:r>
            <a:r>
              <a:rPr lang="en-US" dirty="0" err="1">
                <a:latin typeface="Courier New"/>
                <a:cs typeface="Courier New"/>
              </a:rPr>
              <a:t>ssh</a:t>
            </a:r>
            <a:r>
              <a:rPr lang="en-US" dirty="0">
                <a:latin typeface="Courier New"/>
                <a:cs typeface="Courier New"/>
              </a:rPr>
              <a:t> {</a:t>
            </a:r>
            <a:r>
              <a:rPr lang="en-US" dirty="0" err="1">
                <a:latin typeface="Courier New"/>
                <a:cs typeface="Courier New"/>
              </a:rPr>
              <a:t>computer_name</a:t>
            </a:r>
            <a:r>
              <a:rPr lang="en-US" dirty="0">
                <a:latin typeface="Courier New"/>
                <a:cs typeface="Courier New"/>
              </a:rPr>
              <a:t>}.</a:t>
            </a:r>
            <a:r>
              <a:rPr lang="en-US" dirty="0" err="1">
                <a:latin typeface="Courier New"/>
                <a:cs typeface="Courier New"/>
              </a:rPr>
              <a:t>cs.millersville.edu</a:t>
            </a:r>
            <a:endParaRPr lang="en-US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27 Intel machines running Arch Linux</a:t>
            </a:r>
          </a:p>
          <a:p>
            <a:pPr marL="552450" lvl="1"/>
            <a:r>
              <a:rPr lang="en-US" dirty="0"/>
              <a:t>Each machine: i7 (Skylake): 4 cores, 16 GB DRAM</a:t>
            </a:r>
          </a:p>
          <a:p>
            <a:pPr marL="552450" lvl="1"/>
            <a:r>
              <a:rPr lang="en-US" dirty="0"/>
              <a:t>Login using your </a:t>
            </a:r>
            <a:r>
              <a:rPr lang="en-US" dirty="0" err="1"/>
              <a:t>myVille</a:t>
            </a:r>
            <a:r>
              <a:rPr lang="en-US" dirty="0"/>
              <a:t> ID and password</a:t>
            </a:r>
          </a:p>
          <a:p>
            <a:r>
              <a:rPr lang="en-US" dirty="0"/>
              <a:t>Getting help with the command line:</a:t>
            </a:r>
          </a:p>
          <a:p>
            <a:pPr marL="552450" lvl="1"/>
            <a:r>
              <a:rPr lang="en-US" dirty="0"/>
              <a:t>Please direct questions to me</a:t>
            </a:r>
          </a:p>
          <a:p>
            <a:pPr marL="292100"/>
            <a:r>
              <a:rPr lang="en-US" dirty="0"/>
              <a:t>Grading</a:t>
            </a:r>
          </a:p>
          <a:p>
            <a:pPr marL="552450" lvl="1"/>
            <a:r>
              <a:rPr lang="en-US" dirty="0"/>
              <a:t>Performed on </a:t>
            </a:r>
            <a:r>
              <a:rPr lang="en-US" dirty="0" err="1"/>
              <a:t>autolab</a:t>
            </a:r>
            <a:r>
              <a:rPr lang="en-US" dirty="0"/>
              <a:t> (very similar to the Linux Lab)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Timeliness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Grace days</a:t>
            </a:r>
          </a:p>
          <a:p>
            <a:pPr marL="552450" lvl="1"/>
            <a:r>
              <a:rPr lang="en-US" b="1" dirty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3 grace days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for the semester</a:t>
            </a:r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Limit of</a:t>
            </a:r>
            <a:r>
              <a:rPr lang="en-US" b="1" dirty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2 grace days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per lab used </a:t>
            </a:r>
            <a:r>
              <a:rPr lang="en-US" b="1" dirty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automatically</a:t>
            </a:r>
            <a:endParaRPr lang="en-US" b="1" dirty="0">
              <a:solidFill>
                <a:srgbClr val="FF0000"/>
              </a:solidFill>
              <a:latin typeface="Calibri Bold" charset="0"/>
              <a:ea typeface="ヒラギノ角ゴ ProN W6" charset="-128"/>
              <a:cs typeface="ヒラギノ角ゴ ProN W6" charset="-128"/>
              <a:sym typeface="Calibri Bold" charset="0"/>
            </a:endParaRPr>
          </a:p>
          <a:p>
            <a:pPr marL="552450" lvl="1"/>
            <a:r>
              <a:rPr lang="en-US" dirty="0"/>
              <a:t>Covers scheduling crunch, out-of-town trips, illnesses, minor setbacks</a:t>
            </a:r>
          </a:p>
          <a:p>
            <a:pPr marL="552450" lvl="1"/>
            <a:r>
              <a:rPr lang="en-US" dirty="0"/>
              <a:t>Save them until late in the term!</a:t>
            </a:r>
          </a:p>
          <a:p>
            <a:r>
              <a:rPr lang="en-US" dirty="0"/>
              <a:t>Lateness penalties</a:t>
            </a:r>
          </a:p>
          <a:p>
            <a:pPr marL="552450" lvl="1"/>
            <a:r>
              <a:rPr lang="en-US" dirty="0"/>
              <a:t>Once grace day(s) used up, get penalized </a:t>
            </a:r>
            <a:r>
              <a:rPr lang="en-US" b="1" dirty="0">
                <a:solidFill>
                  <a:srgbClr val="FF0000"/>
                </a:solidFill>
              </a:rPr>
              <a:t>25% per day</a:t>
            </a:r>
          </a:p>
          <a:p>
            <a:pPr marL="552450" lvl="1"/>
            <a:r>
              <a:rPr lang="en-US" dirty="0"/>
              <a:t>No </a:t>
            </a:r>
            <a:r>
              <a:rPr lang="en-US" dirty="0" err="1"/>
              <a:t>handins</a:t>
            </a:r>
            <a:r>
              <a:rPr lang="en-US" dirty="0"/>
              <a:t> later than </a:t>
            </a:r>
            <a:r>
              <a:rPr lang="en-US" b="1" dirty="0">
                <a:solidFill>
                  <a:srgbClr val="FF0000"/>
                </a:solidFill>
              </a:rPr>
              <a:t>3 days after due date</a:t>
            </a:r>
          </a:p>
          <a:p>
            <a:r>
              <a:rPr lang="en-US" dirty="0"/>
              <a:t>Catastrophic events</a:t>
            </a:r>
          </a:p>
          <a:p>
            <a:pPr marL="552450" lvl="1"/>
            <a:r>
              <a:rPr lang="en-US" dirty="0"/>
              <a:t>Major illness, death in family, …</a:t>
            </a:r>
          </a:p>
          <a:p>
            <a:pPr marL="552450" lvl="1"/>
            <a:r>
              <a:rPr lang="en-US" dirty="0"/>
              <a:t>Formulate a plan (with your academic advisor) to get back on track</a:t>
            </a:r>
          </a:p>
          <a:p>
            <a:r>
              <a:rPr lang="en-US" dirty="0"/>
              <a:t>Advice</a:t>
            </a:r>
          </a:p>
          <a:p>
            <a:pPr marL="552450" lvl="1"/>
            <a:r>
              <a:rPr lang="en-US" dirty="0"/>
              <a:t>Once you start running late, it’s really hard to catch up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Other Rules of the Lecture Hall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Laptops: permitted</a:t>
            </a:r>
          </a:p>
          <a:p>
            <a:endParaRPr lang="en-US" dirty="0"/>
          </a:p>
          <a:p>
            <a:r>
              <a:rPr lang="en-US" dirty="0"/>
              <a:t>Electronic communications: </a:t>
            </a:r>
            <a:r>
              <a:rPr lang="en-US" b="1" i="1" u="sng" dirty="0">
                <a:solidFill>
                  <a:srgbClr val="FF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forbidden</a:t>
            </a:r>
            <a:endParaRPr lang="en-US" b="1" i="1" u="sng" dirty="0">
              <a:solidFill>
                <a:srgbClr val="FF0000"/>
              </a:solidFill>
            </a:endParaRPr>
          </a:p>
          <a:p>
            <a:pPr marL="552450" lvl="1"/>
            <a:r>
              <a:rPr lang="en-US" dirty="0"/>
              <a:t>No email, instant messaging, cell phone calls, etc</a:t>
            </a:r>
          </a:p>
          <a:p>
            <a:endParaRPr lang="en-US" dirty="0"/>
          </a:p>
          <a:p>
            <a:r>
              <a:rPr lang="en-US" dirty="0"/>
              <a:t>Presence in lectures: voluntary, strongly recommended</a:t>
            </a:r>
          </a:p>
          <a:p>
            <a:endParaRPr lang="en-US" dirty="0"/>
          </a:p>
          <a:p>
            <a:r>
              <a:rPr lang="en-US" dirty="0"/>
              <a:t>Presence during scheduled lab time: mandatory</a:t>
            </a:r>
          </a:p>
          <a:p>
            <a:endParaRPr lang="en-US" dirty="0"/>
          </a:p>
          <a:p>
            <a:r>
              <a:rPr lang="en-US" dirty="0"/>
              <a:t>Voice recordings: acceptable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Policies: Grading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Exams (60%): midterm (30%), final (30%)</a:t>
            </a:r>
          </a:p>
          <a:p>
            <a:endParaRPr lang="en-US" dirty="0"/>
          </a:p>
          <a:p>
            <a:r>
              <a:rPr lang="en-US" dirty="0"/>
              <a:t>Labs (40%): weighted according to points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Final grades based on a straight 10-point scale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Programs and Data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Bits operations, arithmetic, assembly language programs</a:t>
            </a:r>
          </a:p>
          <a:p>
            <a:pPr marL="552450" lvl="1"/>
            <a:r>
              <a:rPr lang="en-US" dirty="0"/>
              <a:t>Representation of C control and data structures</a:t>
            </a:r>
          </a:p>
          <a:p>
            <a:pPr marL="552450" lvl="1"/>
            <a:r>
              <a:rPr lang="en-US" dirty="0"/>
              <a:t>Includes aspects of architecture and compilers </a:t>
            </a:r>
          </a:p>
          <a:p>
            <a:endParaRPr lang="en-US" dirty="0"/>
          </a:p>
          <a:p>
            <a:r>
              <a:rPr lang="en-US" dirty="0"/>
              <a:t>Assignments</a:t>
            </a:r>
          </a:p>
          <a:p>
            <a:pPr marL="552450" lvl="1"/>
            <a:r>
              <a:rPr lang="en-US" dirty="0"/>
              <a:t>L1 (</a:t>
            </a:r>
            <a:r>
              <a:rPr lang="en-US" dirty="0" err="1"/>
              <a:t>datalab</a:t>
            </a:r>
            <a:r>
              <a:rPr lang="en-US" dirty="0"/>
              <a:t>): Manipulating bits</a:t>
            </a:r>
          </a:p>
          <a:p>
            <a:pPr marL="552450" lvl="1"/>
            <a:r>
              <a:rPr lang="en-US" dirty="0"/>
              <a:t>L2 (</a:t>
            </a:r>
            <a:r>
              <a:rPr lang="en-US" dirty="0" err="1"/>
              <a:t>bomblab</a:t>
            </a:r>
            <a:r>
              <a:rPr lang="en-US" dirty="0"/>
              <a:t>): Defusing a binary bomb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Architecture &amp; Pipeline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5-stage pipeline implementation</a:t>
            </a:r>
          </a:p>
          <a:p>
            <a:pPr marL="552450" lvl="1"/>
            <a:r>
              <a:rPr lang="en-US" dirty="0"/>
              <a:t>Hardware control language</a:t>
            </a:r>
          </a:p>
          <a:p>
            <a:pPr marL="552450" lvl="1"/>
            <a:r>
              <a:rPr lang="en-US" dirty="0"/>
              <a:t>Optimization of assembly</a:t>
            </a:r>
          </a:p>
          <a:p>
            <a:endParaRPr lang="en-US" dirty="0"/>
          </a:p>
          <a:p>
            <a:r>
              <a:rPr lang="en-US" dirty="0"/>
              <a:t>Assignments</a:t>
            </a:r>
          </a:p>
          <a:p>
            <a:pPr marL="552450" lvl="1"/>
            <a:r>
              <a:rPr lang="en-US" dirty="0"/>
              <a:t>L3 (</a:t>
            </a:r>
            <a:r>
              <a:rPr lang="en-US" dirty="0" err="1"/>
              <a:t>archlab</a:t>
            </a:r>
            <a:r>
              <a:rPr lang="en-US" dirty="0"/>
              <a:t>): Enhancing an existing ISA</a:t>
            </a:r>
          </a:p>
        </p:txBody>
      </p:sp>
    </p:spTree>
    <p:extLst>
      <p:ext uri="{BB962C8B-B14F-4D97-AF65-F5344CB8AC3E}">
        <p14:creationId xmlns:p14="http://schemas.microsoft.com/office/powerpoint/2010/main" val="87685566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The Memory Hierarchy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Memory technology, memory hierarchy, caches, disks, locality, IO</a:t>
            </a:r>
          </a:p>
          <a:p>
            <a:pPr marL="552450" lvl="1"/>
            <a:r>
              <a:rPr lang="en-US" dirty="0"/>
              <a:t>Includes aspects of architecture and OS</a:t>
            </a:r>
          </a:p>
          <a:p>
            <a:pPr marL="552450" lvl="1"/>
            <a:endParaRPr lang="en-US" dirty="0"/>
          </a:p>
          <a:p>
            <a:pPr marL="292100"/>
            <a:r>
              <a:rPr lang="en-US" dirty="0"/>
              <a:t>Assignments</a:t>
            </a:r>
          </a:p>
          <a:p>
            <a:pPr marL="552450" lvl="1"/>
            <a:r>
              <a:rPr lang="en-US" dirty="0"/>
              <a:t>L4 (</a:t>
            </a:r>
            <a:r>
              <a:rPr lang="en-US" dirty="0" err="1"/>
              <a:t>cachelab</a:t>
            </a:r>
            <a:r>
              <a:rPr lang="en-US" dirty="0"/>
              <a:t>): Building a cache simulator and optimizing for locality.</a:t>
            </a:r>
          </a:p>
          <a:p>
            <a:pPr marL="838200" lvl="2"/>
            <a:r>
              <a:rPr lang="en-US" dirty="0"/>
              <a:t>Learn how to exploit locality in your programs.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092200"/>
          </a:xfrm>
        </p:spPr>
        <p:txBody>
          <a:bodyPr/>
          <a:lstStyle/>
          <a:p>
            <a:r>
              <a:rPr lang="en-US" b="1" dirty="0"/>
              <a:t>Course Theme:</a:t>
            </a:r>
            <a:br>
              <a:rPr lang="en-US" b="1" dirty="0"/>
            </a:br>
            <a:r>
              <a:rPr lang="en-US" b="1" dirty="0"/>
              <a:t>Abstraction Is Good But Don’t Forget Reality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Most CS courses emphasize abstraction</a:t>
            </a:r>
          </a:p>
          <a:p>
            <a:pPr lvl="1"/>
            <a:r>
              <a:rPr lang="en-US" dirty="0"/>
              <a:t>Abstract data types, Asymptotic analysis</a:t>
            </a:r>
          </a:p>
          <a:p>
            <a:r>
              <a:rPr lang="en-US" b="1" dirty="0"/>
              <a:t>These abstractions have limits</a:t>
            </a:r>
          </a:p>
          <a:p>
            <a:pPr lvl="1"/>
            <a:r>
              <a:rPr lang="en-US" dirty="0"/>
              <a:t>Especially in the presence of bugs</a:t>
            </a:r>
          </a:p>
          <a:p>
            <a:pPr lvl="1"/>
            <a:r>
              <a:rPr lang="en-US" dirty="0"/>
              <a:t>Need to understand details of underlying implementations</a:t>
            </a:r>
          </a:p>
          <a:p>
            <a:r>
              <a:rPr lang="en-US" b="1" dirty="0"/>
              <a:t>Useful outcomes from taking CSCI 370</a:t>
            </a:r>
          </a:p>
          <a:p>
            <a:pPr lvl="1"/>
            <a:r>
              <a:rPr lang="en-US" dirty="0"/>
              <a:t>Understand computer architecture</a:t>
            </a:r>
          </a:p>
          <a:p>
            <a:pPr lvl="2"/>
            <a:r>
              <a:rPr lang="en-US" dirty="0"/>
              <a:t>Translation between high-level code and how it runs!</a:t>
            </a:r>
          </a:p>
          <a:p>
            <a:pPr lvl="1"/>
            <a:r>
              <a:rPr lang="en-US" dirty="0"/>
              <a:t>Become more effective programmers</a:t>
            </a:r>
          </a:p>
          <a:p>
            <a:pPr lvl="2"/>
            <a:r>
              <a:rPr lang="en-US" dirty="0"/>
              <a:t>Able to find and eliminate bugs efficiently</a:t>
            </a:r>
          </a:p>
          <a:p>
            <a:pPr lvl="2"/>
            <a:r>
              <a:rPr lang="en-US" dirty="0"/>
              <a:t>Able to understand and tune for program performance</a:t>
            </a:r>
          </a:p>
          <a:p>
            <a:pPr lvl="1"/>
            <a:r>
              <a:rPr lang="en-US" dirty="0"/>
              <a:t>Prepare for later “systems” classes</a:t>
            </a:r>
          </a:p>
          <a:p>
            <a:pPr lvl="2"/>
            <a:r>
              <a:rPr lang="en-US" dirty="0"/>
              <a:t>Compilers, Operating Systems, Parallel Programming, etc.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Exceptional Control Flow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7823200" cy="5435600"/>
          </a:xfrm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Hardware exceptions, </a:t>
            </a:r>
          </a:p>
          <a:p>
            <a:pPr marL="552450" lvl="1"/>
            <a:r>
              <a:rPr lang="en-US" dirty="0"/>
              <a:t>Includes aspects of compilers, OS, and architecture</a:t>
            </a:r>
          </a:p>
          <a:p>
            <a:pPr marL="552450" lvl="1"/>
            <a:endParaRPr lang="en-US" dirty="0"/>
          </a:p>
          <a:p>
            <a:r>
              <a:rPr lang="en-US" dirty="0"/>
              <a:t>Assignments</a:t>
            </a:r>
          </a:p>
          <a:p>
            <a:pPr marL="552450" lvl="1"/>
            <a:r>
              <a:rPr lang="en-US" dirty="0"/>
              <a:t>None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 Virtual Memory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Virtual memory, address translation</a:t>
            </a:r>
          </a:p>
          <a:p>
            <a:pPr marL="552450" lvl="1"/>
            <a:r>
              <a:rPr lang="en-US" dirty="0"/>
              <a:t>Includes aspects of architecture and OS</a:t>
            </a:r>
          </a:p>
          <a:p>
            <a:endParaRPr lang="en-US" dirty="0"/>
          </a:p>
          <a:p>
            <a:r>
              <a:rPr lang="en-US" dirty="0"/>
              <a:t>Assignments</a:t>
            </a:r>
          </a:p>
          <a:p>
            <a:pPr marL="552450" lvl="1"/>
            <a:r>
              <a:rPr lang="en-US" dirty="0"/>
              <a:t>None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 Grab-Bag of Other Topics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x87 floating-point</a:t>
            </a:r>
          </a:p>
          <a:p>
            <a:pPr marL="552450" lvl="1"/>
            <a:r>
              <a:rPr lang="en-US" dirty="0"/>
              <a:t>SIMD</a:t>
            </a:r>
          </a:p>
          <a:p>
            <a:pPr marL="552450" lvl="1"/>
            <a:r>
              <a:rPr lang="en-US" dirty="0"/>
              <a:t>GPU</a:t>
            </a:r>
          </a:p>
          <a:p>
            <a:pPr marL="552450" lvl="1"/>
            <a:r>
              <a:rPr lang="en-US" dirty="0"/>
              <a:t>ARM (RISC)</a:t>
            </a:r>
          </a:p>
          <a:p>
            <a:pPr marL="552450" lvl="1"/>
            <a:r>
              <a:rPr lang="en-US" dirty="0"/>
              <a:t>Biological/Optical/Quantum Computing</a:t>
            </a:r>
          </a:p>
          <a:p>
            <a:endParaRPr lang="en-US" dirty="0"/>
          </a:p>
          <a:p>
            <a:r>
              <a:rPr lang="en-US" dirty="0"/>
              <a:t>Assignments</a:t>
            </a:r>
          </a:p>
          <a:p>
            <a:pPr marL="552450" lvl="1"/>
            <a:r>
              <a:rPr lang="en-US" dirty="0"/>
              <a:t>Short (one page) writeup + class discussion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Lab Rationale 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Each lab has a well-defined goal such as solving a puzzle or winning a contest</a:t>
            </a:r>
          </a:p>
          <a:p>
            <a:endParaRPr lang="en-US" dirty="0"/>
          </a:p>
          <a:p>
            <a:r>
              <a:rPr lang="en-US" dirty="0"/>
              <a:t>Doing the lab should result in new skills and concepts</a:t>
            </a:r>
          </a:p>
          <a:p>
            <a:endParaRPr lang="en-US" dirty="0"/>
          </a:p>
          <a:p>
            <a:r>
              <a:rPr lang="en-US" dirty="0"/>
              <a:t>We try to use competition in a fun and healthy way</a:t>
            </a:r>
          </a:p>
          <a:p>
            <a:pPr marL="552450" lvl="1"/>
            <a:r>
              <a:rPr lang="en-US" dirty="0"/>
              <a:t>Set a reasonable threshold for full credit</a:t>
            </a:r>
          </a:p>
          <a:p>
            <a:pPr marL="552450" lvl="1"/>
            <a:r>
              <a:rPr lang="en-US" dirty="0"/>
              <a:t>Post intermediate results (</a:t>
            </a:r>
            <a:r>
              <a:rPr lang="en-US" dirty="0" err="1"/>
              <a:t>anonymized</a:t>
            </a:r>
            <a:r>
              <a:rPr lang="en-US" dirty="0"/>
              <a:t>) on </a:t>
            </a:r>
            <a:r>
              <a:rPr lang="en-US" dirty="0" err="1"/>
              <a:t>Autolab</a:t>
            </a:r>
            <a:r>
              <a:rPr lang="en-US" dirty="0"/>
              <a:t> scoreboard for glory!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 </a:t>
            </a:r>
            <a:r>
              <a:rPr lang="en-US" dirty="0" err="1">
                <a:cs typeface="Courier New"/>
              </a:rPr>
              <a:t>Autolab</a:t>
            </a:r>
            <a:r>
              <a:rPr lang="en-US" dirty="0"/>
              <a:t>	(https://</a:t>
            </a:r>
            <a:r>
              <a:rPr lang="en-US" dirty="0" err="1"/>
              <a:t>autolab.millersville.edu</a:t>
            </a:r>
            <a:r>
              <a:rPr lang="en-US" dirty="0"/>
              <a:t>)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Labs are provided by the </a:t>
            </a:r>
            <a:r>
              <a:rPr lang="en-US" dirty="0" err="1"/>
              <a:t>Autolab</a:t>
            </a:r>
            <a:r>
              <a:rPr lang="en-US" dirty="0"/>
              <a:t> system</a:t>
            </a:r>
          </a:p>
          <a:p>
            <a:pPr lvl="1"/>
            <a:r>
              <a:rPr lang="en-US" dirty="0"/>
              <a:t>Project page: http://</a:t>
            </a:r>
            <a:r>
              <a:rPr lang="en-US" dirty="0" err="1"/>
              <a:t>autolab.millersville.edu</a:t>
            </a:r>
            <a:endParaRPr lang="en-US" dirty="0"/>
          </a:p>
          <a:p>
            <a:pPr lvl="1"/>
            <a:r>
              <a:rPr lang="en-US" dirty="0"/>
              <a:t>Developed by CMU faculty and students</a:t>
            </a:r>
          </a:p>
          <a:p>
            <a:pPr marL="552450" lvl="1"/>
            <a:r>
              <a:rPr lang="en-US" dirty="0"/>
              <a:t>Key ideas: Autograding and Scoreboards</a:t>
            </a:r>
          </a:p>
          <a:p>
            <a:pPr marL="838200" lvl="2"/>
            <a:r>
              <a:rPr lang="en-US" b="1" dirty="0">
                <a:solidFill>
                  <a:srgbClr val="FF0000"/>
                </a:solidFill>
              </a:rPr>
              <a:t>Autograding:</a:t>
            </a:r>
            <a:r>
              <a:rPr lang="en-US" dirty="0"/>
              <a:t> Providing you with instant feedback.</a:t>
            </a:r>
          </a:p>
          <a:p>
            <a:pPr marL="838200" lvl="2"/>
            <a:r>
              <a:rPr lang="en-US" b="1" dirty="0">
                <a:solidFill>
                  <a:srgbClr val="FF0000"/>
                </a:solidFill>
              </a:rPr>
              <a:t>Scoreboards:</a:t>
            </a:r>
            <a:r>
              <a:rPr lang="en-US" dirty="0"/>
              <a:t> Real-time, rank-ordered, and  anonymous summary.</a:t>
            </a:r>
          </a:p>
          <a:p>
            <a:r>
              <a:rPr lang="en-US" dirty="0"/>
              <a:t>With </a:t>
            </a:r>
            <a:r>
              <a:rPr lang="en-US" dirty="0" err="1"/>
              <a:t>Autolab</a:t>
            </a:r>
            <a:r>
              <a:rPr lang="en-US" dirty="0"/>
              <a:t> you can use your Web browser to:</a:t>
            </a:r>
          </a:p>
          <a:p>
            <a:pPr marL="552450" lvl="1"/>
            <a:r>
              <a:rPr lang="en-US" dirty="0"/>
              <a:t>Download the lab materials</a:t>
            </a:r>
          </a:p>
          <a:p>
            <a:pPr marL="552450" lvl="1"/>
            <a:r>
              <a:rPr lang="en-US" dirty="0"/>
              <a:t>Handin your code for autograding by the </a:t>
            </a:r>
            <a:r>
              <a:rPr lang="en-US" dirty="0" err="1"/>
              <a:t>Autolab</a:t>
            </a:r>
            <a:r>
              <a:rPr lang="en-US" dirty="0"/>
              <a:t> server</a:t>
            </a:r>
          </a:p>
          <a:p>
            <a:pPr marL="552450" lvl="1"/>
            <a:r>
              <a:rPr lang="en-US" dirty="0"/>
              <a:t>View the class scoreboard</a:t>
            </a:r>
          </a:p>
          <a:p>
            <a:pPr marL="552450" lvl="1"/>
            <a:r>
              <a:rPr lang="en-US" dirty="0"/>
              <a:t>View the complete history of your code handins, </a:t>
            </a:r>
            <a:r>
              <a:rPr lang="en-US" dirty="0" err="1"/>
              <a:t>autograded</a:t>
            </a:r>
            <a:r>
              <a:rPr lang="en-US" dirty="0"/>
              <a:t> results, instructor’s evaluations, and </a:t>
            </a:r>
            <a:r>
              <a:rPr lang="en-US" dirty="0" err="1"/>
              <a:t>gradebook</a:t>
            </a:r>
            <a:r>
              <a:rPr lang="en-US" dirty="0"/>
              <a:t>.</a:t>
            </a:r>
          </a:p>
          <a:p>
            <a:pPr marL="552450" lvl="1"/>
            <a:r>
              <a:rPr lang="en-US" dirty="0"/>
              <a:t>View the annotations of your code for Style points.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Great Reality #1: </a:t>
            </a:r>
            <a:br>
              <a:rPr lang="en-US" b="1" dirty="0"/>
            </a:br>
            <a:r>
              <a:rPr lang="en-US" b="1" dirty="0" err="1"/>
              <a:t>Ints</a:t>
            </a:r>
            <a:r>
              <a:rPr lang="en-US" b="1" dirty="0"/>
              <a:t> are not Integers, Floats are not </a:t>
            </a:r>
            <a:r>
              <a:rPr lang="en-US" b="1" dirty="0" err="1"/>
              <a:t>Reals</a:t>
            </a:r>
            <a:endParaRPr lang="en-US" b="1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/>
              <a:t>Example 1: Is x</a:t>
            </a:r>
            <a:r>
              <a:rPr lang="en-US" b="1" baseline="32000" dirty="0"/>
              <a:t>2</a:t>
            </a:r>
            <a:r>
              <a:rPr lang="en-US" b="1" dirty="0"/>
              <a:t> ≥ 0?</a:t>
            </a:r>
          </a:p>
          <a:p>
            <a:pPr marL="552450" lvl="1">
              <a:spcBef>
                <a:spcPts val="1600"/>
              </a:spcBef>
            </a:pPr>
            <a:r>
              <a:rPr lang="en-US" dirty="0"/>
              <a:t>Float’s: Yes!</a:t>
            </a:r>
          </a:p>
          <a:p>
            <a:pPr marL="552450" lvl="1">
              <a:spcBef>
                <a:spcPts val="9600"/>
              </a:spcBef>
            </a:pPr>
            <a:r>
              <a:rPr lang="en-US" dirty="0" err="1"/>
              <a:t>Int’s</a:t>
            </a:r>
            <a:r>
              <a:rPr lang="en-US" dirty="0"/>
              <a:t>:</a:t>
            </a:r>
          </a:p>
          <a:p>
            <a:pPr marL="838200" lvl="2"/>
            <a:r>
              <a:rPr lang="en-US" dirty="0">
                <a:ea typeface="Zapf Dingbats" charset="2"/>
                <a:cs typeface="Zapf Dingbats" charset="2"/>
              </a:rPr>
              <a:t> 40000 * 40000  ➙ 1600000000</a:t>
            </a:r>
            <a:endParaRPr lang="en-US" dirty="0"/>
          </a:p>
          <a:p>
            <a:pPr marL="838200" lvl="2"/>
            <a:r>
              <a:rPr lang="en-US" dirty="0">
                <a:ea typeface="Zapf Dingbats" charset="2"/>
                <a:cs typeface="Zapf Dingbats" charset="2"/>
              </a:rPr>
              <a:t> 50000 * 50000  ➙ ??</a:t>
            </a:r>
            <a:endParaRPr lang="en-US" dirty="0"/>
          </a:p>
          <a:p>
            <a:r>
              <a:rPr lang="en-US" b="1" dirty="0"/>
              <a:t>Example 2: Is (</a:t>
            </a:r>
            <a:r>
              <a:rPr lang="en-US" b="1" dirty="0" err="1"/>
              <a:t>x</a:t>
            </a:r>
            <a:r>
              <a:rPr lang="en-US" b="1" dirty="0"/>
              <a:t> + </a:t>
            </a:r>
            <a:r>
              <a:rPr lang="en-US" b="1" dirty="0" err="1"/>
              <a:t>y</a:t>
            </a:r>
            <a:r>
              <a:rPr lang="en-US" b="1" dirty="0"/>
              <a:t>) + </a:t>
            </a:r>
            <a:r>
              <a:rPr lang="en-US" b="1" dirty="0" err="1"/>
              <a:t>z</a:t>
            </a:r>
            <a:r>
              <a:rPr lang="en-US" b="1" dirty="0"/>
              <a:t>  =  </a:t>
            </a:r>
            <a:r>
              <a:rPr lang="en-US" b="1" dirty="0" err="1"/>
              <a:t>x</a:t>
            </a:r>
            <a:r>
              <a:rPr lang="en-US" b="1" dirty="0"/>
              <a:t> + (</a:t>
            </a:r>
            <a:r>
              <a:rPr lang="en-US" b="1" dirty="0" err="1"/>
              <a:t>y</a:t>
            </a:r>
            <a:r>
              <a:rPr lang="en-US" b="1" dirty="0"/>
              <a:t> + </a:t>
            </a:r>
            <a:r>
              <a:rPr lang="en-US" b="1" dirty="0" err="1"/>
              <a:t>z</a:t>
            </a:r>
            <a:r>
              <a:rPr lang="en-US" b="1" dirty="0"/>
              <a:t>)?</a:t>
            </a:r>
          </a:p>
          <a:p>
            <a:pPr marL="552450" lvl="1"/>
            <a:r>
              <a:rPr lang="en-US" dirty="0"/>
              <a:t>Unsigned &amp; Signed </a:t>
            </a:r>
            <a:r>
              <a:rPr lang="en-US" dirty="0" err="1"/>
              <a:t>Int’s</a:t>
            </a:r>
            <a:r>
              <a:rPr lang="en-US" dirty="0"/>
              <a:t>: Yes!</a:t>
            </a:r>
          </a:p>
          <a:p>
            <a:pPr marL="552450" lvl="1"/>
            <a:r>
              <a:rPr lang="en-US" dirty="0"/>
              <a:t>Float’s:	</a:t>
            </a:r>
          </a:p>
          <a:p>
            <a:pPr marL="838200" lvl="2"/>
            <a:r>
              <a:rPr lang="en-US" dirty="0"/>
              <a:t> (1e20 + -1e20) + 3.14 --&gt; 3.14</a:t>
            </a:r>
          </a:p>
          <a:p>
            <a:pPr marL="838200" lvl="2"/>
            <a:r>
              <a:rPr lang="en-US" dirty="0"/>
              <a:t> 1e20 + (-1e20 + 3.14) --&gt; ??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8800" y="1900238"/>
            <a:ext cx="5524500" cy="182086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/>
          </p:cNvSpPr>
          <p:nvPr/>
        </p:nvSpPr>
        <p:spPr bwMode="auto">
          <a:xfrm>
            <a:off x="7342188" y="6578600"/>
            <a:ext cx="17272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Source: xkcd.com/571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Computer Arithmetic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Does not generate random values</a:t>
            </a:r>
          </a:p>
          <a:p>
            <a:pPr lvl="1"/>
            <a:r>
              <a:rPr lang="en-US" dirty="0"/>
              <a:t>Arithmetic operations have important mathematical properties</a:t>
            </a:r>
          </a:p>
          <a:p>
            <a:r>
              <a:rPr lang="en-US" b="1" dirty="0"/>
              <a:t>Cannot assume all “usual” mathematical properties</a:t>
            </a:r>
          </a:p>
          <a:p>
            <a:pPr lvl="1"/>
            <a:r>
              <a:rPr lang="en-US" dirty="0"/>
              <a:t>Due to finiteness of representations</a:t>
            </a:r>
          </a:p>
          <a:p>
            <a:pPr lvl="1"/>
            <a:r>
              <a:rPr lang="en-US" dirty="0"/>
              <a:t>Integer operations satisfy “ring” properties</a:t>
            </a:r>
          </a:p>
          <a:p>
            <a:pPr lvl="2"/>
            <a:r>
              <a:rPr lang="en-US" dirty="0" err="1"/>
              <a:t>Commutativity</a:t>
            </a:r>
            <a:r>
              <a:rPr lang="en-US" dirty="0"/>
              <a:t>, </a:t>
            </a:r>
            <a:r>
              <a:rPr lang="en-US" dirty="0" err="1"/>
              <a:t>associativity</a:t>
            </a:r>
            <a:r>
              <a:rPr lang="en-US" dirty="0"/>
              <a:t>, </a:t>
            </a:r>
            <a:r>
              <a:rPr lang="en-US" dirty="0" err="1"/>
              <a:t>distributivity</a:t>
            </a:r>
            <a:endParaRPr lang="en-US" dirty="0"/>
          </a:p>
          <a:p>
            <a:pPr lvl="1"/>
            <a:r>
              <a:rPr lang="en-US" dirty="0"/>
              <a:t>Floating point operations satisfy “ordering” properties</a:t>
            </a:r>
          </a:p>
          <a:p>
            <a:pPr lvl="2"/>
            <a:r>
              <a:rPr lang="en-US" dirty="0" err="1"/>
              <a:t>Monotonicity</a:t>
            </a:r>
            <a:r>
              <a:rPr lang="en-US" dirty="0"/>
              <a:t>, values of signs</a:t>
            </a:r>
          </a:p>
          <a:p>
            <a:r>
              <a:rPr lang="en-US" b="1" dirty="0"/>
              <a:t>Observation</a:t>
            </a:r>
          </a:p>
          <a:p>
            <a:pPr lvl="1"/>
            <a:r>
              <a:rPr lang="en-US" dirty="0"/>
              <a:t>Need to understand which abstractions apply in which contexts</a:t>
            </a:r>
          </a:p>
          <a:p>
            <a:pPr lvl="1"/>
            <a:r>
              <a:rPr lang="en-US" dirty="0"/>
              <a:t>Important issues for compiler writers and serious application programmers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Great Reality #2: </a:t>
            </a:r>
            <a:br>
              <a:rPr lang="en-US" b="1" dirty="0"/>
            </a:br>
            <a:r>
              <a:rPr lang="en-US" b="1" dirty="0"/>
              <a:t>You’ve Got to Know Assembly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Chances are, you’ll never write programs in assembly</a:t>
            </a:r>
          </a:p>
          <a:p>
            <a:pPr lvl="1"/>
            <a:r>
              <a:rPr lang="en-US" dirty="0"/>
              <a:t>Compilers are much better &amp; more patient than you are</a:t>
            </a:r>
          </a:p>
          <a:p>
            <a:r>
              <a:rPr lang="en-US" b="1" dirty="0"/>
              <a:t>But: Understanding assembly is key to machine-level execution model</a:t>
            </a:r>
          </a:p>
          <a:p>
            <a:pPr lvl="1"/>
            <a:r>
              <a:rPr lang="en-US" dirty="0"/>
              <a:t>Behavior of programs in presence of bugs</a:t>
            </a:r>
          </a:p>
          <a:p>
            <a:pPr lvl="2"/>
            <a:r>
              <a:rPr lang="en-US" dirty="0"/>
              <a:t>High-level language models break down</a:t>
            </a:r>
          </a:p>
          <a:p>
            <a:pPr lvl="1"/>
            <a:r>
              <a:rPr lang="en-US" dirty="0"/>
              <a:t>Tuning program performance</a:t>
            </a:r>
          </a:p>
          <a:p>
            <a:pPr lvl="2"/>
            <a:r>
              <a:rPr lang="en-US" dirty="0"/>
              <a:t>Understand optimizations done / not done by the compiler</a:t>
            </a:r>
          </a:p>
          <a:p>
            <a:pPr lvl="2"/>
            <a:r>
              <a:rPr lang="en-US" dirty="0"/>
              <a:t>Understanding sources of program inefficiency</a:t>
            </a:r>
          </a:p>
          <a:p>
            <a:pPr lvl="1"/>
            <a:r>
              <a:rPr lang="en-US" dirty="0"/>
              <a:t>Implementing system software</a:t>
            </a:r>
          </a:p>
          <a:p>
            <a:pPr lvl="2"/>
            <a:r>
              <a:rPr lang="en-US" dirty="0"/>
              <a:t>Compiler has machine code as target</a:t>
            </a:r>
          </a:p>
          <a:p>
            <a:pPr lvl="2"/>
            <a:r>
              <a:rPr lang="en-US" dirty="0"/>
              <a:t>Operating systems must manage process state</a:t>
            </a:r>
          </a:p>
          <a:p>
            <a:pPr lvl="1"/>
            <a:r>
              <a:rPr lang="en-US" dirty="0"/>
              <a:t>Creating / fighting malware</a:t>
            </a:r>
          </a:p>
          <a:p>
            <a:pPr lvl="2"/>
            <a:r>
              <a:rPr lang="en-US" dirty="0"/>
              <a:t>x86 assembly is the language of choice!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Great Reality #3: Memory Matters</a:t>
            </a:r>
            <a:br>
              <a:rPr lang="en-US" b="1" dirty="0"/>
            </a:br>
            <a:r>
              <a:rPr lang="en-US" sz="2900" b="1" dirty="0"/>
              <a:t>Random Access Memory Is an Unphysical Abstraction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38200" lvl="2"/>
            <a:endParaRPr lang="en-US" dirty="0"/>
          </a:p>
          <a:p>
            <a:r>
              <a:rPr lang="en-US" b="1" dirty="0"/>
              <a:t>Memory is not unbounded</a:t>
            </a:r>
          </a:p>
          <a:p>
            <a:pPr marL="552450" lvl="1"/>
            <a:r>
              <a:rPr lang="en-US" dirty="0"/>
              <a:t>It must be allocated and managed</a:t>
            </a:r>
          </a:p>
          <a:p>
            <a:pPr marL="552450" lvl="1"/>
            <a:r>
              <a:rPr lang="en-US" dirty="0"/>
              <a:t>Many applications are memory dominated</a:t>
            </a:r>
          </a:p>
          <a:p>
            <a:r>
              <a:rPr lang="en-US" b="1" dirty="0"/>
              <a:t>Memory referencing bugs especially pernicious</a:t>
            </a:r>
          </a:p>
          <a:p>
            <a:pPr marL="552450" lvl="1"/>
            <a:r>
              <a:rPr lang="en-US" dirty="0"/>
              <a:t>Effects are distant in both time and space</a:t>
            </a:r>
          </a:p>
          <a:p>
            <a:r>
              <a:rPr lang="en-US" b="1" dirty="0"/>
              <a:t>Memory performance is not uniform</a:t>
            </a:r>
          </a:p>
          <a:p>
            <a:pPr marL="552450" lvl="1"/>
            <a:r>
              <a:rPr lang="en-US" dirty="0"/>
              <a:t>Cache and virtual memory effects can greatly affect program performance</a:t>
            </a:r>
          </a:p>
          <a:p>
            <a:pPr marL="552450" lvl="1"/>
            <a:r>
              <a:rPr lang="en-US" dirty="0"/>
              <a:t>Adapting program to characteristics of memory system can lead to major speed improvements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919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2004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35673"/>
              </p:ext>
            </p:extLst>
          </p:nvPr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879941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Pages>0</Pages>
  <Words>2115</Words>
  <Characters>0</Characters>
  <Application>Microsoft Macintosh PowerPoint</Application>
  <PresentationFormat>On-screen Show (4:3)</PresentationFormat>
  <Lines>0</Lines>
  <Paragraphs>425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</vt:lpstr>
      <vt:lpstr>Arial Narrow</vt:lpstr>
      <vt:lpstr>Calibri</vt:lpstr>
      <vt:lpstr>Calibri Bold</vt:lpstr>
      <vt:lpstr>Calibri Italic</vt:lpstr>
      <vt:lpstr>Courier New</vt:lpstr>
      <vt:lpstr>Gill Sans</vt:lpstr>
      <vt:lpstr>Wingdings</vt:lpstr>
      <vt:lpstr>Wingdings 2</vt:lpstr>
      <vt:lpstr>Title Slide</vt:lpstr>
      <vt:lpstr>Title and Content</vt:lpstr>
      <vt:lpstr>Title Only</vt:lpstr>
      <vt:lpstr>PowerPoint Presentation</vt:lpstr>
      <vt:lpstr>Overview</vt:lpstr>
      <vt:lpstr>Course Theme: Abstraction Is Good But Don’t Forget Reality</vt:lpstr>
      <vt:lpstr>Great Reality #1:  Ints are not Integers, Floats are not Reals</vt:lpstr>
      <vt:lpstr>Computer Arithmetic</vt:lpstr>
      <vt:lpstr>Great Reality #2:  You’ve Got to Know Assembly</vt:lpstr>
      <vt:lpstr>Great Reality #3: Memory Matters Random Access Memory Is an Unphysical Abstraction</vt:lpstr>
      <vt:lpstr>Memory Referencing Bug Example</vt:lpstr>
      <vt:lpstr>Memory Referencing Bug Example</vt:lpstr>
      <vt:lpstr>Memory Referencing Errors</vt:lpstr>
      <vt:lpstr>Great Reality #4: There’s more to performance than asymptotic complexity </vt:lpstr>
      <vt:lpstr>Memory System Performance Example</vt:lpstr>
      <vt:lpstr>Why The Performance Differs</vt:lpstr>
      <vt:lpstr>Great Reality #5: Computers do more than execute programs</vt:lpstr>
      <vt:lpstr>Course Perspective</vt:lpstr>
      <vt:lpstr>Role within CS Curriculum</vt:lpstr>
      <vt:lpstr>Cheating: Description</vt:lpstr>
      <vt:lpstr>Cheating: Consequences</vt:lpstr>
      <vt:lpstr>Textbooks</vt:lpstr>
      <vt:lpstr>Course Components</vt:lpstr>
      <vt:lpstr>Getting Help </vt:lpstr>
      <vt:lpstr>Policies: Labs And Exams</vt:lpstr>
      <vt:lpstr>Facilities</vt:lpstr>
      <vt:lpstr>Timeliness</vt:lpstr>
      <vt:lpstr>Other Rules of the Lecture Hall</vt:lpstr>
      <vt:lpstr>Policies: Grading</vt:lpstr>
      <vt:lpstr>Programs and Data</vt:lpstr>
      <vt:lpstr>Architecture &amp; Pipeline</vt:lpstr>
      <vt:lpstr>The Memory Hierarchy</vt:lpstr>
      <vt:lpstr>Exceptional Control Flow</vt:lpstr>
      <vt:lpstr> Virtual Memory</vt:lpstr>
      <vt:lpstr> Grab-Bag of Other Topics</vt:lpstr>
      <vt:lpstr>Lab Rationale </vt:lpstr>
      <vt:lpstr> Autolab (https://autolab.millersville.edu)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William Killian</cp:lastModifiedBy>
  <cp:revision>99</cp:revision>
  <cp:lastPrinted>2011-08-30T03:47:10Z</cp:lastPrinted>
  <dcterms:created xsi:type="dcterms:W3CDTF">2012-08-28T17:04:18Z</dcterms:created>
  <dcterms:modified xsi:type="dcterms:W3CDTF">2019-08-27T11:29:53Z</dcterms:modified>
</cp:coreProperties>
</file>