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  <p:sldMasterId id="2147483649" r:id="rId2"/>
    <p:sldMasterId id="2147483650" r:id="rId3"/>
  </p:sldMasterIdLst>
  <p:notesMasterIdLst>
    <p:notesMasterId r:id="rId38"/>
  </p:notesMasterIdLst>
  <p:handoutMasterIdLst>
    <p:handoutMasterId r:id="rId39"/>
  </p:handoutMasterIdLst>
  <p:sldIdLst>
    <p:sldId id="256" r:id="rId4"/>
    <p:sldId id="257" r:id="rId5"/>
    <p:sldId id="258" r:id="rId6"/>
    <p:sldId id="259" r:id="rId7"/>
    <p:sldId id="263" r:id="rId8"/>
    <p:sldId id="264" r:id="rId9"/>
    <p:sldId id="267" r:id="rId10"/>
    <p:sldId id="307" r:id="rId11"/>
    <p:sldId id="308" r:id="rId12"/>
    <p:sldId id="270" r:id="rId13"/>
    <p:sldId id="273" r:id="rId14"/>
    <p:sldId id="309" r:id="rId15"/>
    <p:sldId id="310" r:id="rId16"/>
    <p:sldId id="276" r:id="rId17"/>
    <p:sldId id="278" r:id="rId18"/>
    <p:sldId id="277" r:id="rId19"/>
    <p:sldId id="304" r:id="rId20"/>
    <p:sldId id="306" r:id="rId21"/>
    <p:sldId id="281" r:id="rId22"/>
    <p:sldId id="282" r:id="rId23"/>
    <p:sldId id="283" r:id="rId24"/>
    <p:sldId id="286" r:id="rId25"/>
    <p:sldId id="287" r:id="rId26"/>
    <p:sldId id="288" r:id="rId27"/>
    <p:sldId id="290" r:id="rId28"/>
    <p:sldId id="291" r:id="rId29"/>
    <p:sldId id="292" r:id="rId30"/>
    <p:sldId id="311" r:id="rId31"/>
    <p:sldId id="293" r:id="rId32"/>
    <p:sldId id="294" r:id="rId33"/>
    <p:sldId id="295" r:id="rId34"/>
    <p:sldId id="296" r:id="rId35"/>
    <p:sldId id="298" r:id="rId36"/>
    <p:sldId id="299" r:id="rId37"/>
  </p:sldIdLst>
  <p:sldSz cx="9144000" cy="6858000" type="screen4x3"/>
  <p:notesSz cx="6858000" cy="91440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 charset="0"/>
        <a:ea typeface="ヒラギノ角ゴ ProN W3" charset="-128"/>
        <a:cs typeface="ヒラギノ角ゴ ProN W3" charset="-128"/>
        <a:sym typeface="Gill Sans" charset="0"/>
      </a:defRPr>
    </a:lvl1pPr>
    <a:lvl2pPr marL="457200" algn="ctr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 charset="0"/>
        <a:ea typeface="ヒラギノ角ゴ ProN W3" charset="-128"/>
        <a:cs typeface="ヒラギノ角ゴ ProN W3" charset="-128"/>
        <a:sym typeface="Gill Sans" charset="0"/>
      </a:defRPr>
    </a:lvl2pPr>
    <a:lvl3pPr marL="914400" algn="ctr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 charset="0"/>
        <a:ea typeface="ヒラギノ角ゴ ProN W3" charset="-128"/>
        <a:cs typeface="ヒラギノ角ゴ ProN W3" charset="-128"/>
        <a:sym typeface="Gill Sans" charset="0"/>
      </a:defRPr>
    </a:lvl3pPr>
    <a:lvl4pPr marL="1371600" algn="ctr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 charset="0"/>
        <a:ea typeface="ヒラギノ角ゴ ProN W3" charset="-128"/>
        <a:cs typeface="ヒラギノ角ゴ ProN W3" charset="-128"/>
        <a:sym typeface="Gill Sans" charset="0"/>
      </a:defRPr>
    </a:lvl4pPr>
    <a:lvl5pPr marL="1828800" algn="ctr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 charset="0"/>
        <a:ea typeface="ヒラギノ角ゴ ProN W3" charset="-128"/>
        <a:cs typeface="ヒラギノ角ゴ ProN W3" charset="-128"/>
        <a:sym typeface="Gill Sans" charset="0"/>
      </a:defRPr>
    </a:lvl5pPr>
    <a:lvl6pPr marL="2286000" algn="l" defTabSz="457200" rtl="0" eaLnBrk="1" latinLnBrk="0" hangingPunct="1">
      <a:defRPr sz="4200" kern="1200">
        <a:solidFill>
          <a:srgbClr val="000000"/>
        </a:solidFill>
        <a:latin typeface="Gill Sans" charset="0"/>
        <a:ea typeface="ヒラギノ角ゴ ProN W3" charset="-128"/>
        <a:cs typeface="ヒラギノ角ゴ ProN W3" charset="-128"/>
        <a:sym typeface="Gill Sans" charset="0"/>
      </a:defRPr>
    </a:lvl6pPr>
    <a:lvl7pPr marL="2743200" algn="l" defTabSz="457200" rtl="0" eaLnBrk="1" latinLnBrk="0" hangingPunct="1">
      <a:defRPr sz="4200" kern="1200">
        <a:solidFill>
          <a:srgbClr val="000000"/>
        </a:solidFill>
        <a:latin typeface="Gill Sans" charset="0"/>
        <a:ea typeface="ヒラギノ角ゴ ProN W3" charset="-128"/>
        <a:cs typeface="ヒラギノ角ゴ ProN W3" charset="-128"/>
        <a:sym typeface="Gill Sans" charset="0"/>
      </a:defRPr>
    </a:lvl7pPr>
    <a:lvl8pPr marL="3200400" algn="l" defTabSz="457200" rtl="0" eaLnBrk="1" latinLnBrk="0" hangingPunct="1">
      <a:defRPr sz="4200" kern="1200">
        <a:solidFill>
          <a:srgbClr val="000000"/>
        </a:solidFill>
        <a:latin typeface="Gill Sans" charset="0"/>
        <a:ea typeface="ヒラギノ角ゴ ProN W3" charset="-128"/>
        <a:cs typeface="ヒラギノ角ゴ ProN W3" charset="-128"/>
        <a:sym typeface="Gill Sans" charset="0"/>
      </a:defRPr>
    </a:lvl8pPr>
    <a:lvl9pPr marL="3657600" algn="l" defTabSz="457200" rtl="0" eaLnBrk="1" latinLnBrk="0" hangingPunct="1">
      <a:defRPr sz="4200" kern="1200">
        <a:solidFill>
          <a:srgbClr val="000000"/>
        </a:solidFill>
        <a:latin typeface="Gill Sans" charset="0"/>
        <a:ea typeface="ヒラギノ角ゴ ProN W3" charset="-128"/>
        <a:cs typeface="ヒラギノ角ゴ ProN W3" charset="-128"/>
        <a:sym typeface="Gill Sans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F8F6D9"/>
    <a:srgbClr val="EDEBCF"/>
    <a:srgbClr val="D3F2D3"/>
    <a:srgbClr val="EAEAE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>
      <p:cViewPr varScale="1">
        <p:scale>
          <a:sx n="121" d="100"/>
          <a:sy n="121" d="100"/>
        </p:scale>
        <p:origin x="1904" y="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 snapToGrid="0" snapToObjects="1">
      <p:cViewPr varScale="1">
        <p:scale>
          <a:sx n="78" d="100"/>
          <a:sy n="78" d="100"/>
        </p:scale>
        <p:origin x="-2312" y="-10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9" Type="http://schemas.openxmlformats.org/officeDocument/2006/relationships/handoutMaster" Target="handoutMasters/handoutMaster1.xml"/><Relationship Id="rId21" Type="http://schemas.openxmlformats.org/officeDocument/2006/relationships/slide" Target="slides/slide18.xml"/><Relationship Id="rId34" Type="http://schemas.openxmlformats.org/officeDocument/2006/relationships/slide" Target="slides/slide31.xml"/><Relationship Id="rId42" Type="http://schemas.openxmlformats.org/officeDocument/2006/relationships/theme" Target="theme/theme1.xml"/><Relationship Id="rId7" Type="http://schemas.openxmlformats.org/officeDocument/2006/relationships/slide" Target="slides/slide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slide" Target="slides/slide26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slide" Target="slides/slide29.xml"/><Relationship Id="rId37" Type="http://schemas.openxmlformats.org/officeDocument/2006/relationships/slide" Target="slides/slide34.xml"/><Relationship Id="rId40" Type="http://schemas.openxmlformats.org/officeDocument/2006/relationships/presProps" Target="presProp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slide" Target="slides/slide33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slide" Target="slides/slide28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slide" Target="slides/slide32.xml"/><Relationship Id="rId43" Type="http://schemas.openxmlformats.org/officeDocument/2006/relationships/tableStyles" Target="tableStyles.xml"/><Relationship Id="rId8" Type="http://schemas.openxmlformats.org/officeDocument/2006/relationships/slide" Target="slides/slide5.xml"/><Relationship Id="rId3" Type="http://schemas.openxmlformats.org/officeDocument/2006/relationships/slideMaster" Target="slideMasters/slideMaster3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slide" Target="slides/slide30.xml"/><Relationship Id="rId38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Macintosh%20HD:Users:droh:Google%20Drive:ics3:mountains:corei7mountain4x4.xlsx" TargetMode="External"/><Relationship Id="rId1" Type="http://schemas.openxmlformats.org/officeDocument/2006/relationships/themeOverride" Target="../theme/themeOverrid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view3D>
      <c:rotX val="15"/>
      <c:rotY val="45"/>
      <c:rAngAx val="0"/>
    </c:view3D>
    <c:floor>
      <c:thickness val="0"/>
      <c:spPr>
        <a:solidFill>
          <a:schemeClr val="bg1">
            <a:lumMod val="85000"/>
          </a:schemeClr>
        </a:solidFill>
      </c:spPr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28498920968212"/>
          <c:y val="2.8386075383512899E-2"/>
          <c:w val="0.69976389617964396"/>
          <c:h val="0.921287118521949"/>
        </c:manualLayout>
      </c:layout>
      <c:surface3DChart>
        <c:wireframe val="0"/>
        <c:ser>
          <c:idx val="0"/>
          <c:order val="0"/>
          <c:tx>
            <c:strRef>
              <c:f>data!$A$2</c:f>
              <c:strCache>
                <c:ptCount val="1"/>
                <c:pt idx="0">
                  <c:v>128m</c:v>
                </c:pt>
              </c:strCache>
            </c:strRef>
          </c:tx>
          <c:cat>
            <c:strRef>
              <c:f>data!$B$1:$M$1</c:f>
              <c:strCache>
                <c:ptCount val="11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</c:strCache>
            </c:strRef>
          </c:cat>
          <c:val>
            <c:numRef>
              <c:f>data!$B$2:$M$2</c:f>
              <c:numCache>
                <c:formatCode>General</c:formatCode>
                <c:ptCount val="12"/>
                <c:pt idx="0">
                  <c:v>8350</c:v>
                </c:pt>
                <c:pt idx="1">
                  <c:v>4750</c:v>
                </c:pt>
                <c:pt idx="2">
                  <c:v>3096</c:v>
                </c:pt>
                <c:pt idx="3">
                  <c:v>2286</c:v>
                </c:pt>
                <c:pt idx="4">
                  <c:v>1817</c:v>
                </c:pt>
                <c:pt idx="5">
                  <c:v>1512</c:v>
                </c:pt>
                <c:pt idx="6">
                  <c:v>1293</c:v>
                </c:pt>
                <c:pt idx="7">
                  <c:v>1131</c:v>
                </c:pt>
                <c:pt idx="8">
                  <c:v>1055</c:v>
                </c:pt>
                <c:pt idx="9">
                  <c:v>995</c:v>
                </c:pt>
                <c:pt idx="10">
                  <c:v>945</c:v>
                </c:pt>
                <c:pt idx="11">
                  <c:v>900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92E-1545-B80D-D9556CCE982F}"/>
            </c:ext>
          </c:extLst>
        </c:ser>
        <c:ser>
          <c:idx val="1"/>
          <c:order val="1"/>
          <c:tx>
            <c:strRef>
              <c:f>data!$A$3</c:f>
              <c:strCache>
                <c:ptCount val="1"/>
                <c:pt idx="0">
                  <c:v>64m</c:v>
                </c:pt>
              </c:strCache>
            </c:strRef>
          </c:tx>
          <c:cat>
            <c:strRef>
              <c:f>data!$B$1:$M$1</c:f>
              <c:strCache>
                <c:ptCount val="11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</c:strCache>
            </c:strRef>
          </c:cat>
          <c:val>
            <c:numRef>
              <c:f>data!$B$3:$M$3</c:f>
              <c:numCache>
                <c:formatCode>General</c:formatCode>
                <c:ptCount val="12"/>
                <c:pt idx="0">
                  <c:v>8352</c:v>
                </c:pt>
                <c:pt idx="1">
                  <c:v>4750</c:v>
                </c:pt>
                <c:pt idx="2">
                  <c:v>3092</c:v>
                </c:pt>
                <c:pt idx="3">
                  <c:v>2287</c:v>
                </c:pt>
                <c:pt idx="4">
                  <c:v>1816</c:v>
                </c:pt>
                <c:pt idx="5">
                  <c:v>1510</c:v>
                </c:pt>
                <c:pt idx="6">
                  <c:v>1291</c:v>
                </c:pt>
                <c:pt idx="7">
                  <c:v>1129</c:v>
                </c:pt>
                <c:pt idx="8">
                  <c:v>1051</c:v>
                </c:pt>
                <c:pt idx="9">
                  <c:v>989</c:v>
                </c:pt>
                <c:pt idx="10">
                  <c:v>938</c:v>
                </c:pt>
                <c:pt idx="11">
                  <c:v>894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92E-1545-B80D-D9556CCE982F}"/>
            </c:ext>
          </c:extLst>
        </c:ser>
        <c:ser>
          <c:idx val="2"/>
          <c:order val="2"/>
          <c:tx>
            <c:strRef>
              <c:f>data!$A$4</c:f>
              <c:strCache>
                <c:ptCount val="1"/>
                <c:pt idx="0">
                  <c:v>32m</c:v>
                </c:pt>
              </c:strCache>
            </c:strRef>
          </c:tx>
          <c:cat>
            <c:strRef>
              <c:f>data!$B$1:$M$1</c:f>
              <c:strCache>
                <c:ptCount val="11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</c:strCache>
            </c:strRef>
          </c:cat>
          <c:val>
            <c:numRef>
              <c:f>data!$B$4:$M$4</c:f>
              <c:numCache>
                <c:formatCode>General</c:formatCode>
                <c:ptCount val="12"/>
                <c:pt idx="0">
                  <c:v>8406</c:v>
                </c:pt>
                <c:pt idx="1">
                  <c:v>4787</c:v>
                </c:pt>
                <c:pt idx="2">
                  <c:v>3098</c:v>
                </c:pt>
                <c:pt idx="3">
                  <c:v>2289</c:v>
                </c:pt>
                <c:pt idx="4">
                  <c:v>1823</c:v>
                </c:pt>
                <c:pt idx="5">
                  <c:v>1512</c:v>
                </c:pt>
                <c:pt idx="6">
                  <c:v>1295</c:v>
                </c:pt>
                <c:pt idx="7">
                  <c:v>1133</c:v>
                </c:pt>
                <c:pt idx="8">
                  <c:v>1052</c:v>
                </c:pt>
                <c:pt idx="9">
                  <c:v>989</c:v>
                </c:pt>
                <c:pt idx="10">
                  <c:v>938</c:v>
                </c:pt>
                <c:pt idx="11">
                  <c:v>892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92E-1545-B80D-D9556CCE982F}"/>
            </c:ext>
          </c:extLst>
        </c:ser>
        <c:ser>
          <c:idx val="3"/>
          <c:order val="3"/>
          <c:tx>
            <c:strRef>
              <c:f>data!$A$5</c:f>
              <c:strCache>
                <c:ptCount val="1"/>
                <c:pt idx="0">
                  <c:v>16m</c:v>
                </c:pt>
              </c:strCache>
            </c:strRef>
          </c:tx>
          <c:cat>
            <c:strRef>
              <c:f>data!$B$1:$M$1</c:f>
              <c:strCache>
                <c:ptCount val="11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</c:strCache>
            </c:strRef>
          </c:cat>
          <c:val>
            <c:numRef>
              <c:f>data!$B$5:$M$5</c:f>
              <c:numCache>
                <c:formatCode>General</c:formatCode>
                <c:ptCount val="12"/>
                <c:pt idx="0">
                  <c:v>8556</c:v>
                </c:pt>
                <c:pt idx="1">
                  <c:v>4990</c:v>
                </c:pt>
                <c:pt idx="2">
                  <c:v>3204</c:v>
                </c:pt>
                <c:pt idx="3">
                  <c:v>2376</c:v>
                </c:pt>
                <c:pt idx="4">
                  <c:v>1891</c:v>
                </c:pt>
                <c:pt idx="5">
                  <c:v>1579</c:v>
                </c:pt>
                <c:pt idx="6">
                  <c:v>1356</c:v>
                </c:pt>
                <c:pt idx="7">
                  <c:v>1198</c:v>
                </c:pt>
                <c:pt idx="8">
                  <c:v>1127</c:v>
                </c:pt>
                <c:pt idx="9">
                  <c:v>1070</c:v>
                </c:pt>
                <c:pt idx="10">
                  <c:v>1028</c:v>
                </c:pt>
                <c:pt idx="11">
                  <c:v>994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B92E-1545-B80D-D9556CCE982F}"/>
            </c:ext>
          </c:extLst>
        </c:ser>
        <c:ser>
          <c:idx val="4"/>
          <c:order val="4"/>
          <c:tx>
            <c:strRef>
              <c:f>data!$A$6</c:f>
              <c:strCache>
                <c:ptCount val="1"/>
                <c:pt idx="0">
                  <c:v>8m</c:v>
                </c:pt>
              </c:strCache>
            </c:strRef>
          </c:tx>
          <c:cat>
            <c:strRef>
              <c:f>data!$B$1:$M$1</c:f>
              <c:strCache>
                <c:ptCount val="11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</c:strCache>
            </c:strRef>
          </c:cat>
          <c:val>
            <c:numRef>
              <c:f>data!$B$6:$M$6</c:f>
              <c:numCache>
                <c:formatCode>General</c:formatCode>
                <c:ptCount val="12"/>
                <c:pt idx="0">
                  <c:v>8998</c:v>
                </c:pt>
                <c:pt idx="1">
                  <c:v>5447</c:v>
                </c:pt>
                <c:pt idx="2">
                  <c:v>3570</c:v>
                </c:pt>
                <c:pt idx="3">
                  <c:v>2643</c:v>
                </c:pt>
                <c:pt idx="4">
                  <c:v>2104</c:v>
                </c:pt>
                <c:pt idx="5">
                  <c:v>1743</c:v>
                </c:pt>
                <c:pt idx="6">
                  <c:v>1477</c:v>
                </c:pt>
                <c:pt idx="7">
                  <c:v>1300</c:v>
                </c:pt>
                <c:pt idx="8">
                  <c:v>1217</c:v>
                </c:pt>
                <c:pt idx="9">
                  <c:v>1158</c:v>
                </c:pt>
                <c:pt idx="10">
                  <c:v>1128</c:v>
                </c:pt>
                <c:pt idx="11">
                  <c:v>1096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B92E-1545-B80D-D9556CCE982F}"/>
            </c:ext>
          </c:extLst>
        </c:ser>
        <c:ser>
          <c:idx val="5"/>
          <c:order val="5"/>
          <c:tx>
            <c:strRef>
              <c:f>data!$A$7</c:f>
              <c:strCache>
                <c:ptCount val="1"/>
                <c:pt idx="0">
                  <c:v>4m</c:v>
                </c:pt>
              </c:strCache>
            </c:strRef>
          </c:tx>
          <c:cat>
            <c:strRef>
              <c:f>data!$B$1:$M$1</c:f>
              <c:strCache>
                <c:ptCount val="11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</c:strCache>
            </c:strRef>
          </c:cat>
          <c:val>
            <c:numRef>
              <c:f>data!$B$7:$M$7</c:f>
              <c:numCache>
                <c:formatCode>General</c:formatCode>
                <c:ptCount val="12"/>
                <c:pt idx="0">
                  <c:v>11494</c:v>
                </c:pt>
                <c:pt idx="1">
                  <c:v>7921</c:v>
                </c:pt>
                <c:pt idx="2">
                  <c:v>5664</c:v>
                </c:pt>
                <c:pt idx="3">
                  <c:v>4319</c:v>
                </c:pt>
                <c:pt idx="4">
                  <c:v>3524</c:v>
                </c:pt>
                <c:pt idx="5">
                  <c:v>2991</c:v>
                </c:pt>
                <c:pt idx="6">
                  <c:v>2592</c:v>
                </c:pt>
                <c:pt idx="7">
                  <c:v>2298</c:v>
                </c:pt>
                <c:pt idx="8">
                  <c:v>2208</c:v>
                </c:pt>
                <c:pt idx="9">
                  <c:v>2148</c:v>
                </c:pt>
                <c:pt idx="10">
                  <c:v>2117</c:v>
                </c:pt>
                <c:pt idx="11">
                  <c:v>2077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B92E-1545-B80D-D9556CCE982F}"/>
            </c:ext>
          </c:extLst>
        </c:ser>
        <c:ser>
          <c:idx val="6"/>
          <c:order val="6"/>
          <c:tx>
            <c:strRef>
              <c:f>data!$A$8</c:f>
              <c:strCache>
                <c:ptCount val="1"/>
                <c:pt idx="0">
                  <c:v>2m</c:v>
                </c:pt>
              </c:strCache>
            </c:strRef>
          </c:tx>
          <c:cat>
            <c:strRef>
              <c:f>data!$B$1:$M$1</c:f>
              <c:strCache>
                <c:ptCount val="11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</c:strCache>
            </c:strRef>
          </c:cat>
          <c:val>
            <c:numRef>
              <c:f>data!$B$8:$M$8</c:f>
              <c:numCache>
                <c:formatCode>General</c:formatCode>
                <c:ptCount val="12"/>
                <c:pt idx="0">
                  <c:v>12297</c:v>
                </c:pt>
                <c:pt idx="1">
                  <c:v>8417</c:v>
                </c:pt>
                <c:pt idx="2">
                  <c:v>5940</c:v>
                </c:pt>
                <c:pt idx="3">
                  <c:v>4573</c:v>
                </c:pt>
                <c:pt idx="4">
                  <c:v>3734</c:v>
                </c:pt>
                <c:pt idx="5">
                  <c:v>3174</c:v>
                </c:pt>
                <c:pt idx="6">
                  <c:v>2763</c:v>
                </c:pt>
                <c:pt idx="7">
                  <c:v>2446</c:v>
                </c:pt>
                <c:pt idx="8">
                  <c:v>2349</c:v>
                </c:pt>
                <c:pt idx="9">
                  <c:v>2272</c:v>
                </c:pt>
                <c:pt idx="10">
                  <c:v>2213</c:v>
                </c:pt>
                <c:pt idx="11">
                  <c:v>2160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B92E-1545-B80D-D9556CCE982F}"/>
            </c:ext>
          </c:extLst>
        </c:ser>
        <c:ser>
          <c:idx val="7"/>
          <c:order val="7"/>
          <c:tx>
            <c:strRef>
              <c:f>data!$A$9</c:f>
              <c:strCache>
                <c:ptCount val="1"/>
                <c:pt idx="0">
                  <c:v>1024k</c:v>
                </c:pt>
              </c:strCache>
            </c:strRef>
          </c:tx>
          <c:cat>
            <c:strRef>
              <c:f>data!$B$1:$M$1</c:f>
              <c:strCache>
                <c:ptCount val="11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</c:strCache>
            </c:strRef>
          </c:cat>
          <c:val>
            <c:numRef>
              <c:f>data!$B$9:$M$9</c:f>
              <c:numCache>
                <c:formatCode>General</c:formatCode>
                <c:ptCount val="12"/>
                <c:pt idx="0">
                  <c:v>12422</c:v>
                </c:pt>
                <c:pt idx="1">
                  <c:v>8398</c:v>
                </c:pt>
                <c:pt idx="2">
                  <c:v>5971</c:v>
                </c:pt>
                <c:pt idx="3">
                  <c:v>4569</c:v>
                </c:pt>
                <c:pt idx="4">
                  <c:v>3740</c:v>
                </c:pt>
                <c:pt idx="5">
                  <c:v>3172</c:v>
                </c:pt>
                <c:pt idx="6">
                  <c:v>2756</c:v>
                </c:pt>
                <c:pt idx="7">
                  <c:v>2446</c:v>
                </c:pt>
                <c:pt idx="8">
                  <c:v>2351</c:v>
                </c:pt>
                <c:pt idx="9">
                  <c:v>2271</c:v>
                </c:pt>
                <c:pt idx="10">
                  <c:v>2209</c:v>
                </c:pt>
                <c:pt idx="11">
                  <c:v>2162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B92E-1545-B80D-D9556CCE982F}"/>
            </c:ext>
          </c:extLst>
        </c:ser>
        <c:ser>
          <c:idx val="8"/>
          <c:order val="8"/>
          <c:tx>
            <c:strRef>
              <c:f>data!$A$10</c:f>
              <c:strCache>
                <c:ptCount val="1"/>
                <c:pt idx="0">
                  <c:v>512k</c:v>
                </c:pt>
              </c:strCache>
            </c:strRef>
          </c:tx>
          <c:cat>
            <c:strRef>
              <c:f>data!$B$1:$M$1</c:f>
              <c:strCache>
                <c:ptCount val="11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</c:strCache>
            </c:strRef>
          </c:cat>
          <c:val>
            <c:numRef>
              <c:f>data!$B$10:$M$10</c:f>
              <c:numCache>
                <c:formatCode>General</c:formatCode>
                <c:ptCount val="12"/>
                <c:pt idx="0">
                  <c:v>12432</c:v>
                </c:pt>
                <c:pt idx="1">
                  <c:v>8472</c:v>
                </c:pt>
                <c:pt idx="2">
                  <c:v>5950</c:v>
                </c:pt>
                <c:pt idx="3">
                  <c:v>4573</c:v>
                </c:pt>
                <c:pt idx="4">
                  <c:v>3726</c:v>
                </c:pt>
                <c:pt idx="5">
                  <c:v>3165</c:v>
                </c:pt>
                <c:pt idx="6">
                  <c:v>2758</c:v>
                </c:pt>
                <c:pt idx="7">
                  <c:v>2447</c:v>
                </c:pt>
                <c:pt idx="8">
                  <c:v>2341</c:v>
                </c:pt>
                <c:pt idx="9">
                  <c:v>2267</c:v>
                </c:pt>
                <c:pt idx="10">
                  <c:v>2210</c:v>
                </c:pt>
                <c:pt idx="11">
                  <c:v>2162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B92E-1545-B80D-D9556CCE982F}"/>
            </c:ext>
          </c:extLst>
        </c:ser>
        <c:ser>
          <c:idx val="9"/>
          <c:order val="9"/>
          <c:tx>
            <c:strRef>
              <c:f>data!$A$11</c:f>
              <c:strCache>
                <c:ptCount val="1"/>
                <c:pt idx="0">
                  <c:v>256k</c:v>
                </c:pt>
              </c:strCache>
            </c:strRef>
          </c:tx>
          <c:cat>
            <c:strRef>
              <c:f>data!$B$1:$M$1</c:f>
              <c:strCache>
                <c:ptCount val="11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</c:strCache>
            </c:strRef>
          </c:cat>
          <c:val>
            <c:numRef>
              <c:f>data!$B$11:$M$11</c:f>
              <c:numCache>
                <c:formatCode>General</c:formatCode>
                <c:ptCount val="12"/>
                <c:pt idx="0">
                  <c:v>12564</c:v>
                </c:pt>
                <c:pt idx="1">
                  <c:v>10037</c:v>
                </c:pt>
                <c:pt idx="2">
                  <c:v>8679</c:v>
                </c:pt>
                <c:pt idx="3">
                  <c:v>7175</c:v>
                </c:pt>
                <c:pt idx="4">
                  <c:v>5915</c:v>
                </c:pt>
                <c:pt idx="5">
                  <c:v>5022</c:v>
                </c:pt>
                <c:pt idx="6">
                  <c:v>4345</c:v>
                </c:pt>
                <c:pt idx="7">
                  <c:v>3856</c:v>
                </c:pt>
                <c:pt idx="8">
                  <c:v>3895</c:v>
                </c:pt>
                <c:pt idx="9">
                  <c:v>3981</c:v>
                </c:pt>
                <c:pt idx="10">
                  <c:v>4001</c:v>
                </c:pt>
                <c:pt idx="11">
                  <c:v>4404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B92E-1545-B80D-D9556CCE982F}"/>
            </c:ext>
          </c:extLst>
        </c:ser>
        <c:ser>
          <c:idx val="10"/>
          <c:order val="10"/>
          <c:tx>
            <c:strRef>
              <c:f>data!$A$12</c:f>
              <c:strCache>
                <c:ptCount val="1"/>
                <c:pt idx="0">
                  <c:v>128k</c:v>
                </c:pt>
              </c:strCache>
            </c:strRef>
          </c:tx>
          <c:cat>
            <c:strRef>
              <c:f>data!$B$1:$M$1</c:f>
              <c:strCache>
                <c:ptCount val="11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</c:strCache>
            </c:strRef>
          </c:cat>
          <c:val>
            <c:numRef>
              <c:f>data!$B$12:$M$12</c:f>
              <c:numCache>
                <c:formatCode>General</c:formatCode>
                <c:ptCount val="12"/>
                <c:pt idx="0">
                  <c:v>12711</c:v>
                </c:pt>
                <c:pt idx="1">
                  <c:v>10750</c:v>
                </c:pt>
                <c:pt idx="2">
                  <c:v>10271</c:v>
                </c:pt>
                <c:pt idx="3">
                  <c:v>8649</c:v>
                </c:pt>
                <c:pt idx="4">
                  <c:v>7525</c:v>
                </c:pt>
                <c:pt idx="5">
                  <c:v>6374</c:v>
                </c:pt>
                <c:pt idx="6">
                  <c:v>5482</c:v>
                </c:pt>
                <c:pt idx="7">
                  <c:v>4854</c:v>
                </c:pt>
                <c:pt idx="8">
                  <c:v>4901</c:v>
                </c:pt>
                <c:pt idx="9">
                  <c:v>4933</c:v>
                </c:pt>
                <c:pt idx="10">
                  <c:v>4917</c:v>
                </c:pt>
                <c:pt idx="11">
                  <c:v>4924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B92E-1545-B80D-D9556CCE982F}"/>
            </c:ext>
          </c:extLst>
        </c:ser>
        <c:ser>
          <c:idx val="11"/>
          <c:order val="11"/>
          <c:tx>
            <c:strRef>
              <c:f>data!$A$13</c:f>
              <c:strCache>
                <c:ptCount val="1"/>
                <c:pt idx="0">
                  <c:v>64k</c:v>
                </c:pt>
              </c:strCache>
            </c:strRef>
          </c:tx>
          <c:cat>
            <c:strRef>
              <c:f>data!$B$1:$M$1</c:f>
              <c:strCache>
                <c:ptCount val="11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</c:strCache>
            </c:strRef>
          </c:cat>
          <c:val>
            <c:numRef>
              <c:f>data!$B$13:$M$13</c:f>
              <c:numCache>
                <c:formatCode>General</c:formatCode>
                <c:ptCount val="12"/>
                <c:pt idx="0">
                  <c:v>12687</c:v>
                </c:pt>
                <c:pt idx="1">
                  <c:v>10689</c:v>
                </c:pt>
                <c:pt idx="2">
                  <c:v>10208</c:v>
                </c:pt>
                <c:pt idx="3">
                  <c:v>8768</c:v>
                </c:pt>
                <c:pt idx="4">
                  <c:v>7570</c:v>
                </c:pt>
                <c:pt idx="5">
                  <c:v>6352</c:v>
                </c:pt>
                <c:pt idx="6">
                  <c:v>5460</c:v>
                </c:pt>
                <c:pt idx="7">
                  <c:v>4830</c:v>
                </c:pt>
                <c:pt idx="8">
                  <c:v>4885</c:v>
                </c:pt>
                <c:pt idx="9">
                  <c:v>4885</c:v>
                </c:pt>
                <c:pt idx="10">
                  <c:v>4823</c:v>
                </c:pt>
                <c:pt idx="11">
                  <c:v>4868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B92E-1545-B80D-D9556CCE982F}"/>
            </c:ext>
          </c:extLst>
        </c:ser>
        <c:ser>
          <c:idx val="12"/>
          <c:order val="12"/>
          <c:tx>
            <c:strRef>
              <c:f>data!$A$14</c:f>
              <c:strCache>
                <c:ptCount val="1"/>
                <c:pt idx="0">
                  <c:v>32k</c:v>
                </c:pt>
              </c:strCache>
            </c:strRef>
          </c:tx>
          <c:cat>
            <c:strRef>
              <c:f>data!$B$1:$M$1</c:f>
              <c:strCache>
                <c:ptCount val="11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</c:strCache>
            </c:strRef>
          </c:cat>
          <c:val>
            <c:numRef>
              <c:f>data!$B$14:$M$14</c:f>
              <c:numCache>
                <c:formatCode>General</c:formatCode>
                <c:ptCount val="12"/>
                <c:pt idx="0">
                  <c:v>14101</c:v>
                </c:pt>
                <c:pt idx="1">
                  <c:v>13686</c:v>
                </c:pt>
                <c:pt idx="2">
                  <c:v>13524</c:v>
                </c:pt>
                <c:pt idx="3">
                  <c:v>13092</c:v>
                </c:pt>
                <c:pt idx="4">
                  <c:v>13144</c:v>
                </c:pt>
                <c:pt idx="5">
                  <c:v>12771</c:v>
                </c:pt>
                <c:pt idx="6">
                  <c:v>12783</c:v>
                </c:pt>
                <c:pt idx="7">
                  <c:v>12466</c:v>
                </c:pt>
                <c:pt idx="8">
                  <c:v>12230</c:v>
                </c:pt>
                <c:pt idx="9">
                  <c:v>12716</c:v>
                </c:pt>
                <c:pt idx="10">
                  <c:v>12238</c:v>
                </c:pt>
                <c:pt idx="11">
                  <c:v>12409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B92E-1545-B80D-D9556CCE982F}"/>
            </c:ext>
          </c:extLst>
        </c:ser>
        <c:ser>
          <c:idx val="13"/>
          <c:order val="13"/>
          <c:tx>
            <c:strRef>
              <c:f>data!$A$15</c:f>
              <c:strCache>
                <c:ptCount val="1"/>
                <c:pt idx="0">
                  <c:v>16k</c:v>
                </c:pt>
              </c:strCache>
            </c:strRef>
          </c:tx>
          <c:cat>
            <c:strRef>
              <c:f>data!$B$1:$M$1</c:f>
              <c:strCache>
                <c:ptCount val="11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</c:strCache>
            </c:strRef>
          </c:cat>
          <c:val>
            <c:numRef>
              <c:f>data!$B$15:$M$15</c:f>
              <c:numCache>
                <c:formatCode>General</c:formatCode>
                <c:ptCount val="12"/>
                <c:pt idx="0">
                  <c:v>13958</c:v>
                </c:pt>
                <c:pt idx="1">
                  <c:v>13986</c:v>
                </c:pt>
                <c:pt idx="2">
                  <c:v>13366</c:v>
                </c:pt>
                <c:pt idx="3">
                  <c:v>13033</c:v>
                </c:pt>
                <c:pt idx="4">
                  <c:v>12835</c:v>
                </c:pt>
                <c:pt idx="5">
                  <c:v>12409</c:v>
                </c:pt>
                <c:pt idx="6">
                  <c:v>11784</c:v>
                </c:pt>
                <c:pt idx="7">
                  <c:v>10833</c:v>
                </c:pt>
                <c:pt idx="8">
                  <c:v>10414</c:v>
                </c:pt>
                <c:pt idx="9">
                  <c:v>11543</c:v>
                </c:pt>
                <c:pt idx="10">
                  <c:v>10857</c:v>
                </c:pt>
                <c:pt idx="11">
                  <c:v>10129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D-B92E-1545-B80D-D9556CCE982F}"/>
            </c:ext>
          </c:extLst>
        </c:ser>
        <c:bandFmts/>
        <c:axId val="-2123527512"/>
        <c:axId val="-2123556824"/>
        <c:axId val="-2123569992"/>
      </c:surface3DChart>
      <c:catAx>
        <c:axId val="-2123527512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200">
                    <a:latin typeface="Arial"/>
                  </a:defRPr>
                </a:pPr>
                <a:r>
                  <a:rPr lang="en-US" sz="1200">
                    <a:latin typeface="Arial"/>
                  </a:rPr>
                  <a:t>Stride (x8 bytes)</a:t>
                </a:r>
              </a:p>
            </c:rich>
          </c:tx>
          <c:layout>
            <c:manualLayout>
              <c:xMode val="edge"/>
              <c:yMode val="edge"/>
              <c:x val="0.13657770709015099"/>
              <c:y val="0.84909405264439197"/>
            </c:manualLayout>
          </c:layout>
          <c:overlay val="0"/>
        </c:title>
        <c:numFmt formatCode="General" sourceLinked="0"/>
        <c:majorTickMark val="out"/>
        <c:minorTickMark val="none"/>
        <c:tickLblPos val="nextTo"/>
        <c:txPr>
          <a:bodyPr rot="0" vert="horz" anchor="b" anchorCtr="1"/>
          <a:lstStyle/>
          <a:p>
            <a:pPr>
              <a:defRPr sz="1200">
                <a:latin typeface="Arial"/>
              </a:defRPr>
            </a:pPr>
            <a:endParaRPr lang="en-US"/>
          </a:p>
        </c:txPr>
        <c:crossAx val="-2123556824"/>
        <c:crosses val="autoZero"/>
        <c:auto val="1"/>
        <c:lblAlgn val="ctr"/>
        <c:lblOffset val="100"/>
        <c:noMultiLvlLbl val="0"/>
      </c:catAx>
      <c:valAx>
        <c:axId val="-2123556824"/>
        <c:scaling>
          <c:orientation val="minMax"/>
          <c:max val="17000"/>
          <c:min val="0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 sz="1200">
                    <a:latin typeface="Arial"/>
                  </a:defRPr>
                </a:pPr>
                <a:r>
                  <a:rPr lang="en-US" sz="1200">
                    <a:latin typeface="Arial"/>
                  </a:rPr>
                  <a:t>Read throughput (MB/s)</a:t>
                </a:r>
              </a:p>
              <a:p>
                <a:pPr>
                  <a:defRPr sz="1200">
                    <a:latin typeface="Arial"/>
                  </a:defRPr>
                </a:pPr>
                <a:endParaRPr lang="en-US" sz="1200">
                  <a:latin typeface="Arial"/>
                </a:endParaRPr>
              </a:p>
            </c:rich>
          </c:tx>
          <c:layout>
            <c:manualLayout>
              <c:xMode val="edge"/>
              <c:yMode val="edge"/>
              <c:x val="2.9427050902444098E-2"/>
              <c:y val="0.26170156211100198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Arial"/>
              </a:defRPr>
            </a:pPr>
            <a:endParaRPr lang="en-US"/>
          </a:p>
        </c:txPr>
        <c:crossAx val="-2123527512"/>
        <c:crosses val="autoZero"/>
        <c:crossBetween val="midCat"/>
        <c:majorUnit val="2000"/>
        <c:minorUnit val="500"/>
      </c:valAx>
      <c:serAx>
        <c:axId val="-2123569992"/>
        <c:scaling>
          <c:orientation val="minMax"/>
        </c:scaling>
        <c:delete val="0"/>
        <c:axPos val="b"/>
        <c:title>
          <c:tx>
            <c:rich>
              <a:bodyPr rot="0" vert="horz"/>
              <a:lstStyle/>
              <a:p>
                <a:pPr>
                  <a:defRPr sz="1200">
                    <a:latin typeface="Arial"/>
                  </a:defRPr>
                </a:pPr>
                <a:r>
                  <a:rPr lang="en-US" sz="1200">
                    <a:latin typeface="Arial"/>
                  </a:rPr>
                  <a:t>Size (bytes)</a:t>
                </a:r>
              </a:p>
            </c:rich>
          </c:tx>
          <c:layout>
            <c:manualLayout>
              <c:xMode val="edge"/>
              <c:yMode val="edge"/>
              <c:x val="0.64497276173811602"/>
              <c:y val="0.855644760091263"/>
            </c:manualLayout>
          </c:layout>
          <c:overlay val="0"/>
        </c:title>
        <c:majorTickMark val="out"/>
        <c:minorTickMark val="none"/>
        <c:tickLblPos val="nextTo"/>
        <c:txPr>
          <a:bodyPr rot="0" vert="horz" lIns="2">
            <a:spAutoFit/>
          </a:bodyPr>
          <a:lstStyle/>
          <a:p>
            <a:pPr>
              <a:defRPr sz="1200">
                <a:latin typeface="Arial"/>
              </a:defRPr>
            </a:pPr>
            <a:endParaRPr lang="en-US"/>
          </a:p>
        </c:txPr>
        <c:crossAx val="-2123556824"/>
        <c:crosses val="autoZero"/>
        <c:tickLblSkip val="2"/>
        <c:tickMarkSkip val="1"/>
      </c:serAx>
    </c:plotArea>
    <c:plotVisOnly val="1"/>
    <c:dispBlanksAs val="zero"/>
    <c:showDLblsOverMax val="0"/>
  </c:chart>
  <c:spPr>
    <a:ln w="9525">
      <a:noFill/>
    </a:ln>
  </c:spPr>
  <c:externalData r:id="rId2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2CFFC39-3AF6-8048-8D2D-0B9CBEDA9E0F}" type="datetimeFigureOut">
              <a:rPr lang="en-US" smtClean="0"/>
              <a:pPr/>
              <a:t>8/27/19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81F6DB-D364-0A40-9E0D-3DD3F1C3C9F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518685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5362" name="Rectangle 2"/>
          <p:cNvSpPr>
            <a:spLocks noGrp="1" noChangeArrowheads="1"/>
          </p:cNvSpPr>
          <p:nvPr>
            <p:ph type="body" sz="quarter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68751829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Gill Sans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Gill Sans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Gill Sans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Gill Sans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Gill Sans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998538"/>
            <a:ext cx="1943100" cy="5859462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998538"/>
            <a:ext cx="5676900" cy="585946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1397000"/>
            <a:ext cx="4114800" cy="5435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97000"/>
            <a:ext cx="4114800" cy="5435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  <p:transition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254000"/>
            <a:ext cx="2095500" cy="65786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1000" y="254000"/>
            <a:ext cx="6134100" cy="65786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  <p:transition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  <p:transition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/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05588" y="50800"/>
            <a:ext cx="2081212" cy="6075363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57188" y="50800"/>
            <a:ext cx="6096000" cy="60753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3886200"/>
            <a:ext cx="3762375" cy="2971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00575" y="3886200"/>
            <a:ext cx="3762375" cy="2971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998538"/>
            <a:ext cx="7772400" cy="2887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8100" tIns="38100" rIns="38100" bIns="381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>
                <a:sym typeface="Calibri Bold" charset="0"/>
              </a:rPr>
              <a:t>Click to edit Master title style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3886200"/>
            <a:ext cx="7677150" cy="297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8100" tIns="38100" rIns="38100" bIns="381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>
                <a:sym typeface="Calibri" charset="0"/>
              </a:rPr>
              <a:t>Click to edit Master text styles</a:t>
            </a:r>
          </a:p>
          <a:p>
            <a:pPr lvl="1"/>
            <a:r>
              <a:rPr lang="en-US">
                <a:sym typeface="Calibri" charset="0"/>
              </a:rPr>
              <a:t>Second level</a:t>
            </a:r>
          </a:p>
          <a:p>
            <a:pPr lvl="2"/>
            <a:r>
              <a:rPr lang="en-US">
                <a:sym typeface="Calibri" charset="0"/>
              </a:rPr>
              <a:t>Third level</a:t>
            </a:r>
          </a:p>
          <a:p>
            <a:pPr lvl="3"/>
            <a:r>
              <a:rPr lang="en-US">
                <a:sym typeface="Calibri" charset="0"/>
              </a:rPr>
              <a:t>Fourth level</a:t>
            </a:r>
          </a:p>
          <a:p>
            <a:pPr lvl="4"/>
            <a:r>
              <a:rPr lang="en-US">
                <a:sym typeface="Calibri" charset="0"/>
              </a:rPr>
              <a:t>Fifth level</a:t>
            </a:r>
          </a:p>
        </p:txBody>
      </p:sp>
      <p:sp>
        <p:nvSpPr>
          <p:cNvPr id="4" name="Rectangle 3"/>
          <p:cNvSpPr/>
          <p:nvPr userDrawn="1"/>
        </p:nvSpPr>
        <p:spPr>
          <a:xfrm>
            <a:off x="8830843" y="6611779"/>
            <a:ext cx="313157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F5551B27-49BC-4291-80C6-707CDCF1D651}" type="slidenum">
              <a:rPr kumimoji="0" lang="en-US" sz="10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Narrow" pitchFamily="-96" charset="0"/>
                <a:ea typeface="ＭＳ Ｐゴシック" pitchFamily="-96" charset="-128"/>
                <a:cs typeface="ＭＳ Ｐゴシック" pitchFamily="-96" charset="-128"/>
              </a:rPr>
              <a:pPr/>
              <a:t>‹#›</a:t>
            </a:fld>
            <a:endParaRPr lang="en-US" sz="1000" dirty="0"/>
          </a:p>
        </p:txBody>
      </p:sp>
      <p:sp>
        <p:nvSpPr>
          <p:cNvPr id="5" name="TextBox 4"/>
          <p:cNvSpPr txBox="1"/>
          <p:nvPr userDrawn="1"/>
        </p:nvSpPr>
        <p:spPr>
          <a:xfrm>
            <a:off x="-16031" y="6629400"/>
            <a:ext cx="464934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0" i="0" dirty="0">
                <a:latin typeface="Calibri" pitchFamily="34" charset="0"/>
              </a:rPr>
              <a:t>Bryant</a:t>
            </a:r>
            <a:r>
              <a:rPr lang="en-US" sz="1000" b="0" i="0" baseline="0" dirty="0">
                <a:latin typeface="Calibri" pitchFamily="34" charset="0"/>
              </a:rPr>
              <a:t> and </a:t>
            </a:r>
            <a:r>
              <a:rPr lang="en-US" sz="1000" b="0" i="0" baseline="0" dirty="0" err="1">
                <a:latin typeface="Calibri" pitchFamily="34" charset="0"/>
              </a:rPr>
              <a:t>O’Hallaron</a:t>
            </a:r>
            <a:r>
              <a:rPr lang="en-US" sz="1000" b="0" i="0" baseline="0" dirty="0">
                <a:latin typeface="Calibri" pitchFamily="34" charset="0"/>
              </a:rPr>
              <a:t>, Computer Systems: A Programmer’s Perspective, Third Edition</a:t>
            </a:r>
            <a:endParaRPr lang="en-US" sz="1000" b="0" i="0" dirty="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</p:sldLayoutIdLst>
  <p:transition/>
  <p:txStyles>
    <p:titleStyle>
      <a:lvl1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j-lt"/>
          <a:ea typeface="+mj-ea"/>
          <a:cs typeface="+mj-cs"/>
          <a:sym typeface="Calibri Bold" charset="0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-128"/>
          <a:cs typeface="ヒラギノ角ゴ ProN W6" charset="-128"/>
          <a:sym typeface="Calibri Bold" charset="0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-128"/>
          <a:cs typeface="ヒラギノ角ゴ ProN W6" charset="-128"/>
          <a:sym typeface="Calibri Bold" charset="0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-128"/>
          <a:cs typeface="ヒラギノ角ゴ ProN W6" charset="-128"/>
          <a:sym typeface="Calibri Bold" charset="0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-128"/>
          <a:cs typeface="ヒラギノ角ゴ ProN W6" charset="-128"/>
          <a:sym typeface="Calibri Bold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-128"/>
          <a:cs typeface="ヒラギノ角ゴ ProN W6" charset="-128"/>
          <a:sym typeface="Calibri Bold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-128"/>
          <a:cs typeface="ヒラギノ角ゴ ProN W6" charset="-128"/>
          <a:sym typeface="Calibri Bold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-128"/>
          <a:cs typeface="ヒラギノ角ゴ ProN W6" charset="-128"/>
          <a:sym typeface="Calibri Bold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-128"/>
          <a:cs typeface="ヒラギノ角ゴ ProN W6" charset="-128"/>
          <a:sym typeface="Calibri Bold" charset="0"/>
        </a:defRPr>
      </a:lvl9pPr>
    </p:titleStyle>
    <p:bodyStyle>
      <a:lvl1pPr algn="l" rtl="0" fontAlgn="base">
        <a:spcBef>
          <a:spcPts val="500"/>
        </a:spcBef>
        <a:spcAft>
          <a:spcPct val="0"/>
        </a:spcAft>
        <a:defRPr sz="2000">
          <a:solidFill>
            <a:schemeClr val="tx1"/>
          </a:solidFill>
          <a:latin typeface="+mn-lt"/>
          <a:ea typeface="+mn-ea"/>
          <a:cs typeface="+mn-cs"/>
          <a:sym typeface="Calibri" charset="0"/>
        </a:defRPr>
      </a:lvl1pPr>
      <a:lvl2pPr marL="419100" algn="ctr" rtl="0" fontAlgn="base">
        <a:spcBef>
          <a:spcPts val="500"/>
        </a:spcBef>
        <a:spcAft>
          <a:spcPct val="0"/>
        </a:spcAft>
        <a:defRPr sz="2000">
          <a:solidFill>
            <a:schemeClr val="tx1"/>
          </a:solidFill>
          <a:latin typeface="+mn-lt"/>
          <a:ea typeface="+mn-ea"/>
          <a:cs typeface="+mn-cs"/>
          <a:sym typeface="Calibri" charset="0"/>
        </a:defRPr>
      </a:lvl2pPr>
      <a:lvl3pPr marL="876300" algn="ctr" rtl="0" fontAlgn="base">
        <a:spcBef>
          <a:spcPts val="500"/>
        </a:spcBef>
        <a:spcAft>
          <a:spcPct val="0"/>
        </a:spcAft>
        <a:defRPr sz="2000">
          <a:solidFill>
            <a:schemeClr val="tx1"/>
          </a:solidFill>
          <a:latin typeface="+mn-lt"/>
          <a:ea typeface="+mn-ea"/>
          <a:cs typeface="+mn-cs"/>
          <a:sym typeface="Calibri" charset="0"/>
        </a:defRPr>
      </a:lvl3pPr>
      <a:lvl4pPr marL="1333500" algn="ctr" rtl="0" fontAlgn="base">
        <a:spcBef>
          <a:spcPts val="500"/>
        </a:spcBef>
        <a:spcAft>
          <a:spcPct val="0"/>
        </a:spcAft>
        <a:defRPr sz="2000">
          <a:solidFill>
            <a:schemeClr val="tx1"/>
          </a:solidFill>
          <a:latin typeface="+mn-lt"/>
          <a:ea typeface="+mn-ea"/>
          <a:cs typeface="+mn-cs"/>
          <a:sym typeface="Calibri" charset="0"/>
        </a:defRPr>
      </a:lvl4pPr>
      <a:lvl5pPr marL="1790700" algn="ctr" rtl="0" fontAlgn="base">
        <a:spcBef>
          <a:spcPts val="500"/>
        </a:spcBef>
        <a:spcAft>
          <a:spcPct val="0"/>
        </a:spcAft>
        <a:defRPr sz="2000">
          <a:solidFill>
            <a:schemeClr val="tx1"/>
          </a:solidFill>
          <a:latin typeface="+mn-lt"/>
          <a:ea typeface="+mn-ea"/>
          <a:cs typeface="+mn-cs"/>
          <a:sym typeface="Calibri" charset="0"/>
        </a:defRPr>
      </a:lvl5pPr>
      <a:lvl6pPr marL="2247900" algn="ctr" rtl="0" fontAlgn="base">
        <a:spcBef>
          <a:spcPts val="500"/>
        </a:spcBef>
        <a:spcAft>
          <a:spcPct val="0"/>
        </a:spcAft>
        <a:defRPr sz="2000">
          <a:solidFill>
            <a:schemeClr val="tx1"/>
          </a:solidFill>
          <a:latin typeface="+mn-lt"/>
          <a:ea typeface="+mn-ea"/>
          <a:cs typeface="+mn-cs"/>
          <a:sym typeface="Calibri" charset="0"/>
        </a:defRPr>
      </a:lvl6pPr>
      <a:lvl7pPr marL="2705100" algn="ctr" rtl="0" fontAlgn="base">
        <a:spcBef>
          <a:spcPts val="500"/>
        </a:spcBef>
        <a:spcAft>
          <a:spcPct val="0"/>
        </a:spcAft>
        <a:defRPr sz="2000">
          <a:solidFill>
            <a:schemeClr val="tx1"/>
          </a:solidFill>
          <a:latin typeface="+mn-lt"/>
          <a:ea typeface="+mn-ea"/>
          <a:cs typeface="+mn-cs"/>
          <a:sym typeface="Calibri" charset="0"/>
        </a:defRPr>
      </a:lvl7pPr>
      <a:lvl8pPr marL="3162300" algn="ctr" rtl="0" fontAlgn="base">
        <a:spcBef>
          <a:spcPts val="500"/>
        </a:spcBef>
        <a:spcAft>
          <a:spcPct val="0"/>
        </a:spcAft>
        <a:defRPr sz="2000">
          <a:solidFill>
            <a:schemeClr val="tx1"/>
          </a:solidFill>
          <a:latin typeface="+mn-lt"/>
          <a:ea typeface="+mn-ea"/>
          <a:cs typeface="+mn-cs"/>
          <a:sym typeface="Calibri" charset="0"/>
        </a:defRPr>
      </a:lvl8pPr>
      <a:lvl9pPr marL="3619500" algn="ctr" rtl="0" fontAlgn="base">
        <a:spcBef>
          <a:spcPts val="500"/>
        </a:spcBef>
        <a:spcAft>
          <a:spcPct val="0"/>
        </a:spcAft>
        <a:defRPr sz="2000">
          <a:solidFill>
            <a:schemeClr val="tx1"/>
          </a:solidFill>
          <a:latin typeface="+mn-lt"/>
          <a:ea typeface="+mn-ea"/>
          <a:cs typeface="+mn-cs"/>
          <a:sym typeface="Calibri" charset="0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254000"/>
            <a:ext cx="8382000" cy="109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8100" tIns="38100" rIns="38100" bIns="381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>
                <a:sym typeface="Calibri Bold" charset="0"/>
              </a:rPr>
              <a:t>Click to edit Master title style</a:t>
            </a:r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397000"/>
            <a:ext cx="8382000" cy="543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8100" tIns="38100" rIns="38100" bIns="381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>
                <a:sym typeface="Calibri Bold" charset="0"/>
              </a:rPr>
              <a:t>Click to edit Master text styles</a:t>
            </a:r>
          </a:p>
          <a:p>
            <a:pPr lvl="1"/>
            <a:r>
              <a:rPr lang="en-US">
                <a:sym typeface="Calibri" charset="0"/>
              </a:rPr>
              <a:t>Second level</a:t>
            </a:r>
          </a:p>
          <a:p>
            <a:pPr lvl="2"/>
            <a:r>
              <a:rPr lang="en-US">
                <a:sym typeface="Calibri" charset="0"/>
              </a:rPr>
              <a:t>Third level</a:t>
            </a:r>
          </a:p>
          <a:p>
            <a:pPr lvl="3"/>
            <a:r>
              <a:rPr lang="en-US">
                <a:sym typeface="Calibri" charset="0"/>
              </a:rPr>
              <a:t>Fourth level</a:t>
            </a:r>
          </a:p>
          <a:p>
            <a:pPr lvl="4"/>
            <a:r>
              <a:rPr lang="en-US">
                <a:sym typeface="Calibri" charset="0"/>
              </a:rPr>
              <a:t>Fifth level</a:t>
            </a:r>
          </a:p>
        </p:txBody>
      </p:sp>
      <p:sp>
        <p:nvSpPr>
          <p:cNvPr id="5" name="Rectangle 4"/>
          <p:cNvSpPr/>
          <p:nvPr userDrawn="1"/>
        </p:nvSpPr>
        <p:spPr>
          <a:xfrm>
            <a:off x="8830843" y="6611779"/>
            <a:ext cx="313157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F5551B27-49BC-4291-80C6-707CDCF1D651}" type="slidenum">
              <a:rPr kumimoji="0" lang="en-US" sz="10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Narrow" pitchFamily="-96" charset="0"/>
                <a:ea typeface="ＭＳ Ｐゴシック" pitchFamily="-96" charset="-128"/>
                <a:cs typeface="ＭＳ Ｐゴシック" pitchFamily="-96" charset="-128"/>
              </a:rPr>
              <a:pPr/>
              <a:t>‹#›</a:t>
            </a:fld>
            <a:endParaRPr lang="en-US" sz="1000" dirty="0"/>
          </a:p>
        </p:txBody>
      </p:sp>
      <p:sp>
        <p:nvSpPr>
          <p:cNvPr id="6" name="TextBox 5"/>
          <p:cNvSpPr txBox="1"/>
          <p:nvPr userDrawn="1"/>
        </p:nvSpPr>
        <p:spPr>
          <a:xfrm>
            <a:off x="-16031" y="6629400"/>
            <a:ext cx="464934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0" i="0" dirty="0">
                <a:latin typeface="Calibri" pitchFamily="34" charset="0"/>
              </a:rPr>
              <a:t>Bryant</a:t>
            </a:r>
            <a:r>
              <a:rPr lang="en-US" sz="1000" b="0" i="0" baseline="0" dirty="0">
                <a:latin typeface="Calibri" pitchFamily="34" charset="0"/>
              </a:rPr>
              <a:t> and </a:t>
            </a:r>
            <a:r>
              <a:rPr lang="en-US" sz="1000" b="0" i="0" baseline="0" dirty="0" err="1">
                <a:latin typeface="Calibri" pitchFamily="34" charset="0"/>
              </a:rPr>
              <a:t>O’Hallaron</a:t>
            </a:r>
            <a:r>
              <a:rPr lang="en-US" sz="1000" b="0" i="0" baseline="0" dirty="0">
                <a:latin typeface="Calibri" pitchFamily="34" charset="0"/>
              </a:rPr>
              <a:t>, Computer Systems: A Programmer’s Perspective, Third Edition</a:t>
            </a:r>
            <a:endParaRPr lang="en-US" sz="1000" b="0" i="0" dirty="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ransition/>
  <p:txStyles>
    <p:titleStyle>
      <a:lvl1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j-lt"/>
          <a:ea typeface="+mj-ea"/>
          <a:cs typeface="+mj-cs"/>
          <a:sym typeface="Calibri Bold" charset="0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-128"/>
          <a:cs typeface="ヒラギノ角ゴ ProN W6" charset="-128"/>
          <a:sym typeface="Calibri Bold" charset="0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-128"/>
          <a:cs typeface="ヒラギノ角ゴ ProN W6" charset="-128"/>
          <a:sym typeface="Calibri Bold" charset="0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-128"/>
          <a:cs typeface="ヒラギノ角ゴ ProN W6" charset="-128"/>
          <a:sym typeface="Calibri Bold" charset="0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-128"/>
          <a:cs typeface="ヒラギノ角ゴ ProN W6" charset="-128"/>
          <a:sym typeface="Calibri Bold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-128"/>
          <a:cs typeface="ヒラギノ角ゴ ProN W6" charset="-128"/>
          <a:sym typeface="Calibri Bold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-128"/>
          <a:cs typeface="ヒラギノ角ゴ ProN W6" charset="-128"/>
          <a:sym typeface="Calibri Bold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-128"/>
          <a:cs typeface="ヒラギノ角ゴ ProN W6" charset="-128"/>
          <a:sym typeface="Calibri Bold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-128"/>
          <a:cs typeface="ヒラギノ角ゴ ProN W6" charset="-128"/>
          <a:sym typeface="Calibri Bold" charset="0"/>
        </a:defRPr>
      </a:lvl9pPr>
    </p:titleStyle>
    <p:bodyStyle>
      <a:lvl1pPr marL="254000" indent="-254000" algn="l" rtl="0" fontAlgn="base">
        <a:spcBef>
          <a:spcPts val="600"/>
        </a:spcBef>
        <a:spcAft>
          <a:spcPct val="0"/>
        </a:spcAft>
        <a:buClr>
          <a:srgbClr val="990000"/>
        </a:buClr>
        <a:buSzPct val="60000"/>
        <a:buFont typeface="Wingdings 2" charset="2"/>
        <a:buChar char="¢"/>
        <a:defRPr sz="2400">
          <a:solidFill>
            <a:schemeClr val="tx1"/>
          </a:solidFill>
          <a:latin typeface="+mn-lt"/>
          <a:ea typeface="+mn-ea"/>
          <a:cs typeface="+mn-cs"/>
          <a:sym typeface="Calibri Bold" charset="0"/>
        </a:defRPr>
      </a:lvl1pPr>
      <a:lvl2pPr marL="514350" indent="-234950" algn="l" rtl="0" fontAlgn="base">
        <a:spcBef>
          <a:spcPts val="500"/>
        </a:spcBef>
        <a:spcAft>
          <a:spcPct val="0"/>
        </a:spcAft>
        <a:buClr>
          <a:srgbClr val="990000"/>
        </a:buClr>
        <a:buSzPct val="110000"/>
        <a:buFont typeface="Wingdings" charset="2"/>
        <a:buChar char="§"/>
        <a:defRPr sz="2000">
          <a:solidFill>
            <a:schemeClr val="tx1"/>
          </a:solidFill>
          <a:latin typeface="Calibri" charset="0"/>
          <a:ea typeface="ヒラギノ角ゴ ProN W3" charset="-128"/>
          <a:cs typeface="ヒラギノ角ゴ ProN W3" charset="-128"/>
          <a:sym typeface="Calibri" charset="0"/>
        </a:defRPr>
      </a:lvl2pPr>
      <a:lvl3pPr marL="800100" indent="-203200" algn="l" rtl="0" fontAlgn="base">
        <a:spcBef>
          <a:spcPts val="500"/>
        </a:spcBef>
        <a:spcAft>
          <a:spcPct val="0"/>
        </a:spcAft>
        <a:buClr>
          <a:srgbClr val="000000"/>
        </a:buClr>
        <a:buSzPct val="80000"/>
        <a:buFont typeface="Wingdings" charset="2"/>
        <a:buChar char="§"/>
        <a:defRPr sz="2000">
          <a:solidFill>
            <a:schemeClr val="tx1"/>
          </a:solidFill>
          <a:latin typeface="Calibri" charset="0"/>
          <a:ea typeface="ヒラギノ角ゴ ProN W3" charset="-128"/>
          <a:cs typeface="ヒラギノ角ゴ ProN W3" charset="-128"/>
          <a:sym typeface="Calibri" charset="0"/>
        </a:defRPr>
      </a:lvl3pPr>
      <a:lvl4pPr marL="11430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–"/>
        <a:defRPr sz="2000">
          <a:solidFill>
            <a:schemeClr val="tx1"/>
          </a:solidFill>
          <a:latin typeface="Calibri" charset="0"/>
          <a:ea typeface="ヒラギノ角ゴ ProN W3" charset="-128"/>
          <a:cs typeface="ヒラギノ角ゴ ProN W3" charset="-128"/>
          <a:sym typeface="Calibri" charset="0"/>
        </a:defRPr>
      </a:lvl4pPr>
      <a:lvl5pPr marL="14605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-128"/>
          <a:cs typeface="ヒラギノ角ゴ ProN W3" charset="-128"/>
          <a:sym typeface="Calibri" charset="0"/>
        </a:defRPr>
      </a:lvl5pPr>
      <a:lvl6pPr marL="19177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-128"/>
          <a:cs typeface="ヒラギノ角ゴ ProN W3" charset="-128"/>
          <a:sym typeface="Calibri" charset="0"/>
        </a:defRPr>
      </a:lvl6pPr>
      <a:lvl7pPr marL="23749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-128"/>
          <a:cs typeface="ヒラギノ角ゴ ProN W3" charset="-128"/>
          <a:sym typeface="Calibri" charset="0"/>
        </a:defRPr>
      </a:lvl7pPr>
      <a:lvl8pPr marL="28321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-128"/>
          <a:cs typeface="ヒラギノ角ゴ ProN W3" charset="-128"/>
          <a:sym typeface="Calibri" charset="0"/>
        </a:defRPr>
      </a:lvl8pPr>
      <a:lvl9pPr marL="32893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-128"/>
          <a:cs typeface="ヒラギノ角ゴ ProN W3" charset="-128"/>
          <a:sym typeface="Calibri" charset="0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357188" y="50800"/>
            <a:ext cx="7591425" cy="154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8100" tIns="38100" rIns="38100" bIns="381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>
                <a:sym typeface="Calibri Bold" charset="0"/>
              </a:rPr>
              <a:t>Click to edit Master title style</a:t>
            </a:r>
          </a:p>
        </p:txBody>
      </p:sp>
      <p:sp>
        <p:nvSpPr>
          <p:cNvPr id="3" name="Rectangle 2"/>
          <p:cNvSpPr/>
          <p:nvPr userDrawn="1"/>
        </p:nvSpPr>
        <p:spPr>
          <a:xfrm>
            <a:off x="8830843" y="6611779"/>
            <a:ext cx="313157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F5551B27-49BC-4291-80C6-707CDCF1D651}" type="slidenum">
              <a:rPr kumimoji="0" lang="en-US" sz="10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Narrow" pitchFamily="-96" charset="0"/>
                <a:ea typeface="ＭＳ Ｐゴシック" pitchFamily="-96" charset="-128"/>
                <a:cs typeface="ＭＳ Ｐゴシック" pitchFamily="-96" charset="-128"/>
              </a:rPr>
              <a:pPr/>
              <a:t>‹#›</a:t>
            </a:fld>
            <a:endParaRPr lang="en-US" sz="1000" dirty="0"/>
          </a:p>
        </p:txBody>
      </p:sp>
      <p:sp>
        <p:nvSpPr>
          <p:cNvPr id="4" name="TextBox 3"/>
          <p:cNvSpPr txBox="1"/>
          <p:nvPr userDrawn="1"/>
        </p:nvSpPr>
        <p:spPr>
          <a:xfrm>
            <a:off x="-16031" y="6629400"/>
            <a:ext cx="464934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0" i="0" dirty="0">
                <a:latin typeface="Calibri" pitchFamily="34" charset="0"/>
              </a:rPr>
              <a:t>Bryant</a:t>
            </a:r>
            <a:r>
              <a:rPr lang="en-US" sz="1000" b="0" i="0" baseline="0" dirty="0">
                <a:latin typeface="Calibri" pitchFamily="34" charset="0"/>
              </a:rPr>
              <a:t> and </a:t>
            </a:r>
            <a:r>
              <a:rPr lang="en-US" sz="1000" b="0" i="0" baseline="0" dirty="0" err="1">
                <a:latin typeface="Calibri" pitchFamily="34" charset="0"/>
              </a:rPr>
              <a:t>O’Hallaron</a:t>
            </a:r>
            <a:r>
              <a:rPr lang="en-US" sz="1000" b="0" i="0" baseline="0" dirty="0">
                <a:latin typeface="Calibri" pitchFamily="34" charset="0"/>
              </a:rPr>
              <a:t>, Computer Systems: A Programmer’s Perspective, Third Edition</a:t>
            </a:r>
            <a:endParaRPr lang="en-US" sz="1000" b="0" i="0" dirty="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/>
  <p:txStyles>
    <p:titleStyle>
      <a:lvl1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j-lt"/>
          <a:ea typeface="+mj-ea"/>
          <a:cs typeface="+mj-cs"/>
          <a:sym typeface="Calibri Bold" charset="0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-128"/>
          <a:cs typeface="ヒラギノ角ゴ ProN W6" charset="-128"/>
          <a:sym typeface="Calibri Bold" charset="0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-128"/>
          <a:cs typeface="ヒラギノ角ゴ ProN W6" charset="-128"/>
          <a:sym typeface="Calibri Bold" charset="0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-128"/>
          <a:cs typeface="ヒラギノ角ゴ ProN W6" charset="-128"/>
          <a:sym typeface="Calibri Bold" charset="0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-128"/>
          <a:cs typeface="ヒラギノ角ゴ ProN W6" charset="-128"/>
          <a:sym typeface="Calibri Bold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-128"/>
          <a:cs typeface="ヒラギノ角ゴ ProN W6" charset="-128"/>
          <a:sym typeface="Calibri Bold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-128"/>
          <a:cs typeface="ヒラギノ角ゴ ProN W6" charset="-128"/>
          <a:sym typeface="Calibri Bold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-128"/>
          <a:cs typeface="ヒラギノ角ゴ ProN W6" charset="-128"/>
          <a:sym typeface="Calibri Bold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-128"/>
          <a:cs typeface="ヒラギノ角ゴ ProN W6" charset="-128"/>
          <a:sym typeface="Calibri Bold" charset="0"/>
        </a:defRPr>
      </a:lvl9pPr>
    </p:titleStyle>
    <p:bodyStyle>
      <a:lvl1pPr marL="342900" indent="-342900" algn="l" rtl="0" fontAlgn="base">
        <a:spcBef>
          <a:spcPts val="600"/>
        </a:spcBef>
        <a:spcAft>
          <a:spcPct val="0"/>
        </a:spcAft>
        <a:buClr>
          <a:srgbClr val="990000"/>
        </a:buClr>
        <a:buSzPct val="60000"/>
        <a:buFont typeface="Wingdings 2" charset="2"/>
        <a:buChar char="¢"/>
        <a:defRPr sz="2400">
          <a:solidFill>
            <a:schemeClr val="tx1"/>
          </a:solidFill>
          <a:latin typeface="+mn-lt"/>
          <a:ea typeface="+mn-ea"/>
          <a:cs typeface="+mn-cs"/>
          <a:sym typeface="Calibri Bold" charset="0"/>
        </a:defRPr>
      </a:lvl1pPr>
      <a:lvl2pPr marL="742950" indent="-285750" algn="l" rtl="0" fontAlgn="base">
        <a:spcBef>
          <a:spcPts val="500"/>
        </a:spcBef>
        <a:spcAft>
          <a:spcPct val="0"/>
        </a:spcAft>
        <a:buClr>
          <a:srgbClr val="990000"/>
        </a:buClr>
        <a:buSzPct val="110000"/>
        <a:buFont typeface="Wingdings" charset="2"/>
        <a:buChar char="§"/>
        <a:defRPr sz="2000">
          <a:solidFill>
            <a:schemeClr val="tx1"/>
          </a:solidFill>
          <a:latin typeface="Calibri" charset="0"/>
          <a:ea typeface="ヒラギノ角ゴ ProN W3" charset="-128"/>
          <a:cs typeface="ヒラギノ角ゴ ProN W3" charset="-128"/>
          <a:sym typeface="Calibri" charset="0"/>
        </a:defRPr>
      </a:lvl2pPr>
      <a:lvl3pPr marL="11430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80000"/>
        <a:buFont typeface="Wingdings" charset="2"/>
        <a:buChar char="§"/>
        <a:defRPr sz="2000">
          <a:solidFill>
            <a:schemeClr val="tx1"/>
          </a:solidFill>
          <a:latin typeface="Calibri" charset="0"/>
          <a:ea typeface="ヒラギノ角ゴ ProN W3" charset="-128"/>
          <a:cs typeface="ヒラギノ角ゴ ProN W3" charset="-128"/>
          <a:sym typeface="Calibri" charset="0"/>
        </a:defRPr>
      </a:lvl3pPr>
      <a:lvl4pPr marL="16002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–"/>
        <a:defRPr sz="2000">
          <a:solidFill>
            <a:schemeClr val="tx1"/>
          </a:solidFill>
          <a:latin typeface="Calibri" charset="0"/>
          <a:ea typeface="ヒラギノ角ゴ ProN W3" charset="-128"/>
          <a:cs typeface="ヒラギノ角ゴ ProN W3" charset="-128"/>
          <a:sym typeface="Calibri" charset="0"/>
        </a:defRPr>
      </a:lvl4pPr>
      <a:lvl5pPr marL="20574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-128"/>
          <a:cs typeface="ヒラギノ角ゴ ProN W3" charset="-128"/>
          <a:sym typeface="Calibri" charset="0"/>
        </a:defRPr>
      </a:lvl5pPr>
      <a:lvl6pPr marL="25146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-128"/>
          <a:cs typeface="ヒラギノ角ゴ ProN W3" charset="-128"/>
          <a:sym typeface="Calibri" charset="0"/>
        </a:defRPr>
      </a:lvl6pPr>
      <a:lvl7pPr marL="29718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-128"/>
          <a:cs typeface="ヒラギノ角ゴ ProN W3" charset="-128"/>
          <a:sym typeface="Calibri" charset="0"/>
        </a:defRPr>
      </a:lvl7pPr>
      <a:lvl8pPr marL="34290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-128"/>
          <a:cs typeface="ヒラギノ角ゴ ProN W3" charset="-128"/>
          <a:sym typeface="Calibri" charset="0"/>
        </a:defRPr>
      </a:lvl8pPr>
      <a:lvl9pPr marL="38862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-128"/>
          <a:cs typeface="ヒラギノ角ゴ ProN W3" charset="-128"/>
          <a:sym typeface="Calibri" charset="0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098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pPr algn="l"/>
            <a:r>
              <a:rPr lang="en-US" sz="1200" dirty="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685800" y="2012950"/>
            <a:ext cx="7772400" cy="1720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Course Overview</a:t>
            </a:r>
            <a:b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</a:br>
            <a:b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</a:b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CSCI 370: Computer Architecture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+mj-ea"/>
                <a:cs typeface="+mj-cs"/>
              </a:rPr>
              <a:t>Slide Attribution: Adopted from CMU 15-213</a:t>
            </a: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 pitchFamily="34" charset="0"/>
              <a:ea typeface="+mj-ea"/>
              <a:cs typeface="+mj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j-ea"/>
              <a:cs typeface="+mj-cs"/>
            </a:endParaRP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482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b="1" dirty="0"/>
              <a:t>Memory Referencing Errors</a:t>
            </a:r>
          </a:p>
        </p:txBody>
      </p:sp>
      <p:sp>
        <p:nvSpPr>
          <p:cNvPr id="20484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 b="1" dirty="0"/>
              <a:t>C and C++ do not provide any memory protection</a:t>
            </a:r>
          </a:p>
          <a:p>
            <a:pPr marL="552450" lvl="1"/>
            <a:r>
              <a:rPr lang="en-US" dirty="0"/>
              <a:t>Out of bounds array references</a:t>
            </a:r>
          </a:p>
          <a:p>
            <a:pPr marL="552450" lvl="1"/>
            <a:r>
              <a:rPr lang="en-US" dirty="0"/>
              <a:t>Invalid pointer values</a:t>
            </a:r>
          </a:p>
          <a:p>
            <a:pPr marL="552450" lvl="1"/>
            <a:r>
              <a:rPr lang="en-US" dirty="0"/>
              <a:t>Abuses of </a:t>
            </a:r>
            <a:r>
              <a:rPr lang="en-US" dirty="0" err="1"/>
              <a:t>malloc</a:t>
            </a:r>
            <a:r>
              <a:rPr lang="en-US" dirty="0"/>
              <a:t>/free</a:t>
            </a:r>
          </a:p>
          <a:p>
            <a:r>
              <a:rPr lang="en-US" b="1" dirty="0"/>
              <a:t>Can lead to nasty bugs</a:t>
            </a:r>
          </a:p>
          <a:p>
            <a:pPr marL="552450" lvl="1"/>
            <a:r>
              <a:rPr lang="en-US" dirty="0"/>
              <a:t>Whether or not bug has any effect depends on system and compiler</a:t>
            </a:r>
          </a:p>
          <a:p>
            <a:pPr marL="552450" lvl="1"/>
            <a:r>
              <a:rPr lang="en-US" dirty="0"/>
              <a:t>Action at a distance</a:t>
            </a:r>
          </a:p>
          <a:p>
            <a:pPr marL="838200" lvl="2"/>
            <a:r>
              <a:rPr lang="en-US" dirty="0"/>
              <a:t>Corrupted object logically unrelated to one being accessed</a:t>
            </a:r>
          </a:p>
          <a:p>
            <a:pPr marL="838200" lvl="2"/>
            <a:r>
              <a:rPr lang="en-US" dirty="0"/>
              <a:t>Effect of bug may be first observed long after it is generated</a:t>
            </a:r>
          </a:p>
          <a:p>
            <a:r>
              <a:rPr lang="en-US" b="1" dirty="0"/>
              <a:t>How can I deal with this?</a:t>
            </a:r>
          </a:p>
          <a:p>
            <a:pPr marL="552450" lvl="1"/>
            <a:r>
              <a:rPr lang="en-US" dirty="0"/>
              <a:t>Program in Java, Ruby, Python, ML, …</a:t>
            </a:r>
          </a:p>
          <a:p>
            <a:pPr marL="552450" lvl="1"/>
            <a:r>
              <a:rPr lang="en-US" dirty="0"/>
              <a:t>Understand what possible interactions may occur</a:t>
            </a:r>
          </a:p>
          <a:p>
            <a:pPr marL="552450" lvl="1"/>
            <a:r>
              <a:rPr lang="en-US" dirty="0"/>
              <a:t>Use or develop tools to detect referencing errors (e.g. </a:t>
            </a:r>
            <a:r>
              <a:rPr lang="en-US" dirty="0" err="1"/>
              <a:t>Valgrind</a:t>
            </a:r>
            <a:r>
              <a:rPr lang="en-US" dirty="0"/>
              <a:t>)</a:t>
            </a:r>
          </a:p>
        </p:txBody>
      </p:sp>
    </p:spTree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554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title"/>
          </p:nvPr>
        </p:nvSpPr>
        <p:spPr>
          <a:xfrm>
            <a:off x="381000" y="457200"/>
            <a:ext cx="8382000" cy="1066800"/>
          </a:xfrm>
          <a:ln/>
        </p:spPr>
        <p:txBody>
          <a:bodyPr>
            <a:normAutofit fontScale="90000"/>
          </a:bodyPr>
          <a:lstStyle/>
          <a:p>
            <a:pPr marL="119063" indent="-119063"/>
            <a:r>
              <a:rPr lang="en-US" sz="4000" b="1" dirty="0"/>
              <a:t>Great Reality #4: There’s more to performance than asymptotic complexity</a:t>
            </a:r>
            <a:br>
              <a:rPr lang="en-US" dirty="0"/>
            </a:br>
            <a:endParaRPr lang="en-US" dirty="0"/>
          </a:p>
        </p:txBody>
      </p:sp>
      <p:sp>
        <p:nvSpPr>
          <p:cNvPr id="23556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381000" y="1651000"/>
            <a:ext cx="8382000" cy="5181600"/>
          </a:xfrm>
          <a:ln/>
        </p:spPr>
        <p:txBody>
          <a:bodyPr/>
          <a:lstStyle/>
          <a:p>
            <a:r>
              <a:rPr lang="en-US" b="1" dirty="0"/>
              <a:t>Constant factors matter too!</a:t>
            </a:r>
          </a:p>
          <a:p>
            <a:r>
              <a:rPr lang="en-US" b="1" dirty="0"/>
              <a:t>And even exact op count does not predict performance</a:t>
            </a:r>
          </a:p>
          <a:p>
            <a:pPr marL="552450" lvl="1"/>
            <a:r>
              <a:rPr lang="en-US" dirty="0"/>
              <a:t>Easily see 10:1 performance range depending on how code written</a:t>
            </a:r>
          </a:p>
          <a:p>
            <a:pPr marL="552450" lvl="1"/>
            <a:r>
              <a:rPr lang="en-US" dirty="0"/>
              <a:t>Must optimize at multiple levels: algorithm, data representations, procedures, and loops</a:t>
            </a:r>
          </a:p>
          <a:p>
            <a:r>
              <a:rPr lang="en-US" b="1" dirty="0"/>
              <a:t>Must understand system to optimize performance</a:t>
            </a:r>
          </a:p>
          <a:p>
            <a:pPr marL="552450" lvl="1"/>
            <a:r>
              <a:rPr lang="en-US" dirty="0"/>
              <a:t>How programs compiled and executed</a:t>
            </a:r>
          </a:p>
          <a:p>
            <a:pPr marL="552450" lvl="1"/>
            <a:r>
              <a:rPr lang="en-US" dirty="0"/>
              <a:t>How to measure program performance and identify bottlenecks</a:t>
            </a:r>
          </a:p>
          <a:p>
            <a:pPr marL="552450" lvl="1"/>
            <a:r>
              <a:rPr lang="en-US" dirty="0"/>
              <a:t>How to improve performance without destroying code modularity and generality</a:t>
            </a:r>
          </a:p>
        </p:txBody>
      </p:sp>
    </p:spTree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506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b="1" dirty="0"/>
              <a:t>Memory System Performance Example</a:t>
            </a:r>
          </a:p>
        </p:txBody>
      </p:sp>
      <p:sp>
        <p:nvSpPr>
          <p:cNvPr id="21508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381000" y="4610100"/>
            <a:ext cx="8382000" cy="2222500"/>
          </a:xfrm>
          <a:ln/>
        </p:spPr>
        <p:txBody>
          <a:bodyPr/>
          <a:lstStyle/>
          <a:p>
            <a:r>
              <a:rPr lang="en-US" dirty="0"/>
              <a:t>Hierarchical memory organization</a:t>
            </a:r>
          </a:p>
          <a:p>
            <a:r>
              <a:rPr lang="en-US" dirty="0"/>
              <a:t>Performance depends on access patterns</a:t>
            </a:r>
          </a:p>
          <a:p>
            <a:pPr marL="552450" lvl="1"/>
            <a:r>
              <a:rPr lang="en-US" dirty="0"/>
              <a:t>Including how step through multi-dimensional array</a:t>
            </a:r>
          </a:p>
        </p:txBody>
      </p:sp>
      <p:sp>
        <p:nvSpPr>
          <p:cNvPr id="21509" name="Rectangle 5"/>
          <p:cNvSpPr>
            <a:spLocks/>
          </p:cNvSpPr>
          <p:nvPr/>
        </p:nvSpPr>
        <p:spPr bwMode="auto">
          <a:xfrm>
            <a:off x="4622800" y="1603375"/>
            <a:ext cx="4114800" cy="2273300"/>
          </a:xfrm>
          <a:prstGeom prst="rect">
            <a:avLst/>
          </a:prstGeom>
          <a:solidFill>
            <a:srgbClr val="D3F2D3"/>
          </a:solidFill>
          <a:ln w="635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63500" tIns="63500" rIns="63500" bIns="63500">
            <a:prstTxWarp prst="textNoShape">
              <a:avLst/>
            </a:prstTxWarp>
          </a:bodyPr>
          <a:lstStyle/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void </a:t>
            </a:r>
            <a:r>
              <a:rPr lang="en-US" sz="1600" b="1" dirty="0" err="1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copyji(int</a:t>
            </a:r>
            <a:r>
              <a:rPr lang="en-US" sz="16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src[2048][2048],</a:t>
            </a: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           </a:t>
            </a:r>
            <a:r>
              <a:rPr lang="en-US" sz="1600" b="1" dirty="0" err="1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int</a:t>
            </a:r>
            <a:r>
              <a:rPr lang="en-US" sz="16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dst[2048][2048])</a:t>
            </a: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{</a:t>
            </a: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 </a:t>
            </a:r>
            <a:r>
              <a:rPr lang="en-US" sz="1600" b="1" dirty="0" err="1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int</a:t>
            </a:r>
            <a:r>
              <a:rPr lang="en-US" sz="16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</a:t>
            </a:r>
            <a:r>
              <a:rPr lang="en-US" sz="1600" b="1" dirty="0" err="1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i,j</a:t>
            </a:r>
            <a:r>
              <a:rPr lang="en-US" sz="16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;</a:t>
            </a: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 </a:t>
            </a:r>
            <a:r>
              <a:rPr lang="en-US" sz="1600" b="1" dirty="0">
                <a:solidFill>
                  <a:srgbClr val="21218A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for (</a:t>
            </a:r>
            <a:r>
              <a:rPr lang="en-US" sz="1600" b="1" dirty="0" err="1">
                <a:solidFill>
                  <a:srgbClr val="21218A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j</a:t>
            </a:r>
            <a:r>
              <a:rPr lang="en-US" sz="1600" b="1" dirty="0">
                <a:solidFill>
                  <a:srgbClr val="21218A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= 0; </a:t>
            </a:r>
            <a:r>
              <a:rPr lang="en-US" sz="1600" b="1" dirty="0" err="1">
                <a:solidFill>
                  <a:srgbClr val="21218A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j</a:t>
            </a:r>
            <a:r>
              <a:rPr lang="en-US" sz="1600" b="1" dirty="0">
                <a:solidFill>
                  <a:srgbClr val="21218A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&lt; 2048; </a:t>
            </a:r>
            <a:r>
              <a:rPr lang="en-US" sz="1600" b="1" dirty="0" err="1">
                <a:solidFill>
                  <a:srgbClr val="21218A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j</a:t>
            </a:r>
            <a:r>
              <a:rPr lang="en-US" sz="1600" b="1" dirty="0">
                <a:solidFill>
                  <a:srgbClr val="21218A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++)</a:t>
            </a:r>
            <a:endParaRPr lang="en-US" sz="1600" b="1" dirty="0">
              <a:solidFill>
                <a:schemeClr val="tx1"/>
              </a:solidFill>
              <a:latin typeface="Courier New"/>
              <a:ea typeface="Monaco" charset="0"/>
              <a:cs typeface="Courier New"/>
              <a:sym typeface="Monaco" charset="0"/>
            </a:endParaRP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   </a:t>
            </a:r>
            <a:r>
              <a:rPr lang="en-US" sz="1600" b="1" dirty="0">
                <a:solidFill>
                  <a:srgbClr val="C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for (</a:t>
            </a:r>
            <a:r>
              <a:rPr lang="en-US" sz="1600" b="1" dirty="0" err="1">
                <a:solidFill>
                  <a:srgbClr val="C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i</a:t>
            </a:r>
            <a:r>
              <a:rPr lang="en-US" sz="1600" b="1" dirty="0">
                <a:solidFill>
                  <a:srgbClr val="C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= 0; </a:t>
            </a:r>
            <a:r>
              <a:rPr lang="en-US" sz="1600" b="1" dirty="0" err="1">
                <a:solidFill>
                  <a:srgbClr val="C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i</a:t>
            </a:r>
            <a:r>
              <a:rPr lang="en-US" sz="1600" b="1" dirty="0">
                <a:solidFill>
                  <a:srgbClr val="C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&lt; 2048; </a:t>
            </a:r>
            <a:r>
              <a:rPr lang="en-US" sz="1600" b="1" dirty="0" err="1">
                <a:solidFill>
                  <a:srgbClr val="C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i</a:t>
            </a:r>
            <a:r>
              <a:rPr lang="en-US" sz="1600" b="1" dirty="0">
                <a:solidFill>
                  <a:srgbClr val="C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++)</a:t>
            </a:r>
            <a:endParaRPr lang="en-US" sz="1600" b="1" dirty="0">
              <a:solidFill>
                <a:schemeClr val="tx1"/>
              </a:solidFill>
              <a:latin typeface="Courier New"/>
              <a:ea typeface="Monaco" charset="0"/>
              <a:cs typeface="Courier New"/>
              <a:sym typeface="Monaco" charset="0"/>
            </a:endParaRP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     </a:t>
            </a:r>
            <a:r>
              <a:rPr lang="en-US" sz="1600" b="1" dirty="0" err="1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dst[i][j</a:t>
            </a:r>
            <a:r>
              <a:rPr lang="en-US" sz="16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] = </a:t>
            </a:r>
            <a:r>
              <a:rPr lang="en-US" sz="1600" b="1" dirty="0" err="1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src[i][j</a:t>
            </a:r>
            <a:r>
              <a:rPr lang="en-US" sz="16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];</a:t>
            </a: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}</a:t>
            </a:r>
          </a:p>
        </p:txBody>
      </p:sp>
      <p:sp>
        <p:nvSpPr>
          <p:cNvPr id="21510" name="Rectangle 6"/>
          <p:cNvSpPr>
            <a:spLocks/>
          </p:cNvSpPr>
          <p:nvPr/>
        </p:nvSpPr>
        <p:spPr bwMode="auto">
          <a:xfrm>
            <a:off x="393700" y="1603375"/>
            <a:ext cx="4114800" cy="2273300"/>
          </a:xfrm>
          <a:prstGeom prst="rect">
            <a:avLst/>
          </a:prstGeom>
          <a:solidFill>
            <a:srgbClr val="F8F6D9"/>
          </a:solidFill>
          <a:ln w="635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63500" tIns="63500" rIns="63500" bIns="63500">
            <a:prstTxWarp prst="textNoShape">
              <a:avLst/>
            </a:prstTxWarp>
          </a:bodyPr>
          <a:lstStyle/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void </a:t>
            </a:r>
            <a:r>
              <a:rPr lang="en-US" sz="1600" b="1" dirty="0" err="1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copyij</a:t>
            </a:r>
            <a:r>
              <a:rPr lang="en-US" sz="16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(</a:t>
            </a:r>
            <a:r>
              <a:rPr lang="en-US" sz="1600" b="1" dirty="0" err="1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int</a:t>
            </a:r>
            <a:r>
              <a:rPr lang="en-US" sz="16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</a:t>
            </a:r>
            <a:r>
              <a:rPr lang="en-US" sz="1600" b="1" dirty="0" err="1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src</a:t>
            </a:r>
            <a:r>
              <a:rPr lang="en-US" sz="16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[2048][2048],</a:t>
            </a: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           </a:t>
            </a:r>
            <a:r>
              <a:rPr lang="en-US" sz="1600" b="1" dirty="0" err="1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int</a:t>
            </a:r>
            <a:r>
              <a:rPr lang="en-US" sz="16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</a:t>
            </a:r>
            <a:r>
              <a:rPr lang="en-US" sz="1600" b="1" dirty="0" err="1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dst</a:t>
            </a:r>
            <a:r>
              <a:rPr lang="en-US" sz="16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[2048][2048])</a:t>
            </a: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{</a:t>
            </a: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 </a:t>
            </a:r>
            <a:r>
              <a:rPr lang="en-US" sz="1600" b="1" dirty="0" err="1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int</a:t>
            </a:r>
            <a:r>
              <a:rPr lang="en-US" sz="16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</a:t>
            </a:r>
            <a:r>
              <a:rPr lang="en-US" sz="1600" b="1" dirty="0" err="1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i,j</a:t>
            </a:r>
            <a:r>
              <a:rPr lang="en-US" sz="16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;</a:t>
            </a: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 </a:t>
            </a:r>
            <a:r>
              <a:rPr lang="en-US" sz="1600" b="1" dirty="0">
                <a:solidFill>
                  <a:srgbClr val="C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for (</a:t>
            </a:r>
            <a:r>
              <a:rPr lang="en-US" sz="1600" b="1" dirty="0" err="1">
                <a:solidFill>
                  <a:srgbClr val="C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i</a:t>
            </a:r>
            <a:r>
              <a:rPr lang="en-US" sz="1600" b="1" dirty="0">
                <a:solidFill>
                  <a:srgbClr val="C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= 0; </a:t>
            </a:r>
            <a:r>
              <a:rPr lang="en-US" sz="1600" b="1" dirty="0" err="1">
                <a:solidFill>
                  <a:srgbClr val="C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i</a:t>
            </a:r>
            <a:r>
              <a:rPr lang="en-US" sz="1600" b="1" dirty="0">
                <a:solidFill>
                  <a:srgbClr val="C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&lt; 2048; </a:t>
            </a:r>
            <a:r>
              <a:rPr lang="en-US" sz="1600" b="1" dirty="0" err="1">
                <a:solidFill>
                  <a:srgbClr val="C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i</a:t>
            </a:r>
            <a:r>
              <a:rPr lang="en-US" sz="1600" b="1" dirty="0">
                <a:solidFill>
                  <a:srgbClr val="C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++)</a:t>
            </a:r>
            <a:endParaRPr lang="en-US" sz="1600" b="1" dirty="0">
              <a:solidFill>
                <a:schemeClr val="tx1"/>
              </a:solidFill>
              <a:latin typeface="Courier New"/>
              <a:ea typeface="Monaco" charset="0"/>
              <a:cs typeface="Courier New"/>
              <a:sym typeface="Monaco" charset="0"/>
            </a:endParaRP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   </a:t>
            </a:r>
            <a:r>
              <a:rPr lang="en-US" sz="1600" b="1" dirty="0">
                <a:solidFill>
                  <a:srgbClr val="21218A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for (j = 0; j &lt; 2048; j++)</a:t>
            </a:r>
            <a:endParaRPr lang="en-US" sz="1600" b="1" dirty="0">
              <a:solidFill>
                <a:schemeClr val="tx1"/>
              </a:solidFill>
              <a:latin typeface="Courier New"/>
              <a:ea typeface="Monaco" charset="0"/>
              <a:cs typeface="Courier New"/>
              <a:sym typeface="Monaco" charset="0"/>
            </a:endParaRP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     </a:t>
            </a:r>
            <a:r>
              <a:rPr lang="en-US" sz="1600" b="1" dirty="0" err="1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dst</a:t>
            </a:r>
            <a:r>
              <a:rPr lang="en-US" sz="16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[</a:t>
            </a:r>
            <a:r>
              <a:rPr lang="en-US" sz="1600" b="1" dirty="0" err="1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i</a:t>
            </a:r>
            <a:r>
              <a:rPr lang="en-US" sz="16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][j] = </a:t>
            </a:r>
            <a:r>
              <a:rPr lang="en-US" sz="1600" b="1" dirty="0" err="1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src</a:t>
            </a:r>
            <a:r>
              <a:rPr lang="en-US" sz="16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[</a:t>
            </a:r>
            <a:r>
              <a:rPr lang="en-US" sz="1600" b="1" dirty="0" err="1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i</a:t>
            </a:r>
            <a:r>
              <a:rPr lang="en-US" sz="16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][j];</a:t>
            </a: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}</a:t>
            </a:r>
          </a:p>
        </p:txBody>
      </p:sp>
      <p:grpSp>
        <p:nvGrpSpPr>
          <p:cNvPr id="21511" name="Group 7"/>
          <p:cNvGrpSpPr>
            <a:grpSpLocks/>
          </p:cNvGrpSpPr>
          <p:nvPr/>
        </p:nvGrpSpPr>
        <p:grpSpPr bwMode="auto">
          <a:xfrm>
            <a:off x="4130675" y="2860675"/>
            <a:ext cx="762000" cy="228600"/>
            <a:chOff x="0" y="0"/>
            <a:chExt cx="480" cy="144"/>
          </a:xfrm>
        </p:grpSpPr>
        <p:sp>
          <p:nvSpPr>
            <p:cNvPr id="21512" name="Line 8"/>
            <p:cNvSpPr>
              <a:spLocks noChangeShapeType="1"/>
            </p:cNvSpPr>
            <p:nvPr/>
          </p:nvSpPr>
          <p:spPr bwMode="auto">
            <a:xfrm>
              <a:off x="0" y="0"/>
              <a:ext cx="480" cy="144"/>
            </a:xfrm>
            <a:prstGeom prst="line">
              <a:avLst/>
            </a:prstGeom>
            <a:noFill/>
            <a:ln w="38100" cap="flat">
              <a:solidFill>
                <a:schemeClr val="tx1"/>
              </a:solidFill>
              <a:prstDash val="solid"/>
              <a:round/>
              <a:headEnd type="none" w="med" len="med"/>
              <a:tailEnd type="triangle" w="sm" len="sm"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513" name="Line 9"/>
            <p:cNvSpPr>
              <a:spLocks noChangeShapeType="1"/>
            </p:cNvSpPr>
            <p:nvPr/>
          </p:nvSpPr>
          <p:spPr bwMode="auto">
            <a:xfrm rot="10800000" flipH="1">
              <a:off x="0" y="0"/>
              <a:ext cx="480" cy="144"/>
            </a:xfrm>
            <a:prstGeom prst="line">
              <a:avLst/>
            </a:prstGeom>
            <a:noFill/>
            <a:ln w="38100" cap="flat">
              <a:solidFill>
                <a:schemeClr val="tx1"/>
              </a:solidFill>
              <a:prstDash val="solid"/>
              <a:round/>
              <a:headEnd type="none" w="med" len="med"/>
              <a:tailEnd type="triangle" w="sm" len="sm"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3" name="Group 2"/>
          <p:cNvGrpSpPr/>
          <p:nvPr/>
        </p:nvGrpSpPr>
        <p:grpSpPr>
          <a:xfrm>
            <a:off x="1875047" y="3886200"/>
            <a:ext cx="5871668" cy="674876"/>
            <a:chOff x="1875047" y="3886200"/>
            <a:chExt cx="5871668" cy="674876"/>
          </a:xfrm>
        </p:grpSpPr>
        <p:sp>
          <p:nvSpPr>
            <p:cNvPr id="21514" name="Rectangle 10"/>
            <p:cNvSpPr>
              <a:spLocks/>
            </p:cNvSpPr>
            <p:nvPr/>
          </p:nvSpPr>
          <p:spPr bwMode="auto">
            <a:xfrm>
              <a:off x="6605878" y="3886200"/>
              <a:ext cx="1140837" cy="507831"/>
            </a:xfrm>
            <a:prstGeom prst="rect">
              <a:avLst/>
            </a:prstGeom>
            <a:noFill/>
            <a:ln w="12700" cap="rnd">
              <a:noFill/>
              <a:round/>
              <a:headEnd type="none" w="med" len="med"/>
              <a:tailEnd type="none" w="med" len="med"/>
            </a:ln>
          </p:spPr>
          <p:txBody>
            <a:bodyPr wrap="none" lIns="38100" tIns="38100" rIns="38100" bIns="38100">
              <a:prstTxWarp prst="textNoShape">
                <a:avLst/>
              </a:prstTxWarp>
              <a:spAutoFit/>
            </a:bodyPr>
            <a:lstStyle/>
            <a:p>
              <a:r>
                <a:rPr lang="en-US" sz="2800" dirty="0">
                  <a:solidFill>
                    <a:schemeClr val="tx1"/>
                  </a:solidFill>
                  <a:latin typeface="+mn-lt"/>
                  <a:ea typeface="Calibri" charset="0"/>
                  <a:cs typeface="Calibri" charset="0"/>
                  <a:sym typeface="Calibri" charset="0"/>
                </a:rPr>
                <a:t>81.8ms</a:t>
              </a:r>
            </a:p>
          </p:txBody>
        </p:sp>
        <p:sp>
          <p:nvSpPr>
            <p:cNvPr id="2" name="TextBox 1"/>
            <p:cNvSpPr txBox="1"/>
            <p:nvPr/>
          </p:nvSpPr>
          <p:spPr>
            <a:xfrm>
              <a:off x="1875047" y="3886200"/>
              <a:ext cx="106656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>
                  <a:latin typeface="+mn-lt"/>
                </a:rPr>
                <a:t>4.3ms</a:t>
              </a:r>
            </a:p>
          </p:txBody>
        </p:sp>
        <p:sp>
          <p:nvSpPr>
            <p:cNvPr id="13" name="Rectangle 10"/>
            <p:cNvSpPr>
              <a:spLocks/>
            </p:cNvSpPr>
            <p:nvPr/>
          </p:nvSpPr>
          <p:spPr bwMode="auto">
            <a:xfrm>
              <a:off x="2870694" y="4114800"/>
              <a:ext cx="3675585" cy="446276"/>
            </a:xfrm>
            <a:prstGeom prst="rect">
              <a:avLst/>
            </a:prstGeom>
            <a:noFill/>
            <a:ln w="12700" cap="rnd">
              <a:noFill/>
              <a:round/>
              <a:headEnd type="none" w="med" len="med"/>
              <a:tailEnd type="none" w="med" len="med"/>
            </a:ln>
          </p:spPr>
          <p:txBody>
            <a:bodyPr wrap="none" lIns="38100" tIns="38100" rIns="38100" bIns="38100">
              <a:prstTxWarp prst="textNoShape">
                <a:avLst/>
              </a:prstTxWarp>
              <a:spAutoFit/>
            </a:bodyPr>
            <a:lstStyle/>
            <a:p>
              <a:r>
                <a:rPr lang="en-US" sz="2400" dirty="0">
                  <a:solidFill>
                    <a:schemeClr val="tx1"/>
                  </a:solidFill>
                  <a:latin typeface="+mn-lt"/>
                  <a:ea typeface="Calibri" charset="0"/>
                  <a:cs typeface="Calibri" charset="0"/>
                  <a:sym typeface="Calibri" charset="0"/>
                </a:rPr>
                <a:t>2.0 GHz Intel Core i7 </a:t>
              </a:r>
              <a:r>
                <a:rPr lang="en-US" sz="2400" dirty="0" err="1">
                  <a:solidFill>
                    <a:schemeClr val="tx1"/>
                  </a:solidFill>
                  <a:latin typeface="+mn-lt"/>
                  <a:ea typeface="Calibri" charset="0"/>
                  <a:cs typeface="Calibri" charset="0"/>
                  <a:sym typeface="Calibri" charset="0"/>
                </a:rPr>
                <a:t>Haswell</a:t>
              </a:r>
              <a:endParaRPr lang="en-US" sz="2400" dirty="0">
                <a:solidFill>
                  <a:schemeClr val="tx1"/>
                </a:solidFill>
                <a:latin typeface="+mn-lt"/>
                <a:ea typeface="Calibri" charset="0"/>
                <a:cs typeface="Calibri" charset="0"/>
                <a:sym typeface="Calibri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67603974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8" grpId="0"/>
      <p:bldP spid="21509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The Performance Differs</a:t>
            </a:r>
          </a:p>
        </p:txBody>
      </p:sp>
      <p:graphicFrame>
        <p:nvGraphicFramePr>
          <p:cNvPr id="4" name="Chart 3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2130756887"/>
              </p:ext>
            </p:extLst>
          </p:nvPr>
        </p:nvGraphicFramePr>
        <p:xfrm>
          <a:off x="457200" y="1061112"/>
          <a:ext cx="8572500" cy="58293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Rectangle 4"/>
          <p:cNvSpPr/>
          <p:nvPr/>
        </p:nvSpPr>
        <p:spPr bwMode="auto">
          <a:xfrm>
            <a:off x="1828800" y="1295400"/>
            <a:ext cx="1219200" cy="533400"/>
          </a:xfrm>
          <a:prstGeom prst="rect">
            <a:avLst/>
          </a:prstGeom>
          <a:solidFill>
            <a:srgbClr val="FFFF00"/>
          </a:solidFill>
          <a:ln w="254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1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urier New"/>
                <a:ea typeface="ヒラギノ角ゴ ProN W3" charset="-128"/>
                <a:cs typeface="Courier New"/>
                <a:sym typeface="Gill Sans" charset="0"/>
              </a:rPr>
              <a:t>copyij</a:t>
            </a:r>
            <a:endParaRPr kumimoji="0" lang="en-US" sz="1800" b="1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Courier New"/>
              <a:ea typeface="ヒラギノ角ゴ ProN W3" charset="-128"/>
              <a:cs typeface="Courier New"/>
              <a:sym typeface="Gill Sans" charset="0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4724400" y="4724400"/>
            <a:ext cx="1219200" cy="533400"/>
          </a:xfrm>
          <a:prstGeom prst="rect">
            <a:avLst/>
          </a:prstGeom>
          <a:solidFill>
            <a:srgbClr val="FFFF00"/>
          </a:solidFill>
          <a:ln w="254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1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urier New"/>
                <a:ea typeface="ヒラギノ角ゴ ProN W3" charset="-128"/>
                <a:cs typeface="Courier New"/>
                <a:sym typeface="Gill Sans" charset="0"/>
              </a:rPr>
              <a:t>copyji</a:t>
            </a:r>
            <a:endParaRPr kumimoji="0" lang="en-US" sz="1800" b="1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Courier New"/>
              <a:ea typeface="ヒラギノ角ゴ ProN W3" charset="-128"/>
              <a:cs typeface="Courier New"/>
              <a:sym typeface="Gill Sans" charset="0"/>
            </a:endParaRPr>
          </a:p>
        </p:txBody>
      </p:sp>
      <p:cxnSp>
        <p:nvCxnSpPr>
          <p:cNvPr id="8" name="Straight Arrow Connector 7"/>
          <p:cNvCxnSpPr>
            <a:stCxn id="5" idx="2"/>
          </p:cNvCxnSpPr>
          <p:nvPr/>
        </p:nvCxnSpPr>
        <p:spPr bwMode="auto">
          <a:xfrm flipH="1">
            <a:off x="1981200" y="1828800"/>
            <a:ext cx="457200" cy="182880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" name="Straight Arrow Connector 8"/>
          <p:cNvCxnSpPr>
            <a:stCxn id="6" idx="2"/>
          </p:cNvCxnSpPr>
          <p:nvPr/>
        </p:nvCxnSpPr>
        <p:spPr bwMode="auto">
          <a:xfrm flipH="1">
            <a:off x="4495800" y="5257800"/>
            <a:ext cx="838200" cy="68580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373520109"/>
      </p:ext>
    </p:extLst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626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title"/>
          </p:nvPr>
        </p:nvSpPr>
        <p:spPr>
          <a:xfrm>
            <a:off x="381000" y="254000"/>
            <a:ext cx="8534400" cy="1168400"/>
          </a:xfrm>
          <a:ln/>
        </p:spPr>
        <p:txBody>
          <a:bodyPr/>
          <a:lstStyle/>
          <a:p>
            <a:pPr marL="119063" indent="-119063"/>
            <a:r>
              <a:rPr lang="en-US" b="1" dirty="0"/>
              <a:t>Great Reality #5:</a:t>
            </a:r>
            <a:br>
              <a:rPr lang="en-US" b="1" dirty="0"/>
            </a:br>
            <a:r>
              <a:rPr lang="en-US" b="1" dirty="0"/>
              <a:t>Computers do more than execute programs</a:t>
            </a:r>
          </a:p>
        </p:txBody>
      </p:sp>
      <p:sp>
        <p:nvSpPr>
          <p:cNvPr id="26628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381000" y="1600200"/>
            <a:ext cx="8382000" cy="5232400"/>
          </a:xfrm>
          <a:ln/>
        </p:spPr>
        <p:txBody>
          <a:bodyPr/>
          <a:lstStyle/>
          <a:p>
            <a:r>
              <a:rPr lang="en-US" b="1" dirty="0"/>
              <a:t>They need to get data in and out</a:t>
            </a:r>
          </a:p>
          <a:p>
            <a:pPr marL="552450" lvl="1"/>
            <a:r>
              <a:rPr lang="en-US" dirty="0"/>
              <a:t>I/O system critical to program reliability and performance</a:t>
            </a:r>
          </a:p>
          <a:p>
            <a:endParaRPr lang="en-US" dirty="0"/>
          </a:p>
          <a:p>
            <a:r>
              <a:rPr lang="en-US" b="1" dirty="0"/>
              <a:t>They communicate with each other over networks</a:t>
            </a:r>
          </a:p>
          <a:p>
            <a:pPr marL="552450" lvl="1"/>
            <a:r>
              <a:rPr lang="en-US" dirty="0"/>
              <a:t>Many system-level issues arise in presence of network</a:t>
            </a:r>
          </a:p>
          <a:p>
            <a:pPr marL="838200" lvl="2"/>
            <a:r>
              <a:rPr lang="en-US" dirty="0"/>
              <a:t>Concurrent operations by autonomous processes</a:t>
            </a:r>
          </a:p>
          <a:p>
            <a:pPr marL="838200" lvl="2"/>
            <a:r>
              <a:rPr lang="en-US" dirty="0"/>
              <a:t>Coping with unreliable media</a:t>
            </a:r>
          </a:p>
          <a:p>
            <a:pPr marL="838200" lvl="2"/>
            <a:r>
              <a:rPr lang="en-US" dirty="0"/>
              <a:t>Cross platform compatibility</a:t>
            </a:r>
          </a:p>
          <a:p>
            <a:pPr marL="838200" lvl="2"/>
            <a:r>
              <a:rPr lang="en-US" dirty="0"/>
              <a:t>Complex performance issues</a:t>
            </a:r>
          </a:p>
        </p:txBody>
      </p:sp>
    </p:spTree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674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Course Perspective</a:t>
            </a:r>
          </a:p>
        </p:txBody>
      </p:sp>
      <p:sp>
        <p:nvSpPr>
          <p:cNvPr id="28676" name="Rectangle 4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Most Systems Courses are Builder-Centric</a:t>
            </a:r>
          </a:p>
          <a:p>
            <a:pPr lvl="1"/>
            <a:r>
              <a:rPr lang="en-US" dirty="0"/>
              <a:t>Computer Architecture</a:t>
            </a:r>
          </a:p>
          <a:p>
            <a:pPr lvl="2"/>
            <a:r>
              <a:rPr lang="en-US" dirty="0"/>
              <a:t>Design pipelined processor in Verilog (we are NOT this hardcore)</a:t>
            </a:r>
          </a:p>
          <a:p>
            <a:pPr lvl="1"/>
            <a:r>
              <a:rPr lang="en-US" dirty="0"/>
              <a:t>Operating Systems</a:t>
            </a:r>
          </a:p>
          <a:p>
            <a:pPr lvl="2"/>
            <a:r>
              <a:rPr lang="en-US" dirty="0"/>
              <a:t>Implement sample portions of operating system</a:t>
            </a:r>
          </a:p>
          <a:p>
            <a:pPr lvl="1"/>
            <a:r>
              <a:rPr lang="en-US" dirty="0"/>
              <a:t>Compilers</a:t>
            </a:r>
          </a:p>
          <a:p>
            <a:pPr lvl="2"/>
            <a:r>
              <a:rPr lang="en-US" dirty="0"/>
              <a:t>Write compiler for simple language</a:t>
            </a:r>
          </a:p>
          <a:p>
            <a:pPr lvl="1"/>
            <a:r>
              <a:rPr lang="en-US" dirty="0"/>
              <a:t>Networking</a:t>
            </a:r>
          </a:p>
          <a:p>
            <a:pPr lvl="2"/>
            <a:r>
              <a:rPr lang="en-US" dirty="0"/>
              <a:t>Implement and simulate network protocols</a:t>
            </a:r>
          </a:p>
        </p:txBody>
      </p:sp>
    </p:spTree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650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Role within CS Curriculum</a:t>
            </a:r>
          </a:p>
        </p:txBody>
      </p:sp>
      <p:sp>
        <p:nvSpPr>
          <p:cNvPr id="27652" name="Rectangle 4"/>
          <p:cNvSpPr>
            <a:spLocks/>
          </p:cNvSpPr>
          <p:nvPr/>
        </p:nvSpPr>
        <p:spPr bwMode="auto">
          <a:xfrm>
            <a:off x="2927887" y="1930314"/>
            <a:ext cx="1054893" cy="685800"/>
          </a:xfrm>
          <a:prstGeom prst="rect">
            <a:avLst/>
          </a:prstGeom>
          <a:solidFill>
            <a:srgbClr val="FFFF99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blurRad="12700" dist="25399" dir="2700000" algn="ctr" rotWithShape="0">
              <a:schemeClr val="bg2">
                <a:alpha val="74998"/>
              </a:schemeClr>
            </a:outerShdw>
          </a:effectLst>
        </p:spPr>
        <p:txBody>
          <a:bodyPr wrap="none" lIns="0" tIns="0" rIns="0" bIns="0" anchor="ctr">
            <a:prstTxWarp prst="textNoShape">
              <a:avLst/>
            </a:prstTxWarp>
          </a:bodyPr>
          <a:lstStyle/>
          <a:p>
            <a:r>
              <a:rPr lang="en-US" sz="1400" dirty="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CSCI 380</a:t>
            </a:r>
            <a:endParaRPr lang="en-US" sz="2400" dirty="0">
              <a:solidFill>
                <a:schemeClr val="tx1"/>
              </a:solidFill>
              <a:latin typeface="Arial Narrow" charset="0"/>
              <a:ea typeface="Lucida Grande" charset="0"/>
              <a:cs typeface="Lucida Grande" charset="0"/>
              <a:sym typeface="Arial Narrow" charset="0"/>
            </a:endParaRPr>
          </a:p>
          <a:p>
            <a:r>
              <a:rPr lang="en-US" sz="1400" dirty="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Operating</a:t>
            </a:r>
            <a:endParaRPr lang="en-US" sz="2400" dirty="0">
              <a:solidFill>
                <a:schemeClr val="tx1"/>
              </a:solidFill>
              <a:latin typeface="Arial Narrow" charset="0"/>
              <a:ea typeface="Lucida Grande" charset="0"/>
              <a:cs typeface="Lucida Grande" charset="0"/>
              <a:sym typeface="Arial Narrow" charset="0"/>
            </a:endParaRPr>
          </a:p>
          <a:p>
            <a:r>
              <a:rPr lang="en-US" sz="1400" dirty="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Systems</a:t>
            </a:r>
          </a:p>
        </p:txBody>
      </p:sp>
      <p:sp>
        <p:nvSpPr>
          <p:cNvPr id="27653" name="Rectangle 5"/>
          <p:cNvSpPr>
            <a:spLocks/>
          </p:cNvSpPr>
          <p:nvPr/>
        </p:nvSpPr>
        <p:spPr bwMode="auto">
          <a:xfrm>
            <a:off x="5265511" y="1941339"/>
            <a:ext cx="1054892" cy="673100"/>
          </a:xfrm>
          <a:prstGeom prst="rect">
            <a:avLst/>
          </a:prstGeom>
          <a:solidFill>
            <a:srgbClr val="FFFF99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blurRad="12700" dist="25399" dir="2700000" algn="ctr" rotWithShape="0">
              <a:schemeClr val="bg2">
                <a:alpha val="74998"/>
              </a:schemeClr>
            </a:outerShdw>
          </a:effectLst>
        </p:spPr>
        <p:txBody>
          <a:bodyPr wrap="none" lIns="0" tIns="0" rIns="0" bIns="0" anchor="ctr">
            <a:prstTxWarp prst="textNoShape">
              <a:avLst/>
            </a:prstTxWarp>
          </a:bodyPr>
          <a:lstStyle/>
          <a:p>
            <a:r>
              <a:rPr lang="en-US" sz="1400" dirty="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CSCI 435</a:t>
            </a:r>
            <a:endParaRPr lang="en-US" sz="2400" dirty="0">
              <a:solidFill>
                <a:schemeClr val="tx1"/>
              </a:solidFill>
              <a:latin typeface="Arial Narrow" charset="0"/>
              <a:ea typeface="Lucida Grande" charset="0"/>
              <a:cs typeface="Lucida Grande" charset="0"/>
              <a:sym typeface="Arial Narrow" charset="0"/>
            </a:endParaRPr>
          </a:p>
          <a:p>
            <a:r>
              <a:rPr lang="en-US" sz="1400" dirty="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Compilers</a:t>
            </a:r>
          </a:p>
        </p:txBody>
      </p:sp>
      <p:sp>
        <p:nvSpPr>
          <p:cNvPr id="27654" name="Line 6"/>
          <p:cNvSpPr>
            <a:spLocks noChangeShapeType="1"/>
          </p:cNvSpPr>
          <p:nvPr/>
        </p:nvSpPr>
        <p:spPr bwMode="auto">
          <a:xfrm>
            <a:off x="1219200" y="2614439"/>
            <a:ext cx="2610558" cy="1640148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655" name="Line 7"/>
          <p:cNvSpPr>
            <a:spLocks noChangeShapeType="1"/>
          </p:cNvSpPr>
          <p:nvPr/>
        </p:nvSpPr>
        <p:spPr bwMode="auto">
          <a:xfrm>
            <a:off x="3455334" y="2627225"/>
            <a:ext cx="603024" cy="1147849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656" name="Rectangle 8"/>
          <p:cNvSpPr>
            <a:spLocks/>
          </p:cNvSpPr>
          <p:nvPr/>
        </p:nvSpPr>
        <p:spPr bwMode="auto">
          <a:xfrm>
            <a:off x="3253430" y="2895600"/>
            <a:ext cx="1038746" cy="723275"/>
          </a:xfrm>
          <a:prstGeom prst="rect">
            <a:avLst/>
          </a:prstGeom>
          <a:solidFill>
            <a:srgbClr val="FFFFFF"/>
          </a:solidFill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prstTxWarp prst="textNoShape">
              <a:avLst/>
            </a:prstTxWarp>
            <a:spAutoFit/>
          </a:bodyPr>
          <a:lstStyle/>
          <a:p>
            <a:pPr algn="l"/>
            <a:r>
              <a:rPr lang="en-US" sz="14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Processes</a:t>
            </a:r>
          </a:p>
          <a:p>
            <a:pPr algn="l"/>
            <a:r>
              <a:rPr lang="en-US" sz="14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Mem. </a:t>
            </a:r>
            <a:r>
              <a:rPr lang="en-US" sz="1400" dirty="0" err="1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Mgmt</a:t>
            </a:r>
            <a:endParaRPr lang="en-US" sz="1400" dirty="0">
              <a:solidFill>
                <a:schemeClr val="tx1"/>
              </a:solidFill>
              <a:latin typeface="Calibri Bold" charset="0"/>
              <a:ea typeface="Calibri Bold" charset="0"/>
              <a:cs typeface="Calibri Bold" charset="0"/>
              <a:sym typeface="Calibri Bold" charset="0"/>
            </a:endParaRPr>
          </a:p>
          <a:p>
            <a:pPr algn="l"/>
            <a:r>
              <a:rPr lang="en-US" sz="14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Virtual Mem.</a:t>
            </a:r>
          </a:p>
        </p:txBody>
      </p:sp>
      <p:sp>
        <p:nvSpPr>
          <p:cNvPr id="27657" name="Line 9"/>
          <p:cNvSpPr>
            <a:spLocks noChangeShapeType="1"/>
          </p:cNvSpPr>
          <p:nvPr/>
        </p:nvSpPr>
        <p:spPr bwMode="auto">
          <a:xfrm flipH="1">
            <a:off x="5040966" y="2633576"/>
            <a:ext cx="750233" cy="11415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658" name="Rectangle 10"/>
          <p:cNvSpPr>
            <a:spLocks/>
          </p:cNvSpPr>
          <p:nvPr/>
        </p:nvSpPr>
        <p:spPr bwMode="auto">
          <a:xfrm>
            <a:off x="697706" y="1930314"/>
            <a:ext cx="1054893" cy="673100"/>
          </a:xfrm>
          <a:prstGeom prst="rect">
            <a:avLst/>
          </a:prstGeom>
          <a:solidFill>
            <a:srgbClr val="FFFF99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blurRad="12700" dist="25399" dir="2700000" algn="ctr" rotWithShape="0">
              <a:schemeClr val="bg2">
                <a:alpha val="74998"/>
              </a:schemeClr>
            </a:outerShdw>
          </a:effectLst>
        </p:spPr>
        <p:txBody>
          <a:bodyPr wrap="none" lIns="0" tIns="0" rIns="0" bIns="0" anchor="ctr">
            <a:prstTxWarp prst="textNoShape">
              <a:avLst/>
            </a:prstTxWarp>
          </a:bodyPr>
          <a:lstStyle/>
          <a:p>
            <a:r>
              <a:rPr lang="en-US" sz="1400" dirty="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CSCI 395</a:t>
            </a:r>
            <a:endParaRPr lang="en-US" sz="2400" dirty="0">
              <a:solidFill>
                <a:schemeClr val="tx1"/>
              </a:solidFill>
              <a:latin typeface="Arial Narrow" charset="0"/>
              <a:ea typeface="Lucida Grande" charset="0"/>
              <a:cs typeface="Lucida Grande" charset="0"/>
              <a:sym typeface="Arial Narrow" charset="0"/>
            </a:endParaRPr>
          </a:p>
          <a:p>
            <a:r>
              <a:rPr lang="en-US" sz="1400" dirty="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Networks</a:t>
            </a:r>
          </a:p>
        </p:txBody>
      </p:sp>
      <p:sp>
        <p:nvSpPr>
          <p:cNvPr id="27659" name="Rectangle 11"/>
          <p:cNvSpPr>
            <a:spLocks/>
          </p:cNvSpPr>
          <p:nvPr/>
        </p:nvSpPr>
        <p:spPr bwMode="auto">
          <a:xfrm>
            <a:off x="1953545" y="3201149"/>
            <a:ext cx="869084" cy="292388"/>
          </a:xfrm>
          <a:prstGeom prst="rect">
            <a:avLst/>
          </a:prstGeom>
          <a:solidFill>
            <a:srgbClr val="FFFFFF"/>
          </a:solidFill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prstTxWarp prst="textNoShape">
              <a:avLst/>
            </a:prstTxWarp>
            <a:spAutoFit/>
          </a:bodyPr>
          <a:lstStyle/>
          <a:p>
            <a:pPr algn="l"/>
            <a:r>
              <a:rPr lang="en-US" sz="14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System I/O</a:t>
            </a:r>
          </a:p>
        </p:txBody>
      </p:sp>
      <p:sp>
        <p:nvSpPr>
          <p:cNvPr id="27669" name="Rectangle 21"/>
          <p:cNvSpPr>
            <a:spLocks/>
          </p:cNvSpPr>
          <p:nvPr/>
        </p:nvSpPr>
        <p:spPr bwMode="auto">
          <a:xfrm>
            <a:off x="4851825" y="3014201"/>
            <a:ext cx="1128514" cy="292388"/>
          </a:xfrm>
          <a:prstGeom prst="rect">
            <a:avLst/>
          </a:prstGeom>
          <a:solidFill>
            <a:srgbClr val="FFFFFF"/>
          </a:solidFill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prstTxWarp prst="textNoShape">
              <a:avLst/>
            </a:prstTxWarp>
            <a:spAutoFit/>
          </a:bodyPr>
          <a:lstStyle/>
          <a:p>
            <a:pPr algn="l"/>
            <a:r>
              <a:rPr lang="en-US" sz="14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Machine Code</a:t>
            </a:r>
          </a:p>
        </p:txBody>
      </p:sp>
      <p:sp>
        <p:nvSpPr>
          <p:cNvPr id="27677" name="Line 29"/>
          <p:cNvSpPr>
            <a:spLocks noChangeShapeType="1"/>
          </p:cNvSpPr>
          <p:nvPr/>
        </p:nvSpPr>
        <p:spPr bwMode="auto">
          <a:xfrm>
            <a:off x="4624388" y="4786313"/>
            <a:ext cx="0" cy="928687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678" name="Rectangle 30"/>
          <p:cNvSpPr>
            <a:spLocks/>
          </p:cNvSpPr>
          <p:nvPr/>
        </p:nvSpPr>
        <p:spPr bwMode="auto">
          <a:xfrm>
            <a:off x="3833813" y="3775075"/>
            <a:ext cx="1485900" cy="1003300"/>
          </a:xfrm>
          <a:prstGeom prst="rect">
            <a:avLst/>
          </a:prstGeom>
          <a:solidFill>
            <a:srgbClr val="C00000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blurRad="12700" dist="25399" dir="2700000" algn="ctr" rotWithShape="0">
              <a:schemeClr val="bg2">
                <a:alpha val="74998"/>
              </a:schemeClr>
            </a:outerShdw>
          </a:effectLst>
        </p:spPr>
        <p:txBody>
          <a:bodyPr lIns="0" tIns="0" rIns="0" bIns="0" anchor="ctr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FFFFFF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370</a:t>
            </a:r>
          </a:p>
        </p:txBody>
      </p:sp>
      <p:sp>
        <p:nvSpPr>
          <p:cNvPr id="33" name="Rectangle 10"/>
          <p:cNvSpPr>
            <a:spLocks/>
          </p:cNvSpPr>
          <p:nvPr/>
        </p:nvSpPr>
        <p:spPr bwMode="auto">
          <a:xfrm>
            <a:off x="7535465" y="1913050"/>
            <a:ext cx="1054892" cy="673100"/>
          </a:xfrm>
          <a:prstGeom prst="rect">
            <a:avLst/>
          </a:prstGeom>
          <a:solidFill>
            <a:srgbClr val="FFFF99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blurRad="12700" dist="25399" dir="2700000" algn="ctr" rotWithShape="0">
              <a:schemeClr val="bg2">
                <a:alpha val="74998"/>
              </a:schemeClr>
            </a:outerShdw>
          </a:effectLst>
        </p:spPr>
        <p:txBody>
          <a:bodyPr wrap="none" lIns="0" tIns="0" rIns="0" bIns="0" anchor="ctr">
            <a:prstTxWarp prst="textNoShape">
              <a:avLst/>
            </a:prstTxWarp>
          </a:bodyPr>
          <a:lstStyle/>
          <a:p>
            <a:r>
              <a:rPr lang="en-US" sz="1400" dirty="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CSCI 476</a:t>
            </a:r>
            <a:endParaRPr lang="en-US" sz="2400" dirty="0">
              <a:solidFill>
                <a:schemeClr val="tx1"/>
              </a:solidFill>
              <a:latin typeface="Arial Narrow" charset="0"/>
              <a:ea typeface="Lucida Grande" charset="0"/>
              <a:cs typeface="Lucida Grande" charset="0"/>
              <a:sym typeface="Arial Narrow" charset="0"/>
            </a:endParaRPr>
          </a:p>
          <a:p>
            <a:r>
              <a:rPr lang="en-US" sz="1400" dirty="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Parallel </a:t>
            </a:r>
          </a:p>
          <a:p>
            <a:r>
              <a:rPr lang="en-US" sz="1400" dirty="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Programming</a:t>
            </a:r>
          </a:p>
        </p:txBody>
      </p:sp>
      <p:sp>
        <p:nvSpPr>
          <p:cNvPr id="34" name="Line 6"/>
          <p:cNvSpPr>
            <a:spLocks noChangeShapeType="1"/>
          </p:cNvSpPr>
          <p:nvPr/>
        </p:nvSpPr>
        <p:spPr bwMode="auto">
          <a:xfrm flipH="1">
            <a:off x="5323768" y="2622377"/>
            <a:ext cx="2739143" cy="1621185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5" name="Rectangle 11"/>
          <p:cNvSpPr>
            <a:spLocks/>
          </p:cNvSpPr>
          <p:nvPr/>
        </p:nvSpPr>
        <p:spPr bwMode="auto">
          <a:xfrm>
            <a:off x="6375585" y="3160395"/>
            <a:ext cx="1245534" cy="723275"/>
          </a:xfrm>
          <a:prstGeom prst="rect">
            <a:avLst/>
          </a:prstGeom>
          <a:solidFill>
            <a:srgbClr val="FFFFFF"/>
          </a:solidFill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prstTxWarp prst="textNoShape">
              <a:avLst/>
            </a:prstTxWarp>
            <a:spAutoFit/>
          </a:bodyPr>
          <a:lstStyle/>
          <a:p>
            <a:pPr algn="l"/>
            <a:r>
              <a:rPr lang="en-US" sz="14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Machine Code</a:t>
            </a:r>
          </a:p>
          <a:p>
            <a:pPr algn="l"/>
            <a:r>
              <a:rPr lang="en-US" sz="14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Mem. Hierarchy</a:t>
            </a:r>
          </a:p>
          <a:p>
            <a:pPr algn="l"/>
            <a:endParaRPr lang="en-US" sz="1400" dirty="0">
              <a:solidFill>
                <a:schemeClr val="tx1"/>
              </a:solidFill>
              <a:latin typeface="Calibri Bold" charset="0"/>
              <a:ea typeface="Calibri Bold" charset="0"/>
              <a:cs typeface="Calibri Bold" charset="0"/>
              <a:sym typeface="Calibri Bold" charset="0"/>
            </a:endParaRPr>
          </a:p>
        </p:txBody>
      </p:sp>
    </p:spTree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9938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Cheating: Description</a:t>
            </a:r>
          </a:p>
        </p:txBody>
      </p:sp>
      <p:sp>
        <p:nvSpPr>
          <p:cNvPr id="39940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381000" y="1219200"/>
            <a:ext cx="8382000" cy="5410200"/>
          </a:xfrm>
        </p:spPr>
        <p:txBody>
          <a:bodyPr>
            <a:normAutofit lnSpcReduction="10000"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Please pay close attention</a:t>
            </a:r>
            <a:endParaRPr lang="en-US" dirty="0"/>
          </a:p>
          <a:p>
            <a:r>
              <a:rPr lang="en-US" dirty="0"/>
              <a:t>What is cheating?</a:t>
            </a:r>
          </a:p>
          <a:p>
            <a:pPr lvl="1"/>
            <a:r>
              <a:rPr lang="en-US" dirty="0"/>
              <a:t>Sharing code: by copying, retyping, </a:t>
            </a:r>
            <a:r>
              <a:rPr lang="en-US" b="1" dirty="0"/>
              <a:t>looking at</a:t>
            </a:r>
            <a:r>
              <a:rPr lang="en-US" dirty="0"/>
              <a:t>, or supplying a file</a:t>
            </a:r>
          </a:p>
          <a:p>
            <a:pPr lvl="1"/>
            <a:r>
              <a:rPr lang="en-US" dirty="0"/>
              <a:t>Describing: verbal description of code from one person to another.</a:t>
            </a:r>
          </a:p>
          <a:p>
            <a:pPr lvl="1"/>
            <a:r>
              <a:rPr lang="en-US" dirty="0"/>
              <a:t>Coaching: helping your friend to write a lab, line by line</a:t>
            </a:r>
          </a:p>
          <a:p>
            <a:pPr lvl="1"/>
            <a:r>
              <a:rPr lang="en-US" dirty="0"/>
              <a:t>Searching the Web for solutions</a:t>
            </a:r>
          </a:p>
          <a:p>
            <a:pPr lvl="1"/>
            <a:r>
              <a:rPr lang="en-US" dirty="0"/>
              <a:t>Copying code from a previous course or online solution</a:t>
            </a:r>
          </a:p>
          <a:p>
            <a:pPr lvl="2"/>
            <a:r>
              <a:rPr lang="en-US" dirty="0"/>
              <a:t>You are only allowed to use code we supply, or from the CS:APP website</a:t>
            </a:r>
          </a:p>
          <a:p>
            <a:r>
              <a:rPr lang="en-US" dirty="0"/>
              <a:t>What is NOT cheating?</a:t>
            </a:r>
          </a:p>
          <a:p>
            <a:pPr lvl="1"/>
            <a:r>
              <a:rPr lang="en-US" dirty="0"/>
              <a:t>Explaining how to use systems or tools</a:t>
            </a:r>
          </a:p>
          <a:p>
            <a:pPr lvl="1"/>
            <a:r>
              <a:rPr lang="en-US" dirty="0"/>
              <a:t>Helping others with high-level design issues</a:t>
            </a:r>
          </a:p>
          <a:p>
            <a:endParaRPr lang="en-US" dirty="0"/>
          </a:p>
          <a:p>
            <a:r>
              <a:rPr lang="en-US" dirty="0"/>
              <a:t>See the course syllabus for details.</a:t>
            </a:r>
          </a:p>
          <a:p>
            <a:pPr lvl="1"/>
            <a:r>
              <a:rPr lang="en-US" dirty="0"/>
              <a:t>Ignorance is not an excuse</a:t>
            </a:r>
          </a:p>
        </p:txBody>
      </p:sp>
    </p:spTree>
    <p:extLst>
      <p:ext uri="{BB962C8B-B14F-4D97-AF65-F5344CB8AC3E}">
        <p14:creationId xmlns:p14="http://schemas.microsoft.com/office/powerpoint/2010/main" val="3967870301"/>
      </p:ext>
    </p:extLst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9938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Cheating: Consequences</a:t>
            </a:r>
          </a:p>
        </p:txBody>
      </p:sp>
      <p:sp>
        <p:nvSpPr>
          <p:cNvPr id="39940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381000" y="1219200"/>
            <a:ext cx="8382000" cy="5435600"/>
          </a:xfrm>
        </p:spPr>
        <p:txBody>
          <a:bodyPr>
            <a:normAutofit/>
          </a:bodyPr>
          <a:lstStyle/>
          <a:p>
            <a:r>
              <a:rPr lang="en-US" dirty="0"/>
              <a:t>Penalty for cheating:</a:t>
            </a:r>
          </a:p>
          <a:p>
            <a:pPr lvl="1"/>
            <a:r>
              <a:rPr lang="en-US" dirty="0"/>
              <a:t>Automatic zero on assignment</a:t>
            </a:r>
          </a:p>
          <a:p>
            <a:pPr lvl="1"/>
            <a:r>
              <a:rPr lang="en-US" dirty="0"/>
              <a:t>Permanent mark on your record</a:t>
            </a:r>
          </a:p>
          <a:p>
            <a:pPr lvl="1"/>
            <a:r>
              <a:rPr lang="en-US" dirty="0"/>
              <a:t>Your instructors’ personal contempt</a:t>
            </a:r>
          </a:p>
          <a:p>
            <a:endParaRPr lang="en-US" dirty="0"/>
          </a:p>
          <a:p>
            <a:r>
              <a:rPr lang="en-US" dirty="0"/>
              <a:t>Detection of cheating:</a:t>
            </a:r>
          </a:p>
          <a:p>
            <a:pPr lvl="1"/>
            <a:r>
              <a:rPr lang="en-US" dirty="0"/>
              <a:t>We have sophisticated tools for detecting code plagiarism (MOSS)</a:t>
            </a:r>
          </a:p>
          <a:p>
            <a:pPr lvl="1"/>
            <a:r>
              <a:rPr lang="en-US" dirty="0"/>
              <a:t>I cross-check your submissions with what I’ve scraped from </a:t>
            </a:r>
            <a:r>
              <a:rPr lang="en-US" dirty="0" err="1"/>
              <a:t>Github</a:t>
            </a:r>
            <a:r>
              <a:rPr lang="en-US" dirty="0"/>
              <a:t> (&gt;3K)</a:t>
            </a:r>
          </a:p>
          <a:p>
            <a:pPr lvl="1"/>
            <a:endParaRPr lang="en-US" dirty="0"/>
          </a:p>
          <a:p>
            <a:r>
              <a:rPr lang="en-US" dirty="0"/>
              <a:t>Don</a:t>
            </a:r>
            <a:r>
              <a:rPr lang="fr-FR" dirty="0"/>
              <a:t>’</a:t>
            </a:r>
            <a:r>
              <a:rPr lang="en-US" dirty="0"/>
              <a:t>t do it!</a:t>
            </a:r>
          </a:p>
          <a:p>
            <a:pPr lvl="1"/>
            <a:r>
              <a:rPr lang="en-US" dirty="0"/>
              <a:t>Start early</a:t>
            </a:r>
          </a:p>
          <a:p>
            <a:pPr lvl="1"/>
            <a:r>
              <a:rPr lang="en-US" dirty="0"/>
              <a:t>Ask me for help when you get stuck</a:t>
            </a:r>
          </a:p>
        </p:txBody>
      </p:sp>
    </p:spTree>
    <p:extLst>
      <p:ext uri="{BB962C8B-B14F-4D97-AF65-F5344CB8AC3E}">
        <p14:creationId xmlns:p14="http://schemas.microsoft.com/office/powerpoint/2010/main" val="3787130106"/>
      </p:ext>
    </p:extLst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1746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Textbooks</a:t>
            </a:r>
          </a:p>
        </p:txBody>
      </p:sp>
      <p:sp>
        <p:nvSpPr>
          <p:cNvPr id="31748" name="Rectangle 4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Randal E. Bryant and David R. </a:t>
            </a:r>
            <a:r>
              <a:rPr lang="en-US" dirty="0" err="1"/>
              <a:t>O’Hallaron</a:t>
            </a:r>
            <a:r>
              <a:rPr lang="en-US" dirty="0"/>
              <a:t>, </a:t>
            </a:r>
          </a:p>
          <a:p>
            <a:pPr lvl="1"/>
            <a:r>
              <a:rPr lang="en-US" i="1" dirty="0"/>
              <a:t>Computer Systems: A Programmer’s Perspective</a:t>
            </a:r>
            <a:r>
              <a:rPr lang="en-US" dirty="0"/>
              <a:t>, </a:t>
            </a:r>
            <a:r>
              <a:rPr lang="en-US" b="1" dirty="0">
                <a:solidFill>
                  <a:srgbClr val="FF0000"/>
                </a:solidFill>
              </a:rPr>
              <a:t>Third Edition </a:t>
            </a:r>
            <a:r>
              <a:rPr lang="en-US" dirty="0"/>
              <a:t>(CS:APP3e), Pearson, 2016</a:t>
            </a:r>
          </a:p>
          <a:p>
            <a:pPr lvl="1"/>
            <a:r>
              <a:rPr lang="en-US" dirty="0"/>
              <a:t>http://</a:t>
            </a:r>
            <a:r>
              <a:rPr lang="en-US" dirty="0" err="1"/>
              <a:t>csapp.cs.cmu.edu</a:t>
            </a:r>
            <a:endParaRPr lang="en-US" dirty="0"/>
          </a:p>
          <a:p>
            <a:pPr lvl="1"/>
            <a:r>
              <a:rPr lang="en-US" dirty="0"/>
              <a:t>This book really matters for the course!</a:t>
            </a:r>
          </a:p>
          <a:p>
            <a:pPr lvl="2"/>
            <a:r>
              <a:rPr lang="en-US" dirty="0"/>
              <a:t>How to solve labs</a:t>
            </a:r>
          </a:p>
          <a:p>
            <a:pPr lvl="2"/>
            <a:r>
              <a:rPr lang="en-US" dirty="0"/>
              <a:t>Practice problems typical of exam problems</a:t>
            </a:r>
          </a:p>
          <a:p>
            <a:endParaRPr lang="en-US" dirty="0"/>
          </a:p>
          <a:p>
            <a:r>
              <a:rPr lang="en-US" dirty="0"/>
              <a:t>Brian Kernighan and Dennis Ritchie, </a:t>
            </a:r>
          </a:p>
          <a:p>
            <a:pPr lvl="1"/>
            <a:r>
              <a:rPr lang="en-US" i="1" dirty="0"/>
              <a:t>The C Programming Language</a:t>
            </a:r>
            <a:r>
              <a:rPr lang="en-US" dirty="0"/>
              <a:t>, Second Edition, Prentice Hall, 1988</a:t>
            </a:r>
          </a:p>
          <a:p>
            <a:pPr lvl="1"/>
            <a:r>
              <a:rPr lang="en-US" dirty="0"/>
              <a:t>Still the best book about C, from the originators</a:t>
            </a: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122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Overview</a:t>
            </a:r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Course theme</a:t>
            </a:r>
          </a:p>
          <a:p>
            <a:r>
              <a:rPr lang="en-US" dirty="0"/>
              <a:t>Five realities</a:t>
            </a:r>
          </a:p>
          <a:p>
            <a:r>
              <a:rPr lang="en-US" dirty="0"/>
              <a:t>How the course fits into the CS curriculum</a:t>
            </a:r>
          </a:p>
          <a:p>
            <a:r>
              <a:rPr lang="en-US" dirty="0"/>
              <a:t>Academic integrity</a:t>
            </a:r>
          </a:p>
        </p:txBody>
      </p:sp>
    </p:spTree>
  </p:cSld>
  <p:clrMapOvr>
    <a:masterClrMapping/>
  </p:clrMapOvr>
  <p:transition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2770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Course Components</a:t>
            </a:r>
          </a:p>
        </p:txBody>
      </p:sp>
      <p:sp>
        <p:nvSpPr>
          <p:cNvPr id="32772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 dirty="0"/>
              <a:t>Lectures</a:t>
            </a:r>
          </a:p>
          <a:p>
            <a:pPr marL="552450" lvl="1"/>
            <a:r>
              <a:rPr lang="en-US" dirty="0"/>
              <a:t>Higher level concepts</a:t>
            </a:r>
          </a:p>
          <a:p>
            <a:pPr marL="552450" lvl="1"/>
            <a:r>
              <a:rPr lang="en-US" dirty="0"/>
              <a:t>Applied concepts, important tools and skills for labs, clarification of lectures, exam coverage</a:t>
            </a:r>
          </a:p>
          <a:p>
            <a:r>
              <a:rPr lang="en-US" dirty="0"/>
              <a:t>Labs (4)</a:t>
            </a:r>
          </a:p>
          <a:p>
            <a:pPr marL="552450" lvl="1"/>
            <a:r>
              <a:rPr lang="en-US" dirty="0"/>
              <a:t>The heart of the course</a:t>
            </a:r>
          </a:p>
          <a:p>
            <a:pPr marL="552450" lvl="1"/>
            <a:r>
              <a:rPr lang="en-US" dirty="0"/>
              <a:t>2-3 weeks each</a:t>
            </a:r>
          </a:p>
          <a:p>
            <a:pPr marL="552450" lvl="1"/>
            <a:r>
              <a:rPr lang="en-US" dirty="0"/>
              <a:t>Provide in-depth understanding of an aspect of systems</a:t>
            </a:r>
          </a:p>
          <a:p>
            <a:pPr marL="552450" lvl="1"/>
            <a:r>
              <a:rPr lang="en-US" dirty="0"/>
              <a:t>Programming and measurement</a:t>
            </a:r>
          </a:p>
          <a:p>
            <a:r>
              <a:rPr lang="en-US" dirty="0"/>
              <a:t>Exams (midterm + final)</a:t>
            </a:r>
          </a:p>
          <a:p>
            <a:pPr marL="552450" lvl="1"/>
            <a:r>
              <a:rPr lang="en-US" dirty="0"/>
              <a:t>Test your understanding of concepts &amp; mathematical principles</a:t>
            </a:r>
          </a:p>
        </p:txBody>
      </p:sp>
    </p:spTree>
  </p:cSld>
  <p:clrMapOvr>
    <a:masterClrMapping/>
  </p:clrMapOvr>
  <p:transition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794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Getting Help	</a:t>
            </a:r>
          </a:p>
        </p:txBody>
      </p:sp>
      <p:sp>
        <p:nvSpPr>
          <p:cNvPr id="33796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 dirty="0"/>
              <a:t>Class Web page:</a:t>
            </a:r>
          </a:p>
          <a:p>
            <a:pPr marL="552450" lvl="1"/>
            <a:r>
              <a:rPr lang="en-US" b="1" dirty="0">
                <a:solidFill>
                  <a:srgbClr val="FF0000"/>
                </a:solidFill>
              </a:rPr>
              <a:t>http://</a:t>
            </a:r>
            <a:r>
              <a:rPr lang="en-US" b="1" dirty="0" err="1">
                <a:solidFill>
                  <a:srgbClr val="FF0000"/>
                </a:solidFill>
              </a:rPr>
              <a:t>cs.millersville.edu.edu</a:t>
            </a:r>
            <a:r>
              <a:rPr lang="en-US" b="1" dirty="0">
                <a:solidFill>
                  <a:srgbClr val="FF0000"/>
                </a:solidFill>
              </a:rPr>
              <a:t>/~</a:t>
            </a:r>
            <a:r>
              <a:rPr lang="en-US" b="1" dirty="0" err="1">
                <a:solidFill>
                  <a:srgbClr val="FF0000"/>
                </a:solidFill>
              </a:rPr>
              <a:t>wkillian</a:t>
            </a:r>
            <a:r>
              <a:rPr lang="en-US" b="1" dirty="0">
                <a:solidFill>
                  <a:srgbClr val="FF0000"/>
                </a:solidFill>
              </a:rPr>
              <a:t>/2019/fall/csci370</a:t>
            </a:r>
            <a:endParaRPr lang="en-US" dirty="0"/>
          </a:p>
          <a:p>
            <a:pPr marL="552450" lvl="1"/>
            <a:r>
              <a:rPr lang="en-US" dirty="0"/>
              <a:t>Complete schedule of lectures, exams, and assignments</a:t>
            </a:r>
          </a:p>
          <a:p>
            <a:pPr marL="552450" lvl="1"/>
            <a:r>
              <a:rPr lang="en-US" dirty="0"/>
              <a:t>Copies of lectures, assignments, exams, solutions</a:t>
            </a:r>
          </a:p>
          <a:p>
            <a:pPr marL="552450" lvl="1"/>
            <a:r>
              <a:rPr lang="en-US" dirty="0"/>
              <a:t>Clarifications to assignments</a:t>
            </a:r>
          </a:p>
          <a:p>
            <a:endParaRPr lang="en-US" dirty="0"/>
          </a:p>
          <a:p>
            <a:r>
              <a:rPr lang="en-US" dirty="0"/>
              <a:t>Email</a:t>
            </a:r>
          </a:p>
          <a:p>
            <a:pPr lvl="1"/>
            <a:r>
              <a:rPr lang="en-US" dirty="0"/>
              <a:t>Contact me if you have questions!</a:t>
            </a:r>
          </a:p>
          <a:p>
            <a:pPr lvl="1"/>
            <a:r>
              <a:rPr lang="en-US" dirty="0"/>
              <a:t>I will send out announcements</a:t>
            </a:r>
          </a:p>
          <a:p>
            <a:pPr lvl="1"/>
            <a:endParaRPr lang="en-US" dirty="0"/>
          </a:p>
          <a:p>
            <a:r>
              <a:rPr lang="en-US" dirty="0"/>
              <a:t>Office Hours</a:t>
            </a:r>
          </a:p>
          <a:p>
            <a:pPr lvl="1"/>
            <a:r>
              <a:rPr lang="en-US" dirty="0"/>
              <a:t>5 (minimum) per week</a:t>
            </a:r>
          </a:p>
        </p:txBody>
      </p:sp>
    </p:spTree>
  </p:cSld>
  <p:clrMapOvr>
    <a:masterClrMapping/>
  </p:clrMapOvr>
  <p:transition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866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title"/>
          </p:nvPr>
        </p:nvSpPr>
        <p:spPr>
          <a:xfrm>
            <a:off x="381000" y="228600"/>
            <a:ext cx="8382000" cy="1092200"/>
          </a:xfrm>
          <a:ln/>
        </p:spPr>
        <p:txBody>
          <a:bodyPr/>
          <a:lstStyle/>
          <a:p>
            <a:pPr marL="119063" indent="-119063"/>
            <a:r>
              <a:rPr lang="en-US" dirty="0"/>
              <a:t>Policies: Labs And Exams</a:t>
            </a:r>
          </a:p>
        </p:txBody>
      </p:sp>
      <p:sp>
        <p:nvSpPr>
          <p:cNvPr id="36868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 dirty="0"/>
              <a:t>Work groups</a:t>
            </a:r>
          </a:p>
          <a:p>
            <a:pPr marL="552450" lvl="1"/>
            <a:r>
              <a:rPr lang="en-US" dirty="0"/>
              <a:t>You must work alone on all lab assignments</a:t>
            </a:r>
          </a:p>
          <a:p>
            <a:r>
              <a:rPr lang="en-US" dirty="0" err="1"/>
              <a:t>Handins</a:t>
            </a:r>
            <a:endParaRPr lang="en-US" dirty="0"/>
          </a:p>
          <a:p>
            <a:pPr marL="552450" lvl="1"/>
            <a:r>
              <a:rPr lang="en-US" dirty="0"/>
              <a:t>Labs due at 11:59pm on Tues or Thurs</a:t>
            </a:r>
          </a:p>
          <a:p>
            <a:pPr marL="552450" lvl="1"/>
            <a:r>
              <a:rPr lang="en-US" dirty="0"/>
              <a:t>Electronic handins using </a:t>
            </a:r>
            <a:r>
              <a:rPr lang="en-US" b="1" dirty="0" err="1">
                <a:solidFill>
                  <a:srgbClr val="FF0000"/>
                </a:solidFill>
              </a:rPr>
              <a:t>Autolab</a:t>
            </a:r>
            <a:r>
              <a:rPr lang="en-US" dirty="0"/>
              <a:t> (no exceptions!)</a:t>
            </a:r>
          </a:p>
          <a:p>
            <a:r>
              <a:rPr lang="en-US" dirty="0"/>
              <a:t>Exams</a:t>
            </a:r>
          </a:p>
          <a:p>
            <a:pPr marL="552450" lvl="1"/>
            <a:r>
              <a:rPr lang="en-US" dirty="0"/>
              <a:t>Exams will be during class time</a:t>
            </a:r>
          </a:p>
          <a:p>
            <a:pPr marL="292100"/>
            <a:r>
              <a:rPr lang="en-US" dirty="0"/>
              <a:t>Appealing grades</a:t>
            </a:r>
          </a:p>
          <a:p>
            <a:pPr marL="552450" lvl="1"/>
            <a:r>
              <a:rPr lang="en-US" dirty="0"/>
              <a:t>In </a:t>
            </a:r>
            <a:r>
              <a:rPr lang="en-US" b="1" dirty="0">
                <a:solidFill>
                  <a:srgbClr val="FF0000"/>
                </a:solidFill>
              </a:rPr>
              <a:t>email</a:t>
            </a:r>
            <a:r>
              <a:rPr lang="en-US" dirty="0"/>
              <a:t> to Prof Killian within 7 days of completion of grading</a:t>
            </a:r>
          </a:p>
          <a:p>
            <a:pPr marL="552450" lvl="1"/>
            <a:r>
              <a:rPr lang="en-US" dirty="0"/>
              <a:t>Follow formal procedure described in syllabus</a:t>
            </a:r>
          </a:p>
        </p:txBody>
      </p:sp>
    </p:spTree>
  </p:cSld>
  <p:clrMapOvr>
    <a:masterClrMapping/>
  </p:clrMapOvr>
  <p:transition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7890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Facilities</a:t>
            </a:r>
          </a:p>
        </p:txBody>
      </p:sp>
      <p:sp>
        <p:nvSpPr>
          <p:cNvPr id="37892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381000" y="1397000"/>
            <a:ext cx="7924800" cy="5435600"/>
          </a:xfrm>
          <a:ln/>
        </p:spPr>
        <p:txBody>
          <a:bodyPr/>
          <a:lstStyle/>
          <a:p>
            <a:r>
              <a:rPr lang="en-US" dirty="0"/>
              <a:t>Labs will use the Linux Lab Machines</a:t>
            </a:r>
          </a:p>
          <a:p>
            <a:pPr lvl="1"/>
            <a:r>
              <a:rPr lang="en-US" dirty="0" err="1">
                <a:latin typeface="Courier New"/>
                <a:cs typeface="Courier New"/>
              </a:rPr>
              <a:t>linux</a:t>
            </a:r>
            <a:r>
              <a:rPr lang="en-US" dirty="0">
                <a:latin typeface="Courier New"/>
                <a:cs typeface="Courier New"/>
              </a:rPr>
              <a:t>&gt; </a:t>
            </a:r>
            <a:r>
              <a:rPr lang="en-US" dirty="0" err="1">
                <a:latin typeface="Courier New"/>
                <a:cs typeface="Courier New"/>
              </a:rPr>
              <a:t>ssh</a:t>
            </a:r>
            <a:r>
              <a:rPr lang="en-US" dirty="0">
                <a:latin typeface="Courier New"/>
                <a:cs typeface="Courier New"/>
              </a:rPr>
              <a:t> {</a:t>
            </a:r>
            <a:r>
              <a:rPr lang="en-US" dirty="0" err="1">
                <a:latin typeface="Courier New"/>
                <a:cs typeface="Courier New"/>
              </a:rPr>
              <a:t>computer_name</a:t>
            </a:r>
            <a:r>
              <a:rPr lang="en-US" dirty="0">
                <a:latin typeface="Courier New"/>
                <a:cs typeface="Courier New"/>
              </a:rPr>
              <a:t>}.</a:t>
            </a:r>
            <a:r>
              <a:rPr lang="en-US" dirty="0" err="1">
                <a:latin typeface="Courier New"/>
                <a:cs typeface="Courier New"/>
              </a:rPr>
              <a:t>cs.millersville.edu</a:t>
            </a:r>
            <a:endParaRPr lang="en-US" dirty="0">
              <a:latin typeface="Courier New"/>
              <a:cs typeface="Courier New"/>
            </a:endParaRPr>
          </a:p>
          <a:p>
            <a:pPr marL="552450" lvl="1"/>
            <a:r>
              <a:rPr lang="en-US" dirty="0"/>
              <a:t>27 Intel machines running Arch Linux</a:t>
            </a:r>
          </a:p>
          <a:p>
            <a:pPr marL="552450" lvl="1"/>
            <a:r>
              <a:rPr lang="en-US" dirty="0"/>
              <a:t>Each machine: i7 (Skylake): 4 cores, 16 GB DRAM</a:t>
            </a:r>
          </a:p>
          <a:p>
            <a:pPr marL="552450" lvl="1"/>
            <a:r>
              <a:rPr lang="en-US" dirty="0"/>
              <a:t>Login using your </a:t>
            </a:r>
            <a:r>
              <a:rPr lang="en-US" dirty="0" err="1"/>
              <a:t>myVille</a:t>
            </a:r>
            <a:r>
              <a:rPr lang="en-US" dirty="0"/>
              <a:t> ID and password</a:t>
            </a:r>
          </a:p>
          <a:p>
            <a:r>
              <a:rPr lang="en-US" dirty="0"/>
              <a:t>Getting help with the command line:</a:t>
            </a:r>
          </a:p>
          <a:p>
            <a:pPr marL="552450" lvl="1"/>
            <a:r>
              <a:rPr lang="en-US" dirty="0"/>
              <a:t>Please direct questions to me</a:t>
            </a:r>
          </a:p>
          <a:p>
            <a:pPr marL="292100"/>
            <a:r>
              <a:rPr lang="en-US" dirty="0"/>
              <a:t>Grading</a:t>
            </a:r>
          </a:p>
          <a:p>
            <a:pPr marL="552450" lvl="1"/>
            <a:r>
              <a:rPr lang="en-US" dirty="0"/>
              <a:t>Performed on </a:t>
            </a:r>
            <a:r>
              <a:rPr lang="en-US" dirty="0" err="1"/>
              <a:t>autolab</a:t>
            </a:r>
            <a:r>
              <a:rPr lang="en-US" dirty="0"/>
              <a:t> (very similar to the Linux Lab)</a:t>
            </a:r>
          </a:p>
        </p:txBody>
      </p:sp>
    </p:spTree>
  </p:cSld>
  <p:clrMapOvr>
    <a:masterClrMapping/>
  </p:clrMapOvr>
  <p:transition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8914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Timeliness</a:t>
            </a:r>
          </a:p>
        </p:txBody>
      </p:sp>
      <p:sp>
        <p:nvSpPr>
          <p:cNvPr id="38916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 dirty="0"/>
              <a:t>Grace days</a:t>
            </a:r>
          </a:p>
          <a:p>
            <a:pPr marL="552450" lvl="1"/>
            <a:r>
              <a:rPr lang="en-US" b="1" dirty="0">
                <a:solidFill>
                  <a:srgbClr val="FF0000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3 grace days </a:t>
            </a:r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for the semester</a:t>
            </a:r>
          </a:p>
          <a:p>
            <a:pPr marL="552450" lvl="1"/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Limit of</a:t>
            </a:r>
            <a:r>
              <a:rPr lang="en-US" b="1" dirty="0">
                <a:solidFill>
                  <a:srgbClr val="FF0000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2 grace days </a:t>
            </a:r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per lab used </a:t>
            </a:r>
            <a:r>
              <a:rPr lang="en-US" b="1" dirty="0">
                <a:solidFill>
                  <a:srgbClr val="FF0000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automatically</a:t>
            </a:r>
            <a:endParaRPr lang="en-US" b="1" dirty="0">
              <a:solidFill>
                <a:srgbClr val="FF0000"/>
              </a:solidFill>
              <a:latin typeface="Calibri Bold" charset="0"/>
              <a:ea typeface="ヒラギノ角ゴ ProN W6" charset="-128"/>
              <a:cs typeface="ヒラギノ角ゴ ProN W6" charset="-128"/>
              <a:sym typeface="Calibri Bold" charset="0"/>
            </a:endParaRPr>
          </a:p>
          <a:p>
            <a:pPr marL="552450" lvl="1"/>
            <a:r>
              <a:rPr lang="en-US" dirty="0"/>
              <a:t>Covers scheduling crunch, out-of-town trips, illnesses, minor setbacks</a:t>
            </a:r>
          </a:p>
          <a:p>
            <a:pPr marL="552450" lvl="1"/>
            <a:r>
              <a:rPr lang="en-US" dirty="0"/>
              <a:t>Save them until late in the term!</a:t>
            </a:r>
          </a:p>
          <a:p>
            <a:r>
              <a:rPr lang="en-US" dirty="0"/>
              <a:t>Lateness penalties</a:t>
            </a:r>
          </a:p>
          <a:p>
            <a:pPr marL="552450" lvl="1"/>
            <a:r>
              <a:rPr lang="en-US" dirty="0"/>
              <a:t>Once grace day(s) used up, get penalized </a:t>
            </a:r>
            <a:r>
              <a:rPr lang="en-US" b="1" dirty="0">
                <a:solidFill>
                  <a:srgbClr val="FF0000"/>
                </a:solidFill>
              </a:rPr>
              <a:t>25% per day</a:t>
            </a:r>
          </a:p>
          <a:p>
            <a:pPr marL="552450" lvl="1"/>
            <a:r>
              <a:rPr lang="en-US" dirty="0"/>
              <a:t>No </a:t>
            </a:r>
            <a:r>
              <a:rPr lang="en-US" dirty="0" err="1"/>
              <a:t>handins</a:t>
            </a:r>
            <a:r>
              <a:rPr lang="en-US" dirty="0"/>
              <a:t> later than </a:t>
            </a:r>
            <a:r>
              <a:rPr lang="en-US" b="1" dirty="0">
                <a:solidFill>
                  <a:srgbClr val="FF0000"/>
                </a:solidFill>
              </a:rPr>
              <a:t>3 days after due date</a:t>
            </a:r>
          </a:p>
          <a:p>
            <a:r>
              <a:rPr lang="en-US" dirty="0"/>
              <a:t>Catastrophic events</a:t>
            </a:r>
          </a:p>
          <a:p>
            <a:pPr marL="552450" lvl="1"/>
            <a:r>
              <a:rPr lang="en-US" dirty="0"/>
              <a:t>Major illness, death in family, …</a:t>
            </a:r>
          </a:p>
          <a:p>
            <a:pPr marL="552450" lvl="1"/>
            <a:r>
              <a:rPr lang="en-US" dirty="0"/>
              <a:t>Formulate a plan (with your academic advisor) to get back on track</a:t>
            </a:r>
          </a:p>
          <a:p>
            <a:r>
              <a:rPr lang="en-US" dirty="0"/>
              <a:t>Advice</a:t>
            </a:r>
          </a:p>
          <a:p>
            <a:pPr marL="552450" lvl="1"/>
            <a:r>
              <a:rPr lang="en-US" dirty="0"/>
              <a:t>Once you start running late, it’s really hard to catch up</a:t>
            </a:r>
          </a:p>
        </p:txBody>
      </p:sp>
    </p:spTree>
  </p:cSld>
  <p:clrMapOvr>
    <a:masterClrMapping/>
  </p:clrMapOvr>
  <p:transition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0962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Other Rules of the Lecture Hall</a:t>
            </a:r>
          </a:p>
        </p:txBody>
      </p:sp>
      <p:sp>
        <p:nvSpPr>
          <p:cNvPr id="40964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 dirty="0"/>
              <a:t>Laptops: permitted</a:t>
            </a:r>
          </a:p>
          <a:p>
            <a:endParaRPr lang="en-US" dirty="0"/>
          </a:p>
          <a:p>
            <a:r>
              <a:rPr lang="en-US" dirty="0"/>
              <a:t>Electronic communications: </a:t>
            </a:r>
            <a:r>
              <a:rPr lang="en-US" b="1" i="1" u="sng" dirty="0">
                <a:solidFill>
                  <a:srgbClr val="FF0000"/>
                </a:solidFill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forbidden</a:t>
            </a:r>
            <a:endParaRPr lang="en-US" b="1" i="1" u="sng" dirty="0">
              <a:solidFill>
                <a:srgbClr val="FF0000"/>
              </a:solidFill>
            </a:endParaRPr>
          </a:p>
          <a:p>
            <a:pPr marL="552450" lvl="1"/>
            <a:r>
              <a:rPr lang="en-US" dirty="0"/>
              <a:t>No email, instant messaging, cell phone calls, etc</a:t>
            </a:r>
          </a:p>
          <a:p>
            <a:endParaRPr lang="en-US" dirty="0"/>
          </a:p>
          <a:p>
            <a:r>
              <a:rPr lang="en-US" dirty="0"/>
              <a:t>Presence in lectures: voluntary, strongly recommended</a:t>
            </a:r>
          </a:p>
          <a:p>
            <a:endParaRPr lang="en-US" dirty="0"/>
          </a:p>
          <a:p>
            <a:r>
              <a:rPr lang="en-US" dirty="0"/>
              <a:t>Presence during scheduled lab time: mandatory</a:t>
            </a:r>
          </a:p>
          <a:p>
            <a:endParaRPr lang="en-US" dirty="0"/>
          </a:p>
          <a:p>
            <a:r>
              <a:rPr lang="en-US" dirty="0"/>
              <a:t>Voice recordings: acceptable</a:t>
            </a:r>
          </a:p>
        </p:txBody>
      </p:sp>
    </p:spTree>
  </p:cSld>
  <p:clrMapOvr>
    <a:masterClrMapping/>
  </p:clrMapOvr>
  <p:transition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1986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Policies: Grading</a:t>
            </a:r>
          </a:p>
        </p:txBody>
      </p:sp>
      <p:sp>
        <p:nvSpPr>
          <p:cNvPr id="41988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 dirty="0"/>
              <a:t>Exams (60%): midterm (30%), final (30%)</a:t>
            </a:r>
          </a:p>
          <a:p>
            <a:endParaRPr lang="en-US" dirty="0"/>
          </a:p>
          <a:p>
            <a:r>
              <a:rPr lang="en-US" dirty="0"/>
              <a:t>Labs (40%): weighted according to points</a:t>
            </a:r>
          </a:p>
          <a:p>
            <a:pPr>
              <a:buNone/>
            </a:pPr>
            <a:endParaRPr lang="en-US" dirty="0"/>
          </a:p>
          <a:p>
            <a:r>
              <a:rPr lang="en-US" dirty="0"/>
              <a:t>Final grades based on a straight 10-point scale</a:t>
            </a:r>
          </a:p>
        </p:txBody>
      </p:sp>
    </p:spTree>
  </p:cSld>
  <p:clrMapOvr>
    <a:masterClrMapping/>
  </p:clrMapOvr>
  <p:transition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3010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Programs and Data</a:t>
            </a:r>
          </a:p>
        </p:txBody>
      </p:sp>
      <p:sp>
        <p:nvSpPr>
          <p:cNvPr id="43012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 dirty="0"/>
              <a:t>Topics</a:t>
            </a:r>
          </a:p>
          <a:p>
            <a:pPr marL="552450" lvl="1"/>
            <a:r>
              <a:rPr lang="en-US" dirty="0"/>
              <a:t>Bits operations, arithmetic, assembly language programs</a:t>
            </a:r>
          </a:p>
          <a:p>
            <a:pPr marL="552450" lvl="1"/>
            <a:r>
              <a:rPr lang="en-US" dirty="0"/>
              <a:t>Representation of C control and data structures</a:t>
            </a:r>
          </a:p>
          <a:p>
            <a:pPr marL="552450" lvl="1"/>
            <a:r>
              <a:rPr lang="en-US" dirty="0"/>
              <a:t>Includes aspects of architecture and compilers </a:t>
            </a:r>
          </a:p>
          <a:p>
            <a:endParaRPr lang="en-US" dirty="0"/>
          </a:p>
          <a:p>
            <a:r>
              <a:rPr lang="en-US" dirty="0"/>
              <a:t>Assignments</a:t>
            </a:r>
          </a:p>
          <a:p>
            <a:pPr marL="552450" lvl="1"/>
            <a:r>
              <a:rPr lang="en-US" dirty="0"/>
              <a:t>L1 (</a:t>
            </a:r>
            <a:r>
              <a:rPr lang="en-US" dirty="0" err="1"/>
              <a:t>datalab</a:t>
            </a:r>
            <a:r>
              <a:rPr lang="en-US" dirty="0"/>
              <a:t>): Manipulating bits</a:t>
            </a:r>
          </a:p>
          <a:p>
            <a:pPr marL="552450" lvl="1"/>
            <a:r>
              <a:rPr lang="en-US" dirty="0"/>
              <a:t>L2 (</a:t>
            </a:r>
            <a:r>
              <a:rPr lang="en-US" dirty="0" err="1"/>
              <a:t>bomblab</a:t>
            </a:r>
            <a:r>
              <a:rPr lang="en-US" dirty="0"/>
              <a:t>): Defusing a binary bomb</a:t>
            </a:r>
          </a:p>
        </p:txBody>
      </p:sp>
    </p:spTree>
  </p:cSld>
  <p:clrMapOvr>
    <a:masterClrMapping/>
  </p:clrMapOvr>
  <p:transition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3010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Architecture &amp; Pipeline</a:t>
            </a:r>
          </a:p>
        </p:txBody>
      </p:sp>
      <p:sp>
        <p:nvSpPr>
          <p:cNvPr id="43012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 dirty="0"/>
              <a:t>Topics</a:t>
            </a:r>
          </a:p>
          <a:p>
            <a:pPr marL="552450" lvl="1"/>
            <a:r>
              <a:rPr lang="en-US" dirty="0"/>
              <a:t>5-stage pipeline implementation</a:t>
            </a:r>
          </a:p>
          <a:p>
            <a:pPr marL="552450" lvl="1"/>
            <a:r>
              <a:rPr lang="en-US" dirty="0"/>
              <a:t>Hardware control language</a:t>
            </a:r>
          </a:p>
          <a:p>
            <a:pPr marL="552450" lvl="1"/>
            <a:r>
              <a:rPr lang="en-US" dirty="0"/>
              <a:t>Optimization of assembly</a:t>
            </a:r>
          </a:p>
          <a:p>
            <a:endParaRPr lang="en-US" dirty="0"/>
          </a:p>
          <a:p>
            <a:r>
              <a:rPr lang="en-US" dirty="0"/>
              <a:t>Assignments</a:t>
            </a:r>
          </a:p>
          <a:p>
            <a:pPr marL="552450" lvl="1"/>
            <a:r>
              <a:rPr lang="en-US" dirty="0"/>
              <a:t>L3 (</a:t>
            </a:r>
            <a:r>
              <a:rPr lang="en-US" dirty="0" err="1"/>
              <a:t>archlab</a:t>
            </a:r>
            <a:r>
              <a:rPr lang="en-US" dirty="0"/>
              <a:t>): Enhancing an existing ISA</a:t>
            </a:r>
          </a:p>
        </p:txBody>
      </p:sp>
    </p:spTree>
    <p:extLst>
      <p:ext uri="{BB962C8B-B14F-4D97-AF65-F5344CB8AC3E}">
        <p14:creationId xmlns:p14="http://schemas.microsoft.com/office/powerpoint/2010/main" val="876855662"/>
      </p:ext>
    </p:extLst>
  </p:cSld>
  <p:clrMapOvr>
    <a:masterClrMapping/>
  </p:clrMapOvr>
  <p:transition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4034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The Memory Hierarchy</a:t>
            </a:r>
          </a:p>
        </p:txBody>
      </p:sp>
      <p:sp>
        <p:nvSpPr>
          <p:cNvPr id="44036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 dirty="0"/>
              <a:t>Topics</a:t>
            </a:r>
          </a:p>
          <a:p>
            <a:pPr marL="552450" lvl="1"/>
            <a:r>
              <a:rPr lang="en-US" dirty="0"/>
              <a:t>Memory technology, memory hierarchy, caches, disks, locality, IO</a:t>
            </a:r>
          </a:p>
          <a:p>
            <a:pPr marL="552450" lvl="1"/>
            <a:r>
              <a:rPr lang="en-US" dirty="0"/>
              <a:t>Includes aspects of architecture and OS</a:t>
            </a:r>
          </a:p>
          <a:p>
            <a:pPr marL="552450" lvl="1"/>
            <a:endParaRPr lang="en-US" dirty="0"/>
          </a:p>
          <a:p>
            <a:pPr marL="292100"/>
            <a:r>
              <a:rPr lang="en-US" dirty="0"/>
              <a:t>Assignments</a:t>
            </a:r>
          </a:p>
          <a:p>
            <a:pPr marL="552450" lvl="1"/>
            <a:r>
              <a:rPr lang="en-US" dirty="0"/>
              <a:t>L4 (</a:t>
            </a:r>
            <a:r>
              <a:rPr lang="en-US" dirty="0" err="1"/>
              <a:t>cachelab</a:t>
            </a:r>
            <a:r>
              <a:rPr lang="en-US" dirty="0"/>
              <a:t>): Building a cache simulator and optimizing for locality.</a:t>
            </a:r>
          </a:p>
          <a:p>
            <a:pPr marL="838200" lvl="2"/>
            <a:r>
              <a:rPr lang="en-US" dirty="0"/>
              <a:t>Learn how to exploit locality in your programs. </a:t>
            </a: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146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title"/>
          </p:nvPr>
        </p:nvSpPr>
        <p:spPr>
          <a:xfrm>
            <a:off x="381000" y="254000"/>
            <a:ext cx="8534400" cy="1092200"/>
          </a:xfrm>
        </p:spPr>
        <p:txBody>
          <a:bodyPr/>
          <a:lstStyle/>
          <a:p>
            <a:r>
              <a:rPr lang="en-US" b="1" dirty="0"/>
              <a:t>Course Theme:</a:t>
            </a:r>
            <a:br>
              <a:rPr lang="en-US" b="1" dirty="0"/>
            </a:br>
            <a:r>
              <a:rPr lang="en-US" b="1" dirty="0"/>
              <a:t>Abstraction Is Good But Don’t Forget Reality</a:t>
            </a:r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/>
              <a:t>Most CS courses emphasize abstraction</a:t>
            </a:r>
          </a:p>
          <a:p>
            <a:pPr lvl="1"/>
            <a:r>
              <a:rPr lang="en-US" dirty="0"/>
              <a:t>Abstract data types, Asymptotic analysis</a:t>
            </a:r>
          </a:p>
          <a:p>
            <a:r>
              <a:rPr lang="en-US" b="1" dirty="0"/>
              <a:t>These abstractions have limits</a:t>
            </a:r>
          </a:p>
          <a:p>
            <a:pPr lvl="1"/>
            <a:r>
              <a:rPr lang="en-US" dirty="0"/>
              <a:t>Especially in the presence of bugs</a:t>
            </a:r>
          </a:p>
          <a:p>
            <a:pPr lvl="1"/>
            <a:r>
              <a:rPr lang="en-US" dirty="0"/>
              <a:t>Need to understand details of underlying implementations</a:t>
            </a:r>
          </a:p>
          <a:p>
            <a:r>
              <a:rPr lang="en-US" b="1" dirty="0"/>
              <a:t>Useful outcomes from taking CSCI 370</a:t>
            </a:r>
          </a:p>
          <a:p>
            <a:pPr lvl="1"/>
            <a:r>
              <a:rPr lang="en-US" dirty="0"/>
              <a:t>Understand computer architecture</a:t>
            </a:r>
          </a:p>
          <a:p>
            <a:pPr lvl="2"/>
            <a:r>
              <a:rPr lang="en-US" dirty="0"/>
              <a:t>Translation between high-level code and how it runs!</a:t>
            </a:r>
          </a:p>
          <a:p>
            <a:pPr lvl="1"/>
            <a:r>
              <a:rPr lang="en-US" dirty="0"/>
              <a:t>Become more effective programmers</a:t>
            </a:r>
          </a:p>
          <a:p>
            <a:pPr lvl="2"/>
            <a:r>
              <a:rPr lang="en-US" dirty="0"/>
              <a:t>Able to find and eliminate bugs efficiently</a:t>
            </a:r>
          </a:p>
          <a:p>
            <a:pPr lvl="2"/>
            <a:r>
              <a:rPr lang="en-US" dirty="0"/>
              <a:t>Able to understand and tune for program performance</a:t>
            </a:r>
          </a:p>
          <a:p>
            <a:pPr lvl="1"/>
            <a:r>
              <a:rPr lang="en-US" dirty="0"/>
              <a:t>Prepare for later “systems” classes</a:t>
            </a:r>
          </a:p>
          <a:p>
            <a:pPr lvl="2"/>
            <a:r>
              <a:rPr lang="en-US" dirty="0"/>
              <a:t>Compilers, Operating Systems, Parallel Programming, etc.</a:t>
            </a:r>
          </a:p>
        </p:txBody>
      </p:sp>
    </p:spTree>
  </p:cSld>
  <p:clrMapOvr>
    <a:masterClrMapping/>
  </p:clrMapOvr>
  <p:transition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6082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Exceptional Control Flow</a:t>
            </a:r>
          </a:p>
        </p:txBody>
      </p:sp>
      <p:sp>
        <p:nvSpPr>
          <p:cNvPr id="46084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381000" y="1397000"/>
            <a:ext cx="7823200" cy="5435600"/>
          </a:xfrm>
          <a:ln/>
        </p:spPr>
        <p:txBody>
          <a:bodyPr/>
          <a:lstStyle/>
          <a:p>
            <a:r>
              <a:rPr lang="en-US" dirty="0"/>
              <a:t>Topics</a:t>
            </a:r>
          </a:p>
          <a:p>
            <a:pPr marL="552450" lvl="1"/>
            <a:r>
              <a:rPr lang="en-US" dirty="0"/>
              <a:t>Hardware exceptions, </a:t>
            </a:r>
          </a:p>
          <a:p>
            <a:pPr marL="552450" lvl="1"/>
            <a:r>
              <a:rPr lang="en-US" dirty="0"/>
              <a:t>Includes aspects of compilers, OS, and architecture</a:t>
            </a:r>
          </a:p>
          <a:p>
            <a:pPr marL="552450" lvl="1"/>
            <a:endParaRPr lang="en-US" dirty="0"/>
          </a:p>
          <a:p>
            <a:r>
              <a:rPr lang="en-US" dirty="0"/>
              <a:t>Assignments</a:t>
            </a:r>
          </a:p>
          <a:p>
            <a:pPr marL="552450" lvl="1"/>
            <a:r>
              <a:rPr lang="en-US" dirty="0"/>
              <a:t>None</a:t>
            </a:r>
          </a:p>
        </p:txBody>
      </p:sp>
    </p:spTree>
  </p:cSld>
  <p:clrMapOvr>
    <a:masterClrMapping/>
  </p:clrMapOvr>
  <p:transition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7106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 Virtual Memory</a:t>
            </a:r>
          </a:p>
        </p:txBody>
      </p:sp>
      <p:sp>
        <p:nvSpPr>
          <p:cNvPr id="47108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 dirty="0"/>
              <a:t>Topics</a:t>
            </a:r>
          </a:p>
          <a:p>
            <a:pPr marL="552450" lvl="1"/>
            <a:r>
              <a:rPr lang="en-US" dirty="0"/>
              <a:t>Virtual memory, address translation</a:t>
            </a:r>
          </a:p>
          <a:p>
            <a:pPr marL="552450" lvl="1"/>
            <a:r>
              <a:rPr lang="en-US" dirty="0"/>
              <a:t>Includes aspects of architecture and OS</a:t>
            </a:r>
          </a:p>
          <a:p>
            <a:endParaRPr lang="en-US" dirty="0"/>
          </a:p>
          <a:p>
            <a:r>
              <a:rPr lang="en-US" dirty="0"/>
              <a:t>Assignments</a:t>
            </a:r>
          </a:p>
          <a:p>
            <a:pPr marL="552450" lvl="1"/>
            <a:r>
              <a:rPr lang="en-US" dirty="0"/>
              <a:t>None</a:t>
            </a:r>
          </a:p>
        </p:txBody>
      </p:sp>
    </p:spTree>
  </p:cSld>
  <p:clrMapOvr>
    <a:masterClrMapping/>
  </p:clrMapOvr>
  <p:transition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8130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 Grab-Bag of Other Topics</a:t>
            </a:r>
          </a:p>
        </p:txBody>
      </p:sp>
      <p:sp>
        <p:nvSpPr>
          <p:cNvPr id="48132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 dirty="0"/>
              <a:t>Topics</a:t>
            </a:r>
          </a:p>
          <a:p>
            <a:pPr marL="552450" lvl="1"/>
            <a:r>
              <a:rPr lang="en-US" dirty="0"/>
              <a:t>x87 floating-point</a:t>
            </a:r>
          </a:p>
          <a:p>
            <a:pPr marL="552450" lvl="1"/>
            <a:r>
              <a:rPr lang="en-US" dirty="0"/>
              <a:t>SIMD</a:t>
            </a:r>
          </a:p>
          <a:p>
            <a:pPr marL="552450" lvl="1"/>
            <a:r>
              <a:rPr lang="en-US" dirty="0"/>
              <a:t>GPU</a:t>
            </a:r>
          </a:p>
          <a:p>
            <a:pPr marL="552450" lvl="1"/>
            <a:r>
              <a:rPr lang="en-US" dirty="0"/>
              <a:t>ARM (RISC)</a:t>
            </a:r>
          </a:p>
          <a:p>
            <a:pPr marL="552450" lvl="1"/>
            <a:r>
              <a:rPr lang="en-US" dirty="0"/>
              <a:t>Biological/Optical/Quantum Computing</a:t>
            </a:r>
          </a:p>
          <a:p>
            <a:endParaRPr lang="en-US" dirty="0"/>
          </a:p>
          <a:p>
            <a:r>
              <a:rPr lang="en-US" dirty="0"/>
              <a:t>Assignments</a:t>
            </a:r>
          </a:p>
          <a:p>
            <a:pPr marL="552450" lvl="1"/>
            <a:r>
              <a:rPr lang="en-US" dirty="0"/>
              <a:t>Short (one page) writeup + class discussion</a:t>
            </a:r>
          </a:p>
        </p:txBody>
      </p:sp>
    </p:spTree>
  </p:cSld>
  <p:clrMapOvr>
    <a:masterClrMapping/>
  </p:clrMapOvr>
  <p:transition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9154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Lab Rationale </a:t>
            </a:r>
          </a:p>
        </p:txBody>
      </p:sp>
      <p:sp>
        <p:nvSpPr>
          <p:cNvPr id="49156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 dirty="0"/>
              <a:t>Each lab has a well-defined goal such as solving a puzzle or winning a contest</a:t>
            </a:r>
          </a:p>
          <a:p>
            <a:endParaRPr lang="en-US" dirty="0"/>
          </a:p>
          <a:p>
            <a:r>
              <a:rPr lang="en-US" dirty="0"/>
              <a:t>Doing the lab should result in new skills and concepts</a:t>
            </a:r>
          </a:p>
          <a:p>
            <a:endParaRPr lang="en-US" dirty="0"/>
          </a:p>
          <a:p>
            <a:r>
              <a:rPr lang="en-US" dirty="0"/>
              <a:t>We try to use competition in a fun and healthy way</a:t>
            </a:r>
          </a:p>
          <a:p>
            <a:pPr marL="552450" lvl="1"/>
            <a:r>
              <a:rPr lang="en-US" dirty="0"/>
              <a:t>Set a reasonable threshold for full credit</a:t>
            </a:r>
          </a:p>
          <a:p>
            <a:pPr marL="552450" lvl="1"/>
            <a:r>
              <a:rPr lang="en-US" dirty="0"/>
              <a:t>Post intermediate results (</a:t>
            </a:r>
            <a:r>
              <a:rPr lang="en-US" dirty="0" err="1"/>
              <a:t>anonymized</a:t>
            </a:r>
            <a:r>
              <a:rPr lang="en-US" dirty="0"/>
              <a:t>) on </a:t>
            </a:r>
            <a:r>
              <a:rPr lang="en-US" dirty="0" err="1"/>
              <a:t>Autolab</a:t>
            </a:r>
            <a:r>
              <a:rPr lang="en-US" dirty="0"/>
              <a:t> scoreboard for glory!</a:t>
            </a:r>
          </a:p>
        </p:txBody>
      </p:sp>
    </p:spTree>
  </p:cSld>
  <p:clrMapOvr>
    <a:masterClrMapping/>
  </p:clrMapOvr>
  <p:transition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0178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 </a:t>
            </a:r>
            <a:r>
              <a:rPr lang="en-US" dirty="0" err="1">
                <a:cs typeface="Courier New"/>
              </a:rPr>
              <a:t>Autolab</a:t>
            </a:r>
            <a:r>
              <a:rPr lang="en-US" dirty="0"/>
              <a:t>	(https://</a:t>
            </a:r>
            <a:r>
              <a:rPr lang="en-US" dirty="0" err="1"/>
              <a:t>autolab.millersville.edu</a:t>
            </a:r>
            <a:r>
              <a:rPr lang="en-US" dirty="0"/>
              <a:t>)</a:t>
            </a:r>
          </a:p>
        </p:txBody>
      </p:sp>
      <p:sp>
        <p:nvSpPr>
          <p:cNvPr id="50180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 dirty="0"/>
              <a:t>Labs are provided by the </a:t>
            </a:r>
            <a:r>
              <a:rPr lang="en-US" dirty="0" err="1"/>
              <a:t>Autolab</a:t>
            </a:r>
            <a:r>
              <a:rPr lang="en-US" dirty="0"/>
              <a:t> system</a:t>
            </a:r>
          </a:p>
          <a:p>
            <a:pPr lvl="1"/>
            <a:r>
              <a:rPr lang="en-US" dirty="0"/>
              <a:t>Project page: http://</a:t>
            </a:r>
            <a:r>
              <a:rPr lang="en-US" dirty="0" err="1"/>
              <a:t>autolab.millersville.edu</a:t>
            </a:r>
            <a:endParaRPr lang="en-US" dirty="0"/>
          </a:p>
          <a:p>
            <a:pPr lvl="1"/>
            <a:r>
              <a:rPr lang="en-US" dirty="0"/>
              <a:t>Developed by CMU faculty and students</a:t>
            </a:r>
          </a:p>
          <a:p>
            <a:pPr marL="552450" lvl="1"/>
            <a:r>
              <a:rPr lang="en-US" dirty="0"/>
              <a:t>Key ideas: Autograding and Scoreboards</a:t>
            </a:r>
          </a:p>
          <a:p>
            <a:pPr marL="838200" lvl="2"/>
            <a:r>
              <a:rPr lang="en-US" b="1" dirty="0">
                <a:solidFill>
                  <a:srgbClr val="FF0000"/>
                </a:solidFill>
              </a:rPr>
              <a:t>Autograding:</a:t>
            </a:r>
            <a:r>
              <a:rPr lang="en-US" dirty="0"/>
              <a:t> Providing you with instant feedback.</a:t>
            </a:r>
          </a:p>
          <a:p>
            <a:pPr marL="838200" lvl="2"/>
            <a:r>
              <a:rPr lang="en-US" b="1" dirty="0">
                <a:solidFill>
                  <a:srgbClr val="FF0000"/>
                </a:solidFill>
              </a:rPr>
              <a:t>Scoreboards:</a:t>
            </a:r>
            <a:r>
              <a:rPr lang="en-US" dirty="0"/>
              <a:t> Real-time, rank-ordered, and  anonymous summary.</a:t>
            </a:r>
          </a:p>
          <a:p>
            <a:r>
              <a:rPr lang="en-US" dirty="0"/>
              <a:t>With </a:t>
            </a:r>
            <a:r>
              <a:rPr lang="en-US" dirty="0" err="1"/>
              <a:t>Autolab</a:t>
            </a:r>
            <a:r>
              <a:rPr lang="en-US" dirty="0"/>
              <a:t> you can use your Web browser to:</a:t>
            </a:r>
          </a:p>
          <a:p>
            <a:pPr marL="552450" lvl="1"/>
            <a:r>
              <a:rPr lang="en-US" dirty="0"/>
              <a:t>Download the lab materials</a:t>
            </a:r>
          </a:p>
          <a:p>
            <a:pPr marL="552450" lvl="1"/>
            <a:r>
              <a:rPr lang="en-US" dirty="0"/>
              <a:t>Handin your code for autograding by the </a:t>
            </a:r>
            <a:r>
              <a:rPr lang="en-US" dirty="0" err="1"/>
              <a:t>Autolab</a:t>
            </a:r>
            <a:r>
              <a:rPr lang="en-US" dirty="0"/>
              <a:t> server</a:t>
            </a:r>
          </a:p>
          <a:p>
            <a:pPr marL="552450" lvl="1"/>
            <a:r>
              <a:rPr lang="en-US" dirty="0"/>
              <a:t>View the class scoreboard</a:t>
            </a:r>
          </a:p>
          <a:p>
            <a:pPr marL="552450" lvl="1"/>
            <a:r>
              <a:rPr lang="en-US" dirty="0"/>
              <a:t>View the complete history of your code handins, </a:t>
            </a:r>
            <a:r>
              <a:rPr lang="en-US" dirty="0" err="1"/>
              <a:t>autograded</a:t>
            </a:r>
            <a:r>
              <a:rPr lang="en-US" dirty="0"/>
              <a:t> results, instructor’s evaluations, and </a:t>
            </a:r>
            <a:r>
              <a:rPr lang="en-US" dirty="0" err="1"/>
              <a:t>gradebook</a:t>
            </a:r>
            <a:r>
              <a:rPr lang="en-US" dirty="0"/>
              <a:t>.</a:t>
            </a:r>
          </a:p>
          <a:p>
            <a:pPr marL="552450" lvl="1"/>
            <a:r>
              <a:rPr lang="en-US" dirty="0"/>
              <a:t>View the annotations of your code for Style points.</a:t>
            </a: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170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title"/>
          </p:nvPr>
        </p:nvSpPr>
        <p:spPr>
          <a:xfrm>
            <a:off x="381000" y="254000"/>
            <a:ext cx="8382000" cy="1143000"/>
          </a:xfrm>
          <a:ln/>
        </p:spPr>
        <p:txBody>
          <a:bodyPr/>
          <a:lstStyle/>
          <a:p>
            <a:pPr marL="119063" indent="-119063"/>
            <a:r>
              <a:rPr lang="en-US" b="1" dirty="0"/>
              <a:t>Great Reality #1: </a:t>
            </a:r>
            <a:br>
              <a:rPr lang="en-US" b="1" dirty="0"/>
            </a:br>
            <a:r>
              <a:rPr lang="en-US" b="1" dirty="0" err="1"/>
              <a:t>Ints</a:t>
            </a:r>
            <a:r>
              <a:rPr lang="en-US" b="1" dirty="0"/>
              <a:t> are not Integers, Floats are not </a:t>
            </a:r>
            <a:r>
              <a:rPr lang="en-US" b="1" dirty="0" err="1"/>
              <a:t>Reals</a:t>
            </a:r>
            <a:endParaRPr lang="en-US" b="1" dirty="0"/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 b="1" dirty="0"/>
              <a:t>Example 1: Is x</a:t>
            </a:r>
            <a:r>
              <a:rPr lang="en-US" b="1" baseline="32000" dirty="0"/>
              <a:t>2</a:t>
            </a:r>
            <a:r>
              <a:rPr lang="en-US" b="1" dirty="0"/>
              <a:t> ≥ 0?</a:t>
            </a:r>
          </a:p>
          <a:p>
            <a:pPr marL="552450" lvl="1">
              <a:spcBef>
                <a:spcPts val="1600"/>
              </a:spcBef>
            </a:pPr>
            <a:r>
              <a:rPr lang="en-US" dirty="0"/>
              <a:t>Float’s: Yes!</a:t>
            </a:r>
          </a:p>
          <a:p>
            <a:pPr marL="552450" lvl="1">
              <a:spcBef>
                <a:spcPts val="9600"/>
              </a:spcBef>
            </a:pPr>
            <a:r>
              <a:rPr lang="en-US" dirty="0" err="1"/>
              <a:t>Int’s</a:t>
            </a:r>
            <a:r>
              <a:rPr lang="en-US" dirty="0"/>
              <a:t>:</a:t>
            </a:r>
          </a:p>
          <a:p>
            <a:pPr marL="838200" lvl="2"/>
            <a:r>
              <a:rPr lang="en-US" dirty="0">
                <a:ea typeface="Zapf Dingbats" charset="2"/>
                <a:cs typeface="Zapf Dingbats" charset="2"/>
              </a:rPr>
              <a:t> 40000 * 40000  ➙ 1600000000</a:t>
            </a:r>
            <a:endParaRPr lang="en-US" dirty="0"/>
          </a:p>
          <a:p>
            <a:pPr marL="838200" lvl="2"/>
            <a:r>
              <a:rPr lang="en-US" dirty="0">
                <a:ea typeface="Zapf Dingbats" charset="2"/>
                <a:cs typeface="Zapf Dingbats" charset="2"/>
              </a:rPr>
              <a:t> 50000 * 50000  ➙ ??</a:t>
            </a:r>
            <a:endParaRPr lang="en-US" dirty="0"/>
          </a:p>
          <a:p>
            <a:r>
              <a:rPr lang="en-US" b="1" dirty="0"/>
              <a:t>Example 2: Is (</a:t>
            </a:r>
            <a:r>
              <a:rPr lang="en-US" b="1" dirty="0" err="1"/>
              <a:t>x</a:t>
            </a:r>
            <a:r>
              <a:rPr lang="en-US" b="1" dirty="0"/>
              <a:t> + </a:t>
            </a:r>
            <a:r>
              <a:rPr lang="en-US" b="1" dirty="0" err="1"/>
              <a:t>y</a:t>
            </a:r>
            <a:r>
              <a:rPr lang="en-US" b="1" dirty="0"/>
              <a:t>) + </a:t>
            </a:r>
            <a:r>
              <a:rPr lang="en-US" b="1" dirty="0" err="1"/>
              <a:t>z</a:t>
            </a:r>
            <a:r>
              <a:rPr lang="en-US" b="1" dirty="0"/>
              <a:t>  =  </a:t>
            </a:r>
            <a:r>
              <a:rPr lang="en-US" b="1" dirty="0" err="1"/>
              <a:t>x</a:t>
            </a:r>
            <a:r>
              <a:rPr lang="en-US" b="1" dirty="0"/>
              <a:t> + (</a:t>
            </a:r>
            <a:r>
              <a:rPr lang="en-US" b="1" dirty="0" err="1"/>
              <a:t>y</a:t>
            </a:r>
            <a:r>
              <a:rPr lang="en-US" b="1" dirty="0"/>
              <a:t> + </a:t>
            </a:r>
            <a:r>
              <a:rPr lang="en-US" b="1" dirty="0" err="1"/>
              <a:t>z</a:t>
            </a:r>
            <a:r>
              <a:rPr lang="en-US" b="1" dirty="0"/>
              <a:t>)?</a:t>
            </a:r>
          </a:p>
          <a:p>
            <a:pPr marL="552450" lvl="1"/>
            <a:r>
              <a:rPr lang="en-US" dirty="0"/>
              <a:t>Unsigned &amp; Signed </a:t>
            </a:r>
            <a:r>
              <a:rPr lang="en-US" dirty="0" err="1"/>
              <a:t>Int’s</a:t>
            </a:r>
            <a:r>
              <a:rPr lang="en-US" dirty="0"/>
              <a:t>: Yes!</a:t>
            </a:r>
          </a:p>
          <a:p>
            <a:pPr marL="552450" lvl="1"/>
            <a:r>
              <a:rPr lang="en-US" dirty="0"/>
              <a:t>Float’s:	</a:t>
            </a:r>
          </a:p>
          <a:p>
            <a:pPr marL="838200" lvl="2"/>
            <a:r>
              <a:rPr lang="en-US" dirty="0"/>
              <a:t> (1e20 + -1e20) + 3.14 --&gt; 3.14</a:t>
            </a:r>
          </a:p>
          <a:p>
            <a:pPr marL="838200" lvl="2"/>
            <a:r>
              <a:rPr lang="en-US" dirty="0"/>
              <a:t> 1e20 + (-1e20 + 3.14) --&gt; ??</a:t>
            </a:r>
          </a:p>
        </p:txBody>
      </p:sp>
      <p:pic>
        <p:nvPicPr>
          <p:cNvPr id="7173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98800" y="1900238"/>
            <a:ext cx="5524500" cy="1820862"/>
          </a:xfrm>
          <a:prstGeom prst="rect">
            <a:avLst/>
          </a:prstGeom>
          <a:noFill/>
          <a:ln w="12700" cap="flat">
            <a:noFill/>
            <a:miter lim="800000"/>
            <a:headEnd/>
            <a:tailEnd/>
          </a:ln>
        </p:spPr>
      </p:pic>
      <p:sp>
        <p:nvSpPr>
          <p:cNvPr id="7174" name="Rectangle 6"/>
          <p:cNvSpPr>
            <a:spLocks/>
          </p:cNvSpPr>
          <p:nvPr/>
        </p:nvSpPr>
        <p:spPr bwMode="auto">
          <a:xfrm>
            <a:off x="7342188" y="6578600"/>
            <a:ext cx="1727200" cy="2540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r>
              <a:rPr lang="en-US" sz="1200" dirty="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Source: xkcd.com/571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7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2" grpId="0" build="p" bldLvl="3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266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Computer Arithmetic</a:t>
            </a:r>
          </a:p>
        </p:txBody>
      </p:sp>
      <p:sp>
        <p:nvSpPr>
          <p:cNvPr id="11268" name="Rectangle 4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/>
              <a:t>Does not generate random values</a:t>
            </a:r>
          </a:p>
          <a:p>
            <a:pPr lvl="1"/>
            <a:r>
              <a:rPr lang="en-US" dirty="0"/>
              <a:t>Arithmetic operations have important mathematical properties</a:t>
            </a:r>
          </a:p>
          <a:p>
            <a:r>
              <a:rPr lang="en-US" b="1" dirty="0"/>
              <a:t>Cannot assume all “usual” mathematical properties</a:t>
            </a:r>
          </a:p>
          <a:p>
            <a:pPr lvl="1"/>
            <a:r>
              <a:rPr lang="en-US" dirty="0"/>
              <a:t>Due to finiteness of representations</a:t>
            </a:r>
          </a:p>
          <a:p>
            <a:pPr lvl="1"/>
            <a:r>
              <a:rPr lang="en-US" dirty="0"/>
              <a:t>Integer operations satisfy “ring” properties</a:t>
            </a:r>
          </a:p>
          <a:p>
            <a:pPr lvl="2"/>
            <a:r>
              <a:rPr lang="en-US" dirty="0" err="1"/>
              <a:t>Commutativity</a:t>
            </a:r>
            <a:r>
              <a:rPr lang="en-US" dirty="0"/>
              <a:t>, </a:t>
            </a:r>
            <a:r>
              <a:rPr lang="en-US" dirty="0" err="1"/>
              <a:t>associativity</a:t>
            </a:r>
            <a:r>
              <a:rPr lang="en-US" dirty="0"/>
              <a:t>, </a:t>
            </a:r>
            <a:r>
              <a:rPr lang="en-US" dirty="0" err="1"/>
              <a:t>distributivity</a:t>
            </a:r>
            <a:endParaRPr lang="en-US" dirty="0"/>
          </a:p>
          <a:p>
            <a:pPr lvl="1"/>
            <a:r>
              <a:rPr lang="en-US" dirty="0"/>
              <a:t>Floating point operations satisfy “ordering” properties</a:t>
            </a:r>
          </a:p>
          <a:p>
            <a:pPr lvl="2"/>
            <a:r>
              <a:rPr lang="en-US" dirty="0" err="1"/>
              <a:t>Monotonicity</a:t>
            </a:r>
            <a:r>
              <a:rPr lang="en-US" dirty="0"/>
              <a:t>, values of signs</a:t>
            </a:r>
          </a:p>
          <a:p>
            <a:r>
              <a:rPr lang="en-US" b="1" dirty="0"/>
              <a:t>Observation</a:t>
            </a:r>
          </a:p>
          <a:p>
            <a:pPr lvl="1"/>
            <a:r>
              <a:rPr lang="en-US" dirty="0"/>
              <a:t>Need to understand which abstractions apply in which contexts</a:t>
            </a:r>
          </a:p>
          <a:p>
            <a:pPr lvl="1"/>
            <a:r>
              <a:rPr lang="en-US" dirty="0"/>
              <a:t>Important issues for compiler writers and serious application programmers</a:t>
            </a:r>
          </a:p>
        </p:txBody>
      </p:sp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290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Great Reality #2: </a:t>
            </a:r>
            <a:br>
              <a:rPr lang="en-US" b="1" dirty="0"/>
            </a:br>
            <a:r>
              <a:rPr lang="en-US" b="1" dirty="0"/>
              <a:t>You’ve Got to Know Assembly</a:t>
            </a:r>
          </a:p>
        </p:txBody>
      </p:sp>
      <p:sp>
        <p:nvSpPr>
          <p:cNvPr id="12292" name="Rectangle 4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/>
              <a:t>Chances are, you’ll never write programs in assembly</a:t>
            </a:r>
          </a:p>
          <a:p>
            <a:pPr lvl="1"/>
            <a:r>
              <a:rPr lang="en-US" dirty="0"/>
              <a:t>Compilers are much better &amp; more patient than you are</a:t>
            </a:r>
          </a:p>
          <a:p>
            <a:r>
              <a:rPr lang="en-US" b="1" dirty="0"/>
              <a:t>But: Understanding assembly is key to machine-level execution model</a:t>
            </a:r>
          </a:p>
          <a:p>
            <a:pPr lvl="1"/>
            <a:r>
              <a:rPr lang="en-US" dirty="0"/>
              <a:t>Behavior of programs in presence of bugs</a:t>
            </a:r>
          </a:p>
          <a:p>
            <a:pPr lvl="2"/>
            <a:r>
              <a:rPr lang="en-US" dirty="0"/>
              <a:t>High-level language models break down</a:t>
            </a:r>
          </a:p>
          <a:p>
            <a:pPr lvl="1"/>
            <a:r>
              <a:rPr lang="en-US" dirty="0"/>
              <a:t>Tuning program performance</a:t>
            </a:r>
          </a:p>
          <a:p>
            <a:pPr lvl="2"/>
            <a:r>
              <a:rPr lang="en-US" dirty="0"/>
              <a:t>Understand optimizations done / not done by the compiler</a:t>
            </a:r>
          </a:p>
          <a:p>
            <a:pPr lvl="2"/>
            <a:r>
              <a:rPr lang="en-US" dirty="0"/>
              <a:t>Understanding sources of program inefficiency</a:t>
            </a:r>
          </a:p>
          <a:p>
            <a:pPr lvl="1"/>
            <a:r>
              <a:rPr lang="en-US" dirty="0"/>
              <a:t>Implementing system software</a:t>
            </a:r>
          </a:p>
          <a:p>
            <a:pPr lvl="2"/>
            <a:r>
              <a:rPr lang="en-US" dirty="0"/>
              <a:t>Compiler has machine code as target</a:t>
            </a:r>
          </a:p>
          <a:p>
            <a:pPr lvl="2"/>
            <a:r>
              <a:rPr lang="en-US" dirty="0"/>
              <a:t>Operating systems must manage process state</a:t>
            </a:r>
          </a:p>
          <a:p>
            <a:pPr lvl="1"/>
            <a:r>
              <a:rPr lang="en-US" dirty="0"/>
              <a:t>Creating / fighting malware</a:t>
            </a:r>
          </a:p>
          <a:p>
            <a:pPr lvl="2"/>
            <a:r>
              <a:rPr lang="en-US" dirty="0"/>
              <a:t>x86 assembly is the language of choice!</a:t>
            </a:r>
          </a:p>
        </p:txBody>
      </p:sp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410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b="1" dirty="0"/>
              <a:t>Great Reality #3: Memory Matters</a:t>
            </a:r>
            <a:br>
              <a:rPr lang="en-US" b="1" dirty="0"/>
            </a:br>
            <a:r>
              <a:rPr lang="en-US" sz="2900" b="1" dirty="0"/>
              <a:t>Random Access Memory Is an Unphysical Abstraction</a:t>
            </a:r>
          </a:p>
        </p:txBody>
      </p:sp>
      <p:sp>
        <p:nvSpPr>
          <p:cNvPr id="17412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838200" lvl="2"/>
            <a:endParaRPr lang="en-US" dirty="0"/>
          </a:p>
          <a:p>
            <a:r>
              <a:rPr lang="en-US" b="1" dirty="0"/>
              <a:t>Memory is not unbounded</a:t>
            </a:r>
          </a:p>
          <a:p>
            <a:pPr marL="552450" lvl="1"/>
            <a:r>
              <a:rPr lang="en-US" dirty="0"/>
              <a:t>It must be allocated and managed</a:t>
            </a:r>
          </a:p>
          <a:p>
            <a:pPr marL="552450" lvl="1"/>
            <a:r>
              <a:rPr lang="en-US" dirty="0"/>
              <a:t>Many applications are memory dominated</a:t>
            </a:r>
          </a:p>
          <a:p>
            <a:r>
              <a:rPr lang="en-US" b="1" dirty="0"/>
              <a:t>Memory referencing bugs especially pernicious</a:t>
            </a:r>
          </a:p>
          <a:p>
            <a:pPr marL="552450" lvl="1"/>
            <a:r>
              <a:rPr lang="en-US" dirty="0"/>
              <a:t>Effects are distant in both time and space</a:t>
            </a:r>
          </a:p>
          <a:p>
            <a:r>
              <a:rPr lang="en-US" b="1" dirty="0"/>
              <a:t>Memory performance is not uniform</a:t>
            </a:r>
          </a:p>
          <a:p>
            <a:pPr marL="552450" lvl="1"/>
            <a:r>
              <a:rPr lang="en-US" dirty="0"/>
              <a:t>Cache and virtual memory effects can greatly affect program performance</a:t>
            </a:r>
          </a:p>
          <a:p>
            <a:pPr marL="552450" lvl="1"/>
            <a:r>
              <a:rPr lang="en-US" dirty="0"/>
              <a:t>Adapting program to characteristics of memory system can lead to major speed improvements</a:t>
            </a:r>
          </a:p>
        </p:txBody>
      </p:sp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434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b="1" dirty="0"/>
              <a:t>Memory Referencing Bug Example</a:t>
            </a:r>
          </a:p>
        </p:txBody>
      </p:sp>
      <p:sp>
        <p:nvSpPr>
          <p:cNvPr id="18438" name="Rectangle 6"/>
          <p:cNvSpPr>
            <a:spLocks noGrp="1" noChangeArrowheads="1"/>
          </p:cNvSpPr>
          <p:nvPr>
            <p:ph idx="1"/>
          </p:nvPr>
        </p:nvSpPr>
        <p:spPr bwMode="auto">
          <a:xfrm>
            <a:off x="457200" y="6096000"/>
            <a:ext cx="8229600" cy="563563"/>
          </a:xfrm>
          <a:noFill/>
          <a:ln>
            <a:miter lim="800000"/>
            <a:headEnd/>
            <a:tailEnd/>
          </a:ln>
        </p:spPr>
        <p:txBody>
          <a:bodyPr wrap="square" lIns="38100" tIns="38100" rIns="38100" bIns="38100" numCol="1" anchor="t" anchorCtr="0" compatLnSpc="1">
            <a:prstTxWarp prst="textNoShape">
              <a:avLst/>
            </a:prstTxWarp>
          </a:bodyPr>
          <a:lstStyle/>
          <a:p>
            <a:pPr lvl="1" indent="-342900"/>
            <a:r>
              <a:rPr lang="en-US" dirty="0"/>
              <a:t>Result is system specific</a:t>
            </a:r>
          </a:p>
        </p:txBody>
      </p:sp>
      <p:sp>
        <p:nvSpPr>
          <p:cNvPr id="18437" name="Rectangle 5"/>
          <p:cNvSpPr>
            <a:spLocks/>
          </p:cNvSpPr>
          <p:nvPr/>
        </p:nvSpPr>
        <p:spPr bwMode="auto">
          <a:xfrm>
            <a:off x="825500" y="4267200"/>
            <a:ext cx="7327900" cy="1828800"/>
          </a:xfrm>
          <a:prstGeom prst="rect">
            <a:avLst/>
          </a:prstGeom>
          <a:solidFill>
            <a:srgbClr val="FFFFFF"/>
          </a:solidFill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>
            <a:prstTxWarp prst="textNoShape">
              <a:avLst/>
            </a:prstTxWarp>
          </a:bodyPr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Courier New" charset="0"/>
                <a:ea typeface="Zapf Dingbats" charset="2"/>
                <a:cs typeface="Zapf Dingbats" charset="2"/>
                <a:sym typeface="Courier New" charset="0"/>
              </a:rPr>
              <a:t>fun(0)  ➙	3.14</a:t>
            </a:r>
            <a:endParaRPr lang="en-US" sz="2400" dirty="0">
              <a:solidFill>
                <a:schemeClr val="tx1"/>
              </a:solidFill>
              <a:latin typeface="Arial Narrow" charset="0"/>
              <a:ea typeface="Lucida Grande" charset="0"/>
              <a:cs typeface="Lucida Grande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charset="0"/>
                <a:ea typeface="Courier New" charset="0"/>
                <a:cs typeface="Courier New" charset="0"/>
                <a:sym typeface="Courier New" charset="0"/>
              </a:rPr>
              <a:t>fun(1)  </a:t>
            </a:r>
            <a:r>
              <a:rPr lang="en-US" sz="1800" dirty="0">
                <a:solidFill>
                  <a:schemeClr val="tx1"/>
                </a:solidFill>
                <a:latin typeface="Courier New" charset="0"/>
                <a:ea typeface="Zapf Dingbats" charset="2"/>
                <a:cs typeface="Zapf Dingbats" charset="2"/>
                <a:sym typeface="Courier New" charset="0"/>
              </a:rPr>
              <a:t>➙</a:t>
            </a:r>
            <a:r>
              <a:rPr lang="en-US" sz="1800" dirty="0">
                <a:solidFill>
                  <a:schemeClr val="tx1"/>
                </a:solidFill>
                <a:latin typeface="Courier New" charset="0"/>
                <a:ea typeface="Monaco" charset="0"/>
                <a:cs typeface="Monaco" charset="0"/>
                <a:sym typeface="Courier New" charset="0"/>
              </a:rPr>
              <a:t>	3.14</a:t>
            </a:r>
            <a:endParaRPr lang="en-US" sz="2400" dirty="0">
              <a:solidFill>
                <a:schemeClr val="tx1"/>
              </a:solidFill>
              <a:latin typeface="Arial Narrow" charset="0"/>
              <a:ea typeface="Lucida Grande" charset="0"/>
              <a:cs typeface="Lucida Grande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charset="0"/>
                <a:ea typeface="Courier New" charset="0"/>
                <a:cs typeface="Courier New" charset="0"/>
                <a:sym typeface="Courier New" charset="0"/>
              </a:rPr>
              <a:t>fun(2)  </a:t>
            </a:r>
            <a:r>
              <a:rPr lang="en-US" sz="1800" dirty="0">
                <a:solidFill>
                  <a:schemeClr val="tx1"/>
                </a:solidFill>
                <a:latin typeface="Courier New" charset="0"/>
                <a:ea typeface="Zapf Dingbats" charset="2"/>
                <a:cs typeface="Zapf Dingbats" charset="2"/>
                <a:sym typeface="Courier New" charset="0"/>
              </a:rPr>
              <a:t>➙</a:t>
            </a:r>
            <a:r>
              <a:rPr lang="en-US" sz="1800" dirty="0">
                <a:solidFill>
                  <a:schemeClr val="tx1"/>
                </a:solidFill>
                <a:latin typeface="Courier New" charset="0"/>
                <a:ea typeface="Monaco" charset="0"/>
                <a:cs typeface="Monaco" charset="0"/>
                <a:sym typeface="Courier New" charset="0"/>
              </a:rPr>
              <a:t>	3.1399998664856</a:t>
            </a:r>
            <a:endParaRPr lang="en-US" sz="2400" dirty="0">
              <a:solidFill>
                <a:schemeClr val="tx1"/>
              </a:solidFill>
              <a:latin typeface="Arial Narrow" charset="0"/>
              <a:ea typeface="Lucida Grande" charset="0"/>
              <a:cs typeface="Lucida Grande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charset="0"/>
                <a:ea typeface="Courier New" charset="0"/>
                <a:cs typeface="Courier New" charset="0"/>
                <a:sym typeface="Courier New" charset="0"/>
              </a:rPr>
              <a:t>fun(3)  </a:t>
            </a:r>
            <a:r>
              <a:rPr lang="en-US" sz="1800" dirty="0">
                <a:solidFill>
                  <a:schemeClr val="tx1"/>
                </a:solidFill>
                <a:latin typeface="Courier New" charset="0"/>
                <a:ea typeface="Zapf Dingbats" charset="2"/>
                <a:cs typeface="Zapf Dingbats" charset="2"/>
                <a:sym typeface="Courier New" charset="0"/>
              </a:rPr>
              <a:t>➙</a:t>
            </a:r>
            <a:r>
              <a:rPr lang="en-US" sz="1800" dirty="0">
                <a:solidFill>
                  <a:schemeClr val="tx1"/>
                </a:solidFill>
                <a:latin typeface="Courier New" charset="0"/>
                <a:ea typeface="Monaco" charset="0"/>
                <a:cs typeface="Monaco" charset="0"/>
                <a:sym typeface="Courier New" charset="0"/>
              </a:rPr>
              <a:t>	2.00000061035156</a:t>
            </a:r>
            <a:endParaRPr lang="en-US" sz="2400" dirty="0">
              <a:solidFill>
                <a:schemeClr val="tx1"/>
              </a:solidFill>
              <a:latin typeface="Arial Narrow" charset="0"/>
              <a:ea typeface="Lucida Grande" charset="0"/>
              <a:cs typeface="Lucida Grande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charset="0"/>
                <a:ea typeface="Courier New" charset="0"/>
                <a:cs typeface="Courier New" charset="0"/>
                <a:sym typeface="Courier New" charset="0"/>
              </a:rPr>
              <a:t>fun(4)  </a:t>
            </a:r>
            <a:r>
              <a:rPr lang="en-US" sz="1800" dirty="0">
                <a:solidFill>
                  <a:schemeClr val="tx1"/>
                </a:solidFill>
                <a:latin typeface="Courier New" charset="0"/>
                <a:ea typeface="Zapf Dingbats" charset="2"/>
                <a:cs typeface="Zapf Dingbats" charset="2"/>
                <a:sym typeface="Courier New" charset="0"/>
              </a:rPr>
              <a:t>➙</a:t>
            </a:r>
            <a:r>
              <a:rPr lang="en-US" sz="1800" dirty="0">
                <a:solidFill>
                  <a:schemeClr val="tx1"/>
                </a:solidFill>
                <a:latin typeface="Courier New" charset="0"/>
                <a:ea typeface="Monaco" charset="0"/>
                <a:cs typeface="Monaco" charset="0"/>
                <a:sym typeface="Courier New" charset="0"/>
              </a:rPr>
              <a:t>	3.14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charset="0"/>
                <a:ea typeface="Courier New" charset="0"/>
                <a:cs typeface="Courier New" charset="0"/>
                <a:sym typeface="Courier New" charset="0"/>
              </a:rPr>
              <a:t>fun(6)  </a:t>
            </a:r>
            <a:r>
              <a:rPr lang="en-US" sz="1800" dirty="0">
                <a:solidFill>
                  <a:schemeClr val="tx1"/>
                </a:solidFill>
                <a:latin typeface="Courier New" charset="0"/>
                <a:ea typeface="Zapf Dingbats" charset="2"/>
                <a:cs typeface="Zapf Dingbats" charset="2"/>
                <a:sym typeface="Courier New" charset="0"/>
              </a:rPr>
              <a:t>➙</a:t>
            </a:r>
            <a:r>
              <a:rPr lang="en-US" sz="1800" dirty="0">
                <a:solidFill>
                  <a:schemeClr val="tx1"/>
                </a:solidFill>
                <a:latin typeface="Courier New" charset="0"/>
                <a:ea typeface="Monaco" charset="0"/>
                <a:cs typeface="Monaco" charset="0"/>
                <a:sym typeface="Courier New" charset="0"/>
              </a:rPr>
              <a:t>	</a:t>
            </a:r>
            <a:r>
              <a:rPr lang="en-US" sz="1800" dirty="0">
                <a:solidFill>
                  <a:schemeClr val="tx1"/>
                </a:solidFill>
                <a:latin typeface="Calibri"/>
                <a:ea typeface="Monaco" charset="0"/>
                <a:cs typeface="Calibri"/>
                <a:sym typeface="Courier New" charset="0"/>
              </a:rPr>
              <a:t>Segmentation fault</a:t>
            </a:r>
            <a:endParaRPr lang="en-US" sz="1800" dirty="0">
              <a:solidFill>
                <a:schemeClr val="tx1"/>
              </a:solidFill>
              <a:latin typeface="Courier New" charset="0"/>
              <a:ea typeface="Monaco" charset="0"/>
              <a:cs typeface="Monaco" charset="0"/>
              <a:sym typeface="Courier New" charset="0"/>
            </a:endParaRPr>
          </a:p>
        </p:txBody>
      </p:sp>
      <p:sp>
        <p:nvSpPr>
          <p:cNvPr id="18436" name="Rectangle 4"/>
          <p:cNvSpPr>
            <a:spLocks/>
          </p:cNvSpPr>
          <p:nvPr/>
        </p:nvSpPr>
        <p:spPr bwMode="auto">
          <a:xfrm>
            <a:off x="838200" y="1295400"/>
            <a:ext cx="6553200" cy="2844800"/>
          </a:xfrm>
          <a:prstGeom prst="rect">
            <a:avLst/>
          </a:prstGeom>
          <a:solidFill>
            <a:srgbClr val="F8F6D9"/>
          </a:solidFill>
          <a:ln w="635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63500" tIns="63500" rIns="63500" bIns="63500">
            <a:prstTxWarp prst="textNoShape">
              <a:avLst/>
            </a:prstTxWarp>
          </a:bodyPr>
          <a:lstStyle/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 dirty="0" err="1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typedef</a:t>
            </a:r>
            <a:r>
              <a:rPr lang="en-US" sz="16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</a:t>
            </a:r>
            <a:r>
              <a:rPr lang="en-US" sz="1600" b="1" dirty="0" err="1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struct</a:t>
            </a:r>
            <a:r>
              <a:rPr lang="en-US" sz="16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{</a:t>
            </a: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 </a:t>
            </a:r>
            <a:r>
              <a:rPr lang="en-US" sz="1600" b="1" dirty="0" err="1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int</a:t>
            </a:r>
            <a:r>
              <a:rPr lang="en-US" sz="16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a[2];</a:t>
            </a: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 double d;</a:t>
            </a: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} </a:t>
            </a:r>
            <a:r>
              <a:rPr lang="en-US" sz="1600" b="1" dirty="0" err="1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struct_t</a:t>
            </a:r>
            <a:r>
              <a:rPr lang="en-US" sz="16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;</a:t>
            </a: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endParaRPr lang="en-US" sz="1600" b="1" dirty="0">
              <a:solidFill>
                <a:schemeClr val="tx1"/>
              </a:solidFill>
              <a:latin typeface="Courier New"/>
              <a:ea typeface="Monaco" charset="0"/>
              <a:cs typeface="Courier New"/>
              <a:sym typeface="Monaco" charset="0"/>
            </a:endParaRP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double fun(</a:t>
            </a:r>
            <a:r>
              <a:rPr lang="en-US" sz="1600" b="1" dirty="0" err="1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int</a:t>
            </a:r>
            <a:r>
              <a:rPr lang="en-US" sz="16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</a:t>
            </a:r>
            <a:r>
              <a:rPr lang="en-US" sz="1600" b="1" dirty="0" err="1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i</a:t>
            </a:r>
            <a:r>
              <a:rPr lang="en-US" sz="16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) {</a:t>
            </a: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 volatile </a:t>
            </a:r>
            <a:r>
              <a:rPr lang="en-US" sz="1600" b="1" dirty="0" err="1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struct_t</a:t>
            </a:r>
            <a:r>
              <a:rPr lang="en-US" sz="16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s;</a:t>
            </a: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 </a:t>
            </a:r>
            <a:r>
              <a:rPr lang="en-US" sz="1600" b="1" dirty="0" err="1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s.d</a:t>
            </a:r>
            <a:r>
              <a:rPr lang="en-US" sz="16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= 3.14;</a:t>
            </a: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 </a:t>
            </a:r>
            <a:r>
              <a:rPr lang="en-US" sz="1600" b="1" dirty="0" err="1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s.a</a:t>
            </a:r>
            <a:r>
              <a:rPr lang="en-US" sz="16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[</a:t>
            </a:r>
            <a:r>
              <a:rPr lang="en-US" sz="1600" b="1" dirty="0" err="1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i</a:t>
            </a:r>
            <a:r>
              <a:rPr lang="en-US" sz="16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] = 1073741824; /* Possibly out of bounds */</a:t>
            </a: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 return </a:t>
            </a:r>
            <a:r>
              <a:rPr lang="en-US" sz="1600" b="1" dirty="0" err="1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s.d</a:t>
            </a:r>
            <a:r>
              <a:rPr lang="en-US" sz="16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;</a:t>
            </a: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2791951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7" grpId="0" build="p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458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b="1" dirty="0"/>
              <a:t>Memory Referencing Bug Example</a:t>
            </a:r>
          </a:p>
        </p:txBody>
      </p:sp>
      <p:sp>
        <p:nvSpPr>
          <p:cNvPr id="19460" name="Rectangle 4"/>
          <p:cNvSpPr>
            <a:spLocks/>
          </p:cNvSpPr>
          <p:nvPr/>
        </p:nvSpPr>
        <p:spPr bwMode="auto">
          <a:xfrm>
            <a:off x="762000" y="1270000"/>
            <a:ext cx="2209800" cy="1320800"/>
          </a:xfrm>
          <a:prstGeom prst="rect">
            <a:avLst/>
          </a:prstGeom>
          <a:solidFill>
            <a:srgbClr val="F8F6D9"/>
          </a:solidFill>
          <a:ln w="635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63500" tIns="63500" rIns="63500" bIns="63500">
            <a:prstTxWarp prst="textNoShape">
              <a:avLst/>
            </a:prstTxWarp>
          </a:bodyPr>
          <a:lstStyle/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 dirty="0" err="1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typedef</a:t>
            </a:r>
            <a:r>
              <a:rPr lang="en-US" sz="16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</a:t>
            </a:r>
            <a:r>
              <a:rPr lang="en-US" sz="1600" b="1" dirty="0" err="1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struct</a:t>
            </a:r>
            <a:r>
              <a:rPr lang="en-US" sz="16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{</a:t>
            </a: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 </a:t>
            </a:r>
            <a:r>
              <a:rPr lang="en-US" sz="1600" b="1" dirty="0" err="1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int</a:t>
            </a:r>
            <a:r>
              <a:rPr lang="en-US" sz="16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a[2];</a:t>
            </a: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 double d;</a:t>
            </a: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} </a:t>
            </a:r>
            <a:r>
              <a:rPr lang="en-US" sz="1600" b="1" dirty="0" err="1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struct_t</a:t>
            </a:r>
            <a:r>
              <a:rPr lang="en-US" sz="16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;</a:t>
            </a:r>
          </a:p>
        </p:txBody>
      </p:sp>
      <p:sp>
        <p:nvSpPr>
          <p:cNvPr id="19461" name="Rectangle 5"/>
          <p:cNvSpPr>
            <a:spLocks/>
          </p:cNvSpPr>
          <p:nvPr/>
        </p:nvSpPr>
        <p:spPr bwMode="auto">
          <a:xfrm>
            <a:off x="3581400" y="1295400"/>
            <a:ext cx="4419600" cy="1371600"/>
          </a:xfrm>
          <a:prstGeom prst="rect">
            <a:avLst/>
          </a:prstGeom>
          <a:solidFill>
            <a:srgbClr val="FFFFFF"/>
          </a:solidFill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>
            <a:prstTxWarp prst="textNoShape">
              <a:avLst/>
            </a:prstTxWarp>
          </a:bodyPr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Courier New" charset="0"/>
                <a:ea typeface="Zapf Dingbats" charset="2"/>
                <a:cs typeface="Zapf Dingbats" charset="2"/>
                <a:sym typeface="Courier New" charset="0"/>
              </a:rPr>
              <a:t>fun(0)  ➙	3.14</a:t>
            </a:r>
            <a:endParaRPr lang="en-US" sz="2400" dirty="0">
              <a:solidFill>
                <a:schemeClr val="tx1"/>
              </a:solidFill>
              <a:latin typeface="Arial Narrow" charset="0"/>
              <a:ea typeface="Lucida Grande" charset="0"/>
              <a:cs typeface="Lucida Grande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charset="0"/>
                <a:ea typeface="Courier New" charset="0"/>
                <a:cs typeface="Courier New" charset="0"/>
                <a:sym typeface="Courier New" charset="0"/>
              </a:rPr>
              <a:t>fun(1)  </a:t>
            </a:r>
            <a:r>
              <a:rPr lang="en-US" sz="1800" dirty="0">
                <a:solidFill>
                  <a:schemeClr val="tx1"/>
                </a:solidFill>
                <a:latin typeface="Courier New" charset="0"/>
                <a:ea typeface="Zapf Dingbats" charset="2"/>
                <a:cs typeface="Zapf Dingbats" charset="2"/>
                <a:sym typeface="Courier New" charset="0"/>
              </a:rPr>
              <a:t>➙</a:t>
            </a:r>
            <a:r>
              <a:rPr lang="en-US" sz="1800" dirty="0">
                <a:solidFill>
                  <a:schemeClr val="tx1"/>
                </a:solidFill>
                <a:latin typeface="Courier New" charset="0"/>
                <a:ea typeface="Monaco" charset="0"/>
                <a:cs typeface="Monaco" charset="0"/>
                <a:sym typeface="Courier New" charset="0"/>
              </a:rPr>
              <a:t>	3.14</a:t>
            </a:r>
            <a:endParaRPr lang="en-US" sz="2400" dirty="0">
              <a:solidFill>
                <a:schemeClr val="tx1"/>
              </a:solidFill>
              <a:latin typeface="Arial Narrow" charset="0"/>
              <a:ea typeface="Lucida Grande" charset="0"/>
              <a:cs typeface="Lucida Grande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charset="0"/>
                <a:ea typeface="Courier New" charset="0"/>
                <a:cs typeface="Courier New" charset="0"/>
                <a:sym typeface="Courier New" charset="0"/>
              </a:rPr>
              <a:t>fun(2)  </a:t>
            </a:r>
            <a:r>
              <a:rPr lang="en-US" sz="1800" dirty="0">
                <a:solidFill>
                  <a:schemeClr val="tx1"/>
                </a:solidFill>
                <a:latin typeface="Courier New" charset="0"/>
                <a:ea typeface="Zapf Dingbats" charset="2"/>
                <a:cs typeface="Zapf Dingbats" charset="2"/>
                <a:sym typeface="Courier New" charset="0"/>
              </a:rPr>
              <a:t>➙</a:t>
            </a:r>
            <a:r>
              <a:rPr lang="en-US" sz="1800" dirty="0">
                <a:solidFill>
                  <a:schemeClr val="tx1"/>
                </a:solidFill>
                <a:latin typeface="Courier New" charset="0"/>
                <a:ea typeface="Monaco" charset="0"/>
                <a:cs typeface="Monaco" charset="0"/>
                <a:sym typeface="Courier New" charset="0"/>
              </a:rPr>
              <a:t>	3.1399998664856</a:t>
            </a:r>
            <a:endParaRPr lang="en-US" sz="2400" dirty="0">
              <a:solidFill>
                <a:schemeClr val="tx1"/>
              </a:solidFill>
              <a:latin typeface="Arial Narrow" charset="0"/>
              <a:ea typeface="Lucida Grande" charset="0"/>
              <a:cs typeface="Lucida Grande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charset="0"/>
                <a:ea typeface="Courier New" charset="0"/>
                <a:cs typeface="Courier New" charset="0"/>
                <a:sym typeface="Courier New" charset="0"/>
              </a:rPr>
              <a:t>fun(3)  </a:t>
            </a:r>
            <a:r>
              <a:rPr lang="en-US" sz="1800" dirty="0">
                <a:solidFill>
                  <a:schemeClr val="tx1"/>
                </a:solidFill>
                <a:latin typeface="Courier New" charset="0"/>
                <a:ea typeface="Zapf Dingbats" charset="2"/>
                <a:cs typeface="Zapf Dingbats" charset="2"/>
                <a:sym typeface="Courier New" charset="0"/>
              </a:rPr>
              <a:t>➙</a:t>
            </a:r>
            <a:r>
              <a:rPr lang="en-US" sz="1800" dirty="0">
                <a:solidFill>
                  <a:schemeClr val="tx1"/>
                </a:solidFill>
                <a:latin typeface="Courier New" charset="0"/>
                <a:ea typeface="Monaco" charset="0"/>
                <a:cs typeface="Monaco" charset="0"/>
                <a:sym typeface="Courier New" charset="0"/>
              </a:rPr>
              <a:t>	2.00000061035156</a:t>
            </a:r>
            <a:endParaRPr lang="en-US" sz="2400" dirty="0">
              <a:solidFill>
                <a:schemeClr val="tx1"/>
              </a:solidFill>
              <a:latin typeface="Arial Narrow" charset="0"/>
              <a:ea typeface="Lucida Grande" charset="0"/>
              <a:cs typeface="Lucida Grande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charset="0"/>
                <a:ea typeface="Courier New" charset="0"/>
                <a:cs typeface="Courier New" charset="0"/>
                <a:sym typeface="Courier New" charset="0"/>
              </a:rPr>
              <a:t>fun(4)  </a:t>
            </a:r>
            <a:r>
              <a:rPr lang="en-US" sz="1800" dirty="0">
                <a:solidFill>
                  <a:schemeClr val="tx1"/>
                </a:solidFill>
                <a:latin typeface="Courier New" charset="0"/>
                <a:ea typeface="Zapf Dingbats" charset="2"/>
                <a:cs typeface="Zapf Dingbats" charset="2"/>
                <a:sym typeface="Courier New" charset="0"/>
              </a:rPr>
              <a:t>➙</a:t>
            </a:r>
            <a:r>
              <a:rPr lang="en-US" sz="1800" dirty="0">
                <a:solidFill>
                  <a:schemeClr val="tx1"/>
                </a:solidFill>
                <a:latin typeface="Courier New" charset="0"/>
                <a:ea typeface="Monaco" charset="0"/>
                <a:cs typeface="Monaco" charset="0"/>
                <a:sym typeface="Courier New" charset="0"/>
              </a:rPr>
              <a:t>	3.14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charset="0"/>
                <a:ea typeface="Monaco" charset="0"/>
                <a:cs typeface="Monaco" charset="0"/>
                <a:sym typeface="Courier New" charset="0"/>
              </a:rPr>
              <a:t>fun(6)</a:t>
            </a:r>
            <a:r>
              <a:rPr lang="en-US" sz="1800" dirty="0">
                <a:solidFill>
                  <a:schemeClr val="tx1"/>
                </a:solidFill>
                <a:latin typeface="Courier New" charset="0"/>
                <a:ea typeface="Courier New" charset="0"/>
                <a:cs typeface="Courier New" charset="0"/>
                <a:sym typeface="Courier New" charset="0"/>
              </a:rPr>
              <a:t>  </a:t>
            </a:r>
            <a:r>
              <a:rPr lang="en-US" sz="1800" dirty="0">
                <a:solidFill>
                  <a:schemeClr val="tx1"/>
                </a:solidFill>
                <a:latin typeface="Courier New" charset="0"/>
                <a:ea typeface="Zapf Dingbats" charset="2"/>
                <a:cs typeface="Zapf Dingbats" charset="2"/>
                <a:sym typeface="Courier New" charset="0"/>
              </a:rPr>
              <a:t>➙</a:t>
            </a:r>
            <a:r>
              <a:rPr lang="en-US" sz="1800" dirty="0">
                <a:solidFill>
                  <a:schemeClr val="tx1"/>
                </a:solidFill>
                <a:latin typeface="Courier New" charset="0"/>
                <a:ea typeface="Monaco" charset="0"/>
                <a:cs typeface="Monaco" charset="0"/>
                <a:sym typeface="Courier New" charset="0"/>
              </a:rPr>
              <a:t>	</a:t>
            </a:r>
            <a:r>
              <a:rPr lang="en-US" sz="1800" dirty="0">
                <a:solidFill>
                  <a:schemeClr val="tx1"/>
                </a:solidFill>
                <a:latin typeface="Calibri"/>
                <a:ea typeface="Monaco" charset="0"/>
                <a:cs typeface="Calibri"/>
                <a:sym typeface="Courier New" charset="0"/>
              </a:rPr>
              <a:t>Segmentation fault</a:t>
            </a:r>
            <a:endParaRPr lang="en-US" sz="1800" dirty="0">
              <a:solidFill>
                <a:schemeClr val="tx1"/>
              </a:solidFill>
              <a:latin typeface="Courier New" charset="0"/>
              <a:ea typeface="Monaco" charset="0"/>
              <a:cs typeface="Monaco" charset="0"/>
              <a:sym typeface="Courier New" charset="0"/>
            </a:endParaRPr>
          </a:p>
        </p:txBody>
      </p:sp>
      <p:sp>
        <p:nvSpPr>
          <p:cNvPr id="19462" name="AutoShape 6"/>
          <p:cNvSpPr>
            <a:spLocks/>
          </p:cNvSpPr>
          <p:nvPr/>
        </p:nvSpPr>
        <p:spPr bwMode="auto">
          <a:xfrm>
            <a:off x="4648200" y="3733800"/>
            <a:ext cx="304800" cy="2667000"/>
          </a:xfrm>
          <a:custGeom>
            <a:avLst/>
            <a:gdLst>
              <a:gd name="T0" fmla="*/ 10800 w 21600"/>
              <a:gd name="T1" fmla="*/ 10800 h 21600"/>
            </a:gdLst>
            <a:ahLst/>
            <a:cxnLst>
              <a:cxn ang="0">
                <a:pos x="T0" y="T1"/>
              </a:cxn>
            </a:cxnLst>
            <a:rect l="0" t="0" r="r" b="b"/>
            <a:pathLst>
              <a:path w="21600" h="21600">
                <a:moveTo>
                  <a:pt x="0" y="0"/>
                </a:moveTo>
                <a:cubicBezTo>
                  <a:pt x="5965" y="0"/>
                  <a:pt x="10800" y="631"/>
                  <a:pt x="10800" y="1409"/>
                </a:cubicBezTo>
                <a:lnTo>
                  <a:pt x="10800" y="9391"/>
                </a:lnTo>
                <a:cubicBezTo>
                  <a:pt x="10800" y="10169"/>
                  <a:pt x="15635" y="10800"/>
                  <a:pt x="21600" y="10800"/>
                </a:cubicBezTo>
                <a:cubicBezTo>
                  <a:pt x="15635" y="10800"/>
                  <a:pt x="10800" y="11431"/>
                  <a:pt x="10800" y="12209"/>
                </a:cubicBezTo>
                <a:lnTo>
                  <a:pt x="10800" y="20191"/>
                </a:lnTo>
                <a:cubicBezTo>
                  <a:pt x="10800" y="20969"/>
                  <a:pt x="5965" y="21600"/>
                  <a:pt x="0" y="21600"/>
                </a:cubicBezTo>
              </a:path>
            </a:pathLst>
          </a:custGeom>
          <a:noFill/>
          <a:ln w="28575" cap="flat">
            <a:solidFill>
              <a:srgbClr val="7F7F7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463" name="Rectangle 7"/>
          <p:cNvSpPr>
            <a:spLocks/>
          </p:cNvSpPr>
          <p:nvPr/>
        </p:nvSpPr>
        <p:spPr bwMode="auto">
          <a:xfrm>
            <a:off x="5105400" y="4800600"/>
            <a:ext cx="2120900" cy="647700"/>
          </a:xfrm>
          <a:prstGeom prst="rect">
            <a:avLst/>
          </a:prstGeom>
          <a:noFill/>
          <a:ln w="1905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>
            <a:prstTxWarp prst="textNoShape">
              <a:avLst/>
            </a:prstTxWarp>
          </a:bodyPr>
          <a:lstStyle/>
          <a:p>
            <a:pPr algn="l">
              <a:lnSpc>
                <a:spcPct val="110000"/>
              </a:lnSpc>
            </a:pPr>
            <a:r>
              <a:rPr lang="en-US" sz="1800" dirty="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Location accessed by </a:t>
            </a:r>
            <a:r>
              <a:rPr lang="en-US" sz="1800" dirty="0">
                <a:solidFill>
                  <a:schemeClr val="tx1"/>
                </a:solidFill>
                <a:latin typeface="Courier New" charset="0"/>
                <a:ea typeface="Courier New" charset="0"/>
                <a:cs typeface="Courier New" charset="0"/>
                <a:sym typeface="Courier New" charset="0"/>
              </a:rPr>
              <a:t>fun(</a:t>
            </a:r>
            <a:r>
              <a:rPr lang="en-US" sz="1800" dirty="0" err="1">
                <a:solidFill>
                  <a:schemeClr val="tx1"/>
                </a:solidFill>
                <a:latin typeface="Courier New" charset="0"/>
                <a:ea typeface="Courier New" charset="0"/>
                <a:cs typeface="Courier New" charset="0"/>
                <a:sym typeface="Courier New" charset="0"/>
              </a:rPr>
              <a:t>i</a:t>
            </a:r>
            <a:r>
              <a:rPr lang="en-US" sz="1800" dirty="0">
                <a:solidFill>
                  <a:schemeClr val="tx1"/>
                </a:solidFill>
                <a:latin typeface="Courier New" charset="0"/>
                <a:ea typeface="Courier New" charset="0"/>
                <a:cs typeface="Courier New" charset="0"/>
                <a:sym typeface="Courier New" charset="0"/>
              </a:rPr>
              <a:t>)</a:t>
            </a:r>
          </a:p>
        </p:txBody>
      </p:sp>
      <p:sp>
        <p:nvSpPr>
          <p:cNvPr id="19464" name="Rectangle 8"/>
          <p:cNvSpPr>
            <a:spLocks/>
          </p:cNvSpPr>
          <p:nvPr/>
        </p:nvSpPr>
        <p:spPr bwMode="auto">
          <a:xfrm>
            <a:off x="762000" y="3200400"/>
            <a:ext cx="1668462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 sz="24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Explanation:</a:t>
            </a:r>
          </a:p>
        </p:txBody>
      </p:sp>
      <p:graphicFrame>
        <p:nvGraphicFramePr>
          <p:cNvPr id="19465" name="Group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7535673"/>
              </p:ext>
            </p:extLst>
          </p:nvPr>
        </p:nvGraphicFramePr>
        <p:xfrm>
          <a:off x="2514600" y="3733800"/>
          <a:ext cx="2070100" cy="2667000"/>
        </p:xfrm>
        <a:graphic>
          <a:graphicData uri="http://schemas.openxmlformats.org/drawingml/2006/table">
            <a:tbl>
              <a:tblPr/>
              <a:tblGrid>
                <a:gridCol w="16383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1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  <a:defRPr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Monaco" charset="0"/>
                          <a:cs typeface="Calibri"/>
                          <a:sym typeface="Monaco" charset="0"/>
                        </a:rPr>
                        <a:t>Critical State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Arial Narrow" charset="0"/>
                          <a:cs typeface="Calibri"/>
                          <a:sym typeface="Arial Narrow" charset="0"/>
                        </a:rPr>
                        <a:t>6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onaco" charset="0"/>
                          <a:cs typeface="Courier New"/>
                          <a:sym typeface="Monaco" charset="0"/>
                        </a:rPr>
                        <a:t>?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Arial Narrow" charset="0"/>
                          <a:cs typeface="Calibri"/>
                          <a:sym typeface="Arial Narrow" charset="0"/>
                        </a:rPr>
                        <a:t>5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onaco" charset="0"/>
                          <a:cs typeface="Courier New"/>
                          <a:sym typeface="Monaco" charset="0"/>
                        </a:rPr>
                        <a:t>?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Arial Narrow" charset="0"/>
                          <a:cs typeface="Calibri"/>
                          <a:sym typeface="Arial Narrow" charset="0"/>
                        </a:rPr>
                        <a:t>4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/>
                          <a:ea typeface="Monaco" charset="0"/>
                          <a:cs typeface="Courier New"/>
                          <a:sym typeface="Monaco" charset="0"/>
                        </a:rPr>
                        <a:t>d7 ... d4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Arial Narrow" charset="0"/>
                          <a:cs typeface="Calibri"/>
                          <a:sym typeface="Arial Narrow" charset="0"/>
                        </a:rPr>
                        <a:t>3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/>
                          <a:ea typeface="Monaco" charset="0"/>
                          <a:cs typeface="Courier New"/>
                          <a:sym typeface="Monaco" charset="0"/>
                        </a:rPr>
                        <a:t>d3 ... d0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Arial Narrow" charset="0"/>
                          <a:cs typeface="Calibri"/>
                          <a:sym typeface="Arial Narrow" charset="0"/>
                        </a:rPr>
                        <a:t>2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/>
                          <a:ea typeface="Monaco" charset="0"/>
                          <a:cs typeface="Courier New"/>
                          <a:sym typeface="Monaco" charset="0"/>
                        </a:rPr>
                        <a:t>a[1]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Arial Narrow" charset="0"/>
                          <a:cs typeface="Calibri"/>
                          <a:sym typeface="Arial Narrow" charset="0"/>
                        </a:rPr>
                        <a:t>1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/>
                          <a:ea typeface="Monaco" charset="0"/>
                          <a:cs typeface="Courier New"/>
                          <a:sym typeface="Monaco" charset="0"/>
                        </a:rPr>
                        <a:t>a[0]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Arial Narrow" charset="0"/>
                          <a:cs typeface="Calibri"/>
                          <a:sym typeface="Arial Narrow" charset="0"/>
                        </a:rPr>
                        <a:t>0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11" name="AutoShape 6"/>
          <p:cNvSpPr>
            <a:spLocks/>
          </p:cNvSpPr>
          <p:nvPr/>
        </p:nvSpPr>
        <p:spPr bwMode="auto">
          <a:xfrm flipH="1">
            <a:off x="2057400" y="4876800"/>
            <a:ext cx="304800" cy="1524000"/>
          </a:xfrm>
          <a:custGeom>
            <a:avLst/>
            <a:gdLst>
              <a:gd name="T0" fmla="*/ 10800 w 21600"/>
              <a:gd name="T1" fmla="*/ 10800 h 21600"/>
            </a:gdLst>
            <a:ahLst/>
            <a:cxnLst>
              <a:cxn ang="0">
                <a:pos x="T0" y="T1"/>
              </a:cxn>
            </a:cxnLst>
            <a:rect l="0" t="0" r="r" b="b"/>
            <a:pathLst>
              <a:path w="21600" h="21600">
                <a:moveTo>
                  <a:pt x="0" y="0"/>
                </a:moveTo>
                <a:cubicBezTo>
                  <a:pt x="5965" y="0"/>
                  <a:pt x="10800" y="631"/>
                  <a:pt x="10800" y="1409"/>
                </a:cubicBezTo>
                <a:lnTo>
                  <a:pt x="10800" y="9391"/>
                </a:lnTo>
                <a:cubicBezTo>
                  <a:pt x="10800" y="10169"/>
                  <a:pt x="15635" y="10800"/>
                  <a:pt x="21600" y="10800"/>
                </a:cubicBezTo>
                <a:cubicBezTo>
                  <a:pt x="15635" y="10800"/>
                  <a:pt x="10800" y="11431"/>
                  <a:pt x="10800" y="12209"/>
                </a:cubicBezTo>
                <a:lnTo>
                  <a:pt x="10800" y="20191"/>
                </a:lnTo>
                <a:cubicBezTo>
                  <a:pt x="10800" y="20969"/>
                  <a:pt x="5965" y="21600"/>
                  <a:pt x="0" y="21600"/>
                </a:cubicBezTo>
              </a:path>
            </a:pathLst>
          </a:custGeom>
          <a:noFill/>
          <a:ln w="28575" cap="flat">
            <a:solidFill>
              <a:srgbClr val="7F7F7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Rectangle 1"/>
          <p:cNvSpPr/>
          <p:nvPr/>
        </p:nvSpPr>
        <p:spPr>
          <a:xfrm>
            <a:off x="609600" y="5486400"/>
            <a:ext cx="129284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800" dirty="0" err="1">
                <a:solidFill>
                  <a:schemeClr val="tx1"/>
                </a:solidFill>
                <a:latin typeface="Courier New" charset="0"/>
                <a:ea typeface="Courier New" charset="0"/>
                <a:cs typeface="Courier New" charset="0"/>
                <a:sym typeface="Courier New" charset="0"/>
              </a:rPr>
              <a:t>struct_t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838799417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Title Slid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990000"/>
      </a:accent1>
      <a:accent2>
        <a:srgbClr val="333399"/>
      </a:accent2>
      <a:accent3>
        <a:srgbClr val="FFFFFF"/>
      </a:accent3>
      <a:accent4>
        <a:srgbClr val="000000"/>
      </a:accent4>
      <a:accent5>
        <a:srgbClr val="CAAAAA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Slide">
      <a:majorFont>
        <a:latin typeface="Calibri Bold"/>
        <a:ea typeface="ヒラギノ角ゴ ProN W6"/>
        <a:cs typeface="ヒラギノ角ゴ ProN W6"/>
      </a:majorFont>
      <a:minorFont>
        <a:latin typeface="Calibri"/>
        <a:ea typeface="ヒラギノ角ゴ ProN W3"/>
        <a:cs typeface="ヒラギノ角ゴ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-128"/>
            <a:cs typeface="ヒラギノ角ゴ ProN W3" charset="-128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-128"/>
            <a:cs typeface="ヒラギノ角ゴ ProN W3" charset="-128"/>
            <a:sym typeface="Gill Sans" charset="0"/>
          </a:defRPr>
        </a:defPPr>
      </a:lstStyle>
    </a:lnDef>
  </a:objectDefaults>
  <a:extraClrSchemeLst>
    <a:extraClrScheme>
      <a:clrScheme name="Title Slid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itle and Content">
  <a:themeElements>
    <a:clrScheme name="">
      <a:dk1>
        <a:srgbClr val="000000"/>
      </a:dk1>
      <a:lt1>
        <a:srgbClr val="FFFFFF"/>
      </a:lt1>
      <a:dk2>
        <a:srgbClr val="000000"/>
      </a:dk2>
      <a:lt2>
        <a:srgbClr val="C0C0C0"/>
      </a:lt2>
      <a:accent1>
        <a:srgbClr val="990000"/>
      </a:accent1>
      <a:accent2>
        <a:srgbClr val="333399"/>
      </a:accent2>
      <a:accent3>
        <a:srgbClr val="FFFFFF"/>
      </a:accent3>
      <a:accent4>
        <a:srgbClr val="000000"/>
      </a:accent4>
      <a:accent5>
        <a:srgbClr val="CAAAAA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and Content">
      <a:majorFont>
        <a:latin typeface="Calibri Bold"/>
        <a:ea typeface="ヒラギノ角ゴ ProN W6"/>
        <a:cs typeface="ヒラギノ角ゴ ProN W6"/>
      </a:majorFont>
      <a:minorFont>
        <a:latin typeface="Calibri Bold"/>
        <a:ea typeface="ヒラギノ角ゴ ProN W6"/>
        <a:cs typeface="ヒラギノ角ゴ ProN W6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-128"/>
            <a:cs typeface="ヒラギノ角ゴ ProN W3" charset="-128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-128"/>
            <a:cs typeface="ヒラギノ角ゴ ProN W3" charset="-128"/>
            <a:sym typeface="Gill Sans" charset="0"/>
          </a:defRPr>
        </a:defPPr>
      </a:lstStyle>
    </a:lnDef>
  </a:objectDefaults>
  <a:extraClrSchemeLst>
    <a:extraClrScheme>
      <a:clrScheme name="Title and Conten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Title Only">
  <a:themeElements>
    <a:clrScheme name="">
      <a:dk1>
        <a:srgbClr val="000000"/>
      </a:dk1>
      <a:lt1>
        <a:srgbClr val="FFFFFF"/>
      </a:lt1>
      <a:dk2>
        <a:srgbClr val="000000"/>
      </a:dk2>
      <a:lt2>
        <a:srgbClr val="000000"/>
      </a:lt2>
      <a:accent1>
        <a:srgbClr val="990000"/>
      </a:accent1>
      <a:accent2>
        <a:srgbClr val="333399"/>
      </a:accent2>
      <a:accent3>
        <a:srgbClr val="FFFFFF"/>
      </a:accent3>
      <a:accent4>
        <a:srgbClr val="000000"/>
      </a:accent4>
      <a:accent5>
        <a:srgbClr val="CAAAAA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Only">
      <a:majorFont>
        <a:latin typeface="Calibri Bold"/>
        <a:ea typeface="ヒラギノ角ゴ ProN W6"/>
        <a:cs typeface="ヒラギノ角ゴ ProN W6"/>
      </a:majorFont>
      <a:minorFont>
        <a:latin typeface="Calibri Bold"/>
        <a:ea typeface="ヒラギノ角ゴ ProN W6"/>
        <a:cs typeface="ヒラギノ角ゴ ProN W6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-128"/>
            <a:cs typeface="ヒラギノ角ゴ ProN W3" charset="-128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-128"/>
            <a:cs typeface="ヒラギノ角ゴ ProN W3" charset="-128"/>
            <a:sym typeface="Gill Sans" charset="0"/>
          </a:defRPr>
        </a:defPPr>
      </a:lstStyle>
    </a:lnDef>
  </a:objectDefaults>
  <a:extraClrSchemeLst>
    <a:extraClrScheme>
      <a:clrScheme name="Title Only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30000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3800</TotalTime>
  <Pages>0</Pages>
  <Words>2115</Words>
  <Characters>0</Characters>
  <Application>Microsoft Macintosh PowerPoint</Application>
  <PresentationFormat>On-screen Show (4:3)</PresentationFormat>
  <Lines>0</Lines>
  <Paragraphs>425</Paragraphs>
  <Slides>34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34</vt:i4>
      </vt:variant>
    </vt:vector>
  </HeadingPairs>
  <TitlesOfParts>
    <vt:vector size="46" baseType="lpstr">
      <vt:lpstr>Arial</vt:lpstr>
      <vt:lpstr>Arial Narrow</vt:lpstr>
      <vt:lpstr>Calibri</vt:lpstr>
      <vt:lpstr>Calibri Bold</vt:lpstr>
      <vt:lpstr>Calibri Italic</vt:lpstr>
      <vt:lpstr>Courier New</vt:lpstr>
      <vt:lpstr>Gill Sans</vt:lpstr>
      <vt:lpstr>Wingdings</vt:lpstr>
      <vt:lpstr>Wingdings 2</vt:lpstr>
      <vt:lpstr>Title Slide</vt:lpstr>
      <vt:lpstr>Title and Content</vt:lpstr>
      <vt:lpstr>Title Only</vt:lpstr>
      <vt:lpstr>PowerPoint Presentation</vt:lpstr>
      <vt:lpstr>Overview</vt:lpstr>
      <vt:lpstr>Course Theme: Abstraction Is Good But Don’t Forget Reality</vt:lpstr>
      <vt:lpstr>Great Reality #1:  Ints are not Integers, Floats are not Reals</vt:lpstr>
      <vt:lpstr>Computer Arithmetic</vt:lpstr>
      <vt:lpstr>Great Reality #2:  You’ve Got to Know Assembly</vt:lpstr>
      <vt:lpstr>Great Reality #3: Memory Matters Random Access Memory Is an Unphysical Abstraction</vt:lpstr>
      <vt:lpstr>Memory Referencing Bug Example</vt:lpstr>
      <vt:lpstr>Memory Referencing Bug Example</vt:lpstr>
      <vt:lpstr>Memory Referencing Errors</vt:lpstr>
      <vt:lpstr>Great Reality #4: There’s more to performance than asymptotic complexity </vt:lpstr>
      <vt:lpstr>Memory System Performance Example</vt:lpstr>
      <vt:lpstr>Why The Performance Differs</vt:lpstr>
      <vt:lpstr>Great Reality #5: Computers do more than execute programs</vt:lpstr>
      <vt:lpstr>Course Perspective</vt:lpstr>
      <vt:lpstr>Role within CS Curriculum</vt:lpstr>
      <vt:lpstr>Cheating: Description</vt:lpstr>
      <vt:lpstr>Cheating: Consequences</vt:lpstr>
      <vt:lpstr>Textbooks</vt:lpstr>
      <vt:lpstr>Course Components</vt:lpstr>
      <vt:lpstr>Getting Help </vt:lpstr>
      <vt:lpstr>Policies: Labs And Exams</vt:lpstr>
      <vt:lpstr>Facilities</vt:lpstr>
      <vt:lpstr>Timeliness</vt:lpstr>
      <vt:lpstr>Other Rules of the Lecture Hall</vt:lpstr>
      <vt:lpstr>Policies: Grading</vt:lpstr>
      <vt:lpstr>Programs and Data</vt:lpstr>
      <vt:lpstr>Architecture &amp; Pipeline</vt:lpstr>
      <vt:lpstr>The Memory Hierarchy</vt:lpstr>
      <vt:lpstr>Exceptional Control Flow</vt:lpstr>
      <vt:lpstr> Virtual Memory</vt:lpstr>
      <vt:lpstr> Grab-Bag of Other Topics</vt:lpstr>
      <vt:lpstr>Lab Rationale </vt:lpstr>
      <vt:lpstr> Autolab (https://autolab.millersville.edu)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Computer Systems 15-213/18-243, spring 2009 1st Lecture, Jan. 12th</dc:title>
  <dc:creator>Markus Pueschel</dc:creator>
  <dc:description>Redesign of slides created by Randal E. Bryant and David R. O'Hallaron</dc:description>
  <cp:lastModifiedBy>William Killian</cp:lastModifiedBy>
  <cp:revision>99</cp:revision>
  <cp:lastPrinted>2011-08-30T03:47:10Z</cp:lastPrinted>
  <dcterms:created xsi:type="dcterms:W3CDTF">2012-08-28T17:04:18Z</dcterms:created>
  <dcterms:modified xsi:type="dcterms:W3CDTF">2019-08-27T11:29:53Z</dcterms:modified>
</cp:coreProperties>
</file>