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2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70" r:id="rId35"/>
    <p:sldId id="294" r:id="rId36"/>
    <p:sldId id="295" r:id="rId37"/>
    <p:sldId id="273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C0"/>
    <a:srgbClr val="FFFF8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0766" autoAdjust="0"/>
  </p:normalViewPr>
  <p:slideViewPr>
    <p:cSldViewPr>
      <p:cViewPr>
        <p:scale>
          <a:sx n="102" d="100"/>
          <a:sy n="102" d="100"/>
        </p:scale>
        <p:origin x="744" y="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42314D-D065-49C4-8AF8-A2BD194E5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77AB97E9-3F49-3B43-979C-E3D2E0A08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390650"/>
          </a:xfrm>
          <a:prstGeom prst="roundRect">
            <a:avLst>
              <a:gd name="adj" fmla="val 111"/>
            </a:avLst>
          </a:prstGeom>
          <a:gradFill rotWithShape="0">
            <a:gsLst>
              <a:gs pos="0">
                <a:srgbClr val="244E72"/>
              </a:gs>
              <a:gs pos="100000">
                <a:srgbClr val="5A9FD4"/>
              </a:gs>
            </a:gsLst>
            <a:lin ang="45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ndale Mono" pitchFamily="1" charset="0"/>
              <a:buNone/>
              <a:defRPr/>
            </a:pPr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300E-B833-5C46-B0E9-12307AAC2587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771D-39D0-F546-89D4-6CDAFD2E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2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CSCI 161 – Intro To Programming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88FC-F81A-4EDE-B37B-132FD9A22C99}" type="slidenum">
              <a:rPr lang="en-US" altLang="en-US" smtClean="0">
                <a:solidFill>
                  <a:srgbClr val="424242"/>
                </a:solidFill>
                <a:latin typeface="Verdana" panose="020B060403050404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basic case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the cases to consider?</a:t>
            </a:r>
          </a:p>
          <a:p>
            <a:pPr lvl="1" eaLnBrk="1" hangingPunct="1"/>
            <a:r>
              <a:rPr lang="en-US" altLang="en-US"/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r>
              <a:rPr lang="en-US" altLang="en-US" sz="2000">
                <a:latin typeface="Courier New" panose="02070309020205020404" pitchFamily="49" charset="0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52650" y="1825625"/>
            <a:ext cx="7886700" cy="48799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2000" dirty="0" err="1">
                <a:latin typeface="Courier New" panose="02070309020205020404" pitchFamily="49" charset="0"/>
              </a:rPr>
              <a:t>printStars</a:t>
            </a:r>
            <a:r>
              <a:rPr lang="en-US" altLang="en-US" sz="2000" dirty="0">
                <a:latin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latin typeface="Courier New" panose="02070309020205020404" pitchFamily="49" charset="0"/>
              </a:rPr>
              <a:t>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 else if (</a:t>
            </a:r>
            <a:r>
              <a:rPr lang="en-US" altLang="en-US" sz="2000" b="1" dirty="0">
                <a:latin typeface="Courier New" panose="02070309020205020404" pitchFamily="49" charset="0"/>
              </a:rPr>
              <a:t>n == 2</a:t>
            </a:r>
            <a:r>
              <a:rPr lang="en-US" altLang="en-US" sz="2000" dirty="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 else if (</a:t>
            </a:r>
            <a:r>
              <a:rPr lang="en-US" altLang="en-US" sz="2000" b="1" dirty="0">
                <a:latin typeface="Courier New" panose="02070309020205020404" pitchFamily="49" charset="0"/>
              </a:rPr>
              <a:t>n == 3</a:t>
            </a:r>
            <a:r>
              <a:rPr lang="en-US" altLang="en-US" sz="2000" dirty="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 else if (</a:t>
            </a:r>
            <a:r>
              <a:rPr lang="en-US" altLang="en-US" sz="2000" b="1" dirty="0">
                <a:latin typeface="Courier New" panose="02070309020205020404" pitchFamily="49" charset="0"/>
              </a:rPr>
              <a:t>n == 4</a:t>
            </a:r>
            <a:r>
              <a:rPr lang="en-US" altLang="en-US" sz="2000" dirty="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 else ...</a:t>
            </a:r>
            <a:endParaRPr lang="en-US" altLang="en-US" sz="2000" b="1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printStars(1);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printStars(2);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printStars(3);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...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recursion properly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printStars(n - 1);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"Recursion Zen"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/>
              <a:t>The real, even simpler, base case is an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200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printStars(n - 1);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/>
              <a:t>Recursion Zen</a:t>
            </a:r>
            <a:r>
              <a:rPr lang="en-US" altLang="en-US"/>
              <a:t>: The art of properly identifying the best set of cases for a recursive algorithm and expressing them elegantly.</a:t>
            </a:r>
            <a:br>
              <a:rPr lang="en-US" altLang="en-US"/>
            </a:br>
            <a:br>
              <a:rPr lang="en-US" altLang="en-US" sz="800"/>
            </a:b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</a:rPr>
              <a:t>mystery(a + b)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a = 648 / 10; 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 = 648 % 10; 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urier New" panose="02070309020205020404" pitchFamily="49" charset="0"/>
              </a:rPr>
              <a:t>return mystery(a + b);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800" b="1" u="sng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u="sng" dirty="0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a = 72 / 10;   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 = 72 % 10;   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urier New" panose="02070309020205020404" pitchFamily="49" charset="0"/>
              </a:rPr>
              <a:t>return mystery(a + b);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u="sng" dirty="0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urier New" panose="02070309020205020404" pitchFamily="49" charset="0"/>
              </a:rPr>
              <a:t>return 9;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838200" y="1844998"/>
            <a:ext cx="8153400" cy="4174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1600200" y="3481279"/>
            <a:ext cx="7391400" cy="2538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2209800" y="5253926"/>
            <a:ext cx="6781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 2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u="sng" dirty="0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a = mystery(34);</a:t>
            </a:r>
          </a:p>
          <a:p>
            <a:pPr lvl="2" eaLnBrk="1" hangingPunct="1"/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a = mystery(3);</a:t>
            </a:r>
          </a:p>
          <a:p>
            <a:pPr lvl="3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return (10 * 3) + 3;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33</a:t>
            </a:r>
          </a:p>
          <a:p>
            <a:pPr lvl="2" eaLnBrk="1" hangingPunct="1"/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 = mystery(4);</a:t>
            </a:r>
          </a:p>
          <a:p>
            <a:pPr lvl="3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return (10 * 4) + 4;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44</a:t>
            </a:r>
          </a:p>
          <a:p>
            <a:pPr lvl="2" eaLnBrk="1" hangingPunct="1"/>
            <a:r>
              <a:rPr lang="en-US" altLang="en-US" dirty="0">
                <a:latin typeface="Courier New" panose="02070309020205020404" pitchFamily="49" charset="0"/>
              </a:rPr>
              <a:t>return (100 * 33) + 44;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 = mystery(8);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return (10 * 8) + 8;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</a:rPr>
              <a:t>return (100 * 3344) + 88;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b="1" u="sng" dirty="0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altLang="en-US" b="1" u="sng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/>
              <a:t>What is this method really doing?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752599" y="2472535"/>
            <a:ext cx="5181601" cy="1337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1752601" y="4287047"/>
            <a:ext cx="5181600" cy="384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2286000" y="2692401"/>
            <a:ext cx="4006850" cy="27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2286000" y="3240483"/>
            <a:ext cx="4006850" cy="26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821410" y="1712119"/>
            <a:ext cx="7151687" cy="3545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accepts an integer base and exponent and returns the base raised to that exponent.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pow(3, 4)</a:t>
            </a:r>
            <a:r>
              <a:rPr lang="en-US" altLang="en-US"/>
              <a:t> returns 81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Solve the problem recursively and without using loops.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/>
              <a:t>recursion</a:t>
            </a:r>
            <a:r>
              <a:rPr lang="en-US" altLang="en-US"/>
              <a:t>: The definition of an operation in terms of itself.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Solving a problem using recursion depends on solving</a:t>
            </a:r>
            <a:br>
              <a:rPr lang="en-US" altLang="en-US"/>
            </a:br>
            <a:r>
              <a:rPr lang="en-US" altLang="en-US" i="1">
                <a:solidFill>
                  <a:srgbClr val="7030A0"/>
                </a:solidFill>
              </a:rPr>
              <a:t>smaller occurrences</a:t>
            </a:r>
            <a:r>
              <a:rPr lang="en-US" altLang="en-US"/>
              <a:t> of the same problem.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recursive programming</a:t>
            </a:r>
            <a:r>
              <a:rPr lang="en-US" altLang="en-US"/>
              <a:t>: Writing methods that call themselves to solve problems recursively.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 equally powerful substitute for </a:t>
            </a:r>
            <a:r>
              <a:rPr lang="en-US" altLang="en-US" i="1">
                <a:solidFill>
                  <a:srgbClr val="C00000"/>
                </a:solidFill>
              </a:rPr>
              <a:t>iteration</a:t>
            </a:r>
            <a:r>
              <a:rPr lang="en-US" altLang="en-US"/>
              <a:t> (loops)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Particularly well-suited to solving certain types of problems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solution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base ^ exponent.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exponent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int pow(int base, int exponent)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(exponent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any number to 0th power is 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case:  x^y = x * x^(y-1)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base * pow(base, exponent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optimization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Notice the following mathematical property:</a:t>
            </a:r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3</a:t>
            </a:r>
            <a:r>
              <a:rPr lang="en-US" altLang="en-US" baseline="30000"/>
              <a:t>12  </a:t>
            </a:r>
            <a:r>
              <a:rPr lang="en-US" altLang="en-US"/>
              <a:t>	=	531441	= </a:t>
            </a:r>
            <a:r>
              <a:rPr lang="en-US" altLang="en-US">
                <a:solidFill>
                  <a:schemeClr val="accent2"/>
                </a:solidFill>
              </a:rPr>
              <a:t>9</a:t>
            </a:r>
            <a:r>
              <a:rPr lang="en-US" altLang="en-US" baseline="30000">
                <a:solidFill>
                  <a:srgbClr val="800000"/>
                </a:solidFill>
              </a:rPr>
              <a:t>6</a:t>
            </a:r>
            <a:endParaRPr lang="en-US" altLang="en-US">
              <a:solidFill>
                <a:srgbClr val="800000"/>
              </a:solidFill>
            </a:endParaRPr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	= (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>
                <a:solidFill>
                  <a:srgbClr val="800000"/>
                </a:solidFill>
              </a:rPr>
              <a:t>6</a:t>
            </a:r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endParaRPr lang="en-US" altLang="en-US" sz="800"/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531441	= (</a:t>
            </a:r>
            <a:r>
              <a:rPr lang="en-US" altLang="en-US">
                <a:solidFill>
                  <a:schemeClr val="accent2"/>
                </a:solidFill>
              </a:rPr>
              <a:t>9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/>
              <a:t>3</a:t>
            </a:r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	= ((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  <a:r>
              <a:rPr lang="en-US" altLang="en-US" baseline="30000">
                <a:solidFill>
                  <a:srgbClr val="800000"/>
                </a:solidFill>
              </a:rPr>
              <a:t>3</a:t>
            </a:r>
          </a:p>
          <a:p>
            <a:pPr lvl="1">
              <a:buNone/>
              <a:tabLst>
                <a:tab pos="1941513" algn="l"/>
                <a:tab pos="2224088" algn="l"/>
                <a:tab pos="3657600" algn="l"/>
              </a:tabLst>
            </a:pPr>
            <a:endParaRPr lang="en-US" altLang="en-US" baseline="30000"/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When does this "trick" work?</a:t>
            </a:r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How can we incorporate this optimization into our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method?</a:t>
            </a:r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What is the benefit of this trick if the method already works?</a:t>
            </a:r>
          </a:p>
        </p:txBody>
      </p:sp>
    </p:spTree>
    <p:extLst>
      <p:ext uri="{BB962C8B-B14F-4D97-AF65-F5344CB8AC3E}">
        <p14:creationId xmlns:p14="http://schemas.microsoft.com/office/powerpoint/2010/main" val="35180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solution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base ^ exponent.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exponent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int pow(int base, int exponent)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(exponent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any number to 0th power is 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latin typeface="Courier New" panose="02070309020205020404" pitchFamily="49" charset="0"/>
              </a:rPr>
              <a:t>}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else if (exponent % 2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1:  x^y = (x^2)^(y/2)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return pow(base * base, exponent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} </a:t>
            </a:r>
            <a:r>
              <a:rPr lang="en-US" altLang="en-US" sz="2000">
                <a:latin typeface="Courier New" panose="02070309020205020404" pitchFamily="49" charset="0"/>
              </a:rPr>
              <a:t>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2:  x^y = x * x^(y-1)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base * pow(base, exponent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400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that accepts an integer and prints that number's representation in binary </a:t>
            </a:r>
            <a:r>
              <a:rPr lang="en-US" altLang="en-US" sz="1600"/>
              <a:t>(base 2)</a:t>
            </a:r>
            <a:r>
              <a:rPr lang="en-US" altLang="en-US"/>
              <a:t>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printBinary(7) </a:t>
            </a:r>
            <a:r>
              <a:rPr lang="en-US" altLang="en-US"/>
              <a:t> prints 111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printBinary(12)</a:t>
            </a:r>
            <a:r>
              <a:rPr lang="en-US" altLang="en-US"/>
              <a:t> prints 1100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printBinary(42)</a:t>
            </a:r>
            <a:r>
              <a:rPr lang="en-US" altLang="en-US"/>
              <a:t> prints 101010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Write the method recursively and without using any loops.</a:t>
            </a:r>
          </a:p>
        </p:txBody>
      </p:sp>
      <p:graphicFrame>
        <p:nvGraphicFramePr>
          <p:cNvPr id="384004" name="Group 4"/>
          <p:cNvGraphicFramePr>
            <a:graphicFrameLocks noGrp="1"/>
          </p:cNvGraphicFramePr>
          <p:nvPr/>
        </p:nvGraphicFramePr>
        <p:xfrm>
          <a:off x="3581401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6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analysis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5146675" algn="l"/>
              </a:tabLst>
            </a:pPr>
            <a:r>
              <a:rPr lang="en-US" altLang="en-US"/>
              <a:t>Recursion is about solving a small piece of a large problem.</a:t>
            </a:r>
          </a:p>
          <a:p>
            <a:pPr lvl="1">
              <a:tabLst>
                <a:tab pos="5146675" algn="l"/>
              </a:tabLst>
            </a:pPr>
            <a:endParaRPr lang="en-US" altLang="en-US" sz="800"/>
          </a:p>
          <a:p>
            <a:pPr lvl="1">
              <a:tabLst>
                <a:tab pos="5146675" algn="l"/>
              </a:tabLst>
            </a:pPr>
            <a:r>
              <a:rPr lang="en-US" altLang="en-US"/>
              <a:t>What is 69743 in binary?</a:t>
            </a:r>
          </a:p>
          <a:p>
            <a:pPr lvl="2">
              <a:tabLst>
                <a:tab pos="5146675" algn="l"/>
              </a:tabLst>
            </a:pPr>
            <a:r>
              <a:rPr lang="en-US" altLang="en-US"/>
              <a:t>Do we know </a:t>
            </a:r>
            <a:r>
              <a:rPr lang="en-US" altLang="en-US" i="1"/>
              <a:t>anything</a:t>
            </a:r>
            <a:r>
              <a:rPr lang="en-US" altLang="en-US"/>
              <a:t>  about its representation in binary?</a:t>
            </a:r>
          </a:p>
          <a:p>
            <a:pPr lvl="2">
              <a:tabLst>
                <a:tab pos="5146675" algn="l"/>
              </a:tabLst>
            </a:pPr>
            <a:endParaRPr lang="en-US" altLang="en-US"/>
          </a:p>
          <a:p>
            <a:pPr lvl="1">
              <a:tabLst>
                <a:tab pos="5146675" algn="l"/>
              </a:tabLst>
            </a:pPr>
            <a:r>
              <a:rPr lang="en-US" altLang="en-US"/>
              <a:t>Case analysis:</a:t>
            </a:r>
          </a:p>
          <a:p>
            <a:pPr lvl="2">
              <a:tabLst>
                <a:tab pos="5146675" algn="l"/>
              </a:tabLst>
            </a:pPr>
            <a:r>
              <a:rPr lang="en-US" altLang="en-US"/>
              <a:t>What is/are easy numbers to print in binary?</a:t>
            </a:r>
          </a:p>
          <a:p>
            <a:pPr lvl="2">
              <a:tabLst>
                <a:tab pos="5146675" algn="l"/>
              </a:tabLst>
            </a:pPr>
            <a:r>
              <a:rPr lang="en-US" altLang="en-US"/>
              <a:t>Can we express a larger number in terms of a smaller number(s)?</a:t>
            </a:r>
          </a:p>
          <a:p>
            <a:pPr lvl="2">
              <a:tabLst>
                <a:tab pos="5146675" algn="l"/>
              </a:tabLst>
            </a:pPr>
            <a:endParaRPr lang="en-US" altLang="en-US"/>
          </a:p>
          <a:p>
            <a:pPr lvl="2">
              <a:tabLst>
                <a:tab pos="5146675" algn="l"/>
              </a:tabLst>
            </a:pPr>
            <a:endParaRPr lang="en-US" altLang="en-US"/>
          </a:p>
          <a:p>
            <a:pPr lvl="1">
              <a:tabLst>
                <a:tab pos="5146675" algn="l"/>
              </a:tabLst>
            </a:pPr>
            <a:r>
              <a:rPr lang="en-US" altLang="en-US"/>
              <a:t>Suppose we are examining some arbitrary integer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.</a:t>
            </a:r>
          </a:p>
          <a:p>
            <a:pPr lvl="2">
              <a:tabLst>
                <a:tab pos="5146675" algn="l"/>
              </a:tabLst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's binary representation is	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1001010101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</a:rPr>
              <a:t>1</a:t>
            </a:r>
          </a:p>
          <a:p>
            <a:pPr lvl="2">
              <a:tabLst>
                <a:tab pos="51466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(N / 2)</a:t>
            </a:r>
            <a:r>
              <a:rPr lang="en-US" altLang="en-US"/>
              <a:t>'s binary representation is	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1001010101</a:t>
            </a:r>
          </a:p>
          <a:p>
            <a:pPr lvl="2">
              <a:tabLst>
                <a:tab pos="51466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(N % 2)</a:t>
            </a:r>
            <a:r>
              <a:rPr lang="en-US" altLang="en-US"/>
              <a:t>'s binary representation is	</a:t>
            </a:r>
            <a:r>
              <a:rPr lang="en-US" altLang="en-US">
                <a:latin typeface="Courier New" panose="02070309020205020404" pitchFamily="49" charset="0"/>
              </a:rPr>
              <a:t>          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</a:rPr>
              <a:t>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we eliminate the precondition and deal with negatives?</a:t>
            </a:r>
          </a:p>
        </p:txBody>
      </p:sp>
    </p:spTree>
    <p:extLst>
      <p:ext uri="{BB962C8B-B14F-4D97-AF65-F5344CB8AC3E}">
        <p14:creationId xmlns:p14="http://schemas.microsoft.com/office/powerpoint/2010/main" val="1490889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solution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if (n &lt;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for negative numbers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System.out.print("-");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printBinary(-n);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} else</a:t>
            </a:r>
            <a:r>
              <a:rPr lang="en-US" altLang="en-US" sz="2000">
                <a:latin typeface="Courier New" panose="02070309020205020404" pitchFamily="49" charset="0"/>
              </a:rPr>
              <a:t>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618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70897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isPalindrome</a:t>
            </a:r>
            <a:r>
              <a:rPr lang="en-US" altLang="en-US"/>
              <a:t> accepts a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and returns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if it reads the same forwards as backwards.</a:t>
            </a:r>
          </a:p>
          <a:p>
            <a:pPr lvl="1">
              <a:tabLst>
                <a:tab pos="7089775" algn="l"/>
              </a:tabLst>
            </a:pPr>
            <a:endParaRPr lang="en-US" altLang="en-US" sz="12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isPalindrome("madam")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isPalindrome("racecar")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isPalindrome("step on no pets")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isPalindrome("able was I ere I saw elba")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r>
              <a:rPr lang="en-US" altLang="en-US" sz="2000"/>
              <a:t> </a:t>
            </a: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isPalindrome("Java")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isPalindrome("rotater")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isPalindrome("byebye")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isPalindrome("notion")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042090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true;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char first = s.charAt(0);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char last  = s.charAt(s.length()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if (first != last)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return false;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}      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recursive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String middle = s.substring(1, 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isPalindrome(middle);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5923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true;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</a:t>
            </a:r>
            <a:r>
              <a:rPr lang="en-US" altLang="en-US">
                <a:latin typeface="Courier New" panose="02070309020205020404" pitchFamily="49" charset="0"/>
              </a:rPr>
              <a:t>s.charAt(0) == s.charAt(s.length() - 1)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&amp;&amp; </a:t>
            </a:r>
            <a:r>
              <a:rPr lang="en-US" altLang="en-US">
                <a:latin typeface="Courier New" panose="02070309020205020404" pitchFamily="49" charset="0"/>
              </a:rPr>
              <a:t>isPalindrome(s.substring(1, s.length() - 1));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36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learn recursion?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"cultural experience" - A different way of thinking of problems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Can solve some kinds of problems </a:t>
            </a:r>
            <a:r>
              <a:rPr lang="en-US" altLang="en-US" i="1">
                <a:solidFill>
                  <a:srgbClr val="7030A0"/>
                </a:solidFill>
              </a:rPr>
              <a:t>better</a:t>
            </a:r>
            <a:r>
              <a:rPr lang="en-US" altLang="en-US"/>
              <a:t> than iteration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Leads to elegant, simplistic, short code (when used well)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Many programming languages ("functional" languages such as Scheme, ML, and Haskell) use recursion exclusively  (no loops)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52609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reverseLines</a:t>
            </a:r>
            <a:r>
              <a:rPr lang="en-US" altLang="en-US"/>
              <a:t> that accepts a file </a:t>
            </a:r>
            <a:r>
              <a:rPr lang="en-US" altLang="en-US">
                <a:latin typeface="Courier New" panose="02070309020205020404" pitchFamily="49" charset="0"/>
              </a:rPr>
              <a:t>Scanner</a:t>
            </a:r>
            <a:r>
              <a:rPr lang="en-US" altLang="en-US"/>
              <a:t> and prints the lines of the file in reverse order.</a:t>
            </a:r>
            <a:endParaRPr lang="en-US" altLang="en-US" sz="800"/>
          </a:p>
          <a:p>
            <a:pPr lvl="1">
              <a:tabLst>
                <a:tab pos="5260975" algn="l"/>
              </a:tabLst>
            </a:pPr>
            <a:endParaRPr lang="en-US" altLang="en-US" sz="800"/>
          </a:p>
          <a:p>
            <a:pPr lvl="1">
              <a:tabLst>
                <a:tab pos="5260975" algn="l"/>
              </a:tabLst>
            </a:pPr>
            <a:r>
              <a:rPr lang="en-US" altLang="en-US"/>
              <a:t>Example input file:	Expected console output:</a:t>
            </a:r>
          </a:p>
          <a:p>
            <a:pPr lvl="1"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Roses are red,	Are belong to you.</a:t>
            </a:r>
          </a:p>
          <a:p>
            <a:pPr lvl="1"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Violets are blue.	All my base</a:t>
            </a:r>
          </a:p>
          <a:p>
            <a:pPr lvl="1"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All my base	Violets are blue.</a:t>
            </a:r>
          </a:p>
          <a:p>
            <a:pPr lvl="1"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Are belong to you.	Roses are red,</a:t>
            </a:r>
          </a:p>
          <a:p>
            <a:pPr lvl="1">
              <a:lnSpc>
                <a:spcPct val="80000"/>
              </a:lnSpc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>
              <a:tabLst>
                <a:tab pos="5260975" algn="l"/>
              </a:tabLst>
            </a:pPr>
            <a:r>
              <a:rPr lang="en-US" altLang="en-US"/>
              <a:t>What are the cases to consider?</a:t>
            </a:r>
          </a:p>
          <a:p>
            <a:pPr lvl="2">
              <a:tabLst>
                <a:tab pos="5260975" algn="l"/>
              </a:tabLst>
            </a:pPr>
            <a:r>
              <a:rPr lang="en-US" altLang="en-US"/>
              <a:t>How can we solve a small part of the problem at a time?</a:t>
            </a:r>
          </a:p>
          <a:p>
            <a:pPr lvl="2">
              <a:tabLst>
                <a:tab pos="5260975" algn="l"/>
              </a:tabLst>
            </a:pPr>
            <a:r>
              <a:rPr lang="en-US" altLang="en-US"/>
              <a:t>What is a file that is very easy to reverse?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47800" y="2971800"/>
            <a:ext cx="3276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9530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pseudocode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Reversing the lines of a file:</a:t>
            </a:r>
          </a:p>
          <a:p>
            <a:pPr lvl="1" eaLnBrk="1" hangingPunct="1"/>
            <a:r>
              <a:rPr lang="en-US" altLang="en-US"/>
              <a:t>Read a line L from the file.</a:t>
            </a:r>
          </a:p>
          <a:p>
            <a:pPr lvl="1" eaLnBrk="1" hangingPunct="1"/>
            <a:r>
              <a:rPr lang="en-US" altLang="en-US"/>
              <a:t>Print the rest of the lines in reverse order.</a:t>
            </a:r>
          </a:p>
          <a:p>
            <a:pPr lvl="1" eaLnBrk="1" hangingPunct="1"/>
            <a:r>
              <a:rPr lang="en-US" altLang="en-US"/>
              <a:t>Print the line L.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300"/>
              <a:t>If only we had a way to reverse the rest of the lines of the file....</a:t>
            </a:r>
          </a:p>
        </p:txBody>
      </p:sp>
    </p:spTree>
    <p:extLst>
      <p:ext uri="{BB962C8B-B14F-4D97-AF65-F5344CB8AC3E}">
        <p14:creationId xmlns:p14="http://schemas.microsoft.com/office/powerpoint/2010/main" val="135162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b="1">
                <a:latin typeface="Courier New" panose="02070309020205020404" pitchFamily="49" charset="0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Where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172815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3637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12064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output: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input file: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05001" y="5727700"/>
            <a:ext cx="2666114" cy="9925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Roses are red,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Violets are blue.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All my base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Are belong to you.</a:t>
            </a: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7559676" y="5727700"/>
            <a:ext cx="2666114" cy="9925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Are belong to you.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All my base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Violets are blue.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Roses are red,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our algorithm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call stack</a:t>
            </a:r>
            <a:r>
              <a:rPr lang="en-US" altLang="en-US"/>
              <a:t>: The method invocations running at any one time.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reverseLines(new Scanner("poem.txt"));</a:t>
            </a:r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1600200" y="2286001"/>
            <a:ext cx="8991600" cy="165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"Roses are red,"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1600200" y="2895601"/>
            <a:ext cx="8991600" cy="165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"Violets are blue."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1600200" y="3470276"/>
            <a:ext cx="8991600" cy="165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"All my base"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1600200" y="4079876"/>
            <a:ext cx="8991600" cy="1657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"Are belong to you."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1600200" y="4670426"/>
            <a:ext cx="8991600" cy="12141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false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...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>
            <a:off x="1600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9" grpId="0" animBg="1"/>
      <p:bldP spid="394249" grpId="1" animBg="1"/>
      <p:bldP spid="394250" grpId="0" animBg="1"/>
      <p:bldP spid="394250" grpId="1" animBg="1"/>
      <p:bldP spid="394251" grpId="0" animBg="1"/>
      <p:bldP spid="394251" grpId="1" animBg="1"/>
      <p:bldP spid="394252" grpId="0" animBg="1"/>
      <p:bldP spid="394252" grpId="1" animBg="1"/>
      <p:bldP spid="394253" grpId="0" animBg="1"/>
      <p:bldP spid="394253" grpId="1" animBg="1"/>
      <p:bldP spid="394254" grpId="0" animBg="1"/>
      <p:bldP spid="394254" grpId="1" animBg="1"/>
      <p:bldP spid="394254" grpId="2" animBg="1"/>
      <p:bldP spid="394254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Write a method </a:t>
            </a:r>
            <a:r>
              <a:rPr lang="en-US" altLang="en-US" dirty="0">
                <a:latin typeface="Courier New" panose="02070309020205020404" pitchFamily="49" charset="0"/>
              </a:rPr>
              <a:t>crawl</a:t>
            </a:r>
            <a:r>
              <a:rPr lang="en-US" altLang="en-US" dirty="0"/>
              <a:t> accepts a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parameter and prints information about that file.</a:t>
            </a:r>
          </a:p>
          <a:p>
            <a:pPr lvl="1" eaLnBrk="1" hangingPunct="1"/>
            <a:r>
              <a:rPr lang="en-US" altLang="en-US" dirty="0"/>
              <a:t>If the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object represents a normal file, just print its name.</a:t>
            </a:r>
          </a:p>
          <a:p>
            <a:pPr lvl="1" eaLnBrk="1" hangingPunct="1"/>
            <a:r>
              <a:rPr lang="en-US" altLang="en-US" dirty="0"/>
              <a:t>If the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object represents a directory, print its name and information about every file/directory inside it, indented.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csci161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handouts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    syllabus.doc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    lecture_schedule.xls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labs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    3-rocket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        Rocket.java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            </a:t>
            </a:r>
            <a:r>
              <a:rPr lang="en-US" altLang="en-US" dirty="0" err="1">
                <a:latin typeface="Courier New" panose="02070309020205020404" pitchFamily="49" charset="0"/>
              </a:rPr>
              <a:t>Rocket.class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 dirty="0"/>
              <a:t>recursive data</a:t>
            </a:r>
            <a:r>
              <a:rPr lang="en-US" altLang="en-US" dirty="0"/>
              <a:t>: A directory can contain other directories.</a:t>
            </a:r>
          </a:p>
        </p:txBody>
      </p:sp>
    </p:spTree>
    <p:extLst>
      <p:ext uri="{BB962C8B-B14F-4D97-AF65-F5344CB8AC3E}">
        <p14:creationId xmlns:p14="http://schemas.microsoft.com/office/powerpoint/2010/main" val="11137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File</a:t>
            </a:r>
            <a:r>
              <a:rPr lang="en-US" altLang="en-US"/>
              <a:t>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>
                <a:latin typeface="Courier New" panose="02070309020205020404" pitchFamily="49" charset="0"/>
              </a:rPr>
              <a:t>File</a:t>
            </a:r>
            <a:r>
              <a:rPr lang="en-US" altLang="en-US"/>
              <a:t> object (from the </a:t>
            </a:r>
            <a:r>
              <a:rPr lang="en-US" altLang="en-US">
                <a:latin typeface="Courier New" panose="02070309020205020404" pitchFamily="49" charset="0"/>
              </a:rPr>
              <a:t>java.io</a:t>
            </a:r>
            <a:r>
              <a:rPr lang="en-US" altLang="en-US"/>
              <a:t> package) represents</a:t>
            </a:r>
            <a:br>
              <a:rPr lang="en-US" altLang="en-US"/>
            </a:br>
            <a:r>
              <a:rPr lang="en-US" altLang="en-US"/>
              <a:t>a file or directory on the disk.</a:t>
            </a:r>
          </a:p>
        </p:txBody>
      </p:sp>
      <p:graphicFrame>
        <p:nvGraphicFramePr>
          <p:cNvPr id="396292" name="Group 4"/>
          <p:cNvGraphicFramePr>
            <a:graphicFrameLocks noGrp="1"/>
          </p:cNvGraphicFramePr>
          <p:nvPr/>
        </p:nvGraphicFramePr>
        <p:xfrm>
          <a:off x="1828800" y="2362200"/>
          <a:ext cx="8542338" cy="4038602"/>
        </p:xfrm>
        <a:graphic>
          <a:graphicData uri="http://schemas.openxmlformats.org/drawingml/2006/table">
            <a:tbl>
              <a:tblPr/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Constructor/method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String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creates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object representing file with given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canRead()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whether file is able to be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delete()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removes file from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exists()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whether this file exists on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getName()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file's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isDirectory()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whether this object represents a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length()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number of bytes in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listFiles()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a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File[]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representing files in this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renameTo(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File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changes name of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69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Public/private pairs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cannot vary the indentation without an extra parameter: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crawl(File f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, String indent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Often the parameters we need for our recursion do not match those the client will want to pass.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In these cases, we instead write a pair of methods: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1)  a </a:t>
            </a:r>
            <a:r>
              <a:rPr lang="en-US" altLang="en-US" u="sng"/>
              <a:t>public</a:t>
            </a:r>
            <a:r>
              <a:rPr lang="en-US" altLang="en-US"/>
              <a:t>, non-recursive one with the parameters the client wants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2)  a </a:t>
            </a:r>
            <a:r>
              <a:rPr lang="en-US" altLang="en-US" u="sng"/>
              <a:t>private</a:t>
            </a:r>
            <a:r>
              <a:rPr lang="en-US" altLang="en-US"/>
              <a:t>, recursive one with the parameters we really need</a:t>
            </a:r>
          </a:p>
        </p:txBody>
      </p:sp>
    </p:spTree>
    <p:extLst>
      <p:ext uri="{BB962C8B-B14F-4D97-AF65-F5344CB8AC3E}">
        <p14:creationId xmlns:p14="http://schemas.microsoft.com/office/powerpoint/2010/main" val="422198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information about this file,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and (if it is a directory) any files inside 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public static void crawl(File f)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crawl(f, "");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call private recursive helper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Recursive helper to implement crawl/indent behavior.</a:t>
            </a: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private </a:t>
            </a:r>
            <a:r>
              <a:rPr lang="en-US" altLang="en-US" sz="2000">
                <a:latin typeface="Courier New" panose="02070309020205020404" pitchFamily="49" charset="0"/>
              </a:rPr>
              <a:t>static void crawl(File f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, String indent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System.out.println(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indent + </a:t>
            </a:r>
            <a:r>
              <a:rPr lang="en-US" altLang="en-US" sz="2000">
                <a:latin typeface="Courier New" panose="02070309020205020404" pitchFamily="49" charset="0"/>
              </a:rPr>
              <a:t>f.getName());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latin typeface="Courier New" panose="02070309020205020404" pitchFamily="49" charset="0"/>
              </a:rPr>
              <a:t>if (f.isDirectory())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contained files/dirs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for (File subFile : f.listFiles())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crawl(subFile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, indent + "    "</a:t>
            </a:r>
            <a:r>
              <a:rPr lang="en-US" altLang="en-US" sz="200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917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How many students total are directly behind you in your "column" of the classroom?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You have poor vision, so you can</a:t>
            </a:r>
            <a:br>
              <a:rPr lang="en-US" altLang="en-US"/>
            </a:br>
            <a:r>
              <a:rPr lang="en-US" altLang="en-US"/>
              <a:t>see only the people right next to you.</a:t>
            </a:r>
            <a:br>
              <a:rPr lang="en-US" altLang="en-US"/>
            </a:br>
            <a:r>
              <a:rPr lang="en-US" altLang="en-US"/>
              <a:t>So you can't just look back and count.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But you are allowed to ask</a:t>
            </a:r>
            <a:br>
              <a:rPr lang="en-US" altLang="en-US"/>
            </a:br>
            <a:r>
              <a:rPr lang="en-US" altLang="en-US"/>
              <a:t>questions of the person next to you.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can we solve this problem?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recursively </a:t>
            </a:r>
            <a:r>
              <a:rPr lang="en-US" altLang="en-US"/>
              <a:t>)</a:t>
            </a:r>
          </a:p>
        </p:txBody>
      </p:sp>
      <p:pic>
        <p:nvPicPr>
          <p:cNvPr id="7172" name="Picture 5" descr="behind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4800"/>
            <a:ext cx="316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idea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43000"/>
            <a:ext cx="8991600" cy="5181600"/>
          </a:xfrm>
        </p:spPr>
        <p:txBody>
          <a:bodyPr/>
          <a:lstStyle/>
          <a:p>
            <a:pPr eaLnBrk="1" hangingPunct="1"/>
            <a:r>
              <a:rPr lang="en-US" altLang="en-US"/>
              <a:t>Recursion is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Each person can solve a small part of the problem.</a:t>
            </a:r>
          </a:p>
          <a:p>
            <a:pPr lvl="2" eaLnBrk="1" hangingPunct="1"/>
            <a:r>
              <a:rPr lang="en-US" altLang="en-US"/>
              <a:t>What is a small version of the problem that would be easy to answer?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What information from a neighbor might help me?</a:t>
            </a:r>
          </a:p>
        </p:txBody>
      </p:sp>
      <p:pic>
        <p:nvPicPr>
          <p:cNvPr id="8196" name="Picture 5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5486400" y="37338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algorithm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 of people behind me:</a:t>
            </a:r>
          </a:p>
          <a:p>
            <a:pPr lvl="1" eaLnBrk="1" hangingPunct="1"/>
            <a:r>
              <a:rPr lang="en-US" altLang="en-US"/>
              <a:t>If there is someone behind me,</a:t>
            </a:r>
            <a:br>
              <a:rPr lang="en-US" altLang="en-US"/>
            </a:br>
            <a:r>
              <a:rPr lang="en-US" altLang="en-US"/>
              <a:t>ask him/her how many people are behind him/her.</a:t>
            </a:r>
          </a:p>
          <a:p>
            <a:pPr lvl="2" eaLnBrk="1" hangingPunct="1"/>
            <a:r>
              <a:rPr lang="en-US" altLang="en-US"/>
              <a:t>When they respond with a value </a:t>
            </a:r>
            <a:r>
              <a:rPr lang="en-US" altLang="en-US" b="1"/>
              <a:t>N</a:t>
            </a:r>
            <a:r>
              <a:rPr lang="en-US" altLang="en-US"/>
              <a:t>, then I will answer </a:t>
            </a:r>
            <a:r>
              <a:rPr lang="en-US" altLang="en-US" b="1"/>
              <a:t>N + 1</a:t>
            </a:r>
            <a:r>
              <a:rPr lang="en-US" altLang="en-US"/>
              <a:t>.</a:t>
            </a:r>
          </a:p>
          <a:p>
            <a:pPr lvl="2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If there is nobody behind me, I will answer </a:t>
            </a:r>
            <a:r>
              <a:rPr lang="en-US" altLang="en-US" b="1"/>
              <a:t>0</a:t>
            </a:r>
            <a:r>
              <a:rPr lang="en-US" altLang="en-US"/>
              <a:t>.</a:t>
            </a:r>
          </a:p>
        </p:txBody>
      </p:sp>
      <p:pic>
        <p:nvPicPr>
          <p:cNvPr id="9220" name="Picture 6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5562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Every recursive algorithm involves </a:t>
            </a:r>
            <a:r>
              <a:rPr lang="en-US" altLang="en-US" b="1"/>
              <a:t>at least 2</a:t>
            </a:r>
            <a:r>
              <a:rPr lang="en-US" altLang="en-US"/>
              <a:t>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>
                <a:solidFill>
                  <a:srgbClr val="C00000"/>
                </a:solidFill>
              </a:rPr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i="1"/>
          </a:p>
          <a:p>
            <a:pPr lvl="1" eaLnBrk="1" hangingPunct="1"/>
            <a:r>
              <a:rPr lang="en-US" altLang="en-US" b="1">
                <a:solidFill>
                  <a:srgbClr val="C00000"/>
                </a:solidFill>
              </a:rPr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</a:p>
          <a:p>
            <a:pPr lvl="1" eaLnBrk="1" hangingPunct="1"/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What if multiple people help out with solving the problem?</a:t>
            </a:r>
            <a:br>
              <a:rPr lang="en-US" altLang="en-US"/>
            </a:br>
            <a:r>
              <a:rPr lang="en-US" altLang="en-US"/>
              <a:t>Can each person do a small part of the work?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is a number of M&amp;M's</a:t>
            </a:r>
            <a:br>
              <a:rPr lang="en-US" altLang="en-US"/>
            </a:br>
            <a:r>
              <a:rPr lang="en-US" altLang="en-US"/>
              <a:t>that it is easy to double,</a:t>
            </a:r>
            <a:br>
              <a:rPr lang="en-US" altLang="en-US"/>
            </a:br>
            <a:r>
              <a:rPr lang="en-US" altLang="en-US"/>
              <a:t>even if you can't count?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(What is a "base case"?)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in Java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/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System.out.println();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Write a recursive version of this method (that calls itself).</a:t>
            </a:r>
          </a:p>
          <a:p>
            <a:pPr lvl="1" eaLnBrk="1" hangingPunct="1"/>
            <a:r>
              <a:rPr lang="en-US" altLang="en-US"/>
              <a:t>Solve the problem </a:t>
            </a:r>
            <a:r>
              <a:rPr lang="en-US" altLang="en-US" u="sng"/>
              <a:t>without using any loops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5152</TotalTime>
  <Words>2877</Words>
  <Application>Microsoft Macintosh PowerPoint</Application>
  <PresentationFormat>Widescreen</PresentationFormat>
  <Paragraphs>528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Andale Mono</vt:lpstr>
      <vt:lpstr>Arial</vt:lpstr>
      <vt:lpstr>Calibri</vt:lpstr>
      <vt:lpstr>Calibri Light</vt:lpstr>
      <vt:lpstr>Courier New</vt:lpstr>
      <vt:lpstr>Symbol</vt:lpstr>
      <vt:lpstr>Tahoma</vt:lpstr>
      <vt:lpstr>Verdana</vt:lpstr>
      <vt:lpstr>Wingdings</vt:lpstr>
      <vt:lpstr>Office Theme</vt:lpstr>
      <vt:lpstr>Recursion</vt:lpstr>
      <vt:lpstr>Recursion</vt:lpstr>
      <vt:lpstr>Why learn recursion?</vt:lpstr>
      <vt:lpstr>Exercise</vt:lpstr>
      <vt:lpstr>The idea</vt:lpstr>
      <vt:lpstr>Recursive algorithm</vt:lpstr>
      <vt:lpstr>Recursion and cases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Recursive tracing</vt:lpstr>
      <vt:lpstr>A recursive trace</vt:lpstr>
      <vt:lpstr>Recursive tracing 2</vt:lpstr>
      <vt:lpstr>A recursive trace 2</vt:lpstr>
      <vt:lpstr>Exercise</vt:lpstr>
      <vt:lpstr>pow solution</vt:lpstr>
      <vt:lpstr>An optimization</vt:lpstr>
      <vt:lpstr>pow solution 2</vt:lpstr>
      <vt:lpstr>Exercise</vt:lpstr>
      <vt:lpstr>Case analysis</vt:lpstr>
      <vt:lpstr>printBinary solution</vt:lpstr>
      <vt:lpstr>printBinary solution 2</vt:lpstr>
      <vt:lpstr>Exercise</vt:lpstr>
      <vt:lpstr>Exercise solution</vt:lpstr>
      <vt:lpstr>Exercise solution 2</vt:lpstr>
      <vt:lpstr>Exercise</vt:lpstr>
      <vt:lpstr>Reversal pseudocode</vt:lpstr>
      <vt:lpstr>Reversal solution</vt:lpstr>
      <vt:lpstr>Tracing our algorithm</vt:lpstr>
      <vt:lpstr>Exercise</vt:lpstr>
      <vt:lpstr>File objects</vt:lpstr>
      <vt:lpstr>Public/private pairs</vt:lpstr>
      <vt:lpstr>Exercise solution 2</vt:lpstr>
    </vt:vector>
  </TitlesOfParts>
  <Company>University of Washington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142 Python Slides</dc:title>
  <dc:creator>Marty Stepp</dc:creator>
  <cp:keywords>Python</cp:keywords>
  <dc:description>Slides used in the University of Washington's CSE 142 Python sessions.</dc:description>
  <cp:lastModifiedBy>William Killian</cp:lastModifiedBy>
  <cp:revision>327</cp:revision>
  <dcterms:created xsi:type="dcterms:W3CDTF">2008-06-28T20:57:21Z</dcterms:created>
  <dcterms:modified xsi:type="dcterms:W3CDTF">2018-04-30T10:47:29Z</dcterms:modified>
</cp:coreProperties>
</file>