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43"/>
  </p:notesMasterIdLst>
  <p:sldIdLst>
    <p:sldId id="404" r:id="rId2"/>
    <p:sldId id="405" r:id="rId3"/>
    <p:sldId id="406" r:id="rId4"/>
    <p:sldId id="407" r:id="rId5"/>
    <p:sldId id="408" r:id="rId6"/>
    <p:sldId id="409" r:id="rId7"/>
    <p:sldId id="410" r:id="rId8"/>
    <p:sldId id="411" r:id="rId9"/>
    <p:sldId id="412" r:id="rId10"/>
    <p:sldId id="413" r:id="rId11"/>
    <p:sldId id="414" r:id="rId12"/>
    <p:sldId id="415" r:id="rId13"/>
    <p:sldId id="416" r:id="rId14"/>
    <p:sldId id="417" r:id="rId15"/>
    <p:sldId id="418" r:id="rId16"/>
    <p:sldId id="419" r:id="rId17"/>
    <p:sldId id="420" r:id="rId18"/>
    <p:sldId id="421" r:id="rId19"/>
    <p:sldId id="422" r:id="rId20"/>
    <p:sldId id="423" r:id="rId21"/>
    <p:sldId id="424" r:id="rId22"/>
    <p:sldId id="425" r:id="rId23"/>
    <p:sldId id="444" r:id="rId24"/>
    <p:sldId id="426" r:id="rId25"/>
    <p:sldId id="427" r:id="rId26"/>
    <p:sldId id="428" r:id="rId27"/>
    <p:sldId id="429" r:id="rId28"/>
    <p:sldId id="430" r:id="rId29"/>
    <p:sldId id="431" r:id="rId30"/>
    <p:sldId id="432" r:id="rId31"/>
    <p:sldId id="433" r:id="rId32"/>
    <p:sldId id="434" r:id="rId33"/>
    <p:sldId id="435" r:id="rId34"/>
    <p:sldId id="436" r:id="rId35"/>
    <p:sldId id="437" r:id="rId36"/>
    <p:sldId id="438" r:id="rId37"/>
    <p:sldId id="439" r:id="rId38"/>
    <p:sldId id="440" r:id="rId39"/>
    <p:sldId id="441" r:id="rId40"/>
    <p:sldId id="442" r:id="rId41"/>
    <p:sldId id="443" r:id="rId42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06" autoAdjust="0"/>
    <p:restoredTop sz="85752" autoAdjust="0"/>
  </p:normalViewPr>
  <p:slideViewPr>
    <p:cSldViewPr>
      <p:cViewPr varScale="1">
        <p:scale>
          <a:sx n="111" d="100"/>
          <a:sy n="111" d="100"/>
        </p:scale>
        <p:origin x="1032" y="2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FB71A06-3B6F-42C0-9DAA-F049E7CEEAEE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20853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read </a:t>
            </a:r>
            <a:r>
              <a:rPr lang="en-US" altLang="en-US" dirty="0" smtClean="0">
                <a:latin typeface="Courier New" panose="02070309020205020404" pitchFamily="49" charset="0"/>
              </a:rPr>
              <a:t>"hi"</a:t>
            </a:r>
            <a:r>
              <a:rPr lang="en-US" altLang="en-US" dirty="0" smtClean="0"/>
              <a:t> as an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, e.g.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0963C-3B71-4B04-BD12-02722512F9FC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31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8D2A245-DB57-44C0-9746-37E7D742C159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9466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610F8CD-FB5D-4F02-BB87-67DB4A156874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34273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1BD79A6-8893-454A-91F8-392B2A2B024B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7182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C345222-2E00-462D-88EA-773A3B008D7E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21718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8F17AA-5728-471F-AAC7-C91FE549AA7D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428106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DF0A60A-E898-4B7F-90E6-CC9F8C9A4D97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75309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E7E127F-1E3A-4BB1-8729-4C286043CE72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468667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25646AA-1180-4AC0-9AAB-F57878839F67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34735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AABB7-9DF8-48D8-A940-353AB76DB304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116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27F9B78-FABE-490E-8B02-CB165BF50F8C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43080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4FBA65C-D459-44E5-927B-C1DC64DBDC2D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27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7363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7B4DFA8-F3B2-4259-8E99-83C1F43EE253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16016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5D274DD-699A-4619-B3F0-A61E148B935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23408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B1863D0-60FE-406D-8905-227C45977088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/>
            <a:fld id="{F30A8881-EB39-4B51-8950-00F4DE27960F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pPr algn="r"/>
              <a:t>33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2228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D2C8DCE-34F8-4B95-A530-2A1A9D1ADB40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35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32941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727BEDD-ED54-448B-951B-985012922B21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37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7807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04BB121-D5A0-445B-A69F-2CCF05A16778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39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193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15149D-DB7C-4EFD-9DEE-A6BBEA064DD0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1249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BC09C4-0C64-4D25-A5BA-1117B23B58CC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>
              <a:lnSpc>
                <a:spcPct val="140000"/>
              </a:lnSpc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6155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6D37DF-94CE-4E55-A524-90A1091ABF63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3879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696290-ADFB-43EF-A786-BD78A4EC72D4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3671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B212DA-5C59-4E08-90C0-C4229FBC3AA4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6353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F7AEAF-BA47-4512-88C8-67E04DD9915E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8 temperatures in the file, but 7 lines of output -- it's a fencepost problem in disguise</a:t>
            </a:r>
          </a:p>
        </p:txBody>
      </p:sp>
    </p:spTree>
    <p:extLst>
      <p:ext uri="{BB962C8B-B14F-4D97-AF65-F5344CB8AC3E}">
        <p14:creationId xmlns:p14="http://schemas.microsoft.com/office/powerpoint/2010/main" val="1755985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C1243E6-F8A7-4C7A-A07D-903FD2C4D49C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7122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File Processing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CSCI 161: Intro to Programming I</a:t>
            </a:r>
          </a:p>
          <a:p>
            <a:pPr eaLnBrk="1" hangingPunct="1"/>
            <a:r>
              <a:rPr lang="en-US" altLang="en-US" sz="1400" dirty="0" smtClean="0"/>
              <a:t>William Killian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1280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Consuming tokens</a:t>
            </a:r>
          </a:p>
        </p:txBody>
      </p:sp>
      <p:sp>
        <p:nvSpPr>
          <p:cNvPr id="7639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b="1" dirty="0" smtClean="0"/>
              <a:t>consuming input</a:t>
            </a:r>
            <a:r>
              <a:rPr lang="en-US" altLang="en-US" dirty="0" smtClean="0"/>
              <a:t>: </a:t>
            </a:r>
            <a:r>
              <a:rPr lang="en-US" altLang="en-US" sz="2300" dirty="0"/>
              <a:t>Reading input and advancing the cursor.</a:t>
            </a:r>
          </a:p>
          <a:p>
            <a:pPr lvl="1" eaLnBrk="1" hangingPunct="1"/>
            <a:r>
              <a:rPr lang="en-US" altLang="en-US" dirty="0" smtClean="0"/>
              <a:t>Calling </a:t>
            </a:r>
            <a:r>
              <a:rPr lang="en-US" altLang="en-US" dirty="0" err="1" smtClean="0">
                <a:latin typeface="Courier New" panose="02070309020205020404" pitchFamily="49" charset="0"/>
              </a:rPr>
              <a:t>nextInt</a:t>
            </a:r>
            <a:r>
              <a:rPr lang="en-US" altLang="en-US" dirty="0" smtClean="0"/>
              <a:t> etc. moves the cursor past the current token.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pt-BR" altLang="en-US" dirty="0" smtClean="0">
                <a:latin typeface="Courier New" panose="02070309020205020404" pitchFamily="49" charset="0"/>
              </a:rPr>
              <a:t>16.2   23.5\n19.1 7.4  22.8\n\n18.5  -1.8 14.9\n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^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double d =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input.nextDouble</a:t>
            </a:r>
            <a:r>
              <a:rPr lang="en-US" altLang="en-US" b="1" dirty="0" smtClean="0">
                <a:latin typeface="Courier New" panose="02070309020205020404" pitchFamily="49" charset="0"/>
              </a:rPr>
              <a:t>(); 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</a:t>
            </a:r>
            <a:r>
              <a:rPr lang="pt-BR" alt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16.2</a:t>
            </a:r>
            <a:r>
              <a:rPr lang="pt-BR" altLang="en-US" dirty="0" smtClean="0">
                <a:latin typeface="Courier New" panose="02070309020205020404" pitchFamily="49" charset="0"/>
              </a:rPr>
              <a:t>   23.5\n19.1 7.4  22.8\n\n18.5  -1.8 14.9\n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    ^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String s =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input.next</a:t>
            </a:r>
            <a:r>
              <a:rPr lang="en-US" altLang="en-US" b="1" dirty="0" smtClean="0">
                <a:latin typeface="Courier New" panose="02070309020205020404" pitchFamily="49" charset="0"/>
              </a:rPr>
              <a:t>();       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pt-BR" altLang="en-US" dirty="0" smtClean="0">
                <a:latin typeface="Courier New" panose="02070309020205020404" pitchFamily="49" charset="0"/>
              </a:rPr>
              <a:t>16.2   </a:t>
            </a:r>
            <a:r>
              <a:rPr lang="pt-BR" alt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23.5</a:t>
            </a:r>
            <a:r>
              <a:rPr lang="pt-BR" altLang="en-US" dirty="0" smtClean="0">
                <a:latin typeface="Courier New" panose="02070309020205020404" pitchFamily="49" charset="0"/>
              </a:rPr>
              <a:t>\n19.1 7.4  22.8\n\n18.5  -1.8 14.9\n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           ^</a:t>
            </a:r>
          </a:p>
        </p:txBody>
      </p:sp>
    </p:spTree>
    <p:extLst>
      <p:ext uri="{BB962C8B-B14F-4D97-AF65-F5344CB8AC3E}">
        <p14:creationId xmlns:p14="http://schemas.microsoft.com/office/powerpoint/2010/main" val="1809482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39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639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639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639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639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639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File input question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mtClean="0"/>
              <a:t>Recall the input file </a:t>
            </a:r>
            <a:r>
              <a:rPr lang="en-US" altLang="en-US" smtClean="0">
                <a:latin typeface="Courier New" panose="02070309020205020404" pitchFamily="49" charset="0"/>
              </a:rPr>
              <a:t>weather.txt</a:t>
            </a:r>
            <a:r>
              <a:rPr lang="en-US" altLang="en-US" smtClean="0"/>
              <a:t>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16.2   23.5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19.1 7.4  22.8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18.5  -1.8 14.9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mtClean="0"/>
              <a:t>Write a program that prints the change in temperature between each pair of neighboring days.</a:t>
            </a:r>
            <a:endParaRPr lang="en-US" altLang="en-US" sz="1600" u="sng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16.2 to 23.5, change = 7.3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23.5 to 19.1, change = -4.4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19.1 to 7.4, change = -11.7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7.4 to 22.8, change = 15.4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22.8 to 18.5, change = -4.3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18.5 to -1.8, change = -20.3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-1.8 to 14.9, change = 16.7</a:t>
            </a:r>
          </a:p>
        </p:txBody>
      </p:sp>
    </p:spTree>
    <p:extLst>
      <p:ext uri="{BB962C8B-B14F-4D97-AF65-F5344CB8AC3E}">
        <p14:creationId xmlns:p14="http://schemas.microsoft.com/office/powerpoint/2010/main" val="14544186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File input answer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Displays changes in temperature from data in an input file.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endParaRPr lang="en-US" alt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 b="1" dirty="0">
                <a:latin typeface="Courier New" panose="02070309020205020404" pitchFamily="49" charset="0"/>
              </a:rPr>
              <a:t>import java.io.*; 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for File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import </a:t>
            </a:r>
            <a:r>
              <a:rPr lang="en-US" altLang="en-US" sz="1800" dirty="0" err="1">
                <a:latin typeface="Courier New" panose="02070309020205020404" pitchFamily="49" charset="0"/>
              </a:rPr>
              <a:t>java.util</a:t>
            </a:r>
            <a:r>
              <a:rPr lang="en-US" altLang="en-US" sz="1800" dirty="0">
                <a:latin typeface="Courier New" panose="02070309020205020404" pitchFamily="49" charset="0"/>
              </a:rPr>
              <a:t>.*;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for Scanner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public class Temperatures {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800" dirty="0" err="1"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latin typeface="Courier New" panose="02070309020205020404" pitchFamily="49" charset="0"/>
              </a:rPr>
              <a:t>)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    </a:t>
            </a:r>
            <a:r>
              <a:rPr lang="en-US" altLang="en-US" sz="1800" b="1" dirty="0">
                <a:latin typeface="Courier New" panose="02070309020205020404" pitchFamily="49" charset="0"/>
              </a:rPr>
              <a:t>throws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FileNotFoundException</a:t>
            </a:r>
            <a:r>
              <a:rPr lang="en-US" altLang="en-US" sz="1800" dirty="0">
                <a:latin typeface="Courier New" panose="02070309020205020404" pitchFamily="49" charset="0"/>
              </a:rPr>
              <a:t> {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// Create file, scanner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// Get first temp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// For next 7 temps compute deltas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endParaRPr lang="en-US" alt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14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Reading an entire file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Suppose we want our program to work no matter how many numbers are in the file.</a:t>
            </a:r>
          </a:p>
          <a:p>
            <a:pPr lvl="1" eaLnBrk="1" hangingPunct="1"/>
            <a:r>
              <a:rPr lang="en-US" altLang="en-US" smtClean="0"/>
              <a:t>Currently, if the file has more numbers, they will not be read.</a:t>
            </a:r>
          </a:p>
          <a:p>
            <a:pPr lvl="1" eaLnBrk="1" hangingPunct="1"/>
            <a:r>
              <a:rPr lang="en-US" altLang="en-US" smtClean="0"/>
              <a:t>If the file has fewer numbers, what will happen?</a:t>
            </a:r>
          </a:p>
          <a:p>
            <a:pPr lvl="1" eaLnBrk="1" hangingPunct="1"/>
            <a:endParaRPr lang="en-US" altLang="en-US" smtClean="0"/>
          </a:p>
          <a:p>
            <a:pPr lvl="1" eaLnBrk="1" hangingPunct="1">
              <a:buFontTx/>
              <a:buNone/>
            </a:pPr>
            <a:r>
              <a:rPr lang="en-US" altLang="en-US" smtClean="0"/>
              <a:t>A crash!  Example output from a file with just 3 numbers:</a:t>
            </a: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16.2 to 23.5, change = 7.3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23.5 to 19.1, change = -4.4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Exception in thread "main" java.util.NoSuchElementException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    at java.util.Scanner.throwFor(Scanner.java:838)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    at java.util.Scanner.next(Scanner.java:1347)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    at Temperatures.main(Temperatures.java:12)</a:t>
            </a:r>
          </a:p>
        </p:txBody>
      </p:sp>
    </p:spTree>
    <p:extLst>
      <p:ext uri="{BB962C8B-B14F-4D97-AF65-F5344CB8AC3E}">
        <p14:creationId xmlns:p14="http://schemas.microsoft.com/office/powerpoint/2010/main" val="4420160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6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69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6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69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6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69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exceptions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dirty="0" err="1" smtClean="0">
                <a:latin typeface="Courier New" panose="02070309020205020404" pitchFamily="49" charset="0"/>
              </a:rPr>
              <a:t>NoSuchElementException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You read past the end of the input.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dirty="0" err="1" smtClean="0">
                <a:latin typeface="Courier New" panose="02070309020205020404" pitchFamily="49" charset="0"/>
              </a:rPr>
              <a:t>InputMismatchException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You read the wrong type of token.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Finding and fixing these exceptions:</a:t>
            </a:r>
          </a:p>
          <a:p>
            <a:pPr lvl="1" eaLnBrk="1" hangingPunct="1"/>
            <a:r>
              <a:rPr lang="en-US" altLang="en-US" dirty="0" smtClean="0"/>
              <a:t>Read the exception text for line numbers in your code</a:t>
            </a:r>
            <a:br>
              <a:rPr lang="en-US" altLang="en-US" dirty="0" smtClean="0"/>
            </a:br>
            <a:r>
              <a:rPr lang="en-US" altLang="en-US" dirty="0" smtClean="0"/>
              <a:t>(the first line that mentions your file; often near the bottom):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	Exception in thread "main" 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java.util.NoSuchElementException</a:t>
            </a:r>
            <a:endParaRPr lang="en-US" altLang="en-US" sz="20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	    at 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java.util.Scanner.throwFor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(Scanner.java:838)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	    at 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java.util.Scanner.next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(Scanner.java:1347)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	    at </a:t>
            </a: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MyProgram.myMethodName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(MyProgram.java:19)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	    at 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MyProgram.main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(MyProgram.java:6)</a:t>
            </a:r>
          </a:p>
        </p:txBody>
      </p:sp>
    </p:spTree>
    <p:extLst>
      <p:ext uri="{BB962C8B-B14F-4D97-AF65-F5344CB8AC3E}">
        <p14:creationId xmlns:p14="http://schemas.microsoft.com/office/powerpoint/2010/main" val="817884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tests for valid input</a:t>
            </a:r>
          </a:p>
        </p:txBody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110000"/>
              </a:lnSpc>
              <a:buFontTx/>
              <a:buNone/>
            </a:pPr>
            <a:endParaRPr lang="en-US" altLang="en-US" sz="2000"/>
          </a:p>
          <a:p>
            <a:pPr lvl="1" eaLnBrk="1" hangingPunct="1">
              <a:lnSpc>
                <a:spcPct val="110000"/>
              </a:lnSpc>
            </a:pPr>
            <a:endParaRPr lang="en-US" altLang="en-US" sz="2000"/>
          </a:p>
          <a:p>
            <a:pPr lvl="1" eaLnBrk="1" hangingPunct="1">
              <a:lnSpc>
                <a:spcPct val="110000"/>
              </a:lnSpc>
            </a:pPr>
            <a:endParaRPr lang="en-US" altLang="en-US" sz="2000"/>
          </a:p>
          <a:p>
            <a:pPr lvl="1" eaLnBrk="1" hangingPunct="1">
              <a:lnSpc>
                <a:spcPct val="110000"/>
              </a:lnSpc>
            </a:pPr>
            <a:endParaRPr lang="en-US" altLang="en-US" sz="2000"/>
          </a:p>
          <a:p>
            <a:pPr lvl="1" eaLnBrk="1" hangingPunct="1">
              <a:lnSpc>
                <a:spcPct val="110000"/>
              </a:lnSpc>
            </a:pPr>
            <a:endParaRPr lang="en-US" altLang="en-US" sz="2000"/>
          </a:p>
          <a:p>
            <a:pPr lvl="1" eaLnBrk="1" hangingPunct="1">
              <a:lnSpc>
                <a:spcPct val="110000"/>
              </a:lnSpc>
            </a:pPr>
            <a:endParaRPr lang="en-US" altLang="en-US" sz="2000"/>
          </a:p>
          <a:p>
            <a:pPr lvl="1" eaLnBrk="1" hangingPunct="1">
              <a:lnSpc>
                <a:spcPct val="110000"/>
              </a:lnSpc>
            </a:pPr>
            <a:endParaRPr lang="en-US" altLang="en-US" sz="2000"/>
          </a:p>
          <a:p>
            <a:pPr eaLnBrk="1" hangingPunct="1">
              <a:lnSpc>
                <a:spcPct val="120000"/>
              </a:lnSpc>
            </a:pPr>
            <a:r>
              <a:rPr lang="en-US" altLang="en-US" sz="2200"/>
              <a:t>These methods of the </a:t>
            </a:r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</a:t>
            </a:r>
            <a:r>
              <a:rPr lang="en-US" altLang="en-US" sz="2200"/>
              <a:t>do not consume input;</a:t>
            </a:r>
            <a:br>
              <a:rPr lang="en-US" altLang="en-US" sz="2200"/>
            </a:br>
            <a:r>
              <a:rPr lang="en-US" altLang="en-US" sz="2200"/>
              <a:t>they just give information about what the next token will be.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Useful to see what input is coming, and to avoid crashes.</a:t>
            </a:r>
          </a:p>
          <a:p>
            <a:pPr lvl="1" eaLnBrk="1" hangingPunct="1">
              <a:lnSpc>
                <a:spcPct val="120000"/>
              </a:lnSpc>
            </a:pPr>
            <a:endParaRPr lang="en-US" altLang="en-US" sz="1300">
              <a:solidFill>
                <a:schemeClr val="tx2"/>
              </a:solidFill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>
                <a:solidFill>
                  <a:schemeClr val="tx2"/>
                </a:solidFill>
              </a:rPr>
              <a:t>These methods can be used with a console </a:t>
            </a:r>
            <a:r>
              <a:rPr lang="en-US" altLang="en-US" sz="2000">
                <a:solidFill>
                  <a:schemeClr val="tx2"/>
                </a:solidFill>
                <a:latin typeface="Courier New" panose="02070309020205020404" pitchFamily="49" charset="0"/>
              </a:rPr>
              <a:t>Scanner</a:t>
            </a:r>
            <a:r>
              <a:rPr lang="en-US" altLang="en-US" sz="2000">
                <a:solidFill>
                  <a:schemeClr val="tx2"/>
                </a:solidFill>
              </a:rPr>
              <a:t>, as well.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en-US" sz="1800">
                <a:solidFill>
                  <a:schemeClr val="tx2"/>
                </a:solidFill>
              </a:rPr>
              <a:t>When called on the console, they sometimes pause waiting for input.</a:t>
            </a:r>
          </a:p>
        </p:txBody>
      </p:sp>
      <p:graphicFrame>
        <p:nvGraphicFramePr>
          <p:cNvPr id="771076" name="Group 4"/>
          <p:cNvGraphicFramePr>
            <a:graphicFrameLocks noGrp="1"/>
          </p:cNvGraphicFramePr>
          <p:nvPr/>
        </p:nvGraphicFramePr>
        <p:xfrm>
          <a:off x="2133600" y="1447800"/>
          <a:ext cx="7924800" cy="2212974"/>
        </p:xfrm>
        <a:graphic>
          <a:graphicData uri="http://schemas.openxmlformats.org/drawingml/2006/table">
            <a:tbl>
              <a:tblPr/>
              <a:tblGrid>
                <a:gridCol w="2667000"/>
                <a:gridCol w="5257800"/>
              </a:tblGrid>
              <a:tr h="396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Method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Description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hasNext()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returns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if there is a next token</a:t>
                      </a:r>
                      <a:endParaRPr kumimoji="0" lang="en-US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hasNextInt()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returns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if there is a next token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and it can be read as an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hasNextDouble()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returns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if there is a next token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and it can be read as a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double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5416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7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Using </a:t>
            </a:r>
            <a:r>
              <a:rPr lang="en-US" altLang="en-US" smtClean="0">
                <a:latin typeface="Courier New" panose="02070309020205020404" pitchFamily="49" charset="0"/>
              </a:rPr>
              <a:t>hasNext</a:t>
            </a:r>
            <a:r>
              <a:rPr lang="en-US" altLang="en-US" smtClean="0"/>
              <a:t> methods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Avoiding type mismatches:</a:t>
            </a:r>
            <a:endParaRPr lang="en-US" altLang="en-US" sz="22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Scanner console = new Scanner(System.in);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("How old are you? 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if (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console.hasNextInt</a:t>
            </a:r>
            <a:r>
              <a:rPr lang="en-US" altLang="en-US" sz="1800" b="1" dirty="0">
                <a:latin typeface="Courier New" panose="02070309020205020404" pitchFamily="49" charset="0"/>
              </a:rPr>
              <a:t>()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age =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console.nextInt</a:t>
            </a:r>
            <a:r>
              <a:rPr lang="en-US" altLang="en-US" sz="1800" b="1" dirty="0">
                <a:latin typeface="Courier New" panose="02070309020205020404" pitchFamily="49" charset="0"/>
              </a:rPr>
              <a:t>()</a:t>
            </a:r>
            <a:r>
              <a:rPr lang="en-US" altLang="en-US" sz="1800" dirty="0">
                <a:latin typeface="Courier New" panose="02070309020205020404" pitchFamily="49" charset="0"/>
              </a:rPr>
              <a:t>;   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("Wow, " + age + " is old!");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} else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("You didn't type an integer.");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Avoiding reading past the end of a file: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Scanner input = new Scanner(new File("example.txt"));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if (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input.hasNext</a:t>
            </a:r>
            <a:r>
              <a:rPr lang="en-US" altLang="en-US" sz="1800" b="1" dirty="0">
                <a:latin typeface="Courier New" panose="02070309020205020404" pitchFamily="49" charset="0"/>
              </a:rPr>
              <a:t>()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String token =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input.next</a:t>
            </a:r>
            <a:r>
              <a:rPr lang="en-US" altLang="en-US" sz="1800" b="1" dirty="0">
                <a:latin typeface="Courier New" panose="02070309020205020404" pitchFamily="49" charset="0"/>
              </a:rPr>
              <a:t>()</a:t>
            </a:r>
            <a:r>
              <a:rPr lang="en-US" altLang="en-US" sz="1800" dirty="0">
                <a:latin typeface="Courier New" panose="02070309020205020404" pitchFamily="49" charset="0"/>
              </a:rPr>
              <a:t>;   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("next token is " + token);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}</a:t>
            </a:r>
            <a:endParaRPr lang="en-US" alt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558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File input question 2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Modify the temperature program to process the entire file, regardless of how many numbers it contains.</a:t>
            </a:r>
          </a:p>
          <a:p>
            <a:pPr lvl="1" eaLnBrk="1" hangingPunct="1"/>
            <a:r>
              <a:rPr lang="en-US" altLang="en-US" smtClean="0"/>
              <a:t>Example: If a ninth day's data is added, output might be:</a:t>
            </a: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16.2 to 23.5, change = 7.3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23.5 to 19.1, change = -4.4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19.1 to 7.4, change = -11.7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7.4 to 22.8, change = 15.4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22.8 to 18.5, change = -4.3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18.5 to -1.8, change = -20.3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-1.8 to 14.9, change = 16.7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	14.9 to 16.1, change = 1.2</a:t>
            </a:r>
          </a:p>
        </p:txBody>
      </p:sp>
    </p:spTree>
    <p:extLst>
      <p:ext uri="{BB962C8B-B14F-4D97-AF65-F5344CB8AC3E}">
        <p14:creationId xmlns:p14="http://schemas.microsoft.com/office/powerpoint/2010/main" val="1333741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File input answer 2</a:t>
            </a:r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// Displays changes in temperature from data in an input file.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endParaRPr lang="en-US" altLang="en-US" sz="8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>
                <a:latin typeface="Courier New" panose="02070309020205020404" pitchFamily="49" charset="0"/>
              </a:rPr>
              <a:t>import java.io.*;</a:t>
            </a:r>
            <a:r>
              <a:rPr lang="en-US" altLang="en-US" sz="1800" b="1">
                <a:latin typeface="Courier New" panose="02070309020205020404" pitchFamily="49" charset="0"/>
              </a:rPr>
              <a:t>    </a:t>
            </a: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// for File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>
                <a:latin typeface="Courier New" panose="02070309020205020404" pitchFamily="49" charset="0"/>
              </a:rPr>
              <a:t>import java.util.*;  </a:t>
            </a: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// for Scanner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endParaRPr lang="en-US" altLang="en-US" sz="18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>
                <a:latin typeface="Courier New" panose="02070309020205020404" pitchFamily="49" charset="0"/>
              </a:rPr>
              <a:t>public class Temperatures {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>
                <a:latin typeface="Courier New" panose="02070309020205020404" pitchFamily="49" charset="0"/>
              </a:rPr>
              <a:t>    public static void main(String[] args)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>
                <a:latin typeface="Courier New" panose="02070309020205020404" pitchFamily="49" charset="0"/>
              </a:rPr>
              <a:t>            throws FileNotFoundException {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>
                <a:latin typeface="Courier New" panose="02070309020205020404" pitchFamily="49" charset="0"/>
              </a:rPr>
              <a:t>        Scanner input = new Scanner(new File("weather.txt"));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>
                <a:latin typeface="Courier New" panose="02070309020205020404" pitchFamily="49" charset="0"/>
              </a:rPr>
              <a:t>        double prev = input.nextDouble();   </a:t>
            </a: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// fencepost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>
                <a:latin typeface="Courier New" panose="02070309020205020404" pitchFamily="49" charset="0"/>
              </a:rPr>
              <a:t>        </a:t>
            </a:r>
            <a:r>
              <a:rPr lang="en-US" altLang="en-US" sz="1800" b="1">
                <a:latin typeface="Courier New" panose="02070309020205020404" pitchFamily="49" charset="0"/>
              </a:rPr>
              <a:t>while (input.hasNextDouble())</a:t>
            </a:r>
            <a:r>
              <a:rPr lang="en-US" altLang="en-US" sz="1800">
                <a:latin typeface="Courier New" panose="02070309020205020404" pitchFamily="49" charset="0"/>
              </a:rPr>
              <a:t> {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>
                <a:latin typeface="Courier New" panose="02070309020205020404" pitchFamily="49" charset="0"/>
              </a:rPr>
              <a:t>            double next = input.nextDouble();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>
                <a:latin typeface="Courier New" panose="02070309020205020404" pitchFamily="49" charset="0"/>
              </a:rPr>
              <a:t>            System.out.println(prev + " to " + next +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>
                <a:latin typeface="Courier New" panose="02070309020205020404" pitchFamily="49" charset="0"/>
              </a:rPr>
              <a:t>                    ", change = " + (next - prev));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>
                <a:latin typeface="Courier New" panose="02070309020205020404" pitchFamily="49" charset="0"/>
              </a:rPr>
              <a:t>            prev = next;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>
                <a:latin typeface="Courier New" panose="02070309020205020404" pitchFamily="49" charset="0"/>
              </a:rPr>
              <a:t>        }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>
                <a:latin typeface="Courier New" panose="02070309020205020404" pitchFamily="49" charset="0"/>
              </a:rPr>
              <a:t>    }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515367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File input question 3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Modify the temperature program to handle files that contain non-numeric tokens (by skipping them).</a:t>
            </a:r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For example, it should produce the same output as before when given this input file, </a:t>
            </a:r>
            <a:r>
              <a:rPr lang="en-US" altLang="en-US" dirty="0" smtClean="0">
                <a:latin typeface="Courier New" panose="02070309020205020404" pitchFamily="49" charset="0"/>
              </a:rPr>
              <a:t>weather2.txt</a:t>
            </a:r>
            <a:r>
              <a:rPr lang="en-US" altLang="en-US" dirty="0" smtClean="0"/>
              <a:t>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16.2   23.5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Tuesday</a:t>
            </a:r>
            <a:r>
              <a:rPr lang="en-US" altLang="en-US" dirty="0" smtClean="0">
                <a:latin typeface="Courier New" panose="02070309020205020404" pitchFamily="49" charset="0"/>
              </a:rPr>
              <a:t>   19.1   </a:t>
            </a:r>
            <a:r>
              <a:rPr lang="en-US" altLang="en-US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Wed</a:t>
            </a:r>
            <a:r>
              <a:rPr lang="en-US" altLang="en-US" dirty="0" smtClean="0">
                <a:latin typeface="Courier New" panose="02070309020205020404" pitchFamily="49" charset="0"/>
              </a:rPr>
              <a:t> 7.4   </a:t>
            </a:r>
            <a:r>
              <a:rPr lang="en-US" altLang="en-US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THURS. TEMP:</a:t>
            </a:r>
            <a:r>
              <a:rPr lang="en-US" altLang="en-US" dirty="0" smtClean="0">
                <a:latin typeface="Courier New" panose="02070309020205020404" pitchFamily="49" charset="0"/>
              </a:rPr>
              <a:t> 22.8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18.5  -1.8  </a:t>
            </a:r>
            <a:r>
              <a:rPr lang="en-US" altLang="en-US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&lt;-- Ernie, here is my data!  --Bert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14.9 </a:t>
            </a:r>
            <a:r>
              <a:rPr lang="en-US" altLang="en-US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:-)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</a:p>
          <a:p>
            <a:pPr lvl="1" eaLnBrk="1" hangingPunct="1">
              <a:buFontTx/>
              <a:buNone/>
            </a:pPr>
            <a:endParaRPr lang="en-US" altLang="en-US" b="1" dirty="0" smtClean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dirty="0" smtClean="0"/>
              <a:t>You may assume that the file begins with a real number.</a:t>
            </a:r>
            <a:endParaRPr lang="en-US" altLang="en-US" b="1" dirty="0" smtClean="0">
              <a:solidFill>
                <a:srgbClr val="8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6108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Input/output (I/O)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import </a:t>
            </a:r>
            <a:r>
              <a:rPr lang="en-US" altLang="en-US" dirty="0" err="1" smtClean="0">
                <a:latin typeface="Courier New" panose="02070309020205020404" pitchFamily="49" charset="0"/>
              </a:rPr>
              <a:t>java.io</a:t>
            </a:r>
            <a:r>
              <a:rPr lang="en-US" altLang="en-US" dirty="0" smtClean="0">
                <a:latin typeface="Courier New" panose="02070309020205020404" pitchFamily="49" charset="0"/>
              </a:rPr>
              <a:t>.*;</a:t>
            </a:r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endParaRPr lang="en-US" altLang="en-US" sz="900" dirty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Create a </a:t>
            </a:r>
            <a:r>
              <a:rPr lang="en-US" altLang="en-US" dirty="0" smtClean="0">
                <a:latin typeface="Courier New" panose="02070309020205020404" pitchFamily="49" charset="0"/>
              </a:rPr>
              <a:t>File</a:t>
            </a:r>
            <a:r>
              <a:rPr lang="en-US" altLang="en-US" dirty="0" smtClean="0"/>
              <a:t> object to get info about a file on your drive.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dirty="0"/>
              <a:t>(This doesn't actually create a new file on the hard disk.)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	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File f</a:t>
            </a:r>
            <a:r>
              <a:rPr lang="en-US" altLang="en-US" sz="2000" dirty="0" smtClean="0">
                <a:latin typeface="Courier New" panose="02070309020205020404" pitchFamily="49" charset="0"/>
              </a:rPr>
              <a:t> = 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new File</a:t>
            </a:r>
            <a:r>
              <a:rPr lang="en-US" altLang="en-US" sz="2000" dirty="0" smtClean="0">
                <a:latin typeface="Courier New" panose="02070309020205020404" pitchFamily="49" charset="0"/>
              </a:rPr>
              <a:t>("</a:t>
            </a:r>
            <a:r>
              <a:rPr lang="en-US" altLang="en-US" sz="2000" dirty="0" err="1" smtClean="0">
                <a:latin typeface="Courier New" panose="02070309020205020404" pitchFamily="49" charset="0"/>
              </a:rPr>
              <a:t>example.txt</a:t>
            </a:r>
            <a:r>
              <a:rPr lang="en-US" altLang="en-US" sz="2000" dirty="0" smtClean="0">
                <a:latin typeface="Courier New" panose="02070309020205020404" pitchFamily="49" charset="0"/>
              </a:rPr>
              <a:t>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	if (</a:t>
            </a:r>
            <a:r>
              <a:rPr lang="en-US" altLang="en-US" sz="2000" b="1" dirty="0" err="1" smtClean="0">
                <a:latin typeface="Courier New" panose="02070309020205020404" pitchFamily="49" charset="0"/>
              </a:rPr>
              <a:t>f.exists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()</a:t>
            </a:r>
            <a:r>
              <a:rPr lang="en-US" altLang="en-US" sz="2000" dirty="0" smtClean="0">
                <a:latin typeface="Courier New" panose="02070309020205020404" pitchFamily="49" charset="0"/>
              </a:rPr>
              <a:t> &amp;&amp; </a:t>
            </a:r>
            <a:r>
              <a:rPr lang="en-US" altLang="en-US" sz="2000" b="1" dirty="0" err="1" smtClean="0">
                <a:latin typeface="Courier New" panose="02070309020205020404" pitchFamily="49" charset="0"/>
              </a:rPr>
              <a:t>f.length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()</a:t>
            </a:r>
            <a:r>
              <a:rPr lang="en-US" altLang="en-US" sz="2000" dirty="0" smtClean="0">
                <a:latin typeface="Courier New" panose="02070309020205020404" pitchFamily="49" charset="0"/>
              </a:rPr>
              <a:t> &gt; 1000)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	    </a:t>
            </a:r>
            <a:r>
              <a:rPr lang="en-US" altLang="en-US" sz="2000" b="1" dirty="0" err="1" smtClean="0">
                <a:latin typeface="Courier New" panose="02070309020205020404" pitchFamily="49" charset="0"/>
              </a:rPr>
              <a:t>f.delete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()</a:t>
            </a:r>
            <a:r>
              <a:rPr lang="en-US" altLang="en-US" sz="2000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	}</a:t>
            </a:r>
          </a:p>
        </p:txBody>
      </p:sp>
      <p:graphicFrame>
        <p:nvGraphicFramePr>
          <p:cNvPr id="74854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022237"/>
              </p:ext>
            </p:extLst>
          </p:nvPr>
        </p:nvGraphicFramePr>
        <p:xfrm>
          <a:off x="4572000" y="4154104"/>
          <a:ext cx="6867525" cy="2346792"/>
        </p:xfrm>
        <a:graphic>
          <a:graphicData uri="http://schemas.openxmlformats.org/drawingml/2006/table">
            <a:tbl>
              <a:tblPr/>
              <a:tblGrid>
                <a:gridCol w="2414588"/>
                <a:gridCol w="4452937"/>
              </a:tblGrid>
              <a:tr h="335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Method name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Description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canRead()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returns whether file is able to be read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delete()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removes file from disk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exists()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whether this file exists on disk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getName()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returns file's name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length()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returns number of bytes in file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renameTo(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file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changes name of file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318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File input answer 3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Displays changes in temperature from data in an input file.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endParaRPr lang="en-US" alt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import java.io.*;</a:t>
            </a:r>
            <a:r>
              <a:rPr lang="en-US" altLang="en-US" sz="1800" b="1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for File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import </a:t>
            </a:r>
            <a:r>
              <a:rPr lang="en-US" altLang="en-US" sz="1800" dirty="0" err="1">
                <a:latin typeface="Courier New" panose="02070309020205020404" pitchFamily="49" charset="0"/>
              </a:rPr>
              <a:t>java.util</a:t>
            </a:r>
            <a:r>
              <a:rPr lang="en-US" altLang="en-US" sz="1800" dirty="0">
                <a:latin typeface="Courier New" panose="02070309020205020404" pitchFamily="49" charset="0"/>
              </a:rPr>
              <a:t>.*;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for Scanner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public class Temperatures2 {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800" dirty="0" err="1"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latin typeface="Courier New" panose="02070309020205020404" pitchFamily="49" charset="0"/>
              </a:rPr>
              <a:t>)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    throws </a:t>
            </a:r>
            <a:r>
              <a:rPr lang="en-US" altLang="en-US" sz="1800" dirty="0" err="1">
                <a:latin typeface="Courier New" panose="02070309020205020404" pitchFamily="49" charset="0"/>
              </a:rPr>
              <a:t>FileNotFoundException</a:t>
            </a:r>
            <a:r>
              <a:rPr lang="en-US" altLang="en-US" sz="1800" dirty="0">
                <a:latin typeface="Courier New" panose="02070309020205020404" pitchFamily="49" charset="0"/>
              </a:rPr>
              <a:t> {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Scanner input = new Scanner(new File("weather.txt"));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double </a:t>
            </a:r>
            <a:r>
              <a:rPr lang="en-US" altLang="en-US" sz="1800" dirty="0" err="1">
                <a:latin typeface="Courier New" panose="02070309020205020404" pitchFamily="49" charset="0"/>
              </a:rPr>
              <a:t>prev</a:t>
            </a:r>
            <a:r>
              <a:rPr lang="en-US" altLang="en-US" sz="1800" dirty="0">
                <a:latin typeface="Courier New" panose="02070309020205020404" pitchFamily="49" charset="0"/>
              </a:rPr>
              <a:t> = </a:t>
            </a:r>
            <a:r>
              <a:rPr lang="en-US" altLang="en-US" sz="1800" dirty="0" err="1">
                <a:latin typeface="Courier New" panose="02070309020205020404" pitchFamily="49" charset="0"/>
              </a:rPr>
              <a:t>input.nextDouble</a:t>
            </a:r>
            <a:r>
              <a:rPr lang="en-US" altLang="en-US" sz="1800" dirty="0">
                <a:latin typeface="Courier New" panose="02070309020205020404" pitchFamily="49" charset="0"/>
              </a:rPr>
              <a:t>();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fencepost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while (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input.hasNext</a:t>
            </a:r>
            <a:r>
              <a:rPr lang="en-US" altLang="en-US" sz="1800" b="1" dirty="0">
                <a:latin typeface="Courier New" panose="02070309020205020404" pitchFamily="49" charset="0"/>
              </a:rPr>
              <a:t>()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    </a:t>
            </a:r>
            <a:r>
              <a:rPr lang="en-US" altLang="en-US" sz="1800" b="1" dirty="0">
                <a:latin typeface="Courier New" panose="02070309020205020404" pitchFamily="49" charset="0"/>
              </a:rPr>
              <a:t>if (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input.hasNextDouble</a:t>
            </a:r>
            <a:r>
              <a:rPr lang="en-US" altLang="en-US" sz="1800" b="1" dirty="0">
                <a:latin typeface="Courier New" panose="02070309020205020404" pitchFamily="49" charset="0"/>
              </a:rPr>
              <a:t>()) {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        double next = </a:t>
            </a:r>
            <a:r>
              <a:rPr lang="en-US" altLang="en-US" sz="1800" dirty="0" err="1">
                <a:latin typeface="Courier New" panose="02070309020205020404" pitchFamily="49" charset="0"/>
              </a:rPr>
              <a:t>input.nextDouble</a:t>
            </a:r>
            <a:r>
              <a:rPr lang="en-US" altLang="en-US" sz="1800" dirty="0">
                <a:latin typeface="Courier New" panose="02070309020205020404" pitchFamily="49" charset="0"/>
              </a:rPr>
              <a:t>();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prev</a:t>
            </a:r>
            <a:r>
              <a:rPr lang="en-US" altLang="en-US" sz="1800" dirty="0">
                <a:latin typeface="Courier New" panose="02070309020205020404" pitchFamily="49" charset="0"/>
              </a:rPr>
              <a:t> + " to " + next +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                ", change = " + (next - </a:t>
            </a:r>
            <a:r>
              <a:rPr lang="en-US" altLang="en-US" sz="1800" dirty="0" err="1">
                <a:latin typeface="Courier New" panose="02070309020205020404" pitchFamily="49" charset="0"/>
              </a:rPr>
              <a:t>prev</a:t>
            </a:r>
            <a:r>
              <a:rPr lang="en-US" altLang="en-US" sz="1800" dirty="0">
                <a:latin typeface="Courier New" panose="02070309020205020404" pitchFamily="49" charset="0"/>
              </a:rPr>
              <a:t>));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prev</a:t>
            </a:r>
            <a:r>
              <a:rPr lang="en-US" altLang="en-US" sz="1800" dirty="0">
                <a:latin typeface="Courier New" panose="02070309020205020404" pitchFamily="49" charset="0"/>
              </a:rPr>
              <a:t> = next;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    </a:t>
            </a:r>
            <a:r>
              <a:rPr lang="en-US" altLang="en-US" sz="1800" b="1" dirty="0">
                <a:latin typeface="Courier New" panose="02070309020205020404" pitchFamily="49" charset="0"/>
              </a:rPr>
              <a:t>} else {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input.next</a:t>
            </a:r>
            <a:r>
              <a:rPr lang="en-US" altLang="en-US" sz="1800" b="1" dirty="0">
                <a:latin typeface="Courier New" panose="02070309020205020404" pitchFamily="49" charset="0"/>
              </a:rPr>
              <a:t>();</a:t>
            </a:r>
            <a:r>
              <a:rPr lang="en-US" altLang="en-US" sz="1800" dirty="0">
                <a:latin typeface="Courier New" panose="02070309020205020404" pitchFamily="49" charset="0"/>
              </a:rPr>
              <a:t>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throw away unwanted token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    </a:t>
            </a:r>
            <a:r>
              <a:rPr lang="en-US" altLang="en-US" sz="1800" b="1" dirty="0">
                <a:latin typeface="Courier New" panose="02070309020205020404" pitchFamily="49" charset="0"/>
              </a:rPr>
              <a:t>}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    }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marL="342900" indent="-342900">
              <a:lnSpc>
                <a:spcPct val="70000"/>
              </a:lnSpc>
              <a:buNone/>
              <a:tabLst>
                <a:tab pos="4575175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32032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Election question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Write a program that reads a file </a:t>
            </a:r>
            <a:r>
              <a:rPr lang="en-US" altLang="en-US" dirty="0" smtClean="0">
                <a:latin typeface="Courier New" panose="02070309020205020404" pitchFamily="49" charset="0"/>
              </a:rPr>
              <a:t>poll.txt</a:t>
            </a:r>
            <a:r>
              <a:rPr lang="en-US" altLang="en-US" dirty="0" smtClean="0"/>
              <a:t> of poll data.</a:t>
            </a:r>
          </a:p>
          <a:p>
            <a:pPr lvl="1" eaLnBrk="1" hangingPunct="1"/>
            <a:r>
              <a:rPr lang="en-US" altLang="en-US" dirty="0" smtClean="0"/>
              <a:t>Format: </a:t>
            </a:r>
            <a:r>
              <a:rPr lang="en-US" altLang="en-US" i="1" dirty="0" smtClean="0"/>
              <a:t>State  Obama%  McCain%  </a:t>
            </a:r>
            <a:r>
              <a:rPr lang="en-US" altLang="en-US" i="1" dirty="0" err="1" smtClean="0"/>
              <a:t>ElectoralVotes</a:t>
            </a:r>
            <a:r>
              <a:rPr lang="en-US" altLang="en-US" i="1" dirty="0" smtClean="0"/>
              <a:t>  Pollster</a:t>
            </a:r>
            <a:endParaRPr lang="en-US" altLang="en-US" sz="900" i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CT 56 31 7  Oct U. of Connecticut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NE 37 56 5  Sep Rasmussen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AZ 41 49 10 Oct Northern Arizona U.</a:t>
            </a:r>
          </a:p>
          <a:p>
            <a:pPr lvl="1" eaLnBrk="1" hangingPunct="1"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/>
              <a:t>The program should print how many electoral votes each candidate has.</a:t>
            </a:r>
          </a:p>
          <a:p>
            <a:pPr lvl="1" eaLnBrk="1" hangingPunct="1"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Obama : 214 votes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McCain: 257 votes</a:t>
            </a:r>
          </a:p>
        </p:txBody>
      </p:sp>
    </p:spTree>
    <p:extLst>
      <p:ext uri="{BB962C8B-B14F-4D97-AF65-F5344CB8AC3E}">
        <p14:creationId xmlns:p14="http://schemas.microsoft.com/office/powerpoint/2010/main" val="18764719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Election answer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Computes leader in presidential polls, based on input file such as: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AK 42 53 3 Oct Ivan Moore Research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endParaRPr lang="en-US" alt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import java.io.*;     </a:t>
            </a: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for File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import </a:t>
            </a:r>
            <a:r>
              <a:rPr lang="en-US" altLang="en-US" sz="1600" dirty="0" err="1">
                <a:latin typeface="Courier New" panose="02070309020205020404" pitchFamily="49" charset="0"/>
              </a:rPr>
              <a:t>java.util</a:t>
            </a:r>
            <a:r>
              <a:rPr lang="en-US" altLang="en-US" sz="1600" dirty="0">
                <a:latin typeface="Courier New" panose="02070309020205020404" pitchFamily="49" charset="0"/>
              </a:rPr>
              <a:t>.*;   </a:t>
            </a: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for Scanner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endParaRPr lang="en-US" alt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public class Election {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600" dirty="0" err="1">
                <a:latin typeface="Courier New" panose="02070309020205020404" pitchFamily="49" charset="0"/>
              </a:rPr>
              <a:t>args</a:t>
            </a:r>
            <a:r>
              <a:rPr lang="en-US" altLang="en-US" sz="1600" dirty="0">
                <a:latin typeface="Courier New" panose="02070309020205020404" pitchFamily="49" charset="0"/>
              </a:rPr>
              <a:t>) 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>
                <a:latin typeface="Courier New" panose="02070309020205020404" pitchFamily="49" charset="0"/>
              </a:rPr>
              <a:t>     throws </a:t>
            </a:r>
            <a:r>
              <a:rPr lang="en-US" altLang="en-US" sz="1600" dirty="0" err="1">
                <a:latin typeface="Courier New" panose="02070309020205020404" pitchFamily="49" charset="0"/>
              </a:rPr>
              <a:t>FileNotFoundException</a:t>
            </a:r>
            <a:r>
              <a:rPr lang="en-US" altLang="en-US" sz="1600" dirty="0">
                <a:latin typeface="Courier New" panose="02070309020205020404" pitchFamily="49" charset="0"/>
              </a:rPr>
              <a:t> {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       Scanner input = new Scanner(new File("polls.txt"));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obamaVotes</a:t>
            </a:r>
            <a:r>
              <a:rPr lang="en-US" altLang="en-US" sz="1600" dirty="0">
                <a:latin typeface="Courier New" panose="02070309020205020404" pitchFamily="49" charset="0"/>
              </a:rPr>
              <a:t> = 0, </a:t>
            </a:r>
            <a:r>
              <a:rPr lang="en-US" altLang="en-US" sz="1600" dirty="0" err="1">
                <a:latin typeface="Courier New" panose="02070309020205020404" pitchFamily="49" charset="0"/>
              </a:rPr>
              <a:t>mccainVotes</a:t>
            </a:r>
            <a:r>
              <a:rPr lang="en-US" altLang="en-US" sz="1600" dirty="0">
                <a:latin typeface="Courier New" panose="02070309020205020404" pitchFamily="49" charset="0"/>
              </a:rPr>
              <a:t> = 0;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       while (</a:t>
            </a:r>
            <a:r>
              <a:rPr lang="en-US" altLang="en-US" sz="1600" dirty="0" err="1">
                <a:latin typeface="Courier New" panose="02070309020205020404" pitchFamily="49" charset="0"/>
              </a:rPr>
              <a:t>input.hasNext</a:t>
            </a:r>
            <a:r>
              <a:rPr lang="en-US" altLang="en-US" sz="1600" dirty="0">
                <a:latin typeface="Courier New" panose="02070309020205020404" pitchFamily="49" charset="0"/>
              </a:rPr>
              <a:t>()) {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           if (</a:t>
            </a:r>
            <a:r>
              <a:rPr lang="en-US" altLang="en-US" sz="1600" b="1" dirty="0">
                <a:latin typeface="Courier New" panose="02070309020205020404" pitchFamily="49" charset="0"/>
              </a:rPr>
              <a:t>?</a:t>
            </a:r>
            <a:r>
              <a:rPr lang="en-US" altLang="en-US" sz="1600" dirty="0">
                <a:latin typeface="Courier New" panose="02070309020205020404" pitchFamily="49" charset="0"/>
              </a:rPr>
              <a:t>) {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obama</a:t>
            </a:r>
            <a:r>
              <a:rPr lang="en-US" altLang="en-US" sz="1600" dirty="0">
                <a:latin typeface="Courier New" panose="02070309020205020404" pitchFamily="49" charset="0"/>
              </a:rPr>
              <a:t> = </a:t>
            </a:r>
            <a:r>
              <a:rPr lang="en-US" altLang="en-US" sz="1600" dirty="0" err="1">
                <a:latin typeface="Courier New" panose="02070309020205020404" pitchFamily="49" charset="0"/>
              </a:rPr>
              <a:t>input.nextInt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mccain</a:t>
            </a:r>
            <a:r>
              <a:rPr lang="en-US" altLang="en-US" sz="1600" dirty="0">
                <a:latin typeface="Courier New" panose="02070309020205020404" pitchFamily="49" charset="0"/>
              </a:rPr>
              <a:t> = </a:t>
            </a:r>
            <a:r>
              <a:rPr lang="en-US" altLang="en-US" sz="1600" dirty="0" err="1">
                <a:latin typeface="Courier New" panose="02070309020205020404" pitchFamily="49" charset="0"/>
              </a:rPr>
              <a:t>input.nextInt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eVotes</a:t>
            </a:r>
            <a:r>
              <a:rPr lang="en-US" altLang="en-US" sz="1600" dirty="0">
                <a:latin typeface="Courier New" panose="02070309020205020404" pitchFamily="49" charset="0"/>
              </a:rPr>
              <a:t> = </a:t>
            </a:r>
            <a:r>
              <a:rPr lang="en-US" altLang="en-US" sz="1600" dirty="0" err="1">
                <a:latin typeface="Courier New" panose="02070309020205020404" pitchFamily="49" charset="0"/>
              </a:rPr>
              <a:t>input.nextInt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1600" b="1" dirty="0">
                <a:latin typeface="Courier New" panose="02070309020205020404" pitchFamily="49" charset="0"/>
              </a:rPr>
              <a:t>// Assign votes to leading candidate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b="1" dirty="0">
                <a:latin typeface="Courier New" panose="02070309020205020404" pitchFamily="49" charset="0"/>
              </a:rPr>
              <a:t>	 </a:t>
            </a:r>
            <a:r>
              <a:rPr lang="en-US" altLang="en-US" sz="1600" b="1" dirty="0">
                <a:latin typeface="Courier New" panose="02070309020205020404" pitchFamily="49" charset="0"/>
              </a:rPr>
              <a:t>            ...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           } else {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input.next</a:t>
            </a:r>
            <a:r>
              <a:rPr lang="en-US" altLang="en-US" sz="1600" dirty="0">
                <a:latin typeface="Courier New" panose="02070309020205020404" pitchFamily="49" charset="0"/>
              </a:rPr>
              <a:t>();   </a:t>
            </a: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skip non-integer token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           }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       }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800" dirty="0">
                <a:latin typeface="Courier New" panose="02070309020205020404" pitchFamily="49" charset="0"/>
              </a:rPr>
              <a:t>        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("Obama : " + </a:t>
            </a:r>
            <a:r>
              <a:rPr lang="en-US" altLang="en-US" sz="1600" dirty="0" err="1">
                <a:latin typeface="Courier New" panose="02070309020205020404" pitchFamily="49" charset="0"/>
              </a:rPr>
              <a:t>obamaVotes</a:t>
            </a:r>
            <a:r>
              <a:rPr lang="en-US" altLang="en-US" sz="1600" dirty="0">
                <a:latin typeface="Courier New" panose="02070309020205020404" pitchFamily="49" charset="0"/>
              </a:rPr>
              <a:t> + " votes");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("McCain: " + </a:t>
            </a:r>
            <a:r>
              <a:rPr lang="en-US" altLang="en-US" sz="1600" dirty="0" err="1">
                <a:latin typeface="Courier New" panose="02070309020205020404" pitchFamily="49" charset="0"/>
              </a:rPr>
              <a:t>mccainVotes</a:t>
            </a:r>
            <a:r>
              <a:rPr lang="en-US" altLang="en-US" sz="1600" dirty="0">
                <a:latin typeface="Courier New" panose="02070309020205020404" pitchFamily="49" charset="0"/>
              </a:rPr>
              <a:t> + " votes");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342900" indent="-342900">
              <a:lnSpc>
                <a:spcPct val="58000"/>
              </a:lnSpc>
              <a:buNone/>
              <a:tabLst>
                <a:tab pos="4575175" algn="l"/>
              </a:tabLst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605912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Processing (Continued)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708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Hours question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Given a file </a:t>
            </a:r>
            <a:r>
              <a:rPr lang="en-US" altLang="en-US" dirty="0" smtClean="0">
                <a:latin typeface="Courier New" panose="02070309020205020404" pitchFamily="49" charset="0"/>
              </a:rPr>
              <a:t>hours.txt</a:t>
            </a:r>
            <a:r>
              <a:rPr lang="en-US" altLang="en-US" dirty="0" smtClean="0"/>
              <a:t> with the following contents: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123 Kim  12.5 8.1  7.6 3.2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456 Eric 4.0  11.6 6.5 2.7 12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789 Stef 8.0  8.0  8.0 8.0 7.5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Consider the task of computing hours worked by each person: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Kim (ID#123) worked 31.4 hours (7.85 hours/day)</a:t>
            </a:r>
            <a:endParaRPr lang="en-US" altLang="en-US" sz="9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Eric (ID#456) worked 36.8 hours (7.36 hours/day)</a:t>
            </a:r>
            <a:endParaRPr lang="en-US" altLang="en-US" sz="9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Stef (ID#789) worked 39.5 hours (7.9 hours/day)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Let's try to solve this problem token-by-token ...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6385957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Hours answer (flawed)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This solution does not work!</a:t>
            </a:r>
            <a:endParaRPr lang="en-US" alt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import java.io.*;               </a:t>
            </a: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for File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import </a:t>
            </a:r>
            <a:r>
              <a:rPr lang="en-US" altLang="en-US" sz="1600" dirty="0" err="1">
                <a:latin typeface="Courier New" panose="02070309020205020404" pitchFamily="49" charset="0"/>
              </a:rPr>
              <a:t>java.util</a:t>
            </a:r>
            <a:r>
              <a:rPr lang="en-US" altLang="en-US" sz="1600" dirty="0">
                <a:latin typeface="Courier New" panose="02070309020205020404" pitchFamily="49" charset="0"/>
              </a:rPr>
              <a:t>.*;             </a:t>
            </a: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for Scanner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class </a:t>
            </a:r>
            <a:r>
              <a:rPr lang="en-US" altLang="en-US" sz="1600" dirty="0" err="1">
                <a:latin typeface="Courier New" panose="02070309020205020404" pitchFamily="49" charset="0"/>
              </a:rPr>
              <a:t>HoursWorked</a:t>
            </a:r>
            <a:r>
              <a:rPr lang="en-US" altLang="en-US" sz="1600" dirty="0">
                <a:latin typeface="Courier New" panose="02070309020205020404" pitchFamily="49" charset="0"/>
              </a:rPr>
              <a:t> {</a:t>
            </a:r>
            <a:endParaRPr lang="en-US" alt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600" dirty="0" err="1">
                <a:latin typeface="Courier New" panose="02070309020205020404" pitchFamily="49" charset="0"/>
              </a:rPr>
              <a:t>args</a:t>
            </a:r>
            <a:r>
              <a:rPr lang="en-US" altLang="en-US" sz="1600" dirty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throws </a:t>
            </a:r>
            <a:r>
              <a:rPr lang="en-US" altLang="en-US" sz="1600" dirty="0" err="1">
                <a:latin typeface="Courier New" panose="02070309020205020404" pitchFamily="49" charset="0"/>
              </a:rPr>
              <a:t>FileNotFoundException</a:t>
            </a:r>
            <a:r>
              <a:rPr lang="en-US" altLang="en-US" sz="1600" dirty="0">
                <a:latin typeface="Courier New" panose="02070309020205020404" pitchFamily="49" charset="0"/>
              </a:rPr>
              <a:t>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Scanner input = new Scanner(new File("hours.txt"));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while (</a:t>
            </a:r>
            <a:r>
              <a:rPr lang="en-US" altLang="en-US" sz="1600" dirty="0" err="1">
                <a:latin typeface="Courier New" panose="02070309020205020404" pitchFamily="49" charset="0"/>
              </a:rPr>
              <a:t>input.hasNext</a:t>
            </a:r>
            <a:r>
              <a:rPr lang="en-US" altLang="en-US" sz="1600" dirty="0">
                <a:latin typeface="Courier New" panose="02070309020205020404" pitchFamily="49" charset="0"/>
              </a:rPr>
              <a:t>())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    // process one person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id = </a:t>
            </a:r>
            <a:r>
              <a:rPr lang="en-US" altLang="en-US" sz="1600" dirty="0" err="1">
                <a:latin typeface="Courier New" panose="02070309020205020404" pitchFamily="49" charset="0"/>
              </a:rPr>
              <a:t>input.nextInt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String name = </a:t>
            </a:r>
            <a:r>
              <a:rPr lang="en-US" altLang="en-US" sz="1600" dirty="0" err="1">
                <a:latin typeface="Courier New" panose="02070309020205020404" pitchFamily="49" charset="0"/>
              </a:rPr>
              <a:t>input.next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double </a:t>
            </a:r>
            <a:r>
              <a:rPr lang="en-US" altLang="en-US" sz="1600" dirty="0" err="1">
                <a:latin typeface="Courier New" panose="02070309020205020404" pitchFamily="49" charset="0"/>
              </a:rPr>
              <a:t>totalHours</a:t>
            </a:r>
            <a:r>
              <a:rPr lang="en-US" altLang="en-US" sz="1600" dirty="0">
                <a:latin typeface="Courier New" panose="02070309020205020404" pitchFamily="49" charset="0"/>
              </a:rPr>
              <a:t> = 0.0;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days = 0;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           while (</a:t>
            </a:r>
            <a:r>
              <a:rPr lang="en-US" altLang="en-US" sz="1600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input.hasNextDouble</a:t>
            </a:r>
            <a:r>
              <a:rPr lang="en-US" alt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               </a:t>
            </a: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totalHours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+= </a:t>
            </a:r>
            <a:r>
              <a:rPr lang="en-US" altLang="en-US" sz="1600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input.nextDouble</a:t>
            </a:r>
            <a:r>
              <a:rPr lang="en-US" alt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               days++;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       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(name + " (ID#" + id + 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        ") worked " + </a:t>
            </a:r>
            <a:r>
              <a:rPr lang="en-US" altLang="en-US" sz="1600" dirty="0" err="1">
                <a:latin typeface="Courier New" panose="02070309020205020404" pitchFamily="49" charset="0"/>
              </a:rPr>
              <a:t>totalHours</a:t>
            </a:r>
            <a:r>
              <a:rPr lang="en-US" altLang="en-US" sz="1600" dirty="0">
                <a:latin typeface="Courier New" panose="02070309020205020404" pitchFamily="49" charset="0"/>
              </a:rPr>
              <a:t> + " hours (" +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        (</a:t>
            </a:r>
            <a:r>
              <a:rPr lang="en-US" altLang="en-US" sz="1600" dirty="0" err="1">
                <a:latin typeface="Courier New" panose="02070309020205020404" pitchFamily="49" charset="0"/>
              </a:rPr>
              <a:t>totalHours</a:t>
            </a:r>
            <a:r>
              <a:rPr lang="en-US" altLang="en-US" sz="1600" dirty="0">
                <a:latin typeface="Courier New" panose="02070309020205020404" pitchFamily="49" charset="0"/>
              </a:rPr>
              <a:t> / days) + " hours/day)");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168049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Flawed output</a:t>
            </a:r>
          </a:p>
        </p:txBody>
      </p:sp>
      <p:sp>
        <p:nvSpPr>
          <p:cNvPr id="78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Kim (ID#123) worked </a:t>
            </a: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487.4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 hours (</a:t>
            </a: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97.48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 hours/day)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Exception in thread "main"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java.util.InputMismatchException</a:t>
            </a:r>
            <a:endParaRPr lang="en-US" altLang="en-US" sz="20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        at 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java.util.Scanner.throwFor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(Scanner.java:840)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        at 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java.util.Scanner.next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(Scanner.java:1461)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        at 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java.util.Scanner.nextInt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(Scanner.java:2091)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        at 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HoursWorked.main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(HoursBad.java:9)</a:t>
            </a:r>
          </a:p>
          <a:p>
            <a:pPr lvl="1" eaLnBrk="1" hangingPunct="1">
              <a:buFontTx/>
              <a:buNone/>
            </a:pPr>
            <a:endParaRPr lang="en-US" altLang="en-US" sz="8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dirty="0" smtClean="0"/>
              <a:t>What happened? </a:t>
            </a:r>
          </a:p>
          <a:p>
            <a:pPr lvl="1" eaLnBrk="1" hangingPunct="1"/>
            <a:r>
              <a:rPr lang="en-US" altLang="en-US" dirty="0" smtClean="0"/>
              <a:t>We want to process tokens, but we also care about line breaks.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A better solution is a hybrid approach: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First, break the overall input into lines.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Then break each line into tokens.</a:t>
            </a:r>
          </a:p>
        </p:txBody>
      </p:sp>
    </p:spTree>
    <p:extLst>
      <p:ext uri="{BB962C8B-B14F-4D97-AF65-F5344CB8AC3E}">
        <p14:creationId xmlns:p14="http://schemas.microsoft.com/office/powerpoint/2010/main" val="7380541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9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89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89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Line-based </a:t>
            </a:r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110000"/>
              </a:lnSpc>
            </a:pPr>
            <a:endParaRPr lang="en-US" altLang="en-US" smtClean="0"/>
          </a:p>
          <a:p>
            <a:pPr lvl="1" eaLnBrk="1" hangingPunct="1">
              <a:lnSpc>
                <a:spcPct val="110000"/>
              </a:lnSpc>
            </a:pPr>
            <a:endParaRPr lang="en-US" altLang="en-US" smtClean="0"/>
          </a:p>
          <a:p>
            <a:pPr lvl="1" eaLnBrk="1" hangingPunct="1">
              <a:lnSpc>
                <a:spcPct val="110000"/>
              </a:lnSpc>
            </a:pPr>
            <a:endParaRPr lang="en-US" altLang="en-US" smtClean="0"/>
          </a:p>
          <a:p>
            <a:pPr lvl="1" eaLnBrk="1" hangingPunct="1">
              <a:lnSpc>
                <a:spcPct val="110000"/>
              </a:lnSpc>
            </a:pPr>
            <a:endParaRPr lang="en-US" altLang="en-US" smtClean="0"/>
          </a:p>
          <a:p>
            <a:pPr lvl="1" eaLnBrk="1" hangingPunct="1">
              <a:lnSpc>
                <a:spcPct val="110000"/>
              </a:lnSpc>
            </a:pPr>
            <a:endParaRPr lang="en-US" altLang="en-US" smtClean="0"/>
          </a:p>
          <a:p>
            <a:pPr lvl="1" eaLnBrk="1" hangingPunct="1">
              <a:lnSpc>
                <a:spcPct val="110000"/>
              </a:lnSpc>
            </a:pPr>
            <a:endParaRPr lang="en-US" altLang="en-US" smtClean="0"/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Scanner input = new Scanner(new File("</a:t>
            </a:r>
            <a:r>
              <a:rPr lang="en-US" altLang="en-US" b="1" smtClean="0"/>
              <a:t>file name</a:t>
            </a:r>
            <a:r>
              <a:rPr lang="en-US" altLang="en-US" smtClean="0">
                <a:latin typeface="Courier New" panose="02070309020205020404" pitchFamily="49" charset="0"/>
              </a:rPr>
              <a:t>"));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while (</a:t>
            </a:r>
            <a:r>
              <a:rPr lang="en-US" altLang="en-US" b="1" smtClean="0">
                <a:latin typeface="Courier New" panose="02070309020205020404" pitchFamily="49" charset="0"/>
              </a:rPr>
              <a:t>input.hasNextLine()</a:t>
            </a:r>
            <a:r>
              <a:rPr lang="en-US" altLang="en-US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String line = </a:t>
            </a:r>
            <a:r>
              <a:rPr lang="en-US" altLang="en-US" b="1" smtClean="0">
                <a:latin typeface="Courier New" panose="02070309020205020404" pitchFamily="49" charset="0"/>
              </a:rPr>
              <a:t>input.nextLine()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</a:t>
            </a:r>
            <a:r>
              <a:rPr lang="en-US" altLang="en-US" b="1" smtClean="0"/>
              <a:t>process this line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}</a:t>
            </a:r>
            <a:endParaRPr lang="en-US" altLang="en-US" smtClean="0"/>
          </a:p>
        </p:txBody>
      </p:sp>
      <p:graphicFrame>
        <p:nvGraphicFramePr>
          <p:cNvPr id="790532" name="Group 4"/>
          <p:cNvGraphicFramePr>
            <a:graphicFrameLocks noGrp="1"/>
          </p:cNvGraphicFramePr>
          <p:nvPr/>
        </p:nvGraphicFramePr>
        <p:xfrm>
          <a:off x="1743076" y="1614489"/>
          <a:ext cx="8696325" cy="1665287"/>
        </p:xfrm>
        <a:graphic>
          <a:graphicData uri="http://schemas.openxmlformats.org/drawingml/2006/table">
            <a:tbl>
              <a:tblPr/>
              <a:tblGrid>
                <a:gridCol w="2165350"/>
                <a:gridCol w="6530975"/>
              </a:tblGrid>
              <a:tr h="3963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Method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Description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nextLine()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returns next entire line of input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</a:rPr>
                        <a:t>(from cursor to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ourier New" pitchFamily="49" charset="0"/>
                        </a:rPr>
                        <a:t>\n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  <a:endParaRPr kumimoji="0" lang="en-US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hasNextLine()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returns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if there are any more lines of input to read  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(always true for console input)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73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Consuming lines of input</a:t>
            </a:r>
          </a:p>
        </p:txBody>
      </p:sp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	23   3.14 John Smith   "Hello" world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		        45.2	19</a:t>
            </a:r>
          </a:p>
          <a:p>
            <a:pPr lvl="1" eaLnBrk="1" hangingPunct="1">
              <a:lnSpc>
                <a:spcPct val="14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reads the lines as follows: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23\t3.14 John Smith\t"Hello" world</a:t>
            </a: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</a:rPr>
              <a:t>\n</a:t>
            </a:r>
            <a:r>
              <a:rPr lang="en-US" altLang="en-US" sz="2000">
                <a:latin typeface="Courier New" panose="02070309020205020404" pitchFamily="49" charset="0"/>
              </a:rPr>
              <a:t>\t\t45.2  19</a:t>
            </a: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</a:rPr>
              <a:t>\n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</a:t>
            </a:r>
            <a:r>
              <a:rPr lang="en-US" altLang="en-US" sz="2000" b="1">
                <a:latin typeface="Courier New" panose="02070309020205020404" pitchFamily="49" charset="0"/>
              </a:rPr>
              <a:t>^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String line = input.nextLine();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</a:t>
            </a:r>
            <a:r>
              <a:rPr lang="en-US" altLang="en-US" sz="2000" b="1" u="sng">
                <a:latin typeface="Courier New" panose="02070309020205020404" pitchFamily="49" charset="0"/>
              </a:rPr>
              <a:t>23\t3.14 John Smith\t"Hello" world</a:t>
            </a: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</a:rPr>
              <a:t>\n</a:t>
            </a:r>
            <a:r>
              <a:rPr lang="en-US" altLang="en-US" sz="2000">
                <a:latin typeface="Courier New" panose="02070309020205020404" pitchFamily="49" charset="0"/>
              </a:rPr>
              <a:t>\t\t45.2  19</a:t>
            </a: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</a:rPr>
              <a:t>\n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                                    ^</a:t>
            </a: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String line2 = input.nextLine();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23\t3.14 John Smith\t"Hello" world</a:t>
            </a: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</a:rPr>
              <a:t>\n</a:t>
            </a:r>
            <a:r>
              <a:rPr lang="en-US" altLang="en-US" sz="2000" b="1" u="sng">
                <a:latin typeface="Courier New" panose="02070309020205020404" pitchFamily="49" charset="0"/>
              </a:rPr>
              <a:t>\t\t45.2  19</a:t>
            </a: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</a:rPr>
              <a:t>\n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                                                  ^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80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Each </a:t>
            </a:r>
            <a:r>
              <a:rPr lang="en-US" altLang="en-US" sz="2000">
                <a:latin typeface="Courier New" panose="02070309020205020404" pitchFamily="49" charset="0"/>
              </a:rPr>
              <a:t>\n</a:t>
            </a:r>
            <a:r>
              <a:rPr lang="en-US" altLang="en-US" sz="2000"/>
              <a:t> character is consumed but not returned.</a:t>
            </a:r>
          </a:p>
        </p:txBody>
      </p:sp>
    </p:spTree>
    <p:extLst>
      <p:ext uri="{BB962C8B-B14F-4D97-AF65-F5344CB8AC3E}">
        <p14:creationId xmlns:p14="http://schemas.microsoft.com/office/powerpoint/2010/main" val="728524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92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92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92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92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92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92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925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Scanners on Strings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dirty="0" smtClean="0"/>
              <a:t>A </a:t>
            </a:r>
            <a:r>
              <a:rPr lang="en-US" altLang="en-US" dirty="0" smtClean="0">
                <a:latin typeface="Courier New" panose="02070309020205020404" pitchFamily="49" charset="0"/>
              </a:rPr>
              <a:t>Scanner</a:t>
            </a:r>
            <a:r>
              <a:rPr lang="en-US" altLang="en-US" dirty="0" smtClean="0"/>
              <a:t> can tokenize the contents of a </a:t>
            </a:r>
            <a:r>
              <a:rPr lang="en-US" altLang="en-US" dirty="0" smtClean="0">
                <a:latin typeface="Courier New" panose="02070309020205020404" pitchFamily="49" charset="0"/>
              </a:rPr>
              <a:t>String</a:t>
            </a:r>
            <a:r>
              <a:rPr lang="en-US" altLang="en-US" dirty="0" smtClean="0"/>
              <a:t>: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Scanner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 = new Scanner(</a:t>
            </a:r>
            <a:r>
              <a:rPr lang="en-US" altLang="en-US" b="1" dirty="0" smtClean="0"/>
              <a:t>String</a:t>
            </a:r>
            <a:r>
              <a:rPr lang="en-US" altLang="en-US" dirty="0" smtClean="0">
                <a:latin typeface="Courier New" panose="02070309020205020404" pitchFamily="49" charset="0"/>
              </a:rPr>
              <a:t>);</a:t>
            </a:r>
            <a:endParaRPr lang="en-US" altLang="en-US" sz="9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Example: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String text = "15  3.2 hello   9  27.5";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Scanner scan = </a:t>
            </a:r>
            <a:r>
              <a:rPr lang="en-US" altLang="en-US" b="1" dirty="0" smtClean="0">
                <a:latin typeface="Courier New" panose="02070309020205020404" pitchFamily="49" charset="0"/>
              </a:rPr>
              <a:t>new Scanner(text)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</a:rPr>
              <a:t>num</a:t>
            </a:r>
            <a:r>
              <a:rPr lang="en-US" altLang="en-US" dirty="0" smtClean="0">
                <a:latin typeface="Courier New" panose="02070309020205020404" pitchFamily="49" charset="0"/>
              </a:rPr>
              <a:t> = </a:t>
            </a:r>
            <a:r>
              <a:rPr lang="en-US" altLang="en-US" dirty="0" err="1" smtClean="0">
                <a:latin typeface="Courier New" panose="02070309020205020404" pitchFamily="49" charset="0"/>
              </a:rPr>
              <a:t>scan.nextInt</a:t>
            </a:r>
            <a:r>
              <a:rPr lang="en-US" altLang="en-US" dirty="0" smtClean="0"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dirty="0" err="1" smtClean="0">
                <a:latin typeface="Courier New" panose="02070309020205020404" pitchFamily="49" charset="0"/>
              </a:rPr>
              <a:t>num</a:t>
            </a:r>
            <a:r>
              <a:rPr lang="en-US" altLang="en-US" dirty="0" smtClean="0">
                <a:latin typeface="Courier New" panose="02070309020205020404" pitchFamily="49" charset="0"/>
              </a:rPr>
              <a:t>);        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double num2 = </a:t>
            </a:r>
            <a:r>
              <a:rPr lang="en-US" altLang="en-US" dirty="0" err="1" smtClean="0">
                <a:latin typeface="Courier New" panose="02070309020205020404" pitchFamily="49" charset="0"/>
              </a:rPr>
              <a:t>scan.nextDouble</a:t>
            </a:r>
            <a:r>
              <a:rPr lang="en-US" altLang="en-US" dirty="0" smtClean="0"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(num2);       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String word = </a:t>
            </a:r>
            <a:r>
              <a:rPr lang="en-US" altLang="en-US" dirty="0" err="1" smtClean="0">
                <a:latin typeface="Courier New" panose="02070309020205020404" pitchFamily="49" charset="0"/>
              </a:rPr>
              <a:t>scan.next</a:t>
            </a:r>
            <a:r>
              <a:rPr lang="en-US" altLang="en-US" dirty="0" smtClean="0"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(word);       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126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Reading files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To read a file, pass a </a:t>
            </a:r>
            <a:r>
              <a:rPr lang="en-US" altLang="en-US" dirty="0" smtClean="0">
                <a:latin typeface="Courier New" panose="02070309020205020404" pitchFamily="49" charset="0"/>
              </a:rPr>
              <a:t>File</a:t>
            </a:r>
            <a:r>
              <a:rPr lang="en-US" altLang="en-US" dirty="0" smtClean="0"/>
              <a:t> when constructing a </a:t>
            </a:r>
            <a:r>
              <a:rPr lang="en-US" altLang="en-US" dirty="0" smtClean="0">
                <a:latin typeface="Courier New" panose="02070309020205020404" pitchFamily="49" charset="0"/>
              </a:rPr>
              <a:t>Scanner</a:t>
            </a:r>
            <a:r>
              <a:rPr lang="en-US" altLang="en-US" dirty="0" smtClean="0"/>
              <a:t>. </a:t>
            </a:r>
          </a:p>
          <a:p>
            <a:pPr lvl="1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</a:t>
            </a:r>
          </a:p>
          <a:p>
            <a:pPr lvl="1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>
                <a:latin typeface="Courier New" panose="02070309020205020404" pitchFamily="49" charset="0"/>
              </a:rPr>
              <a:t> File </a:t>
            </a:r>
            <a:r>
              <a:rPr lang="en-US" altLang="en-US" sz="2000" dirty="0" err="1">
                <a:latin typeface="Courier New" panose="02070309020205020404" pitchFamily="49" charset="0"/>
              </a:rPr>
              <a:t>file</a:t>
            </a:r>
            <a:r>
              <a:rPr lang="en-US" altLang="en-US" sz="2000" dirty="0">
                <a:latin typeface="Courier New" panose="02070309020205020404" pitchFamily="49" charset="0"/>
              </a:rPr>
              <a:t> = new File("</a:t>
            </a:r>
            <a:r>
              <a:rPr lang="en-US" altLang="en-US" sz="2000" b="1" dirty="0"/>
              <a:t>file name</a:t>
            </a:r>
            <a:r>
              <a:rPr lang="en-US" altLang="en-US" sz="2000" dirty="0">
                <a:latin typeface="Courier New" panose="02070309020205020404" pitchFamily="49" charset="0"/>
              </a:rPr>
              <a:t>");</a:t>
            </a:r>
          </a:p>
          <a:p>
            <a:pPr lvl="1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Scanner </a:t>
            </a:r>
            <a:r>
              <a:rPr lang="en-US" altLang="en-US" sz="2000" b="1" dirty="0"/>
              <a:t>name</a:t>
            </a:r>
            <a:r>
              <a:rPr lang="en-US" altLang="en-US" sz="2000" dirty="0">
                <a:latin typeface="Courier New" panose="02070309020205020404" pitchFamily="49" charset="0"/>
              </a:rPr>
              <a:t> = new Scanner(file);</a:t>
            </a:r>
          </a:p>
          <a:p>
            <a:pPr lvl="1" eaLnBrk="1" hangingPunct="1">
              <a:buFontTx/>
              <a:buNone/>
            </a:pPr>
            <a:endParaRPr lang="en-US" altLang="en-US" sz="2000" dirty="0"/>
          </a:p>
          <a:p>
            <a:pPr lvl="1" eaLnBrk="1" hangingPunct="1"/>
            <a:r>
              <a:rPr lang="en-US" altLang="en-US" dirty="0" smtClean="0"/>
              <a:t>Example: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>
                <a:latin typeface="Courier New" panose="02070309020205020404" pitchFamily="49" charset="0"/>
              </a:rPr>
              <a:t> File </a:t>
            </a:r>
            <a:r>
              <a:rPr lang="en-US" altLang="en-US" sz="2000" dirty="0" err="1">
                <a:latin typeface="Courier New" panose="02070309020205020404" pitchFamily="49" charset="0"/>
              </a:rPr>
              <a:t>file</a:t>
            </a:r>
            <a:r>
              <a:rPr lang="en-US" altLang="en-US" sz="2000" dirty="0">
                <a:latin typeface="Courier New" panose="02070309020205020404" pitchFamily="49" charset="0"/>
              </a:rPr>
              <a:t> = new File("mydata.txt");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Scanner input = new Scanner(</a:t>
            </a:r>
            <a:r>
              <a:rPr lang="en-US" altLang="en-US" sz="2000" b="1" dirty="0">
                <a:latin typeface="Courier New" panose="02070309020205020404" pitchFamily="49" charset="0"/>
              </a:rPr>
              <a:t>file</a:t>
            </a:r>
            <a:r>
              <a:rPr lang="en-US" altLang="en-US" sz="2000" dirty="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409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Mixing lines and tokens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22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22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22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22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22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22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b="1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// Counts the words on each line of a file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Scanner input = new Scanner(new File("input.txt"));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while (</a:t>
            </a:r>
            <a:r>
              <a:rPr lang="en-US" altLang="en-US" sz="1800" b="1">
                <a:latin typeface="Courier New" panose="02070309020205020404" pitchFamily="49" charset="0"/>
              </a:rPr>
              <a:t>??</a:t>
            </a:r>
            <a:r>
              <a:rPr lang="en-US" altLang="en-US" sz="1800">
                <a:latin typeface="Courier New" panose="02070309020205020404" pitchFamily="49" charset="0"/>
              </a:rPr>
              <a:t>) {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...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System.out.println("Line has " + count + " words");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}</a:t>
            </a:r>
          </a:p>
        </p:txBody>
      </p:sp>
      <p:graphicFrame>
        <p:nvGraphicFramePr>
          <p:cNvPr id="794628" name="Group 4"/>
          <p:cNvGraphicFramePr>
            <a:graphicFrameLocks noGrp="1"/>
          </p:cNvGraphicFramePr>
          <p:nvPr/>
        </p:nvGraphicFramePr>
        <p:xfrm>
          <a:off x="2232025" y="1476375"/>
          <a:ext cx="7683500" cy="1061594"/>
        </p:xfrm>
        <a:graphic>
          <a:graphicData uri="http://schemas.openxmlformats.org/drawingml/2006/table">
            <a:tbl>
              <a:tblPr/>
              <a:tblGrid>
                <a:gridCol w="5060950"/>
                <a:gridCol w="26225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Input file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input.txt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Output to console: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The quick brown fox jumps over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the lazy dog.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Line has 6 words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Line has 3 words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682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Hours question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Fix the </a:t>
            </a:r>
            <a:r>
              <a:rPr lang="en-US" altLang="en-US" smtClean="0">
                <a:latin typeface="Courier New" panose="02070309020205020404" pitchFamily="49" charset="0"/>
              </a:rPr>
              <a:t>Hours</a:t>
            </a:r>
            <a:r>
              <a:rPr lang="en-US" altLang="en-US" smtClean="0"/>
              <a:t> program to read the input file properly: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123 Kim 12.5 8.1 7.6 3.2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456 Eric 4.0 11.6 6.5 2.7 12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789 Stef 8.0 8.0 8.0 8.0 7.5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Recall, it should produce the following output:</a:t>
            </a: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Kim (ID#123) worked 31.4 hours (7.85 hours/day)</a:t>
            </a:r>
            <a:endParaRPr lang="en-US" altLang="en-US" sz="90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Eric (ID#456) worked 36.8 hours (7.36 hours/day)</a:t>
            </a:r>
            <a:endParaRPr lang="en-US" altLang="en-US" sz="90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Stef (ID#789) worked 39.5 hours (7.9 hours/day)</a:t>
            </a:r>
          </a:p>
        </p:txBody>
      </p:sp>
    </p:spTree>
    <p:extLst>
      <p:ext uri="{BB962C8B-B14F-4D97-AF65-F5344CB8AC3E}">
        <p14:creationId xmlns:p14="http://schemas.microsoft.com/office/powerpoint/2010/main" val="195394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Hours answer, corrected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 b="1">
                <a:solidFill>
                  <a:srgbClr val="008080"/>
                </a:solidFill>
                <a:latin typeface="Courier New" panose="02070309020205020404" pitchFamily="49" charset="0"/>
              </a:rPr>
              <a:t>// Processes an employee input file and outputs each employee's hours.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import java.io.*;    </a:t>
            </a:r>
            <a:r>
              <a:rPr lang="en-US" altLang="en-US" sz="1400" b="1">
                <a:solidFill>
                  <a:srgbClr val="008080"/>
                </a:solidFill>
                <a:latin typeface="Courier New" panose="02070309020205020404" pitchFamily="49" charset="0"/>
              </a:rPr>
              <a:t>// for File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import java.util.*;  </a:t>
            </a:r>
            <a:r>
              <a:rPr lang="en-US" altLang="en-US" sz="1400" b="1">
                <a:solidFill>
                  <a:srgbClr val="008080"/>
                </a:solidFill>
                <a:latin typeface="Courier New" panose="02070309020205020404" pitchFamily="49" charset="0"/>
              </a:rPr>
              <a:t>// for Scanner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endParaRPr lang="en-US" altLang="en-US" sz="7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public class Hours {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public static void main(String[] args) throws FileNotFoundException {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Scanner input = new Scanner(new File("hours.txt"));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while (input.hasNextLine()) {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String line = input.nextLine();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</a:t>
            </a:r>
            <a:r>
              <a:rPr lang="en-US" altLang="en-US" sz="1400" b="1">
                <a:latin typeface="Courier New" panose="02070309020205020404" pitchFamily="49" charset="0"/>
              </a:rPr>
              <a:t>Scanner lineScan = new Scanner(line);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int id = </a:t>
            </a:r>
            <a:r>
              <a:rPr lang="en-US" altLang="en-US" sz="1400" b="1">
                <a:latin typeface="Courier New" panose="02070309020205020404" pitchFamily="49" charset="0"/>
              </a:rPr>
              <a:t>lineScan</a:t>
            </a:r>
            <a:r>
              <a:rPr lang="en-US" altLang="en-US" sz="1400">
                <a:latin typeface="Courier New" panose="02070309020205020404" pitchFamily="49" charset="0"/>
              </a:rPr>
              <a:t>.nextInt();          </a:t>
            </a:r>
            <a:r>
              <a:rPr lang="en-US" altLang="en-US" sz="1400" b="1">
                <a:solidFill>
                  <a:srgbClr val="008080"/>
                </a:solidFill>
                <a:latin typeface="Courier New" panose="02070309020205020404" pitchFamily="49" charset="0"/>
              </a:rPr>
              <a:t>// e.g. 456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String name = </a:t>
            </a:r>
            <a:r>
              <a:rPr lang="en-US" altLang="en-US" sz="1400" b="1">
                <a:latin typeface="Courier New" panose="02070309020205020404" pitchFamily="49" charset="0"/>
              </a:rPr>
              <a:t>lineScan</a:t>
            </a:r>
            <a:r>
              <a:rPr lang="en-US" altLang="en-US" sz="1400">
                <a:latin typeface="Courier New" panose="02070309020205020404" pitchFamily="49" charset="0"/>
              </a:rPr>
              <a:t>.next();        </a:t>
            </a:r>
            <a:r>
              <a:rPr lang="en-US" altLang="en-US" sz="1400" b="1">
                <a:solidFill>
                  <a:srgbClr val="008080"/>
                </a:solidFill>
                <a:latin typeface="Courier New" panose="02070309020205020404" pitchFamily="49" charset="0"/>
              </a:rPr>
              <a:t>// e.g. "Eric"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double sum = 0.0;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int count = 0;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while (</a:t>
            </a:r>
            <a:r>
              <a:rPr lang="en-US" altLang="en-US" sz="1400" b="1">
                <a:latin typeface="Courier New" panose="02070309020205020404" pitchFamily="49" charset="0"/>
              </a:rPr>
              <a:t>lineScan</a:t>
            </a:r>
            <a:r>
              <a:rPr lang="en-US" altLang="en-US" sz="1400">
                <a:latin typeface="Courier New" panose="02070309020205020404" pitchFamily="49" charset="0"/>
              </a:rPr>
              <a:t>.hasNextDouble()) {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    sum = sum + </a:t>
            </a:r>
            <a:r>
              <a:rPr lang="en-US" altLang="en-US" sz="1400" b="1">
                <a:latin typeface="Courier New" panose="02070309020205020404" pitchFamily="49" charset="0"/>
              </a:rPr>
              <a:t>lineScan</a:t>
            </a:r>
            <a:r>
              <a:rPr lang="en-US" altLang="en-US" sz="1400">
                <a:latin typeface="Courier New" panose="02070309020205020404" pitchFamily="49" charset="0"/>
              </a:rPr>
              <a:t>.nextDouble();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    count++;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}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endParaRPr lang="en-US" altLang="en-US" sz="70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double average = sum / count;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System.out.println(name + " (ID#" + id + ") worked " +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        sum + " hours (" + average + " hours/day)");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}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68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02214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1219201"/>
            <a:ext cx="7772400" cy="1470025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File output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063750" y="3016251"/>
            <a:ext cx="7905750" cy="1851025"/>
          </a:xfrm>
        </p:spPr>
        <p:txBody>
          <a:bodyPr/>
          <a:lstStyle/>
          <a:p>
            <a:pPr marL="0" indent="0" algn="ctr">
              <a:buNone/>
            </a:pPr>
            <a:endParaRPr lang="en-US" altLang="en-US" b="1" smtClean="0"/>
          </a:p>
        </p:txBody>
      </p:sp>
    </p:spTree>
    <p:extLst>
      <p:ext uri="{BB962C8B-B14F-4D97-AF65-F5344CB8AC3E}">
        <p14:creationId xmlns:p14="http://schemas.microsoft.com/office/powerpoint/2010/main" val="18338615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Output to files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>
              <a:lnSpc>
                <a:spcPct val="110000"/>
              </a:lnSpc>
            </a:pPr>
            <a:r>
              <a:rPr lang="en-US" altLang="en-US" b="1" smtClean="0">
                <a:latin typeface="Courier New" panose="02070309020205020404" pitchFamily="49" charset="0"/>
              </a:rPr>
              <a:t>PrintStream</a:t>
            </a:r>
            <a:r>
              <a:rPr lang="en-US" altLang="en-US" smtClean="0"/>
              <a:t>: An object in the </a:t>
            </a:r>
            <a:r>
              <a:rPr lang="en-US" altLang="en-US" smtClean="0">
                <a:latin typeface="Courier New" panose="02070309020205020404" pitchFamily="49" charset="0"/>
              </a:rPr>
              <a:t>java.io</a:t>
            </a:r>
            <a:r>
              <a:rPr lang="en-US" altLang="en-US" smtClean="0"/>
              <a:t> package that lets you print output to a destination such as a file.</a:t>
            </a:r>
          </a:p>
          <a:p>
            <a:pPr marL="639763" lvl="1" indent="-246063">
              <a:lnSpc>
                <a:spcPct val="110000"/>
              </a:lnSpc>
              <a:buNone/>
            </a:pPr>
            <a:endParaRPr lang="en-US" altLang="en-US" sz="900"/>
          </a:p>
          <a:p>
            <a:pPr marL="639763" lvl="1" indent="-246063">
              <a:lnSpc>
                <a:spcPct val="110000"/>
              </a:lnSpc>
            </a:pPr>
            <a:r>
              <a:rPr lang="en-US" altLang="en-US" smtClean="0"/>
              <a:t>Any methods you have used on </a:t>
            </a:r>
            <a:r>
              <a:rPr lang="en-US" altLang="en-US" smtClean="0">
                <a:latin typeface="Courier New" panose="02070309020205020404" pitchFamily="49" charset="0"/>
              </a:rPr>
              <a:t>System.out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(such as </a:t>
            </a:r>
            <a:r>
              <a:rPr lang="en-US" altLang="en-US" smtClean="0">
                <a:latin typeface="Courier New" panose="02070309020205020404" pitchFamily="49" charset="0"/>
              </a:rPr>
              <a:t>print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println</a:t>
            </a:r>
            <a:r>
              <a:rPr lang="en-US" altLang="en-US" smtClean="0"/>
              <a:t>) will work on a </a:t>
            </a:r>
            <a:r>
              <a:rPr lang="en-US" altLang="en-US" smtClean="0">
                <a:latin typeface="Courier New" panose="02070309020205020404" pitchFamily="49" charset="0"/>
              </a:rPr>
              <a:t>PrintStream</a:t>
            </a:r>
            <a:r>
              <a:rPr lang="en-US" altLang="en-US" smtClean="0"/>
              <a:t>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/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/>
          </a:p>
          <a:p>
            <a:pPr marL="273050" indent="-273050">
              <a:lnSpc>
                <a:spcPct val="80000"/>
              </a:lnSpc>
            </a:pPr>
            <a:r>
              <a:rPr lang="en-US" altLang="en-US" sz="2200"/>
              <a:t>Syntax: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PrintStream </a:t>
            </a:r>
            <a:r>
              <a:rPr lang="en-US" altLang="en-US" sz="1800" b="1"/>
              <a:t>name</a:t>
            </a:r>
            <a:r>
              <a:rPr lang="en-US" altLang="en-US" sz="1800">
                <a:latin typeface="Courier New" panose="02070309020205020404" pitchFamily="49" charset="0"/>
              </a:rPr>
              <a:t> = new PrintStream(new File("</a:t>
            </a:r>
            <a:r>
              <a:rPr lang="en-US" altLang="en-US" sz="1800" b="1"/>
              <a:t>file name</a:t>
            </a:r>
            <a:r>
              <a:rPr lang="en-US" altLang="en-US" sz="1800">
                <a:latin typeface="Courier New" panose="02070309020205020404" pitchFamily="49" charset="0"/>
              </a:rPr>
              <a:t>"));</a:t>
            </a:r>
            <a:endParaRPr lang="en-US" altLang="en-US" sz="1600">
              <a:latin typeface="Courier New" panose="02070309020205020404" pitchFamily="49" charset="0"/>
            </a:endParaRPr>
          </a:p>
          <a:p>
            <a:pPr marL="273050" indent="-273050"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2000"/>
              <a:t>Example: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PrintStream output = new PrintStream(new File("out.txt"));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output.println("Hello, file!");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output.println("This is a second line of output.");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287027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Details about </a:t>
            </a:r>
            <a:r>
              <a:rPr lang="en-US" altLang="en-US" smtClean="0">
                <a:latin typeface="Courier New" panose="02070309020205020404" pitchFamily="49" charset="0"/>
              </a:rPr>
              <a:t>PrintStream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err="1">
                <a:latin typeface="Courier New" panose="02070309020205020404" pitchFamily="49" charset="0"/>
              </a:rPr>
              <a:t>PrintStream</a:t>
            </a: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b="1" dirty="0"/>
              <a:t>name</a:t>
            </a:r>
            <a:r>
              <a:rPr lang="en-US" altLang="en-US" sz="1800" dirty="0">
                <a:latin typeface="Courier New" panose="02070309020205020404" pitchFamily="49" charset="0"/>
              </a:rPr>
              <a:t> = new </a:t>
            </a:r>
            <a:r>
              <a:rPr lang="en-US" altLang="en-US" sz="1800" dirty="0" err="1">
                <a:latin typeface="Courier New" panose="02070309020205020404" pitchFamily="49" charset="0"/>
              </a:rPr>
              <a:t>PrintStream</a:t>
            </a:r>
            <a:r>
              <a:rPr lang="en-US" altLang="en-US" sz="1800" dirty="0">
                <a:latin typeface="Courier New" panose="02070309020205020404" pitchFamily="49" charset="0"/>
              </a:rPr>
              <a:t>(new File("</a:t>
            </a:r>
            <a:r>
              <a:rPr lang="en-US" altLang="en-US" sz="1800" b="1" dirty="0"/>
              <a:t>file name</a:t>
            </a:r>
            <a:r>
              <a:rPr lang="en-US" altLang="en-US" sz="1800" dirty="0">
                <a:latin typeface="Courier New" panose="02070309020205020404" pitchFamily="49" charset="0"/>
              </a:rPr>
              <a:t>"));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If the given file does not exist, it is </a:t>
            </a:r>
            <a:r>
              <a:rPr lang="en-US" altLang="en-US" i="1" dirty="0" smtClean="0">
                <a:solidFill>
                  <a:srgbClr val="C00000"/>
                </a:solidFill>
              </a:rPr>
              <a:t>created</a:t>
            </a:r>
            <a:r>
              <a:rPr lang="en-US" altLang="en-US" dirty="0" smtClean="0"/>
              <a:t>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Otherwise, it is </a:t>
            </a:r>
            <a:r>
              <a:rPr lang="en-US" altLang="en-US" i="1" dirty="0" smtClean="0">
                <a:solidFill>
                  <a:srgbClr val="C00000"/>
                </a:solidFill>
              </a:rPr>
              <a:t>overwritten</a:t>
            </a:r>
            <a:r>
              <a:rPr lang="en-US" altLang="en-US" dirty="0" smtClean="0"/>
              <a:t>.</a:t>
            </a:r>
          </a:p>
          <a:p>
            <a:pPr marL="346075" lvl="1" indent="0">
              <a:lnSpc>
                <a:spcPct val="110000"/>
              </a:lnSpc>
              <a:buNone/>
            </a:pPr>
            <a:endParaRPr lang="en-US" altLang="en-US" dirty="0" smtClean="0"/>
          </a:p>
          <a:p>
            <a:pPr lvl="2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Do not open the same file for both reading (</a:t>
            </a:r>
            <a:r>
              <a:rPr lang="en-US" altLang="en-US" dirty="0" smtClean="0">
                <a:latin typeface="Courier New" panose="02070309020205020404" pitchFamily="49" charset="0"/>
              </a:rPr>
              <a:t>Scanner</a:t>
            </a:r>
            <a:r>
              <a:rPr lang="en-US" altLang="en-US" dirty="0" smtClean="0"/>
              <a:t>)</a:t>
            </a:r>
            <a:br>
              <a:rPr lang="en-US" altLang="en-US" dirty="0" smtClean="0"/>
            </a:br>
            <a:r>
              <a:rPr lang="en-US" altLang="en-US" dirty="0" smtClean="0"/>
              <a:t>and writing (</a:t>
            </a:r>
            <a:r>
              <a:rPr lang="en-US" altLang="en-US" dirty="0" err="1" smtClean="0">
                <a:latin typeface="Courier New" panose="02070309020205020404" pitchFamily="49" charset="0"/>
              </a:rPr>
              <a:t>PrintStream</a:t>
            </a:r>
            <a:r>
              <a:rPr lang="en-US" altLang="en-US" dirty="0" smtClean="0"/>
              <a:t>) at the same time.</a:t>
            </a:r>
          </a:p>
          <a:p>
            <a:pPr lvl="2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 smtClean="0"/>
              <a:t>You will overwrite your input file with an empty file (0 bytes).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099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z="4000">
                <a:latin typeface="Courier New" panose="02070309020205020404" pitchFamily="49" charset="0"/>
              </a:rPr>
              <a:t>System.out</a:t>
            </a:r>
            <a:r>
              <a:rPr lang="en-US" altLang="en-US" sz="4000"/>
              <a:t> and </a:t>
            </a:r>
            <a:r>
              <a:rPr lang="en-US" altLang="en-US" sz="4000">
                <a:latin typeface="Courier New" panose="02070309020205020404" pitchFamily="49" charset="0"/>
              </a:rPr>
              <a:t>PrintStream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The console output object,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</a:t>
            </a:r>
            <a:r>
              <a:rPr lang="en-US" altLang="en-US" dirty="0" smtClean="0"/>
              <a:t>, is a </a:t>
            </a:r>
            <a:r>
              <a:rPr lang="en-US" altLang="en-US" dirty="0" err="1" smtClean="0">
                <a:latin typeface="Courier New" panose="02070309020205020404" pitchFamily="49" charset="0"/>
              </a:rPr>
              <a:t>PrintStream</a:t>
            </a:r>
            <a:r>
              <a:rPr lang="en-US" altLang="en-US" dirty="0" smtClean="0"/>
              <a:t>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2000" b="1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1800" b="1" dirty="0" err="1">
                <a:latin typeface="Courier New" panose="02070309020205020404" pitchFamily="49" charset="0"/>
              </a:rPr>
              <a:t>PrintStream</a:t>
            </a:r>
            <a:r>
              <a:rPr lang="en-US" altLang="en-US" sz="1800" b="1" dirty="0">
                <a:latin typeface="Courier New" panose="02070309020205020404" pitchFamily="49" charset="0"/>
              </a:rPr>
              <a:t> out1 =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System.out</a:t>
            </a:r>
            <a:r>
              <a:rPr lang="en-US" altLang="en-US" sz="1800" b="1" dirty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1800" dirty="0" err="1">
                <a:latin typeface="Courier New" panose="02070309020205020404" pitchFamily="49" charset="0"/>
              </a:rPr>
              <a:t>PrintStream</a:t>
            </a:r>
            <a:r>
              <a:rPr lang="en-US" altLang="en-US" sz="1800" dirty="0">
                <a:latin typeface="Courier New" panose="02070309020205020404" pitchFamily="49" charset="0"/>
              </a:rPr>
              <a:t> out2 = new </a:t>
            </a:r>
            <a:r>
              <a:rPr lang="en-US" altLang="en-US" sz="1800" dirty="0" err="1">
                <a:latin typeface="Courier New" panose="02070309020205020404" pitchFamily="49" charset="0"/>
              </a:rPr>
              <a:t>PrintStream</a:t>
            </a:r>
            <a:r>
              <a:rPr lang="en-US" altLang="en-US" sz="1800" dirty="0">
                <a:latin typeface="Courier New" panose="02070309020205020404" pitchFamily="49" charset="0"/>
              </a:rPr>
              <a:t>(new File("data.txt"));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out1.println("Hello, console!");   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out2.println("Hello, file!");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</a:t>
            </a:r>
            <a:endParaRPr lang="en-US" altLang="en-US" sz="1800" dirty="0"/>
          </a:p>
          <a:p>
            <a:pPr marL="393700" lvl="1" indent="0">
              <a:lnSpc>
                <a:spcPct val="110000"/>
              </a:lnSpc>
              <a:buNone/>
            </a:pPr>
            <a:endParaRPr lang="en-US" altLang="en-US" dirty="0" smtClean="0"/>
          </a:p>
          <a:p>
            <a:pPr lvl="2">
              <a:lnSpc>
                <a:spcPct val="110000"/>
              </a:lnSpc>
            </a:pPr>
            <a:endParaRPr lang="en-US" altLang="en-US" dirty="0" smtClean="0"/>
          </a:p>
          <a:p>
            <a:pPr marL="639763" lvl="1" indent="-246063">
              <a:lnSpc>
                <a:spcPct val="110000"/>
              </a:lnSpc>
            </a:pPr>
            <a:r>
              <a:rPr lang="en-US" altLang="en-US" dirty="0" smtClean="0"/>
              <a:t>You can pass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</a:t>
            </a:r>
            <a:r>
              <a:rPr lang="en-US" altLang="en-US" dirty="0" smtClean="0"/>
              <a:t> to a method as a </a:t>
            </a:r>
            <a:r>
              <a:rPr lang="en-US" altLang="en-US" dirty="0" err="1" smtClean="0">
                <a:latin typeface="Courier New" panose="02070309020205020404" pitchFamily="49" charset="0"/>
              </a:rPr>
              <a:t>PrintStream</a:t>
            </a:r>
            <a:r>
              <a:rPr lang="en-US" altLang="en-US" dirty="0" smtClean="0"/>
              <a:t>.</a:t>
            </a:r>
          </a:p>
          <a:p>
            <a:pPr lvl="2">
              <a:lnSpc>
                <a:spcPct val="110000"/>
              </a:lnSpc>
            </a:pPr>
            <a:endParaRPr lang="en-US" altLang="en-US" dirty="0" smtClean="0"/>
          </a:p>
          <a:p>
            <a:pPr lvl="2">
              <a:lnSpc>
                <a:spcPct val="110000"/>
              </a:lnSpc>
            </a:pPr>
            <a:r>
              <a:rPr lang="en-US" altLang="en-US" dirty="0" smtClean="0"/>
              <a:t>Allows a method to send output to the console or a file.</a:t>
            </a:r>
          </a:p>
        </p:txBody>
      </p:sp>
    </p:spTree>
    <p:extLst>
      <p:ext uri="{BB962C8B-B14F-4D97-AF65-F5344CB8AC3E}">
        <p14:creationId xmlns:p14="http://schemas.microsoft.com/office/powerpoint/2010/main" val="3749808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PrintStream</a:t>
            </a:r>
            <a:r>
              <a:rPr lang="en-US" altLang="en-US" smtClean="0"/>
              <a:t> question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Modify our previous Hours program to use a </a:t>
            </a:r>
            <a:r>
              <a:rPr lang="en-US" altLang="en-US" dirty="0" err="1" smtClean="0">
                <a:latin typeface="Courier New" panose="02070309020205020404" pitchFamily="49" charset="0"/>
              </a:rPr>
              <a:t>PrintStream</a:t>
            </a:r>
            <a:r>
              <a:rPr lang="en-US" altLang="en-US" dirty="0" smtClean="0"/>
              <a:t> to send its output to the file </a:t>
            </a:r>
            <a:r>
              <a:rPr lang="en-US" altLang="en-US" dirty="0" smtClean="0">
                <a:latin typeface="Courier New" panose="02070309020205020404" pitchFamily="49" charset="0"/>
              </a:rPr>
              <a:t>hours_out.txt</a:t>
            </a:r>
            <a:r>
              <a:rPr lang="en-US" altLang="en-US" dirty="0" smtClean="0"/>
              <a:t>.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sz="900" dirty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The program will produce no console output.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But the file </a:t>
            </a:r>
            <a:r>
              <a:rPr lang="en-US" altLang="en-US" dirty="0" smtClean="0">
                <a:latin typeface="Courier New" panose="02070309020205020404" pitchFamily="49" charset="0"/>
              </a:rPr>
              <a:t>hours_out.txt</a:t>
            </a:r>
            <a:r>
              <a:rPr lang="en-US" altLang="en-US" dirty="0" smtClean="0"/>
              <a:t> will be created with the text: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Kim (ID#123) worked 31.4 hours (7.85 hours/day)</a:t>
            </a:r>
            <a:endParaRPr lang="en-US" altLang="en-US" sz="9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Eric (ID#456) worked 36.8 hours (7.36 hours/day)</a:t>
            </a:r>
            <a:endParaRPr lang="en-US" altLang="en-US" sz="9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Stef (ID#789) worked 39.5 hours (7.9 hours/day)</a:t>
            </a:r>
          </a:p>
        </p:txBody>
      </p:sp>
    </p:spTree>
    <p:extLst>
      <p:ext uri="{BB962C8B-B14F-4D97-AF65-F5344CB8AC3E}">
        <p14:creationId xmlns:p14="http://schemas.microsoft.com/office/powerpoint/2010/main" val="15854197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Prompting for a file name</a:t>
            </a:r>
          </a:p>
        </p:txBody>
      </p:sp>
      <p:sp>
        <p:nvSpPr>
          <p:cNvPr id="80998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70000" lnSpcReduction="20000"/>
          </a:bodyPr>
          <a:lstStyle/>
          <a:p>
            <a:pPr marL="273050" indent="-273050"/>
            <a:r>
              <a:rPr lang="en-US" altLang="en-US" dirty="0" smtClean="0"/>
              <a:t>We can ask the user to tell us the file to read.</a:t>
            </a:r>
          </a:p>
          <a:p>
            <a:pPr marL="639763" lvl="1" indent="-246063"/>
            <a:r>
              <a:rPr lang="en-US" altLang="en-US" dirty="0" smtClean="0"/>
              <a:t>Filename might have spaces; use </a:t>
            </a:r>
            <a:r>
              <a:rPr lang="en-US" altLang="en-US" dirty="0" err="1" smtClean="0">
                <a:latin typeface="Courier New" panose="02070309020205020404" pitchFamily="49" charset="0"/>
              </a:rPr>
              <a:t>nextLine</a:t>
            </a:r>
            <a:r>
              <a:rPr lang="en-US" altLang="en-US" dirty="0" smtClean="0">
                <a:latin typeface="Courier New" panose="02070309020205020404" pitchFamily="49" charset="0"/>
              </a:rPr>
              <a:t>()</a:t>
            </a:r>
            <a:r>
              <a:rPr lang="en-US" altLang="en-US" dirty="0" smtClean="0"/>
              <a:t>, not </a:t>
            </a:r>
            <a:r>
              <a:rPr lang="en-US" altLang="en-US" dirty="0" smtClean="0">
                <a:latin typeface="Courier New" panose="02070309020205020404" pitchFamily="49" charset="0"/>
              </a:rPr>
              <a:t>next()</a:t>
            </a:r>
            <a:endParaRPr lang="en-US" altLang="en-US" dirty="0" smtClean="0"/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</a:p>
          <a:p>
            <a:pPr marL="639763" lvl="1" indent="-246063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// prompt for input file name</a:t>
            </a:r>
          </a:p>
          <a:p>
            <a:pPr marL="639763" lvl="1" indent="-246063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Scanner console = new Scanner(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System.in</a:t>
            </a:r>
            <a:r>
              <a:rPr lang="en-US" altLang="en-US" dirty="0" smtClean="0">
                <a:latin typeface="Courier New" panose="02070309020205020404" pitchFamily="49" charset="0"/>
              </a:rPr>
              <a:t>); </a:t>
            </a:r>
          </a:p>
          <a:p>
            <a:pPr marL="639763" lvl="1" indent="-246063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System.out.print</a:t>
            </a:r>
            <a:r>
              <a:rPr lang="en-US" altLang="en-US" b="1" dirty="0" smtClean="0">
                <a:latin typeface="Courier New" panose="02070309020205020404" pitchFamily="49" charset="0"/>
              </a:rPr>
              <a:t>("Type a file name to use: ");</a:t>
            </a:r>
          </a:p>
          <a:p>
            <a:pPr marL="639763" lvl="1" indent="-246063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String filename =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console.nextLine</a:t>
            </a:r>
            <a:r>
              <a:rPr lang="en-US" altLang="en-US" b="1" dirty="0" smtClean="0">
                <a:latin typeface="Courier New" panose="02070309020205020404" pitchFamily="49" charset="0"/>
              </a:rPr>
              <a:t>();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Scanner input = new Scanner(new File(</a:t>
            </a:r>
            <a:r>
              <a:rPr lang="en-US" altLang="en-US" b="1" dirty="0" smtClean="0">
                <a:latin typeface="Courier New" panose="02070309020205020404" pitchFamily="49" charset="0"/>
              </a:rPr>
              <a:t>filename</a:t>
            </a:r>
            <a:r>
              <a:rPr lang="en-US" altLang="en-US" dirty="0" smtClean="0">
                <a:latin typeface="Courier New" panose="02070309020205020404" pitchFamily="49" charset="0"/>
              </a:rPr>
              <a:t>));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>
                <a:latin typeface="Courier New" panose="02070309020205020404" pitchFamily="49" charset="0"/>
              </a:rPr>
              <a:t>File</a:t>
            </a:r>
            <a:r>
              <a:rPr lang="en-US" altLang="en-US" dirty="0" smtClean="0"/>
              <a:t>s have an </a:t>
            </a:r>
            <a:r>
              <a:rPr lang="en-US" altLang="en-US" dirty="0" smtClean="0">
                <a:latin typeface="Courier New" panose="02070309020205020404" pitchFamily="49" charset="0"/>
              </a:rPr>
              <a:t>exists</a:t>
            </a:r>
            <a:r>
              <a:rPr lang="en-US" altLang="en-US" dirty="0" smtClean="0"/>
              <a:t> method to test for file-not-found: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1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File file = new File("</a:t>
            </a:r>
            <a:r>
              <a:rPr lang="en-US" altLang="en-US" dirty="0" err="1" smtClean="0">
                <a:latin typeface="Courier New" panose="02070309020205020404" pitchFamily="49" charset="0"/>
              </a:rPr>
              <a:t>hours.txt</a:t>
            </a:r>
            <a:r>
              <a:rPr lang="en-US" altLang="en-US" dirty="0" smtClean="0">
                <a:latin typeface="Courier New" panose="02070309020205020404" pitchFamily="49" charset="0"/>
              </a:rPr>
              <a:t>");</a:t>
            </a:r>
          </a:p>
          <a:p>
            <a:pPr marL="639763" lvl="1" indent="-246063">
              <a:lnSpc>
                <a:spcPct val="120000"/>
              </a:lnSpc>
              <a:spcBef>
                <a:spcPts val="0"/>
              </a:spcBef>
              <a:buNone/>
            </a:pPr>
            <a:endParaRPr lang="en-US" altLang="en-US" sz="1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if (!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file.exists</a:t>
            </a:r>
            <a:r>
              <a:rPr lang="en-US" altLang="en-US" b="1" dirty="0" smtClean="0">
                <a:latin typeface="Courier New" panose="02070309020205020404" pitchFamily="49" charset="0"/>
              </a:rPr>
              <a:t>()) {</a:t>
            </a:r>
          </a:p>
          <a:p>
            <a:pPr marL="639763" lvl="1" indent="-246063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try a second input file as a backup</a:t>
            </a:r>
          </a:p>
          <a:p>
            <a:pPr marL="639763" lvl="1" indent="-246063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</a:t>
            </a:r>
            <a:r>
              <a:rPr lang="en-US" altLang="en-US" dirty="0" smtClean="0">
                <a:latin typeface="Courier New" panose="02070309020205020404" pitchFamily="49" charset="0"/>
              </a:rPr>
              <a:t>("hours file not found!");</a:t>
            </a:r>
          </a:p>
          <a:p>
            <a:pPr marL="639763" lvl="1" indent="-246063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file = new File("hours2.txt");</a:t>
            </a:r>
          </a:p>
          <a:p>
            <a:pPr marL="639763" lvl="1" indent="-246063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5278383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9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09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09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099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099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0998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0998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Mixing tokens and lines</a:t>
            </a:r>
          </a:p>
        </p:txBody>
      </p:sp>
      <p:sp>
        <p:nvSpPr>
          <p:cNvPr id="81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en-US" dirty="0" smtClean="0"/>
              <a:t>Using </a:t>
            </a:r>
            <a:r>
              <a:rPr lang="en-US" altLang="en-US" dirty="0" err="1" smtClean="0">
                <a:latin typeface="Courier New" panose="02070309020205020404" pitchFamily="49" charset="0"/>
              </a:rPr>
              <a:t>nextLine</a:t>
            </a:r>
            <a:r>
              <a:rPr lang="en-US" altLang="en-US" dirty="0" smtClean="0"/>
              <a:t> in conjunction with the token-based methods on the same </a:t>
            </a:r>
            <a:r>
              <a:rPr lang="en-US" altLang="en-US" dirty="0" smtClean="0">
                <a:latin typeface="Courier New" panose="02070309020205020404" pitchFamily="49" charset="0"/>
              </a:rPr>
              <a:t>Scanner</a:t>
            </a:r>
            <a:r>
              <a:rPr lang="en-US" altLang="en-US" dirty="0" smtClean="0"/>
              <a:t> can cause unexpected results.</a:t>
            </a:r>
          </a:p>
          <a:p>
            <a:pPr>
              <a:lnSpc>
                <a:spcPct val="110000"/>
              </a:lnSpc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11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23   3.14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Joe   "Hello" world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	        45.2	19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endParaRPr lang="en-US" altLang="en-US" sz="1800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110000"/>
              </a:lnSpc>
            </a:pPr>
            <a:r>
              <a:rPr lang="en-US" altLang="en-US" sz="2000" dirty="0"/>
              <a:t>You'd think you could read </a:t>
            </a:r>
            <a:r>
              <a:rPr lang="en-US" altLang="en-US" sz="2000" dirty="0">
                <a:latin typeface="Courier New" panose="02070309020205020404" pitchFamily="49" charset="0"/>
              </a:rPr>
              <a:t>23</a:t>
            </a:r>
            <a:r>
              <a:rPr lang="en-US" altLang="en-US" sz="2000" dirty="0"/>
              <a:t> and </a:t>
            </a:r>
            <a:r>
              <a:rPr lang="en-US" altLang="en-US" sz="2000" dirty="0">
                <a:latin typeface="Courier New" panose="02070309020205020404" pitchFamily="49" charset="0"/>
              </a:rPr>
              <a:t>3.14</a:t>
            </a:r>
            <a:r>
              <a:rPr lang="en-US" altLang="en-US" sz="2000" dirty="0"/>
              <a:t> with </a:t>
            </a:r>
            <a:r>
              <a:rPr lang="en-US" altLang="en-US" sz="2000" dirty="0" err="1">
                <a:latin typeface="Courier New" panose="02070309020205020404" pitchFamily="49" charset="0"/>
              </a:rPr>
              <a:t>nextInt</a:t>
            </a:r>
            <a:r>
              <a:rPr lang="en-US" altLang="en-US" sz="2000" dirty="0"/>
              <a:t> and </a:t>
            </a:r>
            <a:r>
              <a:rPr lang="en-US" altLang="en-US" sz="2000" dirty="0" err="1">
                <a:latin typeface="Courier New" panose="02070309020205020404" pitchFamily="49" charset="0"/>
              </a:rPr>
              <a:t>nextDouble</a:t>
            </a:r>
            <a:r>
              <a:rPr lang="en-US" altLang="en-US" sz="2000" dirty="0"/>
              <a:t>, then read </a:t>
            </a:r>
            <a:r>
              <a:rPr lang="en-US" altLang="en-US" sz="2000" dirty="0">
                <a:latin typeface="Courier New" panose="02070309020205020404" pitchFamily="49" charset="0"/>
              </a:rPr>
              <a:t>Joe "Hello" world</a:t>
            </a:r>
            <a:r>
              <a:rPr lang="en-US" altLang="en-US" sz="2000" dirty="0"/>
              <a:t> with </a:t>
            </a:r>
            <a:r>
              <a:rPr lang="en-US" altLang="en-US" sz="2000" dirty="0" err="1">
                <a:latin typeface="Courier New" panose="02070309020205020404" pitchFamily="49" charset="0"/>
              </a:rPr>
              <a:t>nextLine</a:t>
            </a:r>
            <a:r>
              <a:rPr lang="en-US" altLang="en-US" sz="2000" dirty="0"/>
              <a:t> .</a:t>
            </a:r>
          </a:p>
          <a:p>
            <a:pPr marL="742950" lvl="1" indent="-285750">
              <a:lnSpc>
                <a:spcPct val="110000"/>
              </a:lnSpc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11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input.nextInt</a:t>
            </a:r>
            <a:r>
              <a:rPr lang="en-US" altLang="en-US" sz="1800" dirty="0">
                <a:latin typeface="Courier New" panose="02070309020205020404" pitchFamily="49" charset="0"/>
              </a:rPr>
              <a:t>());   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23</a:t>
            </a:r>
          </a:p>
          <a:p>
            <a:pPr marL="742950" lvl="1" indent="-285750">
              <a:lnSpc>
                <a:spcPct val="110000"/>
              </a:lnSpc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input.nextDouble</a:t>
            </a:r>
            <a:r>
              <a:rPr lang="en-US" altLang="en-US" sz="1800" dirty="0">
                <a:latin typeface="Courier New" panose="02070309020205020404" pitchFamily="49" charset="0"/>
              </a:rPr>
              <a:t>());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3.14</a:t>
            </a:r>
          </a:p>
          <a:p>
            <a:pPr marL="742950" lvl="1" indent="-285750">
              <a:lnSpc>
                <a:spcPct val="110000"/>
              </a:lnSpc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input.nextLine</a:t>
            </a:r>
            <a:r>
              <a:rPr lang="en-US" altLang="en-US" sz="1800" dirty="0">
                <a:latin typeface="Courier New" panose="02070309020205020404" pitchFamily="49" charset="0"/>
              </a:rPr>
              <a:t>());  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</a:t>
            </a:r>
          </a:p>
          <a:p>
            <a:pPr marL="742950" lvl="1" indent="-285750">
              <a:lnSpc>
                <a:spcPct val="110000"/>
              </a:lnSpc>
              <a:buNone/>
            </a:pP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110000"/>
              </a:lnSpc>
            </a:pPr>
            <a:r>
              <a:rPr lang="en-US" altLang="en-US" dirty="0" smtClean="0"/>
              <a:t>But the </a:t>
            </a:r>
            <a:r>
              <a:rPr lang="en-US" altLang="en-US" dirty="0" err="1" smtClean="0">
                <a:latin typeface="Courier New" panose="02070309020205020404" pitchFamily="49" charset="0"/>
              </a:rPr>
              <a:t>nextLine</a:t>
            </a:r>
            <a:r>
              <a:rPr lang="en-US" altLang="en-US" dirty="0" smtClean="0"/>
              <a:t> call produces no output!  Why?</a:t>
            </a:r>
          </a:p>
        </p:txBody>
      </p:sp>
    </p:spTree>
    <p:extLst>
      <p:ext uri="{BB962C8B-B14F-4D97-AF65-F5344CB8AC3E}">
        <p14:creationId xmlns:p14="http://schemas.microsoft.com/office/powerpoint/2010/main" val="1244716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10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File paths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>
              <a:tabLst>
                <a:tab pos="3429000" algn="l"/>
              </a:tabLst>
            </a:pPr>
            <a:r>
              <a:rPr lang="en-US" altLang="en-US" b="1" dirty="0" smtClean="0"/>
              <a:t>absolute path</a:t>
            </a:r>
            <a:r>
              <a:rPr lang="en-US" altLang="en-US" dirty="0" smtClean="0"/>
              <a:t>: specifies a drive or a top </a:t>
            </a:r>
            <a:r>
              <a:rPr lang="en-US" altLang="en-US" dirty="0" smtClean="0">
                <a:latin typeface="Courier New" panose="02070309020205020404" pitchFamily="49" charset="0"/>
              </a:rPr>
              <a:t>"/"</a:t>
            </a:r>
            <a:r>
              <a:rPr lang="en-US" altLang="en-US" dirty="0" smtClean="0"/>
              <a:t> folder</a:t>
            </a:r>
          </a:p>
          <a:p>
            <a:pPr marL="639763" lvl="1" indent="-246063">
              <a:buNone/>
              <a:tabLst>
                <a:tab pos="34290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C:/Documents/smith/hw6/input/data.csv</a:t>
            </a:r>
          </a:p>
          <a:p>
            <a:pPr marL="639763" lvl="1" indent="-246063">
              <a:tabLst>
                <a:tab pos="3429000" algn="l"/>
              </a:tabLst>
            </a:pPr>
            <a:r>
              <a:rPr lang="en-US" altLang="en-US" dirty="0" smtClean="0"/>
              <a:t>Windows can also use backslashes to separate folders.</a:t>
            </a:r>
          </a:p>
          <a:p>
            <a:pPr marL="639763" lvl="1" indent="-246063">
              <a:tabLst>
                <a:tab pos="3429000" algn="l"/>
              </a:tabLst>
            </a:pPr>
            <a:endParaRPr lang="en-US" altLang="en-US" dirty="0" smtClean="0"/>
          </a:p>
          <a:p>
            <a:pPr marL="639763" lvl="1" indent="-246063">
              <a:tabLst>
                <a:tab pos="3429000" algn="l"/>
              </a:tabLst>
            </a:pPr>
            <a:endParaRPr lang="en-US" altLang="en-US" dirty="0" smtClean="0"/>
          </a:p>
          <a:p>
            <a:pPr marL="273050" indent="-273050">
              <a:tabLst>
                <a:tab pos="3429000" algn="l"/>
              </a:tabLst>
            </a:pPr>
            <a:r>
              <a:rPr lang="en-US" altLang="en-US" b="1" dirty="0" smtClean="0"/>
              <a:t>relative path</a:t>
            </a:r>
            <a:r>
              <a:rPr lang="en-US" altLang="en-US" dirty="0" smtClean="0"/>
              <a:t>: does not specify any top-level folder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34290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names.dat</a:t>
            </a:r>
            <a:endParaRPr lang="en-US" altLang="en-US" dirty="0" smtClean="0"/>
          </a:p>
          <a:p>
            <a:pPr marL="639763" lvl="1" indent="-246063">
              <a:lnSpc>
                <a:spcPct val="80000"/>
              </a:lnSpc>
              <a:buNone/>
              <a:tabLst>
                <a:tab pos="34290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input/kinglear.txt</a:t>
            </a:r>
            <a:endParaRPr lang="en-US" altLang="en-US" dirty="0" smtClean="0"/>
          </a:p>
          <a:p>
            <a:pPr marL="639763" lvl="1" indent="-246063">
              <a:tabLst>
                <a:tab pos="3429000" algn="l"/>
              </a:tabLst>
            </a:pPr>
            <a:endParaRPr lang="en-US" altLang="en-US" sz="900" dirty="0"/>
          </a:p>
          <a:p>
            <a:pPr marL="639763" lvl="1" indent="-246063">
              <a:tabLst>
                <a:tab pos="3429000" algn="l"/>
              </a:tabLst>
            </a:pPr>
            <a:r>
              <a:rPr lang="en-US" altLang="en-US" dirty="0" smtClean="0"/>
              <a:t>Assumed to be relative to the </a:t>
            </a:r>
            <a:r>
              <a:rPr lang="en-US" altLang="en-US" i="1" dirty="0" smtClean="0">
                <a:solidFill>
                  <a:srgbClr val="C00000"/>
                </a:solidFill>
              </a:rPr>
              <a:t>current directory</a:t>
            </a:r>
            <a:r>
              <a:rPr lang="en-US" altLang="en-US" dirty="0" smtClean="0"/>
              <a:t>:</a:t>
            </a:r>
          </a:p>
          <a:p>
            <a:pPr marL="639763" lvl="1" indent="-246063">
              <a:tabLst>
                <a:tab pos="3429000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34290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Scanner input = new </a:t>
            </a:r>
            <a:r>
              <a:rPr lang="en-US" altLang="en-US" sz="2000" dirty="0" smtClean="0">
                <a:latin typeface="Courier New" panose="02070309020205020404" pitchFamily="49" charset="0"/>
              </a:rPr>
              <a:t>Scanner(new </a:t>
            </a:r>
            <a:r>
              <a:rPr lang="en-US" altLang="en-US" sz="2000" dirty="0">
                <a:latin typeface="Courier New" panose="02070309020205020404" pitchFamily="49" charset="0"/>
              </a:rPr>
              <a:t>File(</a:t>
            </a:r>
            <a:r>
              <a:rPr lang="en-US" altLang="en-US" sz="2000" b="1" dirty="0">
                <a:latin typeface="Courier New" panose="02070309020205020404" pitchFamily="49" charset="0"/>
              </a:rPr>
              <a:t>"data/</a:t>
            </a:r>
            <a:r>
              <a:rPr lang="en-US" altLang="en-US" sz="2000" b="1" dirty="0">
                <a:latin typeface="Courier New" panose="02070309020205020404" pitchFamily="49" charset="0"/>
              </a:rPr>
              <a:t>readme.txt"</a:t>
            </a:r>
            <a:r>
              <a:rPr lang="en-US" altLang="en-US" sz="2000" dirty="0">
                <a:latin typeface="Courier New" panose="02070309020205020404" pitchFamily="49" charset="0"/>
              </a:rPr>
              <a:t>));</a:t>
            </a:r>
          </a:p>
          <a:p>
            <a:pPr marL="639763" lvl="1" indent="-246063">
              <a:tabLst>
                <a:tab pos="3429000" algn="l"/>
              </a:tabLst>
            </a:pPr>
            <a:endParaRPr lang="en-US" altLang="en-US" sz="900" dirty="0"/>
          </a:p>
          <a:p>
            <a:pPr marL="639763" lvl="1" indent="-246063">
              <a:buNone/>
              <a:tabLst>
                <a:tab pos="3429000" algn="l"/>
              </a:tabLst>
            </a:pPr>
            <a:r>
              <a:rPr lang="en-US" altLang="en-US" dirty="0" smtClean="0"/>
              <a:t>	If our program is in	</a:t>
            </a:r>
            <a:r>
              <a:rPr lang="en-US" altLang="en-US" dirty="0" smtClean="0">
                <a:latin typeface="Courier New" panose="02070309020205020404" pitchFamily="49" charset="0"/>
              </a:rPr>
              <a:t>H:/hw6</a:t>
            </a:r>
            <a:r>
              <a:rPr lang="en-US" altLang="en-US" dirty="0" smtClean="0"/>
              <a:t> ,</a:t>
            </a:r>
            <a:br>
              <a:rPr lang="en-US" altLang="en-US" dirty="0" smtClean="0"/>
            </a:br>
            <a:r>
              <a:rPr lang="en-US" altLang="en-US" dirty="0" smtClean="0">
                <a:latin typeface="Courier New" panose="02070309020205020404" pitchFamily="49" charset="0"/>
              </a:rPr>
              <a:t>Scanner</a:t>
            </a:r>
            <a:r>
              <a:rPr lang="en-US" altLang="en-US" dirty="0" smtClean="0"/>
              <a:t> will look for 	</a:t>
            </a:r>
            <a:r>
              <a:rPr lang="en-US" altLang="en-US" dirty="0" smtClean="0">
                <a:latin typeface="Courier New" panose="02070309020205020404" pitchFamily="49" charset="0"/>
              </a:rPr>
              <a:t>H:/hw6/data/readme.txt</a:t>
            </a:r>
          </a:p>
        </p:txBody>
      </p:sp>
    </p:spTree>
    <p:extLst>
      <p:ext uri="{BB962C8B-B14F-4D97-AF65-F5344CB8AC3E}">
        <p14:creationId xmlns:p14="http://schemas.microsoft.com/office/powerpoint/2010/main" val="890314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Mixing lines and tokens</a:t>
            </a:r>
          </a:p>
        </p:txBody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Don't read both tokens and lines from the same </a:t>
            </a:r>
            <a:r>
              <a:rPr lang="en-US" altLang="en-US" dirty="0" smtClean="0">
                <a:latin typeface="Courier New" panose="02070309020205020404" pitchFamily="49" charset="0"/>
              </a:rPr>
              <a:t>Scanner</a:t>
            </a:r>
            <a:r>
              <a:rPr lang="en-US" altLang="en-US" dirty="0" smtClean="0"/>
              <a:t>: </a:t>
            </a:r>
          </a:p>
          <a:p>
            <a:pPr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	23   3.14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Joe   "Hello world"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	        45.2	</a:t>
            </a:r>
            <a:r>
              <a:rPr lang="en-US" altLang="en-US" sz="1600" dirty="0" smtClean="0">
                <a:latin typeface="Courier New" panose="02070309020205020404" pitchFamily="49" charset="0"/>
              </a:rPr>
              <a:t>19</a:t>
            </a:r>
            <a:endParaRPr lang="en-US" altLang="en-US" sz="1600" dirty="0">
              <a:latin typeface="Courier New" panose="02070309020205020404" pitchFamily="49" charset="0"/>
            </a:endParaRPr>
          </a:p>
          <a:p>
            <a:pPr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	</a:t>
            </a:r>
            <a:r>
              <a:rPr lang="en-US" altLang="en-US" sz="1600" dirty="0" err="1">
                <a:latin typeface="Courier New" panose="02070309020205020404" pitchFamily="49" charset="0"/>
              </a:rPr>
              <a:t>input.nextInt</a:t>
            </a:r>
            <a:r>
              <a:rPr lang="en-US" altLang="en-US" sz="1600" dirty="0">
                <a:latin typeface="Courier New" panose="02070309020205020404" pitchFamily="49" charset="0"/>
              </a:rPr>
              <a:t>()                               </a:t>
            </a: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23</a:t>
            </a:r>
            <a:b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</a:br>
            <a:r>
              <a:rPr lang="en-US" altLang="en-US" sz="1600" b="1" dirty="0">
                <a:latin typeface="Courier New" panose="02070309020205020404" pitchFamily="49" charset="0"/>
              </a:rPr>
              <a:t>23</a:t>
            </a:r>
            <a:r>
              <a:rPr lang="en-US" altLang="en-US" sz="1600" dirty="0">
                <a:latin typeface="Courier New" panose="02070309020205020404" pitchFamily="49" charset="0"/>
              </a:rPr>
              <a:t>\t3.14\</a:t>
            </a:r>
            <a:r>
              <a:rPr lang="en-US" altLang="en-US" sz="1600" dirty="0" err="1">
                <a:latin typeface="Courier New" panose="02070309020205020404" pitchFamily="49" charset="0"/>
              </a:rPr>
              <a:t>nJoe</a:t>
            </a:r>
            <a:r>
              <a:rPr lang="en-US" altLang="en-US" sz="1600" dirty="0">
                <a:latin typeface="Courier New" panose="02070309020205020404" pitchFamily="49" charset="0"/>
              </a:rPr>
              <a:t>\</a:t>
            </a:r>
            <a:r>
              <a:rPr lang="en-US" altLang="en-US" sz="1600" dirty="0" err="1">
                <a:latin typeface="Courier New" panose="02070309020205020404" pitchFamily="49" charset="0"/>
              </a:rPr>
              <a:t>t"Hello</a:t>
            </a:r>
            <a:r>
              <a:rPr lang="en-US" altLang="en-US" sz="1600" dirty="0">
                <a:latin typeface="Courier New" panose="02070309020205020404" pitchFamily="49" charset="0"/>
              </a:rPr>
              <a:t>" world\n\t\t45.2  19\n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b="1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 smtClean="0">
                <a:latin typeface="Courier New" panose="02070309020205020404" pitchFamily="49" charset="0"/>
              </a:rPr>
              <a:t>^</a:t>
            </a:r>
            <a:endParaRPr lang="en-US" altLang="en-US" sz="700" dirty="0">
              <a:latin typeface="Courier New" panose="02070309020205020404" pitchFamily="49" charset="0"/>
            </a:endParaRPr>
          </a:p>
          <a:p>
            <a:pPr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	</a:t>
            </a:r>
            <a:r>
              <a:rPr lang="en-US" altLang="en-US" sz="1600" i="1" dirty="0" err="1">
                <a:latin typeface="Courier New" panose="02070309020205020404" pitchFamily="49" charset="0"/>
              </a:rPr>
              <a:t>input.nextDouble</a:t>
            </a:r>
            <a:r>
              <a:rPr lang="en-US" altLang="en-US" sz="1600" i="1" dirty="0">
                <a:latin typeface="Courier New" panose="02070309020205020404" pitchFamily="49" charset="0"/>
              </a:rPr>
              <a:t>()</a:t>
            </a:r>
            <a:r>
              <a:rPr lang="en-US" altLang="en-US" sz="1600" dirty="0">
                <a:latin typeface="Courier New" panose="02070309020205020404" pitchFamily="49" charset="0"/>
              </a:rPr>
              <a:t>                            </a:t>
            </a: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3.14</a:t>
            </a:r>
            <a:b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23\t</a:t>
            </a:r>
            <a:r>
              <a:rPr lang="en-US" altLang="en-US" sz="1600" b="1" dirty="0">
                <a:latin typeface="Courier New" panose="02070309020205020404" pitchFamily="49" charset="0"/>
              </a:rPr>
              <a:t>3.14</a:t>
            </a:r>
            <a:r>
              <a:rPr lang="en-US" altLang="en-US" sz="1600" dirty="0">
                <a:latin typeface="Courier New" panose="02070309020205020404" pitchFamily="49" charset="0"/>
              </a:rPr>
              <a:t>\</a:t>
            </a:r>
            <a:r>
              <a:rPr lang="en-US" altLang="en-US" sz="1600" dirty="0" err="1">
                <a:latin typeface="Courier New" panose="02070309020205020404" pitchFamily="49" charset="0"/>
              </a:rPr>
              <a:t>nJoe</a:t>
            </a:r>
            <a:r>
              <a:rPr lang="en-US" altLang="en-US" sz="1600" dirty="0">
                <a:latin typeface="Courier New" panose="02070309020205020404" pitchFamily="49" charset="0"/>
              </a:rPr>
              <a:t>\</a:t>
            </a:r>
            <a:r>
              <a:rPr lang="en-US" altLang="en-US" sz="1600" dirty="0" err="1">
                <a:latin typeface="Courier New" panose="02070309020205020404" pitchFamily="49" charset="0"/>
              </a:rPr>
              <a:t>t"Hello</a:t>
            </a:r>
            <a:r>
              <a:rPr lang="en-US" altLang="en-US" sz="1600" dirty="0">
                <a:latin typeface="Courier New" panose="02070309020205020404" pitchFamily="49" charset="0"/>
              </a:rPr>
              <a:t>" world\n\t\t45.2  19\n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b="1" dirty="0">
                <a:latin typeface="Courier New" panose="02070309020205020404" pitchFamily="49" charset="0"/>
              </a:rPr>
              <a:t>        </a:t>
            </a:r>
            <a:r>
              <a:rPr lang="en-US" altLang="en-US" sz="1600" b="1" dirty="0" smtClean="0">
                <a:latin typeface="Courier New" panose="02070309020205020404" pitchFamily="49" charset="0"/>
              </a:rPr>
              <a:t>^</a:t>
            </a:r>
            <a:endParaRPr lang="en-US" altLang="en-US" sz="700" b="1" dirty="0">
              <a:latin typeface="Courier New" panose="02070309020205020404" pitchFamily="49" charset="0"/>
            </a:endParaRPr>
          </a:p>
          <a:p>
            <a:pPr>
              <a:buNone/>
            </a:pPr>
            <a:r>
              <a:rPr lang="en-US" altLang="en-US" sz="1600" i="1" dirty="0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1600" i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input.nextLine</a:t>
            </a:r>
            <a:r>
              <a:rPr lang="en-US" altLang="en-US" sz="1600" i="1" dirty="0">
                <a:solidFill>
                  <a:srgbClr val="800000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                             </a:t>
            </a: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"" (empty!)</a:t>
            </a:r>
            <a:b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</a:b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23\t3.14\</a:t>
            </a: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nJoe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\</a:t>
            </a: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t"Hello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" world\n\t\t45.2  19\n</a:t>
            </a:r>
            <a:b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</a:br>
            <a:r>
              <a:rPr lang="en-US" alt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          </a:t>
            </a:r>
            <a:r>
              <a:rPr lang="en-US" altLang="en-US" sz="16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^</a:t>
            </a:r>
            <a:endParaRPr lang="en-US" altLang="en-US" sz="700" dirty="0">
              <a:latin typeface="Courier New" panose="02070309020205020404" pitchFamily="49" charset="0"/>
            </a:endParaRPr>
          </a:p>
          <a:p>
            <a:pPr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	</a:t>
            </a:r>
            <a:r>
              <a:rPr lang="en-US" altLang="en-US" sz="1600" i="1" dirty="0" err="1" smtClean="0">
                <a:latin typeface="Courier New" panose="02070309020205020404" pitchFamily="49" charset="0"/>
              </a:rPr>
              <a:t>input.nextLine</a:t>
            </a:r>
            <a:r>
              <a:rPr lang="en-US" altLang="en-US" sz="1600" i="1" dirty="0">
                <a:latin typeface="Courier New" panose="02070309020205020404" pitchFamily="49" charset="0"/>
              </a:rPr>
              <a:t>()</a:t>
            </a:r>
            <a:r>
              <a:rPr lang="en-US" altLang="en-US" sz="1600" dirty="0">
                <a:latin typeface="Courier New" panose="02070309020205020404" pitchFamily="49" charset="0"/>
              </a:rPr>
              <a:t>                     </a:t>
            </a: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"Joe\t\"Hello\" world"</a:t>
            </a:r>
            <a:b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23\t3.14\</a:t>
            </a:r>
            <a:r>
              <a:rPr lang="en-US" altLang="en-US" sz="1600" dirty="0" err="1">
                <a:latin typeface="Courier New" panose="02070309020205020404" pitchFamily="49" charset="0"/>
              </a:rPr>
              <a:t>n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Joe</a:t>
            </a:r>
            <a:r>
              <a:rPr lang="en-US" altLang="en-US" sz="1600" b="1" dirty="0">
                <a:latin typeface="Courier New" panose="02070309020205020404" pitchFamily="49" charset="0"/>
              </a:rPr>
              <a:t>\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t"Hello</a:t>
            </a:r>
            <a:r>
              <a:rPr lang="en-US" altLang="en-US" sz="1600" b="1" dirty="0">
                <a:latin typeface="Courier New" panose="02070309020205020404" pitchFamily="49" charset="0"/>
              </a:rPr>
              <a:t>" world</a:t>
            </a:r>
            <a:r>
              <a:rPr lang="en-US" altLang="en-US" sz="1600" dirty="0">
                <a:latin typeface="Courier New" panose="02070309020205020404" pitchFamily="49" charset="0"/>
              </a:rPr>
              <a:t>\n\t\t45.2  19\n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b="1" dirty="0">
                <a:latin typeface="Courier New" panose="02070309020205020404" pitchFamily="49" charset="0"/>
              </a:rPr>
              <a:t>                              ^</a:t>
            </a:r>
          </a:p>
        </p:txBody>
      </p:sp>
    </p:spTree>
    <p:extLst>
      <p:ext uri="{BB962C8B-B14F-4D97-AF65-F5344CB8AC3E}">
        <p14:creationId xmlns:p14="http://schemas.microsoft.com/office/powerpoint/2010/main" val="13063784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3059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Line-and-token example</a:t>
            </a:r>
          </a:p>
        </p:txBody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Scanner console = new Scanner(System.in);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("Enter your age: ");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age =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console.nextInt</a:t>
            </a:r>
            <a:r>
              <a:rPr lang="en-US" altLang="en-US" sz="1800" b="1" dirty="0">
                <a:latin typeface="Courier New" panose="02070309020205020404" pitchFamily="49" charset="0"/>
              </a:rPr>
              <a:t>()</a:t>
            </a:r>
            <a:r>
              <a:rPr lang="en-US" altLang="en-US" sz="1800" dirty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("Now enter your name: ");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String name = </a:t>
            </a:r>
            <a:r>
              <a:rPr lang="en-US" altLang="en-US" sz="1800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console.nextLine</a:t>
            </a:r>
            <a:r>
              <a:rPr lang="en-US" altLang="en-US" sz="1800" b="1" dirty="0">
                <a:solidFill>
                  <a:srgbClr val="800000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1800" dirty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(name + " is " + age + " years old.");</a:t>
            </a:r>
          </a:p>
          <a:p>
            <a:pPr marL="639763" lvl="1" indent="-246063">
              <a:lnSpc>
                <a:spcPct val="40000"/>
              </a:lnSpc>
              <a:buNone/>
              <a:tabLst>
                <a:tab pos="3657600" algn="l"/>
              </a:tabLst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buNone/>
              <a:tabLst>
                <a:tab pos="3657600" algn="l"/>
              </a:tabLst>
            </a:pPr>
            <a:r>
              <a:rPr lang="en-US" altLang="en-US" dirty="0" smtClean="0"/>
              <a:t>	Log of execution (user input underlined):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Enter your age: </a:t>
            </a:r>
            <a:r>
              <a:rPr lang="en-US" altLang="en-US" sz="2000" b="1" u="sng" dirty="0">
                <a:latin typeface="Courier New" panose="02070309020205020404" pitchFamily="49" charset="0"/>
              </a:rPr>
              <a:t>12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Now enter your name: </a:t>
            </a:r>
            <a:r>
              <a:rPr lang="en-US" altLang="en-US" sz="2000" b="1" u="sng" dirty="0">
                <a:latin typeface="Courier New" panose="02070309020205020404" pitchFamily="49" charset="0"/>
              </a:rPr>
              <a:t>Sideshow Bob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 is 12 years old.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273050" indent="-273050">
              <a:tabLst>
                <a:tab pos="3657600" algn="l"/>
              </a:tabLst>
            </a:pPr>
            <a:r>
              <a:rPr lang="en-US" altLang="en-US" dirty="0" smtClean="0"/>
              <a:t>Why?</a:t>
            </a:r>
          </a:p>
          <a:p>
            <a:pPr marL="639763" lvl="1" indent="-246063">
              <a:lnSpc>
                <a:spcPct val="80000"/>
              </a:lnSpc>
              <a:tabLst>
                <a:tab pos="3657600" algn="l"/>
              </a:tabLst>
            </a:pPr>
            <a:r>
              <a:rPr lang="en-US" altLang="en-US" dirty="0" smtClean="0"/>
              <a:t>Overall input:	</a:t>
            </a:r>
            <a:r>
              <a:rPr lang="en-US" altLang="en-US" dirty="0" smtClean="0">
                <a:latin typeface="Courier New" panose="02070309020205020404" pitchFamily="49" charset="0"/>
              </a:rPr>
              <a:t>12\</a:t>
            </a:r>
            <a:r>
              <a:rPr lang="en-US" altLang="en-US" dirty="0" err="1" smtClean="0">
                <a:latin typeface="Courier New" panose="02070309020205020404" pitchFamily="49" charset="0"/>
              </a:rPr>
              <a:t>nSideshow</a:t>
            </a:r>
            <a:r>
              <a:rPr lang="en-US" altLang="en-US" dirty="0" smtClean="0">
                <a:latin typeface="Courier New" panose="02070309020205020404" pitchFamily="49" charset="0"/>
              </a:rPr>
              <a:t> Bob</a:t>
            </a:r>
          </a:p>
          <a:p>
            <a:pPr marL="639763" lvl="1" indent="-246063">
              <a:lnSpc>
                <a:spcPct val="80000"/>
              </a:lnSpc>
              <a:tabLst>
                <a:tab pos="3657600" algn="l"/>
              </a:tabLst>
            </a:pPr>
            <a:r>
              <a:rPr lang="en-US" altLang="en-US" dirty="0" smtClean="0"/>
              <a:t>After </a:t>
            </a:r>
            <a:r>
              <a:rPr lang="en-US" altLang="en-US" dirty="0" err="1" smtClean="0">
                <a:latin typeface="Courier New" panose="02070309020205020404" pitchFamily="49" charset="0"/>
              </a:rPr>
              <a:t>nextInt</a:t>
            </a:r>
            <a:r>
              <a:rPr lang="en-US" altLang="en-US" dirty="0" smtClean="0">
                <a:latin typeface="Courier New" panose="02070309020205020404" pitchFamily="49" charset="0"/>
              </a:rPr>
              <a:t>(): 	</a:t>
            </a:r>
            <a:r>
              <a:rPr lang="en-US" altLang="en-US" b="1" dirty="0" smtClean="0">
                <a:latin typeface="Courier New" panose="02070309020205020404" pitchFamily="49" charset="0"/>
              </a:rPr>
              <a:t>12</a:t>
            </a:r>
            <a:r>
              <a:rPr lang="en-US" altLang="en-US" dirty="0" smtClean="0">
                <a:latin typeface="Courier New" panose="02070309020205020404" pitchFamily="49" charset="0"/>
              </a:rPr>
              <a:t>\</a:t>
            </a:r>
            <a:r>
              <a:rPr lang="en-US" altLang="en-US" dirty="0" err="1" smtClean="0">
                <a:latin typeface="Courier New" panose="02070309020205020404" pitchFamily="49" charset="0"/>
              </a:rPr>
              <a:t>nSideshow</a:t>
            </a:r>
            <a:r>
              <a:rPr lang="en-US" altLang="en-US" dirty="0" smtClean="0">
                <a:latin typeface="Courier New" panose="02070309020205020404" pitchFamily="49" charset="0"/>
              </a:rPr>
              <a:t> Bob</a:t>
            </a:r>
            <a:br>
              <a:rPr lang="en-US" altLang="en-US" dirty="0" smtClean="0">
                <a:latin typeface="Courier New" panose="02070309020205020404" pitchFamily="49" charset="0"/>
              </a:rPr>
            </a:br>
            <a:r>
              <a:rPr lang="en-US" altLang="en-US" b="1" dirty="0" smtClean="0">
                <a:latin typeface="Courier New" panose="02070309020205020404" pitchFamily="49" charset="0"/>
              </a:rPr>
              <a:t>	  ^</a:t>
            </a:r>
          </a:p>
          <a:p>
            <a:pPr marL="639763" lvl="1" indent="-246063">
              <a:lnSpc>
                <a:spcPct val="80000"/>
              </a:lnSpc>
              <a:tabLst>
                <a:tab pos="3657600" algn="l"/>
              </a:tabLst>
            </a:pPr>
            <a:r>
              <a:rPr lang="en-US" altLang="en-US" dirty="0" smtClean="0"/>
              <a:t>After </a:t>
            </a:r>
            <a:r>
              <a:rPr lang="en-US" altLang="en-US" dirty="0" err="1" smtClean="0">
                <a:latin typeface="Courier New" panose="02070309020205020404" pitchFamily="49" charset="0"/>
              </a:rPr>
              <a:t>nextLine</a:t>
            </a:r>
            <a:r>
              <a:rPr lang="en-US" altLang="en-US" dirty="0" smtClean="0">
                <a:latin typeface="Courier New" panose="02070309020205020404" pitchFamily="49" charset="0"/>
              </a:rPr>
              <a:t>():	12\</a:t>
            </a:r>
            <a:r>
              <a:rPr lang="en-US" altLang="en-US" dirty="0" err="1" smtClean="0">
                <a:latin typeface="Courier New" panose="02070309020205020404" pitchFamily="49" charset="0"/>
              </a:rPr>
              <a:t>nSideshow</a:t>
            </a:r>
            <a:r>
              <a:rPr lang="en-US" altLang="en-US" dirty="0" smtClean="0">
                <a:latin typeface="Courier New" panose="02070309020205020404" pitchFamily="49" charset="0"/>
              </a:rPr>
              <a:t> Bob</a:t>
            </a:r>
            <a:br>
              <a:rPr lang="en-US" altLang="en-US" dirty="0" smtClean="0">
                <a:latin typeface="Courier New" panose="02070309020205020404" pitchFamily="49" charset="0"/>
              </a:rPr>
            </a:br>
            <a:r>
              <a:rPr lang="en-US" altLang="en-US" b="1" dirty="0" smtClean="0">
                <a:latin typeface="Courier New" panose="02070309020205020404" pitchFamily="49" charset="0"/>
              </a:rPr>
              <a:t>	    ^</a:t>
            </a:r>
          </a:p>
        </p:txBody>
      </p:sp>
    </p:spTree>
    <p:extLst>
      <p:ext uri="{BB962C8B-B14F-4D97-AF65-F5344CB8AC3E}">
        <p14:creationId xmlns:p14="http://schemas.microsoft.com/office/powerpoint/2010/main" val="4298358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0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0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08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Compiler error w/ files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import java.io.*;     </a:t>
            </a: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// for File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import java.util.*;   </a:t>
            </a: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// for Scanner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18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public class ReadFile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public static void main(String[] args)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solidFill>
                  <a:srgbClr val="800000"/>
                </a:solidFill>
                <a:latin typeface="Courier New" panose="02070309020205020404" pitchFamily="49" charset="0"/>
              </a:rPr>
              <a:t>        Scanner input = new Scanner(new File("data.txt"));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String text = input.next();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System.out.println(text);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mtClean="0"/>
              <a:t>The program fails to compile with the following error: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700">
                <a:solidFill>
                  <a:srgbClr val="800000"/>
                </a:solidFill>
                <a:latin typeface="Courier New" panose="02070309020205020404" pitchFamily="49" charset="0"/>
              </a:rPr>
              <a:t>ReadFile.java:6: unreported exception java.io.FileNotFoundException;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700">
                <a:solidFill>
                  <a:srgbClr val="800000"/>
                </a:solidFill>
                <a:latin typeface="Courier New" panose="02070309020205020404" pitchFamily="49" charset="0"/>
              </a:rPr>
              <a:t>must be caught or declared to be thrown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700">
                <a:solidFill>
                  <a:srgbClr val="800000"/>
                </a:solidFill>
                <a:latin typeface="Courier New" panose="02070309020205020404" pitchFamily="49" charset="0"/>
              </a:rPr>
              <a:t>        Scanner input = new Scanner(new File("data.txt"));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700">
                <a:solidFill>
                  <a:srgbClr val="800000"/>
                </a:solidFill>
                <a:latin typeface="Courier New" panose="02070309020205020404" pitchFamily="49" charset="0"/>
              </a:rPr>
              <a:t>                        ^</a:t>
            </a:r>
          </a:p>
        </p:txBody>
      </p:sp>
    </p:spTree>
    <p:extLst>
      <p:ext uri="{BB962C8B-B14F-4D97-AF65-F5344CB8AC3E}">
        <p14:creationId xmlns:p14="http://schemas.microsoft.com/office/powerpoint/2010/main" val="546183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Exceptions</a:t>
            </a:r>
          </a:p>
        </p:txBody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b="1" dirty="0" smtClean="0"/>
              <a:t>exception</a:t>
            </a:r>
            <a:r>
              <a:rPr lang="en-US" altLang="en-US" dirty="0" smtClean="0"/>
              <a:t>: An object representing a runtime error.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 smtClean="0"/>
              <a:t>dividing an integer by 0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 smtClean="0"/>
              <a:t>calling </a:t>
            </a:r>
            <a:r>
              <a:rPr lang="en-US" altLang="en-US" dirty="0" smtClean="0">
                <a:latin typeface="Courier New" panose="02070309020205020404" pitchFamily="49" charset="0"/>
              </a:rPr>
              <a:t>substring</a:t>
            </a:r>
            <a:r>
              <a:rPr lang="en-US" altLang="en-US" dirty="0" smtClean="0"/>
              <a:t> on a </a:t>
            </a:r>
            <a:r>
              <a:rPr lang="en-US" altLang="en-US" dirty="0" smtClean="0">
                <a:latin typeface="Courier New" panose="02070309020205020404" pitchFamily="49" charset="0"/>
              </a:rPr>
              <a:t>String</a:t>
            </a:r>
            <a:r>
              <a:rPr lang="en-US" altLang="en-US" dirty="0" smtClean="0"/>
              <a:t> and passing too large an index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 smtClean="0"/>
              <a:t>trying to read the wrong type of value from a </a:t>
            </a:r>
            <a:r>
              <a:rPr lang="en-US" altLang="en-US" dirty="0" smtClean="0">
                <a:latin typeface="Courier New" panose="02070309020205020404" pitchFamily="49" charset="0"/>
              </a:rPr>
              <a:t>Scanner</a:t>
            </a:r>
            <a:endParaRPr lang="en-US" altLang="en-US" b="1" dirty="0" smtClean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 smtClean="0">
                <a:solidFill>
                  <a:srgbClr val="003399"/>
                </a:solidFill>
              </a:rPr>
              <a:t>trying to read a file that does not exist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sz="900" b="1" dirty="0">
              <a:solidFill>
                <a:srgbClr val="003399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We say that a program with an error </a:t>
            </a:r>
            <a:r>
              <a:rPr lang="en-US" altLang="en-US" i="1" dirty="0" smtClean="0">
                <a:solidFill>
                  <a:srgbClr val="C00000"/>
                </a:solidFill>
              </a:rPr>
              <a:t>throws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an exception.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It is also possible to </a:t>
            </a:r>
            <a:r>
              <a:rPr lang="en-US" altLang="en-US" i="1" dirty="0" smtClean="0">
                <a:solidFill>
                  <a:srgbClr val="C00000"/>
                </a:solidFill>
              </a:rPr>
              <a:t>catch</a:t>
            </a:r>
            <a:r>
              <a:rPr lang="en-US" altLang="en-US" dirty="0" smtClean="0"/>
              <a:t> (handle or fix) an exception.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b="1" dirty="0" smtClean="0"/>
              <a:t>checked exception</a:t>
            </a:r>
            <a:r>
              <a:rPr lang="en-US" altLang="en-US" dirty="0" smtClean="0"/>
              <a:t>: An error that must be handled by our program (otherwise it will not compile).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sz="900" dirty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We must specify how our program will handle file I/O failures.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52400"/>
            <a:ext cx="16764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7027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5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throws</a:t>
            </a:r>
            <a:r>
              <a:rPr lang="en-US" altLang="en-US" smtClean="0"/>
              <a:t> clause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b="1" dirty="0" smtClean="0">
                <a:latin typeface="Courier New" panose="02070309020205020404" pitchFamily="49" charset="0"/>
              </a:rPr>
              <a:t>throws</a:t>
            </a:r>
            <a:r>
              <a:rPr lang="en-US" altLang="en-US" b="1" dirty="0" smtClean="0"/>
              <a:t> clause</a:t>
            </a:r>
            <a:r>
              <a:rPr lang="en-US" altLang="en-US" dirty="0" smtClean="0"/>
              <a:t>: Keywords on a method's header that states that it may generate an exception (and will not handle it).</a:t>
            </a:r>
          </a:p>
          <a:p>
            <a:pPr lvl="1" eaLnBrk="1" hangingPunct="1">
              <a:buFontTx/>
              <a:buNone/>
            </a:pPr>
            <a:endParaRPr lang="en-US" altLang="en-US" i="1" dirty="0" smtClean="0"/>
          </a:p>
          <a:p>
            <a:pPr eaLnBrk="1" hangingPunct="1"/>
            <a:r>
              <a:rPr lang="en-US" altLang="en-US" dirty="0" smtClean="0"/>
              <a:t>Syntax: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static </a:t>
            </a: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err="1" smtClean="0"/>
              <a:t>params</a:t>
            </a:r>
            <a:r>
              <a:rPr lang="en-US" altLang="en-US" dirty="0" smtClean="0">
                <a:latin typeface="Courier New" panose="02070309020205020404" pitchFamily="49" charset="0"/>
              </a:rPr>
              <a:t>)</a:t>
            </a:r>
            <a:r>
              <a:rPr lang="en-US" altLang="en-US" b="1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>
                <a:solidFill>
                  <a:srgbClr val="336699"/>
                </a:solidFill>
                <a:latin typeface="Courier New" panose="02070309020205020404" pitchFamily="49" charset="0"/>
              </a:rPr>
              <a:t>throws </a:t>
            </a:r>
            <a:r>
              <a:rPr lang="en-US" altLang="en-US" b="1" dirty="0" smtClean="0">
                <a:solidFill>
                  <a:srgbClr val="336699"/>
                </a:solidFill>
              </a:rPr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 {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Example:</a:t>
            </a:r>
          </a:p>
          <a:p>
            <a:pPr lvl="1" eaLnBrk="1" hangingPunct="1">
              <a:buFontTx/>
              <a:buNone/>
            </a:pPr>
            <a:r>
              <a:rPr lang="en-US" altLang="en-US" sz="2100" dirty="0">
                <a:latin typeface="Courier New" panose="02070309020205020404" pitchFamily="49" charset="0"/>
              </a:rPr>
              <a:t>	</a:t>
            </a:r>
            <a:r>
              <a:rPr lang="en-US" altLang="en-US" dirty="0" smtClean="0">
                <a:latin typeface="Courier New" panose="02070309020205020404" pitchFamily="49" charset="0"/>
              </a:rPr>
              <a:t>public class </a:t>
            </a:r>
            <a:r>
              <a:rPr lang="en-US" altLang="en-US" dirty="0" err="1" smtClean="0">
                <a:latin typeface="Courier New" panose="02070309020205020404" pitchFamily="49" charset="0"/>
              </a:rPr>
              <a:t>ReadFile</a:t>
            </a:r>
            <a:r>
              <a:rPr lang="en-US" altLang="en-US" dirty="0" smtClean="0">
                <a:latin typeface="Courier New" panose="02070309020205020404" pitchFamily="49" charset="0"/>
              </a:rPr>
              <a:t> {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public static void main(String[] </a:t>
            </a:r>
            <a:r>
              <a:rPr lang="en-US" altLang="en-US" dirty="0" err="1" smtClean="0">
                <a:latin typeface="Courier New" panose="02070309020205020404" pitchFamily="49" charset="0"/>
              </a:rPr>
              <a:t>args</a:t>
            </a:r>
            <a:r>
              <a:rPr lang="en-US" alt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        </a:t>
            </a:r>
            <a:r>
              <a:rPr lang="en-US" alt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throws </a:t>
            </a:r>
            <a:r>
              <a:rPr lang="en-US" alt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FileNotFoundException</a:t>
            </a:r>
            <a:r>
              <a:rPr lang="en-US" altLang="en-US" dirty="0" smtClean="0">
                <a:latin typeface="Courier New" panose="02070309020205020404" pitchFamily="49" charset="0"/>
              </a:rPr>
              <a:t> {</a:t>
            </a:r>
          </a:p>
          <a:p>
            <a:pPr lvl="1" eaLnBrk="1" hangingPunct="1"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Like saying, </a:t>
            </a:r>
            <a:r>
              <a:rPr lang="en-US" altLang="en-US" i="1" dirty="0" smtClean="0"/>
              <a:t>"I hereby announce that this method might throw an exception, and the caller must accept the consequences."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5646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tokens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10000"/>
              </a:lnSpc>
              <a:tabLst>
                <a:tab pos="2741613" algn="l"/>
              </a:tabLst>
            </a:pPr>
            <a:r>
              <a:rPr lang="en-US" altLang="en-US" b="1" smtClean="0"/>
              <a:t>token</a:t>
            </a:r>
            <a:r>
              <a:rPr lang="en-US" altLang="en-US" smtClean="0"/>
              <a:t>: A unit of user input, separated by whitespace. </a:t>
            </a:r>
          </a:p>
          <a:p>
            <a:pPr marL="742950" lvl="1" indent="-285750">
              <a:lnSpc>
                <a:spcPct val="110000"/>
              </a:lnSpc>
              <a:tabLst>
                <a:tab pos="2741613" algn="l"/>
              </a:tabLst>
            </a:pPr>
            <a:r>
              <a:rPr lang="en-US" altLang="en-US" smtClean="0"/>
              <a:t>A </a:t>
            </a:r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splits a file's contents into tokens.</a:t>
            </a:r>
          </a:p>
          <a:p>
            <a:pPr marL="742950" lvl="1" indent="-285750">
              <a:tabLst>
                <a:tab pos="2741613" algn="l"/>
              </a:tabLst>
            </a:pPr>
            <a:endParaRPr lang="en-US" altLang="en-US" smtClean="0"/>
          </a:p>
          <a:p>
            <a:pPr marL="342900" indent="-342900">
              <a:tabLst>
                <a:tab pos="2741613" algn="l"/>
              </a:tabLst>
            </a:pPr>
            <a:r>
              <a:rPr lang="en-US" altLang="en-US" smtClean="0"/>
              <a:t>If an input file contains the following: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2741613" algn="l"/>
              </a:tabLst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2741613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23   3.14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2741613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  "John Smith"</a:t>
            </a:r>
          </a:p>
          <a:p>
            <a:pPr marL="742950" lvl="1" indent="-285750">
              <a:buNone/>
              <a:tabLst>
                <a:tab pos="2741613" algn="l"/>
              </a:tabLst>
            </a:pPr>
            <a:endParaRPr lang="en-US" altLang="en-US" sz="1000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2741613" algn="l"/>
              </a:tabLst>
            </a:pPr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can interpret the tokens as the following types:</a:t>
            </a:r>
          </a:p>
          <a:p>
            <a:pPr marL="742950" lvl="1" indent="-285750">
              <a:tabLst>
                <a:tab pos="2741613" algn="l"/>
              </a:tabLst>
            </a:pPr>
            <a:endParaRPr lang="en-US" altLang="en-US" sz="900"/>
          </a:p>
          <a:p>
            <a:pPr marL="742950" lvl="1" indent="-285750">
              <a:buNone/>
              <a:tabLst>
                <a:tab pos="2741613" algn="l"/>
              </a:tabLst>
            </a:pPr>
            <a:r>
              <a:rPr lang="en-US" altLang="en-US" smtClean="0"/>
              <a:t>	</a:t>
            </a:r>
            <a:r>
              <a:rPr lang="en-US" altLang="en-US" u="sng" smtClean="0"/>
              <a:t>Token</a:t>
            </a:r>
            <a:r>
              <a:rPr lang="en-US" altLang="en-US" smtClean="0"/>
              <a:t>	</a:t>
            </a:r>
            <a:r>
              <a:rPr lang="en-US" altLang="en-US" u="sng" smtClean="0"/>
              <a:t>Type(s)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2741613" algn="l"/>
              </a:tabLst>
            </a:pP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23</a:t>
            </a: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int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double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String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2741613" algn="l"/>
              </a:tabLst>
            </a:pP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3.14</a:t>
            </a: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double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String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2741613" algn="l"/>
              </a:tabLst>
            </a:pP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"John</a:t>
            </a: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String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2741613" algn="l"/>
              </a:tabLst>
            </a:pP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Smith"</a:t>
            </a: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String</a:t>
            </a:r>
            <a:endParaRPr lang="en-US" altLang="en-US" smtClean="0"/>
          </a:p>
          <a:p>
            <a:pPr marL="742950" lvl="1" indent="-285750">
              <a:tabLst>
                <a:tab pos="2741613" algn="l"/>
              </a:tabLst>
            </a:pPr>
            <a:endParaRPr lang="en-US" altLang="en-US" sz="100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438400" y="3271322"/>
            <a:ext cx="2438400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298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Files and input cursor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mtClean="0"/>
              <a:t>Consider a file </a:t>
            </a:r>
            <a:r>
              <a:rPr lang="en-US" altLang="en-US" smtClean="0">
                <a:latin typeface="Courier New" panose="02070309020205020404" pitchFamily="49" charset="0"/>
              </a:rPr>
              <a:t>weather.txt</a:t>
            </a:r>
            <a:r>
              <a:rPr lang="en-US" altLang="en-US" smtClean="0"/>
              <a:t> that contains this text: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16.2   23.5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19.1 7.4  22.8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18.5  -1.8 14.9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A </a:t>
            </a:r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views all input as a stream of characters:</a:t>
            </a:r>
          </a:p>
          <a:p>
            <a:pPr lvl="1" eaLnBrk="1" hangingPunct="1"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16.2   23.5</a:t>
            </a:r>
            <a:r>
              <a:rPr lang="en-US" altLang="en-US" smtClean="0">
                <a:solidFill>
                  <a:schemeClr val="tx2"/>
                </a:solidFill>
                <a:latin typeface="Courier New" panose="02070309020205020404" pitchFamily="49" charset="0"/>
              </a:rPr>
              <a:t>\n</a:t>
            </a:r>
            <a:r>
              <a:rPr lang="en-US" altLang="en-US" smtClean="0">
                <a:latin typeface="Courier New" panose="02070309020205020404" pitchFamily="49" charset="0"/>
              </a:rPr>
              <a:t>19.1 7.4  22.8</a:t>
            </a:r>
            <a:r>
              <a:rPr lang="en-US" altLang="en-US" smtClean="0">
                <a:solidFill>
                  <a:schemeClr val="tx2"/>
                </a:solidFill>
                <a:latin typeface="Courier New" panose="02070309020205020404" pitchFamily="49" charset="0"/>
              </a:rPr>
              <a:t>\n\n</a:t>
            </a:r>
            <a:r>
              <a:rPr lang="en-US" altLang="en-US" smtClean="0">
                <a:latin typeface="Courier New" panose="02070309020205020404" pitchFamily="49" charset="0"/>
              </a:rPr>
              <a:t>18.5  -1.8</a:t>
            </a:r>
            <a:r>
              <a:rPr lang="en-US" altLang="en-US" smtClean="0">
                <a:solidFill>
                  <a:schemeClr val="tx2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mtClean="0">
                <a:latin typeface="Courier New" panose="02070309020205020404" pitchFamily="49" charset="0"/>
              </a:rPr>
              <a:t>14.9</a:t>
            </a:r>
            <a:r>
              <a:rPr lang="en-US" altLang="en-US" smtClean="0">
                <a:solidFill>
                  <a:schemeClr val="tx2"/>
                </a:solidFill>
                <a:latin typeface="Courier New" panose="02070309020205020404" pitchFamily="49" charset="0"/>
              </a:rPr>
              <a:t>\n</a:t>
            </a:r>
          </a:p>
          <a:p>
            <a:pPr lvl="1" eaLnBrk="1" hangingPunct="1"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^</a:t>
            </a:r>
          </a:p>
          <a:p>
            <a:pPr lvl="1" eaLnBrk="1" hangingPunct="1">
              <a:buFontTx/>
              <a:buNone/>
            </a:pPr>
            <a:endParaRPr lang="en-US" altLang="en-US" b="1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b="1" smtClean="0"/>
              <a:t>input cursor</a:t>
            </a:r>
            <a:r>
              <a:rPr lang="en-US" altLang="en-US" smtClean="0"/>
              <a:t>:</a:t>
            </a:r>
            <a:r>
              <a:rPr lang="en-US" altLang="en-US" i="1" smtClean="0"/>
              <a:t> </a:t>
            </a:r>
            <a:r>
              <a:rPr lang="en-US" altLang="en-US" smtClean="0"/>
              <a:t>The current position of the </a:t>
            </a:r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891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17635</TotalTime>
  <Words>2148</Words>
  <Application>Microsoft Macintosh PowerPoint</Application>
  <PresentationFormat>Widescreen</PresentationFormat>
  <Paragraphs>650</Paragraphs>
  <Slides>41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Arial</vt:lpstr>
      <vt:lpstr>Calibri</vt:lpstr>
      <vt:lpstr>Calibri Light</vt:lpstr>
      <vt:lpstr>Courier New</vt:lpstr>
      <vt:lpstr>Tahoma</vt:lpstr>
      <vt:lpstr>Times New Roman</vt:lpstr>
      <vt:lpstr>Wingdings</vt:lpstr>
      <vt:lpstr>Custom Design</vt:lpstr>
      <vt:lpstr>File Processing</vt:lpstr>
      <vt:lpstr>Input/output (I/O)</vt:lpstr>
      <vt:lpstr>Reading files</vt:lpstr>
      <vt:lpstr>File paths</vt:lpstr>
      <vt:lpstr>Compiler error w/ files</vt:lpstr>
      <vt:lpstr>Exceptions</vt:lpstr>
      <vt:lpstr>The throws clause</vt:lpstr>
      <vt:lpstr>Input tokens</vt:lpstr>
      <vt:lpstr>Files and input cursor</vt:lpstr>
      <vt:lpstr>Consuming tokens</vt:lpstr>
      <vt:lpstr>File input question</vt:lpstr>
      <vt:lpstr>File input answer</vt:lpstr>
      <vt:lpstr>Reading an entire file</vt:lpstr>
      <vt:lpstr>Scanner exceptions</vt:lpstr>
      <vt:lpstr>Scanner tests for valid input</vt:lpstr>
      <vt:lpstr>Using hasNext methods</vt:lpstr>
      <vt:lpstr>File input question 2</vt:lpstr>
      <vt:lpstr>File input answer 2</vt:lpstr>
      <vt:lpstr>File input question 3</vt:lpstr>
      <vt:lpstr>File input answer 3</vt:lpstr>
      <vt:lpstr>Election question</vt:lpstr>
      <vt:lpstr>Election answer</vt:lpstr>
      <vt:lpstr>File Processing (Continued)</vt:lpstr>
      <vt:lpstr>Hours question</vt:lpstr>
      <vt:lpstr>Hours answer (flawed)</vt:lpstr>
      <vt:lpstr>Flawed output</vt:lpstr>
      <vt:lpstr>Line-based Scanners</vt:lpstr>
      <vt:lpstr>Consuming lines of input</vt:lpstr>
      <vt:lpstr>Scanners on Strings</vt:lpstr>
      <vt:lpstr>Mixing lines and tokens</vt:lpstr>
      <vt:lpstr>Hours question</vt:lpstr>
      <vt:lpstr>Hours answer, corrected</vt:lpstr>
      <vt:lpstr>File output</vt:lpstr>
      <vt:lpstr>Output to files</vt:lpstr>
      <vt:lpstr>Details about PrintStream</vt:lpstr>
      <vt:lpstr>System.out and PrintStream</vt:lpstr>
      <vt:lpstr>PrintStream question</vt:lpstr>
      <vt:lpstr>Prompting for a file name</vt:lpstr>
      <vt:lpstr>Mixing tokens and lines</vt:lpstr>
      <vt:lpstr>Mixing lines and tokens</vt:lpstr>
      <vt:lpstr>Line-and-token example</vt:lpstr>
    </vt:vector>
  </TitlesOfParts>
  <Company>University of Washington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Microsoft Office User</cp:lastModifiedBy>
  <cp:revision>611</cp:revision>
  <dcterms:created xsi:type="dcterms:W3CDTF">2008-06-28T20:57:21Z</dcterms:created>
  <dcterms:modified xsi:type="dcterms:W3CDTF">2018-02-23T02:01:11Z</dcterms:modified>
</cp:coreProperties>
</file>