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50"/>
  </p:notesMasterIdLst>
  <p:sldIdLst>
    <p:sldId id="305" r:id="rId2"/>
    <p:sldId id="306" r:id="rId3"/>
    <p:sldId id="307" r:id="rId4"/>
    <p:sldId id="308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7" r:id="rId34"/>
    <p:sldId id="338" r:id="rId35"/>
    <p:sldId id="339" r:id="rId36"/>
    <p:sldId id="340" r:id="rId37"/>
    <p:sldId id="341" r:id="rId38"/>
    <p:sldId id="342" r:id="rId39"/>
    <p:sldId id="343" r:id="rId40"/>
    <p:sldId id="344" r:id="rId41"/>
    <p:sldId id="345" r:id="rId42"/>
    <p:sldId id="346" r:id="rId43"/>
    <p:sldId id="347" r:id="rId44"/>
    <p:sldId id="348" r:id="rId45"/>
    <p:sldId id="349" r:id="rId46"/>
    <p:sldId id="350" r:id="rId47"/>
    <p:sldId id="351" r:id="rId48"/>
    <p:sldId id="352" r:id="rId49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0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2.xml"/><Relationship Id="rId2" Type="http://schemas.openxmlformats.org/officeDocument/2006/relationships/slide" Target="slides/slide11.xml"/><Relationship Id="rId1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92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FCD8B2-9EF4-4FB1-BDBE-75FC21087FB1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163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36FE10-E2ED-4CB5-A230-4CBF1F650F68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5740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114131-6641-4875-A7EE-56618397127C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1325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421EB2-1E1F-435B-9EF3-0B285B54A916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9632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2E80D6-6F21-44DE-BF62-0931B793C346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209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 factor is 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93920-0F67-42E9-A92C-A42BBC53108D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31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3/9/18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Indefinite Loops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CSCI 161 </a:t>
            </a:r>
            <a:r>
              <a:rPr lang="mr-IN" altLang="en-US" dirty="0"/>
              <a:t>–</a:t>
            </a:r>
            <a:r>
              <a:rPr lang="en-US" altLang="en-US" dirty="0"/>
              <a:t> Introduction to Programming I</a:t>
            </a:r>
          </a:p>
          <a:p>
            <a:pPr eaLnBrk="1" hangingPunct="1"/>
            <a:r>
              <a:rPr lang="en-US" altLang="en-US" dirty="0"/>
              <a:t>William Killian</a:t>
            </a:r>
          </a:p>
        </p:txBody>
      </p:sp>
    </p:spTree>
    <p:extLst>
      <p:ext uri="{BB962C8B-B14F-4D97-AF65-F5344CB8AC3E}">
        <p14:creationId xmlns:p14="http://schemas.microsoft.com/office/powerpoint/2010/main" val="1491189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Categories of loops</a:t>
            </a:r>
          </a:p>
        </p:txBody>
      </p:sp>
      <p:sp>
        <p:nvSpPr>
          <p:cNvPr id="6830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dirty="0"/>
              <a:t>definite loop</a:t>
            </a:r>
            <a:r>
              <a:rPr lang="en-US" altLang="en-US" dirty="0"/>
              <a:t>: Executes a known number of times.</a:t>
            </a:r>
          </a:p>
          <a:p>
            <a:pPr marL="639763" lvl="1" indent="-246063"/>
            <a:r>
              <a:rPr lang="en-US" altLang="en-US" dirty="0"/>
              <a:t>The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loops we have seen are definite loops.</a:t>
            </a:r>
          </a:p>
          <a:p>
            <a:pPr marL="639763" lvl="1" indent="-246063"/>
            <a:endParaRPr lang="en-US" altLang="en-US" sz="900" dirty="0"/>
          </a:p>
          <a:p>
            <a:pPr lvl="2" indent="-246063"/>
            <a:r>
              <a:rPr lang="en-US" altLang="en-US" dirty="0"/>
              <a:t>Print "hello" 10 times.</a:t>
            </a:r>
          </a:p>
          <a:p>
            <a:pPr lvl="2" indent="-246063"/>
            <a:r>
              <a:rPr lang="en-US" altLang="en-US" dirty="0"/>
              <a:t>Find all the prime numbers up to an integer </a:t>
            </a:r>
            <a:r>
              <a:rPr lang="en-US" altLang="en-US" i="1" dirty="0"/>
              <a:t>n</a:t>
            </a:r>
            <a:r>
              <a:rPr lang="en-US" altLang="en-US" dirty="0"/>
              <a:t>.</a:t>
            </a:r>
          </a:p>
          <a:p>
            <a:pPr lvl="2" indent="-246063"/>
            <a:r>
              <a:rPr lang="en-US" altLang="en-US" dirty="0"/>
              <a:t>Print each odd number between 5 and 127.</a:t>
            </a:r>
          </a:p>
          <a:p>
            <a:pPr lvl="2" indent="-246063"/>
            <a:endParaRPr lang="en-US" altLang="en-US" dirty="0"/>
          </a:p>
          <a:p>
            <a:pPr lvl="2" indent="-246063"/>
            <a:endParaRPr lang="en-US" altLang="en-US" dirty="0"/>
          </a:p>
          <a:p>
            <a:pPr marL="273050" indent="-273050"/>
            <a:r>
              <a:rPr lang="en-US" altLang="en-US" b="1" dirty="0"/>
              <a:t>indefinite loop</a:t>
            </a:r>
            <a:r>
              <a:rPr lang="en-US" altLang="en-US" dirty="0"/>
              <a:t>: number of times its body repeats is not known in advance</a:t>
            </a:r>
          </a:p>
          <a:p>
            <a:pPr marL="639763" lvl="1" indent="-246063"/>
            <a:endParaRPr lang="en-US" altLang="en-US" sz="900" dirty="0"/>
          </a:p>
          <a:p>
            <a:pPr lvl="2" indent="-246063"/>
            <a:r>
              <a:rPr lang="en-US" altLang="en-US" dirty="0"/>
              <a:t>Prompt the user until they type a non-negative number.</a:t>
            </a:r>
          </a:p>
          <a:p>
            <a:pPr lvl="2" indent="-246063"/>
            <a:r>
              <a:rPr lang="en-US" altLang="en-US" dirty="0"/>
              <a:t>Print random numbers until a prime number is printed.</a:t>
            </a:r>
          </a:p>
          <a:p>
            <a:pPr lvl="2" indent="-246063"/>
            <a:r>
              <a:rPr lang="en-US" altLang="en-US" dirty="0"/>
              <a:t>Repeat until the user types "q" to quit.</a:t>
            </a:r>
          </a:p>
        </p:txBody>
      </p:sp>
    </p:spTree>
    <p:extLst>
      <p:ext uri="{BB962C8B-B14F-4D97-AF65-F5344CB8AC3E}">
        <p14:creationId xmlns:p14="http://schemas.microsoft.com/office/powerpoint/2010/main" val="1283849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 dirty="0">
                <a:latin typeface="Courier New" panose="02070309020205020404" pitchFamily="49" charset="0"/>
              </a:rPr>
              <a:t>while</a:t>
            </a:r>
            <a:r>
              <a:rPr lang="en-US" altLang="en-US" b="1" dirty="0"/>
              <a:t> loop</a:t>
            </a:r>
            <a:r>
              <a:rPr lang="en-US" altLang="en-US" dirty="0"/>
              <a:t>: Repeatedly executes its</a:t>
            </a:r>
            <a:br>
              <a:rPr lang="en-US" altLang="en-US" dirty="0"/>
            </a:br>
            <a:r>
              <a:rPr lang="en-US" altLang="en-US" dirty="0"/>
              <a:t>body as long as a logical test is true.</a:t>
            </a:r>
          </a:p>
          <a:p>
            <a:pPr marL="639763" lvl="1" indent="-246063">
              <a:buNone/>
            </a:pPr>
            <a:endParaRPr lang="en-US" altLang="en-US" sz="1000" dirty="0"/>
          </a:p>
          <a:p>
            <a:pPr marL="639763" lvl="1" indent="-246063">
              <a:buNone/>
            </a:pPr>
            <a:r>
              <a:rPr lang="en-US" altLang="en-US" dirty="0"/>
              <a:t>	</a:t>
            </a:r>
            <a:r>
              <a:rPr lang="en-US" altLang="en-US" dirty="0">
                <a:latin typeface="Courier New" panose="02070309020205020404" pitchFamily="49" charset="0"/>
              </a:rPr>
              <a:t>while (</a:t>
            </a:r>
            <a:r>
              <a:rPr lang="en-US" altLang="en-US" b="1" dirty="0"/>
              <a:t>test</a:t>
            </a:r>
            <a:r>
              <a:rPr lang="en-US" altLang="en-US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b="1" dirty="0"/>
              <a:t>statement(s)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/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/>
          </a:p>
          <a:p>
            <a:pPr marL="273050" indent="-273050"/>
            <a:r>
              <a:rPr lang="en-US" altLang="en-US" dirty="0"/>
              <a:t>Example: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= 1;        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initialization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num</a:t>
            </a:r>
            <a:r>
              <a:rPr lang="en-US" altLang="en-US" sz="2000" b="1" dirty="0">
                <a:latin typeface="Courier New" panose="02070309020205020404" pitchFamily="49" charset="0"/>
              </a:rPr>
              <a:t> &lt;= 200) {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+ "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*= 2;       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update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endParaRPr lang="en-US" altLang="en-US" sz="2000" b="1" dirty="0">
              <a:solidFill>
                <a:srgbClr val="008080"/>
              </a:solidFill>
            </a:endParaRPr>
          </a:p>
        </p:txBody>
      </p:sp>
      <p:pic>
        <p:nvPicPr>
          <p:cNvPr id="13316" name="Picture 4" descr="w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471614"/>
            <a:ext cx="2459038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31151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Example </a:t>
            </a:r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</a:t>
            </a:r>
          </a:p>
        </p:txBody>
      </p:sp>
      <p:sp>
        <p:nvSpPr>
          <p:cNvPr id="68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>
                <a:solidFill>
                  <a:srgbClr val="008080"/>
                </a:solidFill>
                <a:latin typeface="Courier New" panose="02070309020205020404" pitchFamily="49" charset="0"/>
              </a:rPr>
              <a:t>// finds the first factor of 91, other than 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n = 91;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int</a:t>
            </a:r>
            <a:r>
              <a:rPr lang="en-US" altLang="en-US" dirty="0">
                <a:latin typeface="Courier New" panose="02070309020205020404" pitchFamily="49" charset="0"/>
              </a:rPr>
              <a:t> factor = 2;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while (n % factor != 0)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    factor++;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dirty="0">
                <a:latin typeface="Courier New" panose="02070309020205020404" pitchFamily="49" charset="0"/>
              </a:rPr>
              <a:t>("First factor is " + factor);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>
                <a:latin typeface="Courier New" panose="02070309020205020404" pitchFamily="49" charset="0"/>
              </a:rPr>
              <a:t>while</a:t>
            </a:r>
            <a:r>
              <a:rPr lang="en-US" altLang="en-US" dirty="0"/>
              <a:t> is better than </a:t>
            </a:r>
            <a:r>
              <a:rPr lang="en-US" altLang="en-US" dirty="0">
                <a:latin typeface="Courier New" panose="02070309020205020404" pitchFamily="49" charset="0"/>
              </a:rPr>
              <a:t>for</a:t>
            </a:r>
            <a:r>
              <a:rPr lang="en-US" altLang="en-US" dirty="0"/>
              <a:t> because ?</a:t>
            </a:r>
          </a:p>
        </p:txBody>
      </p:sp>
    </p:spTree>
    <p:extLst>
      <p:ext uri="{BB962C8B-B14F-4D97-AF65-F5344CB8AC3E}">
        <p14:creationId xmlns:p14="http://schemas.microsoft.com/office/powerpoint/2010/main" val="1994220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/>
              <a:t>sentinel</a:t>
            </a:r>
            <a:r>
              <a:rPr lang="en-US" altLang="en-US"/>
              <a:t>: A </a:t>
            </a:r>
            <a:r>
              <a:rPr lang="en-US" altLang="en-US" sz="2500"/>
              <a:t>value that signals the end of user input.</a:t>
            </a:r>
          </a:p>
          <a:p>
            <a:pPr marL="639763" lvl="1" indent="-246063"/>
            <a:r>
              <a:rPr lang="en-US" altLang="en-US" b="1"/>
              <a:t>sentinel loop</a:t>
            </a:r>
            <a:r>
              <a:rPr lang="en-US" altLang="en-US"/>
              <a:t>: Repeats until a sentinel value is seen.</a:t>
            </a:r>
          </a:p>
          <a:p>
            <a:pPr marL="639763" lvl="1" indent="-246063"/>
            <a:endParaRPr lang="en-US" altLang="en-US"/>
          </a:p>
          <a:p>
            <a:pPr marL="273050" indent="-273050"/>
            <a:r>
              <a:rPr lang="en-US" altLang="en-US"/>
              <a:t>Example: Write a program that prompts the user for numbers until the user types 0, then outputs their sum.</a:t>
            </a:r>
          </a:p>
          <a:p>
            <a:pPr marL="639763" lvl="1" indent="-246063"/>
            <a:r>
              <a:rPr lang="en-US" altLang="en-US"/>
              <a:t>(In this case, 0 is the sentinel value.)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Enter a number (0 to quit): </a:t>
            </a:r>
            <a:r>
              <a:rPr lang="en-US" altLang="en-US" b="1" u="sng">
                <a:latin typeface="Courier New" panose="02070309020205020404" pitchFamily="49" charset="0"/>
              </a:rPr>
              <a:t>10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>
                <a:latin typeface="Courier New" panose="02070309020205020404" pitchFamily="49" charset="0"/>
              </a:rPr>
              <a:t>20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>
                <a:latin typeface="Courier New" panose="02070309020205020404" pitchFamily="49" charset="0"/>
              </a:rPr>
              <a:t>30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>
                <a:latin typeface="Courier New" panose="02070309020205020404" pitchFamily="49" charset="0"/>
              </a:rPr>
              <a:t>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The sum is 60</a:t>
            </a:r>
          </a:p>
        </p:txBody>
      </p:sp>
      <p:sp>
        <p:nvSpPr>
          <p:cNvPr id="15363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Sentinel values</a:t>
            </a:r>
          </a:p>
        </p:txBody>
      </p:sp>
    </p:spTree>
    <p:extLst>
      <p:ext uri="{BB962C8B-B14F-4D97-AF65-F5344CB8AC3E}">
        <p14:creationId xmlns:p14="http://schemas.microsoft.com/office/powerpoint/2010/main" val="44435697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Flawed sentinel 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What's wrong with this solution?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sum = 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number = 1;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"dummy value", anything but 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(number != 0)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("Enter a number (0 to quit):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number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sum += number;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150702139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Changing the sentinel value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Modify your program to use a sentinel value of -1.</a:t>
            </a:r>
          </a:p>
          <a:p>
            <a:pPr lvl="1" eaLnBrk="1" hangingPunct="1"/>
            <a:r>
              <a:rPr lang="en-US" altLang="en-US"/>
              <a:t>Example log of execution: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/>
              <a:t>	</a:t>
            </a:r>
            <a:r>
              <a:rPr lang="en-US" altLang="en-US">
                <a:latin typeface="Courier New" panose="02070309020205020404" pitchFamily="49" charset="0"/>
              </a:rPr>
              <a:t>Enter a number (-1 to quit): </a:t>
            </a:r>
            <a:r>
              <a:rPr lang="en-US" altLang="en-US" b="1" u="sng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>
                <a:latin typeface="Courier New" panose="02070309020205020404" pitchFamily="49" charset="0"/>
              </a:rPr>
              <a:t>25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>
                <a:latin typeface="Courier New" panose="02070309020205020404" pitchFamily="49" charset="0"/>
              </a:rPr>
              <a:t>10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>
                <a:latin typeface="Courier New" panose="02070309020205020404" pitchFamily="49" charset="0"/>
              </a:rPr>
              <a:t>30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>
                <a:latin typeface="Courier New" panose="02070309020205020404" pitchFamily="49" charset="0"/>
              </a:rPr>
              <a:t>-1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	The total is 80</a:t>
            </a:r>
          </a:p>
        </p:txBody>
      </p:sp>
    </p:spTree>
    <p:extLst>
      <p:ext uri="{BB962C8B-B14F-4D97-AF65-F5344CB8AC3E}">
        <p14:creationId xmlns:p14="http://schemas.microsoft.com/office/powerpoint/2010/main" val="108652027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Changing the sentinel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see the problem, change the sentinel's value to -1: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number = 1;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"dummy value", anything but -1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while (number != 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-1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System.out.print("Enter a number (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-1</a:t>
            </a:r>
            <a:r>
              <a:rPr lang="en-US" altLang="en-US" sz="2000">
                <a:latin typeface="Courier New" panose="02070309020205020404" pitchFamily="49" charset="0"/>
              </a:rPr>
              <a:t> to quit): 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number = console.nextInt();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sum = sum + number;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System.out.println("The total is " + sum);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/>
              <a:t>Now the solution produces the wrong output.  Why?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The total was 79</a:t>
            </a:r>
          </a:p>
        </p:txBody>
      </p:sp>
    </p:spTree>
    <p:extLst>
      <p:ext uri="{BB962C8B-B14F-4D97-AF65-F5344CB8AC3E}">
        <p14:creationId xmlns:p14="http://schemas.microsoft.com/office/powerpoint/2010/main" val="109281148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problem with our code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/>
              <a:t>Our code uses a pattern like this: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sum = 0.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while (input is not the sentinel)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    prompt for input; read input.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    add input to the sum.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/>
              <a:t>}</a:t>
            </a:r>
          </a:p>
          <a:p>
            <a:pPr lvl="1" eaLnBrk="1" hangingPunct="1">
              <a:buFontTx/>
              <a:buNone/>
            </a:pPr>
            <a:endParaRPr lang="en-US" altLang="en-US" sz="2000" i="1" dirty="0"/>
          </a:p>
          <a:p>
            <a:pPr eaLnBrk="1" hangingPunct="1"/>
            <a:r>
              <a:rPr lang="en-US" altLang="en-US" dirty="0"/>
              <a:t>On the last pass, the sentinel -1 is added to the sum:</a:t>
            </a:r>
          </a:p>
          <a:p>
            <a:pPr lvl="1" eaLnBrk="1" hangingPunct="1">
              <a:buFontTx/>
              <a:buNone/>
            </a:pPr>
            <a:r>
              <a:rPr lang="en-US" altLang="en-US" i="1" dirty="0"/>
              <a:t>    prompt for input; read input (-1).</a:t>
            </a:r>
          </a:p>
          <a:p>
            <a:pPr lvl="1" eaLnBrk="1" hangingPunct="1">
              <a:buFontTx/>
              <a:buNone/>
            </a:pPr>
            <a:r>
              <a:rPr lang="en-US" altLang="en-US" i="1" dirty="0">
                <a:solidFill>
                  <a:srgbClr val="A50021"/>
                </a:solidFill>
              </a:rPr>
              <a:t>    add input (-1) to the sum.</a:t>
            </a:r>
          </a:p>
          <a:p>
            <a:pPr lvl="1" eaLnBrk="1" hangingPunct="1">
              <a:buFontTx/>
              <a:buNone/>
            </a:pPr>
            <a:endParaRPr lang="en-US" altLang="en-US" sz="2000" i="1" dirty="0">
              <a:solidFill>
                <a:srgbClr val="A50021"/>
              </a:solidFill>
            </a:endParaRPr>
          </a:p>
          <a:p>
            <a:pPr eaLnBrk="1" hangingPunct="1"/>
            <a:r>
              <a:rPr lang="en-US" altLang="en-US" dirty="0"/>
              <a:t>This is a fencepost problem.</a:t>
            </a:r>
          </a:p>
          <a:p>
            <a:pPr lvl="1" eaLnBrk="1" hangingPunct="1"/>
            <a:r>
              <a:rPr lang="en-US" altLang="en-US" dirty="0"/>
              <a:t>Must read </a:t>
            </a:r>
            <a:r>
              <a:rPr lang="en-US" altLang="en-US" i="1" dirty="0"/>
              <a:t>N</a:t>
            </a:r>
            <a:r>
              <a:rPr lang="en-US" altLang="en-US" dirty="0"/>
              <a:t> numbers, but only sum the first </a:t>
            </a:r>
            <a:r>
              <a:rPr lang="en-US" altLang="en-US" i="1" dirty="0"/>
              <a:t>N-1</a:t>
            </a:r>
            <a:r>
              <a:rPr lang="en-US" altLang="en-US" dirty="0"/>
              <a:t> of them.</a:t>
            </a:r>
          </a:p>
        </p:txBody>
      </p:sp>
    </p:spTree>
    <p:extLst>
      <p:ext uri="{BB962C8B-B14F-4D97-AF65-F5344CB8AC3E}">
        <p14:creationId xmlns:p14="http://schemas.microsoft.com/office/powerpoint/2010/main" val="160246244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fencepost solution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/>
              <a:t>sum = 0.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>
                <a:solidFill>
                  <a:srgbClr val="003399"/>
                </a:solidFill>
              </a:rPr>
              <a:t>prompt for input; read input.		</a:t>
            </a:r>
            <a:r>
              <a:rPr lang="en-US" altLang="en-US" i="1">
                <a:solidFill>
                  <a:srgbClr val="008080"/>
                </a:solidFill>
              </a:rPr>
              <a:t>// place a "post"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i="1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/>
              <a:t>while (input is not the sentinel)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>
                <a:solidFill>
                  <a:srgbClr val="003399"/>
                </a:solidFill>
              </a:rPr>
              <a:t>    add input to the sum.			</a:t>
            </a:r>
            <a:r>
              <a:rPr lang="en-US" altLang="en-US" i="1">
                <a:solidFill>
                  <a:srgbClr val="008080"/>
                </a:solidFill>
              </a:rPr>
              <a:t>// place a "wire"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/>
              <a:t>    prompt for input; read input.		</a:t>
            </a:r>
            <a:r>
              <a:rPr lang="en-US" altLang="en-US" i="1">
                <a:solidFill>
                  <a:srgbClr val="008080"/>
                </a:solidFill>
              </a:rPr>
              <a:t>// place a "post"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/>
              <a:t>}</a:t>
            </a:r>
          </a:p>
          <a:p>
            <a:pPr lvl="1" eaLnBrk="1" hangingPunct="1">
              <a:buFontTx/>
              <a:buNone/>
            </a:pPr>
            <a:endParaRPr lang="en-US" altLang="en-US" i="1"/>
          </a:p>
          <a:p>
            <a:pPr lvl="1" eaLnBrk="1" hangingPunct="1">
              <a:buFontTx/>
              <a:buNone/>
            </a:pPr>
            <a:endParaRPr lang="en-US" altLang="en-US" i="1"/>
          </a:p>
          <a:p>
            <a:pPr eaLnBrk="1" hangingPunct="1"/>
            <a:r>
              <a:rPr lang="en-US" altLang="en-US"/>
              <a:t>Sentinel loops often utilize a fencepost "loop-and-a-half" style solution by pulling some code out of the loop.</a:t>
            </a:r>
          </a:p>
        </p:txBody>
      </p:sp>
    </p:spTree>
    <p:extLst>
      <p:ext uri="{BB962C8B-B14F-4D97-AF65-F5344CB8AC3E}">
        <p14:creationId xmlns:p14="http://schemas.microsoft.com/office/powerpoint/2010/main" val="993879281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Correct sentinel code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sum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pull one prompt/read ("post") out of the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("Enter a number (-1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number =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(number != -1)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sum += number;</a:t>
            </a:r>
            <a:r>
              <a:rPr lang="en-US" altLang="en-US" sz="2000" dirty="0">
                <a:solidFill>
                  <a:srgbClr val="003399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moved to top of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("Enter a number (-1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number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100126940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A deceptive problem...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Write a method </a:t>
            </a:r>
            <a:r>
              <a:rPr lang="en-US" altLang="en-US">
                <a:latin typeface="Courier New" panose="02070309020205020404" pitchFamily="49" charset="0"/>
              </a:rPr>
              <a:t>printNumbers</a:t>
            </a:r>
            <a:r>
              <a:rPr lang="en-US" altLang="en-US"/>
              <a:t> that prints each number from 1 to a given maximum, separated by commas.</a:t>
            </a:r>
            <a:br>
              <a:rPr lang="en-US" altLang="en-US"/>
            </a:br>
            <a:br>
              <a:rPr lang="en-US" altLang="en-US"/>
            </a:br>
            <a:r>
              <a:rPr lang="en-US" altLang="en-US"/>
              <a:t>For example, the call: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printNumbers(5)</a:t>
            </a:r>
          </a:p>
          <a:p>
            <a:pPr marL="639763" lvl="1" indent="-246063"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273050" indent="-273050">
              <a:buNone/>
            </a:pPr>
            <a:r>
              <a:rPr lang="en-US" altLang="en-US"/>
              <a:t>	should print: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1, 2, 3, 4, 5</a:t>
            </a:r>
          </a:p>
        </p:txBody>
      </p:sp>
    </p:spTree>
    <p:extLst>
      <p:ext uri="{BB962C8B-B14F-4D97-AF65-F5344CB8AC3E}">
        <p14:creationId xmlns:p14="http://schemas.microsoft.com/office/powerpoint/2010/main" val="167805251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Sentinel as a constant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public static final int SENTINEL = -1;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pull one prompt/read ("post") out of the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System.out.print("Enter a number (" +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     "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number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while (number !=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2000">
                <a:latin typeface="Courier New" panose="02070309020205020404" pitchFamily="49" charset="0"/>
              </a:rPr>
              <a:t>sum = sum + number;   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moved to top of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System.out.print("Enter a number (" +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         "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number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6529647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do/while Loops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b="1"/>
              <a:t>Another Type of Indefinite Loop</a:t>
            </a:r>
          </a:p>
        </p:txBody>
      </p:sp>
    </p:spTree>
    <p:extLst>
      <p:ext uri="{BB962C8B-B14F-4D97-AF65-F5344CB8AC3E}">
        <p14:creationId xmlns:p14="http://schemas.microsoft.com/office/powerpoint/2010/main" val="3444748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The </a:t>
            </a:r>
            <a:r>
              <a:rPr lang="en-US" altLang="en-US">
                <a:latin typeface="Courier New" panose="02070309020205020404" pitchFamily="49" charset="0"/>
              </a:rPr>
              <a:t>do/while</a:t>
            </a:r>
            <a:r>
              <a:rPr lang="en-US" altLang="en-US"/>
              <a:t> loop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110000"/>
              </a:lnSpc>
            </a:pPr>
            <a:r>
              <a:rPr lang="en-US" altLang="en-US" b="1" dirty="0">
                <a:latin typeface="Courier New" panose="02070309020205020404" pitchFamily="49" charset="0"/>
              </a:rPr>
              <a:t>do/while</a:t>
            </a:r>
            <a:r>
              <a:rPr lang="en-US" altLang="en-US" b="1" dirty="0"/>
              <a:t> loop</a:t>
            </a:r>
            <a:r>
              <a:rPr lang="en-US" altLang="en-US" dirty="0"/>
              <a:t>: </a:t>
            </a:r>
            <a:r>
              <a:rPr lang="en-US" altLang="en-US" sz="2200" dirty="0"/>
              <a:t>Performs its test at the </a:t>
            </a:r>
            <a:r>
              <a:rPr lang="en-US" altLang="en-US" sz="2200" i="1" dirty="0">
                <a:solidFill>
                  <a:srgbClr val="7030A0"/>
                </a:solidFill>
              </a:rPr>
              <a:t>end</a:t>
            </a:r>
            <a:r>
              <a:rPr lang="en-US" altLang="en-US" sz="2200" dirty="0"/>
              <a:t> of each repetition.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/>
              <a:t>Guarantees that the loop's </a:t>
            </a:r>
            <a:r>
              <a:rPr lang="en-US" altLang="en-US" dirty="0">
                <a:latin typeface="Courier New" panose="02070309020205020404" pitchFamily="49" charset="0"/>
              </a:rPr>
              <a:t>{}</a:t>
            </a:r>
            <a:r>
              <a:rPr lang="en-US" altLang="en-US" dirty="0"/>
              <a:t> body will run at least once.</a:t>
            </a:r>
          </a:p>
          <a:p>
            <a:pPr marL="639763" lvl="1" indent="-246063">
              <a:buNone/>
            </a:pPr>
            <a:endParaRPr lang="en-US" altLang="en-US" dirty="0"/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do {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    </a:t>
            </a:r>
            <a:r>
              <a:rPr lang="en-US" altLang="en-US" b="1" dirty="0"/>
              <a:t>statement(s)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>
                <a:latin typeface="Courier New" panose="02070309020205020404" pitchFamily="49" charset="0"/>
              </a:rPr>
              <a:t>	} while (</a:t>
            </a:r>
            <a:r>
              <a:rPr lang="en-US" altLang="en-US" b="1" dirty="0"/>
              <a:t>test</a:t>
            </a:r>
            <a:r>
              <a:rPr lang="en-US" altLang="en-US" dirty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Example: prompt until correct password is typed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String phrase;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do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("Type your password: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phrase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 while (!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phrase.equals</a:t>
            </a:r>
            <a:r>
              <a:rPr lang="en-US" altLang="en-US" sz="2000" b="1" dirty="0">
                <a:latin typeface="Courier New" panose="02070309020205020404" pitchFamily="49" charset="0"/>
              </a:rPr>
              <a:t>("abracadabra"));</a:t>
            </a:r>
          </a:p>
        </p:txBody>
      </p:sp>
      <p:pic>
        <p:nvPicPr>
          <p:cNvPr id="4100" name="Picture 3" descr="do_w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9051" y="2178050"/>
            <a:ext cx="1533525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119882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do/while</a:t>
            </a:r>
            <a:r>
              <a:rPr lang="en-US" altLang="en-US"/>
              <a:t> question</a:t>
            </a:r>
          </a:p>
        </p:txBody>
      </p:sp>
      <p:sp>
        <p:nvSpPr>
          <p:cNvPr id="695299" name="Rectangle 3"/>
          <p:cNvSpPr>
            <a:spLocks noGrp="1" noChangeArrowheads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z="2500"/>
              <a:t>Modify the previous </a:t>
            </a:r>
            <a:r>
              <a:rPr lang="en-US" altLang="en-US" sz="2500">
                <a:latin typeface="Courier New" panose="02070309020205020404" pitchFamily="49" charset="0"/>
              </a:rPr>
              <a:t>Dice</a:t>
            </a:r>
            <a:r>
              <a:rPr lang="en-US" altLang="en-US" sz="2500"/>
              <a:t> program to use </a:t>
            </a:r>
            <a:r>
              <a:rPr lang="en-US" altLang="en-US" sz="2500">
                <a:latin typeface="Courier New" panose="02070309020205020404" pitchFamily="49" charset="0"/>
              </a:rPr>
              <a:t>do/while</a:t>
            </a:r>
            <a:r>
              <a:rPr lang="en-US" altLang="en-US" sz="2500"/>
              <a:t>.</a:t>
            </a:r>
            <a:endParaRPr lang="en-US" altLang="en-US" sz="2900"/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2 + 4 = 6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3 + 5 = 8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5 + 6 = 11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1 + 1 = 2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4 + 3 = 7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You won after 5 tries!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Is </a:t>
            </a:r>
            <a:r>
              <a:rPr lang="en-US" altLang="en-US">
                <a:latin typeface="Courier New" panose="02070309020205020404" pitchFamily="49" charset="0"/>
              </a:rPr>
              <a:t>do/while</a:t>
            </a:r>
            <a:r>
              <a:rPr lang="en-US" altLang="en-US"/>
              <a:t> a good fit for our past </a:t>
            </a:r>
            <a:r>
              <a:rPr lang="en-US" altLang="en-US">
                <a:latin typeface="Courier New" panose="02070309020205020404" pitchFamily="49" charset="0"/>
              </a:rPr>
              <a:t>Sentinel</a:t>
            </a:r>
            <a:r>
              <a:rPr lang="en-US" altLang="en-US"/>
              <a:t> program?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6400801" y="1981200"/>
            <a:ext cx="3687763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do {</a:t>
            </a:r>
          </a:p>
          <a:p>
            <a:pPr algn="l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// Roll</a:t>
            </a:r>
          </a:p>
          <a:p>
            <a:pPr algn="l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// Sum</a:t>
            </a:r>
          </a:p>
          <a:p>
            <a:pPr algn="l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tries++;</a:t>
            </a:r>
          </a:p>
          <a:p>
            <a:pPr algn="l" eaLnBrk="1" hangingPunct="1"/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 while (sum != 7);</a:t>
            </a:r>
          </a:p>
        </p:txBody>
      </p:sp>
    </p:spTree>
    <p:extLst>
      <p:ext uri="{BB962C8B-B14F-4D97-AF65-F5344CB8AC3E}">
        <p14:creationId xmlns:p14="http://schemas.microsoft.com/office/powerpoint/2010/main" val="6126783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952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Type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b="1"/>
          </a:p>
        </p:txBody>
      </p:sp>
    </p:spTree>
    <p:extLst>
      <p:ext uri="{BB962C8B-B14F-4D97-AF65-F5344CB8AC3E}">
        <p14:creationId xmlns:p14="http://schemas.microsoft.com/office/powerpoint/2010/main" val="1009242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Methods that are tests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Some methods return logical values.</a:t>
            </a:r>
          </a:p>
          <a:p>
            <a:pPr marL="639763" lvl="1" indent="-246063"/>
            <a:endParaRPr lang="en-US" altLang="en-US" dirty="0"/>
          </a:p>
          <a:p>
            <a:pPr marL="639763" lvl="1" indent="-246063"/>
            <a:r>
              <a:rPr lang="en-US" altLang="en-US" dirty="0"/>
              <a:t>A call to such a method is used as a </a:t>
            </a:r>
            <a:r>
              <a:rPr lang="en-US" altLang="en-US" b="1" dirty="0"/>
              <a:t>test</a:t>
            </a:r>
            <a:r>
              <a:rPr lang="en-US" altLang="en-US" dirty="0"/>
              <a:t> in a loop or </a:t>
            </a:r>
            <a:r>
              <a:rPr lang="en-US" altLang="en-US" dirty="0">
                <a:latin typeface="Courier New" panose="02070309020205020404" pitchFamily="49" charset="0"/>
              </a:rPr>
              <a:t>if</a:t>
            </a:r>
            <a:r>
              <a:rPr lang="en-US" altLang="en-US" dirty="0"/>
              <a:t>.</a:t>
            </a:r>
          </a:p>
          <a:p>
            <a:pPr marL="639763" lvl="1" indent="-246063">
              <a:buNone/>
            </a:pPr>
            <a:endParaRPr lang="en-US" altLang="en-US" dirty="0"/>
          </a:p>
          <a:p>
            <a:pPr marL="639763" lvl="1" indent="-246063">
              <a:buNone/>
            </a:pPr>
            <a:r>
              <a:rPr lang="en-US" altLang="en-US" sz="1800" b="1" i="1" dirty="0">
                <a:latin typeface="Courier New" panose="02070309020205020404" pitchFamily="49" charset="0"/>
              </a:rPr>
              <a:t>	</a:t>
            </a:r>
            <a:r>
              <a:rPr lang="en-US" altLang="en-US" sz="18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800" dirty="0">
                <a:latin typeface="Courier New" panose="02070309020205020404" pitchFamily="49" charset="0"/>
              </a:rPr>
              <a:t>("Type your first name: 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String name = </a:t>
            </a:r>
            <a:r>
              <a:rPr lang="en-US" altLang="en-US" sz="18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800" dirty="0">
                <a:latin typeface="Courier New" panose="02070309020205020404" pitchFamily="49" charset="0"/>
              </a:rPr>
              <a:t>();</a:t>
            </a:r>
            <a:endParaRPr lang="en-US" altLang="en-US" sz="1800" b="1" i="1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1800" b="1" i="1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b="1" i="1" dirty="0">
                <a:latin typeface="Courier New" panose="02070309020205020404" pitchFamily="49" charset="0"/>
              </a:rPr>
              <a:t>	</a:t>
            </a:r>
            <a:r>
              <a:rPr lang="en-US" altLang="en-US" sz="1800" dirty="0">
                <a:latin typeface="Courier New" panose="02070309020205020404" pitchFamily="49" charset="0"/>
              </a:rPr>
              <a:t>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name.startsWith</a:t>
            </a:r>
            <a:r>
              <a:rPr lang="en-US" altLang="en-US" sz="1800" b="1" dirty="0">
                <a:latin typeface="Courier New" panose="02070309020205020404" pitchFamily="49" charset="0"/>
              </a:rPr>
              <a:t>("Dr.")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  <a:endParaRPr lang="en-US" altLang="en-US" sz="1800" b="1" i="1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("What's up, Doc?");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 else if (</a:t>
            </a:r>
            <a:r>
              <a:rPr lang="en-US" altLang="en-US" sz="1800" b="1" dirty="0" err="1">
                <a:latin typeface="Courier New" panose="02070309020205020404" pitchFamily="49" charset="0"/>
              </a:rPr>
              <a:t>name.endsWith</a:t>
            </a:r>
            <a:r>
              <a:rPr lang="en-US" altLang="en-US" sz="1800" b="1" dirty="0">
                <a:latin typeface="Courier New" panose="02070309020205020404" pitchFamily="49" charset="0"/>
              </a:rPr>
              <a:t>("Esq.")</a:t>
            </a:r>
            <a:r>
              <a:rPr lang="en-US" altLang="en-US" sz="18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</a:t>
            </a: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("And I am Ted 'Theodore' Logan!");</a:t>
            </a:r>
          </a:p>
          <a:p>
            <a:pPr marL="639763" lvl="1" indent="-246063"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869742863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Type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273050" indent="-273050"/>
            <a:r>
              <a:rPr lang="en-US" altLang="en-US" b="1">
                <a:latin typeface="Courier New" panose="02070309020205020404" pitchFamily="49" charset="0"/>
              </a:rPr>
              <a:t>boolean</a:t>
            </a:r>
            <a:r>
              <a:rPr lang="en-US" altLang="en-US"/>
              <a:t>: A logical type whose values are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  <a:r>
              <a:rPr lang="en-US" altLang="en-US"/>
              <a:t> and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  <a:r>
              <a:rPr lang="en-US" altLang="en-US"/>
              <a:t>.</a:t>
            </a:r>
          </a:p>
          <a:p>
            <a:pPr marL="639763" lvl="1" indent="-246063"/>
            <a:r>
              <a:rPr lang="en-US" altLang="en-US"/>
              <a:t>A logical </a:t>
            </a:r>
            <a:r>
              <a:rPr lang="en-US" altLang="en-US" b="1"/>
              <a:t>test</a:t>
            </a:r>
            <a:r>
              <a:rPr lang="en-US" altLang="en-US"/>
              <a:t> is actually a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expression.</a:t>
            </a:r>
            <a:endParaRPr lang="en-US" altLang="en-US" sz="1000"/>
          </a:p>
          <a:p>
            <a:pPr marL="639763" lvl="1" indent="-246063"/>
            <a:r>
              <a:rPr lang="en-US" altLang="en-US"/>
              <a:t>It is legal to</a:t>
            </a:r>
          </a:p>
          <a:p>
            <a:pPr lvl="2"/>
            <a:r>
              <a:rPr lang="en-US" altLang="en-US"/>
              <a:t>create a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variable</a:t>
            </a:r>
          </a:p>
          <a:p>
            <a:pPr lvl="2"/>
            <a:r>
              <a:rPr lang="en-US" altLang="en-US"/>
              <a:t>pass a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value as a parameter</a:t>
            </a:r>
          </a:p>
          <a:p>
            <a:pPr lvl="2"/>
            <a:r>
              <a:rPr lang="en-US" altLang="en-US"/>
              <a:t>return a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value from methods</a:t>
            </a:r>
          </a:p>
          <a:p>
            <a:pPr lvl="2"/>
            <a:r>
              <a:rPr lang="en-US" altLang="en-US"/>
              <a:t>call a method that returns a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and use it as a test</a:t>
            </a: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boolean minor    = </a:t>
            </a:r>
            <a:r>
              <a:rPr lang="en-US" altLang="en-US" b="1">
                <a:latin typeface="Courier New" panose="02070309020205020404" pitchFamily="49" charset="0"/>
              </a:rPr>
              <a:t>(age &lt; 21)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boolean isProf   = </a:t>
            </a:r>
            <a:r>
              <a:rPr lang="en-US" altLang="en-US" b="1">
                <a:latin typeface="Courier New" panose="02070309020205020404" pitchFamily="49" charset="0"/>
              </a:rPr>
              <a:t>name.contains("Prof")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boolean lovesCS  = </a:t>
            </a:r>
            <a:r>
              <a:rPr lang="en-US" altLang="en-US" b="1">
                <a:latin typeface="Courier New" panose="02070309020205020404" pitchFamily="49" charset="0"/>
              </a:rPr>
              <a:t>true</a:t>
            </a:r>
            <a:r>
              <a:rPr lang="en-US" altLang="en-US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	// allow who into club?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if (</a:t>
            </a:r>
            <a:r>
              <a:rPr lang="en-US" altLang="en-US" b="1">
                <a:latin typeface="Courier New" panose="02070309020205020404" pitchFamily="49" charset="0"/>
              </a:rPr>
              <a:t>minor || isProf || !lovesCS</a:t>
            </a:r>
            <a:r>
              <a:rPr lang="en-US" altLang="en-US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    System.out.println("Can't enter the club!");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640091890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Using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Why is type </a:t>
            </a:r>
            <a:r>
              <a:rPr lang="en-US" altLang="en-US" dirty="0" err="1">
                <a:latin typeface="Courier New" panose="02070309020205020404" pitchFamily="49" charset="0"/>
              </a:rPr>
              <a:t>boolean</a:t>
            </a:r>
            <a:r>
              <a:rPr lang="en-US" altLang="en-US" dirty="0"/>
              <a:t> useful?</a:t>
            </a:r>
          </a:p>
          <a:p>
            <a:pPr marL="639763" lvl="1" indent="-246063"/>
            <a:r>
              <a:rPr lang="en-US" altLang="en-US" dirty="0"/>
              <a:t>Can capture a complex logical test result and use it later</a:t>
            </a:r>
          </a:p>
          <a:p>
            <a:pPr marL="639763" lvl="1" indent="-246063"/>
            <a:r>
              <a:rPr lang="en-US" altLang="en-US" dirty="0"/>
              <a:t>Can write a method that does a complex test and returns it</a:t>
            </a:r>
          </a:p>
          <a:p>
            <a:pPr marL="639763" lvl="1" indent="-246063"/>
            <a:r>
              <a:rPr lang="en-US" altLang="en-US" dirty="0"/>
              <a:t>Makes code more readable</a:t>
            </a:r>
          </a:p>
          <a:p>
            <a:pPr marL="639763" lvl="1" indent="-246063"/>
            <a:r>
              <a:rPr lang="en-US" altLang="en-US" dirty="0"/>
              <a:t>Can pass around the result of a logical test (as </a:t>
            </a:r>
            <a:r>
              <a:rPr lang="en-US" altLang="en-US" dirty="0" err="1"/>
              <a:t>param</a:t>
            </a:r>
            <a:r>
              <a:rPr lang="en-US" altLang="en-US" dirty="0"/>
              <a:t>/return)</a:t>
            </a: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goodAge</a:t>
            </a:r>
            <a:r>
              <a:rPr lang="en-US" altLang="en-US" sz="2000" dirty="0">
                <a:latin typeface="Courier New" panose="02070309020205020404" pitchFamily="49" charset="0"/>
              </a:rPr>
              <a:t>    = age &gt;= 18 &amp;&amp; age &lt; 29;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goodHeight</a:t>
            </a:r>
            <a:r>
              <a:rPr lang="en-US" altLang="en-US" sz="2000" dirty="0">
                <a:latin typeface="Courier New" panose="02070309020205020404" pitchFamily="49" charset="0"/>
              </a:rPr>
              <a:t> = height &gt;= 72 &amp;&amp; height &lt; 84;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rich       = salary &gt;= 1000000.0;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if (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goodAge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&amp;&amp;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goodHeight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) || rich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("Okay, let's go out!");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 else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("It's not you, it's me...");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7880740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Returning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endParaRPr lang="en-US" altLang="en-US"/>
          </a:p>
        </p:txBody>
      </p:sp>
      <p:sp>
        <p:nvSpPr>
          <p:cNvPr id="71475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</a:t>
            </a:r>
            <a:r>
              <a:rPr lang="en-US" altLang="en-US" sz="2000" b="1">
                <a:latin typeface="Courier New" panose="02070309020205020404" pitchFamily="49" charset="0"/>
              </a:rPr>
              <a:t>boolean</a:t>
            </a:r>
            <a:r>
              <a:rPr lang="en-US" altLang="en-US" sz="2000">
                <a:latin typeface="Courier New" panose="02070309020205020404" pitchFamily="49" charset="0"/>
              </a:rPr>
              <a:t> isPrime(int n)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factors = 0;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for (int i = 1; i &lt;= n; i++)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if (n % i == 0)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factors++;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if (factors == 2)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return true;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 else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return false;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Calls to methods returning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can be used as tests: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if (</a:t>
            </a:r>
            <a:r>
              <a:rPr lang="en-US" altLang="en-US" sz="2000" b="1">
                <a:latin typeface="Courier New" panose="02070309020205020404" pitchFamily="49" charset="0"/>
              </a:rPr>
              <a:t>isPrime(57)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...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99750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475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475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475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475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475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question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Write a "rhyme" / "alliterate" program to use boolean methods to test for rhyming and alliteration.</a:t>
            </a: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Type two words: </a:t>
            </a:r>
            <a:r>
              <a:rPr lang="en-US" altLang="en-US" b="1" u="sng">
                <a:latin typeface="Courier New" panose="02070309020205020404" pitchFamily="49" charset="0"/>
              </a:rPr>
              <a:t>Bare blare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They rhyme!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>
                <a:latin typeface="Courier New" panose="02070309020205020404" pitchFamily="49" charset="0"/>
              </a:rPr>
              <a:t>They alliterate!</a:t>
            </a:r>
          </a:p>
        </p:txBody>
      </p:sp>
    </p:spTree>
    <p:extLst>
      <p:ext uri="{BB962C8B-B14F-4D97-AF65-F5344CB8AC3E}">
        <p14:creationId xmlns:p14="http://schemas.microsoft.com/office/powerpoint/2010/main" val="1670479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Flawed solutions</a:t>
            </a:r>
          </a:p>
        </p:txBody>
      </p:sp>
      <p:sp>
        <p:nvSpPr>
          <p:cNvPr id="67174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</a:pPr>
            <a:r>
              <a:rPr lang="en-US" altLang="en-US" sz="1800">
                <a:latin typeface="Courier New" panose="02070309020205020404" pitchFamily="49" charset="0"/>
              </a:rPr>
              <a:t>public static void printNumbers(int max)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for (int i = 1; i &lt;= max; i++)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    System.out.print(</a:t>
            </a:r>
            <a:r>
              <a:rPr lang="en-US" altLang="en-US" sz="1800" b="1">
                <a:latin typeface="Courier New" panose="02070309020205020404" pitchFamily="49" charset="0"/>
              </a:rPr>
              <a:t>i + ", "</a:t>
            </a:r>
            <a:r>
              <a:rPr lang="en-US" altLang="en-US" sz="1800">
                <a:latin typeface="Courier New" panose="02070309020205020404" pitchFamily="49" charset="0"/>
              </a:rPr>
              <a:t>);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}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System.out.println();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to end the line of output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800"/>
          </a:p>
          <a:p>
            <a:pPr marL="639763" lvl="1" indent="-246063"/>
            <a:r>
              <a:rPr lang="en-US" altLang="en-US" sz="2000"/>
              <a:t>Output from </a:t>
            </a:r>
            <a:r>
              <a:rPr lang="en-US" altLang="en-US" sz="2000">
                <a:latin typeface="Courier New" panose="02070309020205020404" pitchFamily="49" charset="0"/>
              </a:rPr>
              <a:t>printNumbers(5)</a:t>
            </a:r>
            <a:r>
              <a:rPr lang="en-US" altLang="en-US" sz="2000"/>
              <a:t>:	</a:t>
            </a:r>
            <a:r>
              <a:rPr lang="en-US" altLang="en-US" sz="2000">
                <a:latin typeface="Courier New" panose="02070309020205020404" pitchFamily="49" charset="0"/>
              </a:rPr>
              <a:t>1, 2, 3, 4, 5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, </a:t>
            </a:r>
          </a:p>
          <a:p>
            <a:pPr marL="639763" lvl="1" indent="-246063">
              <a:buNone/>
            </a:pPr>
            <a:endParaRPr lang="en-US" altLang="en-US" sz="2000" b="1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</a:pPr>
            <a:r>
              <a:rPr lang="en-US" altLang="en-US" sz="1800">
                <a:latin typeface="Courier New" panose="02070309020205020404" pitchFamily="49" charset="0"/>
              </a:rPr>
              <a:t>public static void printNumbers(int max)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for (int i = 1; i &lt;= max; i++)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    System.out.print(</a:t>
            </a:r>
            <a:r>
              <a:rPr lang="en-US" altLang="en-US" sz="1800" b="1">
                <a:latin typeface="Courier New" panose="02070309020205020404" pitchFamily="49" charset="0"/>
              </a:rPr>
              <a:t>", " + i</a:t>
            </a:r>
            <a:r>
              <a:rPr lang="en-US" altLang="en-US" sz="1800">
                <a:latin typeface="Courier New" panose="02070309020205020404" pitchFamily="49" charset="0"/>
              </a:rPr>
              <a:t>);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}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System.out.println();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to end the line of output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800"/>
          </a:p>
          <a:p>
            <a:pPr marL="639763" lvl="1" indent="-246063"/>
            <a:r>
              <a:rPr lang="en-US" altLang="en-US" sz="2000"/>
              <a:t>Output from </a:t>
            </a:r>
            <a:r>
              <a:rPr lang="en-US" altLang="en-US" sz="2000">
                <a:latin typeface="Courier New" panose="02070309020205020404" pitchFamily="49" charset="0"/>
              </a:rPr>
              <a:t>printNumbers(5)</a:t>
            </a:r>
            <a:r>
              <a:rPr lang="en-US" altLang="en-US" sz="2000"/>
              <a:t>:	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2000">
                <a:latin typeface="Courier New" panose="02070309020205020404" pitchFamily="49" charset="0"/>
              </a:rPr>
              <a:t>1, 2, 3, 4, 5</a:t>
            </a:r>
            <a:endParaRPr lang="en-US" altLang="en-US" sz="2000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82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7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7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7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Boolean answer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if (</a:t>
            </a:r>
            <a:r>
              <a:rPr lang="en-US" altLang="en-US" sz="1400" b="1" dirty="0">
                <a:latin typeface="Courier New" panose="02070309020205020404" pitchFamily="49" charset="0"/>
              </a:rPr>
              <a:t>rhyme(word1, word2)</a:t>
            </a:r>
            <a:r>
              <a:rPr lang="en-US" altLang="en-US" sz="14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("They rhyme!");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if (</a:t>
            </a:r>
            <a:r>
              <a:rPr lang="en-US" altLang="en-US" sz="1400" b="1" dirty="0">
                <a:latin typeface="Courier New" panose="02070309020205020404" pitchFamily="49" charset="0"/>
              </a:rPr>
              <a:t>alliterate(word1, word2)</a:t>
            </a:r>
            <a:r>
              <a:rPr lang="en-US" altLang="en-US" sz="14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</a:t>
            </a:r>
            <a:r>
              <a:rPr lang="en-US" altLang="en-US" sz="14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400" dirty="0">
                <a:latin typeface="Courier New" panose="02070309020205020404" pitchFamily="49" charset="0"/>
              </a:rPr>
              <a:t>("They alliterate!");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...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end with the same two letters.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public static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400" b="1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rhyme(String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// ?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start with the same letter.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public static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400" b="1" dirty="0">
                <a:latin typeface="Courier New" panose="02070309020205020404" pitchFamily="49" charset="0"/>
              </a:rPr>
              <a:t> alliterate</a:t>
            </a:r>
            <a:r>
              <a:rPr lang="en-US" altLang="en-US" sz="1400" dirty="0">
                <a:latin typeface="Courier New" panose="02070309020205020404" pitchFamily="49" charset="0"/>
              </a:rPr>
              <a:t>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if (s1.startsWith(s2.substring(0, 1)))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return true;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 else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    return false;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4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00012457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More Boolean Fun</a:t>
            </a:r>
          </a:p>
        </p:txBody>
      </p:sp>
      <p:sp>
        <p:nvSpPr>
          <p:cNvPr id="3075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69251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"Boolean Zen", part 1</a:t>
            </a:r>
          </a:p>
        </p:txBody>
      </p:sp>
      <p:sp>
        <p:nvSpPr>
          <p:cNvPr id="71782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85000" lnSpcReduction="20000"/>
          </a:bodyPr>
          <a:lstStyle/>
          <a:p>
            <a:pPr marL="273050" indent="-273050"/>
            <a:r>
              <a:rPr lang="en-US" altLang="en-US"/>
              <a:t>Students new to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often test if a result is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  <a:r>
              <a:rPr lang="en-US" altLang="en-US"/>
              <a:t>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if (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isPrime(57) == true</a:t>
            </a:r>
            <a:r>
              <a:rPr lang="en-US" altLang="en-US">
                <a:latin typeface="Courier New" panose="02070309020205020404" pitchFamily="49" charset="0"/>
              </a:rPr>
              <a:t>) { 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bad</a:t>
            </a: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    ...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But this is unnecessary and redundant.  Preferred: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if (</a:t>
            </a: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isPrime(57)</a:t>
            </a:r>
            <a:r>
              <a:rPr lang="en-US" altLang="en-US">
                <a:latin typeface="Courier New" panose="02070309020205020404" pitchFamily="49" charset="0"/>
              </a:rPr>
              <a:t>) {         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good</a:t>
            </a:r>
            <a:endParaRPr lang="en-US" altLang="en-US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    ...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A similar pattern can be used for a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  <a:r>
              <a:rPr lang="en-US" altLang="en-US"/>
              <a:t> test:</a:t>
            </a:r>
          </a:p>
          <a:p>
            <a:pPr marL="639763" lvl="1" indent="-246063"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if (</a:t>
            </a:r>
            <a:r>
              <a:rPr lang="en-US" altLang="en-US" b="1">
                <a:solidFill>
                  <a:srgbClr val="800000"/>
                </a:solidFill>
                <a:latin typeface="Courier New" panose="02070309020205020404" pitchFamily="49" charset="0"/>
              </a:rPr>
              <a:t>isPrime(57) == false</a:t>
            </a:r>
            <a:r>
              <a:rPr lang="en-US" altLang="en-US">
                <a:latin typeface="Courier New" panose="02070309020205020404" pitchFamily="49" charset="0"/>
              </a:rPr>
              <a:t>) {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bad</a:t>
            </a:r>
          </a:p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if (</a:t>
            </a: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!isPrime(57)</a:t>
            </a:r>
            <a:r>
              <a:rPr lang="en-US" altLang="en-US">
                <a:latin typeface="Courier New" panose="02070309020205020404" pitchFamily="49" charset="0"/>
              </a:rPr>
              <a:t>) {        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good</a:t>
            </a:r>
          </a:p>
        </p:txBody>
      </p:sp>
    </p:spTree>
    <p:extLst>
      <p:ext uri="{BB962C8B-B14F-4D97-AF65-F5344CB8AC3E}">
        <p14:creationId xmlns:p14="http://schemas.microsoft.com/office/powerpoint/2010/main" val="87962972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78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8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1782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82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1782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"Boolean Zen", part 2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Methods that return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often have an</a:t>
            </a:r>
            <a:br>
              <a:rPr lang="en-US" altLang="en-US"/>
            </a:br>
            <a:r>
              <a:rPr lang="en-US" altLang="en-US">
                <a:latin typeface="Courier New" panose="02070309020205020404" pitchFamily="49" charset="0"/>
              </a:rPr>
              <a:t>if/else</a:t>
            </a:r>
            <a:r>
              <a:rPr lang="en-US" altLang="en-US"/>
              <a:t> that returns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  <a:r>
              <a:rPr lang="en-US" altLang="en-US"/>
              <a:t> or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  <a:r>
              <a:rPr lang="en-US" altLang="en-US"/>
              <a:t>:</a:t>
            </a: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public static boolean bothOdd(int n1, int n2)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if </a:t>
            </a:r>
            <a:r>
              <a:rPr lang="en-US" altLang="en-US" sz="2000" b="1">
                <a:latin typeface="Courier New" panose="02070309020205020404" pitchFamily="49" charset="0"/>
              </a:rPr>
              <a:t>(n1 % 2 != 0 &amp;&amp; n2 % 2 != 0)</a:t>
            </a:r>
            <a:r>
              <a:rPr lang="en-US" altLang="en-US" sz="2000">
                <a:latin typeface="Courier New" panose="02070309020205020404" pitchFamily="49" charset="0"/>
              </a:rPr>
              <a:t>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return true;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 else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    return false;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/>
              <a:t>But the code above is unnecessarily verbose.</a:t>
            </a:r>
          </a:p>
        </p:txBody>
      </p:sp>
    </p:spTree>
    <p:extLst>
      <p:ext uri="{BB962C8B-B14F-4D97-AF65-F5344CB8AC3E}">
        <p14:creationId xmlns:p14="http://schemas.microsoft.com/office/powerpoint/2010/main" val="6593957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w/ </a:t>
            </a:r>
            <a:r>
              <a:rPr lang="en-US" altLang="en-US">
                <a:latin typeface="Courier New" panose="02070309020205020404" pitchFamily="49" charset="0"/>
              </a:rPr>
              <a:t>boolean</a:t>
            </a:r>
            <a:r>
              <a:rPr lang="en-US" altLang="en-US"/>
              <a:t> var</a:t>
            </a:r>
          </a:p>
        </p:txBody>
      </p:sp>
      <p:sp>
        <p:nvSpPr>
          <p:cNvPr id="71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500" dirty="0"/>
              <a:t>We could store the result of the logical test.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bothOdd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n1,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b="1" dirty="0">
                <a:latin typeface="Courier New" panose="02070309020205020404" pitchFamily="49" charset="0"/>
              </a:rPr>
              <a:t> test = </a:t>
            </a:r>
            <a:r>
              <a:rPr lang="en-US" altLang="en-US" sz="2000" dirty="0">
                <a:latin typeface="Courier New" panose="02070309020205020404" pitchFamily="49" charset="0"/>
              </a:rPr>
              <a:t>(n1 % 2 != 0 &amp;&amp; n2 % 2 != 0);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>
                <a:latin typeface="Courier New" panose="02070309020205020404" pitchFamily="49" charset="0"/>
              </a:rPr>
              <a:t>if (</a:t>
            </a:r>
            <a:r>
              <a:rPr lang="en-US" altLang="en-US" sz="2000" b="1" dirty="0">
                <a:latin typeface="Courier New" panose="02070309020205020404" pitchFamily="49" charset="0"/>
              </a:rPr>
              <a:t>test</a:t>
            </a:r>
            <a:r>
              <a:rPr lang="en-US" altLang="en-US" sz="2000" dirty="0">
                <a:latin typeface="Courier New" panose="02070309020205020404" pitchFamily="49" charset="0"/>
              </a:rPr>
              <a:t>) {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 == true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return true;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 else {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 == 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    return false;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/>
              <a:t>Notice: Whatever </a:t>
            </a:r>
            <a:r>
              <a:rPr lang="en-US" altLang="en-US" dirty="0">
                <a:latin typeface="Courier New" panose="02070309020205020404" pitchFamily="49" charset="0"/>
              </a:rPr>
              <a:t>test</a:t>
            </a:r>
            <a:r>
              <a:rPr lang="en-US" altLang="en-US" dirty="0"/>
              <a:t> is, we want to return that.</a:t>
            </a:r>
          </a:p>
        </p:txBody>
      </p:sp>
    </p:spTree>
    <p:extLst>
      <p:ext uri="{BB962C8B-B14F-4D97-AF65-F5344CB8AC3E}">
        <p14:creationId xmlns:p14="http://schemas.microsoft.com/office/powerpoint/2010/main" val="14486004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 w/ "Boolean Zen"</a:t>
            </a:r>
          </a:p>
        </p:txBody>
      </p:sp>
      <p:sp>
        <p:nvSpPr>
          <p:cNvPr id="72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/>
              <a:t>Observation: The </a:t>
            </a:r>
            <a:r>
              <a:rPr lang="en-US" altLang="en-US" dirty="0">
                <a:latin typeface="Courier New" panose="02070309020205020404" pitchFamily="49" charset="0"/>
              </a:rPr>
              <a:t>if/else</a:t>
            </a:r>
            <a:r>
              <a:rPr lang="en-US" altLang="en-US" dirty="0"/>
              <a:t> is unnecessary.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bothOdd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n1,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test = (n1 % 2 != 0 &amp;&amp; n2 % 2 != 0);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return test;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dirty="0"/>
              <a:t>An even shorter version:</a:t>
            </a:r>
          </a:p>
          <a:p>
            <a:pPr lvl="1" eaLnBrk="1" hangingPunct="1">
              <a:lnSpc>
                <a:spcPct val="11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public static </a:t>
            </a:r>
            <a:r>
              <a:rPr lang="en-US" altLang="en-US" sz="2000" dirty="0" err="1">
                <a:latin typeface="Courier New" panose="02070309020205020404" pitchFamily="49" charset="0"/>
              </a:rPr>
              <a:t>boolean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bothOdd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n1, 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n2)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    return (n1 % 2 != 0 &amp;&amp; n2 % 2 != 0);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9428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"Boolean Zen" template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Replace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boolean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panose="02070309020205020404" pitchFamily="49" charset="0"/>
              </a:rPr>
              <a:t>(</a:t>
            </a:r>
            <a:r>
              <a:rPr lang="en-US" altLang="en-US" sz="2000" b="1"/>
              <a:t>parameters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if (</a:t>
            </a:r>
            <a:r>
              <a:rPr lang="en-US" altLang="en-US" sz="2000" b="1">
                <a:solidFill>
                  <a:srgbClr val="800000"/>
                </a:solidFill>
              </a:rPr>
              <a:t>test</a:t>
            </a: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    return true;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} else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    return false;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800000"/>
                </a:solidFill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180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with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boolean </a:t>
            </a:r>
            <a:r>
              <a:rPr lang="en-US" altLang="en-US" sz="2000" b="1"/>
              <a:t>name</a:t>
            </a:r>
            <a:r>
              <a:rPr lang="en-US" altLang="en-US" sz="2000">
                <a:latin typeface="Courier New" panose="02070309020205020404" pitchFamily="49" charset="0"/>
              </a:rPr>
              <a:t>(</a:t>
            </a:r>
            <a:r>
              <a:rPr lang="en-US" altLang="en-US" sz="2000" b="1"/>
              <a:t>parameters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    return </a:t>
            </a:r>
            <a:r>
              <a:rPr lang="en-US" altLang="en-US" sz="2000" b="1">
                <a:solidFill>
                  <a:srgbClr val="003399"/>
                </a:solidFill>
              </a:rPr>
              <a:t>test</a:t>
            </a:r>
            <a:r>
              <a:rPr lang="en-US" altLang="en-US" sz="2000">
                <a:solidFill>
                  <a:srgbClr val="003399"/>
                </a:solidFill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3689736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Improved </a:t>
            </a:r>
            <a:r>
              <a:rPr lang="en-US" altLang="en-US">
                <a:latin typeface="Courier New" panose="02070309020205020404" pitchFamily="49" charset="0"/>
              </a:rPr>
              <a:t>isPrime</a:t>
            </a:r>
            <a:r>
              <a:rPr lang="en-US" altLang="en-US"/>
              <a:t> method</a:t>
            </a:r>
          </a:p>
        </p:txBody>
      </p:sp>
      <p:sp>
        <p:nvSpPr>
          <p:cNvPr id="7229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/>
              <a:t>The following version utilizes Boolean Zen: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</a:t>
            </a:r>
            <a:r>
              <a:rPr lang="en-US" altLang="en-US" sz="2000" b="1">
                <a:latin typeface="Courier New" panose="02070309020205020404" pitchFamily="49" charset="0"/>
              </a:rPr>
              <a:t>boolean</a:t>
            </a:r>
            <a:r>
              <a:rPr lang="en-US" altLang="en-US" sz="2000">
                <a:latin typeface="Courier New" panose="02070309020205020404" pitchFamily="49" charset="0"/>
              </a:rPr>
              <a:t> isPrime(int n)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numFactors = 0;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for (int i = 1; i &lt;= n; i++)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if (n % i == 0) {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numFactors++;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    // if n has 2 factors -&gt; true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??</a:t>
            </a:r>
          </a:p>
          <a:p>
            <a:pPr marL="639763" lvl="1" indent="-246063">
              <a:lnSpc>
                <a:spcPct val="7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/>
              <a:t>Modify the Rhyme program to use Boolean Zen.</a:t>
            </a:r>
            <a:endParaRPr lang="en-US" altLang="en-US" sz="220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24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29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Boolean Zen answer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>
              <a:lnSpc>
                <a:spcPct val="60000"/>
              </a:lnSpc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void main(String[] </a:t>
            </a:r>
            <a:r>
              <a:rPr lang="en-US" altLang="en-US" sz="1600" dirty="0" err="1">
                <a:latin typeface="Courier New" panose="02070309020205020404" pitchFamily="49" charset="0"/>
              </a:rPr>
              <a:t>args</a:t>
            </a:r>
            <a:r>
              <a:rPr lang="en-US" altLang="en-US" sz="1600" dirty="0">
                <a:latin typeface="Courier New" panose="02070309020205020404" pitchFamily="49" charset="0"/>
              </a:rPr>
              <a:t>) {	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Scanner console = new Scanner(System.in);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1600" dirty="0">
                <a:latin typeface="Courier New" panose="02070309020205020404" pitchFamily="49" charset="0"/>
              </a:rPr>
              <a:t>("Type two words: 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String word1 = </a:t>
            </a:r>
            <a:r>
              <a:rPr lang="en-US" altLang="en-US" sz="16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600" dirty="0">
                <a:latin typeface="Courier New" panose="02070309020205020404" pitchFamily="49" charset="0"/>
              </a:rPr>
              <a:t>().</a:t>
            </a:r>
            <a:r>
              <a:rPr lang="en-US" altLang="en-US" sz="1600" dirty="0" err="1">
                <a:latin typeface="Courier New" panose="02070309020205020404" pitchFamily="49" charset="0"/>
              </a:rPr>
              <a:t>toLowerCase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  <a:endParaRPr lang="en-US" altLang="en-US" sz="1600" b="1" u="sng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String word2 = </a:t>
            </a:r>
            <a:r>
              <a:rPr lang="en-US" altLang="en-US" sz="16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1600" dirty="0">
                <a:latin typeface="Courier New" panose="02070309020205020404" pitchFamily="49" charset="0"/>
              </a:rPr>
              <a:t>().</a:t>
            </a:r>
            <a:r>
              <a:rPr lang="en-US" altLang="en-US" sz="1600" dirty="0" err="1">
                <a:latin typeface="Courier New" panose="02070309020205020404" pitchFamily="49" charset="0"/>
              </a:rPr>
              <a:t>toLowerCase</a:t>
            </a:r>
            <a:r>
              <a:rPr lang="en-US" altLang="en-US" sz="1600" dirty="0">
                <a:latin typeface="Courier New" panose="02070309020205020404" pitchFamily="49" charset="0"/>
              </a:rPr>
              <a:t>();</a:t>
            </a: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6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if (</a:t>
            </a:r>
            <a:r>
              <a:rPr lang="en-US" altLang="en-US" sz="1600" b="1" dirty="0">
                <a:latin typeface="Courier New" panose="02070309020205020404" pitchFamily="49" charset="0"/>
              </a:rPr>
              <a:t>rhyme(word1, word2)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("They rhyme!");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if (</a:t>
            </a:r>
            <a:r>
              <a:rPr lang="en-US" altLang="en-US" sz="1600" b="1" dirty="0">
                <a:latin typeface="Courier New" panose="02070309020205020404" pitchFamily="49" charset="0"/>
              </a:rPr>
              <a:t>alliterate(word1, word2)</a:t>
            </a:r>
            <a:r>
              <a:rPr lang="en-US" altLang="en-US" sz="1600" dirty="0">
                <a:latin typeface="Courier New" panose="02070309020205020404" pitchFamily="49" charset="0"/>
              </a:rPr>
              <a:t>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</a:t>
            </a:r>
            <a:r>
              <a:rPr lang="en-US" altLang="en-US" sz="16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600" dirty="0">
                <a:latin typeface="Courier New" panose="02070309020205020404" pitchFamily="49" charset="0"/>
              </a:rPr>
              <a:t>("They alliterate!");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end with the same two letters.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b="1" dirty="0">
                <a:latin typeface="Courier New" panose="02070309020205020404" pitchFamily="49" charset="0"/>
              </a:rPr>
              <a:t> rhyme</a:t>
            </a:r>
            <a:r>
              <a:rPr lang="en-US" altLang="en-US" sz="1600" dirty="0">
                <a:latin typeface="Courier New" panose="02070309020205020404" pitchFamily="49" charset="0"/>
              </a:rPr>
              <a:t>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return s2.length() &gt;= 2 &amp;&amp; ??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Returns true if s1 and s2 start with the same letter.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b="1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b="1" dirty="0">
                <a:latin typeface="Courier New" panose="02070309020205020404" pitchFamily="49" charset="0"/>
              </a:rPr>
              <a:t> alliterate</a:t>
            </a:r>
            <a:r>
              <a:rPr lang="en-US" altLang="en-US" sz="1600" dirty="0">
                <a:latin typeface="Courier New" panose="02070309020205020404" pitchFamily="49" charset="0"/>
              </a:rPr>
              <a:t>(String s1, String s2) {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return s1.startsWith(s2.substring(0, 1));</a:t>
            </a:r>
          </a:p>
          <a:p>
            <a:pPr marL="273050" indent="-273050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31188921"/>
      </p:ext>
    </p:extLst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"Short-circuit" evaluation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dirty="0"/>
              <a:t>Java stops evaluating a test if it knows the answer.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</a:rPr>
              <a:t>&amp;&amp;</a:t>
            </a:r>
            <a:r>
              <a:rPr lang="en-US" altLang="en-US" dirty="0"/>
              <a:t>  stops early if any part of the test is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</a:rPr>
              <a:t>||</a:t>
            </a:r>
            <a:r>
              <a:rPr lang="en-US" altLang="en-US" dirty="0"/>
              <a:t>  stops early if any part of the test is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buFontTx/>
              <a:buNone/>
            </a:pPr>
            <a:endParaRPr lang="en-US" altLang="en-US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/>
              <a:t>The following test will crash if s2's length is less than 2:</a:t>
            </a:r>
          </a:p>
          <a:p>
            <a:pPr lvl="1" eaLnBrk="1" hangingPunct="1">
              <a:buFontTx/>
              <a:buNone/>
            </a:pPr>
            <a:r>
              <a:rPr lang="en-US" altLang="en-US" sz="900" dirty="0"/>
              <a:t>    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Returns true if s1 and s2 end with the same two letters.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</a:rPr>
              <a:t> rhyme(String s1, String s2) {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return </a:t>
            </a:r>
            <a:r>
              <a:rPr lang="en-US" altLang="en-US" sz="1800" b="1" dirty="0">
                <a:solidFill>
                  <a:srgbClr val="800000"/>
                </a:solidFill>
                <a:latin typeface="Courier New" panose="02070309020205020404" pitchFamily="49" charset="0"/>
              </a:rPr>
              <a:t>s1.endsWith(s2.substring(s2.length() - 2))</a:t>
            </a:r>
            <a:r>
              <a:rPr lang="en-US" altLang="en-US" sz="1800" dirty="0">
                <a:latin typeface="Courier New" panose="02070309020205020404" pitchFamily="49" charset="0"/>
              </a:rPr>
              <a:t> &amp;&amp;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s1.length() &gt;= 2 &amp;&amp; s2.length() &gt;= 2;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/>
              <a:t>The following test will not crash; it stops if length &lt; 2:</a:t>
            </a:r>
          </a:p>
          <a:p>
            <a:pPr lvl="1" eaLnBrk="1" hangingPunct="1">
              <a:buFontTx/>
              <a:buNone/>
            </a:pPr>
            <a:r>
              <a:rPr lang="en-US" altLang="en-US" sz="900" dirty="0"/>
              <a:t>    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	// Returns true if s1 and s2 end with the same two letters.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public static </a:t>
            </a:r>
            <a:r>
              <a:rPr lang="en-US" altLang="en-US" sz="18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800" dirty="0">
                <a:latin typeface="Courier New" panose="02070309020205020404" pitchFamily="49" charset="0"/>
              </a:rPr>
              <a:t> rhyme(String s1, String s2) {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return </a:t>
            </a:r>
            <a:r>
              <a:rPr lang="en-US" altLang="en-US" sz="1800" b="1" dirty="0">
                <a:solidFill>
                  <a:srgbClr val="003399"/>
                </a:solidFill>
                <a:latin typeface="Courier New" panose="02070309020205020404" pitchFamily="49" charset="0"/>
              </a:rPr>
              <a:t>s1.length() &gt;= 2 &amp;&amp; s2.length() &gt;= 2</a:t>
            </a:r>
            <a:r>
              <a:rPr lang="en-US" altLang="en-US" sz="1800" dirty="0">
                <a:latin typeface="Courier New" panose="02070309020205020404" pitchFamily="49" charset="0"/>
              </a:rPr>
              <a:t> &amp;&amp; 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           s1.endsWith(s2.substring(s2.length() - 2));</a:t>
            </a:r>
          </a:p>
          <a:p>
            <a:pPr lvl="1">
              <a:lnSpc>
                <a:spcPct val="60000"/>
              </a:lnSpc>
              <a:spcBef>
                <a:spcPts val="600"/>
              </a:spcBef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970462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Fence post analogy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We print </a:t>
            </a:r>
            <a:r>
              <a:rPr lang="en-US" altLang="en-US" i="1" dirty="0"/>
              <a:t>n</a:t>
            </a:r>
            <a:r>
              <a:rPr lang="en-US" altLang="en-US" dirty="0"/>
              <a:t> numbers but need only </a:t>
            </a:r>
            <a:r>
              <a:rPr lang="en-US" altLang="en-US" i="1" dirty="0"/>
              <a:t>n</a:t>
            </a:r>
            <a:r>
              <a:rPr lang="en-US" altLang="en-US" dirty="0"/>
              <a:t> - 1 commas.</a:t>
            </a:r>
          </a:p>
          <a:p>
            <a:pPr marL="273050" indent="-273050"/>
            <a:endParaRPr lang="en-US" altLang="en-US" dirty="0"/>
          </a:p>
          <a:p>
            <a:pPr marL="273050" indent="-273050"/>
            <a:r>
              <a:rPr lang="en-US" altLang="en-US" dirty="0"/>
              <a:t>Similar to building a fence with wires separated by posts: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/>
              <a:t>If we use a flawed algorithm that repeatedly places a post + wire, the last post will have an extra dangling wire.</a:t>
            </a:r>
            <a:br>
              <a:rPr lang="en-US" altLang="en-US" dirty="0"/>
            </a:br>
            <a:endParaRPr lang="en-US" altLang="en-US" dirty="0"/>
          </a:p>
          <a:p>
            <a:pPr marL="639763" lvl="1" indent="-246063">
              <a:buNone/>
            </a:pPr>
            <a:r>
              <a:rPr lang="en-US" altLang="en-US" dirty="0">
                <a:solidFill>
                  <a:srgbClr val="800000"/>
                </a:solidFill>
              </a:rPr>
              <a:t>	</a:t>
            </a:r>
            <a:r>
              <a:rPr lang="en-US" altLang="en-US" i="1" dirty="0">
                <a:solidFill>
                  <a:srgbClr val="800000"/>
                </a:solidFill>
              </a:rPr>
              <a:t>for (length of fence) {</a:t>
            </a:r>
          </a:p>
          <a:p>
            <a:pPr marL="639763" lvl="1" indent="-246063">
              <a:buNone/>
            </a:pPr>
            <a:r>
              <a:rPr lang="en-US" altLang="en-US" i="1" dirty="0">
                <a:solidFill>
                  <a:srgbClr val="800000"/>
                </a:solidFill>
              </a:rPr>
              <a:t>	    place a post.</a:t>
            </a:r>
          </a:p>
          <a:p>
            <a:pPr marL="639763" lvl="1" indent="-246063">
              <a:buNone/>
            </a:pPr>
            <a:r>
              <a:rPr lang="en-US" altLang="en-US" i="1" dirty="0">
                <a:solidFill>
                  <a:srgbClr val="800000"/>
                </a:solidFill>
              </a:rPr>
              <a:t>	    place some wire.</a:t>
            </a:r>
          </a:p>
          <a:p>
            <a:pPr marL="639763" lvl="1" indent="-246063">
              <a:buNone/>
            </a:pPr>
            <a:r>
              <a:rPr lang="en-US" altLang="en-US" i="1" dirty="0">
                <a:solidFill>
                  <a:srgbClr val="800000"/>
                </a:solidFill>
              </a:rPr>
              <a:t>	}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858000" y="5510296"/>
            <a:ext cx="4953000" cy="990600"/>
            <a:chOff x="480" y="2400"/>
            <a:chExt cx="3120" cy="624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480" y="2400"/>
              <a:ext cx="624" cy="624"/>
              <a:chOff x="480" y="2400"/>
              <a:chExt cx="624" cy="624"/>
            </a:xfrm>
          </p:grpSpPr>
          <p:sp>
            <p:nvSpPr>
              <p:cNvPr id="6170" name="Rectangle 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71" name="Group 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72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73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0" name="Group 10"/>
            <p:cNvGrpSpPr>
              <a:grpSpLocks/>
            </p:cNvGrpSpPr>
            <p:nvPr/>
          </p:nvGrpSpPr>
          <p:grpSpPr bwMode="auto">
            <a:xfrm>
              <a:off x="1104" y="2400"/>
              <a:ext cx="624" cy="624"/>
              <a:chOff x="480" y="2400"/>
              <a:chExt cx="624" cy="624"/>
            </a:xfrm>
          </p:grpSpPr>
          <p:sp>
            <p:nvSpPr>
              <p:cNvPr id="6166" name="Rectangle 1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67" name="Group 1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68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69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1" name="Group 15"/>
            <p:cNvGrpSpPr>
              <a:grpSpLocks/>
            </p:cNvGrpSpPr>
            <p:nvPr/>
          </p:nvGrpSpPr>
          <p:grpSpPr bwMode="auto">
            <a:xfrm>
              <a:off x="1728" y="2400"/>
              <a:ext cx="624" cy="624"/>
              <a:chOff x="480" y="2400"/>
              <a:chExt cx="624" cy="624"/>
            </a:xfrm>
          </p:grpSpPr>
          <p:sp>
            <p:nvSpPr>
              <p:cNvPr id="6162" name="Rectangle 1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63" name="Group 1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64" name="Rectangle 1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65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2" name="Group 20"/>
            <p:cNvGrpSpPr>
              <a:grpSpLocks/>
            </p:cNvGrpSpPr>
            <p:nvPr/>
          </p:nvGrpSpPr>
          <p:grpSpPr bwMode="auto">
            <a:xfrm>
              <a:off x="2352" y="2400"/>
              <a:ext cx="624" cy="624"/>
              <a:chOff x="480" y="2400"/>
              <a:chExt cx="624" cy="624"/>
            </a:xfrm>
          </p:grpSpPr>
          <p:sp>
            <p:nvSpPr>
              <p:cNvPr id="6158" name="Rectangle 2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59" name="Group 2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60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61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3" name="Group 25"/>
            <p:cNvGrpSpPr>
              <a:grpSpLocks/>
            </p:cNvGrpSpPr>
            <p:nvPr/>
          </p:nvGrpSpPr>
          <p:grpSpPr bwMode="auto">
            <a:xfrm>
              <a:off x="2976" y="2400"/>
              <a:ext cx="624" cy="624"/>
              <a:chOff x="480" y="2400"/>
              <a:chExt cx="624" cy="624"/>
            </a:xfrm>
          </p:grpSpPr>
          <p:sp>
            <p:nvSpPr>
              <p:cNvPr id="6154" name="Rectangle 2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55" name="Group 2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56" name="Rectangle 2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57" name="Rectangle 2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0324032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 Morgan's Law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De Morgan's Law</a:t>
            </a:r>
            <a:r>
              <a:rPr lang="en-US" altLang="en-US" dirty="0"/>
              <a:t>: Rules used to negate </a:t>
            </a:r>
            <a:r>
              <a:rPr lang="en-US" altLang="en-US" dirty="0" err="1"/>
              <a:t>boolean</a:t>
            </a:r>
            <a:r>
              <a:rPr lang="en-US" altLang="en-US" dirty="0"/>
              <a:t> tests.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Example:</a:t>
            </a:r>
          </a:p>
        </p:txBody>
      </p:sp>
      <p:graphicFrame>
        <p:nvGraphicFramePr>
          <p:cNvPr id="726020" name="Group 4"/>
          <p:cNvGraphicFramePr>
            <a:graphicFrameLocks noGrp="1"/>
          </p:cNvGraphicFramePr>
          <p:nvPr/>
        </p:nvGraphicFramePr>
        <p:xfrm>
          <a:off x="2209801" y="2317750"/>
          <a:ext cx="7756525" cy="1097280"/>
        </p:xfrm>
        <a:graphic>
          <a:graphicData uri="http://schemas.openxmlformats.org/drawingml/2006/table">
            <a:tbl>
              <a:tblPr/>
              <a:tblGrid>
                <a:gridCol w="2965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68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5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Original Expression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Negated Expression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Alternative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 &amp;&amp;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!a || !b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!(a &amp;&amp;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a || 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!a &amp;&amp; !b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!(a || b)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26038" name="Group 22"/>
          <p:cNvGraphicFramePr>
            <a:graphicFrameLocks noGrp="1"/>
          </p:cNvGraphicFramePr>
          <p:nvPr/>
        </p:nvGraphicFramePr>
        <p:xfrm>
          <a:off x="1981200" y="4622800"/>
          <a:ext cx="8229600" cy="1272492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61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Original Code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Negated Code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3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(x == 7 &amp;&amp; y &gt; 3)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if (x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!=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7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||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y </a:t>
                      </a: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3399"/>
                          </a:solidFill>
                          <a:effectLst/>
                          <a:latin typeface="Courier New" pitchFamily="49" charset="0"/>
                        </a:rPr>
                        <a:t>&lt;=</a:t>
                      </a: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3) {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    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}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513811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practice questions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Write a method named </a:t>
            </a:r>
            <a:r>
              <a:rPr lang="en-US" altLang="en-US" dirty="0" err="1">
                <a:latin typeface="Courier New" panose="02070309020205020404" pitchFamily="49" charset="0"/>
              </a:rPr>
              <a:t>isVowel</a:t>
            </a:r>
            <a:r>
              <a:rPr lang="en-US" altLang="en-US" dirty="0"/>
              <a:t> that returns whether a </a:t>
            </a:r>
            <a:r>
              <a:rPr lang="en-US" altLang="en-US" dirty="0">
                <a:latin typeface="Courier New" panose="02070309020205020404" pitchFamily="49" charset="0"/>
              </a:rPr>
              <a:t>String</a:t>
            </a:r>
            <a:r>
              <a:rPr lang="en-US" altLang="en-US" dirty="0"/>
              <a:t> is a vowel (a, e, i, o, or u), case-insensitively.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</a:rPr>
              <a:t>isVowel</a:t>
            </a:r>
            <a:r>
              <a:rPr lang="en-US" altLang="en-US" dirty="0">
                <a:latin typeface="Courier New" panose="02070309020205020404" pitchFamily="49" charset="0"/>
              </a:rPr>
              <a:t>("q")</a:t>
            </a:r>
            <a:r>
              <a:rPr lang="en-US" altLang="en-US" dirty="0"/>
              <a:t> returns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</a:rPr>
              <a:t>isVowel</a:t>
            </a:r>
            <a:r>
              <a:rPr lang="en-US" altLang="en-US" dirty="0">
                <a:latin typeface="Courier New" panose="02070309020205020404" pitchFamily="49" charset="0"/>
              </a:rPr>
              <a:t>("A")</a:t>
            </a:r>
            <a:r>
              <a:rPr lang="en-US" altLang="en-US" dirty="0"/>
              <a:t> returns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</a:rPr>
              <a:t>isVowel</a:t>
            </a:r>
            <a:r>
              <a:rPr lang="en-US" altLang="en-US" dirty="0">
                <a:latin typeface="Courier New" panose="02070309020205020404" pitchFamily="49" charset="0"/>
              </a:rPr>
              <a:t>("e")</a:t>
            </a:r>
            <a:r>
              <a:rPr lang="en-US" altLang="en-US" dirty="0"/>
              <a:t> returns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Change the above method into an </a:t>
            </a:r>
            <a:r>
              <a:rPr lang="en-US" altLang="en-US" dirty="0" err="1">
                <a:latin typeface="Courier New" panose="02070309020205020404" pitchFamily="49" charset="0"/>
              </a:rPr>
              <a:t>isNonVowel</a:t>
            </a:r>
            <a:r>
              <a:rPr lang="en-US" altLang="en-US" dirty="0"/>
              <a:t> that returns whether a </a:t>
            </a:r>
            <a:r>
              <a:rPr lang="en-US" altLang="en-US" dirty="0">
                <a:latin typeface="Courier New" panose="02070309020205020404" pitchFamily="49" charset="0"/>
              </a:rPr>
              <a:t>String</a:t>
            </a:r>
            <a:r>
              <a:rPr lang="en-US" altLang="en-US" dirty="0"/>
              <a:t> is any character except a vowel.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</a:rPr>
              <a:t>isNonVowel</a:t>
            </a:r>
            <a:r>
              <a:rPr lang="en-US" altLang="en-US" dirty="0">
                <a:latin typeface="Courier New" panose="02070309020205020404" pitchFamily="49" charset="0"/>
              </a:rPr>
              <a:t>("q")</a:t>
            </a:r>
            <a:r>
              <a:rPr lang="en-US" altLang="en-US" dirty="0"/>
              <a:t> returns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</a:rPr>
              <a:t>isNonVowel</a:t>
            </a:r>
            <a:r>
              <a:rPr lang="en-US" altLang="en-US" dirty="0">
                <a:latin typeface="Courier New" panose="02070309020205020404" pitchFamily="49" charset="0"/>
              </a:rPr>
              <a:t>("A")</a:t>
            </a:r>
            <a:r>
              <a:rPr lang="en-US" altLang="en-US" dirty="0"/>
              <a:t> returns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</a:rPr>
              <a:t>isNonVowel</a:t>
            </a:r>
            <a:r>
              <a:rPr lang="en-US" altLang="en-US" dirty="0">
                <a:latin typeface="Courier New" panose="02070309020205020404" pitchFamily="49" charset="0"/>
              </a:rPr>
              <a:t>("e")</a:t>
            </a:r>
            <a:r>
              <a:rPr lang="en-US" altLang="en-US" dirty="0"/>
              <a:t> returns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56157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practice answers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Enlightened version.  I have seen the true way (and false way)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isVowel(String 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return </a:t>
            </a:r>
            <a:r>
              <a:rPr lang="en-US" altLang="en-US" sz="1600" b="1">
                <a:latin typeface="Courier New" panose="02070309020205020404" pitchFamily="49" charset="0"/>
              </a:rPr>
              <a:t>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Enlightened "Boolean Zen" version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boolean isNonVowel(String s)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return !s.equalsIgnoreCase("a") &amp;&amp; !s.equalsIgnoreCase("e") &amp;&amp;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!s.equalsIgnoreCase("i") &amp;&amp; !s.equalsIgnoreCase("o") &amp;&amp;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   !s.equalsIgnoreCase("u");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6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or 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011020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to return?</a:t>
            </a:r>
          </a:p>
        </p:txBody>
      </p:sp>
      <p:sp>
        <p:nvSpPr>
          <p:cNvPr id="72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5486400" algn="l"/>
              </a:tabLst>
            </a:pPr>
            <a:r>
              <a:rPr lang="en-US" altLang="en-US" dirty="0"/>
              <a:t>Methods with loops and return values can be tricky.</a:t>
            </a:r>
          </a:p>
          <a:p>
            <a:pPr marL="639763" lvl="1" indent="-246063">
              <a:tabLst>
                <a:tab pos="5486400" algn="l"/>
              </a:tabLst>
            </a:pPr>
            <a:r>
              <a:rPr lang="en-US" altLang="en-US" dirty="0"/>
              <a:t>When and where should the method return its result?</a:t>
            </a:r>
          </a:p>
          <a:p>
            <a:pPr marL="273050" indent="-273050">
              <a:tabLst>
                <a:tab pos="5486400" algn="l"/>
              </a:tabLst>
            </a:pPr>
            <a:endParaRPr lang="en-US" altLang="en-US" dirty="0"/>
          </a:p>
          <a:p>
            <a:pPr marL="273050" indent="-273050">
              <a:tabLst>
                <a:tab pos="5486400" algn="l"/>
              </a:tabLst>
            </a:pPr>
            <a:r>
              <a:rPr lang="en-US" altLang="en-US" dirty="0"/>
              <a:t>Write a method </a:t>
            </a:r>
            <a:r>
              <a:rPr lang="en-US" altLang="en-US" dirty="0" err="1">
                <a:latin typeface="Courier New" panose="02070309020205020404" pitchFamily="49" charset="0"/>
              </a:rPr>
              <a:t>pickSeven</a:t>
            </a:r>
            <a:r>
              <a:rPr lang="en-US" altLang="en-US" dirty="0"/>
              <a:t> that accepts a </a:t>
            </a:r>
            <a:r>
              <a:rPr lang="en-US" altLang="en-US" dirty="0">
                <a:latin typeface="Courier New" panose="02070309020205020404" pitchFamily="49" charset="0"/>
              </a:rPr>
              <a:t>Random</a:t>
            </a:r>
            <a:r>
              <a:rPr lang="en-US" altLang="en-US" dirty="0"/>
              <a:t> parameter and uses it to draw up to ten lotto numbers from 1-30.</a:t>
            </a:r>
          </a:p>
          <a:p>
            <a:pPr marL="639763" lvl="1" indent="-246063">
              <a:tabLst>
                <a:tab pos="54864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5486400" algn="l"/>
              </a:tabLst>
            </a:pPr>
            <a:r>
              <a:rPr lang="en-US" altLang="en-US" dirty="0"/>
              <a:t>If any of the numbers is a lucky 7, the method should stop and return </a:t>
            </a:r>
            <a:r>
              <a:rPr lang="en-US" altLang="en-US" dirty="0">
                <a:latin typeface="Courier New" panose="02070309020205020404" pitchFamily="49" charset="0"/>
              </a:rPr>
              <a:t>true</a:t>
            </a:r>
            <a:r>
              <a:rPr lang="en-US" altLang="en-US" dirty="0"/>
              <a:t>.  If none of the ten are 7 it should return </a:t>
            </a:r>
            <a:r>
              <a:rPr lang="en-US" altLang="en-US" dirty="0">
                <a:latin typeface="Courier New" panose="02070309020205020404" pitchFamily="49" charset="0"/>
              </a:rPr>
              <a:t>false</a:t>
            </a:r>
            <a:r>
              <a:rPr lang="en-US" altLang="en-US" dirty="0"/>
              <a:t>.</a:t>
            </a:r>
          </a:p>
          <a:p>
            <a:pPr marL="639763" lvl="1" indent="-246063">
              <a:tabLst>
                <a:tab pos="54864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5486400" algn="l"/>
              </a:tabLst>
            </a:pPr>
            <a:r>
              <a:rPr lang="en-US" altLang="en-US" dirty="0"/>
              <a:t>The method should print each number as it is drawn.</a:t>
            </a:r>
          </a:p>
          <a:p>
            <a:pPr lvl="2" indent="-246063">
              <a:buNone/>
              <a:tabLst>
                <a:tab pos="5486400" algn="l"/>
              </a:tabLst>
            </a:pPr>
            <a:endParaRPr lang="en-US" altLang="en-US" sz="900" dirty="0"/>
          </a:p>
          <a:p>
            <a:pPr lvl="2" indent="-246063">
              <a:buNone/>
              <a:tabLst>
                <a:tab pos="54864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15 29 18 29 11 3 30 17 19 22	</a:t>
            </a:r>
            <a:r>
              <a:rPr lang="en-US" altLang="en-US" dirty="0"/>
              <a:t>(first call)</a:t>
            </a:r>
          </a:p>
          <a:p>
            <a:pPr lvl="2" indent="-246063">
              <a:buNone/>
              <a:tabLst>
                <a:tab pos="5486400" algn="l"/>
              </a:tabLst>
            </a:pPr>
            <a:r>
              <a:rPr lang="en-US" altLang="en-US" dirty="0">
                <a:latin typeface="Courier New" panose="02070309020205020404" pitchFamily="49" charset="0"/>
              </a:rPr>
              <a:t>	29 5 29 4 </a:t>
            </a:r>
            <a:r>
              <a:rPr lang="en-US" altLang="en-US" b="1" dirty="0">
                <a:solidFill>
                  <a:srgbClr val="003399"/>
                </a:solidFill>
                <a:latin typeface="Courier New" panose="02070309020205020404" pitchFamily="49" charset="0"/>
              </a:rPr>
              <a:t>7	</a:t>
            </a:r>
            <a:r>
              <a:rPr lang="en-US" altLang="en-US" dirty="0"/>
              <a:t>(second call)</a:t>
            </a:r>
          </a:p>
          <a:p>
            <a:pPr lvl="2" indent="-246063">
              <a:buNone/>
              <a:tabLst>
                <a:tab pos="5486400" algn="l"/>
              </a:tabLst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15597988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2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2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2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2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091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Draws 10 lotto numbers; returns true if one is 7.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public static boolean pickSeven(Random rand)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    </a:t>
            </a:r>
            <a:r>
              <a:rPr lang="en-US" altLang="en-US" sz="1800" b="1">
                <a:latin typeface="Courier New" panose="02070309020205020404" pitchFamily="49" charset="0"/>
              </a:rPr>
              <a:t>??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05737548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 question</a:t>
            </a:r>
          </a:p>
        </p:txBody>
      </p:sp>
      <p:sp>
        <p:nvSpPr>
          <p:cNvPr id="73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Write a method </a:t>
            </a:r>
            <a:r>
              <a:rPr lang="en-US" altLang="en-US" dirty="0" err="1">
                <a:latin typeface="Courier New" panose="02070309020205020404" pitchFamily="49" charset="0"/>
              </a:rPr>
              <a:t>sumDigits</a:t>
            </a:r>
            <a:r>
              <a:rPr lang="en-US" altLang="en-US" dirty="0"/>
              <a:t> that accepts an integer parameter and returns the sum of its digits.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r>
              <a:rPr lang="en-US" altLang="en-US" dirty="0"/>
              <a:t>Assume that the number is non-negative.</a:t>
            </a:r>
            <a:endParaRPr lang="en-US" altLang="en-US" sz="900" dirty="0"/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Example: </a:t>
            </a:r>
            <a:r>
              <a:rPr lang="en-US" altLang="en-US" dirty="0" err="1">
                <a:latin typeface="Courier New" panose="02070309020205020404" pitchFamily="49" charset="0"/>
              </a:rPr>
              <a:t>sumDigits</a:t>
            </a:r>
            <a:r>
              <a:rPr lang="en-US" altLang="en-US" dirty="0">
                <a:latin typeface="Courier New" panose="02070309020205020404" pitchFamily="49" charset="0"/>
              </a:rPr>
              <a:t>(29107)</a:t>
            </a:r>
            <a:r>
              <a:rPr lang="en-US" altLang="en-US" dirty="0"/>
              <a:t> returns 2+9+1+0+7 or </a:t>
            </a:r>
            <a:r>
              <a:rPr lang="en-US" altLang="en-US" dirty="0">
                <a:latin typeface="Courier New" panose="02070309020205020404" pitchFamily="49" charset="0"/>
              </a:rPr>
              <a:t>19</a:t>
            </a:r>
            <a:endParaRPr lang="en-US" altLang="en-US" sz="900" dirty="0"/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lvl="1" eaLnBrk="1" hangingPunct="1">
              <a:buFontTx/>
              <a:buNone/>
            </a:pPr>
            <a:endParaRPr lang="en-US" altLang="en-US" dirty="0"/>
          </a:p>
          <a:p>
            <a:pPr lvl="1" eaLnBrk="1" hangingPunct="1"/>
            <a:r>
              <a:rPr lang="en-US" altLang="en-US" dirty="0"/>
              <a:t>Hint: Use the </a:t>
            </a:r>
            <a:r>
              <a:rPr lang="en-US" altLang="en-US" dirty="0">
                <a:latin typeface="Courier New" panose="02070309020205020404" pitchFamily="49" charset="0"/>
              </a:rPr>
              <a:t>%</a:t>
            </a:r>
            <a:r>
              <a:rPr lang="en-US" altLang="en-US" dirty="0"/>
              <a:t> operator to extract a digit from a number.</a:t>
            </a:r>
          </a:p>
        </p:txBody>
      </p:sp>
    </p:spTree>
    <p:extLst>
      <p:ext uri="{BB962C8B-B14F-4D97-AF65-F5344CB8AC3E}">
        <p14:creationId xmlns:p14="http://schemas.microsoft.com/office/powerpoint/2010/main" val="11752761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2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Courier New" panose="02070309020205020404" pitchFamily="49" charset="0"/>
              </a:rPr>
              <a:t>while</a:t>
            </a:r>
            <a:r>
              <a:rPr lang="en-US" altLang="en-US"/>
              <a:t> loop answer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static int sumDigits(int n)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    // Handle negatives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 = Math.abs(n);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??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1567102"/>
      </p:ext>
    </p:extLst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return questions</a:t>
            </a:r>
          </a:p>
        </p:txBody>
      </p:sp>
      <p:sp>
        <p:nvSpPr>
          <p:cNvPr id="73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sz="2200">
                <a:latin typeface="Courier New" panose="02070309020205020404" pitchFamily="49" charset="0"/>
              </a:rPr>
              <a:t>hasAnOddDigit</a:t>
            </a:r>
            <a:r>
              <a:rPr lang="en-US" altLang="en-US" sz="2200"/>
              <a:t> : returns </a:t>
            </a:r>
            <a:r>
              <a:rPr lang="en-US" altLang="en-US" sz="2200">
                <a:latin typeface="Courier New" panose="02070309020205020404" pitchFamily="49" charset="0"/>
              </a:rPr>
              <a:t>true</a:t>
            </a:r>
            <a:r>
              <a:rPr lang="en-US" altLang="en-US" sz="2200"/>
              <a:t> if </a:t>
            </a:r>
            <a:r>
              <a:rPr lang="en-US" altLang="en-US" sz="2200" u="sng"/>
              <a:t>any</a:t>
            </a:r>
            <a:r>
              <a:rPr lang="en-US" altLang="en-US" sz="2200"/>
              <a:t> digit of an integer is odd.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hasAnOddDigit(4822</a:t>
            </a:r>
            <a:r>
              <a:rPr lang="en-US" altLang="en-US">
                <a:solidFill>
                  <a:srgbClr val="003399"/>
                </a:solidFill>
                <a:latin typeface="Courier New" panose="02070309020205020404" pitchFamily="49" charset="0"/>
              </a:rPr>
              <a:t>11</a:t>
            </a:r>
            <a:r>
              <a:rPr lang="en-US" altLang="en-US">
                <a:latin typeface="Courier New" panose="02070309020205020404" pitchFamily="49" charset="0"/>
              </a:rPr>
              <a:t>6)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hasAnOddDigit(2448)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/>
          </a:p>
          <a:p>
            <a:pPr eaLnBrk="1" hangingPunct="1"/>
            <a:r>
              <a:rPr lang="en-US" altLang="en-US" sz="2200">
                <a:latin typeface="Courier New" panose="02070309020205020404" pitchFamily="49" charset="0"/>
              </a:rPr>
              <a:t>allDigitsOdd</a:t>
            </a:r>
            <a:r>
              <a:rPr lang="en-US" altLang="en-US" sz="2200"/>
              <a:t> : returns </a:t>
            </a:r>
            <a:r>
              <a:rPr lang="en-US" altLang="en-US" sz="2200">
                <a:latin typeface="Courier New" panose="02070309020205020404" pitchFamily="49" charset="0"/>
              </a:rPr>
              <a:t>true</a:t>
            </a:r>
            <a:r>
              <a:rPr lang="en-US" altLang="en-US" sz="2200"/>
              <a:t> if </a:t>
            </a:r>
            <a:r>
              <a:rPr lang="en-US" altLang="en-US" sz="2200" u="sng"/>
              <a:t>every</a:t>
            </a:r>
            <a:r>
              <a:rPr lang="en-US" altLang="en-US" sz="2200"/>
              <a:t> digit of an integer is odd.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allDigitsOdd(135319)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allDigitsOdd(917</a:t>
            </a: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>
                <a:latin typeface="Courier New" panose="02070309020205020404" pitchFamily="49" charset="0"/>
              </a:rPr>
              <a:t>5</a:t>
            </a: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>
                <a:latin typeface="Courier New" panose="02070309020205020404" pitchFamily="49" charset="0"/>
              </a:rPr>
              <a:t>9)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z="2200">
                <a:latin typeface="Courier New" panose="02070309020205020404" pitchFamily="49" charset="0"/>
              </a:rPr>
              <a:t>isAllVowels</a:t>
            </a:r>
            <a:r>
              <a:rPr lang="en-US" altLang="en-US" sz="2200"/>
              <a:t> : returns </a:t>
            </a:r>
            <a:r>
              <a:rPr lang="en-US" altLang="en-US" sz="2200">
                <a:latin typeface="Courier New" panose="02070309020205020404" pitchFamily="49" charset="0"/>
              </a:rPr>
              <a:t>true</a:t>
            </a:r>
            <a:r>
              <a:rPr lang="en-US" altLang="en-US" sz="2200"/>
              <a:t> if </a:t>
            </a:r>
            <a:r>
              <a:rPr lang="en-US" altLang="en-US" sz="2200" u="sng"/>
              <a:t>every</a:t>
            </a:r>
            <a:r>
              <a:rPr lang="en-US" altLang="en-US" sz="2200"/>
              <a:t> char in a </a:t>
            </a:r>
            <a:r>
              <a:rPr lang="en-US" altLang="en-US" sz="2200">
                <a:latin typeface="Courier New" panose="02070309020205020404" pitchFamily="49" charset="0"/>
              </a:rPr>
              <a:t>String</a:t>
            </a:r>
            <a:r>
              <a:rPr lang="en-US" altLang="en-US" sz="2200"/>
              <a:t> is a vowel.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isAllVowels("eIeIo")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true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>
                <a:latin typeface="Courier New" panose="02070309020205020404" pitchFamily="49" charset="0"/>
              </a:rPr>
              <a:t>isAllVowels("oi</a:t>
            </a:r>
            <a:r>
              <a:rPr lang="en-US" altLang="en-US">
                <a:solidFill>
                  <a:srgbClr val="800000"/>
                </a:solidFill>
                <a:latin typeface="Courier New" panose="02070309020205020404" pitchFamily="49" charset="0"/>
              </a:rPr>
              <a:t>nk</a:t>
            </a:r>
            <a:r>
              <a:rPr lang="en-US" altLang="en-US">
                <a:latin typeface="Courier New" panose="02070309020205020404" pitchFamily="49" charset="0"/>
              </a:rPr>
              <a:t>")</a:t>
            </a:r>
            <a:r>
              <a:rPr lang="en-US" altLang="en-US"/>
              <a:t> returns </a:t>
            </a:r>
            <a:r>
              <a:rPr lang="en-US" altLang="en-US">
                <a:latin typeface="Courier New" panose="02070309020205020404" pitchFamily="49" charset="0"/>
              </a:rPr>
              <a:t>false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151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3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3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3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342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42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2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3421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4211" grpId="0" build="p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Boolean return answers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hasAnOddDigit</a:t>
            </a:r>
            <a:r>
              <a:rPr lang="en-US" altLang="en-US" sz="1600" dirty="0"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n)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while (n != 0)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solidFill>
                  <a:srgbClr val="008080"/>
                </a:solidFill>
                <a:latin typeface="Courier New" panose="02070309020205020404" pitchFamily="49" charset="0"/>
              </a:rPr>
              <a:t>        // Check whether last digit is odd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if (n % 2 != 0)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b="1">
                <a:latin typeface="Courier New" panose="02070309020205020404" pitchFamily="49" charset="0"/>
              </a:rPr>
              <a:t>          return true;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}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    n = n / 10;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</a:rPr>
              <a:t>    return false;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allDigitsOdd</a:t>
            </a:r>
            <a:r>
              <a:rPr lang="en-US" altLang="en-US" sz="1600" dirty="0">
                <a:latin typeface="Courier New" panose="02070309020205020404" pitchFamily="49" charset="0"/>
              </a:rPr>
              <a:t>(</a:t>
            </a:r>
            <a:r>
              <a:rPr lang="en-US" altLang="en-US" sz="1600" dirty="0" err="1">
                <a:latin typeface="Courier New" panose="02070309020205020404" pitchFamily="49" charset="0"/>
              </a:rPr>
              <a:t>int</a:t>
            </a:r>
            <a:r>
              <a:rPr lang="en-US" altLang="en-US" sz="1600" dirty="0">
                <a:latin typeface="Courier New" panose="02070309020205020404" pitchFamily="49" charset="0"/>
              </a:rPr>
              <a:t> n)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 </a:t>
            </a:r>
            <a:r>
              <a:rPr lang="en-US" altLang="en-US" sz="1600" b="1" dirty="0">
                <a:latin typeface="Courier New" panose="02070309020205020404" pitchFamily="49" charset="0"/>
              </a:rPr>
              <a:t>Exercise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endParaRPr lang="en-US" altLang="en-US" sz="16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public static </a:t>
            </a:r>
            <a:r>
              <a:rPr lang="en-US" altLang="en-US" sz="1600" dirty="0" err="1">
                <a:latin typeface="Courier New" panose="02070309020205020404" pitchFamily="49" charset="0"/>
              </a:rPr>
              <a:t>boolean</a:t>
            </a:r>
            <a:r>
              <a:rPr lang="en-US" altLang="en-US" sz="1600" dirty="0">
                <a:latin typeface="Courier New" panose="02070309020205020404" pitchFamily="49" charset="0"/>
              </a:rPr>
              <a:t> </a:t>
            </a:r>
            <a:r>
              <a:rPr lang="en-US" altLang="en-US" sz="1600" dirty="0" err="1">
                <a:latin typeface="Courier New" panose="02070309020205020404" pitchFamily="49" charset="0"/>
              </a:rPr>
              <a:t>isAllVowels</a:t>
            </a:r>
            <a:r>
              <a:rPr lang="en-US" altLang="en-US" sz="1600" dirty="0">
                <a:latin typeface="Courier New" panose="02070309020205020404" pitchFamily="49" charset="0"/>
              </a:rPr>
              <a:t>(String s) {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   </a:t>
            </a:r>
            <a:r>
              <a:rPr lang="en-US" altLang="en-US" sz="1600" b="1" dirty="0">
                <a:latin typeface="Courier New" panose="02070309020205020404" pitchFamily="49" charset="0"/>
              </a:rPr>
              <a:t> Exercise</a:t>
            </a:r>
          </a:p>
          <a:p>
            <a:pPr lvl="1" eaLnBrk="1" hangingPunct="1">
              <a:lnSpc>
                <a:spcPct val="55000"/>
              </a:lnSpc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77655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Fencepost loop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Add a statement outside the loop to place the initial "post."</a:t>
            </a:r>
          </a:p>
          <a:p>
            <a:pPr marL="639763" lvl="1" indent="-246063"/>
            <a:r>
              <a:rPr lang="en-US" altLang="en-US" dirty="0"/>
              <a:t>Also called a </a:t>
            </a:r>
            <a:r>
              <a:rPr lang="en-US" altLang="en-US" i="1" dirty="0">
                <a:solidFill>
                  <a:srgbClr val="C00000"/>
                </a:solidFill>
              </a:rPr>
              <a:t>fencepost loop</a:t>
            </a:r>
            <a:r>
              <a:rPr lang="en-US" altLang="en-US" dirty="0"/>
              <a:t> or a </a:t>
            </a:r>
            <a:r>
              <a:rPr lang="en-US" altLang="en-US" i="1" dirty="0">
                <a:solidFill>
                  <a:srgbClr val="C00000"/>
                </a:solidFill>
              </a:rPr>
              <a:t>loop-and-a-half</a:t>
            </a:r>
            <a:r>
              <a:rPr lang="en-US" altLang="en-US" dirty="0"/>
              <a:t> solution.</a:t>
            </a:r>
          </a:p>
          <a:p>
            <a:pPr marL="639763" lvl="1" indent="-246063">
              <a:buNone/>
            </a:pPr>
            <a:endParaRPr lang="en-US" altLang="en-US" dirty="0"/>
          </a:p>
          <a:p>
            <a:pPr marL="639763" lvl="1" indent="-246063">
              <a:buNone/>
            </a:pPr>
            <a:r>
              <a:rPr lang="en-US" altLang="en-US" b="1" dirty="0"/>
              <a:t>	</a:t>
            </a:r>
            <a:r>
              <a:rPr lang="en-US" altLang="en-US" b="1" i="1" dirty="0"/>
              <a:t>place a post.</a:t>
            </a:r>
          </a:p>
          <a:p>
            <a:pPr marL="639763" lvl="1" indent="-246063">
              <a:buNone/>
            </a:pPr>
            <a:r>
              <a:rPr lang="en-US" altLang="en-US" i="1" dirty="0"/>
              <a:t>	for (length of fence</a:t>
            </a:r>
            <a:r>
              <a:rPr lang="en-US" altLang="en-US" b="1" i="1" dirty="0"/>
              <a:t> - 1</a:t>
            </a:r>
            <a:r>
              <a:rPr lang="en-US" altLang="en-US" i="1" dirty="0"/>
              <a:t>) {</a:t>
            </a:r>
          </a:p>
          <a:p>
            <a:pPr marL="639763" lvl="1" indent="-246063">
              <a:buNone/>
            </a:pPr>
            <a:r>
              <a:rPr lang="en-US" altLang="en-US" b="1" i="1" dirty="0"/>
              <a:t>	    place some wire.</a:t>
            </a:r>
          </a:p>
          <a:p>
            <a:pPr marL="639763" lvl="1" indent="-246063">
              <a:buNone/>
            </a:pPr>
            <a:r>
              <a:rPr lang="en-US" altLang="en-US" b="1" i="1" dirty="0"/>
              <a:t>	    place a post.</a:t>
            </a:r>
          </a:p>
          <a:p>
            <a:pPr marL="639763" lvl="1" indent="-246063">
              <a:buNone/>
            </a:pPr>
            <a:r>
              <a:rPr lang="en-US" altLang="en-US" i="1" dirty="0"/>
              <a:t>	}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7620000" y="5510296"/>
            <a:ext cx="4191000" cy="990600"/>
            <a:chOff x="1248" y="3360"/>
            <a:chExt cx="2640" cy="624"/>
          </a:xfrm>
        </p:grpSpPr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1248" y="3360"/>
              <a:ext cx="624" cy="624"/>
              <a:chOff x="480" y="2400"/>
              <a:chExt cx="624" cy="624"/>
            </a:xfrm>
          </p:grpSpPr>
          <p:sp>
            <p:nvSpPr>
              <p:cNvPr id="7190" name="Rectangle 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91" name="Group 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92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93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174" name="Group 10"/>
            <p:cNvGrpSpPr>
              <a:grpSpLocks/>
            </p:cNvGrpSpPr>
            <p:nvPr/>
          </p:nvGrpSpPr>
          <p:grpSpPr bwMode="auto">
            <a:xfrm>
              <a:off x="1872" y="3360"/>
              <a:ext cx="624" cy="624"/>
              <a:chOff x="480" y="2400"/>
              <a:chExt cx="624" cy="624"/>
            </a:xfrm>
          </p:grpSpPr>
          <p:sp>
            <p:nvSpPr>
              <p:cNvPr id="7186" name="Rectangle 1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87" name="Group 1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88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9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175" name="Group 15"/>
            <p:cNvGrpSpPr>
              <a:grpSpLocks/>
            </p:cNvGrpSpPr>
            <p:nvPr/>
          </p:nvGrpSpPr>
          <p:grpSpPr bwMode="auto">
            <a:xfrm>
              <a:off x="2496" y="3360"/>
              <a:ext cx="624" cy="624"/>
              <a:chOff x="480" y="2400"/>
              <a:chExt cx="624" cy="624"/>
            </a:xfrm>
          </p:grpSpPr>
          <p:sp>
            <p:nvSpPr>
              <p:cNvPr id="7182" name="Rectangle 1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83" name="Group 1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84" name="Rectangle 1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5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176" name="Group 20"/>
            <p:cNvGrpSpPr>
              <a:grpSpLocks/>
            </p:cNvGrpSpPr>
            <p:nvPr/>
          </p:nvGrpSpPr>
          <p:grpSpPr bwMode="auto">
            <a:xfrm>
              <a:off x="3120" y="3360"/>
              <a:ext cx="624" cy="624"/>
              <a:chOff x="480" y="2400"/>
              <a:chExt cx="624" cy="624"/>
            </a:xfrm>
          </p:grpSpPr>
          <p:sp>
            <p:nvSpPr>
              <p:cNvPr id="7178" name="Rectangle 2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79" name="Group 2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80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1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7177" name="Rectangle 25"/>
            <p:cNvSpPr>
              <a:spLocks noChangeArrowheads="1"/>
            </p:cNvSpPr>
            <p:nvPr/>
          </p:nvSpPr>
          <p:spPr bwMode="auto">
            <a:xfrm>
              <a:off x="3744" y="3360"/>
              <a:ext cx="14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altLang="en-US" sz="2000"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244743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Fencepost method solution</a:t>
            </a:r>
          </a:p>
        </p:txBody>
      </p:sp>
      <p:sp>
        <p:nvSpPr>
          <p:cNvPr id="6768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buNone/>
            </a:pPr>
            <a:r>
              <a:rPr lang="en-US" altLang="en-US">
                <a:latin typeface="Courier New" panose="02070309020205020404" pitchFamily="49" charset="0"/>
              </a:rPr>
              <a:t>public static void printNumbers(int max)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    System.out.print(1);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for (int i = </a:t>
            </a: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>
                <a:latin typeface="Courier New" panose="02070309020205020404" pitchFamily="49" charset="0"/>
              </a:rPr>
              <a:t>; i &lt;= max;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    System.out.print(</a:t>
            </a: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", " + i</a:t>
            </a:r>
            <a:r>
              <a:rPr lang="en-US" altLang="en-US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System.out.println();   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to end the line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z="2200"/>
              <a:t>Alternate solution: Either first or last "post" can be taken out:</a:t>
            </a:r>
            <a:endParaRPr lang="en-US" altLang="en-US" sz="22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public static void printNumbers(int max) {</a:t>
            </a:r>
            <a:endParaRPr lang="en-US" altLang="en-US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for (int i = 1; </a:t>
            </a: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i &lt;= max - 1</a:t>
            </a:r>
            <a:r>
              <a:rPr lang="en-US" altLang="en-US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    System.out.print(</a:t>
            </a: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i + ", "</a:t>
            </a:r>
            <a:r>
              <a:rPr lang="en-US" altLang="en-US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>
                <a:solidFill>
                  <a:srgbClr val="003399"/>
                </a:solidFill>
                <a:latin typeface="Courier New" panose="02070309020205020404" pitchFamily="49" charset="0"/>
              </a:rPr>
              <a:t>    System.out.println(max);  </a:t>
            </a:r>
            <a:r>
              <a:rPr lang="en-US" altLang="en-US" b="1">
                <a:solidFill>
                  <a:srgbClr val="008080"/>
                </a:solidFill>
                <a:latin typeface="Courier New" panose="02070309020205020404" pitchFamily="49" charset="0"/>
              </a:rPr>
              <a:t>// to end the line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>
                <a:latin typeface="Courier New" panose="02070309020205020404" pitchFamily="49" charset="0"/>
              </a:rPr>
              <a:t>}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736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76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Fencepost question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/>
              <a:t>Modify your method </a:t>
            </a:r>
            <a:r>
              <a:rPr lang="en-US" altLang="en-US" dirty="0" err="1">
                <a:latin typeface="Courier New" panose="02070309020205020404" pitchFamily="49" charset="0"/>
              </a:rPr>
              <a:t>printNumbers</a:t>
            </a:r>
            <a:r>
              <a:rPr lang="en-US" altLang="en-US" dirty="0"/>
              <a:t> into a new method </a:t>
            </a:r>
            <a:r>
              <a:rPr lang="en-US" altLang="en-US" dirty="0" err="1">
                <a:latin typeface="Courier New" panose="02070309020205020404" pitchFamily="49" charset="0"/>
              </a:rPr>
              <a:t>printPrimes</a:t>
            </a:r>
            <a:r>
              <a:rPr lang="en-US" altLang="en-US" dirty="0"/>
              <a:t> that prints all </a:t>
            </a:r>
            <a:r>
              <a:rPr lang="en-US" altLang="en-US" i="1" dirty="0"/>
              <a:t>prime </a:t>
            </a:r>
            <a:r>
              <a:rPr lang="en-US" altLang="en-US" dirty="0"/>
              <a:t>numbers up to a max.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r>
              <a:rPr lang="en-US" altLang="en-US" dirty="0"/>
              <a:t>Example: </a:t>
            </a:r>
            <a:r>
              <a:rPr lang="en-US" altLang="en-US" dirty="0" err="1">
                <a:latin typeface="Courier New" panose="02070309020205020404" pitchFamily="49" charset="0"/>
              </a:rPr>
              <a:t>printPrimes</a:t>
            </a:r>
            <a:r>
              <a:rPr lang="en-US" altLang="en-US" dirty="0">
                <a:latin typeface="Courier New" panose="02070309020205020404" pitchFamily="49" charset="0"/>
              </a:rPr>
              <a:t>(50)</a:t>
            </a:r>
            <a:r>
              <a:rPr lang="en-US" altLang="en-US" dirty="0"/>
              <a:t> prints</a:t>
            </a:r>
          </a:p>
          <a:p>
            <a:pPr marL="639763" lvl="1" indent="-246063">
              <a:buNone/>
            </a:pPr>
            <a:r>
              <a:rPr lang="en-US" altLang="en-US" sz="2100" dirty="0">
                <a:latin typeface="Courier New" panose="02070309020205020404" pitchFamily="49" charset="0"/>
              </a:rPr>
              <a:t>	2, 3, 5, 7, 11, 13, 17, 19, 23, 29, 31, 37, 41, 43, 47</a:t>
            </a:r>
          </a:p>
          <a:p>
            <a:pPr marL="639763" lvl="1" indent="-246063">
              <a:buNone/>
            </a:pPr>
            <a:endParaRPr lang="en-US" altLang="en-US" sz="900" dirty="0"/>
          </a:p>
          <a:p>
            <a:pPr marL="639763" lvl="1" indent="-246063"/>
            <a:r>
              <a:rPr lang="en-US" altLang="en-US" dirty="0"/>
              <a:t>If the maximum is less than 2, print no output.</a:t>
            </a:r>
            <a:endParaRPr lang="en-US" altLang="en-US" sz="21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21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21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/>
              <a:t>To help you, use method </a:t>
            </a:r>
            <a:r>
              <a:rPr lang="en-US" altLang="en-US" dirty="0" err="1">
                <a:latin typeface="Courier New" panose="02070309020205020404" pitchFamily="49" charset="0"/>
              </a:rPr>
              <a:t>countFactors</a:t>
            </a:r>
            <a:r>
              <a:rPr lang="en-US" altLang="en-US" dirty="0"/>
              <a:t> which returns the number of factors of a given integer.</a:t>
            </a:r>
          </a:p>
          <a:p>
            <a:pPr marL="639763" lvl="1" indent="-246063"/>
            <a:r>
              <a:rPr lang="en-US" altLang="en-US" sz="2000" dirty="0" err="1">
                <a:latin typeface="Courier New" panose="02070309020205020404" pitchFamily="49" charset="0"/>
              </a:rPr>
              <a:t>countFactors</a:t>
            </a:r>
            <a:r>
              <a:rPr lang="en-US" altLang="en-US" sz="2000" dirty="0">
                <a:latin typeface="Courier New" panose="02070309020205020404" pitchFamily="49" charset="0"/>
              </a:rPr>
              <a:t>(20)</a:t>
            </a:r>
            <a:r>
              <a:rPr lang="en-US" altLang="en-US" sz="2000" dirty="0"/>
              <a:t> returns </a:t>
            </a:r>
            <a:r>
              <a:rPr lang="en-US" altLang="en-US" sz="2000" dirty="0">
                <a:latin typeface="Courier New" panose="02070309020205020404" pitchFamily="49" charset="0"/>
              </a:rPr>
              <a:t>6</a:t>
            </a:r>
            <a:r>
              <a:rPr lang="en-US" altLang="en-US" sz="2000" dirty="0"/>
              <a:t> due to factors 1, 2, 4, 5, 10, 20.</a:t>
            </a:r>
          </a:p>
        </p:txBody>
      </p:sp>
    </p:spTree>
    <p:extLst>
      <p:ext uri="{BB962C8B-B14F-4D97-AF65-F5344CB8AC3E}">
        <p14:creationId xmlns:p14="http://schemas.microsoft.com/office/powerpoint/2010/main" val="1132587420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/>
              <a:t>Fencepost partial answer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all prime numbers up to the given max.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printPrimes(int max) {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if (...) {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</a:t>
            </a:r>
            <a:r>
              <a:rPr lang="en-US" altLang="en-US" sz="1600" b="1">
                <a:latin typeface="Courier New" panose="02070309020205020404" pitchFamily="49" charset="0"/>
              </a:rPr>
              <a:t>// Fill in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marL="342900" indent="-342900">
              <a:lnSpc>
                <a:spcPct val="70000"/>
              </a:lnSpc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Returns how many factors the given number has.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int countFactors(int number) {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  <a:r>
              <a:rPr lang="en-US" altLang="en-US" sz="1600" b="1">
                <a:latin typeface="Courier New" panose="02070309020205020404" pitchFamily="49" charset="0"/>
              </a:rPr>
              <a:t>// Fill in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721112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>
                <a:solidFill>
                  <a:schemeClr val="tx1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loops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86573960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17430</TotalTime>
  <Words>2622</Words>
  <Application>Microsoft Macintosh PowerPoint</Application>
  <PresentationFormat>Widescreen</PresentationFormat>
  <Paragraphs>637</Paragraphs>
  <Slides>48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8" baseType="lpstr">
      <vt:lpstr>Arial</vt:lpstr>
      <vt:lpstr>Calibri</vt:lpstr>
      <vt:lpstr>Calibri Light</vt:lpstr>
      <vt:lpstr>Courier New</vt:lpstr>
      <vt:lpstr>Mangal</vt:lpstr>
      <vt:lpstr>Tahoma</vt:lpstr>
      <vt:lpstr>Times New Roman</vt:lpstr>
      <vt:lpstr>Verdana</vt:lpstr>
      <vt:lpstr>Wingdings</vt:lpstr>
      <vt:lpstr>Custom Design</vt:lpstr>
      <vt:lpstr>Indefinite Loops</vt:lpstr>
      <vt:lpstr>A deceptive problem...</vt:lpstr>
      <vt:lpstr>Flawed solutions</vt:lpstr>
      <vt:lpstr>Fence post analogy</vt:lpstr>
      <vt:lpstr>Fencepost loop</vt:lpstr>
      <vt:lpstr>Fencepost method solution</vt:lpstr>
      <vt:lpstr>Fencepost question</vt:lpstr>
      <vt:lpstr>Fencepost partial answer</vt:lpstr>
      <vt:lpstr>while loops</vt:lpstr>
      <vt:lpstr>Categories of loops</vt:lpstr>
      <vt:lpstr>The while loop</vt:lpstr>
      <vt:lpstr>Example while loop</vt:lpstr>
      <vt:lpstr>Sentinel values</vt:lpstr>
      <vt:lpstr>Flawed sentinel solution</vt:lpstr>
      <vt:lpstr>Changing the sentinel value</vt:lpstr>
      <vt:lpstr>Changing the sentinel value</vt:lpstr>
      <vt:lpstr>The problem with our code</vt:lpstr>
      <vt:lpstr>A fencepost solution</vt:lpstr>
      <vt:lpstr>Correct sentinel code</vt:lpstr>
      <vt:lpstr>Sentinel as a constant</vt:lpstr>
      <vt:lpstr>do/while Loops</vt:lpstr>
      <vt:lpstr>The do/while loop</vt:lpstr>
      <vt:lpstr>do/while question</vt:lpstr>
      <vt:lpstr>Type boolean</vt:lpstr>
      <vt:lpstr>Methods that are tests</vt:lpstr>
      <vt:lpstr>Type boolean</vt:lpstr>
      <vt:lpstr>Using boolean</vt:lpstr>
      <vt:lpstr>Returning boolean</vt:lpstr>
      <vt:lpstr>Boolean question</vt:lpstr>
      <vt:lpstr>Boolean answer</vt:lpstr>
      <vt:lpstr>More Boolean Fun</vt:lpstr>
      <vt:lpstr>"Boolean Zen", part 1</vt:lpstr>
      <vt:lpstr>"Boolean Zen", part 2</vt:lpstr>
      <vt:lpstr>Solution w/ boolean var</vt:lpstr>
      <vt:lpstr>Solution w/ "Boolean Zen"</vt:lpstr>
      <vt:lpstr>"Boolean Zen" template</vt:lpstr>
      <vt:lpstr>Improved isPrime method</vt:lpstr>
      <vt:lpstr>Boolean Zen answer</vt:lpstr>
      <vt:lpstr>"Short-circuit" evaluation</vt:lpstr>
      <vt:lpstr>De Morgan's Law</vt:lpstr>
      <vt:lpstr>Boolean practice questions</vt:lpstr>
      <vt:lpstr>Boolean practice answers</vt:lpstr>
      <vt:lpstr>When to return?</vt:lpstr>
      <vt:lpstr>Solution</vt:lpstr>
      <vt:lpstr>while loop question</vt:lpstr>
      <vt:lpstr>while loop answer</vt:lpstr>
      <vt:lpstr>Boolean return questions</vt:lpstr>
      <vt:lpstr>Boolean return answers</vt:lpstr>
    </vt:vector>
  </TitlesOfParts>
  <Company>University of Washington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607</cp:revision>
  <dcterms:created xsi:type="dcterms:W3CDTF">2008-06-28T20:57:21Z</dcterms:created>
  <dcterms:modified xsi:type="dcterms:W3CDTF">2018-03-09T12:51:28Z</dcterms:modified>
</cp:coreProperties>
</file>