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24"/>
  </p:notesMasterIdLst>
  <p:sldIdLst>
    <p:sldId id="257" r:id="rId2"/>
    <p:sldId id="396" r:id="rId3"/>
    <p:sldId id="397" r:id="rId4"/>
    <p:sldId id="398" r:id="rId5"/>
    <p:sldId id="399" r:id="rId6"/>
    <p:sldId id="379" r:id="rId7"/>
    <p:sldId id="380" r:id="rId8"/>
    <p:sldId id="381" r:id="rId9"/>
    <p:sldId id="382" r:id="rId10"/>
    <p:sldId id="383" r:id="rId11"/>
    <p:sldId id="384" r:id="rId12"/>
    <p:sldId id="385" r:id="rId13"/>
    <p:sldId id="386" r:id="rId14"/>
    <p:sldId id="387" r:id="rId15"/>
    <p:sldId id="388" r:id="rId16"/>
    <p:sldId id="389" r:id="rId17"/>
    <p:sldId id="390" r:id="rId18"/>
    <p:sldId id="391" r:id="rId19"/>
    <p:sldId id="392" r:id="rId20"/>
    <p:sldId id="393" r:id="rId21"/>
    <p:sldId id="394" r:id="rId22"/>
    <p:sldId id="395" r:id="rId23"/>
  </p:sldIdLst>
  <p:sldSz cx="12192000" cy="6858000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0000"/>
    <a:srgbClr val="FFFFC0"/>
    <a:srgbClr val="FFFF8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06" autoAdjust="0"/>
    <p:restoredTop sz="85752" autoAdjust="0"/>
  </p:normalViewPr>
  <p:slideViewPr>
    <p:cSldViewPr>
      <p:cViewPr varScale="1">
        <p:scale>
          <a:sx n="111" d="100"/>
          <a:sy n="111" d="100"/>
        </p:scale>
        <p:origin x="1032" y="2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EE7E115-1C5F-46AB-8CAE-42EB39E519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9560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E7E115-1C5F-46AB-8CAE-42EB39E519AA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9A86895-0D2B-4353-BD56-8EEBFDEBB1FA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16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6016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81AAB61-1001-4135-9DB2-0B5A61B277C4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17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461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36BDB-5377-44FD-BB3D-B290EB1F4D4E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5471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E7E115-1C5F-46AB-8CAE-42EB39E519AA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205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7058B54-2196-49E2-A5E7-29DFC76E14EC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6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7557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CDED892-C74D-49DF-BB5F-12B91C512966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7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2281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E2F58FC-5246-47C7-A467-3C43FBFCC97A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8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2403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FAB0D5A-9F01-40C2-B38C-FB1D82D50D36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9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2243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B3B0AB0-DBE0-4595-A92D-77540B9849C0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12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3031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B3B0AB0-DBE0-4595-A92D-77540B9849C0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13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48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2/22/18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2/22/18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3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2/22/18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4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2/22/18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8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2/22/18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8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2/22/18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6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2/22/18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7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2/22/18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9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2/22/18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1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2/22/18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57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2/22/18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20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25563"/>
            <a:ext cx="11430000" cy="5175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5008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2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Casting</a:t>
            </a:r>
            <a:endParaRPr lang="en-US" alt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CSCI 161 </a:t>
            </a:r>
            <a:r>
              <a:rPr lang="mr-IN" altLang="en-US" dirty="0" smtClean="0"/>
              <a:t>–</a:t>
            </a:r>
            <a:r>
              <a:rPr lang="en-US" altLang="en-US" dirty="0" smtClean="0"/>
              <a:t> Introduction to Programming I</a:t>
            </a:r>
          </a:p>
          <a:p>
            <a:pPr eaLnBrk="1" hangingPunct="1"/>
            <a:r>
              <a:rPr lang="en-US" altLang="en-US" dirty="0" smtClean="0"/>
              <a:t>William Killian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7585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Modifying strings</a:t>
            </a:r>
          </a:p>
        </p:txBody>
      </p:sp>
      <p:sp>
        <p:nvSpPr>
          <p:cNvPr id="11267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marL="273050" indent="-273050"/>
            <a:r>
              <a:rPr lang="en-US" altLang="en-US" smtClean="0"/>
              <a:t>Methods like </a:t>
            </a:r>
            <a:r>
              <a:rPr lang="en-US" altLang="en-US" smtClean="0">
                <a:latin typeface="Courier New" panose="02070309020205020404" pitchFamily="49" charset="0"/>
              </a:rPr>
              <a:t>substring</a:t>
            </a:r>
            <a:r>
              <a:rPr lang="en-US" altLang="en-US" smtClean="0"/>
              <a:t> and </a:t>
            </a:r>
            <a:r>
              <a:rPr lang="en-US" altLang="en-US" smtClean="0">
                <a:latin typeface="Courier New" panose="02070309020205020404" pitchFamily="49" charset="0"/>
              </a:rPr>
              <a:t>toLowerCase</a:t>
            </a:r>
            <a:r>
              <a:rPr lang="en-US" altLang="en-US" smtClean="0"/>
              <a:t> build and return a new string, rather than modifying the current string.</a:t>
            </a:r>
          </a:p>
          <a:p>
            <a:pPr marL="639763" lvl="1" indent="-246063"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String s = "lil bow wow";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solidFill>
                  <a:srgbClr val="A50021"/>
                </a:solidFill>
                <a:latin typeface="Courier New" panose="02070309020205020404" pitchFamily="49" charset="0"/>
              </a:rPr>
              <a:t>	s.toUpperCase();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System.out.println(s);   </a:t>
            </a:r>
            <a:r>
              <a:rPr lang="en-US" altLang="en-US" b="1" smtClean="0">
                <a:solidFill>
                  <a:srgbClr val="008080"/>
                </a:solidFill>
                <a:latin typeface="Courier New" panose="02070309020205020404" pitchFamily="49" charset="0"/>
              </a:rPr>
              <a:t>// lil bow wow</a:t>
            </a:r>
          </a:p>
          <a:p>
            <a:pPr marL="639763" lvl="1" indent="-246063">
              <a:buNone/>
            </a:pPr>
            <a:endParaRPr lang="en-US" altLang="en-US" b="1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endParaRPr lang="en-US" altLang="en-US" b="1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273050" indent="-273050"/>
            <a:r>
              <a:rPr lang="en-US" altLang="en-US" smtClean="0"/>
              <a:t>To modify a variable's value, you must reassign it:</a:t>
            </a:r>
          </a:p>
          <a:p>
            <a:pPr marL="639763" lvl="1" indent="-246063"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String s = "lil bow wow";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b="1" smtClean="0">
                <a:solidFill>
                  <a:srgbClr val="003399"/>
                </a:solidFill>
                <a:latin typeface="Courier New" panose="02070309020205020404" pitchFamily="49" charset="0"/>
              </a:rPr>
              <a:t>	s = </a:t>
            </a:r>
            <a:r>
              <a:rPr lang="en-US" altLang="en-US" smtClean="0">
                <a:solidFill>
                  <a:srgbClr val="003399"/>
                </a:solidFill>
                <a:latin typeface="Courier New" panose="02070309020205020404" pitchFamily="49" charset="0"/>
              </a:rPr>
              <a:t>s.toUpperCase();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System.out.println(s);   </a:t>
            </a:r>
            <a:r>
              <a:rPr lang="en-US" altLang="en-US" b="1" smtClean="0">
                <a:solidFill>
                  <a:srgbClr val="008080"/>
                </a:solidFill>
                <a:latin typeface="Courier New" panose="02070309020205020404" pitchFamily="49" charset="0"/>
              </a:rPr>
              <a:t>// LIL BOW WOW</a:t>
            </a:r>
          </a:p>
        </p:txBody>
      </p:sp>
    </p:spTree>
    <p:extLst>
      <p:ext uri="{BB962C8B-B14F-4D97-AF65-F5344CB8AC3E}">
        <p14:creationId xmlns:p14="http://schemas.microsoft.com/office/powerpoint/2010/main" val="10206551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Interactive Programs with </a:t>
            </a:r>
            <a:r>
              <a:rPr lang="en-US" altLang="en-US" smtClean="0">
                <a:latin typeface="Courier New" panose="02070309020205020404" pitchFamily="49" charset="0"/>
              </a:rPr>
              <a:t>Scanner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z="2200"/>
          </a:p>
        </p:txBody>
      </p:sp>
    </p:spTree>
    <p:extLst>
      <p:ext uri="{BB962C8B-B14F-4D97-AF65-F5344CB8AC3E}">
        <p14:creationId xmlns:p14="http://schemas.microsoft.com/office/powerpoint/2010/main" val="5143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 and </a:t>
            </a:r>
            <a:r>
              <a:rPr lang="en-US" altLang="en-US" smtClean="0">
                <a:latin typeface="Courier New" panose="02070309020205020404" pitchFamily="49" charset="0"/>
              </a:rPr>
              <a:t>System.in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b="1" dirty="0" smtClean="0"/>
              <a:t>interactive program</a:t>
            </a:r>
            <a:endParaRPr lang="en-US" altLang="en-US" dirty="0" smtClean="0"/>
          </a:p>
          <a:p>
            <a:pPr eaLnBrk="1" hangingPunct="1"/>
            <a:endParaRPr lang="en-US" altLang="en-US" dirty="0"/>
          </a:p>
          <a:p>
            <a:pPr lvl="1" eaLnBrk="1" hangingPunct="1"/>
            <a:r>
              <a:rPr lang="en-US" altLang="en-US" dirty="0" smtClean="0"/>
              <a:t>Reads input from the console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Asks user for input when run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Input typed by user gets stored in variable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Can be tricky; users are unpredictable and misbehave</a:t>
            </a:r>
          </a:p>
          <a:p>
            <a:pPr lvl="1" eaLnBrk="1" hangingPunct="1"/>
            <a:endParaRPr lang="en-US" altLang="en-US" dirty="0" smtClean="0"/>
          </a:p>
          <a:p>
            <a:pPr marL="346075" lvl="1" indent="0">
              <a:buNone/>
            </a:pPr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1723132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 and </a:t>
            </a:r>
            <a:r>
              <a:rPr lang="en-US" altLang="en-US" smtClean="0">
                <a:latin typeface="Courier New" panose="02070309020205020404" pitchFamily="49" charset="0"/>
              </a:rPr>
              <a:t>System.in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endParaRPr lang="en-US" altLang="en-US" dirty="0" smtClean="0"/>
          </a:p>
          <a:p>
            <a:pPr eaLnBrk="1" hangingPunct="1"/>
            <a:r>
              <a:rPr lang="en-US" altLang="en-US" b="1" dirty="0" smtClean="0">
                <a:latin typeface="Courier New" panose="02070309020205020404" pitchFamily="49" charset="0"/>
              </a:rPr>
              <a:t>Scanner</a:t>
            </a:r>
            <a:endParaRPr lang="en-US" altLang="en-US" dirty="0" smtClean="0"/>
          </a:p>
          <a:p>
            <a:pPr eaLnBrk="1" hangingPunct="1"/>
            <a:endParaRPr lang="en-US" altLang="en-US" dirty="0"/>
          </a:p>
          <a:p>
            <a:pPr lvl="1" eaLnBrk="1" hangingPunct="1"/>
            <a:r>
              <a:rPr lang="en-US" altLang="en-US" dirty="0" smtClean="0"/>
              <a:t>An object that can read input from many sources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Communicates with </a:t>
            </a:r>
            <a:r>
              <a:rPr lang="en-US" altLang="en-US" dirty="0" smtClean="0">
                <a:latin typeface="Courier New" panose="02070309020205020404" pitchFamily="49" charset="0"/>
              </a:rPr>
              <a:t>System.in</a:t>
            </a:r>
            <a:r>
              <a:rPr lang="en-US" altLang="en-US" dirty="0" smtClean="0"/>
              <a:t>  (the opposite of </a:t>
            </a:r>
            <a:r>
              <a:rPr lang="en-US" altLang="en-US" dirty="0" err="1" smtClean="0">
                <a:latin typeface="Courier New" panose="02070309020205020404" pitchFamily="49" charset="0"/>
              </a:rPr>
              <a:t>System.out</a:t>
            </a:r>
            <a:r>
              <a:rPr lang="en-US" altLang="en-US" dirty="0" smtClean="0"/>
              <a:t>)</a:t>
            </a: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Can also read from files, web sites, databases, ...</a:t>
            </a:r>
          </a:p>
        </p:txBody>
      </p:sp>
    </p:spTree>
    <p:extLst>
      <p:ext uri="{BB962C8B-B14F-4D97-AF65-F5344CB8AC3E}">
        <p14:creationId xmlns:p14="http://schemas.microsoft.com/office/powerpoint/2010/main" val="201894718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Scanner</a:t>
            </a:r>
            <a:r>
              <a:rPr lang="en-US" altLang="en-US" smtClean="0"/>
              <a:t> syntax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The </a:t>
            </a:r>
            <a:r>
              <a:rPr lang="en-US" altLang="en-US" dirty="0" smtClean="0">
                <a:latin typeface="Courier New" panose="02070309020205020404" pitchFamily="49" charset="0"/>
              </a:rPr>
              <a:t>Scanner</a:t>
            </a:r>
            <a:r>
              <a:rPr lang="en-US" altLang="en-US" dirty="0" smtClean="0"/>
              <a:t> class is found in the </a:t>
            </a:r>
            <a:r>
              <a:rPr lang="en-US" altLang="en-US" dirty="0" err="1" smtClean="0">
                <a:latin typeface="Courier New" panose="02070309020205020404" pitchFamily="49" charset="0"/>
              </a:rPr>
              <a:t>java.util</a:t>
            </a:r>
            <a:r>
              <a:rPr lang="en-US" altLang="en-US" dirty="0" smtClean="0"/>
              <a:t> package.</a:t>
            </a:r>
          </a:p>
          <a:p>
            <a:pPr lvl="1" eaLnBrk="1" hangingPunct="1"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dirty="0" smtClean="0">
                <a:latin typeface="Courier New" panose="02070309020205020404" pitchFamily="49" charset="0"/>
              </a:rPr>
              <a:t>import </a:t>
            </a:r>
            <a:r>
              <a:rPr lang="en-US" altLang="en-US" dirty="0" err="1" smtClean="0">
                <a:latin typeface="Courier New" panose="02070309020205020404" pitchFamily="49" charset="0"/>
              </a:rPr>
              <a:t>java.util</a:t>
            </a:r>
            <a:r>
              <a:rPr lang="en-US" altLang="en-US" dirty="0" smtClean="0">
                <a:latin typeface="Courier New" panose="02070309020205020404" pitchFamily="49" charset="0"/>
              </a:rPr>
              <a:t>.*;   </a:t>
            </a:r>
            <a:r>
              <a:rPr lang="en-US" alt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// so you can use Scanner</a:t>
            </a:r>
          </a:p>
          <a:p>
            <a:pPr eaLnBrk="1" hangingPunct="1">
              <a:buFontTx/>
              <a:buNone/>
            </a:pPr>
            <a:endParaRPr lang="en-US" altLang="en-US" sz="2200" dirty="0"/>
          </a:p>
          <a:p>
            <a:pPr eaLnBrk="1" hangingPunct="1">
              <a:buFontTx/>
              <a:buNone/>
            </a:pPr>
            <a:endParaRPr lang="en-US" altLang="en-US" sz="2200" dirty="0"/>
          </a:p>
          <a:p>
            <a:pPr eaLnBrk="1" hangingPunct="1"/>
            <a:r>
              <a:rPr lang="en-US" altLang="en-US" dirty="0" smtClean="0"/>
              <a:t>Constructing a </a:t>
            </a:r>
            <a:r>
              <a:rPr lang="en-US" altLang="en-US" dirty="0" smtClean="0">
                <a:latin typeface="Courier New" panose="02070309020205020404" pitchFamily="49" charset="0"/>
              </a:rPr>
              <a:t>Scanner</a:t>
            </a:r>
            <a:r>
              <a:rPr lang="en-US" altLang="en-US" dirty="0" smtClean="0"/>
              <a:t> object to read console input:</a:t>
            </a:r>
          </a:p>
          <a:p>
            <a:pPr lvl="1" eaLnBrk="1" hangingPunct="1"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Scanner </a:t>
            </a:r>
            <a:r>
              <a:rPr lang="en-US" altLang="en-US" b="1" dirty="0" smtClean="0"/>
              <a:t>name</a:t>
            </a:r>
            <a:r>
              <a:rPr lang="en-US" altLang="en-US" dirty="0" smtClean="0">
                <a:latin typeface="Courier New" panose="02070309020205020404" pitchFamily="49" charset="0"/>
              </a:rPr>
              <a:t> = new Scanner(System.in);</a:t>
            </a:r>
          </a:p>
          <a:p>
            <a:pPr lvl="1" eaLnBrk="1" hangingPunct="1">
              <a:buFontTx/>
              <a:buNone/>
            </a:pPr>
            <a:endParaRPr lang="en-US" altLang="en-US" sz="900" dirty="0"/>
          </a:p>
          <a:p>
            <a:pPr lvl="1" eaLnBrk="1" hangingPunct="1">
              <a:buFontTx/>
              <a:buNone/>
            </a:pPr>
            <a:endParaRPr lang="en-US" altLang="en-US" sz="900" dirty="0"/>
          </a:p>
          <a:p>
            <a:pPr lvl="1" eaLnBrk="1" hangingPunct="1"/>
            <a:r>
              <a:rPr lang="en-US" altLang="en-US" dirty="0" smtClean="0"/>
              <a:t>Example:</a:t>
            </a:r>
            <a:br>
              <a:rPr lang="en-US" altLang="en-US" dirty="0" smtClean="0"/>
            </a:br>
            <a:endParaRPr lang="en-US" altLang="en-US" dirty="0" smtClean="0"/>
          </a:p>
          <a:p>
            <a:pPr lvl="1" eaLnBrk="1" hangingPunct="1"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Scanner console = new Scanner(System.in);</a:t>
            </a:r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8170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Scanner</a:t>
            </a:r>
            <a:r>
              <a:rPr lang="en-US" altLang="en-US" smtClean="0"/>
              <a:t> methods</a:t>
            </a:r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 eaLnBrk="1" hangingPunct="1">
              <a:lnSpc>
                <a:spcPct val="85000"/>
              </a:lnSpc>
            </a:pPr>
            <a:endParaRPr lang="en-US" altLang="en-US" dirty="0" smtClean="0"/>
          </a:p>
          <a:p>
            <a:pPr lvl="1" eaLnBrk="1" hangingPunct="1">
              <a:lnSpc>
                <a:spcPct val="85000"/>
              </a:lnSpc>
            </a:pPr>
            <a:endParaRPr lang="en-US" altLang="en-US" dirty="0" smtClean="0"/>
          </a:p>
          <a:p>
            <a:pPr lvl="1" eaLnBrk="1" hangingPunct="1">
              <a:lnSpc>
                <a:spcPct val="85000"/>
              </a:lnSpc>
            </a:pPr>
            <a:endParaRPr lang="en-US" altLang="en-US" dirty="0" smtClean="0"/>
          </a:p>
          <a:p>
            <a:pPr lvl="1" eaLnBrk="1" hangingPunct="1">
              <a:lnSpc>
                <a:spcPct val="85000"/>
              </a:lnSpc>
            </a:pPr>
            <a:endParaRPr lang="en-US" altLang="en-US" dirty="0" smtClean="0"/>
          </a:p>
          <a:p>
            <a:pPr lvl="1" eaLnBrk="1" hangingPunct="1">
              <a:lnSpc>
                <a:spcPct val="85000"/>
              </a:lnSpc>
            </a:pPr>
            <a:endParaRPr lang="en-US" altLang="en-US" dirty="0" smtClean="0"/>
          </a:p>
          <a:p>
            <a:pPr lvl="1" eaLnBrk="1" hangingPunct="1">
              <a:lnSpc>
                <a:spcPct val="85000"/>
              </a:lnSpc>
            </a:pPr>
            <a:endParaRPr lang="en-US" altLang="en-US" dirty="0" smtClean="0"/>
          </a:p>
          <a:p>
            <a:pPr lvl="1" eaLnBrk="1" hangingPunct="1">
              <a:lnSpc>
                <a:spcPct val="85000"/>
              </a:lnSpc>
            </a:pPr>
            <a:endParaRPr lang="en-US" alt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Each method waits until the user presses Enter.</a:t>
            </a:r>
          </a:p>
          <a:p>
            <a:pPr lvl="2" eaLnBrk="1" hangingPunct="1">
              <a:lnSpc>
                <a:spcPct val="90000"/>
              </a:lnSpc>
            </a:pPr>
            <a:endParaRPr lang="en-US" altLang="en-US" dirty="0"/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	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2000" dirty="0">
                <a:latin typeface="Courier New" panose="02070309020205020404" pitchFamily="49" charset="0"/>
              </a:rPr>
              <a:t>("How old are you? ");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prompt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	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age = </a:t>
            </a:r>
            <a:r>
              <a:rPr lang="en-US" altLang="en-US" sz="2000" b="1" dirty="0" err="1">
                <a:solidFill>
                  <a:srgbClr val="003399"/>
                </a:solidFill>
                <a:latin typeface="Courier New" panose="02070309020205020404" pitchFamily="49" charset="0"/>
              </a:rPr>
              <a:t>console.nextInt</a:t>
            </a:r>
            <a:r>
              <a:rPr lang="en-US" altLang="en-US" sz="2000" b="1" dirty="0">
                <a:solidFill>
                  <a:srgbClr val="003399"/>
                </a:solidFill>
                <a:latin typeface="Courier New" panose="02070309020205020404" pitchFamily="49" charset="0"/>
              </a:rPr>
              <a:t>()</a:t>
            </a:r>
            <a:r>
              <a:rPr lang="en-US" altLang="en-US" sz="2000" b="1" dirty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	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("You typed " + age);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altLang="en-US" b="1" dirty="0"/>
              <a:t>prompt</a:t>
            </a:r>
            <a:r>
              <a:rPr lang="en-US" altLang="en-US" dirty="0"/>
              <a:t>: A message telling the user what input to type.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1100" dirty="0">
              <a:latin typeface="Courier New" panose="02070309020205020404" pitchFamily="49" charset="0"/>
            </a:endParaRPr>
          </a:p>
        </p:txBody>
      </p:sp>
      <p:graphicFrame>
        <p:nvGraphicFramePr>
          <p:cNvPr id="543749" name="Group 5"/>
          <p:cNvGraphicFramePr>
            <a:graphicFrameLocks noGrp="1"/>
          </p:cNvGraphicFramePr>
          <p:nvPr/>
        </p:nvGraphicFramePr>
        <p:xfrm>
          <a:off x="2093913" y="1339850"/>
          <a:ext cx="8001000" cy="1981200"/>
        </p:xfrm>
        <a:graphic>
          <a:graphicData uri="http://schemas.openxmlformats.org/drawingml/2006/table">
            <a:tbl>
              <a:tblPr/>
              <a:tblGrid>
                <a:gridCol w="2133600"/>
                <a:gridCol w="5867400"/>
              </a:tblGrid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Method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nextInt()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reads an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int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from the user and returns 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nextDouble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reads a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double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from the user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next()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reads a one-word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String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from the user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nextLine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reads a one-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line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String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from the user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79675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Scanner</a:t>
            </a:r>
            <a:r>
              <a:rPr lang="en-US" altLang="en-US" smtClean="0"/>
              <a:t> example</a:t>
            </a:r>
          </a:p>
        </p:txBody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import 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java.util</a:t>
            </a:r>
            <a:r>
              <a:rPr lang="en-US" altLang="en-US" sz="1800" b="1" dirty="0">
                <a:latin typeface="Courier New" panose="02070309020205020404" pitchFamily="49" charset="0"/>
              </a:rPr>
              <a:t>.*;</a:t>
            </a:r>
            <a:r>
              <a:rPr lang="en-US" altLang="en-US" sz="1800" dirty="0">
                <a:latin typeface="Courier New" panose="02070309020205020404" pitchFamily="49" charset="0"/>
              </a:rPr>
              <a:t>   </a:t>
            </a: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so that I can use Scanner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public class </a:t>
            </a:r>
            <a:r>
              <a:rPr lang="en-US" altLang="en-US" sz="1800" dirty="0" err="1">
                <a:latin typeface="Courier New" panose="02070309020205020404" pitchFamily="49" charset="0"/>
              </a:rPr>
              <a:t>UserInputExample</a:t>
            </a:r>
            <a:r>
              <a:rPr lang="en-US" altLang="en-US" sz="1800" dirty="0">
                <a:latin typeface="Courier New" panose="02070309020205020404" pitchFamily="49" charset="0"/>
              </a:rPr>
              <a:t>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public static void main(String[] </a:t>
            </a:r>
            <a:r>
              <a:rPr lang="en-US" altLang="en-US" sz="1800" dirty="0" err="1">
                <a:latin typeface="Courier New" panose="02070309020205020404" pitchFamily="49" charset="0"/>
              </a:rPr>
              <a:t>args</a:t>
            </a:r>
            <a:r>
              <a:rPr lang="en-US" altLang="en-US" sz="1800" dirty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    Scanner console = new Scanner(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System.in</a:t>
            </a:r>
            <a:r>
              <a:rPr lang="en-US" altLang="en-US" sz="1800" b="1" dirty="0">
                <a:latin typeface="Courier New" panose="02070309020205020404" pitchFamily="49" charset="0"/>
              </a:rPr>
              <a:t>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1800" dirty="0">
                <a:latin typeface="Courier New" panose="02070309020205020404" pitchFamily="49" charset="0"/>
              </a:rPr>
              <a:t>("How old are you? ");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    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age = </a:t>
            </a:r>
            <a:r>
              <a:rPr lang="en-US" altLang="en-US" sz="1800" b="1" dirty="0" err="1">
                <a:solidFill>
                  <a:srgbClr val="003399"/>
                </a:solidFill>
                <a:latin typeface="Courier New" panose="02070309020205020404" pitchFamily="49" charset="0"/>
              </a:rPr>
              <a:t>console.nextInt</a:t>
            </a:r>
            <a:r>
              <a:rPr lang="en-US" alt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()</a:t>
            </a:r>
            <a:r>
              <a:rPr lang="en-US" altLang="en-US" sz="1800" b="1" dirty="0">
                <a:latin typeface="Courier New" panose="02070309020205020404" pitchFamily="49" charset="0"/>
              </a:rPr>
              <a:t>;</a:t>
            </a:r>
            <a:endParaRPr lang="en-US" altLang="en-US" sz="1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years = 65 - age;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800" dirty="0">
                <a:latin typeface="Courier New" panose="02070309020205020404" pitchFamily="49" charset="0"/>
              </a:rPr>
              <a:t>(years + " years to retirement!");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200" dirty="0"/>
              <a:t>Console (user input underlined):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How old are you? </a:t>
            </a:r>
            <a:endParaRPr lang="en-US" altLang="en-US" sz="1800" b="1" u="sng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36 years until retirement!</a:t>
            </a:r>
          </a:p>
        </p:txBody>
      </p:sp>
      <p:sp>
        <p:nvSpPr>
          <p:cNvPr id="544772" name="Line 4"/>
          <p:cNvSpPr>
            <a:spLocks noChangeShapeType="1"/>
          </p:cNvSpPr>
          <p:nvPr/>
        </p:nvSpPr>
        <p:spPr bwMode="auto">
          <a:xfrm>
            <a:off x="1676400" y="2971800"/>
            <a:ext cx="228600" cy="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44773" name="Line 5"/>
          <p:cNvSpPr>
            <a:spLocks noChangeShapeType="1"/>
          </p:cNvSpPr>
          <p:nvPr/>
        </p:nvSpPr>
        <p:spPr bwMode="auto">
          <a:xfrm>
            <a:off x="1676400" y="3224213"/>
            <a:ext cx="228600" cy="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44774" name="Line 6"/>
          <p:cNvSpPr>
            <a:spLocks noChangeShapeType="1"/>
          </p:cNvSpPr>
          <p:nvPr/>
        </p:nvSpPr>
        <p:spPr bwMode="auto">
          <a:xfrm>
            <a:off x="1676400" y="3886200"/>
            <a:ext cx="228600" cy="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44775" name="Text Box 7"/>
          <p:cNvSpPr txBox="1">
            <a:spLocks noChangeArrowheads="1"/>
          </p:cNvSpPr>
          <p:nvPr/>
        </p:nvSpPr>
        <p:spPr bwMode="auto">
          <a:xfrm>
            <a:off x="4343400" y="5765801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2575" indent="-2825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b="1" u="sng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29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800601" y="5867401"/>
            <a:ext cx="2366963" cy="962025"/>
            <a:chOff x="2016" y="3216"/>
            <a:chExt cx="1491" cy="606"/>
          </a:xfrm>
        </p:grpSpPr>
        <p:pic>
          <p:nvPicPr>
            <p:cNvPr id="16411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00"/>
            <a:stretch>
              <a:fillRect/>
            </a:stretch>
          </p:blipFill>
          <p:spPr bwMode="auto">
            <a:xfrm>
              <a:off x="2880" y="3216"/>
              <a:ext cx="627" cy="6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412" name="Line 10"/>
            <p:cNvSpPr>
              <a:spLocks noChangeShapeType="1"/>
            </p:cNvSpPr>
            <p:nvPr/>
          </p:nvSpPr>
          <p:spPr bwMode="auto">
            <a:xfrm flipH="1" flipV="1">
              <a:off x="2016" y="3254"/>
              <a:ext cx="864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544779" name="Line 11"/>
          <p:cNvSpPr>
            <a:spLocks noChangeShapeType="1"/>
          </p:cNvSpPr>
          <p:nvPr/>
        </p:nvSpPr>
        <p:spPr bwMode="auto">
          <a:xfrm flipV="1">
            <a:off x="4600576" y="3352800"/>
            <a:ext cx="962025" cy="2362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6096000" y="3328988"/>
            <a:ext cx="576262" cy="474663"/>
            <a:chOff x="4017" y="1728"/>
            <a:chExt cx="515" cy="423"/>
          </a:xfrm>
        </p:grpSpPr>
        <p:pic>
          <p:nvPicPr>
            <p:cNvPr id="16409" name="Picture 1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7" y="1728"/>
              <a:ext cx="351" cy="4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410" name="Text Box 14"/>
            <p:cNvSpPr txBox="1">
              <a:spLocks noChangeArrowheads="1"/>
            </p:cNvSpPr>
            <p:nvPr/>
          </p:nvSpPr>
          <p:spPr bwMode="auto">
            <a:xfrm>
              <a:off x="4368" y="1851"/>
              <a:ext cx="164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282575" indent="-2825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</a:pPr>
              <a:endParaRPr lang="en-US" altLang="en-US" sz="160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544783" name="Group 15"/>
          <p:cNvGraphicFramePr>
            <a:graphicFrameLocks noGrp="1"/>
          </p:cNvGraphicFramePr>
          <p:nvPr/>
        </p:nvGraphicFramePr>
        <p:xfrm>
          <a:off x="9067800" y="2743201"/>
          <a:ext cx="1295400" cy="396875"/>
        </p:xfrm>
        <a:graphic>
          <a:graphicData uri="http://schemas.openxmlformats.org/drawingml/2006/table">
            <a:tbl>
              <a:tblPr/>
              <a:tblGrid>
                <a:gridCol w="647700"/>
                <a:gridCol w="6477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age</a:t>
                      </a:r>
                    </a:p>
                  </a:txBody>
                  <a:tcPr marT="45793" marB="45793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29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44793" name="Group 25"/>
          <p:cNvGraphicFramePr>
            <a:graphicFrameLocks noGrp="1"/>
          </p:cNvGraphicFramePr>
          <p:nvPr/>
        </p:nvGraphicFramePr>
        <p:xfrm>
          <a:off x="8763000" y="3262314"/>
          <a:ext cx="1593850" cy="396875"/>
        </p:xfrm>
        <a:graphic>
          <a:graphicData uri="http://schemas.openxmlformats.org/drawingml/2006/table">
            <a:tbl>
              <a:tblPr/>
              <a:tblGrid>
                <a:gridCol w="946150"/>
                <a:gridCol w="6477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years</a:t>
                      </a:r>
                    </a:p>
                  </a:txBody>
                  <a:tcPr marT="45793" marB="45793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36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10431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4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4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44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54477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44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544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5447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4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44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44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44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544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447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447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44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544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544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5447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4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44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44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44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5447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4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44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000"/>
                                        <p:tgtEl>
                                          <p:spTgt spid="54477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4772" grpId="0" animBg="1"/>
      <p:bldP spid="544772" grpId="1" animBg="1"/>
      <p:bldP spid="544773" grpId="0" animBg="1"/>
      <p:bldP spid="544773" grpId="1" animBg="1"/>
      <p:bldP spid="544774" grpId="0" animBg="1"/>
      <p:bldP spid="544775" grpId="0"/>
      <p:bldP spid="544779" grpId="0" animBg="1"/>
      <p:bldP spid="544779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Scanner</a:t>
            </a:r>
            <a:r>
              <a:rPr lang="en-US" altLang="en-US" smtClean="0"/>
              <a:t> example 2</a:t>
            </a:r>
          </a:p>
        </p:txBody>
      </p:sp>
      <p:sp>
        <p:nvSpPr>
          <p:cNvPr id="17411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import 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java.util</a:t>
            </a:r>
            <a:r>
              <a:rPr lang="en-US" altLang="en-US" sz="1800" b="1" dirty="0">
                <a:latin typeface="Courier New" panose="02070309020205020404" pitchFamily="49" charset="0"/>
              </a:rPr>
              <a:t>.*;</a:t>
            </a:r>
            <a:r>
              <a:rPr lang="en-US" altLang="en-US" sz="1800" dirty="0">
                <a:latin typeface="Courier New" panose="02070309020205020404" pitchFamily="49" charset="0"/>
              </a:rPr>
              <a:t>   </a:t>
            </a: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so that I can use Scanner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public class </a:t>
            </a:r>
            <a:r>
              <a:rPr lang="en-US" altLang="en-US" sz="1800" dirty="0" err="1">
                <a:latin typeface="Courier New" panose="02070309020205020404" pitchFamily="49" charset="0"/>
              </a:rPr>
              <a:t>ScannerMultiply</a:t>
            </a:r>
            <a:r>
              <a:rPr lang="en-US" altLang="en-US" sz="1800" dirty="0">
                <a:latin typeface="Courier New" panose="02070309020205020404" pitchFamily="49" charset="0"/>
              </a:rPr>
              <a:t>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public static void main(String[] </a:t>
            </a:r>
            <a:r>
              <a:rPr lang="en-US" altLang="en-US" sz="1800" dirty="0" err="1">
                <a:latin typeface="Courier New" panose="02070309020205020404" pitchFamily="49" charset="0"/>
              </a:rPr>
              <a:t>args</a:t>
            </a:r>
            <a:r>
              <a:rPr lang="en-US" altLang="en-US" sz="1800" dirty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    Scanner console = new Scanner(System.in);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1800" dirty="0">
                <a:latin typeface="Courier New" panose="02070309020205020404" pitchFamily="49" charset="0"/>
              </a:rPr>
              <a:t>("Please type two numbers: </a:t>
            </a:r>
            <a:r>
              <a:rPr lang="en-US" altLang="en-US" sz="1800" dirty="0" smtClean="0">
                <a:latin typeface="Courier New" panose="02070309020205020404" pitchFamily="49" charset="0"/>
              </a:rPr>
              <a:t>");</a:t>
            </a:r>
            <a:endParaRPr lang="en-US" altLang="en-US" sz="1800" b="1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    </a:t>
            </a:r>
            <a:r>
              <a:rPr lang="en-US" altLang="en-US" sz="1800" b="1" dirty="0" smtClean="0">
                <a:latin typeface="Courier New" panose="02070309020205020404" pitchFamily="49" charset="0"/>
              </a:rPr>
              <a:t>??</a:t>
            </a:r>
            <a:endParaRPr lang="en-US" altLang="en-US" sz="1800" b="1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    </a:t>
            </a:r>
            <a:r>
              <a:rPr lang="en-US" altLang="en-US" sz="1800" b="1" dirty="0" smtClean="0">
                <a:latin typeface="Courier New" panose="02070309020205020404" pitchFamily="49" charset="0"/>
              </a:rPr>
              <a:t>??</a:t>
            </a:r>
            <a:endParaRPr lang="en-US" altLang="en-US" sz="1800" b="1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    </a:t>
            </a:r>
            <a:r>
              <a:rPr lang="en-US" altLang="en-US" sz="1800" b="1" dirty="0" smtClean="0">
                <a:latin typeface="Courier New" panose="02070309020205020404" pitchFamily="49" charset="0"/>
              </a:rPr>
              <a:t>??</a:t>
            </a:r>
            <a:endParaRPr lang="en-US" alt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</a:t>
            </a:r>
            <a:r>
              <a:rPr lang="en-US" altLang="en-US" sz="1800" dirty="0" smtClean="0">
                <a:latin typeface="Courier New" panose="02070309020205020404" pitchFamily="49" charset="0"/>
              </a:rPr>
              <a:t>       </a:t>
            </a:r>
            <a:r>
              <a:rPr lang="en-US" altLang="en-US" sz="1800" dirty="0" err="1" smtClean="0">
                <a:latin typeface="Courier New" panose="02070309020205020404" pitchFamily="49" charset="0"/>
              </a:rPr>
              <a:t>System.out.println</a:t>
            </a:r>
            <a:r>
              <a:rPr lang="en-US" altLang="en-US" sz="1800" dirty="0">
                <a:latin typeface="Courier New" panose="02070309020205020404" pitchFamily="49" charset="0"/>
              </a:rPr>
              <a:t>("The product is " + </a:t>
            </a:r>
            <a:r>
              <a:rPr lang="en-US" altLang="en-US" sz="1800" b="1" u="sng" dirty="0">
                <a:latin typeface="Courier New" panose="02070309020205020404" pitchFamily="49" charset="0"/>
              </a:rPr>
              <a:t>product</a:t>
            </a:r>
            <a:r>
              <a:rPr lang="en-US" altLang="en-US" sz="1800" dirty="0">
                <a:latin typeface="Courier New" panose="02070309020205020404" pitchFamily="49" charset="0"/>
              </a:rPr>
              <a:t>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200" dirty="0"/>
              <a:t>Output (user input underlined):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Please type two numbers: </a:t>
            </a:r>
            <a:r>
              <a:rPr lang="en-US" altLang="en-US" sz="1800" b="1" u="sng" dirty="0">
                <a:latin typeface="Courier New" panose="02070309020205020404" pitchFamily="49" charset="0"/>
              </a:rPr>
              <a:t>8 6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The product is 48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The </a:t>
            </a:r>
            <a:r>
              <a:rPr lang="en-US" altLang="en-US" sz="2000" dirty="0">
                <a:latin typeface="Courier New" panose="02070309020205020404" pitchFamily="49" charset="0"/>
              </a:rPr>
              <a:t>Scanner</a:t>
            </a:r>
            <a:r>
              <a:rPr lang="en-US" altLang="en-US" sz="2000" dirty="0"/>
              <a:t> can read multiple values from one line.</a:t>
            </a:r>
            <a:endParaRPr lang="en-US" altLang="en-US" sz="18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712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 tokens</a:t>
            </a:r>
          </a:p>
        </p:txBody>
      </p:sp>
      <p:sp>
        <p:nvSpPr>
          <p:cNvPr id="548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token</a:t>
            </a:r>
            <a:endParaRPr lang="en-US" altLang="en-US" dirty="0" smtClean="0"/>
          </a:p>
          <a:p>
            <a:pPr eaLnBrk="1" hangingPunct="1"/>
            <a:endParaRPr lang="en-US" altLang="en-US" dirty="0"/>
          </a:p>
          <a:p>
            <a:pPr lvl="1" eaLnBrk="1" hangingPunct="1"/>
            <a:r>
              <a:rPr lang="en-US" altLang="en-US" dirty="0" smtClean="0"/>
              <a:t>A unit of user input, as read by the </a:t>
            </a:r>
            <a:r>
              <a:rPr lang="en-US" altLang="en-US" dirty="0" smtClean="0">
                <a:latin typeface="Courier New" panose="02070309020205020404" pitchFamily="49" charset="0"/>
              </a:rPr>
              <a:t>Scanner</a:t>
            </a:r>
            <a:r>
              <a:rPr lang="en-US" altLang="en-US" dirty="0" smtClean="0"/>
              <a:t>.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Tokens are separated by </a:t>
            </a:r>
            <a:r>
              <a:rPr lang="en-US" altLang="en-US" i="1" dirty="0" smtClean="0">
                <a:solidFill>
                  <a:srgbClr val="C00000"/>
                </a:solidFill>
              </a:rPr>
              <a:t>whitespace</a:t>
            </a:r>
            <a:r>
              <a:rPr lang="en-US" altLang="en-US" dirty="0" smtClean="0"/>
              <a:t> (spaces, tabs, new lines).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How many tokens appear on the following line of input?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23  John Smith   42.0  "Hello world"  $2.50  "  19"</a:t>
            </a:r>
            <a:endParaRPr lang="en-US" altLang="en-US" sz="2000" dirty="0"/>
          </a:p>
          <a:p>
            <a:pPr lvl="1" eaLnBrk="1" hangingPunct="1"/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093524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 tokens</a:t>
            </a:r>
          </a:p>
        </p:txBody>
      </p:sp>
      <p:sp>
        <p:nvSpPr>
          <p:cNvPr id="548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endParaRPr lang="en-US" altLang="en-US" sz="2000" dirty="0"/>
          </a:p>
          <a:p>
            <a:pPr eaLnBrk="1" hangingPunct="1"/>
            <a:r>
              <a:rPr lang="en-US" altLang="en-US" dirty="0" smtClean="0"/>
              <a:t>What happens when a token is not the type you ask for?</a:t>
            </a:r>
            <a:endParaRPr lang="en-US" altLang="en-US" sz="900" dirty="0"/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900" dirty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2000" dirty="0">
                <a:latin typeface="Courier New" panose="02070309020205020404" pitchFamily="49" charset="0"/>
              </a:rPr>
              <a:t>("What is your age? ");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age = </a:t>
            </a:r>
            <a:r>
              <a:rPr lang="en-US" altLang="en-US" sz="2000" b="1" dirty="0" err="1">
                <a:solidFill>
                  <a:srgbClr val="800000"/>
                </a:solidFill>
                <a:latin typeface="Courier New" panose="02070309020205020404" pitchFamily="49" charset="0"/>
              </a:rPr>
              <a:t>console.nextInt</a:t>
            </a:r>
            <a:r>
              <a:rPr lang="en-US" altLang="en-US" sz="2000" b="1" dirty="0">
                <a:solidFill>
                  <a:srgbClr val="800000"/>
                </a:solidFill>
                <a:latin typeface="Courier New" panose="02070309020205020404" pitchFamily="49" charset="0"/>
              </a:rPr>
              <a:t>()</a:t>
            </a:r>
            <a:r>
              <a:rPr lang="en-US" altLang="en-US" sz="2000" dirty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/>
              <a:t>	</a:t>
            </a:r>
            <a:br>
              <a:rPr lang="en-US" altLang="en-US" sz="2000" dirty="0"/>
            </a:br>
            <a:r>
              <a:rPr lang="en-US" altLang="en-US" sz="2000" dirty="0"/>
              <a:t>Output: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900" dirty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What is your age? </a:t>
            </a:r>
            <a:r>
              <a:rPr lang="en-US" altLang="en-US" sz="2000" b="1" u="sng" dirty="0">
                <a:latin typeface="Courier New" panose="02070309020205020404" pitchFamily="49" charset="0"/>
              </a:rPr>
              <a:t>Timmy</a:t>
            </a: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solidFill>
                  <a:srgbClr val="800000"/>
                </a:solidFill>
                <a:latin typeface="Courier New" panose="02070309020205020404" pitchFamily="49" charset="0"/>
              </a:rPr>
              <a:t>java.util.InputMismatchException</a:t>
            </a:r>
            <a:r>
              <a:rPr lang="en-US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 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	        at </a:t>
            </a:r>
            <a:r>
              <a:rPr lang="en-US" altLang="en-US" sz="2000" dirty="0" err="1">
                <a:solidFill>
                  <a:srgbClr val="800000"/>
                </a:solidFill>
                <a:latin typeface="Courier New" panose="02070309020205020404" pitchFamily="49" charset="0"/>
              </a:rPr>
              <a:t>java.util.Scanner.next</a:t>
            </a:r>
            <a:r>
              <a:rPr lang="en-US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(Unknown Source)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	        at </a:t>
            </a:r>
            <a:r>
              <a:rPr lang="en-US" altLang="en-US" sz="2000" dirty="0" err="1">
                <a:solidFill>
                  <a:srgbClr val="800000"/>
                </a:solidFill>
                <a:latin typeface="Courier New" panose="02070309020205020404" pitchFamily="49" charset="0"/>
              </a:rPr>
              <a:t>java.util.Scanner.nextInt</a:t>
            </a:r>
            <a:r>
              <a:rPr lang="en-US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(Unknown Source)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    ...</a:t>
            </a:r>
          </a:p>
        </p:txBody>
      </p:sp>
    </p:spTree>
    <p:extLst>
      <p:ext uri="{BB962C8B-B14F-4D97-AF65-F5344CB8AC3E}">
        <p14:creationId xmlns:p14="http://schemas.microsoft.com/office/powerpoint/2010/main" val="509858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48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8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48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8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48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488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488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Quirks of real numbers</a:t>
            </a:r>
          </a:p>
        </p:txBody>
      </p:sp>
      <p:sp>
        <p:nvSpPr>
          <p:cNvPr id="513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dirty="0" smtClean="0"/>
              <a:t>Some </a:t>
            </a:r>
            <a:r>
              <a:rPr lang="en-US" altLang="en-US" dirty="0" smtClean="0">
                <a:latin typeface="Courier New" panose="02070309020205020404" pitchFamily="49" charset="0"/>
              </a:rPr>
              <a:t>Math</a:t>
            </a:r>
            <a:r>
              <a:rPr lang="en-US" altLang="en-US" dirty="0" smtClean="0"/>
              <a:t> methods return </a:t>
            </a:r>
            <a:r>
              <a:rPr lang="en-US" altLang="en-US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double</a:t>
            </a:r>
            <a:r>
              <a:rPr lang="en-US" altLang="en-US" dirty="0" smtClean="0">
                <a:solidFill>
                  <a:srgbClr val="7030A0"/>
                </a:solidFill>
              </a:rPr>
              <a:t> </a:t>
            </a:r>
            <a:r>
              <a:rPr lang="en-US" altLang="en-US" dirty="0" smtClean="0"/>
              <a:t>or other non-</a:t>
            </a:r>
            <a:r>
              <a:rPr lang="en-US" altLang="en-US" b="1" dirty="0" err="1" smtClean="0">
                <a:solidFill>
                  <a:srgbClr val="7030A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dirty="0" smtClean="0"/>
              <a:t> types.</a:t>
            </a:r>
          </a:p>
          <a:p>
            <a:pPr lvl="1" eaLnBrk="1" hangingPunct="1">
              <a:buFontTx/>
              <a:buNone/>
            </a:pPr>
            <a:r>
              <a:rPr lang="en-US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solidFill>
                  <a:srgbClr val="80000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 x = </a:t>
            </a:r>
            <a:r>
              <a:rPr lang="en-US" altLang="en-US" sz="2000" dirty="0" err="1">
                <a:solidFill>
                  <a:srgbClr val="800000"/>
                </a:solidFill>
                <a:latin typeface="Courier New" panose="02070309020205020404" pitchFamily="49" charset="0"/>
              </a:rPr>
              <a:t>Math.pow</a:t>
            </a:r>
            <a:r>
              <a:rPr lang="en-US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(10, 3);   </a:t>
            </a:r>
            <a:r>
              <a:rPr lang="en-US" altLang="en-US" sz="2000" b="1" dirty="0">
                <a:solidFill>
                  <a:srgbClr val="800000"/>
                </a:solidFill>
                <a:latin typeface="Courier New" panose="02070309020205020404" pitchFamily="49" charset="0"/>
              </a:rPr>
              <a:t>// ERROR: </a:t>
            </a:r>
            <a:r>
              <a:rPr lang="en-US" altLang="en-US" sz="2000" b="1" dirty="0" err="1">
                <a:solidFill>
                  <a:srgbClr val="800000"/>
                </a:solidFill>
                <a:latin typeface="Courier New" panose="02070309020205020404" pitchFamily="49" charset="0"/>
              </a:rPr>
              <a:t>incompat</a:t>
            </a:r>
            <a:r>
              <a:rPr lang="en-US" altLang="en-US" sz="2000" b="1" dirty="0">
                <a:solidFill>
                  <a:srgbClr val="800000"/>
                </a:solidFill>
                <a:latin typeface="Courier New" panose="02070309020205020404" pitchFamily="49" charset="0"/>
              </a:rPr>
              <a:t>. types</a:t>
            </a:r>
          </a:p>
          <a:p>
            <a:pPr lvl="1" eaLnBrk="1" hangingPunct="1"/>
            <a:endParaRPr lang="en-US" altLang="en-US" sz="2000" dirty="0"/>
          </a:p>
          <a:p>
            <a:pPr lvl="1" eaLnBrk="1" hangingPunct="1"/>
            <a:endParaRPr lang="en-US" altLang="en-US" dirty="0" smtClean="0"/>
          </a:p>
          <a:p>
            <a:pPr eaLnBrk="1" hangingPunct="1">
              <a:lnSpc>
                <a:spcPct val="110000"/>
              </a:lnSpc>
            </a:pPr>
            <a:r>
              <a:rPr lang="en-US" altLang="en-US" dirty="0" smtClean="0"/>
              <a:t>Some </a:t>
            </a:r>
            <a:r>
              <a:rPr lang="en-US" altLang="en-US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double</a:t>
            </a:r>
            <a:r>
              <a:rPr lang="en-US" altLang="en-US" dirty="0" smtClean="0">
                <a:solidFill>
                  <a:srgbClr val="7030A0"/>
                </a:solidFill>
              </a:rPr>
              <a:t> </a:t>
            </a:r>
            <a:r>
              <a:rPr lang="en-US" altLang="en-US" dirty="0" smtClean="0"/>
              <a:t>values print poorly (too many digits).</a:t>
            </a: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double result = 1.0 / 3.0;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(result);  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0.3333333333333</a:t>
            </a:r>
            <a:endParaRPr lang="en-US" altLang="en-US" sz="2000" dirty="0"/>
          </a:p>
          <a:p>
            <a:pPr lvl="1" eaLnBrk="1" hangingPunct="1"/>
            <a:endParaRPr lang="en-US" altLang="en-US" sz="2000" dirty="0"/>
          </a:p>
          <a:p>
            <a:pPr lvl="1" eaLnBrk="1" hangingPunct="1"/>
            <a:endParaRPr lang="en-US" altLang="en-US" dirty="0" smtClean="0"/>
          </a:p>
          <a:p>
            <a:pPr eaLnBrk="1" hangingPunct="1">
              <a:lnSpc>
                <a:spcPct val="110000"/>
              </a:lnSpc>
            </a:pPr>
            <a:r>
              <a:rPr lang="en-US" altLang="en-US" dirty="0" smtClean="0"/>
              <a:t>The computer represents </a:t>
            </a:r>
            <a:r>
              <a:rPr lang="en-US" altLang="en-US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double</a:t>
            </a:r>
            <a:r>
              <a:rPr lang="en-US" altLang="en-US" dirty="0" smtClean="0"/>
              <a:t>s in an imprecise way.</a:t>
            </a: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(0.1 + 0.2);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Instead of 0.3, the output is </a:t>
            </a:r>
            <a:r>
              <a:rPr lang="en-US" altLang="en-US" dirty="0" smtClean="0">
                <a:latin typeface="Courier New" panose="02070309020205020404" pitchFamily="49" charset="0"/>
              </a:rPr>
              <a:t>0.30000000000000004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881886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Strings as user input</a:t>
            </a:r>
          </a:p>
        </p:txBody>
      </p:sp>
      <p:sp>
        <p:nvSpPr>
          <p:cNvPr id="536581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marL="273050" indent="-273050">
              <a:lnSpc>
                <a:spcPct val="110000"/>
              </a:lnSpc>
            </a:pPr>
            <a:r>
              <a:rPr lang="en-US" altLang="en-US" dirty="0" smtClean="0">
                <a:latin typeface="Courier New" panose="02070309020205020404" pitchFamily="49" charset="0"/>
              </a:rPr>
              <a:t>Scanner</a:t>
            </a:r>
            <a:r>
              <a:rPr lang="en-US" altLang="en-US" dirty="0" smtClean="0"/>
              <a:t>'s </a:t>
            </a:r>
            <a:r>
              <a:rPr lang="en-US" altLang="en-US" dirty="0" smtClean="0">
                <a:latin typeface="Courier New" panose="02070309020205020404" pitchFamily="49" charset="0"/>
              </a:rPr>
              <a:t>next</a:t>
            </a:r>
            <a:r>
              <a:rPr lang="en-US" altLang="en-US" dirty="0" smtClean="0"/>
              <a:t> method reads a word of input as a </a:t>
            </a:r>
            <a:r>
              <a:rPr lang="en-US" altLang="en-US" dirty="0" smtClean="0">
                <a:latin typeface="Courier New" panose="02070309020205020404" pitchFamily="49" charset="0"/>
              </a:rPr>
              <a:t>String</a:t>
            </a:r>
            <a:r>
              <a:rPr lang="en-US" altLang="en-US" dirty="0" smtClean="0"/>
              <a:t>.</a:t>
            </a:r>
            <a:endParaRPr lang="en-US" altLang="en-US" sz="2200" dirty="0"/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Scanner console = new Scanner(System.in);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1800" dirty="0">
                <a:latin typeface="Courier New" panose="02070309020205020404" pitchFamily="49" charset="0"/>
              </a:rPr>
              <a:t>("What is your name? ");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1800" b="1" dirty="0"/>
              <a:t>	</a:t>
            </a:r>
            <a:r>
              <a:rPr lang="en-US" altLang="en-US" sz="1800" b="1" dirty="0">
                <a:latin typeface="Courier New" panose="02070309020205020404" pitchFamily="49" charset="0"/>
              </a:rPr>
              <a:t>String name = 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console.next</a:t>
            </a:r>
            <a:r>
              <a:rPr lang="en-US" altLang="en-US" sz="1800" b="1" dirty="0">
                <a:latin typeface="Courier New" panose="02070309020205020404" pitchFamily="49" charset="0"/>
              </a:rPr>
              <a:t>();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name = </a:t>
            </a:r>
            <a:r>
              <a:rPr lang="en-US" altLang="en-US" sz="1800" dirty="0" err="1">
                <a:latin typeface="Courier New" panose="02070309020205020404" pitchFamily="49" charset="0"/>
              </a:rPr>
              <a:t>name.toUpperCase</a:t>
            </a:r>
            <a:r>
              <a:rPr lang="en-US" altLang="en-US" sz="1800" dirty="0">
                <a:latin typeface="Courier New" panose="02070309020205020404" pitchFamily="49" charset="0"/>
              </a:rPr>
              <a:t>();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800" dirty="0">
                <a:latin typeface="Courier New" panose="02070309020205020404" pitchFamily="49" charset="0"/>
              </a:rPr>
              <a:t>(name + " has " + </a:t>
            </a:r>
            <a:r>
              <a:rPr lang="en-US" altLang="en-US" sz="1800" dirty="0" err="1">
                <a:latin typeface="Courier New" panose="02070309020205020404" pitchFamily="49" charset="0"/>
              </a:rPr>
              <a:t>name.length</a:t>
            </a:r>
            <a:r>
              <a:rPr lang="en-US" altLang="en-US" sz="1800" dirty="0">
                <a:latin typeface="Courier New" panose="02070309020205020404" pitchFamily="49" charset="0"/>
              </a:rPr>
              <a:t>() + 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    " letters and starts with " + </a:t>
            </a:r>
            <a:r>
              <a:rPr lang="en-US" altLang="en-US" sz="1800" dirty="0" err="1">
                <a:latin typeface="Courier New" panose="02070309020205020404" pitchFamily="49" charset="0"/>
              </a:rPr>
              <a:t>name.substring</a:t>
            </a:r>
            <a:r>
              <a:rPr lang="en-US" altLang="en-US" sz="1800" dirty="0">
                <a:latin typeface="Courier New" panose="02070309020205020404" pitchFamily="49" charset="0"/>
              </a:rPr>
              <a:t>(0, 1));</a:t>
            </a: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sz="2000" dirty="0"/>
              <a:t>	Output:</a:t>
            </a:r>
          </a:p>
          <a:p>
            <a:pPr marL="639763" lvl="1" indent="-246063"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What is your name? </a:t>
            </a:r>
            <a:r>
              <a:rPr lang="en-US" altLang="en-US" sz="1800" b="1" u="sng" dirty="0">
                <a:latin typeface="Courier New" panose="02070309020205020404" pitchFamily="49" charset="0"/>
              </a:rPr>
              <a:t>Timmy</a:t>
            </a:r>
          </a:p>
          <a:p>
            <a:pPr marL="639763" lvl="1" indent="-246063"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TIMMY has 5 letters and starts with T</a:t>
            </a:r>
          </a:p>
          <a:p>
            <a:pPr marL="639763" lvl="1" indent="-246063">
              <a:buNone/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marL="273050" indent="-273050"/>
            <a:r>
              <a:rPr lang="en-US" altLang="en-US" dirty="0" smtClean="0"/>
              <a:t>What if you wanted to read all the tokens on a line?</a:t>
            </a:r>
          </a:p>
          <a:p>
            <a:pPr marL="639763" lvl="1" indent="-246063"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1800" dirty="0">
                <a:latin typeface="Courier New" panose="02070309020205020404" pitchFamily="49" charset="0"/>
              </a:rPr>
              <a:t>("What is your address? ");</a:t>
            </a:r>
          </a:p>
          <a:p>
            <a:pPr marL="639763" lvl="1" indent="-246063"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String address = 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console.nextLine</a:t>
            </a:r>
            <a:r>
              <a:rPr lang="en-US" altLang="en-US" sz="1800" b="1" dirty="0">
                <a:latin typeface="Courier New" panose="02070309020205020404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728528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8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8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8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Strings question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Write a program that outputs a person's ”D-O Double-G name."</a:t>
            </a:r>
          </a:p>
          <a:p>
            <a:pPr lvl="1" eaLnBrk="1" hangingPunct="1"/>
            <a:r>
              <a:rPr lang="en-US" altLang="en-US" dirty="0" smtClean="0"/>
              <a:t>first initial</a:t>
            </a:r>
          </a:p>
          <a:p>
            <a:pPr lvl="1" eaLnBrk="1" hangingPunct="1"/>
            <a:r>
              <a:rPr lang="en-US" altLang="en-US" i="1" dirty="0" smtClean="0"/>
              <a:t>Diddy</a:t>
            </a: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last name (all caps)</a:t>
            </a:r>
          </a:p>
          <a:p>
            <a:pPr lvl="1" eaLnBrk="1" hangingPunct="1"/>
            <a:r>
              <a:rPr lang="en-US" altLang="en-US" dirty="0" smtClean="0"/>
              <a:t>first name</a:t>
            </a:r>
          </a:p>
          <a:p>
            <a:pPr lvl="1" eaLnBrk="1" hangingPunct="1"/>
            <a:r>
              <a:rPr lang="en-US" altLang="en-US" i="1" dirty="0" smtClean="0"/>
              <a:t>-</a:t>
            </a:r>
            <a:r>
              <a:rPr lang="en-US" altLang="en-US" i="1" dirty="0" err="1" smtClean="0"/>
              <a:t>izzle</a:t>
            </a:r>
            <a:endParaRPr lang="en-US" altLang="en-US" dirty="0" smtClean="0"/>
          </a:p>
          <a:p>
            <a:pPr lvl="1" eaLnBrk="1" hangingPunct="1">
              <a:buFontTx/>
              <a:buNone/>
            </a:pPr>
            <a:endParaRPr lang="en-US" altLang="en-US" dirty="0" smtClean="0"/>
          </a:p>
          <a:p>
            <a:pPr lvl="1" eaLnBrk="1" hangingPunct="1">
              <a:buFontTx/>
              <a:buNone/>
            </a:pPr>
            <a:r>
              <a:rPr lang="en-US" altLang="en-US" dirty="0" smtClean="0"/>
              <a:t>Example Output:</a:t>
            </a:r>
          </a:p>
          <a:p>
            <a:pPr lvl="1" eaLnBrk="1" hangingPunct="1"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Type your name, playa: </a:t>
            </a:r>
            <a:r>
              <a:rPr lang="en-US" altLang="en-US" sz="2000" b="1" u="sng" dirty="0">
                <a:latin typeface="Courier New" panose="02070309020205020404" pitchFamily="49" charset="0"/>
              </a:rPr>
              <a:t>Marge Simpson</a:t>
            </a:r>
          </a:p>
          <a:p>
            <a:pPr lvl="1" eaLnBrk="1" hangingPunct="1"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Your </a:t>
            </a:r>
            <a:r>
              <a:rPr lang="en-US" altLang="en-US" sz="2000" dirty="0" smtClean="0">
                <a:latin typeface="Courier New" panose="02070309020205020404" pitchFamily="49" charset="0"/>
              </a:rPr>
              <a:t>D-O Double-G name </a:t>
            </a:r>
            <a:r>
              <a:rPr lang="en-US" altLang="en-US" sz="2000" dirty="0">
                <a:latin typeface="Courier New" panose="02070309020205020404" pitchFamily="49" charset="0"/>
              </a:rPr>
              <a:t>is "M. Diddy SIMPSON Marge-</a:t>
            </a:r>
            <a:r>
              <a:rPr lang="en-US" altLang="en-US" sz="2000" dirty="0" err="1">
                <a:latin typeface="Courier New" panose="02070309020205020404" pitchFamily="49" charset="0"/>
              </a:rPr>
              <a:t>izzle</a:t>
            </a:r>
            <a:r>
              <a:rPr lang="en-US" altLang="en-US" sz="2000" dirty="0">
                <a:latin typeface="Courier New" panose="02070309020205020404" pitchFamily="49" charset="0"/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37217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Strings answer outline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b="1" dirty="0">
                <a:solidFill>
                  <a:srgbClr val="008080"/>
                </a:solidFill>
                <a:latin typeface="Courier New" pitchFamily="49" charset="0"/>
              </a:rPr>
              <a:t>// This program prints your </a:t>
            </a:r>
            <a:r>
              <a:rPr lang="en-US" sz="1600" b="1" dirty="0" smtClean="0">
                <a:solidFill>
                  <a:srgbClr val="008080"/>
                </a:solidFill>
                <a:latin typeface="Courier New" pitchFamily="49" charset="0"/>
              </a:rPr>
              <a:t>”P-</a:t>
            </a:r>
            <a:r>
              <a:rPr lang="en-US" sz="1600" b="1" dirty="0" err="1" smtClean="0">
                <a:solidFill>
                  <a:srgbClr val="008080"/>
                </a:solidFill>
                <a:latin typeface="Courier New" pitchFamily="49" charset="0"/>
              </a:rPr>
              <a:t>diddy</a:t>
            </a:r>
            <a:r>
              <a:rPr lang="en-US" sz="1600" b="1" dirty="0" smtClean="0">
                <a:solidFill>
                  <a:srgbClr val="008080"/>
                </a:solidFill>
                <a:latin typeface="Courier New" pitchFamily="49" charset="0"/>
              </a:rPr>
              <a:t>" </a:t>
            </a:r>
            <a:r>
              <a:rPr lang="en-US" sz="1600" b="1" dirty="0">
                <a:solidFill>
                  <a:srgbClr val="008080"/>
                </a:solidFill>
                <a:latin typeface="Courier New" pitchFamily="49" charset="0"/>
              </a:rPr>
              <a:t>name.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>
                <a:latin typeface="Courier New" pitchFamily="49" charset="0"/>
              </a:rPr>
              <a:t>import </a:t>
            </a:r>
            <a:r>
              <a:rPr lang="en-US" sz="1600" dirty="0" err="1">
                <a:latin typeface="Courier New" pitchFamily="49" charset="0"/>
              </a:rPr>
              <a:t>java.util</a:t>
            </a:r>
            <a:r>
              <a:rPr lang="en-US" sz="1600" dirty="0">
                <a:latin typeface="Courier New" pitchFamily="49" charset="0"/>
              </a:rPr>
              <a:t>.*;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600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>
                <a:latin typeface="Courier New" pitchFamily="49" charset="0"/>
              </a:rPr>
              <a:t>public class </a:t>
            </a:r>
            <a:r>
              <a:rPr lang="en-US" sz="1600" dirty="0" err="1" smtClean="0">
                <a:latin typeface="Courier New" pitchFamily="49" charset="0"/>
              </a:rPr>
              <a:t>PDiddyName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>
                <a:latin typeface="Courier New" pitchFamily="49" charset="0"/>
              </a:rPr>
              <a:t>    public static void main(String[] </a:t>
            </a:r>
            <a:r>
              <a:rPr lang="en-US" sz="1600" dirty="0" err="1">
                <a:latin typeface="Courier New" pitchFamily="49" charset="0"/>
              </a:rPr>
              <a:t>args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  // Prompt and get name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600" b="1" dirty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  // Find the space b/w first and last name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600" b="1" dirty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b="1" dirty="0">
                <a:solidFill>
                  <a:srgbClr val="008080"/>
                </a:solidFill>
                <a:latin typeface="Courier New" pitchFamily="49" charset="0"/>
              </a:rPr>
              <a:t>        // Split name into first/last name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600" b="1" dirty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  // Convert last name to uppercase		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600" b="1" dirty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  // Grab first initial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600" b="1" dirty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  // Print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P-</a:t>
            </a:r>
            <a:r>
              <a:rPr 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diddy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name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30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Type casting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b="1" dirty="0" smtClean="0"/>
              <a:t>type cast</a:t>
            </a:r>
            <a:r>
              <a:rPr lang="en-US" altLang="en-US" dirty="0" smtClean="0"/>
              <a:t>: A conversion from one type to another.</a:t>
            </a:r>
          </a:p>
          <a:p>
            <a:pPr lvl="1" eaLnBrk="1" hangingPunct="1"/>
            <a:r>
              <a:rPr lang="en-US" altLang="en-US" dirty="0" smtClean="0"/>
              <a:t>To promote an </a:t>
            </a:r>
            <a:r>
              <a:rPr lang="en-US" altLang="en-US" b="1" dirty="0" err="1" smtClean="0">
                <a:solidFill>
                  <a:srgbClr val="7030A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solidFill>
                  <a:srgbClr val="7030A0"/>
                </a:solidFill>
              </a:rPr>
              <a:t> </a:t>
            </a:r>
            <a:r>
              <a:rPr lang="en-US" altLang="en-US" dirty="0" smtClean="0"/>
              <a:t>into a </a:t>
            </a:r>
            <a:r>
              <a:rPr lang="en-US" altLang="en-US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double</a:t>
            </a:r>
            <a:r>
              <a:rPr lang="en-US" altLang="en-US" dirty="0" smtClean="0">
                <a:solidFill>
                  <a:srgbClr val="7030A0"/>
                </a:solidFill>
              </a:rPr>
              <a:t> </a:t>
            </a:r>
            <a:r>
              <a:rPr lang="en-US" altLang="en-US" dirty="0" smtClean="0"/>
              <a:t>to get exact division from </a:t>
            </a:r>
            <a:r>
              <a:rPr lang="en-US" altLang="en-US" dirty="0" smtClean="0">
                <a:latin typeface="Courier New" panose="02070309020205020404" pitchFamily="49" charset="0"/>
              </a:rPr>
              <a:t>/</a:t>
            </a:r>
          </a:p>
          <a:p>
            <a:pPr lvl="1" eaLnBrk="1" hangingPunct="1"/>
            <a:r>
              <a:rPr lang="en-US" altLang="en-US" dirty="0" smtClean="0"/>
              <a:t>To truncate a </a:t>
            </a:r>
            <a:r>
              <a:rPr lang="en-US" altLang="en-US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double</a:t>
            </a:r>
            <a:r>
              <a:rPr lang="en-US" altLang="en-US" dirty="0" smtClean="0">
                <a:solidFill>
                  <a:srgbClr val="7030A0"/>
                </a:solidFill>
              </a:rPr>
              <a:t> </a:t>
            </a:r>
            <a:r>
              <a:rPr lang="en-US" altLang="en-US" dirty="0" smtClean="0"/>
              <a:t>from a real number to an integer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Syntax:</a:t>
            </a:r>
          </a:p>
          <a:p>
            <a:pPr lvl="1" eaLnBrk="1" hangingPunct="1"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(</a:t>
            </a:r>
            <a:r>
              <a:rPr lang="en-US" altLang="en-US" b="1" dirty="0" smtClean="0"/>
              <a:t>type</a:t>
            </a:r>
            <a:r>
              <a:rPr lang="en-US" altLang="en-US" dirty="0" smtClean="0">
                <a:latin typeface="Courier New" panose="02070309020205020404" pitchFamily="49" charset="0"/>
              </a:rPr>
              <a:t>)</a:t>
            </a:r>
            <a:r>
              <a:rPr lang="en-US" altLang="en-US" dirty="0" smtClean="0"/>
              <a:t> </a:t>
            </a:r>
            <a:r>
              <a:rPr lang="en-US" altLang="en-US" b="1" dirty="0" smtClean="0"/>
              <a:t>expression</a:t>
            </a:r>
            <a:endParaRPr lang="en-US" altLang="en-US" b="1" i="1" dirty="0" smtClean="0"/>
          </a:p>
          <a:p>
            <a:pPr lvl="1" eaLnBrk="1" hangingPunct="1">
              <a:buFontTx/>
              <a:buNone/>
            </a:pPr>
            <a:endParaRPr lang="en-US" altLang="en-US" dirty="0" smtClean="0"/>
          </a:p>
          <a:p>
            <a:pPr lvl="1" eaLnBrk="1" hangingPunct="1">
              <a:buFontTx/>
              <a:buNone/>
            </a:pPr>
            <a:r>
              <a:rPr lang="en-US" altLang="en-US" dirty="0" smtClean="0"/>
              <a:t>	Examples:</a:t>
            </a:r>
            <a:endParaRPr lang="en-US" altLang="en-US" sz="900" dirty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double</a:t>
            </a:r>
            <a:r>
              <a:rPr lang="en-US" altLang="en-US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result = </a:t>
            </a:r>
            <a:r>
              <a:rPr lang="en-US" altLang="en-US" b="1" dirty="0" smtClean="0">
                <a:latin typeface="Courier New" panose="02070309020205020404" pitchFamily="49" charset="0"/>
              </a:rPr>
              <a:t>(</a:t>
            </a:r>
            <a:r>
              <a:rPr lang="en-US" altLang="en-US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double</a:t>
            </a:r>
            <a:r>
              <a:rPr lang="en-US" altLang="en-US" b="1" dirty="0" smtClean="0">
                <a:latin typeface="Courier New" panose="02070309020205020404" pitchFamily="49" charset="0"/>
              </a:rPr>
              <a:t>)</a:t>
            </a:r>
            <a:r>
              <a:rPr lang="en-US" altLang="en-US" dirty="0" smtClean="0">
                <a:latin typeface="Courier New" panose="02070309020205020404" pitchFamily="49" charset="0"/>
              </a:rPr>
              <a:t> 19 / 5;     </a:t>
            </a:r>
            <a:endParaRPr lang="en-US" alt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b="1" dirty="0" err="1" smtClean="0">
                <a:solidFill>
                  <a:srgbClr val="7030A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result2 = </a:t>
            </a:r>
            <a:r>
              <a:rPr lang="en-US" altLang="en-US" b="1" dirty="0" smtClean="0">
                <a:latin typeface="Courier New" panose="02070309020205020404" pitchFamily="49" charset="0"/>
              </a:rPr>
              <a:t>(</a:t>
            </a:r>
            <a:r>
              <a:rPr lang="en-US" altLang="en-US" b="1" dirty="0" err="1" smtClean="0">
                <a:solidFill>
                  <a:srgbClr val="7030A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b="1" dirty="0" smtClean="0">
                <a:latin typeface="Courier New" panose="02070309020205020404" pitchFamily="49" charset="0"/>
              </a:rPr>
              <a:t>)</a:t>
            </a:r>
            <a:r>
              <a:rPr lang="en-US" altLang="en-US" dirty="0" smtClean="0">
                <a:latin typeface="Courier New" panose="02070309020205020404" pitchFamily="49" charset="0"/>
              </a:rPr>
              <a:t> result;          </a:t>
            </a:r>
            <a:endParaRPr lang="en-US" alt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b="1" dirty="0" err="1" smtClean="0">
                <a:solidFill>
                  <a:srgbClr val="7030A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x = </a:t>
            </a:r>
            <a:r>
              <a:rPr lang="en-US" altLang="en-US" b="1" dirty="0" smtClean="0">
                <a:latin typeface="Courier New" panose="02070309020205020404" pitchFamily="49" charset="0"/>
              </a:rPr>
              <a:t>(</a:t>
            </a:r>
            <a:r>
              <a:rPr lang="en-US" altLang="en-US" b="1" dirty="0" err="1" smtClean="0">
                <a:solidFill>
                  <a:srgbClr val="7030A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b="1" dirty="0" smtClean="0">
                <a:latin typeface="Courier New" panose="02070309020205020404" pitchFamily="49" charset="0"/>
              </a:rPr>
              <a:t>)</a:t>
            </a:r>
            <a:r>
              <a:rPr lang="en-US" altLang="en-US" dirty="0" smtClean="0">
                <a:latin typeface="Courier New" panose="02070309020205020404" pitchFamily="49" charset="0"/>
              </a:rPr>
              <a:t> </a:t>
            </a:r>
            <a:r>
              <a:rPr lang="en-US" altLang="en-US" dirty="0" err="1" smtClean="0">
                <a:latin typeface="Courier New" panose="02070309020205020404" pitchFamily="49" charset="0"/>
              </a:rPr>
              <a:t>Math.pow</a:t>
            </a:r>
            <a:r>
              <a:rPr lang="en-US" altLang="en-US" dirty="0" smtClean="0">
                <a:latin typeface="Courier New" panose="02070309020205020404" pitchFamily="49" charset="0"/>
              </a:rPr>
              <a:t>(10, 3);       </a:t>
            </a:r>
            <a:endParaRPr lang="en-US" altLang="en-US" sz="900" b="1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5936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More about type casting</a:t>
            </a:r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Type casting has high precedence and only casts the item immediately next to it.</a:t>
            </a:r>
          </a:p>
          <a:p>
            <a:pPr lvl="1" eaLnBrk="1" hangingPunct="1">
              <a:buFontTx/>
              <a:buNone/>
            </a:pPr>
            <a:endParaRPr lang="en-US" altLang="en-US" sz="900" dirty="0"/>
          </a:p>
          <a:p>
            <a:pPr lvl="1" eaLnBrk="1" hangingPunct="1"/>
            <a:r>
              <a:rPr lang="en-US" altLang="en-US" dirty="0" smtClean="0">
                <a:latin typeface="Courier New" panose="02070309020205020404" pitchFamily="49" charset="0"/>
              </a:rPr>
              <a:t> </a:t>
            </a:r>
            <a:r>
              <a:rPr lang="en-US" altLang="en-US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double</a:t>
            </a:r>
            <a:r>
              <a:rPr lang="en-US" altLang="en-US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x = </a:t>
            </a:r>
            <a:r>
              <a:rPr lang="en-US" altLang="en-US" b="1" dirty="0" smtClean="0">
                <a:latin typeface="Courier New" panose="02070309020205020404" pitchFamily="49" charset="0"/>
              </a:rPr>
              <a:t>(</a:t>
            </a:r>
            <a:r>
              <a:rPr lang="en-US" altLang="en-US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double</a:t>
            </a:r>
            <a:r>
              <a:rPr lang="en-US" altLang="en-US" b="1" dirty="0" smtClean="0">
                <a:latin typeface="Courier New" panose="02070309020205020404" pitchFamily="49" charset="0"/>
              </a:rPr>
              <a:t>)</a:t>
            </a:r>
            <a:r>
              <a:rPr lang="en-US" altLang="en-US" dirty="0" smtClean="0">
                <a:latin typeface="Courier New" panose="02070309020205020404" pitchFamily="49" charset="0"/>
              </a:rPr>
              <a:t> 1 + 1 / 2;   // </a:t>
            </a:r>
            <a:r>
              <a:rPr lang="en-US" altLang="en-US" b="1" dirty="0" smtClean="0">
                <a:latin typeface="Courier New" panose="02070309020205020404" pitchFamily="49" charset="0"/>
              </a:rPr>
              <a:t>?</a:t>
            </a:r>
            <a:r>
              <a:rPr lang="en-US" altLang="en-US" dirty="0" smtClean="0">
                <a:latin typeface="Courier New" panose="02070309020205020404" pitchFamily="49" charset="0"/>
              </a:rPr>
              <a:t>      </a:t>
            </a:r>
            <a:endParaRPr lang="en-US" alt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altLang="en-US" dirty="0" smtClean="0">
                <a:latin typeface="Courier New" panose="02070309020205020404" pitchFamily="49" charset="0"/>
              </a:rPr>
              <a:t> </a:t>
            </a:r>
            <a:r>
              <a:rPr lang="en-US" altLang="en-US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double</a:t>
            </a:r>
            <a:r>
              <a:rPr lang="en-US" altLang="en-US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y = 1 + </a:t>
            </a:r>
            <a:r>
              <a:rPr lang="en-US" altLang="en-US" b="1" dirty="0" smtClean="0">
                <a:latin typeface="Courier New" panose="02070309020205020404" pitchFamily="49" charset="0"/>
              </a:rPr>
              <a:t>(</a:t>
            </a:r>
            <a:r>
              <a:rPr lang="en-US" altLang="en-US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double</a:t>
            </a:r>
            <a:r>
              <a:rPr lang="en-US" altLang="en-US" b="1" dirty="0" smtClean="0">
                <a:latin typeface="Courier New" panose="02070309020205020404" pitchFamily="49" charset="0"/>
              </a:rPr>
              <a:t>)</a:t>
            </a:r>
            <a:r>
              <a:rPr lang="en-US" altLang="en-US" dirty="0" smtClean="0">
                <a:latin typeface="Courier New" panose="02070309020205020404" pitchFamily="49" charset="0"/>
              </a:rPr>
              <a:t> 1 / 2;   // </a:t>
            </a:r>
            <a:r>
              <a:rPr lang="en-US" altLang="en-US" b="1" dirty="0" smtClean="0">
                <a:latin typeface="Courier New" panose="02070309020205020404" pitchFamily="49" charset="0"/>
              </a:rPr>
              <a:t>?</a:t>
            </a:r>
            <a:r>
              <a:rPr lang="en-US" altLang="en-US" dirty="0" smtClean="0">
                <a:latin typeface="Courier New" panose="02070309020205020404" pitchFamily="49" charset="0"/>
              </a:rPr>
              <a:t>      </a:t>
            </a:r>
            <a:endParaRPr lang="en-US" alt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/>
            <a:endParaRPr lang="en-US" altLang="en-US" b="1" dirty="0" smtClean="0">
              <a:solidFill>
                <a:srgbClr val="008080"/>
              </a:solidFill>
            </a:endParaRPr>
          </a:p>
          <a:p>
            <a:pPr eaLnBrk="1" hangingPunct="1"/>
            <a:r>
              <a:rPr lang="en-US" altLang="en-US" dirty="0" smtClean="0"/>
              <a:t>You can use parentheses to force evaluation order.</a:t>
            </a:r>
          </a:p>
          <a:p>
            <a:pPr lvl="1" eaLnBrk="1" hangingPunct="1"/>
            <a:r>
              <a:rPr lang="en-US" altLang="en-US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 double</a:t>
            </a:r>
            <a:r>
              <a:rPr lang="en-US" altLang="en-US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average = </a:t>
            </a:r>
            <a:r>
              <a:rPr lang="en-US" altLang="en-US" b="1" dirty="0" smtClean="0">
                <a:latin typeface="Courier New" panose="02070309020205020404" pitchFamily="49" charset="0"/>
              </a:rPr>
              <a:t>(</a:t>
            </a:r>
            <a:r>
              <a:rPr lang="en-US" altLang="en-US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double</a:t>
            </a:r>
            <a:r>
              <a:rPr lang="en-US" altLang="en-US" b="1" dirty="0" smtClean="0">
                <a:latin typeface="Courier New" panose="02070309020205020404" pitchFamily="49" charset="0"/>
              </a:rPr>
              <a:t>)</a:t>
            </a:r>
            <a:r>
              <a:rPr lang="en-US" altLang="en-US" dirty="0" smtClean="0">
                <a:latin typeface="Courier New" panose="02070309020205020404" pitchFamily="49" charset="0"/>
              </a:rPr>
              <a:t> (a + b + c) / 3;</a:t>
            </a:r>
          </a:p>
          <a:p>
            <a:pPr lvl="1" eaLnBrk="1" hangingPunct="1"/>
            <a:endParaRPr lang="en-US" altLang="en-US" dirty="0" smtClean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dirty="0" smtClean="0"/>
              <a:t>A conversion to </a:t>
            </a:r>
            <a:r>
              <a:rPr lang="en-US" altLang="en-US" dirty="0" smtClean="0">
                <a:latin typeface="Courier New" panose="02070309020205020404" pitchFamily="49" charset="0"/>
              </a:rPr>
              <a:t>double</a:t>
            </a:r>
            <a:r>
              <a:rPr lang="en-US" altLang="en-US" dirty="0" smtClean="0"/>
              <a:t> can be achieved in other ways.</a:t>
            </a:r>
          </a:p>
          <a:p>
            <a:pPr lvl="1" eaLnBrk="1" hangingPunct="1"/>
            <a:r>
              <a:rPr lang="en-US" altLang="en-US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 double</a:t>
            </a:r>
            <a:r>
              <a:rPr lang="en-US" altLang="en-US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average = 1.0 * (a + b + c) / 3;</a:t>
            </a:r>
          </a:p>
        </p:txBody>
      </p:sp>
    </p:spTree>
    <p:extLst>
      <p:ext uri="{BB962C8B-B14F-4D97-AF65-F5344CB8AC3E}">
        <p14:creationId xmlns:p14="http://schemas.microsoft.com/office/powerpoint/2010/main" val="1946779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Strings, User Input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CSCI 161 </a:t>
            </a:r>
            <a:r>
              <a:rPr lang="mr-IN" altLang="en-US" dirty="0" smtClean="0"/>
              <a:t>–</a:t>
            </a:r>
            <a:r>
              <a:rPr lang="en-US" altLang="en-US" dirty="0" smtClean="0"/>
              <a:t> Introduction to Programming I</a:t>
            </a:r>
          </a:p>
          <a:p>
            <a:pPr eaLnBrk="1" hangingPunct="1"/>
            <a:r>
              <a:rPr lang="en-US" altLang="en-US" dirty="0" smtClean="0"/>
              <a:t>William Killian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0096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Strings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b="1" dirty="0" smtClean="0"/>
              <a:t>string</a:t>
            </a:r>
            <a:r>
              <a:rPr lang="en-US" altLang="en-US" dirty="0" smtClean="0"/>
              <a:t>: An object storing a sequence of text characters.</a:t>
            </a:r>
          </a:p>
          <a:p>
            <a:pPr lvl="1" eaLnBrk="1" hangingPunct="1"/>
            <a:r>
              <a:rPr lang="en-US" altLang="en-US" dirty="0" smtClean="0"/>
              <a:t>Unlike most other objects, a </a:t>
            </a:r>
            <a:r>
              <a:rPr lang="en-US" altLang="en-US" dirty="0" smtClean="0">
                <a:latin typeface="Courier New" panose="02070309020205020404" pitchFamily="49" charset="0"/>
              </a:rPr>
              <a:t>String</a:t>
            </a:r>
            <a:r>
              <a:rPr lang="en-US" altLang="en-US" dirty="0" smtClean="0"/>
              <a:t> is not created with </a:t>
            </a:r>
            <a:r>
              <a:rPr lang="en-US" altLang="en-US" dirty="0" smtClean="0">
                <a:latin typeface="Courier New" panose="02070309020205020404" pitchFamily="49" charset="0"/>
              </a:rPr>
              <a:t>new</a:t>
            </a:r>
            <a:r>
              <a:rPr lang="en-US" altLang="en-US" dirty="0" smtClean="0"/>
              <a:t>.</a:t>
            </a:r>
          </a:p>
          <a:p>
            <a:pPr lvl="1" eaLnBrk="1" hangingPunct="1"/>
            <a:endParaRPr lang="en-US" altLang="en-US" sz="900" dirty="0"/>
          </a:p>
          <a:p>
            <a:pPr lvl="1" eaLnBrk="1" hangingPunct="1"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String </a:t>
            </a:r>
            <a:r>
              <a:rPr lang="en-US" altLang="en-US" b="1" dirty="0" smtClean="0"/>
              <a:t>name</a:t>
            </a:r>
            <a:r>
              <a:rPr lang="en-US" altLang="en-US" dirty="0" smtClean="0">
                <a:latin typeface="Courier New" panose="02070309020205020404" pitchFamily="49" charset="0"/>
              </a:rPr>
              <a:t> = "</a:t>
            </a:r>
            <a:r>
              <a:rPr lang="en-US" altLang="en-US" b="1" dirty="0" smtClean="0"/>
              <a:t>text</a:t>
            </a:r>
            <a:r>
              <a:rPr lang="en-US" altLang="en-US" dirty="0" smtClean="0">
                <a:latin typeface="Courier New" panose="02070309020205020404" pitchFamily="49" charset="0"/>
              </a:rPr>
              <a:t>";</a:t>
            </a:r>
          </a:p>
          <a:p>
            <a:pPr lvl="1" eaLnBrk="1" hangingPunct="1"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String </a:t>
            </a:r>
            <a:r>
              <a:rPr lang="en-US" altLang="en-US" b="1" dirty="0" smtClean="0"/>
              <a:t>name</a:t>
            </a:r>
            <a:r>
              <a:rPr lang="en-US" altLang="en-US" dirty="0" smtClean="0">
                <a:latin typeface="Courier New" panose="02070309020205020404" pitchFamily="49" charset="0"/>
              </a:rPr>
              <a:t> = </a:t>
            </a:r>
            <a:r>
              <a:rPr lang="en-US" altLang="en-US" b="1" dirty="0" smtClean="0"/>
              <a:t>expression</a:t>
            </a:r>
            <a:r>
              <a:rPr lang="en-US" altLang="en-US" dirty="0" smtClean="0">
                <a:latin typeface="Courier New" panose="02070309020205020404" pitchFamily="49" charset="0"/>
              </a:rPr>
              <a:t>;</a:t>
            </a:r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Examples:</a:t>
            </a:r>
            <a:br>
              <a:rPr lang="en-US" altLang="en-US" dirty="0" smtClean="0"/>
            </a:br>
            <a:r>
              <a:rPr lang="en-US" altLang="en-US" sz="900" dirty="0"/>
              <a:t/>
            </a:r>
            <a:br>
              <a:rPr lang="en-US" altLang="en-US" sz="900" dirty="0"/>
            </a:br>
            <a:r>
              <a:rPr lang="en-US" altLang="en-US" b="1" dirty="0" smtClean="0">
                <a:latin typeface="Courier New" panose="02070309020205020404" pitchFamily="49" charset="0"/>
              </a:rPr>
              <a:t>String name = </a:t>
            </a:r>
            <a:r>
              <a:rPr lang="en-US" altLang="en-US" b="1" dirty="0">
                <a:latin typeface="Courier New" panose="02070309020205020404" pitchFamily="49" charset="0"/>
              </a:rPr>
              <a:t>"</a:t>
            </a:r>
            <a:r>
              <a:rPr lang="en-US" altLang="en-US" b="1" dirty="0" smtClean="0">
                <a:latin typeface="Courier New" panose="02070309020205020404" pitchFamily="49" charset="0"/>
              </a:rPr>
              <a:t>Gordon Cole";</a:t>
            </a:r>
            <a:br>
              <a:rPr lang="en-US" altLang="en-US" b="1" dirty="0" smtClean="0">
                <a:latin typeface="Courier New" panose="02070309020205020404" pitchFamily="49" charset="0"/>
              </a:rPr>
            </a:br>
            <a:r>
              <a:rPr lang="en-US" altLang="en-US" sz="900" dirty="0">
                <a:latin typeface="Courier New" panose="02070309020205020404" pitchFamily="49" charset="0"/>
              </a:rPr>
              <a:t/>
            </a:r>
            <a:br>
              <a:rPr lang="en-US" altLang="en-US" sz="900" dirty="0">
                <a:latin typeface="Courier New" panose="02070309020205020404" pitchFamily="49" charset="0"/>
              </a:rPr>
            </a:b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x = 3;</a:t>
            </a:r>
            <a:br>
              <a:rPr lang="en-US" altLang="en-US" dirty="0" smtClean="0">
                <a:latin typeface="Courier New" panose="02070309020205020404" pitchFamily="49" charset="0"/>
              </a:rPr>
            </a:b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y = 5;</a:t>
            </a:r>
            <a:br>
              <a:rPr lang="en-US" altLang="en-US" dirty="0" smtClean="0">
                <a:latin typeface="Courier New" panose="02070309020205020404" pitchFamily="49" charset="0"/>
              </a:rPr>
            </a:br>
            <a:r>
              <a:rPr lang="en-US" altLang="en-US" dirty="0" smtClean="0">
                <a:latin typeface="Courier New" panose="02070309020205020404" pitchFamily="49" charset="0"/>
              </a:rPr>
              <a:t>String point = </a:t>
            </a:r>
            <a:r>
              <a:rPr lang="en-US" altLang="en-US" b="1" dirty="0" smtClean="0">
                <a:latin typeface="Courier New" panose="02070309020205020404" pitchFamily="49" charset="0"/>
              </a:rPr>
              <a:t>"(" + x + ", " + y + ")";</a:t>
            </a:r>
          </a:p>
        </p:txBody>
      </p:sp>
    </p:spTree>
    <p:extLst>
      <p:ext uri="{BB962C8B-B14F-4D97-AF65-F5344CB8AC3E}">
        <p14:creationId xmlns:p14="http://schemas.microsoft.com/office/powerpoint/2010/main" val="18667642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Indexes</a:t>
            </a:r>
          </a:p>
        </p:txBody>
      </p:sp>
      <p:sp>
        <p:nvSpPr>
          <p:cNvPr id="8195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marL="342900" indent="-342900"/>
            <a:r>
              <a:rPr lang="en-US" altLang="en-US" dirty="0" smtClean="0"/>
              <a:t>Characters of a string are numbered with 0-based </a:t>
            </a:r>
            <a:r>
              <a:rPr lang="en-US" altLang="en-US" i="1" dirty="0" smtClean="0"/>
              <a:t>indexes</a:t>
            </a:r>
            <a:r>
              <a:rPr lang="en-US" altLang="en-US" dirty="0" smtClean="0"/>
              <a:t>:</a:t>
            </a:r>
          </a:p>
          <a:p>
            <a:pPr marL="742950" lvl="1" indent="-285750"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742950" lvl="1" indent="-285750"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String name = </a:t>
            </a:r>
            <a:r>
              <a:rPr lang="en-US" altLang="en-US" dirty="0">
                <a:latin typeface="Courier New" panose="02070309020205020404" pitchFamily="49" charset="0"/>
              </a:rPr>
              <a:t>"H</a:t>
            </a:r>
            <a:r>
              <a:rPr lang="en-US" altLang="en-US" dirty="0" smtClean="0">
                <a:latin typeface="Courier New" panose="02070309020205020404" pitchFamily="49" charset="0"/>
              </a:rPr>
              <a:t>. Truman";</a:t>
            </a:r>
          </a:p>
          <a:p>
            <a:pPr marL="742950" lvl="1" indent="-285750"/>
            <a:endParaRPr lang="en-US" altLang="en-US" dirty="0" smtClean="0">
              <a:latin typeface="Courier New" panose="02070309020205020404" pitchFamily="49" charset="0"/>
            </a:endParaRPr>
          </a:p>
          <a:p>
            <a:pPr marL="742950" lvl="1" indent="-285750"/>
            <a:endParaRPr lang="en-US" altLang="en-US" dirty="0" smtClean="0">
              <a:latin typeface="Courier New" panose="02070309020205020404" pitchFamily="49" charset="0"/>
            </a:endParaRPr>
          </a:p>
          <a:p>
            <a:pPr marL="742950" lvl="1" indent="-285750"/>
            <a:endParaRPr lang="en-US" altLang="en-US" dirty="0" smtClean="0"/>
          </a:p>
          <a:p>
            <a:pPr marL="742950" lvl="1" indent="-285750"/>
            <a:endParaRPr lang="en-US" altLang="en-US" dirty="0" smtClean="0"/>
          </a:p>
          <a:p>
            <a:pPr marL="742950" lvl="1" indent="-285750"/>
            <a:r>
              <a:rPr lang="en-US" altLang="en-US" dirty="0" smtClean="0"/>
              <a:t>First character's index : 0</a:t>
            </a:r>
          </a:p>
          <a:p>
            <a:pPr marL="742950" lvl="1" indent="-285750"/>
            <a:endParaRPr lang="en-US" altLang="en-US" dirty="0" smtClean="0"/>
          </a:p>
          <a:p>
            <a:pPr marL="742950" lvl="1" indent="-285750"/>
            <a:r>
              <a:rPr lang="en-US" altLang="en-US" dirty="0" smtClean="0"/>
              <a:t>Last character's index : 1 less than the string's length</a:t>
            </a:r>
          </a:p>
          <a:p>
            <a:pPr marL="742950" lvl="1" indent="-285750"/>
            <a:endParaRPr lang="en-US" altLang="en-US" dirty="0" smtClean="0"/>
          </a:p>
          <a:p>
            <a:pPr marL="742950" lvl="1" indent="-285750"/>
            <a:r>
              <a:rPr lang="en-US" altLang="en-US" dirty="0" smtClean="0"/>
              <a:t>The individual characters are values of type </a:t>
            </a:r>
            <a:r>
              <a:rPr lang="en-US" altLang="en-US" dirty="0" smtClean="0">
                <a:latin typeface="Courier New" panose="02070309020205020404" pitchFamily="49" charset="0"/>
              </a:rPr>
              <a:t>char</a:t>
            </a:r>
            <a:r>
              <a:rPr lang="en-US" altLang="en-US" dirty="0" smtClean="0"/>
              <a:t> (seen later)</a:t>
            </a:r>
          </a:p>
        </p:txBody>
      </p:sp>
      <p:graphicFrame>
        <p:nvGraphicFramePr>
          <p:cNvPr id="529412" name="Group 4"/>
          <p:cNvGraphicFramePr>
            <a:graphicFrameLocks noGrp="1"/>
          </p:cNvGraphicFramePr>
          <p:nvPr>
            <p:extLst/>
          </p:nvPr>
        </p:nvGraphicFramePr>
        <p:xfrm>
          <a:off x="2514601" y="2590800"/>
          <a:ext cx="6535737" cy="830262"/>
        </p:xfrm>
        <a:graphic>
          <a:graphicData uri="http://schemas.openxmlformats.org/drawingml/2006/table">
            <a:tbl>
              <a:tblPr/>
              <a:tblGrid>
                <a:gridCol w="1255706"/>
                <a:gridCol w="586670"/>
                <a:gridCol w="588115"/>
                <a:gridCol w="585226"/>
                <a:gridCol w="586670"/>
                <a:gridCol w="586670"/>
                <a:gridCol w="586670"/>
                <a:gridCol w="586670"/>
                <a:gridCol w="586670"/>
                <a:gridCol w="586670"/>
              </a:tblGrid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0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character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5430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String</a:t>
            </a:r>
            <a:r>
              <a:rPr lang="en-US" altLang="en-US" smtClean="0"/>
              <a:t> methods</a:t>
            </a:r>
          </a:p>
        </p:txBody>
      </p:sp>
      <p:sp>
        <p:nvSpPr>
          <p:cNvPr id="9219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fontScale="92500" lnSpcReduction="10000"/>
          </a:bodyPr>
          <a:lstStyle/>
          <a:p>
            <a:pPr marL="639763" lvl="1" indent="-246063">
              <a:buNone/>
            </a:pPr>
            <a:endParaRPr lang="en-US" altLang="en-US" dirty="0" smtClean="0"/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endParaRPr lang="en-US" altLang="en-US" sz="900" dirty="0"/>
          </a:p>
          <a:p>
            <a:pPr marL="273050" indent="-273050"/>
            <a:r>
              <a:rPr lang="en-US" altLang="en-US" dirty="0" smtClean="0"/>
              <a:t>These methods are called using the dot notation:</a:t>
            </a:r>
          </a:p>
          <a:p>
            <a:pPr marL="639763" lvl="1" indent="-246063"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String gangsta = "Dr. Dre";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err="1" smtClean="0">
                <a:latin typeface="Courier New" panose="02070309020205020404" pitchFamily="49" charset="0"/>
              </a:rPr>
              <a:t>System.out.println</a:t>
            </a:r>
            <a:r>
              <a:rPr lang="en-US" altLang="en-US" dirty="0" smtClean="0">
                <a:latin typeface="Courier New" panose="02070309020205020404" pitchFamily="49" charset="0"/>
              </a:rPr>
              <a:t>(</a:t>
            </a:r>
            <a:r>
              <a:rPr lang="en-US" altLang="en-US" b="1" dirty="0" err="1" smtClean="0">
                <a:latin typeface="Courier New" panose="02070309020205020404" pitchFamily="49" charset="0"/>
              </a:rPr>
              <a:t>gangsta.length</a:t>
            </a:r>
            <a:r>
              <a:rPr lang="en-US" altLang="en-US" b="1" dirty="0" smtClean="0">
                <a:latin typeface="Courier New" panose="02070309020205020404" pitchFamily="49" charset="0"/>
              </a:rPr>
              <a:t>()</a:t>
            </a:r>
            <a:r>
              <a:rPr lang="en-US" altLang="en-US" dirty="0" smtClean="0">
                <a:latin typeface="Courier New" panose="02070309020205020404" pitchFamily="49" charset="0"/>
              </a:rPr>
              <a:t>);   </a:t>
            </a:r>
            <a:endParaRPr lang="en-US" alt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</p:txBody>
      </p:sp>
      <p:graphicFrame>
        <p:nvGraphicFramePr>
          <p:cNvPr id="531460" name="Group 4"/>
          <p:cNvGraphicFramePr>
            <a:graphicFrameLocks noGrp="1"/>
          </p:cNvGraphicFramePr>
          <p:nvPr/>
        </p:nvGraphicFramePr>
        <p:xfrm>
          <a:off x="1676400" y="1371601"/>
          <a:ext cx="8839200" cy="3073561"/>
        </p:xfrm>
        <a:graphic>
          <a:graphicData uri="http://schemas.openxmlformats.org/drawingml/2006/table">
            <a:tbl>
              <a:tblPr/>
              <a:tblGrid>
                <a:gridCol w="3695700"/>
                <a:gridCol w="5143500"/>
              </a:tblGrid>
              <a:tr h="3657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Method name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Description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indexOf(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 where the start of the given string appears in this string (-1 if not found)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length()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number of characters in this string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91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substring(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index1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index2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substring(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index1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the characters in this string from 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index1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(inclusive) to 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index2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en-US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exclusive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if 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index2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is omitted, grabs till end of string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toLowerCase()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a new string with all lowercase letters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toUpperCase()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a new string with all uppercase letters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2393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String</a:t>
            </a:r>
            <a:r>
              <a:rPr lang="en-US" altLang="en-US" smtClean="0"/>
              <a:t> method examples</a:t>
            </a:r>
          </a:p>
        </p:txBody>
      </p:sp>
      <p:sp>
        <p:nvSpPr>
          <p:cNvPr id="369667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marL="639763" lvl="1" indent="-246063">
              <a:buNone/>
            </a:pP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	// index     012345678901</a:t>
            </a:r>
            <a:endParaRPr lang="en-US" altLang="en-US" sz="2000" b="1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String s1 = "</a:t>
            </a:r>
            <a:r>
              <a:rPr lang="en-US" altLang="en-US" sz="2000" dirty="0" err="1">
                <a:latin typeface="Courier New" panose="02070309020205020404" pitchFamily="49" charset="0"/>
              </a:rPr>
              <a:t>Rilo</a:t>
            </a:r>
            <a:r>
              <a:rPr lang="en-US" altLang="en-US" sz="2000" dirty="0">
                <a:latin typeface="Courier New" panose="02070309020205020404" pitchFamily="49" charset="0"/>
              </a:rPr>
              <a:t> Kelly";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String s2 = "Taylor Swift";</a:t>
            </a: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</a:t>
            </a:r>
            <a:r>
              <a:rPr lang="en-US" altLang="en-US" sz="2000" b="1" dirty="0">
                <a:latin typeface="Courier New" panose="02070309020205020404" pitchFamily="49" charset="0"/>
              </a:rPr>
              <a:t>s1.length()</a:t>
            </a:r>
            <a:r>
              <a:rPr lang="en-US" altLang="en-US" sz="2000" dirty="0">
                <a:latin typeface="Courier New" panose="02070309020205020404" pitchFamily="49" charset="0"/>
              </a:rPr>
              <a:t>);         </a:t>
            </a:r>
            <a:endParaRPr lang="en-US" altLang="en-US" sz="2000" b="1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</a:t>
            </a:r>
            <a:r>
              <a:rPr lang="en-US" altLang="en-US" sz="2000" b="1" dirty="0">
                <a:latin typeface="Courier New" panose="02070309020205020404" pitchFamily="49" charset="0"/>
              </a:rPr>
              <a:t>s1.indexOf("e")</a:t>
            </a:r>
            <a:r>
              <a:rPr lang="en-US" altLang="en-US" sz="2000" dirty="0">
                <a:latin typeface="Courier New" panose="02070309020205020404" pitchFamily="49" charset="0"/>
              </a:rPr>
              <a:t>);     </a:t>
            </a:r>
            <a:endParaRPr lang="en-US" altLang="en-US" sz="2000" b="1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</a:t>
            </a:r>
            <a:r>
              <a:rPr lang="en-US" altLang="en-US" sz="2000" b="1" dirty="0">
                <a:latin typeface="Courier New" panose="02070309020205020404" pitchFamily="49" charset="0"/>
              </a:rPr>
              <a:t>s1.substring(6, 9)</a:t>
            </a:r>
            <a:r>
              <a:rPr lang="en-US" altLang="en-US" sz="2000" dirty="0">
                <a:latin typeface="Courier New" panose="02070309020205020404" pitchFamily="49" charset="0"/>
              </a:rPr>
              <a:t>); </a:t>
            </a:r>
            <a:endParaRPr lang="en-US" altLang="en-US" sz="2000" b="1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sz="900" b="1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String s3 = </a:t>
            </a:r>
            <a:r>
              <a:rPr lang="en-US" altLang="en-US" sz="2000" b="1" dirty="0">
                <a:latin typeface="Courier New" panose="02070309020205020404" pitchFamily="49" charset="0"/>
              </a:rPr>
              <a:t>s2.substring(1, 7);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</a:t>
            </a:r>
            <a:r>
              <a:rPr lang="en-US" altLang="en-US" sz="2000" b="1" dirty="0">
                <a:latin typeface="Courier New" panose="02070309020205020404" pitchFamily="49" charset="0"/>
              </a:rPr>
              <a:t>s3.toLowerCase()</a:t>
            </a:r>
            <a:r>
              <a:rPr lang="en-US" altLang="en-US" sz="2000" dirty="0">
                <a:latin typeface="Courier New" panose="02070309020205020404" pitchFamily="49" charset="0"/>
              </a:rPr>
              <a:t>);    </a:t>
            </a:r>
            <a:endParaRPr lang="en-US" altLang="en-US" sz="20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sz="20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273050" indent="-273050"/>
            <a:r>
              <a:rPr lang="en-US" altLang="en-US" dirty="0" smtClean="0"/>
              <a:t>Given the following string: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9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	// index       0123456789012345678901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String book = "Building Java Programs";</a:t>
            </a:r>
          </a:p>
          <a:p>
            <a:pPr marL="639763" lvl="1" indent="-246063"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marL="639763" lvl="1" indent="-246063"/>
            <a:r>
              <a:rPr lang="en-US" altLang="en-US" dirty="0" smtClean="0"/>
              <a:t>How would you extract the word </a:t>
            </a:r>
            <a:r>
              <a:rPr lang="en-US" altLang="en-US" dirty="0" smtClean="0">
                <a:latin typeface="Courier New" panose="02070309020205020404" pitchFamily="49" charset="0"/>
              </a:rPr>
              <a:t>"Java"</a:t>
            </a:r>
            <a:r>
              <a:rPr lang="en-US" altLang="en-US" dirty="0" smtClean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2768075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96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696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6966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6966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667" grpId="0" build="p" autoUpdateAnimBg="0"/>
    </p:bld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17312</TotalTime>
  <Words>858</Words>
  <Application>Microsoft Macintosh PowerPoint</Application>
  <PresentationFormat>Widescreen</PresentationFormat>
  <Paragraphs>347</Paragraphs>
  <Slides>22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3" baseType="lpstr">
      <vt:lpstr>Arial</vt:lpstr>
      <vt:lpstr>Calibri</vt:lpstr>
      <vt:lpstr>Calibri Light</vt:lpstr>
      <vt:lpstr>Courier New</vt:lpstr>
      <vt:lpstr>Mangal</vt:lpstr>
      <vt:lpstr>Tahoma</vt:lpstr>
      <vt:lpstr>Times New Roman</vt:lpstr>
      <vt:lpstr>Verdana</vt:lpstr>
      <vt:lpstr>Wingdings</vt:lpstr>
      <vt:lpstr>Wingdings 2</vt:lpstr>
      <vt:lpstr>Custom Design</vt:lpstr>
      <vt:lpstr>Casting</vt:lpstr>
      <vt:lpstr>Quirks of real numbers</vt:lpstr>
      <vt:lpstr>Type casting</vt:lpstr>
      <vt:lpstr>More about type casting</vt:lpstr>
      <vt:lpstr>Strings, User Input</vt:lpstr>
      <vt:lpstr>Strings</vt:lpstr>
      <vt:lpstr>Indexes</vt:lpstr>
      <vt:lpstr>String methods</vt:lpstr>
      <vt:lpstr>String method examples</vt:lpstr>
      <vt:lpstr>Modifying strings</vt:lpstr>
      <vt:lpstr>Interactive Programs with Scanner</vt:lpstr>
      <vt:lpstr>Input and System.in</vt:lpstr>
      <vt:lpstr>Input and System.in</vt:lpstr>
      <vt:lpstr>Scanner syntax</vt:lpstr>
      <vt:lpstr>Scanner methods</vt:lpstr>
      <vt:lpstr>Scanner example</vt:lpstr>
      <vt:lpstr>Scanner example 2</vt:lpstr>
      <vt:lpstr>Input tokens</vt:lpstr>
      <vt:lpstr>Input tokens</vt:lpstr>
      <vt:lpstr>Strings as user input</vt:lpstr>
      <vt:lpstr>Strings question</vt:lpstr>
      <vt:lpstr>Strings answer outline</vt:lpstr>
    </vt:vector>
  </TitlesOfParts>
  <Company>University of Washington</Company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Java Programs</dc:title>
  <dc:creator>Gary Zoppetti</dc:creator>
  <cp:keywords/>
  <dc:description/>
  <cp:lastModifiedBy>Microsoft Office User</cp:lastModifiedBy>
  <cp:revision>598</cp:revision>
  <dcterms:created xsi:type="dcterms:W3CDTF">2008-06-28T20:57:21Z</dcterms:created>
  <dcterms:modified xsi:type="dcterms:W3CDTF">2018-02-23T01:35:58Z</dcterms:modified>
</cp:coreProperties>
</file>