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4"/>
  </p:notesMasterIdLst>
  <p:sldIdLst>
    <p:sldId id="257" r:id="rId2"/>
    <p:sldId id="396" r:id="rId3"/>
    <p:sldId id="397" r:id="rId4"/>
    <p:sldId id="398" r:id="rId5"/>
    <p:sldId id="399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11" d="100"/>
          <a:sy n="111" d="100"/>
        </p:scale>
        <p:origin x="1032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A86895-0D2B-4353-BD56-8EEBFDEBB1F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01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1AAB61-1001-4135-9DB2-0B5A61B277C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61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36BDB-5377-44FD-BB3D-B290EB1F4D4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47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0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058B54-2196-49E2-A5E7-29DFC76E14E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5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ED892-C74D-49DF-BB5F-12B91C51296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28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2F58FC-5246-47C7-A467-3C43FBFCC97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AB0D5A-9F01-40C2-B38C-FB1D82D50D3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24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3B0AB0-DBE0-4595-A92D-77540B9849C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303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3B0AB0-DBE0-4595-A92D-77540B9849C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4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Casting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Modifying strings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/>
            <a:r>
              <a:rPr lang="en-US" altLang="en-US" smtClean="0"/>
              <a:t>Methods like </a:t>
            </a:r>
            <a:r>
              <a:rPr lang="en-US" altLang="en-US" smtClean="0">
                <a:latin typeface="Courier New" panose="02070309020205020404" pitchFamily="49" charset="0"/>
              </a:rPr>
              <a:t>substring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toLowerCase</a:t>
            </a:r>
            <a:r>
              <a:rPr lang="en-US" altLang="en-US" smtClean="0"/>
              <a:t> build and return a new string, rather than modifying the current string.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 s = "lil bow wow";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solidFill>
                  <a:srgbClr val="A50021"/>
                </a:solidFill>
                <a:latin typeface="Courier New" panose="02070309020205020404" pitchFamily="49" charset="0"/>
              </a:rPr>
              <a:t>	s.toUpperCase();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System.out.println(s);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lil bow wow</a:t>
            </a:r>
          </a:p>
          <a:p>
            <a:pPr marL="639763" lvl="1" indent="-246063"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endParaRPr lang="en-US" altLang="en-US" b="1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smtClean="0"/>
              <a:t>To modify a variable's value, you must reassign it:</a:t>
            </a:r>
          </a:p>
          <a:p>
            <a:pPr marL="639763" lvl="1" indent="-246063"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 s = "lil bow wow";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s = </a:t>
            </a:r>
            <a:r>
              <a:rPr lang="en-US" altLang="en-US" smtClean="0">
                <a:solidFill>
                  <a:srgbClr val="003399"/>
                </a:solidFill>
                <a:latin typeface="Courier New" panose="02070309020205020404" pitchFamily="49" charset="0"/>
              </a:rPr>
              <a:t>s.toUpperCase();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System.out.println(s);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LIL BOW WOW</a:t>
            </a:r>
          </a:p>
        </p:txBody>
      </p:sp>
    </p:spTree>
    <p:extLst>
      <p:ext uri="{BB962C8B-B14F-4D97-AF65-F5344CB8AC3E}">
        <p14:creationId xmlns:p14="http://schemas.microsoft.com/office/powerpoint/2010/main" val="102065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Interactive Programs with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z="2200"/>
          </a:p>
        </p:txBody>
      </p:sp>
    </p:spTree>
    <p:extLst>
      <p:ext uri="{BB962C8B-B14F-4D97-AF65-F5344CB8AC3E}">
        <p14:creationId xmlns:p14="http://schemas.microsoft.com/office/powerpoint/2010/main" val="514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and </a:t>
            </a:r>
            <a:r>
              <a:rPr lang="en-US" altLang="en-US" smtClean="0">
                <a:latin typeface="Courier New" panose="02070309020205020404" pitchFamily="49" charset="0"/>
              </a:rPr>
              <a:t>System.in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interactive program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Reads input from the console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Asks user for input when run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Input typed by user gets stored in variable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Can be tricky; users are unpredictable and misbehave</a:t>
            </a:r>
          </a:p>
          <a:p>
            <a:pPr lvl="1" eaLnBrk="1" hangingPunct="1"/>
            <a:endParaRPr lang="en-US" altLang="en-US" dirty="0" smtClean="0"/>
          </a:p>
          <a:p>
            <a:pPr marL="346075" lvl="1" indent="0"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72313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and </a:t>
            </a:r>
            <a:r>
              <a:rPr lang="en-US" altLang="en-US" smtClean="0">
                <a:latin typeface="Courier New" panose="02070309020205020404" pitchFamily="49" charset="0"/>
              </a:rPr>
              <a:t>System.in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>
                <a:latin typeface="Courier New" panose="02070309020205020404" pitchFamily="49" charset="0"/>
              </a:rPr>
              <a:t>Scanner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An object that can read input from many sources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Communicates with </a:t>
            </a:r>
            <a:r>
              <a:rPr lang="en-US" altLang="en-US" dirty="0" smtClean="0">
                <a:latin typeface="Courier New" panose="02070309020205020404" pitchFamily="49" charset="0"/>
              </a:rPr>
              <a:t>System.in</a:t>
            </a:r>
            <a:r>
              <a:rPr lang="en-US" altLang="en-US" dirty="0" smtClean="0"/>
              <a:t>  (the opposite of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</a:t>
            </a:r>
            <a:r>
              <a:rPr lang="en-US" altLang="en-US" dirty="0" smtClean="0"/>
              <a:t>)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Can also read from files, web sites, databases, ...</a:t>
            </a:r>
          </a:p>
        </p:txBody>
      </p:sp>
    </p:spTree>
    <p:extLst>
      <p:ext uri="{BB962C8B-B14F-4D97-AF65-F5344CB8AC3E}">
        <p14:creationId xmlns:p14="http://schemas.microsoft.com/office/powerpoint/2010/main" val="2018947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syntax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class is found in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/>
              <a:t> package.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import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en-US" dirty="0" smtClean="0">
                <a:latin typeface="Courier New" panose="02070309020205020404" pitchFamily="49" charset="0"/>
              </a:rPr>
              <a:t>.*;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so you can use Scanner</a:t>
            </a:r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/>
            <a:r>
              <a:rPr lang="en-US" altLang="en-US" dirty="0" smtClean="0"/>
              <a:t>Constructing a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object to read console input: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new Scanner(System.in);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/>
              <a:t>Example:</a:t>
            </a:r>
            <a:br>
              <a:rPr lang="en-US" altLang="en-US" dirty="0" smtClean="0"/>
            </a:b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console = new Scanner(System.in);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817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methods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85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Each method waits until the user presses Enter.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("How old are you? ");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prompt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age =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("You typed " + age);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b="1" dirty="0"/>
              <a:t>prompt</a:t>
            </a:r>
            <a:r>
              <a:rPr lang="en-US" altLang="en-US" dirty="0"/>
              <a:t>: A message telling the user what input to type.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100" dirty="0">
              <a:latin typeface="Courier New" panose="02070309020205020404" pitchFamily="49" charset="0"/>
            </a:endParaRPr>
          </a:p>
        </p:txBody>
      </p:sp>
      <p:graphicFrame>
        <p:nvGraphicFramePr>
          <p:cNvPr id="543749" name="Group 5"/>
          <p:cNvGraphicFramePr>
            <a:graphicFrameLocks noGrp="1"/>
          </p:cNvGraphicFramePr>
          <p:nvPr/>
        </p:nvGraphicFramePr>
        <p:xfrm>
          <a:off x="2093913" y="1339850"/>
          <a:ext cx="8001000" cy="1981200"/>
        </p:xfrm>
        <a:graphic>
          <a:graphicData uri="http://schemas.openxmlformats.org/drawingml/2006/table">
            <a:tbl>
              <a:tblPr/>
              <a:tblGrid>
                <a:gridCol w="2133600"/>
                <a:gridCol w="58674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nextInt()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 and returns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nextDouble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one-word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String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nextLine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reads a one-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line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String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from the user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967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example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import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b="1" dirty="0">
                <a:latin typeface="Courier New" panose="02070309020205020404" pitchFamily="49" charset="0"/>
              </a:rPr>
              <a:t>.*;</a:t>
            </a:r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so that I can use Scanner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UserInputExample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Scanner console = new Scanner(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System.in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("How old are you?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age = </a:t>
            </a:r>
            <a:r>
              <a:rPr lang="en-US" altLang="en-US" sz="18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years = 65 - age;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(years + " years to retirement!");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Console (user input underlined):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How old are you? </a:t>
            </a:r>
            <a:endParaRPr lang="en-US" altLang="en-US" sz="1800" b="1" u="sng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36 years until retirement!</a:t>
            </a:r>
          </a:p>
        </p:txBody>
      </p:sp>
      <p:sp>
        <p:nvSpPr>
          <p:cNvPr id="544772" name="Line 4"/>
          <p:cNvSpPr>
            <a:spLocks noChangeShapeType="1"/>
          </p:cNvSpPr>
          <p:nvPr/>
        </p:nvSpPr>
        <p:spPr bwMode="auto">
          <a:xfrm>
            <a:off x="1676400" y="2971800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3" name="Line 5"/>
          <p:cNvSpPr>
            <a:spLocks noChangeShapeType="1"/>
          </p:cNvSpPr>
          <p:nvPr/>
        </p:nvSpPr>
        <p:spPr bwMode="auto">
          <a:xfrm>
            <a:off x="1676400" y="3224213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4" name="Line 6"/>
          <p:cNvSpPr>
            <a:spLocks noChangeShapeType="1"/>
          </p:cNvSpPr>
          <p:nvPr/>
        </p:nvSpPr>
        <p:spPr bwMode="auto">
          <a:xfrm>
            <a:off x="1676400" y="3886200"/>
            <a:ext cx="228600" cy="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4343400" y="57658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b="1" u="sng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29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800601" y="5867401"/>
            <a:ext cx="2366963" cy="962025"/>
            <a:chOff x="2016" y="3216"/>
            <a:chExt cx="1491" cy="606"/>
          </a:xfrm>
        </p:grpSpPr>
        <p:pic>
          <p:nvPicPr>
            <p:cNvPr id="16411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"/>
            <a:stretch>
              <a:fillRect/>
            </a:stretch>
          </p:blipFill>
          <p:spPr bwMode="auto">
            <a:xfrm>
              <a:off x="2880" y="3216"/>
              <a:ext cx="627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2" name="Line 10"/>
            <p:cNvSpPr>
              <a:spLocks noChangeShapeType="1"/>
            </p:cNvSpPr>
            <p:nvPr/>
          </p:nvSpPr>
          <p:spPr bwMode="auto">
            <a:xfrm flipH="1" flipV="1">
              <a:off x="2016" y="3254"/>
              <a:ext cx="86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4779" name="Line 11"/>
          <p:cNvSpPr>
            <a:spLocks noChangeShapeType="1"/>
          </p:cNvSpPr>
          <p:nvPr/>
        </p:nvSpPr>
        <p:spPr bwMode="auto">
          <a:xfrm flipV="1">
            <a:off x="4600576" y="3352800"/>
            <a:ext cx="962025" cy="2362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96000" y="3328988"/>
            <a:ext cx="576262" cy="474663"/>
            <a:chOff x="4017" y="1728"/>
            <a:chExt cx="515" cy="423"/>
          </a:xfrm>
        </p:grpSpPr>
        <p:pic>
          <p:nvPicPr>
            <p:cNvPr id="16409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728"/>
              <a:ext cx="351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Text Box 14"/>
            <p:cNvSpPr txBox="1">
              <a:spLocks noChangeArrowheads="1"/>
            </p:cNvSpPr>
            <p:nvPr/>
          </p:nvSpPr>
          <p:spPr bwMode="auto">
            <a:xfrm>
              <a:off x="4368" y="1851"/>
              <a:ext cx="164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ts val="500"/>
                </a:spcBef>
                <a:buClr>
                  <a:srgbClr val="800080"/>
                </a:buClr>
                <a:buSzPct val="55000"/>
              </a:pPr>
              <a:endParaRPr lang="en-US" altLang="en-US" sz="160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544783" name="Group 15"/>
          <p:cNvGraphicFramePr>
            <a:graphicFrameLocks noGrp="1"/>
          </p:cNvGraphicFramePr>
          <p:nvPr/>
        </p:nvGraphicFramePr>
        <p:xfrm>
          <a:off x="9067800" y="2743201"/>
          <a:ext cx="1295400" cy="396875"/>
        </p:xfrm>
        <a:graphic>
          <a:graphicData uri="http://schemas.openxmlformats.org/drawingml/2006/table">
            <a:tbl>
              <a:tblPr/>
              <a:tblGrid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age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4793" name="Group 25"/>
          <p:cNvGraphicFramePr>
            <a:graphicFrameLocks noGrp="1"/>
          </p:cNvGraphicFramePr>
          <p:nvPr/>
        </p:nvGraphicFramePr>
        <p:xfrm>
          <a:off x="8763000" y="3262314"/>
          <a:ext cx="1593850" cy="396875"/>
        </p:xfrm>
        <a:graphic>
          <a:graphicData uri="http://schemas.openxmlformats.org/drawingml/2006/table">
            <a:tbl>
              <a:tblPr/>
              <a:tblGrid>
                <a:gridCol w="946150"/>
                <a:gridCol w="6477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years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043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4477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44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544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54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4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4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54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4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54477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2" grpId="0" animBg="1"/>
      <p:bldP spid="544772" grpId="1" animBg="1"/>
      <p:bldP spid="544773" grpId="0" animBg="1"/>
      <p:bldP spid="544773" grpId="1" animBg="1"/>
      <p:bldP spid="544774" grpId="0" animBg="1"/>
      <p:bldP spid="544775" grpId="0"/>
      <p:bldP spid="544779" grpId="0" animBg="1"/>
      <p:bldP spid="54477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example 2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import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b="1" dirty="0">
                <a:latin typeface="Courier New" panose="02070309020205020404" pitchFamily="49" charset="0"/>
              </a:rPr>
              <a:t>.*;</a:t>
            </a:r>
            <a:r>
              <a:rPr lang="en-US" altLang="en-US" sz="1800" dirty="0">
                <a:latin typeface="Courier New" panose="02070309020205020404" pitchFamily="49" charset="0"/>
              </a:rPr>
              <a:t>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so that I can use Scanner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ScannerMultiply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("Please type two numbers: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");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??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     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("The product is " +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product</a:t>
            </a:r>
            <a:r>
              <a:rPr lang="en-US" altLang="en-US" sz="18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Output (user input underlined):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Please type two numbers: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8 6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The product is 48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Scanner</a:t>
            </a:r>
            <a:r>
              <a:rPr lang="en-US" altLang="en-US" sz="2000" dirty="0"/>
              <a:t> can read multiple values from one line.</a:t>
            </a: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12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tokens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token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dirty="0" smtClean="0"/>
              <a:t>A unit of user input, as read by the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Tokens are separated by </a:t>
            </a:r>
            <a:r>
              <a:rPr lang="en-US" altLang="en-US" i="1" dirty="0" smtClean="0">
                <a:solidFill>
                  <a:srgbClr val="C00000"/>
                </a:solidFill>
              </a:rPr>
              <a:t>whitespace</a:t>
            </a:r>
            <a:r>
              <a:rPr lang="en-US" altLang="en-US" dirty="0" smtClean="0"/>
              <a:t> (spaces, tabs, new lines).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How many tokens appear on the following line of input?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23  John Smith   42.0  "Hello world"  $2.50  "  19"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9352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tokens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altLang="en-US" sz="2000" dirty="0"/>
          </a:p>
          <a:p>
            <a:pPr eaLnBrk="1" hangingPunct="1"/>
            <a:r>
              <a:rPr lang="en-US" altLang="en-US" dirty="0" smtClean="0"/>
              <a:t>What happens when a token is not the type you ask for?</a:t>
            </a: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("What is your age?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age =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console.nextInt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/>
              <a:t>	</a:t>
            </a:r>
            <a:br>
              <a:rPr lang="en-US" altLang="en-US" sz="2000" dirty="0"/>
            </a:br>
            <a:r>
              <a:rPr lang="en-US" altLang="en-US" sz="2000" dirty="0"/>
              <a:t>Output: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What is your age?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Timmy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java.util.InputMismatchException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(Unknown Source)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(Unknown Source)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    ...</a:t>
            </a:r>
          </a:p>
        </p:txBody>
      </p:sp>
    </p:spTree>
    <p:extLst>
      <p:ext uri="{BB962C8B-B14F-4D97-AF65-F5344CB8AC3E}">
        <p14:creationId xmlns:p14="http://schemas.microsoft.com/office/powerpoint/2010/main" val="50985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8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8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48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8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8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48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8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Quirks of real numbers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Some </a:t>
            </a:r>
            <a:r>
              <a:rPr lang="en-US" altLang="en-US" dirty="0" smtClean="0">
                <a:latin typeface="Courier New" panose="02070309020205020404" pitchFamily="49" charset="0"/>
              </a:rPr>
              <a:t>Math</a:t>
            </a:r>
            <a:r>
              <a:rPr lang="en-US" altLang="en-US" dirty="0" smtClean="0"/>
              <a:t> methods return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or other non-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/>
              <a:t> types.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x =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Math.pow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(10, 3);  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// ERROR: </a:t>
            </a:r>
            <a:r>
              <a:rPr lang="en-US" altLang="en-US" sz="20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incompat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. types</a:t>
            </a:r>
          </a:p>
          <a:p>
            <a:pPr lvl="1" eaLnBrk="1" hangingPunct="1"/>
            <a:endParaRPr lang="en-US" altLang="en-US" sz="2000" dirty="0"/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Some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values print poorly (too many digits).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double result = 1.0 / 3.0;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(result);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0.3333333333333</a:t>
            </a:r>
            <a:endParaRPr lang="en-US" altLang="en-US" sz="2000" dirty="0"/>
          </a:p>
          <a:p>
            <a:pPr lvl="1" eaLnBrk="1" hangingPunct="1"/>
            <a:endParaRPr lang="en-US" altLang="en-US" sz="2000" dirty="0"/>
          </a:p>
          <a:p>
            <a:pPr lvl="1" eaLnBrk="1" hangingPunct="1"/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The computer represents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s in an imprecise way.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(0.1 + 0.2);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Instead of 0.3, the output is </a:t>
            </a:r>
            <a:r>
              <a:rPr lang="en-US" altLang="en-US" dirty="0" smtClean="0">
                <a:latin typeface="Courier New" panose="02070309020205020404" pitchFamily="49" charset="0"/>
              </a:rPr>
              <a:t>0.30000000000000004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8188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Strings as user input</a:t>
            </a:r>
          </a:p>
        </p:txBody>
      </p:sp>
      <p:sp>
        <p:nvSpPr>
          <p:cNvPr id="536581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's </a:t>
            </a:r>
            <a:r>
              <a:rPr lang="en-US" altLang="en-US" dirty="0" smtClean="0">
                <a:latin typeface="Courier New" panose="02070309020205020404" pitchFamily="49" charset="0"/>
              </a:rPr>
              <a:t>next</a:t>
            </a:r>
            <a:r>
              <a:rPr lang="en-US" altLang="en-US" dirty="0" smtClean="0"/>
              <a:t> method reads a word of input as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.</a:t>
            </a:r>
            <a:endParaRPr lang="en-US" altLang="en-US" sz="2200" dirty="0"/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Scanner console = new Scanner(System.in);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("What is your name? ");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b="1" dirty="0"/>
              <a:t>	</a:t>
            </a:r>
            <a:r>
              <a:rPr lang="en-US" altLang="en-US" sz="1800" b="1" dirty="0">
                <a:latin typeface="Courier New" panose="02070309020205020404" pitchFamily="49" charset="0"/>
              </a:rPr>
              <a:t>String name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1800" b="1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name =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name.toUpperCase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(name + " has " +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name.length</a:t>
            </a:r>
            <a:r>
              <a:rPr lang="en-US" altLang="en-US" sz="1800" dirty="0">
                <a:latin typeface="Courier New" panose="02070309020205020404" pitchFamily="49" charset="0"/>
              </a:rPr>
              <a:t>() + 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" letters and starts with " + </a:t>
            </a:r>
            <a:r>
              <a:rPr lang="en-US" altLang="en-US" sz="1800" dirty="0" err="1">
                <a:latin typeface="Courier New" panose="02070309020205020404" pitchFamily="49" charset="0"/>
              </a:rPr>
              <a:t>name.substring</a:t>
            </a:r>
            <a:r>
              <a:rPr lang="en-US" altLang="en-US" sz="1800" dirty="0">
                <a:latin typeface="Courier New" panose="02070309020205020404" pitchFamily="49" charset="0"/>
              </a:rPr>
              <a:t>(0, 1));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 dirty="0"/>
              <a:t>	Output: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What is your name? </a:t>
            </a:r>
            <a:r>
              <a:rPr lang="en-US" altLang="en-US" sz="1800" b="1" u="sng" dirty="0">
                <a:latin typeface="Courier New" panose="02070309020205020404" pitchFamily="49" charset="0"/>
              </a:rPr>
              <a:t>Timmy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TIMMY has 5 letters and starts with T</a:t>
            </a:r>
          </a:p>
          <a:p>
            <a:pPr marL="639763" lvl="1" indent="-246063"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What if you wanted to read all the tokens on a line?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("What is your address? ");</a:t>
            </a:r>
          </a:p>
          <a:p>
            <a:pPr marL="639763" lvl="1" indent="-246063"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address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console.nextLine</a:t>
            </a:r>
            <a:r>
              <a:rPr lang="en-US" altLang="en-US" sz="1800" b="1" dirty="0">
                <a:latin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728528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question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program that outputs a person's ”D-O Double-G name."</a:t>
            </a:r>
          </a:p>
          <a:p>
            <a:pPr lvl="1" eaLnBrk="1" hangingPunct="1"/>
            <a:r>
              <a:rPr lang="en-US" altLang="en-US" dirty="0" smtClean="0"/>
              <a:t>first initial</a:t>
            </a:r>
          </a:p>
          <a:p>
            <a:pPr lvl="1" eaLnBrk="1" hangingPunct="1"/>
            <a:r>
              <a:rPr lang="en-US" altLang="en-US" i="1" dirty="0" smtClean="0"/>
              <a:t>Diddy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last name (all caps)</a:t>
            </a:r>
          </a:p>
          <a:p>
            <a:pPr lvl="1" eaLnBrk="1" hangingPunct="1"/>
            <a:r>
              <a:rPr lang="en-US" altLang="en-US" dirty="0" smtClean="0"/>
              <a:t>first name</a:t>
            </a:r>
          </a:p>
          <a:p>
            <a:pPr lvl="1" eaLnBrk="1" hangingPunct="1"/>
            <a:r>
              <a:rPr lang="en-US" altLang="en-US" i="1" dirty="0" smtClean="0"/>
              <a:t>-</a:t>
            </a:r>
            <a:r>
              <a:rPr lang="en-US" altLang="en-US" i="1" dirty="0" err="1" smtClean="0"/>
              <a:t>izzle</a:t>
            </a:r>
            <a:endParaRPr lang="en-US" altLang="en-US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Example Output: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Type your name, playa: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Marge Simpson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Your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D-O Double-G name </a:t>
            </a:r>
            <a:r>
              <a:rPr lang="en-US" altLang="en-US" sz="2000" dirty="0">
                <a:latin typeface="Courier New" panose="02070309020205020404" pitchFamily="49" charset="0"/>
              </a:rPr>
              <a:t>is "M. Diddy SIMPSON Marge-</a:t>
            </a:r>
            <a:r>
              <a:rPr lang="en-US" altLang="en-US" sz="2000" dirty="0" err="1">
                <a:latin typeface="Courier New" panose="02070309020205020404" pitchFamily="49" charset="0"/>
              </a:rPr>
              <a:t>izzle</a:t>
            </a:r>
            <a:r>
              <a:rPr lang="en-US" altLang="en-US" sz="2000" dirty="0">
                <a:latin typeface="Courier New" panose="02070309020205020404" pitchFamily="49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7217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answer outline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// This program prints your 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”P-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rgbClr val="008080"/>
                </a:solidFill>
                <a:latin typeface="Courier New" pitchFamily="49" charset="0"/>
              </a:rPr>
              <a:t>" </a:t>
            </a: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name.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import </a:t>
            </a:r>
            <a:r>
              <a:rPr lang="en-US" sz="1600" dirty="0" err="1">
                <a:latin typeface="Courier New" pitchFamily="49" charset="0"/>
              </a:rPr>
              <a:t>java.util</a:t>
            </a:r>
            <a:r>
              <a:rPr lang="en-US" sz="1600" dirty="0">
                <a:latin typeface="Courier New" pitchFamily="49" charset="0"/>
              </a:rPr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</a:rPr>
              <a:t>PDiddyName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public static void main(String[] </a:t>
            </a:r>
            <a:r>
              <a:rPr lang="en-US" sz="1600" dirty="0" err="1">
                <a:latin typeface="Courier New" pitchFamily="49" charset="0"/>
              </a:rPr>
              <a:t>args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Prompt and get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Find the space b/w first and 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rgbClr val="008080"/>
                </a:solidFill>
                <a:latin typeface="Courier New" pitchFamily="49" charset="0"/>
              </a:rPr>
              <a:t>        // Split name into first/last name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Convert last name to uppercase		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Grab first initial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// Print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P-</a:t>
            </a:r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diddy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name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casting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type cast</a:t>
            </a:r>
            <a:r>
              <a:rPr lang="en-US" altLang="en-US" dirty="0" smtClean="0"/>
              <a:t>: A conversion from one type to another.</a:t>
            </a:r>
          </a:p>
          <a:p>
            <a:pPr lvl="1" eaLnBrk="1" hangingPunct="1"/>
            <a:r>
              <a:rPr lang="en-US" altLang="en-US" dirty="0" smtClean="0"/>
              <a:t>To promote an 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into a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to get exact division from </a:t>
            </a:r>
            <a:r>
              <a:rPr lang="en-US" altLang="en-US" dirty="0" smtClean="0">
                <a:latin typeface="Courier New" panose="02070309020205020404" pitchFamily="49" charset="0"/>
              </a:rPr>
              <a:t>/</a:t>
            </a:r>
          </a:p>
          <a:p>
            <a:pPr lvl="1" eaLnBrk="1" hangingPunct="1"/>
            <a:r>
              <a:rPr lang="en-US" altLang="en-US" dirty="0" smtClean="0"/>
              <a:t>To truncate a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</a:rPr>
              <a:t> </a:t>
            </a:r>
            <a:r>
              <a:rPr lang="en-US" altLang="en-US" dirty="0" smtClean="0"/>
              <a:t>from a real number to an integer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Syntax: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(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expression</a:t>
            </a:r>
            <a:endParaRPr lang="en-US" altLang="en-US" b="1" i="1" dirty="0" smtClean="0"/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Examples:</a:t>
            </a: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result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19 / 5;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result2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result;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x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solidFill>
                  <a:srgbClr val="7030A0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Math.pow</a:t>
            </a:r>
            <a:r>
              <a:rPr lang="en-US" altLang="en-US" dirty="0" smtClean="0">
                <a:latin typeface="Courier New" panose="02070309020205020404" pitchFamily="49" charset="0"/>
              </a:rPr>
              <a:t>(10, 3);       </a:t>
            </a:r>
            <a:endParaRPr lang="en-US" altLang="en-US" sz="9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93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about type casting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Type casting has high precedence and only casts the item immediately next to it.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x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 + 1 / 2;   // </a:t>
            </a:r>
            <a:r>
              <a:rPr lang="en-US" altLang="en-US" b="1" dirty="0" smtClean="0">
                <a:latin typeface="Courier New" panose="02070309020205020404" pitchFamily="49" charset="0"/>
              </a:rPr>
              <a:t>?</a:t>
            </a:r>
            <a:r>
              <a:rPr lang="en-US" altLang="en-US" dirty="0" smtClean="0">
                <a:latin typeface="Courier New" panose="02070309020205020404" pitchFamily="49" charset="0"/>
              </a:rPr>
              <a:t>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y = 1 +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1 / 2;   // </a:t>
            </a:r>
            <a:r>
              <a:rPr lang="en-US" altLang="en-US" b="1" dirty="0" smtClean="0">
                <a:latin typeface="Courier New" panose="02070309020205020404" pitchFamily="49" charset="0"/>
              </a:rPr>
              <a:t>?</a:t>
            </a:r>
            <a:r>
              <a:rPr lang="en-US" altLang="en-US" dirty="0" smtClean="0">
                <a:latin typeface="Courier New" panose="02070309020205020404" pitchFamily="49" charset="0"/>
              </a:rPr>
              <a:t>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b="1" dirty="0" smtClean="0">
              <a:solidFill>
                <a:srgbClr val="008080"/>
              </a:solidFill>
            </a:endParaRPr>
          </a:p>
          <a:p>
            <a:pPr eaLnBrk="1" hangingPunct="1"/>
            <a:r>
              <a:rPr lang="en-US" altLang="en-US" dirty="0" smtClean="0"/>
              <a:t>You can use parentheses to force evaluation order.</a:t>
            </a:r>
          </a:p>
          <a:p>
            <a:pPr lvl="1" eaLnBrk="1" hangingPunct="1"/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average = 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>
                <a:latin typeface="Courier New" panose="02070309020205020404" pitchFamily="49" charset="0"/>
              </a:rPr>
              <a:t> (a + b + c) / 3;</a:t>
            </a:r>
          </a:p>
          <a:p>
            <a:pPr lvl="1" eaLnBrk="1" hangingPunct="1"/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A conversion to </a:t>
            </a:r>
            <a:r>
              <a:rPr lang="en-US" altLang="en-US" dirty="0" smtClean="0">
                <a:latin typeface="Courier New" panose="02070309020205020404" pitchFamily="49" charset="0"/>
              </a:rPr>
              <a:t>double</a:t>
            </a:r>
            <a:r>
              <a:rPr lang="en-US" altLang="en-US" dirty="0" smtClean="0"/>
              <a:t> can be achieved in other ways.</a:t>
            </a:r>
          </a:p>
          <a:p>
            <a:pPr lvl="1" eaLnBrk="1" hangingPunct="1"/>
            <a:r>
              <a:rPr lang="en-US" altLang="en-US" b="1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double</a:t>
            </a:r>
            <a:r>
              <a:rPr lang="en-US" altLang="en-US" dirty="0" smtClean="0">
                <a:solidFill>
                  <a:srgbClr val="7030A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 smtClean="0">
                <a:latin typeface="Courier New" panose="02070309020205020404" pitchFamily="49" charset="0"/>
              </a:rPr>
              <a:t>average = 1.0 * (a + b + c) / 3;</a:t>
            </a:r>
          </a:p>
        </p:txBody>
      </p:sp>
    </p:spTree>
    <p:extLst>
      <p:ext uri="{BB962C8B-B14F-4D97-AF65-F5344CB8AC3E}">
        <p14:creationId xmlns:p14="http://schemas.microsoft.com/office/powerpoint/2010/main" val="194677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Strings, User Input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09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smtClean="0"/>
              <a:t>string</a:t>
            </a:r>
            <a:r>
              <a:rPr lang="en-US" altLang="en-US" dirty="0" smtClean="0"/>
              <a:t>: An object storing a sequence of text characters.</a:t>
            </a:r>
          </a:p>
          <a:p>
            <a:pPr lvl="1" eaLnBrk="1" hangingPunct="1"/>
            <a:r>
              <a:rPr lang="en-US" altLang="en-US" dirty="0" smtClean="0"/>
              <a:t>Unlike most other objects,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is not created with </a:t>
            </a:r>
            <a:r>
              <a:rPr lang="en-US" altLang="en-US" dirty="0" smtClean="0">
                <a:latin typeface="Courier New" panose="02070309020205020404" pitchFamily="49" charset="0"/>
              </a:rPr>
              <a:t>new</a:t>
            </a:r>
            <a:r>
              <a:rPr lang="en-US" altLang="en-US" dirty="0" smtClean="0"/>
              <a:t>.</a:t>
            </a:r>
          </a:p>
          <a:p>
            <a:pPr lvl="1" eaLnBrk="1" hangingPunct="1"/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"</a:t>
            </a:r>
            <a:r>
              <a:rPr lang="en-US" altLang="en-US" b="1" dirty="0" smtClean="0"/>
              <a:t>text</a:t>
            </a:r>
            <a:r>
              <a:rPr lang="en-US" altLang="en-US" dirty="0" smtClean="0">
                <a:latin typeface="Courier New" panose="02070309020205020404" pitchFamily="49" charset="0"/>
              </a:rPr>
              <a:t>";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b="1" dirty="0" smtClean="0"/>
              <a:t>expression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Examples:</a:t>
            </a:r>
            <a:br>
              <a:rPr lang="en-US" altLang="en-US" dirty="0" smtClean="0"/>
            </a:br>
            <a:r>
              <a:rPr lang="en-US" altLang="en-US" sz="900" dirty="0"/>
              <a:t/>
            </a:r>
            <a:br>
              <a:rPr lang="en-US" altLang="en-US" sz="900" dirty="0"/>
            </a:br>
            <a:r>
              <a:rPr lang="en-US" altLang="en-US" b="1" dirty="0" smtClean="0">
                <a:latin typeface="Courier New" panose="02070309020205020404" pitchFamily="49" charset="0"/>
              </a:rPr>
              <a:t>String name = </a:t>
            </a:r>
            <a:r>
              <a:rPr lang="en-US" altLang="en-US" b="1" dirty="0">
                <a:latin typeface="Courier New" panose="02070309020205020404" pitchFamily="49" charset="0"/>
              </a:rPr>
              <a:t>"</a:t>
            </a:r>
            <a:r>
              <a:rPr lang="en-US" altLang="en-US" b="1" dirty="0" smtClean="0">
                <a:latin typeface="Courier New" panose="02070309020205020404" pitchFamily="49" charset="0"/>
              </a:rPr>
              <a:t>Gordon Cole";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sz="900" dirty="0">
                <a:latin typeface="Courier New" panose="02070309020205020404" pitchFamily="49" charset="0"/>
              </a:rPr>
              <a:t/>
            </a:r>
            <a:br>
              <a:rPr lang="en-US" altLang="en-US" sz="900" dirty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3;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 = 5;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dirty="0" smtClean="0">
                <a:latin typeface="Courier New" panose="02070309020205020404" pitchFamily="49" charset="0"/>
              </a:rPr>
              <a:t>String point = </a:t>
            </a:r>
            <a:r>
              <a:rPr lang="en-US" altLang="en-US" b="1" dirty="0" smtClean="0">
                <a:latin typeface="Courier New" panose="02070309020205020404" pitchFamily="49" charset="0"/>
              </a:rPr>
              <a:t>"(" + x + ", " + y + ")";</a:t>
            </a:r>
          </a:p>
        </p:txBody>
      </p:sp>
    </p:spTree>
    <p:extLst>
      <p:ext uri="{BB962C8B-B14F-4D97-AF65-F5344CB8AC3E}">
        <p14:creationId xmlns:p14="http://schemas.microsoft.com/office/powerpoint/2010/main" val="186676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Indexes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altLang="en-US" dirty="0" smtClean="0"/>
              <a:t>Characters of a string are numbered with 0-based </a:t>
            </a:r>
            <a:r>
              <a:rPr lang="en-US" altLang="en-US" i="1" dirty="0" smtClean="0"/>
              <a:t>indexes</a:t>
            </a:r>
            <a:r>
              <a:rPr lang="en-US" altLang="en-US" dirty="0" smtClean="0"/>
              <a:t>:</a:t>
            </a:r>
          </a:p>
          <a:p>
            <a:pPr marL="742950" lvl="1" indent="-285750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742950" lvl="1" indent="-285750"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name = </a:t>
            </a:r>
            <a:r>
              <a:rPr lang="en-US" altLang="en-US" dirty="0">
                <a:latin typeface="Courier New" panose="02070309020205020404" pitchFamily="49" charset="0"/>
              </a:rPr>
              <a:t>"H</a:t>
            </a:r>
            <a:r>
              <a:rPr lang="en-US" altLang="en-US" dirty="0" smtClean="0">
                <a:latin typeface="Courier New" panose="02070309020205020404" pitchFamily="49" charset="0"/>
              </a:rPr>
              <a:t>. Truman";</a:t>
            </a:r>
          </a:p>
          <a:p>
            <a:pPr marL="742950" lvl="1" indent="-285750"/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altLang="en-US" dirty="0" smtClean="0">
              <a:latin typeface="Courier New" panose="02070309020205020404" pitchFamily="49" charset="0"/>
            </a:endParaRP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First character's index : 0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Last character's index : 1 less than the string's length</a:t>
            </a:r>
          </a:p>
          <a:p>
            <a:pPr marL="742950" lvl="1" indent="-285750"/>
            <a:endParaRPr lang="en-US" altLang="en-US" dirty="0" smtClean="0"/>
          </a:p>
          <a:p>
            <a:pPr marL="742950" lvl="1" indent="-285750"/>
            <a:r>
              <a:rPr lang="en-US" altLang="en-US" dirty="0" smtClean="0"/>
              <a:t>The individual characters are values of type </a:t>
            </a:r>
            <a:r>
              <a:rPr lang="en-US" altLang="en-US" dirty="0" smtClean="0">
                <a:latin typeface="Courier New" panose="02070309020205020404" pitchFamily="49" charset="0"/>
              </a:rPr>
              <a:t>char</a:t>
            </a:r>
            <a:r>
              <a:rPr lang="en-US" altLang="en-US" dirty="0" smtClean="0"/>
              <a:t> (seen later)</a:t>
            </a:r>
          </a:p>
        </p:txBody>
      </p:sp>
      <p:graphicFrame>
        <p:nvGraphicFramePr>
          <p:cNvPr id="529412" name="Group 4"/>
          <p:cNvGraphicFramePr>
            <a:graphicFrameLocks noGrp="1"/>
          </p:cNvGraphicFramePr>
          <p:nvPr>
            <p:extLst/>
          </p:nvPr>
        </p:nvGraphicFramePr>
        <p:xfrm>
          <a:off x="2514601" y="2590800"/>
          <a:ext cx="6535737" cy="830262"/>
        </p:xfrm>
        <a:graphic>
          <a:graphicData uri="http://schemas.openxmlformats.org/drawingml/2006/table">
            <a:tbl>
              <a:tblPr/>
              <a:tblGrid>
                <a:gridCol w="1255706"/>
                <a:gridCol w="586670"/>
                <a:gridCol w="588115"/>
                <a:gridCol w="585226"/>
                <a:gridCol w="586670"/>
                <a:gridCol w="586670"/>
                <a:gridCol w="586670"/>
                <a:gridCol w="586670"/>
                <a:gridCol w="586670"/>
                <a:gridCol w="58667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4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methods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639763" lvl="1" indent="-246063">
              <a:buNone/>
            </a:pPr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endParaRPr lang="en-US" altLang="en-US" sz="900" dirty="0"/>
          </a:p>
          <a:p>
            <a:pPr marL="273050" indent="-273050"/>
            <a:r>
              <a:rPr lang="en-US" altLang="en-US" dirty="0" smtClean="0"/>
              <a:t>These methods are called using the dot notation:</a:t>
            </a:r>
          </a:p>
          <a:p>
            <a:pPr marL="639763" lvl="1" indent="-246063"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String gangsta = "Dr. Dre";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gangsta.length</a:t>
            </a:r>
            <a:r>
              <a:rPr lang="en-US" altLang="en-US" b="1" dirty="0" smtClean="0">
                <a:latin typeface="Courier New" panose="02070309020205020404" pitchFamily="49" charset="0"/>
              </a:rPr>
              <a:t>()</a:t>
            </a:r>
            <a:r>
              <a:rPr lang="en-US" altLang="en-US" dirty="0" smtClean="0">
                <a:latin typeface="Courier New" panose="02070309020205020404" pitchFamily="49" charset="0"/>
              </a:rPr>
              <a:t>);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531460" name="Group 4"/>
          <p:cNvGraphicFramePr>
            <a:graphicFrameLocks noGrp="1"/>
          </p:cNvGraphicFramePr>
          <p:nvPr/>
        </p:nvGraphicFramePr>
        <p:xfrm>
          <a:off x="1676400" y="1371601"/>
          <a:ext cx="8839200" cy="3073561"/>
        </p:xfrm>
        <a:graphic>
          <a:graphicData uri="http://schemas.openxmlformats.org/drawingml/2006/table">
            <a:tbl>
              <a:tblPr/>
              <a:tblGrid>
                <a:gridCol w="3695700"/>
                <a:gridCol w="5143500"/>
              </a:tblGrid>
              <a:tr h="365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length()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 of characters in this string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39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 examples</a:t>
            </a:r>
          </a:p>
        </p:txBody>
      </p:sp>
      <p:sp>
        <p:nvSpPr>
          <p:cNvPr id="36966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index     012345678901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s1 = "</a:t>
            </a:r>
            <a:r>
              <a:rPr lang="en-US" altLang="en-US" sz="2000" dirty="0" err="1">
                <a:latin typeface="Courier New" panose="02070309020205020404" pitchFamily="49" charset="0"/>
              </a:rPr>
              <a:t>Rilo</a:t>
            </a:r>
            <a:r>
              <a:rPr lang="en-US" altLang="en-US" sz="2000" dirty="0">
                <a:latin typeface="Courier New" panose="02070309020205020404" pitchFamily="49" charset="0"/>
              </a:rPr>
              <a:t> Kelly";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s2 = "Taylor Swift";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s1.length()</a:t>
            </a:r>
            <a:r>
              <a:rPr lang="en-US" altLang="en-US" sz="2000" dirty="0">
                <a:latin typeface="Courier New" panose="02070309020205020404" pitchFamily="49" charset="0"/>
              </a:rPr>
              <a:t>);        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s1.indexOf("e")</a:t>
            </a:r>
            <a:r>
              <a:rPr lang="en-US" altLang="en-US" sz="2000" dirty="0">
                <a:latin typeface="Courier New" panose="02070309020205020404" pitchFamily="49" charset="0"/>
              </a:rPr>
              <a:t>);    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s1.substring(6, 9)</a:t>
            </a:r>
            <a:r>
              <a:rPr lang="en-US" altLang="en-US" sz="2000" dirty="0">
                <a:latin typeface="Courier New" panose="02070309020205020404" pitchFamily="49" charset="0"/>
              </a:rPr>
              <a:t>); 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9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s3 = </a:t>
            </a:r>
            <a:r>
              <a:rPr lang="en-US" altLang="en-US" sz="2000" b="1" dirty="0">
                <a:latin typeface="Courier New" panose="02070309020205020404" pitchFamily="49" charset="0"/>
              </a:rPr>
              <a:t>s2.substring(1, 7);</a:t>
            </a:r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s3.toLowerCase()</a:t>
            </a:r>
            <a:r>
              <a:rPr lang="en-US" altLang="en-US" sz="2000" dirty="0">
                <a:latin typeface="Courier New" panose="02070309020205020404" pitchFamily="49" charset="0"/>
              </a:rPr>
              <a:t>);    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/>
              <a:t>Given the following string: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// index       0123456789012345678901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String book = "Building Java Programs";</a:t>
            </a:r>
          </a:p>
          <a:p>
            <a:pPr marL="639763" lvl="1" indent="-246063"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/>
            <a:r>
              <a:rPr lang="en-US" altLang="en-US" dirty="0" smtClean="0"/>
              <a:t>How would you extract the word </a:t>
            </a:r>
            <a:r>
              <a:rPr lang="en-US" altLang="en-US" dirty="0" smtClean="0">
                <a:latin typeface="Courier New" panose="02070309020205020404" pitchFamily="49" charset="0"/>
              </a:rPr>
              <a:t>"Java"</a:t>
            </a:r>
            <a:r>
              <a:rPr lang="en-US" alt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768075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9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96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96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96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7" grpId="0" build="p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17312</TotalTime>
  <Words>858</Words>
  <Application>Microsoft Macintosh PowerPoint</Application>
  <PresentationFormat>Widescreen</PresentationFormat>
  <Paragraphs>347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Mangal</vt:lpstr>
      <vt:lpstr>Tahoma</vt:lpstr>
      <vt:lpstr>Times New Roman</vt:lpstr>
      <vt:lpstr>Verdana</vt:lpstr>
      <vt:lpstr>Wingdings</vt:lpstr>
      <vt:lpstr>Wingdings 2</vt:lpstr>
      <vt:lpstr>Custom Design</vt:lpstr>
      <vt:lpstr>Casting</vt:lpstr>
      <vt:lpstr>Quirks of real numbers</vt:lpstr>
      <vt:lpstr>Type casting</vt:lpstr>
      <vt:lpstr>More about type casting</vt:lpstr>
      <vt:lpstr>Strings, User Input</vt:lpstr>
      <vt:lpstr>Strings</vt:lpstr>
      <vt:lpstr>Indexes</vt:lpstr>
      <vt:lpstr>String methods</vt:lpstr>
      <vt:lpstr>String method examples</vt:lpstr>
      <vt:lpstr>Modifying strings</vt:lpstr>
      <vt:lpstr>Interactive Programs with Scanner</vt:lpstr>
      <vt:lpstr>Input and System.in</vt:lpstr>
      <vt:lpstr>Input and System.in</vt:lpstr>
      <vt:lpstr>Scanner syntax</vt:lpstr>
      <vt:lpstr>Scanner methods</vt:lpstr>
      <vt:lpstr>Scanner example</vt:lpstr>
      <vt:lpstr>Scanner example 2</vt:lpstr>
      <vt:lpstr>Input tokens</vt:lpstr>
      <vt:lpstr>Input tokens</vt:lpstr>
      <vt:lpstr>Strings as user input</vt:lpstr>
      <vt:lpstr>Strings question</vt:lpstr>
      <vt:lpstr>Strings answer outline</vt:lpstr>
    </vt:vector>
  </TitlesOfParts>
  <Company>University of Washington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598</cp:revision>
  <dcterms:created xsi:type="dcterms:W3CDTF">2008-06-28T20:57:21Z</dcterms:created>
  <dcterms:modified xsi:type="dcterms:W3CDTF">2018-02-23T01:35:58Z</dcterms:modified>
</cp:coreProperties>
</file>