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/>
    <p:restoredTop sz="94649"/>
  </p:normalViewPr>
  <p:slideViewPr>
    <p:cSldViewPr snapToGrid="0" snapToObjects="1">
      <p:cViewPr varScale="1">
        <p:scale>
          <a:sx n="88" d="100"/>
          <a:sy n="88" d="100"/>
        </p:scale>
        <p:origin x="192" y="1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D77F3-1AC9-5A4D-96D6-D05F28BB62AA}" type="datetimeFigureOut">
              <a:rPr lang="en-US" smtClean="0"/>
              <a:t>2/8/18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E322DA-D4B8-9B40-9252-6275DED96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960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FAD9740-DCEE-46AD-B7CD-DA6DE6432784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741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9785D5AF-46D0-46E7-816C-461D3BBF9F06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r"/>
              <a:t>1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1794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55EACF2-02D8-473A-BAE1-CB9A7E0DF186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44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969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0" hangingPunct="0"/>
            <a:fld id="{FBBAE815-76B9-4CC0-BCE2-3B5790312CD4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r" eaLnBrk="0" hangingPunct="0"/>
              <a:t>44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07195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75EC243-146A-40C4-AB92-0E401B96EC72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45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0723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0" hangingPunct="0"/>
            <a:fld id="{FD8F3DDB-CB07-4B0F-94AF-FEB34B6575F6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r" eaLnBrk="0" hangingPunct="0"/>
              <a:t>45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93126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59C5849-626A-4E9E-903D-973400ABB8C7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47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174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31749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0" hangingPunct="0"/>
            <a:fld id="{ADE547CA-AD58-470E-B4BD-4463223F6A7B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r" eaLnBrk="0" hangingPunct="0"/>
              <a:t>47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6590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9E8E5CF-E967-4B30-930B-4B99BACD6BDF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2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07966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C1B7EEA-BAE1-4D4D-820A-F1EF50D5A543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16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6702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D145455-D2E0-4691-8A6B-13597F0E492F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19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945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0" hangingPunct="0"/>
            <a:fld id="{8A4EBD13-A92F-4AAA-875B-3AFA8B9975AB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r" eaLnBrk="0" hangingPunct="0"/>
              <a:t>19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95549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39763" lvl="1" indent="-246063" eaLnBrk="1" hangingPunct="1">
              <a:buFont typeface="Wingdings" panose="05000000000000000000" pitchFamily="2" charset="2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2AE9D2-E543-49D9-88A1-54CDC0B0FB72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00445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35DC42C-DEF2-42BA-B8BE-4D0DF3304F07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28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/>
              <a:t>Mirror</a:t>
            </a:r>
          </a:p>
        </p:txBody>
      </p:sp>
    </p:spTree>
    <p:extLst>
      <p:ext uri="{BB962C8B-B14F-4D97-AF65-F5344CB8AC3E}">
        <p14:creationId xmlns:p14="http://schemas.microsoft.com/office/powerpoint/2010/main" val="41926995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1CBB825-4C56-4F04-BBCA-47568BF3E469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37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6627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0" hangingPunct="0"/>
            <a:fld id="{9D9D28E5-7065-4311-9D25-266760352EF0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r" eaLnBrk="0" hangingPunct="0"/>
              <a:t>37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3758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A80A2EE-9B87-4CC6-AB66-B1631712D6AE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39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765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2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27653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0" hangingPunct="0"/>
            <a:fld id="{CE1D86A8-F85E-40F7-8EA7-B3CF4ED35B18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r" eaLnBrk="0" hangingPunct="0"/>
              <a:t>39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433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D0438CE-E902-4AF0-9B36-7F8690461F61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43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0" hangingPunct="0"/>
            <a:fld id="{5EDB5F5E-7483-42A1-BA42-873224D1C0B4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r" eaLnBrk="0" hangingPunct="0"/>
              <a:t>43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2297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C8E6F-DE44-164F-8FAD-9C9E71B026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849679-2C88-C848-B8EE-1086EAC97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F35366-B94F-F946-AA60-FC2F98344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A98BF-EB37-2749-8B72-178A20C5B27F}" type="datetimeFigureOut">
              <a:rPr lang="en-US" smtClean="0"/>
              <a:t>2/8/18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47A351-7A37-684B-B627-67D03A1DD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4B46CB-E83B-1A44-86FC-AC1E4E3D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9B4DE-92C1-4E4C-969F-B38A6DDC9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277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91A75-092A-AF49-9572-2C6BE882F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CA3629-726A-4546-8D48-130C0AB09F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72601-5F02-4A4A-A714-1D554E4F7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A98BF-EB37-2749-8B72-178A20C5B27F}" type="datetimeFigureOut">
              <a:rPr lang="en-US" smtClean="0"/>
              <a:t>2/8/18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86C08-C89C-7A4D-BFE2-0AEDCC3EF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D64FFD-63B5-BB4A-977C-BE8420E71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9B4DE-92C1-4E4C-969F-B38A6DDC9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173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3BFB1A-5A60-994C-8C1F-457B7D9D11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E0D040-44E6-464F-A9B6-B467359D57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25F75D-61A6-BA4C-A32D-F7E0B9CB0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A98BF-EB37-2749-8B72-178A20C5B27F}" type="datetimeFigureOut">
              <a:rPr lang="en-US" smtClean="0"/>
              <a:t>2/8/18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8C59BD-A092-C841-99B7-6FC508D75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54F6F3-DC37-0B43-B9D6-7FD783F54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9B4DE-92C1-4E4C-969F-B38A6DDC9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307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62298-E220-1A46-8C17-9567EED71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BA022-E318-0D4B-8ACE-C6E51A5E7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FC5778-7C89-3346-9F52-887E5471F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A98BF-EB37-2749-8B72-178A20C5B27F}" type="datetimeFigureOut">
              <a:rPr lang="en-US" smtClean="0"/>
              <a:t>2/8/18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9B132B-F7C2-4241-B147-7CB513B83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3DE74-132F-8B4D-9188-696356F05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9B4DE-92C1-4E4C-969F-B38A6DDC9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629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04D9E-0DC5-9047-AD02-793D51B31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111BAC-83DF-C945-B672-881373F22E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30324-78B1-A540-844B-4E3DEE2E6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A98BF-EB37-2749-8B72-178A20C5B27F}" type="datetimeFigureOut">
              <a:rPr lang="en-US" smtClean="0"/>
              <a:t>2/8/18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98643-CD56-4C4A-8F5E-F01FA394B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16F36C-2CE7-C846-91F6-640CD5747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9B4DE-92C1-4E4C-969F-B38A6DDC9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155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9B497-6F49-7F4E-BF93-7C838C3EC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BC08B-F82C-094A-A50E-D34C336847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AB2D97-1EA6-7144-847D-467EB9C602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5407E-E21E-EF46-8677-68DA57D96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A98BF-EB37-2749-8B72-178A20C5B27F}" type="datetimeFigureOut">
              <a:rPr lang="en-US" smtClean="0"/>
              <a:t>2/8/18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40585F-2BBC-C247-AA0C-E37674726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C8E4BA-A8B4-D145-9BE7-869756C56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9B4DE-92C1-4E4C-969F-B38A6DDC9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607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F54A0-2623-1343-81BA-99F5EE06C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89DB64-3202-A84F-A912-535A6077C1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EC2503-ED13-494F-B497-187D50F9E0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2B663A-0CCA-EA4B-A37E-635C12A559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A8D926-05EA-2844-A01C-796EB1CD1D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65B1C5-DEA0-494E-8EA2-7DF5E0285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A98BF-EB37-2749-8B72-178A20C5B27F}" type="datetimeFigureOut">
              <a:rPr lang="en-US" smtClean="0"/>
              <a:t>2/8/18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B60D05-7DD8-0843-ADAC-3DF8A25D0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93637E-4059-6D46-A0B0-5C31FD91E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9B4DE-92C1-4E4C-969F-B38A6DDC9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475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16135-335F-FD45-83CD-1F145A278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CCA0F1-3153-8E48-854C-B85CE2D9C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A98BF-EB37-2749-8B72-178A20C5B27F}" type="datetimeFigureOut">
              <a:rPr lang="en-US" smtClean="0"/>
              <a:t>2/8/18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BF16D6-8234-0548-9162-EDA8BC7BB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4AFE36-15F4-2E46-B14D-A0D45EA83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9B4DE-92C1-4E4C-969F-B38A6DDC9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070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8DFC4F-6433-F74B-8EE9-9BB6F7B64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A98BF-EB37-2749-8B72-178A20C5B27F}" type="datetimeFigureOut">
              <a:rPr lang="en-US" smtClean="0"/>
              <a:t>2/8/18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7EDA4E-D4F9-E14F-B95D-FA0DF4BB1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362630-4DA4-0F42-964C-41DBF4522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9B4DE-92C1-4E4C-969F-B38A6DDC9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536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D467E-35D1-A342-AFE7-650878226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D8A9F-86D2-0846-BAFF-AB94F157B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26AF2F-5A9D-3B42-B03C-C30C0088C3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892FE4-66E1-824C-992B-26B5F1458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A98BF-EB37-2749-8B72-178A20C5B27F}" type="datetimeFigureOut">
              <a:rPr lang="en-US" smtClean="0"/>
              <a:t>2/8/18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02609C-C038-3C42-B935-ECC0ECD96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17EB22-5BDA-5941-976E-483C14E4A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9B4DE-92C1-4E4C-969F-B38A6DDC9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555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8AE04-4325-764C-B7CC-ED6A2BCD4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6C113F-1FDD-3142-847D-37BC8FCAD0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0AE14F-B373-894E-B64C-FC85770918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411A51-EC37-4C4C-B230-9E1C27B8E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A98BF-EB37-2749-8B72-178A20C5B27F}" type="datetimeFigureOut">
              <a:rPr lang="en-US" smtClean="0"/>
              <a:t>2/8/18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D27C36-5EBF-BF43-8C87-7B7CB1551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793975-9249-FF4A-B1C8-F13BE2F55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9B4DE-92C1-4E4C-969F-B38A6DDC9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743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8C41FA-32B2-EA42-B294-92244CBAB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13F6CB-A5CA-7247-BD32-E91D3E63BC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F9D066-3916-0A43-B6B6-734E1778F5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A98BF-EB37-2749-8B72-178A20C5B27F}" type="datetimeFigureOut">
              <a:rPr lang="en-US" smtClean="0"/>
              <a:t>2/8/18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AD3D91-FED4-3742-8A2F-281535A9BE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9717BF-7971-474F-AFDA-E8D74F6EE1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9B4DE-92C1-4E4C-969F-B38A6DDC9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005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The </a:t>
            </a:r>
            <a:r>
              <a:rPr lang="en-US" altLang="en-US">
                <a:solidFill>
                  <a:schemeClr val="tx1"/>
                </a:solidFill>
                <a:latin typeface="Courier New" panose="02070309020205020404" pitchFamily="49" charset="0"/>
              </a:rPr>
              <a:t>for</a:t>
            </a:r>
            <a:r>
              <a:rPr lang="en-US" altLang="en-US">
                <a:solidFill>
                  <a:schemeClr val="tx1"/>
                </a:solidFill>
              </a:rPr>
              <a:t> loop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0F0C66-23AB-C047-8FDD-D655168FBB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William Killian</a:t>
            </a:r>
          </a:p>
          <a:p>
            <a:r>
              <a:rPr lang="en-US" dirty="0"/>
              <a:t>CSCI 161: Introduction to Programming I</a:t>
            </a:r>
          </a:p>
        </p:txBody>
      </p:sp>
    </p:spTree>
    <p:extLst>
      <p:ext uri="{BB962C8B-B14F-4D97-AF65-F5344CB8AC3E}">
        <p14:creationId xmlns:p14="http://schemas.microsoft.com/office/powerpoint/2010/main" val="2267074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Multi-line loop body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</a:t>
            </a:r>
            <a:r>
              <a:rPr lang="en-US" altLang="en-US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dirty="0">
                <a:latin typeface="Courier New" panose="02070309020205020404" pitchFamily="49" charset="0"/>
              </a:rPr>
              <a:t>("+----+");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for (</a:t>
            </a:r>
            <a:r>
              <a:rPr lang="en-US" altLang="en-US" dirty="0" err="1">
                <a:latin typeface="Courier New" panose="02070309020205020404" pitchFamily="49" charset="0"/>
              </a:rPr>
              <a:t>int</a:t>
            </a:r>
            <a:r>
              <a:rPr lang="en-US" altLang="en-US" dirty="0">
                <a:latin typeface="Courier New" panose="02070309020205020404" pitchFamily="49" charset="0"/>
              </a:rPr>
              <a:t> i = 1; i &lt;= 3; i++)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b="1" dirty="0">
                <a:latin typeface="Courier New" panose="02070309020205020404" pitchFamily="49" charset="0"/>
              </a:rPr>
              <a:t>	    </a:t>
            </a:r>
            <a:r>
              <a:rPr lang="en-US" altLang="en-US" b="1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b="1" dirty="0">
                <a:latin typeface="Courier New" panose="02070309020205020404" pitchFamily="49" charset="0"/>
              </a:rPr>
              <a:t>("\\    /");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b="1" dirty="0">
                <a:latin typeface="Courier New" panose="02070309020205020404" pitchFamily="49" charset="0"/>
              </a:rPr>
              <a:t>	    </a:t>
            </a:r>
            <a:r>
              <a:rPr lang="en-US" altLang="en-US" b="1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b="1" dirty="0">
                <a:latin typeface="Courier New" panose="02070309020205020404" pitchFamily="49" charset="0"/>
              </a:rPr>
              <a:t>("/    \\");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}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</a:t>
            </a:r>
            <a:r>
              <a:rPr lang="en-US" altLang="en-US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dirty="0">
                <a:latin typeface="Courier New" panose="02070309020205020404" pitchFamily="49" charset="0"/>
              </a:rPr>
              <a:t>("+----+");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dirty="0">
              <a:latin typeface="Courier New" panose="02070309020205020404" pitchFamily="49" charset="0"/>
            </a:endParaRPr>
          </a:p>
          <a:p>
            <a:pPr marL="639763" lvl="1" indent="-246063"/>
            <a:r>
              <a:rPr lang="en-US" altLang="en-US" dirty="0"/>
              <a:t>Output:</a:t>
            </a:r>
          </a:p>
          <a:p>
            <a:pPr marL="639763" lvl="1" indent="-246063">
              <a:lnSpc>
                <a:spcPct val="75000"/>
              </a:lnSpc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+----+</a:t>
            </a:r>
          </a:p>
          <a:p>
            <a:pPr marL="639763" lvl="1" indent="-246063">
              <a:lnSpc>
                <a:spcPct val="75000"/>
              </a:lnSpc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\    /</a:t>
            </a:r>
          </a:p>
          <a:p>
            <a:pPr marL="639763" lvl="1" indent="-246063">
              <a:lnSpc>
                <a:spcPct val="75000"/>
              </a:lnSpc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/    \</a:t>
            </a:r>
          </a:p>
          <a:p>
            <a:pPr marL="639763" lvl="1" indent="-246063">
              <a:lnSpc>
                <a:spcPct val="75000"/>
              </a:lnSpc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\    /</a:t>
            </a:r>
          </a:p>
          <a:p>
            <a:pPr marL="639763" lvl="1" indent="-246063">
              <a:lnSpc>
                <a:spcPct val="75000"/>
              </a:lnSpc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/    \</a:t>
            </a:r>
          </a:p>
          <a:p>
            <a:pPr marL="639763" lvl="1" indent="-246063">
              <a:lnSpc>
                <a:spcPct val="75000"/>
              </a:lnSpc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\    /</a:t>
            </a:r>
          </a:p>
          <a:p>
            <a:pPr marL="639763" lvl="1" indent="-246063">
              <a:lnSpc>
                <a:spcPct val="75000"/>
              </a:lnSpc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/    \</a:t>
            </a:r>
          </a:p>
          <a:p>
            <a:pPr marL="639763" lvl="1" indent="-246063">
              <a:lnSpc>
                <a:spcPct val="75000"/>
              </a:lnSpc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+----+</a:t>
            </a:r>
          </a:p>
        </p:txBody>
      </p:sp>
    </p:spTree>
    <p:extLst>
      <p:ext uri="{BB962C8B-B14F-4D97-AF65-F5344CB8AC3E}">
        <p14:creationId xmlns:p14="http://schemas.microsoft.com/office/powerpoint/2010/main" val="27204538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Expressions for counter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marL="639763" lvl="1" indent="-246063"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</a:t>
            </a:r>
            <a:r>
              <a:rPr lang="en-US" altLang="en-US" dirty="0" err="1">
                <a:latin typeface="Courier New" panose="02070309020205020404" pitchFamily="49" charset="0"/>
              </a:rPr>
              <a:t>int</a:t>
            </a:r>
            <a:r>
              <a:rPr lang="en-US" altLang="en-US" dirty="0">
                <a:latin typeface="Courier New" panose="02070309020205020404" pitchFamily="49" charset="0"/>
              </a:rPr>
              <a:t> </a:t>
            </a:r>
            <a:r>
              <a:rPr lang="en-US" altLang="en-US" dirty="0" err="1">
                <a:latin typeface="Courier New" panose="02070309020205020404" pitchFamily="49" charset="0"/>
              </a:rPr>
              <a:t>highTemp</a:t>
            </a:r>
            <a:r>
              <a:rPr lang="en-US" altLang="en-US" dirty="0">
                <a:latin typeface="Courier New" panose="02070309020205020404" pitchFamily="49" charset="0"/>
              </a:rPr>
              <a:t> = 5;</a:t>
            </a:r>
          </a:p>
          <a:p>
            <a:pPr marL="639763" lvl="1" indent="-246063"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for (</a:t>
            </a:r>
            <a:r>
              <a:rPr lang="en-US" altLang="en-US" dirty="0" err="1">
                <a:latin typeface="Courier New" panose="02070309020205020404" pitchFamily="49" charset="0"/>
              </a:rPr>
              <a:t>int</a:t>
            </a:r>
            <a:r>
              <a:rPr lang="en-US" altLang="en-US" dirty="0">
                <a:latin typeface="Courier New" panose="02070309020205020404" pitchFamily="49" charset="0"/>
              </a:rPr>
              <a:t> i = </a:t>
            </a:r>
            <a:r>
              <a:rPr lang="en-US" altLang="en-US" b="1" dirty="0">
                <a:latin typeface="Courier New" panose="02070309020205020404" pitchFamily="49" charset="0"/>
              </a:rPr>
              <a:t>-3</a:t>
            </a:r>
            <a:r>
              <a:rPr lang="en-US" altLang="en-US" dirty="0">
                <a:latin typeface="Courier New" panose="02070309020205020404" pitchFamily="49" charset="0"/>
              </a:rPr>
              <a:t>; i &lt;= </a:t>
            </a:r>
            <a:r>
              <a:rPr lang="en-US" altLang="en-US" b="1" dirty="0" err="1">
                <a:latin typeface="Courier New" panose="02070309020205020404" pitchFamily="49" charset="0"/>
              </a:rPr>
              <a:t>highTemp</a:t>
            </a:r>
            <a:r>
              <a:rPr lang="en-US" altLang="en-US" b="1" dirty="0">
                <a:latin typeface="Courier New" panose="02070309020205020404" pitchFamily="49" charset="0"/>
              </a:rPr>
              <a:t> / 2</a:t>
            </a:r>
            <a:r>
              <a:rPr lang="en-US" altLang="en-US" dirty="0">
                <a:latin typeface="Courier New" panose="02070309020205020404" pitchFamily="49" charset="0"/>
              </a:rPr>
              <a:t>; i++) {</a:t>
            </a:r>
          </a:p>
          <a:p>
            <a:pPr marL="639763" lvl="1" indent="-246063"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    </a:t>
            </a:r>
            <a:r>
              <a:rPr lang="en-US" altLang="en-US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dirty="0">
                <a:latin typeface="Courier New" panose="02070309020205020404" pitchFamily="49" charset="0"/>
              </a:rPr>
              <a:t>(i * 1.8 + 32);</a:t>
            </a:r>
          </a:p>
          <a:p>
            <a:pPr marL="639763" lvl="1" indent="-246063"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}</a:t>
            </a:r>
          </a:p>
          <a:p>
            <a:pPr marL="639763" lvl="1" indent="-246063">
              <a:buNone/>
            </a:pPr>
            <a:endParaRPr lang="en-US" altLang="en-US" dirty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endParaRPr lang="en-US" altLang="en-US" dirty="0">
              <a:latin typeface="Courier New" panose="02070309020205020404" pitchFamily="49" charset="0"/>
            </a:endParaRPr>
          </a:p>
          <a:p>
            <a:pPr marL="639763" lvl="1" indent="-246063"/>
            <a:r>
              <a:rPr lang="en-US" altLang="en-US" dirty="0"/>
              <a:t>Output:</a:t>
            </a:r>
          </a:p>
          <a:p>
            <a:pPr marL="639763" lvl="1" indent="-246063">
              <a:buNone/>
            </a:pPr>
            <a:r>
              <a:rPr lang="en-US" altLang="en-US" dirty="0"/>
              <a:t>	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26.6</a:t>
            </a:r>
            <a:b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28.4</a:t>
            </a:r>
            <a:b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30.2</a:t>
            </a:r>
            <a:b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32.0</a:t>
            </a:r>
            <a:b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33.8</a:t>
            </a:r>
            <a:b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35.6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274869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>
                <a:latin typeface="Courier New" panose="02070309020205020404" pitchFamily="49" charset="0"/>
              </a:rPr>
              <a:t>System.out.print</a:t>
            </a:r>
            <a:r>
              <a:rPr lang="en-US" altLang="en-US"/>
              <a:t>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marL="273050" indent="-273050"/>
            <a:r>
              <a:rPr lang="en-US" altLang="en-US"/>
              <a:t>Prints without moving to a new line</a:t>
            </a:r>
          </a:p>
          <a:p>
            <a:pPr marL="639763" lvl="1" indent="-246063"/>
            <a:r>
              <a:rPr lang="en-US" altLang="en-US"/>
              <a:t>allows you to print partial messages on the same line</a:t>
            </a:r>
          </a:p>
          <a:p>
            <a:pPr marL="639763" lvl="1" indent="-246063">
              <a:buNone/>
            </a:pPr>
            <a:endParaRPr lang="en-US" altLang="en-US"/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>
                <a:latin typeface="Courier New" panose="02070309020205020404" pitchFamily="49" charset="0"/>
              </a:rPr>
              <a:t>	int highestTemp = 5;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>
                <a:latin typeface="Courier New" panose="02070309020205020404" pitchFamily="49" charset="0"/>
              </a:rPr>
              <a:t>	for (int i = -3; i &lt;= highestTemp / 2; i++)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>
                <a:latin typeface="Courier New" panose="02070309020205020404" pitchFamily="49" charset="0"/>
              </a:rPr>
              <a:t>	    </a:t>
            </a:r>
            <a:r>
              <a:rPr lang="en-US" altLang="en-US" b="1">
                <a:latin typeface="Courier New" panose="02070309020205020404" pitchFamily="49" charset="0"/>
              </a:rPr>
              <a:t>System.out.print</a:t>
            </a:r>
            <a:r>
              <a:rPr lang="en-US" altLang="en-US">
                <a:latin typeface="Courier New" panose="02070309020205020404" pitchFamily="49" charset="0"/>
              </a:rPr>
              <a:t>((i * 1.8 + 32) + "  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>
                <a:latin typeface="Courier New" panose="02070309020205020404" pitchFamily="49" charset="0"/>
              </a:rPr>
              <a:t>	}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marL="639763" lvl="1" indent="-246063">
              <a:buFontTx/>
              <a:buChar char="•"/>
            </a:pPr>
            <a:r>
              <a:rPr lang="en-US" altLang="en-US"/>
              <a:t>Output: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	26.6  28.4  30.2  32.0  33.8  35.6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altLang="en-US"/>
              <a:t>Concatenate  </a:t>
            </a:r>
            <a:r>
              <a:rPr lang="en-US" altLang="en-US">
                <a:latin typeface="Courier New" panose="02070309020205020404" pitchFamily="49" charset="0"/>
              </a:rPr>
              <a:t>"  "</a:t>
            </a:r>
            <a:r>
              <a:rPr lang="en-US" altLang="en-US"/>
              <a:t>  to separate the numbers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479476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Counting down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marL="273050" indent="-273050"/>
            <a:r>
              <a:rPr lang="en-US" altLang="en-US" dirty="0"/>
              <a:t>The </a:t>
            </a:r>
            <a:r>
              <a:rPr lang="en-US" altLang="en-US" b="1" dirty="0"/>
              <a:t>update</a:t>
            </a:r>
            <a:r>
              <a:rPr lang="en-US" altLang="en-US" dirty="0"/>
              <a:t> can use </a:t>
            </a:r>
            <a:r>
              <a:rPr lang="en-US" altLang="en-US" b="1" dirty="0">
                <a:latin typeface="Courier New" panose="02070309020205020404" pitchFamily="49" charset="0"/>
              </a:rPr>
              <a:t>--</a:t>
            </a:r>
            <a:r>
              <a:rPr lang="en-US" altLang="en-US" dirty="0"/>
              <a:t> to make the loop count down.</a:t>
            </a:r>
          </a:p>
          <a:p>
            <a:pPr marL="639763" lvl="1" indent="-246063"/>
            <a:r>
              <a:rPr lang="en-US" altLang="en-US" dirty="0"/>
              <a:t>The </a:t>
            </a:r>
            <a:r>
              <a:rPr lang="en-US" altLang="en-US" b="1" dirty="0"/>
              <a:t>test</a:t>
            </a:r>
            <a:r>
              <a:rPr lang="en-US" altLang="en-US" dirty="0"/>
              <a:t> must say </a:t>
            </a:r>
            <a:r>
              <a:rPr lang="en-US" altLang="en-US" dirty="0">
                <a:latin typeface="Courier New" panose="02070309020205020404" pitchFamily="49" charset="0"/>
              </a:rPr>
              <a:t>&gt;</a:t>
            </a:r>
            <a:r>
              <a:rPr lang="en-US" altLang="en-US" dirty="0"/>
              <a:t> instead of </a:t>
            </a:r>
            <a:r>
              <a:rPr lang="en-US" altLang="en-US" dirty="0">
                <a:latin typeface="Courier New" panose="02070309020205020404" pitchFamily="49" charset="0"/>
              </a:rPr>
              <a:t>&lt;</a:t>
            </a:r>
            <a:endParaRPr lang="en-US" altLang="en-US" dirty="0"/>
          </a:p>
          <a:p>
            <a:pPr marL="639763" lvl="1" indent="-246063">
              <a:buNone/>
            </a:pPr>
            <a:endParaRPr lang="en-US" altLang="en-US" dirty="0"/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</a:t>
            </a:r>
            <a:r>
              <a:rPr lang="en-US" altLang="en-US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dirty="0">
                <a:latin typeface="Courier New" panose="02070309020205020404" pitchFamily="49" charset="0"/>
              </a:rPr>
              <a:t>("T-minus ");</a:t>
            </a:r>
            <a:endParaRPr lang="en-US" altLang="en-US" dirty="0"/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for (</a:t>
            </a:r>
            <a:r>
              <a:rPr lang="en-US" altLang="en-US" dirty="0" err="1">
                <a:latin typeface="Courier New" panose="02070309020205020404" pitchFamily="49" charset="0"/>
              </a:rPr>
              <a:t>int</a:t>
            </a:r>
            <a:r>
              <a:rPr lang="en-US" altLang="en-US" dirty="0">
                <a:latin typeface="Courier New" panose="02070309020205020404" pitchFamily="49" charset="0"/>
              </a:rPr>
              <a:t> i = 10; i </a:t>
            </a:r>
            <a:r>
              <a:rPr lang="en-US" altLang="en-US" b="1" dirty="0">
                <a:latin typeface="Courier New" panose="02070309020205020404" pitchFamily="49" charset="0"/>
              </a:rPr>
              <a:t>&gt;=</a:t>
            </a:r>
            <a:r>
              <a:rPr lang="en-US" altLang="en-US" dirty="0">
                <a:latin typeface="Courier New" panose="02070309020205020404" pitchFamily="49" charset="0"/>
              </a:rPr>
              <a:t> 1; i</a:t>
            </a:r>
            <a:r>
              <a:rPr lang="en-US" altLang="en-US" b="1" dirty="0">
                <a:latin typeface="Courier New" panose="02070309020205020404" pitchFamily="49" charset="0"/>
              </a:rPr>
              <a:t>--</a:t>
            </a:r>
            <a:r>
              <a:rPr lang="en-US" altLang="en-US" dirty="0">
                <a:latin typeface="Courier New" panose="02070309020205020404" pitchFamily="49" charset="0"/>
              </a:rPr>
              <a:t>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     </a:t>
            </a:r>
            <a:r>
              <a:rPr lang="en-US" altLang="en-US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dirty="0">
                <a:latin typeface="Courier New" panose="02070309020205020404" pitchFamily="49" charset="0"/>
              </a:rPr>
              <a:t>(i + ", 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}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</a:t>
            </a:r>
            <a:r>
              <a:rPr lang="en-US" altLang="en-US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dirty="0">
                <a:latin typeface="Courier New" panose="02070309020205020404" pitchFamily="49" charset="0"/>
              </a:rPr>
              <a:t>("blastoff!");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</a:t>
            </a:r>
            <a:r>
              <a:rPr lang="en-US" altLang="en-US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dirty="0">
                <a:latin typeface="Courier New" panose="02070309020205020404" pitchFamily="49" charset="0"/>
              </a:rPr>
              <a:t>("The end.");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dirty="0">
              <a:latin typeface="Courier New" panose="02070309020205020404" pitchFamily="49" charset="0"/>
            </a:endParaRPr>
          </a:p>
          <a:p>
            <a:pPr marL="639763" lvl="1" indent="-246063"/>
            <a:r>
              <a:rPr lang="en-US" altLang="en-US" dirty="0"/>
              <a:t>Output: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T-minus 10, 9, 8, 7, 6, 5, 4, 3, 2, 1, blastoff!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The end.</a:t>
            </a:r>
          </a:p>
        </p:txBody>
      </p:sp>
    </p:spTree>
    <p:extLst>
      <p:ext uri="{BB962C8B-B14F-4D97-AF65-F5344CB8AC3E}">
        <p14:creationId xmlns:p14="http://schemas.microsoft.com/office/powerpoint/2010/main" val="6925464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4"/>
          <p:cNvSpPr>
            <a:spLocks noGrp="1"/>
          </p:cNvSpPr>
          <p:nvPr>
            <p:ph type="title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Nested </a:t>
            </a:r>
            <a:r>
              <a:rPr lang="en-US" altLang="en-US" dirty="0">
                <a:solidFill>
                  <a:schemeClr val="tx1"/>
                </a:solidFill>
                <a:latin typeface="Courier New" panose="02070309020205020404" pitchFamily="49" charset="0"/>
              </a:rPr>
              <a:t>for</a:t>
            </a:r>
            <a:r>
              <a:rPr lang="en-US" altLang="en-US" dirty="0">
                <a:solidFill>
                  <a:schemeClr val="tx1"/>
                </a:solidFill>
              </a:rPr>
              <a:t> loops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6693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What if we wanted to print the following pattern?</a:t>
            </a:r>
          </a:p>
          <a:p>
            <a:endParaRPr lang="en-US" dirty="0"/>
          </a:p>
          <a:p>
            <a:endParaRPr lang="en-US" dirty="0"/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**********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**********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**********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**********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**********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8164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Nested loops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85000" lnSpcReduction="20000"/>
          </a:bodyPr>
          <a:lstStyle/>
          <a:p>
            <a:pPr marL="273050" indent="-273050"/>
            <a:r>
              <a:rPr lang="en-US" altLang="en-US" b="1" dirty="0"/>
              <a:t>nested loop</a:t>
            </a:r>
            <a:r>
              <a:rPr lang="en-US" altLang="en-US" dirty="0"/>
              <a:t>: A loop placed inside another loop.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900" dirty="0"/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for (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i = 1; i &lt;= 5; i++)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    for (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int</a:t>
            </a:r>
            <a:r>
              <a:rPr lang="en-US" altLang="en-US" sz="2000" b="1" dirty="0">
                <a:latin typeface="Courier New" panose="02070309020205020404" pitchFamily="49" charset="0"/>
              </a:rPr>
              <a:t> j = 1; j &lt;= 10; j++)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       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2000" b="1" dirty="0">
                <a:latin typeface="Courier New" panose="02070309020205020404" pitchFamily="49" charset="0"/>
              </a:rPr>
              <a:t>("*");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    }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();   </a:t>
            </a:r>
            <a:endParaRPr lang="en-US" altLang="en-US" sz="20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}</a:t>
            </a:r>
            <a:endParaRPr lang="en-US" altLang="en-US" sz="900" dirty="0"/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2000" dirty="0"/>
          </a:p>
          <a:p>
            <a:pPr marL="273050" indent="-273050"/>
            <a:r>
              <a:rPr lang="en-US" altLang="en-US" dirty="0"/>
              <a:t>Output?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**********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**********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**********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**********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**********</a:t>
            </a:r>
          </a:p>
          <a:p>
            <a:pPr marL="639763" lvl="1" indent="-246063">
              <a:lnSpc>
                <a:spcPct val="60000"/>
              </a:lnSpc>
              <a:buNone/>
            </a:pPr>
            <a:endParaRPr lang="en-US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3050" indent="-273050"/>
            <a:r>
              <a:rPr lang="en-US" altLang="en-US" dirty="0"/>
              <a:t>The outer loop repeats 5 times; the inner one 10 times.</a:t>
            </a:r>
          </a:p>
          <a:p>
            <a:pPr marL="639763" lvl="1" indent="-246063"/>
            <a:r>
              <a:rPr lang="en-US" altLang="en-US" sz="2000" dirty="0"/>
              <a:t>"sets and reps" exercise analogy</a:t>
            </a:r>
          </a:p>
        </p:txBody>
      </p:sp>
    </p:spTree>
    <p:extLst>
      <p:ext uri="{BB962C8B-B14F-4D97-AF65-F5344CB8AC3E}">
        <p14:creationId xmlns:p14="http://schemas.microsoft.com/office/powerpoint/2010/main" val="14787383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Nested </a:t>
            </a:r>
            <a:r>
              <a:rPr lang="en-US" altLang="en-US">
                <a:latin typeface="Courier New" panose="02070309020205020404" pitchFamily="49" charset="0"/>
              </a:rPr>
              <a:t>for</a:t>
            </a:r>
            <a:r>
              <a:rPr lang="en-US" altLang="en-US"/>
              <a:t> loop exercise</a:t>
            </a:r>
          </a:p>
        </p:txBody>
      </p:sp>
      <p:sp>
        <p:nvSpPr>
          <p:cNvPr id="1473539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marL="273050" indent="-273050"/>
            <a:r>
              <a:rPr lang="en-US" altLang="en-US"/>
              <a:t>What is the output of the following nested </a:t>
            </a:r>
            <a:r>
              <a:rPr lang="en-US" altLang="en-US">
                <a:latin typeface="Courier New" panose="02070309020205020404" pitchFamily="49" charset="0"/>
              </a:rPr>
              <a:t>for</a:t>
            </a:r>
            <a:r>
              <a:rPr lang="en-US" altLang="en-US"/>
              <a:t> loops?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800"/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for (int i = 1; i &lt;= 5; i++)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    for (int j = 1; j &lt;= </a:t>
            </a:r>
            <a:r>
              <a:rPr lang="en-US" altLang="en-US" sz="2000" b="1">
                <a:latin typeface="Courier New" panose="02070309020205020404" pitchFamily="49" charset="0"/>
              </a:rPr>
              <a:t>i</a:t>
            </a:r>
            <a:r>
              <a:rPr lang="en-US" altLang="en-US" sz="2000">
                <a:latin typeface="Courier New" panose="02070309020205020404" pitchFamily="49" charset="0"/>
              </a:rPr>
              <a:t>; j++)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        System.out.print("*");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    }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    System.out.println();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}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2000"/>
          </a:p>
          <a:p>
            <a:pPr marL="273050" indent="-273050"/>
            <a:r>
              <a:rPr lang="en-US" altLang="en-US"/>
              <a:t>Output:</a:t>
            </a:r>
          </a:p>
          <a:p>
            <a:pPr marL="639763" lvl="1" indent="-246063">
              <a:lnSpc>
                <a:spcPct val="70000"/>
              </a:lnSpc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*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**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***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****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*****</a:t>
            </a:r>
          </a:p>
        </p:txBody>
      </p:sp>
    </p:spTree>
    <p:extLst>
      <p:ext uri="{BB962C8B-B14F-4D97-AF65-F5344CB8AC3E}">
        <p14:creationId xmlns:p14="http://schemas.microsoft.com/office/powerpoint/2010/main" val="6641719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73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5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735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5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735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5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735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5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735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53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7353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Nested </a:t>
            </a:r>
            <a:r>
              <a:rPr lang="en-US" altLang="en-US">
                <a:latin typeface="Courier New" panose="02070309020205020404" pitchFamily="49" charset="0"/>
              </a:rPr>
              <a:t>for</a:t>
            </a:r>
            <a:r>
              <a:rPr lang="en-US" altLang="en-US"/>
              <a:t> loop exercise</a:t>
            </a:r>
          </a:p>
        </p:txBody>
      </p:sp>
      <p:sp>
        <p:nvSpPr>
          <p:cNvPr id="1473539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marL="273050" indent="-273050"/>
            <a:r>
              <a:rPr lang="en-US" altLang="en-US"/>
              <a:t>What is the output of the following nested </a:t>
            </a:r>
            <a:r>
              <a:rPr lang="en-US" altLang="en-US">
                <a:latin typeface="Courier New" panose="02070309020205020404" pitchFamily="49" charset="0"/>
              </a:rPr>
              <a:t>for</a:t>
            </a:r>
            <a:r>
              <a:rPr lang="en-US" altLang="en-US"/>
              <a:t> loops?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800"/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for (int i = 1; i &lt;= 5; i++)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    for (int j = 1; j &lt;= </a:t>
            </a:r>
            <a:r>
              <a:rPr lang="en-US" altLang="en-US" sz="2000" b="1">
                <a:latin typeface="Courier New" panose="02070309020205020404" pitchFamily="49" charset="0"/>
              </a:rPr>
              <a:t>i</a:t>
            </a:r>
            <a:r>
              <a:rPr lang="en-US" altLang="en-US" sz="2000">
                <a:latin typeface="Courier New" panose="02070309020205020404" pitchFamily="49" charset="0"/>
              </a:rPr>
              <a:t>; j++)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        System.out.print(i);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    }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    System.out.println();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}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2000"/>
          </a:p>
          <a:p>
            <a:pPr marL="273050" indent="-273050"/>
            <a:r>
              <a:rPr lang="en-US" altLang="en-US"/>
              <a:t>Output:</a:t>
            </a:r>
          </a:p>
          <a:p>
            <a:pPr marL="639763" lvl="1" indent="-246063">
              <a:lnSpc>
                <a:spcPct val="70000"/>
              </a:lnSpc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1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22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333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4444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55555</a:t>
            </a:r>
          </a:p>
        </p:txBody>
      </p:sp>
    </p:spTree>
    <p:extLst>
      <p:ext uri="{BB962C8B-B14F-4D97-AF65-F5344CB8AC3E}">
        <p14:creationId xmlns:p14="http://schemas.microsoft.com/office/powerpoint/2010/main" val="16383002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73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5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735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5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735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5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735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5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735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53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7353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Common errors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r>
              <a:rPr lang="en-US" altLang="en-US" dirty="0"/>
              <a:t>Both of the following sets of code produce </a:t>
            </a:r>
            <a:r>
              <a:rPr lang="en-US" altLang="en-US" i="1" dirty="0">
                <a:solidFill>
                  <a:srgbClr val="C00000"/>
                </a:solidFill>
              </a:rPr>
              <a:t>infinite loops</a:t>
            </a:r>
            <a:r>
              <a:rPr lang="en-US" altLang="en-US" dirty="0">
                <a:solidFill>
                  <a:srgbClr val="C00000"/>
                </a:solidFill>
              </a:rPr>
              <a:t>:</a:t>
            </a:r>
          </a:p>
          <a:p>
            <a:pPr marL="639763" lvl="1" indent="-246063">
              <a:spcBef>
                <a:spcPts val="200"/>
              </a:spcBef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for (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</a:rPr>
              <a:t> = 1; </a:t>
            </a:r>
            <a:r>
              <a:rPr lang="en-US" altLang="en-US" sz="2000" dirty="0" err="1">
                <a:latin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</a:rPr>
              <a:t> &lt;= 5; </a:t>
            </a:r>
            <a:r>
              <a:rPr lang="en-US" altLang="en-US" sz="2000" dirty="0" err="1">
                <a:latin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</a:rPr>
              <a:t>++) {</a:t>
            </a:r>
          </a:p>
          <a:p>
            <a:pPr marL="639763" lvl="1" indent="-246063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for (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j = 1; </a:t>
            </a:r>
            <a:r>
              <a:rPr lang="en-US" altLang="en-US" sz="2000" b="1" dirty="0" err="1">
                <a:solidFill>
                  <a:srgbClr val="A50021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2000" b="1" dirty="0">
                <a:solidFill>
                  <a:srgbClr val="A50021"/>
                </a:solidFill>
                <a:latin typeface="Courier New" panose="02070309020205020404" pitchFamily="49" charset="0"/>
              </a:rPr>
              <a:t> &lt;= 10</a:t>
            </a:r>
            <a:r>
              <a:rPr lang="en-US" altLang="en-US" sz="2000" dirty="0">
                <a:latin typeface="Courier New" panose="02070309020205020404" pitchFamily="49" charset="0"/>
              </a:rPr>
              <a:t>; </a:t>
            </a:r>
            <a:r>
              <a:rPr lang="en-US" altLang="en-US" sz="2000" dirty="0" err="1">
                <a:latin typeface="Courier New" panose="02070309020205020404" pitchFamily="49" charset="0"/>
              </a:rPr>
              <a:t>j++</a:t>
            </a:r>
            <a:r>
              <a:rPr lang="en-US" altLang="en-US" sz="2000" dirty="0">
                <a:latin typeface="Courier New" panose="02070309020205020404" pitchFamily="49" charset="0"/>
              </a:rPr>
              <a:t>) {</a:t>
            </a:r>
          </a:p>
          <a:p>
            <a:pPr marL="639763" lvl="1" indent="-246063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    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2000" dirty="0">
                <a:latin typeface="Courier New" panose="02070309020205020404" pitchFamily="49" charset="0"/>
              </a:rPr>
              <a:t>("*");</a:t>
            </a:r>
          </a:p>
          <a:p>
            <a:pPr marL="639763" lvl="1" indent="-246063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}</a:t>
            </a:r>
          </a:p>
          <a:p>
            <a:pPr marL="639763" lvl="1" indent="-246063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();</a:t>
            </a:r>
          </a:p>
          <a:p>
            <a:pPr marL="639763" lvl="1" indent="-246063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}</a:t>
            </a:r>
          </a:p>
          <a:p>
            <a:pPr marL="639763" lvl="1" indent="-246063">
              <a:lnSpc>
                <a:spcPct val="80000"/>
              </a:lnSpc>
              <a:spcBef>
                <a:spcPts val="200"/>
              </a:spcBef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for (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</a:rPr>
              <a:t> = 1; </a:t>
            </a:r>
            <a:r>
              <a:rPr lang="en-US" altLang="en-US" sz="2000" dirty="0" err="1">
                <a:latin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</a:rPr>
              <a:t> &lt;= 5; </a:t>
            </a:r>
            <a:r>
              <a:rPr lang="en-US" altLang="en-US" sz="2000" dirty="0" err="1">
                <a:latin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</a:rPr>
              <a:t>++) {</a:t>
            </a:r>
          </a:p>
          <a:p>
            <a:pPr marL="639763" lvl="1" indent="-246063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for (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j = 1; j &lt;= 10; </a:t>
            </a:r>
            <a:r>
              <a:rPr lang="en-US" altLang="en-US" sz="2000" b="1" dirty="0" err="1">
                <a:solidFill>
                  <a:srgbClr val="A50021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2000" b="1" dirty="0">
                <a:solidFill>
                  <a:srgbClr val="A50021"/>
                </a:solidFill>
                <a:latin typeface="Courier New" panose="02070309020205020404" pitchFamily="49" charset="0"/>
              </a:rPr>
              <a:t>++</a:t>
            </a:r>
            <a:r>
              <a:rPr lang="en-US" altLang="en-US" sz="2000" dirty="0">
                <a:latin typeface="Courier New" panose="02070309020205020404" pitchFamily="49" charset="0"/>
              </a:rPr>
              <a:t>) {</a:t>
            </a:r>
          </a:p>
          <a:p>
            <a:pPr marL="639763" lvl="1" indent="-246063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    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2000" dirty="0">
                <a:latin typeface="Courier New" panose="02070309020205020404" pitchFamily="49" charset="0"/>
              </a:rPr>
              <a:t>("*");</a:t>
            </a:r>
          </a:p>
          <a:p>
            <a:pPr marL="639763" lvl="1" indent="-246063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}</a:t>
            </a:r>
          </a:p>
          <a:p>
            <a:pPr marL="639763" lvl="1" indent="-246063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();</a:t>
            </a:r>
          </a:p>
          <a:p>
            <a:pPr marL="639763" lvl="1" indent="-246063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16291249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Repetition with </a:t>
            </a:r>
            <a:r>
              <a:rPr lang="en-US" altLang="en-US">
                <a:latin typeface="Courier New" panose="02070309020205020404" pitchFamily="49" charset="0"/>
              </a:rPr>
              <a:t>for</a:t>
            </a:r>
            <a:r>
              <a:rPr lang="en-US" altLang="en-US"/>
              <a:t> loops</a:t>
            </a:r>
          </a:p>
        </p:txBody>
      </p:sp>
      <p:sp>
        <p:nvSpPr>
          <p:cNvPr id="411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dirty="0"/>
              <a:t>So far, repeating a statement is redundant: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800" dirty="0"/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0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("Homer says:");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000" dirty="0" err="1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0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("I am so smart");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000" dirty="0" err="1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0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("I am so smart");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000" dirty="0" err="1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0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("I am so smart");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000" dirty="0" err="1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0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("I am so smart");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("S-M-R-T... I mean S-M-A-R-T");</a:t>
            </a:r>
            <a:endParaRPr lang="en-US" altLang="en-US" sz="800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75000"/>
              </a:lnSpc>
              <a:buFontTx/>
              <a:buNone/>
            </a:pPr>
            <a:endParaRPr lang="en-US" altLang="en-US" sz="1800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75000"/>
              </a:lnSpc>
              <a:buFontTx/>
              <a:buNone/>
            </a:pPr>
            <a:endParaRPr lang="en-US" altLang="en-US" sz="2000" dirty="0"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dirty="0"/>
              <a:t>Java's </a:t>
            </a:r>
            <a:r>
              <a:rPr lang="en-US" altLang="en-US" b="1" dirty="0">
                <a:latin typeface="Courier New" panose="02070309020205020404" pitchFamily="49" charset="0"/>
              </a:rPr>
              <a:t>for</a:t>
            </a:r>
            <a:r>
              <a:rPr lang="en-US" altLang="en-US" b="1" dirty="0"/>
              <a:t> loop</a:t>
            </a:r>
            <a:r>
              <a:rPr lang="en-US" altLang="en-US" dirty="0"/>
              <a:t> statement performs a task many times.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("Homer says:");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endParaRPr lang="en-US" altLang="en-US" sz="800" b="1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0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for (</a:t>
            </a:r>
            <a:r>
              <a:rPr lang="en-US" altLang="en-US" sz="2000" b="1" dirty="0" err="1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b="1" dirty="0" err="1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 = 1; </a:t>
            </a:r>
            <a:r>
              <a:rPr lang="en-US" altLang="en-US" sz="2000" b="1" dirty="0" err="1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 &lt;= 4; </a:t>
            </a:r>
            <a:r>
              <a:rPr lang="en-US" altLang="en-US" sz="2000" b="1" dirty="0" err="1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++) {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altLang="en-US" sz="2000" b="1" dirty="0">
                <a:solidFill>
                  <a:srgbClr val="008000"/>
                </a:solidFill>
                <a:latin typeface="Consolas" charset="0"/>
                <a:ea typeface="Consolas" charset="0"/>
                <a:cs typeface="Consolas" charset="0"/>
              </a:rPr>
              <a:t>// repeat 4 times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sz="2000" b="1" dirty="0" err="1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0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("I am so smart");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	}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endParaRPr lang="en-US" altLang="en-US" sz="800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("S-M-R-T... I mean S-M-A-R-T");</a:t>
            </a:r>
          </a:p>
        </p:txBody>
      </p:sp>
    </p:spTree>
    <p:extLst>
      <p:ext uri="{BB962C8B-B14F-4D97-AF65-F5344CB8AC3E}">
        <p14:creationId xmlns:p14="http://schemas.microsoft.com/office/powerpoint/2010/main" val="18166663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1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116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116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116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1165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1165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Complex lines</a:t>
            </a:r>
          </a:p>
        </p:txBody>
      </p:sp>
      <p:sp>
        <p:nvSpPr>
          <p:cNvPr id="432131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marL="273050" indent="-273050"/>
            <a:r>
              <a:rPr lang="en-US" altLang="en-US"/>
              <a:t>What nested </a:t>
            </a:r>
            <a:r>
              <a:rPr lang="en-US" altLang="en-US">
                <a:latin typeface="Courier New" panose="02070309020205020404" pitchFamily="49" charset="0"/>
              </a:rPr>
              <a:t>for</a:t>
            </a:r>
            <a:r>
              <a:rPr lang="en-US" altLang="en-US"/>
              <a:t> loops produce the following output?</a:t>
            </a:r>
            <a:br>
              <a:rPr lang="en-US" altLang="en-US"/>
            </a:br>
            <a:br>
              <a:rPr lang="en-US" altLang="en-US" sz="800"/>
            </a:br>
            <a:br>
              <a:rPr lang="en-US" altLang="en-US"/>
            </a:br>
            <a:endParaRPr lang="en-US" altLang="en-US"/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>
                <a:latin typeface="Courier New" panose="02070309020205020404" pitchFamily="49" charset="0"/>
              </a:rPr>
              <a:t>....1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>
                <a:latin typeface="Courier New" panose="02070309020205020404" pitchFamily="49" charset="0"/>
              </a:rPr>
              <a:t>...2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>
                <a:latin typeface="Courier New" panose="02070309020205020404" pitchFamily="49" charset="0"/>
              </a:rPr>
              <a:t>..3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>
                <a:latin typeface="Courier New" panose="02070309020205020404" pitchFamily="49" charset="0"/>
              </a:rPr>
              <a:t>.4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>
                <a:latin typeface="Courier New" panose="02070309020205020404" pitchFamily="49" charset="0"/>
              </a:rPr>
              <a:t>5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/>
          </a:p>
          <a:p>
            <a:pPr marL="273050" indent="-273050"/>
            <a:r>
              <a:rPr lang="en-US" altLang="en-US"/>
              <a:t>We must build multiple complex lines of output using:</a:t>
            </a:r>
          </a:p>
          <a:p>
            <a:pPr marL="639763" lvl="1" indent="-246063"/>
            <a:r>
              <a:rPr lang="en-US" altLang="en-US"/>
              <a:t>an </a:t>
            </a:r>
            <a:r>
              <a:rPr lang="en-US" altLang="en-US" i="1"/>
              <a:t>outer "vertical" loop</a:t>
            </a:r>
            <a:r>
              <a:rPr lang="en-US" altLang="en-US"/>
              <a:t> for each of the lines</a:t>
            </a:r>
          </a:p>
          <a:p>
            <a:pPr marL="639763" lvl="1" indent="-246063"/>
            <a:r>
              <a:rPr lang="en-US" altLang="en-US" i="1"/>
              <a:t>inner "horizontal" loop(s)</a:t>
            </a:r>
            <a:r>
              <a:rPr lang="en-US" altLang="en-US"/>
              <a:t> for the patterns within each line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14400" y="2133600"/>
            <a:ext cx="1524000" cy="2333625"/>
            <a:chOff x="336" y="1488"/>
            <a:chExt cx="960" cy="1440"/>
          </a:xfrm>
        </p:grpSpPr>
        <p:sp>
          <p:nvSpPr>
            <p:cNvPr id="8197" name="AutoShape 5"/>
            <p:cNvSpPr>
              <a:spLocks/>
            </p:cNvSpPr>
            <p:nvPr/>
          </p:nvSpPr>
          <p:spPr bwMode="auto">
            <a:xfrm>
              <a:off x="960" y="2016"/>
              <a:ext cx="336" cy="912"/>
            </a:xfrm>
            <a:prstGeom prst="rightBrace">
              <a:avLst>
                <a:gd name="adj1" fmla="val 22619"/>
                <a:gd name="adj2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/>
              <a:r>
                <a:rPr lang="en-US" altLang="en-US" i="1" dirty="0">
                  <a:solidFill>
                    <a:srgbClr val="80808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        outer loop (loops 5 times because there are 5 lines)</a:t>
              </a:r>
            </a:p>
          </p:txBody>
        </p:sp>
        <p:sp>
          <p:nvSpPr>
            <p:cNvPr id="8198" name="AutoShape 6"/>
            <p:cNvSpPr>
              <a:spLocks/>
            </p:cNvSpPr>
            <p:nvPr/>
          </p:nvSpPr>
          <p:spPr bwMode="auto">
            <a:xfrm rot="-5400000">
              <a:off x="408" y="1416"/>
              <a:ext cx="336" cy="480"/>
            </a:xfrm>
            <a:prstGeom prst="rightBrace">
              <a:avLst>
                <a:gd name="adj1" fmla="val 11905"/>
                <a:gd name="adj2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eaVert"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/>
              <a:r>
                <a:rPr lang="en-US" altLang="en-US" i="1" dirty="0">
                  <a:solidFill>
                    <a:srgbClr val="80808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inner loop (repeated characters on each line)</a:t>
              </a:r>
            </a:p>
            <a:p>
              <a:pPr algn="l"/>
              <a:endParaRPr lang="en-US" altLang="en-US" i="1" dirty="0">
                <a:solidFill>
                  <a:srgbClr val="808080"/>
                </a:solidFill>
                <a:latin typeface="Verdana" panose="020B0604030504040204" pitchFamily="34" charset="0"/>
                <a:cs typeface="Times New Roman" panose="02020603050405020304" pitchFamily="18" charset="0"/>
              </a:endParaRPr>
            </a:p>
            <a:p>
              <a:pPr algn="l"/>
              <a:endPara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endParaRPr>
            </a:p>
            <a:p>
              <a:pPr algn="l"/>
              <a:endPara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endParaRPr>
            </a:p>
            <a:p>
              <a:pPr algn="l"/>
              <a:endPara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09339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2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32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32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Outer and inner loop</a:t>
            </a:r>
          </a:p>
        </p:txBody>
      </p:sp>
      <p:sp>
        <p:nvSpPr>
          <p:cNvPr id="433155" name="Rectangle 2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85000" lnSpcReduction="20000"/>
          </a:bodyPr>
          <a:lstStyle/>
          <a:p>
            <a:pPr marL="273050" indent="-273050"/>
            <a:r>
              <a:rPr lang="en-US" altLang="en-US"/>
              <a:t>First write the outer loop, from 1 to the number of lines.</a:t>
            </a:r>
          </a:p>
          <a:p>
            <a:pPr marL="639763" lvl="1" indent="-246063"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>
                <a:latin typeface="Courier New" panose="02070309020205020404" pitchFamily="49" charset="0"/>
              </a:rPr>
              <a:t>for (int line = 1; line &lt;= 5; line++) {</a:t>
            </a:r>
          </a:p>
          <a:p>
            <a:pPr marL="639763" lvl="1" indent="-246063">
              <a:buNone/>
            </a:pPr>
            <a:r>
              <a:rPr lang="en-US" altLang="en-US">
                <a:latin typeface="Courier New" panose="02070309020205020404" pitchFamily="49" charset="0"/>
              </a:rPr>
              <a:t>    </a:t>
            </a:r>
            <a:r>
              <a:rPr lang="en-US" altLang="en-US" b="1"/>
              <a:t>...</a:t>
            </a:r>
          </a:p>
          <a:p>
            <a:pPr marL="639763" lvl="1" indent="-246063">
              <a:buNone/>
            </a:pPr>
            <a:r>
              <a:rPr lang="en-US" altLang="en-US">
                <a:latin typeface="Courier New" panose="02070309020205020404" pitchFamily="49" charset="0"/>
              </a:rPr>
              <a:t>}</a:t>
            </a:r>
            <a:br>
              <a:rPr lang="en-US" altLang="en-US">
                <a:latin typeface="Courier New" panose="02070309020205020404" pitchFamily="49" charset="0"/>
              </a:rPr>
            </a:br>
            <a:endParaRPr lang="en-US" altLang="en-US">
              <a:latin typeface="Courier New" panose="02070309020205020404" pitchFamily="49" charset="0"/>
            </a:endParaRPr>
          </a:p>
          <a:p>
            <a:pPr marL="273050" indent="-273050"/>
            <a:r>
              <a:rPr lang="en-US" altLang="en-US"/>
              <a:t>Now look at the line contents.  Each line has a pattern:</a:t>
            </a:r>
          </a:p>
          <a:p>
            <a:pPr marL="639763" lvl="1" indent="-246063"/>
            <a:r>
              <a:rPr lang="en-US" altLang="en-US"/>
              <a:t>some dots (0 dots on the last line),  then a number</a:t>
            </a:r>
          </a:p>
          <a:p>
            <a:pPr marL="639763" lvl="1" indent="-246063"/>
            <a:endParaRPr lang="en-US" altLang="en-US" sz="900"/>
          </a:p>
          <a:p>
            <a:pPr marL="639763" lvl="1" indent="-246063">
              <a:buNone/>
            </a:pPr>
            <a:r>
              <a:rPr lang="en-US" altLang="en-US">
                <a:latin typeface="Courier New" panose="02070309020205020404" pitchFamily="49" charset="0"/>
              </a:rPr>
              <a:t>....1</a:t>
            </a:r>
          </a:p>
          <a:p>
            <a:pPr marL="639763" lvl="1" indent="-246063">
              <a:buNone/>
            </a:pPr>
            <a:r>
              <a:rPr lang="en-US" altLang="en-US">
                <a:latin typeface="Courier New" panose="02070309020205020404" pitchFamily="49" charset="0"/>
              </a:rPr>
              <a:t>...2</a:t>
            </a:r>
          </a:p>
          <a:p>
            <a:pPr marL="639763" lvl="1" indent="-246063">
              <a:buNone/>
            </a:pPr>
            <a:r>
              <a:rPr lang="en-US" altLang="en-US">
                <a:latin typeface="Courier New" panose="02070309020205020404" pitchFamily="49" charset="0"/>
              </a:rPr>
              <a:t>..3</a:t>
            </a:r>
          </a:p>
          <a:p>
            <a:pPr marL="639763" lvl="1" indent="-246063">
              <a:buNone/>
            </a:pPr>
            <a:r>
              <a:rPr lang="en-US" altLang="en-US">
                <a:latin typeface="Courier New" panose="02070309020205020404" pitchFamily="49" charset="0"/>
              </a:rPr>
              <a:t>.4</a:t>
            </a:r>
          </a:p>
          <a:p>
            <a:pPr marL="639763" lvl="1" indent="-246063">
              <a:buNone/>
            </a:pPr>
            <a:r>
              <a:rPr lang="en-US" altLang="en-US">
                <a:latin typeface="Courier New" panose="02070309020205020404" pitchFamily="49" charset="0"/>
              </a:rPr>
              <a:t>5</a:t>
            </a:r>
          </a:p>
          <a:p>
            <a:pPr marL="639763" lvl="1" indent="-246063"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marL="639763" lvl="1" indent="-246063"/>
            <a:r>
              <a:rPr lang="en-US" altLang="en-US"/>
              <a:t>Observation: the number of dots is related to the line number.</a:t>
            </a:r>
            <a:endParaRPr lang="en-US" altLang="en-US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4434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3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33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33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33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33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331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331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3315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Mapping loops to numbers</a:t>
            </a:r>
          </a:p>
        </p:txBody>
      </p:sp>
      <p:sp>
        <p:nvSpPr>
          <p:cNvPr id="1466371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>
                <a:latin typeface="Courier New" panose="02070309020205020404" pitchFamily="49" charset="0"/>
              </a:rPr>
              <a:t>for (</a:t>
            </a:r>
            <a:r>
              <a:rPr lang="en-US" altLang="en-US" dirty="0" err="1">
                <a:latin typeface="Courier New" panose="02070309020205020404" pitchFamily="49" charset="0"/>
              </a:rPr>
              <a:t>int</a:t>
            </a:r>
            <a:r>
              <a:rPr lang="en-US" altLang="en-US" dirty="0">
                <a:latin typeface="Courier New" panose="02070309020205020404" pitchFamily="49" charset="0"/>
              </a:rPr>
              <a:t> count = 1; count &lt;= 5; count++)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>
                <a:latin typeface="Courier New" panose="02070309020205020404" pitchFamily="49" charset="0"/>
              </a:rPr>
              <a:t>    </a:t>
            </a:r>
            <a:r>
              <a:rPr lang="en-US" altLang="en-US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dirty="0">
                <a:latin typeface="Courier New" panose="02070309020205020404" pitchFamily="49" charset="0"/>
              </a:rPr>
              <a:t>( </a:t>
            </a:r>
            <a:r>
              <a:rPr lang="en-US" altLang="en-US" b="1" dirty="0"/>
              <a:t>...</a:t>
            </a:r>
            <a:r>
              <a:rPr lang="en-US" altLang="en-US" dirty="0">
                <a:latin typeface="Courier New" panose="02070309020205020404" pitchFamily="49" charset="0"/>
              </a:rPr>
              <a:t> );</a:t>
            </a:r>
            <a:endParaRPr lang="en-US" altLang="en-US" b="1" dirty="0"/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>
                <a:latin typeface="Courier New" panose="02070309020205020404" pitchFamily="49" charset="0"/>
              </a:rPr>
              <a:t>}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dirty="0">
              <a:latin typeface="Courier New" panose="02070309020205020404" pitchFamily="49" charset="0"/>
            </a:endParaRPr>
          </a:p>
          <a:p>
            <a:pPr marL="639763" lvl="1" indent="-246063"/>
            <a:r>
              <a:rPr lang="en-US" altLang="en-US" dirty="0"/>
              <a:t>What statement in the body would cause the loop to print:</a:t>
            </a: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4 7 10 13 16</a:t>
            </a:r>
            <a:br>
              <a:rPr lang="en-US" altLang="en-US" dirty="0">
                <a:latin typeface="Courier New" panose="02070309020205020404" pitchFamily="49" charset="0"/>
              </a:rPr>
            </a:br>
            <a:endParaRPr lang="en-US" altLang="en-US" dirty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endParaRPr lang="en-US" altLang="en-US" dirty="0">
              <a:latin typeface="Courier New" panose="02070309020205020404" pitchFamily="49" charset="0"/>
            </a:endParaRPr>
          </a:p>
          <a:p>
            <a:pPr marL="273050" indent="-273050">
              <a:buNone/>
            </a:pPr>
            <a:endParaRPr lang="en-US" altLang="en-US" sz="800" dirty="0"/>
          </a:p>
          <a:p>
            <a:pPr marL="639763" lvl="1" indent="-246063">
              <a:buNone/>
            </a:pPr>
            <a:endParaRPr lang="en-US" altLang="en-US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721580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Loop tables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r>
              <a:rPr lang="en-US" altLang="en-US" dirty="0"/>
              <a:t>What statement in the body would cause the loop to print:</a:t>
            </a:r>
          </a:p>
          <a:p>
            <a:pPr marL="639763" lvl="1" indent="-246063">
              <a:buNone/>
            </a:pPr>
            <a:r>
              <a:rPr lang="en-US" altLang="en-US" dirty="0">
                <a:latin typeface="Courier New" panose="02070309020205020404" pitchFamily="49" charset="0"/>
              </a:rPr>
              <a:t>2 7 12 17 22</a:t>
            </a:r>
          </a:p>
          <a:p>
            <a:pPr marL="639763" lvl="1" indent="-246063">
              <a:buNone/>
            </a:pPr>
            <a:endParaRPr lang="en-US" altLang="en-US" dirty="0">
              <a:latin typeface="Courier New" panose="02070309020205020404" pitchFamily="49" charset="0"/>
            </a:endParaRPr>
          </a:p>
          <a:p>
            <a:pPr marL="273050" indent="-273050"/>
            <a:r>
              <a:rPr lang="en-US" altLang="en-US" dirty="0"/>
              <a:t>To see patterns, make a table of </a:t>
            </a:r>
            <a:r>
              <a:rPr lang="en-US" altLang="en-US" dirty="0">
                <a:latin typeface="Courier New" panose="02070309020205020404" pitchFamily="49" charset="0"/>
              </a:rPr>
              <a:t>count</a:t>
            </a:r>
            <a:r>
              <a:rPr lang="en-US" altLang="en-US" dirty="0"/>
              <a:t> and the numbers.</a:t>
            </a:r>
          </a:p>
          <a:p>
            <a:pPr marL="639763" lvl="1" indent="-246063"/>
            <a:r>
              <a:rPr lang="en-US" altLang="en-US" dirty="0"/>
              <a:t>Each time count goes up by 1, the number should go up by 5.</a:t>
            </a:r>
          </a:p>
          <a:p>
            <a:pPr marL="639763" lvl="1" indent="-246063"/>
            <a:r>
              <a:rPr lang="en-US" altLang="en-US" dirty="0"/>
              <a:t>But </a:t>
            </a:r>
            <a:r>
              <a:rPr lang="en-US" altLang="en-US" dirty="0">
                <a:latin typeface="Courier New" panose="02070309020205020404" pitchFamily="49" charset="0"/>
              </a:rPr>
              <a:t>count * 5</a:t>
            </a:r>
            <a:r>
              <a:rPr lang="en-US" altLang="en-US" dirty="0"/>
              <a:t> is too great by 3, so we subtract 3.</a:t>
            </a:r>
          </a:p>
        </p:txBody>
      </p:sp>
      <p:graphicFrame>
        <p:nvGraphicFramePr>
          <p:cNvPr id="435204" name="Group 4"/>
          <p:cNvGraphicFramePr>
            <a:graphicFrameLocks noGrp="1"/>
          </p:cNvGraphicFramePr>
          <p:nvPr>
            <p:extLst/>
          </p:nvPr>
        </p:nvGraphicFramePr>
        <p:xfrm>
          <a:off x="2586547" y="4267200"/>
          <a:ext cx="4279900" cy="2362200"/>
        </p:xfrm>
        <a:graphic>
          <a:graphicData uri="http://schemas.openxmlformats.org/drawingml/2006/table">
            <a:tbl>
              <a:tblPr/>
              <a:tblGrid>
                <a:gridCol w="866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0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2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count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number to print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5 * count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35234" name="Group 34"/>
          <p:cNvGraphicFramePr>
            <a:graphicFrameLocks noGrp="1"/>
          </p:cNvGraphicFramePr>
          <p:nvPr>
            <p:extLst/>
          </p:nvPr>
        </p:nvGraphicFramePr>
        <p:xfrm>
          <a:off x="6866447" y="4267200"/>
          <a:ext cx="1958975" cy="2359026"/>
        </p:xfrm>
        <a:graphic>
          <a:graphicData uri="http://schemas.openxmlformats.org/drawingml/2006/table">
            <a:tbl>
              <a:tblPr/>
              <a:tblGrid>
                <a:gridCol w="1958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5 * count - 3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98518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Loop tables question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r>
              <a:rPr lang="en-US" altLang="en-US" dirty="0"/>
              <a:t>What statement in the body would cause the loop to print:</a:t>
            </a:r>
          </a:p>
          <a:p>
            <a:pPr marL="639763" lvl="1" indent="-246063">
              <a:buNone/>
            </a:pPr>
            <a:r>
              <a:rPr lang="en-US" altLang="en-US" dirty="0">
                <a:latin typeface="Courier New" panose="02070309020205020404" pitchFamily="49" charset="0"/>
              </a:rPr>
              <a:t>17 13 9 5 1</a:t>
            </a:r>
          </a:p>
          <a:p>
            <a:pPr marL="639763" lvl="1" indent="-246063">
              <a:buNone/>
            </a:pPr>
            <a:endParaRPr lang="en-US" altLang="en-US" dirty="0"/>
          </a:p>
          <a:p>
            <a:pPr marL="273050" indent="-273050"/>
            <a:r>
              <a:rPr lang="en-US" altLang="en-US" dirty="0"/>
              <a:t>Let's create the loop table</a:t>
            </a:r>
          </a:p>
          <a:p>
            <a:pPr marL="639763" lvl="1" indent="-246063"/>
            <a:r>
              <a:rPr lang="en-US" altLang="en-US" dirty="0"/>
              <a:t>Each time </a:t>
            </a:r>
            <a:r>
              <a:rPr lang="en-US" altLang="en-US" dirty="0">
                <a:latin typeface="Courier New" panose="02070309020205020404" pitchFamily="49" charset="0"/>
              </a:rPr>
              <a:t>count</a:t>
            </a:r>
            <a:r>
              <a:rPr lang="en-US" altLang="en-US" dirty="0"/>
              <a:t> goes up 1, the number printed should ...</a:t>
            </a:r>
          </a:p>
          <a:p>
            <a:pPr marL="639763" lvl="1" indent="-246063"/>
            <a:r>
              <a:rPr lang="en-US" altLang="en-US" dirty="0"/>
              <a:t>But this multiple is off by a margin of ...</a:t>
            </a:r>
          </a:p>
        </p:txBody>
      </p:sp>
      <p:graphicFrame>
        <p:nvGraphicFramePr>
          <p:cNvPr id="436228" name="Group 4"/>
          <p:cNvGraphicFramePr>
            <a:graphicFrameLocks noGrp="1"/>
          </p:cNvGraphicFramePr>
          <p:nvPr>
            <p:extLst/>
          </p:nvPr>
        </p:nvGraphicFramePr>
        <p:xfrm>
          <a:off x="2619376" y="4264944"/>
          <a:ext cx="2867025" cy="2362200"/>
        </p:xfrm>
        <a:graphic>
          <a:graphicData uri="http://schemas.openxmlformats.org/drawingml/2006/table">
            <a:tbl>
              <a:tblPr/>
              <a:tblGrid>
                <a:gridCol w="866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0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count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number to print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36251" name="Group 27"/>
          <p:cNvGraphicFramePr>
            <a:graphicFrameLocks noGrp="1"/>
          </p:cNvGraphicFramePr>
          <p:nvPr>
            <p:extLst/>
          </p:nvPr>
        </p:nvGraphicFramePr>
        <p:xfrm>
          <a:off x="5486400" y="4262688"/>
          <a:ext cx="4495800" cy="2362200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-4 * count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-4 * count + 21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36274" name="Group 50"/>
          <p:cNvGraphicFramePr>
            <a:graphicFrameLocks noGrp="1"/>
          </p:cNvGraphicFramePr>
          <p:nvPr>
            <p:extLst/>
          </p:nvPr>
        </p:nvGraphicFramePr>
        <p:xfrm>
          <a:off x="5486400" y="4267200"/>
          <a:ext cx="4495800" cy="2362200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-4 * count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36297" name="Group 73"/>
          <p:cNvGraphicFramePr>
            <a:graphicFrameLocks noGrp="1"/>
          </p:cNvGraphicFramePr>
          <p:nvPr>
            <p:extLst/>
          </p:nvPr>
        </p:nvGraphicFramePr>
        <p:xfrm>
          <a:off x="5486400" y="4264944"/>
          <a:ext cx="4495800" cy="2362200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690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6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6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Nested </a:t>
            </a:r>
            <a:r>
              <a:rPr lang="en-US" altLang="en-US">
                <a:latin typeface="Courier New" panose="02070309020205020404" pitchFamily="49" charset="0"/>
              </a:rPr>
              <a:t>for</a:t>
            </a:r>
            <a:r>
              <a:rPr lang="en-US" altLang="en-US"/>
              <a:t> loop exercise</a:t>
            </a:r>
          </a:p>
        </p:txBody>
      </p:sp>
      <p:sp>
        <p:nvSpPr>
          <p:cNvPr id="1478658" name="Rectangle 2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marL="273050" indent="-273050"/>
            <a:r>
              <a:rPr lang="en-US" altLang="en-US"/>
              <a:t>Make a table to represent any patterns on each line.</a:t>
            </a:r>
          </a:p>
          <a:p>
            <a:pPr marL="639763" lvl="1" indent="-246063"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>
                <a:latin typeface="Courier New" panose="02070309020205020404" pitchFamily="49" charset="0"/>
              </a:rPr>
              <a:t>....1</a:t>
            </a:r>
          </a:p>
          <a:p>
            <a:pPr marL="639763" lvl="1" indent="-246063">
              <a:buNone/>
            </a:pPr>
            <a:r>
              <a:rPr lang="en-US" altLang="en-US">
                <a:latin typeface="Courier New" panose="02070309020205020404" pitchFamily="49" charset="0"/>
              </a:rPr>
              <a:t>...2</a:t>
            </a:r>
          </a:p>
          <a:p>
            <a:pPr marL="639763" lvl="1" indent="-246063">
              <a:buNone/>
            </a:pPr>
            <a:r>
              <a:rPr lang="en-US" altLang="en-US">
                <a:latin typeface="Courier New" panose="02070309020205020404" pitchFamily="49" charset="0"/>
              </a:rPr>
              <a:t>..3</a:t>
            </a:r>
          </a:p>
          <a:p>
            <a:pPr marL="639763" lvl="1" indent="-246063">
              <a:buNone/>
            </a:pPr>
            <a:r>
              <a:rPr lang="en-US" altLang="en-US">
                <a:latin typeface="Courier New" panose="02070309020205020404" pitchFamily="49" charset="0"/>
              </a:rPr>
              <a:t>.4</a:t>
            </a:r>
          </a:p>
          <a:p>
            <a:pPr marL="639763" lvl="1" indent="-246063">
              <a:buNone/>
            </a:pPr>
            <a:r>
              <a:rPr lang="en-US" altLang="en-US">
                <a:latin typeface="Courier New" panose="02070309020205020404" pitchFamily="49" charset="0"/>
              </a:rPr>
              <a:t>5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marL="273050" indent="-273050"/>
            <a:r>
              <a:rPr lang="en-US" altLang="en-US"/>
              <a:t>To print a character multiple times, use a </a:t>
            </a:r>
            <a:r>
              <a:rPr lang="en-US" altLang="en-US">
                <a:latin typeface="Courier New" panose="02070309020205020404" pitchFamily="49" charset="0"/>
              </a:rPr>
              <a:t>for</a:t>
            </a:r>
            <a:r>
              <a:rPr lang="en-US" altLang="en-US"/>
              <a:t> loop.</a:t>
            </a:r>
          </a:p>
          <a:p>
            <a:pPr marL="639763" lvl="1" indent="-246063"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>
                <a:latin typeface="Courier New" panose="02070309020205020404" pitchFamily="49" charset="0"/>
              </a:rPr>
              <a:t>for (int j = 1; j &lt;= 4; j++) {</a:t>
            </a:r>
          </a:p>
          <a:p>
            <a:pPr marL="639763" lvl="1" indent="-246063">
              <a:buNone/>
            </a:pPr>
            <a:r>
              <a:rPr lang="en-US" altLang="en-US">
                <a:latin typeface="Courier New" panose="02070309020205020404" pitchFamily="49" charset="0"/>
              </a:rPr>
              <a:t>    System.out.print(".");        </a:t>
            </a:r>
            <a:r>
              <a:rPr lang="en-US" altLang="en-US" b="1">
                <a:solidFill>
                  <a:srgbClr val="008080"/>
                </a:solidFill>
                <a:latin typeface="Courier New" panose="02070309020205020404" pitchFamily="49" charset="0"/>
              </a:rPr>
              <a:t>// 4 dots</a:t>
            </a:r>
          </a:p>
          <a:p>
            <a:pPr marL="639763" lvl="1" indent="-246063">
              <a:buNone/>
            </a:pPr>
            <a:r>
              <a:rPr lang="en-US" altLang="en-US">
                <a:latin typeface="Courier New" panose="02070309020205020404" pitchFamily="49" charset="0"/>
              </a:rPr>
              <a:t>}</a:t>
            </a:r>
          </a:p>
        </p:txBody>
      </p:sp>
      <p:graphicFrame>
        <p:nvGraphicFramePr>
          <p:cNvPr id="437252" name="Group 4"/>
          <p:cNvGraphicFramePr>
            <a:graphicFrameLocks noGrp="1"/>
          </p:cNvGraphicFramePr>
          <p:nvPr/>
        </p:nvGraphicFramePr>
        <p:xfrm>
          <a:off x="3886201" y="1997075"/>
          <a:ext cx="1973263" cy="2197102"/>
        </p:xfrm>
        <a:graphic>
          <a:graphicData uri="http://schemas.openxmlformats.org/drawingml/2006/table">
            <a:tbl>
              <a:tblPr/>
              <a:tblGrid>
                <a:gridCol w="730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3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8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line</a:t>
                      </a:r>
                    </a:p>
                  </a:txBody>
                  <a:tcPr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# of dots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8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8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8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8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8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37275" name="Group 27"/>
          <p:cNvGraphicFramePr>
            <a:graphicFrameLocks noGrp="1"/>
          </p:cNvGraphicFramePr>
          <p:nvPr/>
        </p:nvGraphicFramePr>
        <p:xfrm>
          <a:off x="5867400" y="2000250"/>
          <a:ext cx="2019300" cy="2194404"/>
        </p:xfrm>
        <a:graphic>
          <a:graphicData uri="http://schemas.openxmlformats.org/drawingml/2006/table">
            <a:tbl>
              <a:tblPr/>
              <a:tblGrid>
                <a:gridCol w="2019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-1 * line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-3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-5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37291" name="Group 43"/>
          <p:cNvGraphicFramePr>
            <a:graphicFrameLocks noGrp="1"/>
          </p:cNvGraphicFramePr>
          <p:nvPr/>
        </p:nvGraphicFramePr>
        <p:xfrm>
          <a:off x="7899400" y="2000250"/>
          <a:ext cx="2019300" cy="2194404"/>
        </p:xfrm>
        <a:graphic>
          <a:graphicData uri="http://schemas.openxmlformats.org/drawingml/2006/table">
            <a:tbl>
              <a:tblPr/>
              <a:tblGrid>
                <a:gridCol w="2019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-1 * line + 5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37307" name="Group 59"/>
          <p:cNvGraphicFramePr>
            <a:graphicFrameLocks noGrp="1"/>
          </p:cNvGraphicFramePr>
          <p:nvPr/>
        </p:nvGraphicFramePr>
        <p:xfrm>
          <a:off x="5867400" y="2000250"/>
          <a:ext cx="2019300" cy="2194404"/>
        </p:xfrm>
        <a:graphic>
          <a:graphicData uri="http://schemas.openxmlformats.org/drawingml/2006/table">
            <a:tbl>
              <a:tblPr/>
              <a:tblGrid>
                <a:gridCol w="2019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37323" name="Group 75"/>
          <p:cNvGraphicFramePr>
            <a:graphicFrameLocks noGrp="1"/>
          </p:cNvGraphicFramePr>
          <p:nvPr/>
        </p:nvGraphicFramePr>
        <p:xfrm>
          <a:off x="7886700" y="2000250"/>
          <a:ext cx="2019300" cy="2194404"/>
        </p:xfrm>
        <a:graphic>
          <a:graphicData uri="http://schemas.openxmlformats.org/drawingml/2006/table">
            <a:tbl>
              <a:tblPr/>
              <a:tblGrid>
                <a:gridCol w="2019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83551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7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7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6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786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786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65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7865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7865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65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7865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7865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65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7865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7865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Nested </a:t>
            </a:r>
            <a:r>
              <a:rPr lang="en-US" altLang="en-US">
                <a:latin typeface="Courier New" panose="02070309020205020404" pitchFamily="49" charset="0"/>
              </a:rPr>
              <a:t>for</a:t>
            </a:r>
            <a:r>
              <a:rPr lang="en-US" altLang="en-US"/>
              <a:t> loop solution</a:t>
            </a:r>
          </a:p>
        </p:txBody>
      </p:sp>
      <p:sp>
        <p:nvSpPr>
          <p:cNvPr id="1433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/>
              <a:t>Answer: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>
                <a:latin typeface="Courier New" panose="02070309020205020404" pitchFamily="49" charset="0"/>
              </a:rPr>
              <a:t>for (int line = 1; line &lt;= 5; line++) {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>
                <a:latin typeface="Courier New" panose="02070309020205020404" pitchFamily="49" charset="0"/>
              </a:rPr>
              <a:t>    for (int j = 1; j &lt;= </a:t>
            </a:r>
            <a:r>
              <a:rPr lang="en-US" altLang="en-US" b="1">
                <a:latin typeface="Courier New" panose="02070309020205020404" pitchFamily="49" charset="0"/>
              </a:rPr>
              <a:t>(-1 * line + 5)</a:t>
            </a:r>
            <a:r>
              <a:rPr lang="en-US" altLang="en-US">
                <a:latin typeface="Courier New" panose="02070309020205020404" pitchFamily="49" charset="0"/>
              </a:rPr>
              <a:t>; j++) {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>
                <a:latin typeface="Courier New" panose="02070309020205020404" pitchFamily="49" charset="0"/>
              </a:rPr>
              <a:t>        System.out.print(".");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>
                <a:latin typeface="Courier New" panose="02070309020205020404" pitchFamily="49" charset="0"/>
              </a:rPr>
              <a:t>    System.out.println(</a:t>
            </a:r>
            <a:r>
              <a:rPr lang="en-US" altLang="en-US" b="1">
                <a:latin typeface="Courier New" panose="02070309020205020404" pitchFamily="49" charset="0"/>
              </a:rPr>
              <a:t>line</a:t>
            </a:r>
            <a:r>
              <a:rPr lang="en-US" altLang="en-US">
                <a:latin typeface="Courier New" panose="02070309020205020404" pitchFamily="49" charset="0"/>
              </a:rPr>
              <a:t>);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/>
              <a:t>Output:</a:t>
            </a:r>
            <a:endParaRPr lang="en-US" altLang="en-US" sz="9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>
                <a:latin typeface="Courier New" panose="02070309020205020404" pitchFamily="49" charset="0"/>
              </a:rPr>
              <a:t>....1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>
                <a:latin typeface="Courier New" panose="02070309020205020404" pitchFamily="49" charset="0"/>
              </a:rPr>
              <a:t>...2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>
                <a:latin typeface="Courier New" panose="02070309020205020404" pitchFamily="49" charset="0"/>
              </a:rPr>
              <a:t>..3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>
                <a:latin typeface="Courier New" panose="02070309020205020404" pitchFamily="49" charset="0"/>
              </a:rPr>
              <a:t>.4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>
                <a:latin typeface="Courier New" panose="02070309020205020404" pitchFamily="49" charset="0"/>
              </a:rPr>
              <a:t>5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86098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Nested </a:t>
            </a:r>
            <a:r>
              <a:rPr lang="en-US" altLang="en-US">
                <a:latin typeface="Courier New" panose="02070309020205020404" pitchFamily="49" charset="0"/>
              </a:rPr>
              <a:t>for</a:t>
            </a:r>
            <a:r>
              <a:rPr lang="en-US" altLang="en-US"/>
              <a:t> loop exercise</a:t>
            </a:r>
          </a:p>
        </p:txBody>
      </p:sp>
      <p:sp>
        <p:nvSpPr>
          <p:cNvPr id="1479683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marL="273050" indent="-273050"/>
            <a:r>
              <a:rPr lang="en-US" altLang="en-US"/>
              <a:t>What is the output of the following nested </a:t>
            </a:r>
            <a:r>
              <a:rPr lang="en-US" altLang="en-US">
                <a:latin typeface="Courier New" panose="02070309020205020404" pitchFamily="49" charset="0"/>
              </a:rPr>
              <a:t>for</a:t>
            </a:r>
            <a:r>
              <a:rPr lang="en-US" altLang="en-US"/>
              <a:t> loops?</a:t>
            </a:r>
            <a:endParaRPr lang="en-US" altLang="en-US" sz="900"/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>
                <a:latin typeface="Courier New" panose="02070309020205020404" pitchFamily="49" charset="0"/>
              </a:rPr>
              <a:t>for (int line = 1; line &lt;= 5; line++)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>
                <a:latin typeface="Courier New" panose="02070309020205020404" pitchFamily="49" charset="0"/>
              </a:rPr>
              <a:t>    for (int j = 1; j &lt;= (-1 * line + 5); j++)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>
                <a:latin typeface="Courier New" panose="02070309020205020404" pitchFamily="49" charset="0"/>
              </a:rPr>
              <a:t>        System.out.print(".");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b="1">
                <a:latin typeface="Courier New" panose="02070309020205020404" pitchFamily="49" charset="0"/>
              </a:rPr>
              <a:t>    for (int k = 1; k &lt;= line; k++)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b="1">
                <a:latin typeface="Courier New" panose="02070309020205020404" pitchFamily="49" charset="0"/>
              </a:rPr>
              <a:t>        System.out.print(line);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b="1"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>
                <a:latin typeface="Courier New" panose="02070309020205020404" pitchFamily="49" charset="0"/>
              </a:rPr>
              <a:t>    System.out.println();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>
                <a:latin typeface="Courier New" panose="02070309020205020404" pitchFamily="49" charset="0"/>
              </a:rPr>
              <a:t>}</a:t>
            </a:r>
            <a:endParaRPr lang="en-US" altLang="en-US"/>
          </a:p>
          <a:p>
            <a:pPr marL="273050" indent="-273050"/>
            <a:r>
              <a:rPr lang="en-US" altLang="en-US"/>
              <a:t>Answer: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>
                <a:latin typeface="Courier New" panose="02070309020205020404" pitchFamily="49" charset="0"/>
              </a:rPr>
              <a:t>....1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>
                <a:latin typeface="Courier New" panose="02070309020205020404" pitchFamily="49" charset="0"/>
              </a:rPr>
              <a:t>...22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>
                <a:latin typeface="Courier New" panose="02070309020205020404" pitchFamily="49" charset="0"/>
              </a:rPr>
              <a:t>..333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>
                <a:latin typeface="Courier New" panose="02070309020205020404" pitchFamily="49" charset="0"/>
              </a:rPr>
              <a:t>.4444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>
                <a:latin typeface="Courier New" panose="02070309020205020404" pitchFamily="49" charset="0"/>
              </a:rPr>
              <a:t>55555</a:t>
            </a:r>
          </a:p>
        </p:txBody>
      </p:sp>
    </p:spTree>
    <p:extLst>
      <p:ext uri="{BB962C8B-B14F-4D97-AF65-F5344CB8AC3E}">
        <p14:creationId xmlns:p14="http://schemas.microsoft.com/office/powerpoint/2010/main" val="33514656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96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96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96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96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96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968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9683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Nested </a:t>
            </a:r>
            <a:r>
              <a:rPr lang="en-US" altLang="en-US">
                <a:latin typeface="Courier New" panose="02070309020205020404" pitchFamily="49" charset="0"/>
              </a:rPr>
              <a:t>for</a:t>
            </a:r>
            <a:r>
              <a:rPr lang="en-US" altLang="en-US"/>
              <a:t> loop exercise</a:t>
            </a:r>
          </a:p>
        </p:txBody>
      </p:sp>
      <p:sp>
        <p:nvSpPr>
          <p:cNvPr id="1520642" name="Rectangle 2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endParaRPr lang="en-US" altLang="en-US" dirty="0"/>
          </a:p>
          <a:p>
            <a:pPr marL="273050" indent="-273050"/>
            <a:endParaRPr lang="en-US" altLang="en-US" dirty="0"/>
          </a:p>
          <a:p>
            <a:pPr marL="273050" indent="-273050"/>
            <a:endParaRPr lang="en-US" altLang="en-US" dirty="0"/>
          </a:p>
          <a:p>
            <a:pPr marL="273050" indent="-273050"/>
            <a:r>
              <a:rPr lang="en-US" altLang="en-US" dirty="0"/>
              <a:t>Modify the previous code to produce this output:</a:t>
            </a: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>
                <a:latin typeface="Courier New" panose="02070309020205020404" pitchFamily="49" charset="0"/>
              </a:rPr>
              <a:t>....1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>
                <a:latin typeface="Courier New" panose="02070309020205020404" pitchFamily="49" charset="0"/>
              </a:rPr>
              <a:t>...2.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>
                <a:latin typeface="Courier New" panose="02070309020205020404" pitchFamily="49" charset="0"/>
              </a:rPr>
              <a:t>..3..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>
                <a:latin typeface="Courier New" panose="02070309020205020404" pitchFamily="49" charset="0"/>
              </a:rPr>
              <a:t>.4...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>
                <a:latin typeface="Courier New" panose="02070309020205020404" pitchFamily="49" charset="0"/>
              </a:rPr>
              <a:t>5....</a:t>
            </a:r>
          </a:p>
          <a:p>
            <a:pPr marL="639763" lvl="1" indent="-246063"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273050" indent="-273050"/>
            <a:endParaRPr lang="en-US" altLang="en-US" sz="2000" b="1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150365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Drawing complex figures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marL="273050" indent="-273050"/>
            <a:r>
              <a:rPr lang="en-US" altLang="en-US" dirty="0"/>
              <a:t>Use nested </a:t>
            </a:r>
            <a:r>
              <a:rPr lang="en-US" altLang="en-US" dirty="0">
                <a:latin typeface="Courier New" panose="02070309020205020404" pitchFamily="49" charset="0"/>
              </a:rPr>
              <a:t>for</a:t>
            </a:r>
            <a:r>
              <a:rPr lang="en-US" altLang="en-US" dirty="0"/>
              <a:t> loops to produce the following output.</a:t>
            </a:r>
          </a:p>
          <a:p>
            <a:pPr marL="639763" lvl="1" indent="-246063"/>
            <a:endParaRPr lang="en-US" altLang="en-US" dirty="0"/>
          </a:p>
          <a:p>
            <a:pPr marL="273050" indent="-273050"/>
            <a:r>
              <a:rPr lang="en-US" altLang="en-US" dirty="0"/>
              <a:t>Why draw ASCII art?</a:t>
            </a:r>
          </a:p>
          <a:p>
            <a:pPr marL="639763" lvl="1" indent="-246063"/>
            <a:endParaRPr lang="en-US" altLang="en-US" dirty="0"/>
          </a:p>
          <a:p>
            <a:pPr marL="639763" lvl="1" indent="-246063"/>
            <a:r>
              <a:rPr lang="en-US" altLang="en-US" dirty="0"/>
              <a:t>Real graphics require a lot of finesse</a:t>
            </a:r>
          </a:p>
          <a:p>
            <a:pPr marL="639763" lvl="1" indent="-246063"/>
            <a:endParaRPr lang="en-US" altLang="en-US" dirty="0"/>
          </a:p>
          <a:p>
            <a:pPr marL="639763" lvl="1" indent="-246063"/>
            <a:endParaRPr lang="en-US" altLang="en-US" dirty="0"/>
          </a:p>
          <a:p>
            <a:pPr marL="639763" lvl="1" indent="-246063"/>
            <a:r>
              <a:rPr lang="en-US" altLang="en-US" dirty="0"/>
              <a:t>ASCII art has complex patterns</a:t>
            </a:r>
          </a:p>
          <a:p>
            <a:pPr marL="639763" lvl="1" indent="-246063"/>
            <a:endParaRPr lang="en-US" altLang="en-US" dirty="0"/>
          </a:p>
          <a:p>
            <a:pPr marL="639763" lvl="1" indent="-246063"/>
            <a:endParaRPr lang="en-US" altLang="en-US" dirty="0"/>
          </a:p>
          <a:p>
            <a:pPr marL="639763" lvl="1" indent="-246063"/>
            <a:r>
              <a:rPr lang="en-US" altLang="en-US" dirty="0"/>
              <a:t>Can focus on logic, algorithms, and</a:t>
            </a:r>
            <a:br>
              <a:rPr lang="en-US" altLang="en-US" dirty="0"/>
            </a:br>
            <a:r>
              <a:rPr lang="en-US" altLang="en-US" dirty="0"/>
              <a:t>  programming constructs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7521730" y="3124200"/>
            <a:ext cx="3070071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#================#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  &lt;&gt;&lt;&gt;  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&lt;&gt;....&lt;&gt;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&lt;&gt;........&lt;&gt;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|&lt;&gt;............&lt;&gt;|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|&lt;&gt;............&lt;&gt;|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&lt;&gt;........&lt;&gt;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&lt;&gt;....&lt;&gt;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  &lt;&gt;&lt;&gt;  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#================#</a:t>
            </a:r>
          </a:p>
        </p:txBody>
      </p:sp>
    </p:spTree>
    <p:extLst>
      <p:ext uri="{BB962C8B-B14F-4D97-AF65-F5344CB8AC3E}">
        <p14:creationId xmlns:p14="http://schemas.microsoft.com/office/powerpoint/2010/main" val="385200527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>
                <a:latin typeface="Courier New" panose="02070309020205020404" pitchFamily="49" charset="0"/>
              </a:rPr>
              <a:t>for</a:t>
            </a:r>
            <a:r>
              <a:rPr lang="en-US" altLang="en-US"/>
              <a:t> loop syntax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marL="639763" lvl="1" indent="-246063"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for (</a:t>
            </a:r>
            <a:r>
              <a:rPr lang="en-US" altLang="en-US" b="1" dirty="0"/>
              <a:t>initialization</a:t>
            </a:r>
            <a:r>
              <a:rPr lang="en-US" altLang="en-US" dirty="0">
                <a:latin typeface="Courier New" panose="02070309020205020404" pitchFamily="49" charset="0"/>
              </a:rPr>
              <a:t>; </a:t>
            </a:r>
            <a:r>
              <a:rPr lang="en-US" altLang="en-US" b="1" dirty="0"/>
              <a:t>test</a:t>
            </a:r>
            <a:r>
              <a:rPr lang="en-US" altLang="en-US" dirty="0">
                <a:latin typeface="Courier New" panose="02070309020205020404" pitchFamily="49" charset="0"/>
              </a:rPr>
              <a:t>; </a:t>
            </a:r>
            <a:r>
              <a:rPr lang="en-US" altLang="en-US" b="1" dirty="0"/>
              <a:t>update</a:t>
            </a:r>
            <a:r>
              <a:rPr lang="en-US" altLang="en-US" dirty="0">
                <a:latin typeface="Courier New" panose="02070309020205020404" pitchFamily="49" charset="0"/>
              </a:rPr>
              <a:t>) {</a:t>
            </a:r>
          </a:p>
          <a:p>
            <a:pPr marL="639763" lvl="1" indent="-246063"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    </a:t>
            </a:r>
            <a:r>
              <a:rPr lang="en-US" altLang="en-US" b="1" dirty="0"/>
              <a:t>statement</a:t>
            </a:r>
            <a:r>
              <a:rPr lang="en-US" altLang="en-US" dirty="0">
                <a:latin typeface="Courier New" panose="02070309020205020404" pitchFamily="49" charset="0"/>
              </a:rPr>
              <a:t>;</a:t>
            </a:r>
          </a:p>
          <a:p>
            <a:pPr marL="639763" lvl="1" indent="-246063"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    </a:t>
            </a:r>
            <a:r>
              <a:rPr lang="en-US" altLang="en-US" b="1" dirty="0"/>
              <a:t>statement</a:t>
            </a:r>
            <a:r>
              <a:rPr lang="en-US" altLang="en-US" dirty="0">
                <a:latin typeface="Courier New" panose="02070309020205020404" pitchFamily="49" charset="0"/>
              </a:rPr>
              <a:t>;</a:t>
            </a:r>
          </a:p>
          <a:p>
            <a:pPr marL="639763" lvl="1" indent="-246063"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    </a:t>
            </a:r>
            <a:r>
              <a:rPr lang="en-US" altLang="en-US" dirty="0"/>
              <a:t>...</a:t>
            </a:r>
          </a:p>
          <a:p>
            <a:pPr marL="639763" lvl="1" indent="-246063"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    </a:t>
            </a:r>
            <a:r>
              <a:rPr lang="en-US" altLang="en-US" b="1" dirty="0"/>
              <a:t>statement</a:t>
            </a:r>
            <a:r>
              <a:rPr lang="en-US" altLang="en-US" dirty="0">
                <a:latin typeface="Courier New" panose="02070309020205020404" pitchFamily="49" charset="0"/>
              </a:rPr>
              <a:t>;</a:t>
            </a:r>
          </a:p>
          <a:p>
            <a:pPr marL="639763" lvl="1" indent="-246063"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}</a:t>
            </a:r>
          </a:p>
          <a:p>
            <a:pPr marL="639763" lvl="1" indent="-246063">
              <a:buNone/>
            </a:pPr>
            <a:endParaRPr lang="en-US" altLang="en-US" dirty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endParaRPr lang="en-US" altLang="en-US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110000"/>
              </a:lnSpc>
            </a:pPr>
            <a:r>
              <a:rPr lang="en-US" altLang="en-US" dirty="0"/>
              <a:t>Perform </a:t>
            </a:r>
            <a:r>
              <a:rPr lang="en-US" altLang="en-US" b="1" dirty="0"/>
              <a:t>initialization</a:t>
            </a:r>
            <a:r>
              <a:rPr lang="en-US" altLang="en-US" dirty="0"/>
              <a:t> once.</a:t>
            </a:r>
          </a:p>
          <a:p>
            <a:pPr marL="639763" lvl="1" indent="-246063">
              <a:lnSpc>
                <a:spcPct val="110000"/>
              </a:lnSpc>
            </a:pPr>
            <a:r>
              <a:rPr lang="en-US" altLang="en-US" dirty="0"/>
              <a:t>Repeat the following:</a:t>
            </a:r>
          </a:p>
          <a:p>
            <a:pPr lvl="2">
              <a:lnSpc>
                <a:spcPct val="110000"/>
              </a:lnSpc>
            </a:pPr>
            <a:r>
              <a:rPr lang="en-US" altLang="en-US" dirty="0"/>
              <a:t>Check if the </a:t>
            </a:r>
            <a:r>
              <a:rPr lang="en-US" altLang="en-US" b="1" dirty="0"/>
              <a:t>test</a:t>
            </a:r>
            <a:r>
              <a:rPr lang="en-US" altLang="en-US" dirty="0"/>
              <a:t> is true.  If not, stop.</a:t>
            </a:r>
          </a:p>
          <a:p>
            <a:pPr lvl="2">
              <a:lnSpc>
                <a:spcPct val="110000"/>
              </a:lnSpc>
            </a:pPr>
            <a:r>
              <a:rPr lang="en-US" altLang="en-US" dirty="0"/>
              <a:t>Execute the </a:t>
            </a:r>
            <a:r>
              <a:rPr lang="en-US" altLang="en-US" b="1" dirty="0"/>
              <a:t>statements</a:t>
            </a:r>
            <a:r>
              <a:rPr lang="en-US" altLang="en-US" dirty="0"/>
              <a:t>.</a:t>
            </a:r>
          </a:p>
          <a:p>
            <a:pPr lvl="2">
              <a:lnSpc>
                <a:spcPct val="110000"/>
              </a:lnSpc>
            </a:pPr>
            <a:r>
              <a:rPr lang="en-US" altLang="en-US" dirty="0"/>
              <a:t>Perform the </a:t>
            </a:r>
            <a:r>
              <a:rPr lang="en-US" altLang="en-US" b="1" dirty="0"/>
              <a:t>update</a:t>
            </a:r>
            <a:r>
              <a:rPr lang="en-US" altLang="en-US" dirty="0"/>
              <a:t>.</a:t>
            </a:r>
          </a:p>
        </p:txBody>
      </p:sp>
      <p:grpSp>
        <p:nvGrpSpPr>
          <p:cNvPr id="5124" name="Group 4"/>
          <p:cNvGrpSpPr>
            <a:grpSpLocks/>
          </p:cNvGrpSpPr>
          <p:nvPr/>
        </p:nvGrpSpPr>
        <p:grpSpPr bwMode="auto">
          <a:xfrm>
            <a:off x="8305800" y="1403350"/>
            <a:ext cx="457200" cy="1905000"/>
            <a:chOff x="4512" y="1632"/>
            <a:chExt cx="288" cy="1056"/>
          </a:xfrm>
        </p:grpSpPr>
        <p:sp>
          <p:nvSpPr>
            <p:cNvPr id="5125" name="AutoShape 5"/>
            <p:cNvSpPr>
              <a:spLocks/>
            </p:cNvSpPr>
            <p:nvPr/>
          </p:nvSpPr>
          <p:spPr bwMode="auto">
            <a:xfrm>
              <a:off x="4512" y="1920"/>
              <a:ext cx="288" cy="768"/>
            </a:xfrm>
            <a:prstGeom prst="rightBrace">
              <a:avLst>
                <a:gd name="adj1" fmla="val 22222"/>
                <a:gd name="adj2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solidFill>
                    <a:srgbClr val="000000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    body</a:t>
              </a:r>
            </a:p>
          </p:txBody>
        </p:sp>
        <p:sp>
          <p:nvSpPr>
            <p:cNvPr id="5126" name="AutoShape 6"/>
            <p:cNvSpPr>
              <a:spLocks/>
            </p:cNvSpPr>
            <p:nvPr/>
          </p:nvSpPr>
          <p:spPr bwMode="auto">
            <a:xfrm>
              <a:off x="4512" y="1632"/>
              <a:ext cx="288" cy="240"/>
            </a:xfrm>
            <a:prstGeom prst="rightBrace">
              <a:avLst>
                <a:gd name="adj1" fmla="val 8333"/>
                <a:gd name="adj2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solidFill>
                    <a:srgbClr val="000000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    header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44499746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Development strategy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>
              <a:lnSpc>
                <a:spcPct val="110000"/>
              </a:lnSpc>
            </a:pPr>
            <a:r>
              <a:rPr lang="en-US" altLang="en-US" dirty="0"/>
              <a:t>Recommendations for managing complexity:</a:t>
            </a:r>
          </a:p>
          <a:p>
            <a:pPr marL="639763" lvl="1" indent="-246063">
              <a:lnSpc>
                <a:spcPct val="110000"/>
              </a:lnSpc>
              <a:buNone/>
            </a:pPr>
            <a:endParaRPr lang="en-US" altLang="en-US" dirty="0"/>
          </a:p>
          <a:p>
            <a:pPr marL="639763" lvl="1" indent="-246063">
              <a:lnSpc>
                <a:spcPct val="110000"/>
              </a:lnSpc>
              <a:buNone/>
            </a:pPr>
            <a:r>
              <a:rPr lang="en-US" altLang="en-US" dirty="0"/>
              <a:t>1. Design the program  (think about steps or methods needed).</a:t>
            </a:r>
          </a:p>
          <a:p>
            <a:pPr lvl="2">
              <a:lnSpc>
                <a:spcPct val="110000"/>
              </a:lnSpc>
            </a:pPr>
            <a:r>
              <a:rPr lang="en-US" altLang="en-US" dirty="0"/>
              <a:t>write an English description of steps required</a:t>
            </a:r>
          </a:p>
          <a:p>
            <a:pPr lvl="2">
              <a:lnSpc>
                <a:spcPct val="110000"/>
              </a:lnSpc>
            </a:pPr>
            <a:endParaRPr lang="en-US" altLang="en-US" dirty="0"/>
          </a:p>
          <a:p>
            <a:pPr lvl="2">
              <a:lnSpc>
                <a:spcPct val="110000"/>
              </a:lnSpc>
            </a:pPr>
            <a:r>
              <a:rPr lang="en-US" altLang="en-US" dirty="0"/>
              <a:t>use this description to decide the methods</a:t>
            </a:r>
          </a:p>
          <a:p>
            <a:pPr lvl="2">
              <a:lnSpc>
                <a:spcPct val="110000"/>
              </a:lnSpc>
            </a:pPr>
            <a:endParaRPr lang="en-US" altLang="en-US" dirty="0"/>
          </a:p>
          <a:p>
            <a:pPr marL="639763" lvl="1" indent="-246063">
              <a:lnSpc>
                <a:spcPct val="110000"/>
              </a:lnSpc>
              <a:buNone/>
            </a:pPr>
            <a:r>
              <a:rPr lang="en-US" altLang="en-US" dirty="0"/>
              <a:t>2. Create a table of patterns of characters</a:t>
            </a:r>
          </a:p>
          <a:p>
            <a:pPr lvl="2">
              <a:lnSpc>
                <a:spcPct val="110000"/>
              </a:lnSpc>
            </a:pPr>
            <a:endParaRPr lang="en-US" altLang="en-US" dirty="0"/>
          </a:p>
          <a:p>
            <a:pPr lvl="2">
              <a:lnSpc>
                <a:spcPct val="110000"/>
              </a:lnSpc>
            </a:pPr>
            <a:r>
              <a:rPr lang="en-US" altLang="en-US" dirty="0"/>
              <a:t>use table to write your </a:t>
            </a:r>
            <a:r>
              <a:rPr lang="en-US" altLang="en-US" dirty="0">
                <a:latin typeface="Courier New" panose="02070309020205020404" pitchFamily="49" charset="0"/>
              </a:rPr>
              <a:t>for</a:t>
            </a:r>
            <a:r>
              <a:rPr lang="en-US" altLang="en-US" dirty="0"/>
              <a:t> loops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7521730" y="3124200"/>
            <a:ext cx="3070071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#================#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  &lt;&gt;&lt;&gt;  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&lt;&gt;....&lt;&gt;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&lt;&gt;........&lt;&gt;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|&lt;&gt;............&lt;&gt;|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|&lt;&gt;............&lt;&gt;|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&lt;&gt;........&lt;&gt;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&lt;&gt;....&lt;&gt;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  &lt;&gt;&lt;&gt;  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#================#</a:t>
            </a:r>
          </a:p>
        </p:txBody>
      </p:sp>
    </p:spTree>
    <p:extLst>
      <p:ext uri="{BB962C8B-B14F-4D97-AF65-F5344CB8AC3E}">
        <p14:creationId xmlns:p14="http://schemas.microsoft.com/office/powerpoint/2010/main" val="1355754299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1. Pseudo-code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r>
              <a:rPr lang="en-US" altLang="en-US" b="1"/>
              <a:t>pseudo-code</a:t>
            </a:r>
            <a:r>
              <a:rPr lang="en-US" altLang="en-US"/>
              <a:t>: An English description of an algorithm.</a:t>
            </a:r>
          </a:p>
          <a:p>
            <a:pPr marL="639763" lvl="1" indent="-246063"/>
            <a:endParaRPr lang="en-US" altLang="en-US"/>
          </a:p>
          <a:p>
            <a:pPr marL="273050" indent="-273050"/>
            <a:r>
              <a:rPr lang="en-US" altLang="en-US"/>
              <a:t>Example: Drawing a 12 wide by 7 tall box of stars</a:t>
            </a:r>
            <a:br>
              <a:rPr lang="en-US" altLang="en-US"/>
            </a:b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 i="1"/>
              <a:t>	</a:t>
            </a:r>
            <a:r>
              <a:rPr lang="en-US" altLang="en-US" sz="2000" i="1"/>
              <a:t>print 12 stars.</a:t>
            </a:r>
          </a:p>
          <a:p>
            <a:pPr marL="639763" lvl="1" indent="-246063">
              <a:buNone/>
            </a:pPr>
            <a:r>
              <a:rPr lang="en-US" altLang="en-US" sz="2000" i="1"/>
              <a:t>	for (each of 5 lines) {</a:t>
            </a:r>
          </a:p>
          <a:p>
            <a:pPr marL="639763" lvl="1" indent="-246063">
              <a:buNone/>
            </a:pPr>
            <a:r>
              <a:rPr lang="en-US" altLang="en-US" sz="2000" i="1"/>
              <a:t>	    print a star.</a:t>
            </a:r>
          </a:p>
          <a:p>
            <a:pPr marL="639763" lvl="1" indent="-246063">
              <a:buNone/>
            </a:pPr>
            <a:r>
              <a:rPr lang="en-US" altLang="en-US" sz="2000" i="1"/>
              <a:t>	    print 10 spaces.</a:t>
            </a:r>
          </a:p>
          <a:p>
            <a:pPr marL="639763" lvl="1" indent="-246063">
              <a:buNone/>
            </a:pPr>
            <a:r>
              <a:rPr lang="en-US" altLang="en-US" sz="2000" i="1"/>
              <a:t>	    print a star.</a:t>
            </a:r>
          </a:p>
          <a:p>
            <a:pPr marL="639763" lvl="1" indent="-246063">
              <a:buNone/>
            </a:pPr>
            <a:r>
              <a:rPr lang="en-US" altLang="en-US" sz="2000" i="1"/>
              <a:t>	}</a:t>
            </a:r>
          </a:p>
          <a:p>
            <a:pPr marL="639763" lvl="1" indent="-246063">
              <a:buNone/>
            </a:pPr>
            <a:r>
              <a:rPr lang="en-US" altLang="en-US" sz="2000" i="1"/>
              <a:t>	print 12 stars.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7239000" y="3505200"/>
            <a:ext cx="2133600" cy="180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************</a:t>
            </a:r>
          </a:p>
          <a:p>
            <a:pPr>
              <a:lnSpc>
                <a:spcPct val="80000"/>
              </a:lnSpc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*          *</a:t>
            </a:r>
          </a:p>
          <a:p>
            <a:pPr>
              <a:lnSpc>
                <a:spcPct val="80000"/>
              </a:lnSpc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*          *</a:t>
            </a:r>
          </a:p>
          <a:p>
            <a:pPr>
              <a:lnSpc>
                <a:spcPct val="80000"/>
              </a:lnSpc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*          *</a:t>
            </a:r>
          </a:p>
          <a:p>
            <a:pPr>
              <a:lnSpc>
                <a:spcPct val="80000"/>
              </a:lnSpc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*          *</a:t>
            </a:r>
          </a:p>
          <a:p>
            <a:pPr>
              <a:lnSpc>
                <a:spcPct val="80000"/>
              </a:lnSpc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*          *</a:t>
            </a:r>
          </a:p>
          <a:p>
            <a:pPr>
              <a:lnSpc>
                <a:spcPct val="80000"/>
              </a:lnSpc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************</a:t>
            </a:r>
          </a:p>
        </p:txBody>
      </p:sp>
    </p:spTree>
    <p:extLst>
      <p:ext uri="{BB962C8B-B14F-4D97-AF65-F5344CB8AC3E}">
        <p14:creationId xmlns:p14="http://schemas.microsoft.com/office/powerpoint/2010/main" val="37447974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Pseudo-code algorithm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marL="639763" lvl="1" indent="-246063">
              <a:buNone/>
            </a:pPr>
            <a:r>
              <a:rPr lang="en-US" altLang="en-US"/>
              <a:t>1. Line</a:t>
            </a:r>
          </a:p>
          <a:p>
            <a:pPr lvl="2" indent="-246063"/>
            <a:r>
              <a:rPr lang="en-US" altLang="en-US">
                <a:latin typeface="Courier New" panose="02070309020205020404" pitchFamily="49" charset="0"/>
              </a:rPr>
              <a:t>#</a:t>
            </a:r>
            <a:r>
              <a:rPr lang="en-US" altLang="en-US"/>
              <a:t> , 16 </a:t>
            </a:r>
            <a:r>
              <a:rPr lang="en-US" altLang="en-US">
                <a:latin typeface="Courier New" panose="02070309020205020404" pitchFamily="49" charset="0"/>
              </a:rPr>
              <a:t>=</a:t>
            </a:r>
            <a:r>
              <a:rPr lang="en-US" altLang="en-US"/>
              <a:t>, </a:t>
            </a:r>
            <a:r>
              <a:rPr lang="en-US" altLang="en-US">
                <a:latin typeface="Courier New" panose="02070309020205020404" pitchFamily="49" charset="0"/>
              </a:rPr>
              <a:t>#</a:t>
            </a:r>
          </a:p>
          <a:p>
            <a:pPr marL="639763" lvl="1" indent="-246063"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>
                <a:solidFill>
                  <a:srgbClr val="003399"/>
                </a:solidFill>
              </a:rPr>
              <a:t>2. Top half</a:t>
            </a:r>
          </a:p>
          <a:p>
            <a:pPr lvl="2" indent="-246063"/>
            <a:r>
              <a:rPr lang="en-US" altLang="en-US" sz="1800">
                <a:solidFill>
                  <a:srgbClr val="003399"/>
                </a:solidFill>
                <a:latin typeface="Courier New" panose="02070309020205020404" pitchFamily="49" charset="0"/>
              </a:rPr>
              <a:t>|</a:t>
            </a:r>
          </a:p>
          <a:p>
            <a:pPr lvl="2" indent="-246063"/>
            <a:r>
              <a:rPr lang="en-US" altLang="en-US" sz="1800">
                <a:solidFill>
                  <a:srgbClr val="003399"/>
                </a:solidFill>
              </a:rPr>
              <a:t>spaces (decreasing)</a:t>
            </a:r>
          </a:p>
          <a:p>
            <a:pPr lvl="2" indent="-246063"/>
            <a:r>
              <a:rPr lang="en-US" altLang="en-US" sz="1800">
                <a:solidFill>
                  <a:srgbClr val="003399"/>
                </a:solidFill>
                <a:latin typeface="Courier New" panose="02070309020205020404" pitchFamily="49" charset="0"/>
              </a:rPr>
              <a:t>&lt;&gt;</a:t>
            </a:r>
          </a:p>
          <a:p>
            <a:pPr lvl="2" indent="-246063"/>
            <a:r>
              <a:rPr lang="en-US" altLang="en-US" sz="1800">
                <a:solidFill>
                  <a:srgbClr val="003399"/>
                </a:solidFill>
              </a:rPr>
              <a:t>dots (increasing)</a:t>
            </a:r>
          </a:p>
          <a:p>
            <a:pPr lvl="2" indent="-246063"/>
            <a:r>
              <a:rPr lang="en-US" altLang="en-US" sz="1800">
                <a:solidFill>
                  <a:srgbClr val="003399"/>
                </a:solidFill>
                <a:latin typeface="Courier New" panose="02070309020205020404" pitchFamily="49" charset="0"/>
              </a:rPr>
              <a:t>&lt;&gt;</a:t>
            </a:r>
          </a:p>
          <a:p>
            <a:pPr lvl="2" indent="-246063"/>
            <a:r>
              <a:rPr lang="en-US" altLang="en-US" sz="1800">
                <a:solidFill>
                  <a:srgbClr val="003399"/>
                </a:solidFill>
              </a:rPr>
              <a:t>spaces (same as above)</a:t>
            </a:r>
          </a:p>
          <a:p>
            <a:pPr lvl="2" indent="-246063"/>
            <a:r>
              <a:rPr lang="en-US" altLang="en-US" sz="1800">
                <a:solidFill>
                  <a:srgbClr val="003399"/>
                </a:solidFill>
                <a:latin typeface="Courier New" panose="02070309020205020404" pitchFamily="49" charset="0"/>
              </a:rPr>
              <a:t>|</a:t>
            </a:r>
          </a:p>
          <a:p>
            <a:pPr lvl="2" indent="-246063">
              <a:buNone/>
            </a:pPr>
            <a:endParaRPr lang="en-US" altLang="en-US" sz="1800">
              <a:solidFill>
                <a:srgbClr val="003399"/>
              </a:solidFill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/>
              <a:t>3. Bottom half (top half upside-down)</a:t>
            </a:r>
          </a:p>
          <a:p>
            <a:pPr marL="639763" lvl="1" indent="-246063">
              <a:buNone/>
            </a:pPr>
            <a:endParaRPr lang="en-US" altLang="en-US"/>
          </a:p>
          <a:p>
            <a:pPr marL="639763" lvl="1" indent="-246063">
              <a:buNone/>
            </a:pPr>
            <a:r>
              <a:rPr lang="en-US" altLang="en-US"/>
              <a:t>4. Line</a:t>
            </a:r>
          </a:p>
          <a:p>
            <a:pPr lvl="2" indent="-246063"/>
            <a:r>
              <a:rPr lang="en-US" altLang="en-US">
                <a:latin typeface="Courier New" panose="02070309020205020404" pitchFamily="49" charset="0"/>
              </a:rPr>
              <a:t>#</a:t>
            </a:r>
            <a:r>
              <a:rPr lang="en-US" altLang="en-US"/>
              <a:t> , 16 </a:t>
            </a:r>
            <a:r>
              <a:rPr lang="en-US" altLang="en-US">
                <a:latin typeface="Courier New" panose="02070309020205020404" pitchFamily="49" charset="0"/>
              </a:rPr>
              <a:t>=</a:t>
            </a:r>
            <a:r>
              <a:rPr lang="en-US" altLang="en-US"/>
              <a:t>, </a:t>
            </a:r>
            <a:r>
              <a:rPr lang="en-US" altLang="en-US">
                <a:latin typeface="Courier New" panose="02070309020205020404" pitchFamily="49" charset="0"/>
              </a:rPr>
              <a:t>#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7515380" y="3124200"/>
            <a:ext cx="3070071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#================#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3399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  &lt;&gt;&lt;&gt;  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3399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&lt;&gt;....&lt;&gt;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3399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&lt;&gt;........&lt;&gt;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3399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|&lt;&gt;............&lt;&gt;|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|&lt;&gt;............&lt;&gt;|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&lt;&gt;........&lt;&gt;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&lt;&gt;....&lt;&gt;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  &lt;&gt;&lt;&gt;  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#================#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366942" y="2133600"/>
            <a:ext cx="3211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What should “main” look like?</a:t>
            </a:r>
          </a:p>
        </p:txBody>
      </p:sp>
    </p:spTree>
    <p:extLst>
      <p:ext uri="{BB962C8B-B14F-4D97-AF65-F5344CB8AC3E}">
        <p14:creationId xmlns:p14="http://schemas.microsoft.com/office/powerpoint/2010/main" val="872976195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Methods from pseudocode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371600" y="1690687"/>
            <a:ext cx="8991600" cy="4816475"/>
          </a:xfrm>
        </p:spPr>
        <p:txBody>
          <a:bodyPr>
            <a:normAutofit fontScale="92500" lnSpcReduction="10000"/>
          </a:bodyPr>
          <a:lstStyle/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public class Mirror {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public static void main(String[]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drawLine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drawTopHalf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drawBottomHalf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drawLine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endParaRPr lang="en-US" altLang="en-US" sz="1100" dirty="0">
              <a:latin typeface="Consolas" charset="0"/>
              <a:ea typeface="Consolas" charset="0"/>
              <a:cs typeface="Consolas" charset="0"/>
            </a:endParaRP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public static void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drawTopHalf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() {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("drawing top");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for (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line = 1; line &lt;= 4; line++) {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altLang="en-US" sz="16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contents of each line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}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endParaRPr lang="en-US" altLang="en-US" sz="1100" dirty="0">
              <a:latin typeface="Consolas" charset="0"/>
              <a:ea typeface="Consolas" charset="0"/>
              <a:cs typeface="Consolas" charset="0"/>
            </a:endParaRP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public static void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drawBottomHalf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() {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("drawing bottom");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for (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line = 1; line &lt;= 4; line++) {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altLang="en-US" sz="16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contents of each line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}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public static void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drawLine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() {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6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...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93599125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2. Tables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r>
              <a:rPr lang="en-US" altLang="en-US"/>
              <a:t>A table for the top half:</a:t>
            </a:r>
          </a:p>
          <a:p>
            <a:pPr marL="639763" lvl="1" indent="-246063"/>
            <a:r>
              <a:rPr lang="en-US" altLang="en-US"/>
              <a:t>Compute spaces and dots expressions from line number</a:t>
            </a:r>
          </a:p>
        </p:txBody>
      </p:sp>
      <p:graphicFrame>
        <p:nvGraphicFramePr>
          <p:cNvPr id="1490948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201940"/>
              </p:ext>
            </p:extLst>
          </p:nvPr>
        </p:nvGraphicFramePr>
        <p:xfrm>
          <a:off x="732972" y="3575059"/>
          <a:ext cx="6019800" cy="2514601"/>
        </p:xfrm>
        <a:graphic>
          <a:graphicData uri="http://schemas.openxmlformats.org/drawingml/2006/table">
            <a:tbl>
              <a:tblPr/>
              <a:tblGrid>
                <a:gridCol w="728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7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line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spaces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dots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490987" name="Group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028076"/>
              </p:ext>
            </p:extLst>
          </p:nvPr>
        </p:nvGraphicFramePr>
        <p:xfrm>
          <a:off x="732972" y="3575059"/>
          <a:ext cx="6019800" cy="2514601"/>
        </p:xfrm>
        <a:graphic>
          <a:graphicData uri="http://schemas.openxmlformats.org/drawingml/2006/table">
            <a:tbl>
              <a:tblPr/>
              <a:tblGrid>
                <a:gridCol w="728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7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line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spaces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+mn-ea"/>
                          <a:cs typeface="Times New Roman" pitchFamily="18" charset="0"/>
                        </a:rPr>
                        <a:t>?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dots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272" name="Text Box 4"/>
          <p:cNvSpPr txBox="1">
            <a:spLocks noChangeArrowheads="1"/>
          </p:cNvSpPr>
          <p:nvPr/>
        </p:nvSpPr>
        <p:spPr bwMode="auto">
          <a:xfrm>
            <a:off x="7597930" y="3124200"/>
            <a:ext cx="3070071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#================#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 b="1">
                <a:solidFill>
                  <a:srgbClr val="003399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  &lt;&gt;&lt;&gt;  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 b="1">
                <a:solidFill>
                  <a:srgbClr val="003399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&lt;&gt;....&lt;&gt;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 b="1">
                <a:solidFill>
                  <a:srgbClr val="003399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&lt;&gt;........&lt;&gt;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 b="1">
                <a:solidFill>
                  <a:srgbClr val="003399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|&lt;&gt;............&lt;&gt;|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|&lt;&gt;............&lt;&gt;|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&lt;&gt;........&lt;&gt;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&lt;&gt;....&lt;&gt;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  &lt;&gt;&lt;&gt;  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#================#</a:t>
            </a:r>
          </a:p>
        </p:txBody>
      </p:sp>
    </p:spTree>
    <p:extLst>
      <p:ext uri="{BB962C8B-B14F-4D97-AF65-F5344CB8AC3E}">
        <p14:creationId xmlns:p14="http://schemas.microsoft.com/office/powerpoint/2010/main" val="3928203052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3. Writing the code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r>
              <a:rPr lang="en-US" altLang="en-US" dirty="0"/>
              <a:t>Useful questions about the top half:</a:t>
            </a:r>
          </a:p>
          <a:p>
            <a:pPr marL="639763" lvl="1" indent="-246063"/>
            <a:endParaRPr lang="en-US" altLang="en-US" dirty="0"/>
          </a:p>
          <a:p>
            <a:pPr marL="639763" lvl="1" indent="-246063"/>
            <a:r>
              <a:rPr lang="en-US" altLang="en-US" dirty="0"/>
              <a:t>What methods? (think structure and redundancy)</a:t>
            </a:r>
          </a:p>
          <a:p>
            <a:pPr marL="639763" lvl="1" indent="-246063"/>
            <a:endParaRPr lang="en-US" altLang="en-US" dirty="0"/>
          </a:p>
          <a:p>
            <a:pPr marL="639763" lvl="1" indent="-246063"/>
            <a:r>
              <a:rPr lang="en-US" altLang="en-US" dirty="0"/>
              <a:t>Number of (nested) loops per line?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7597930" y="3124200"/>
            <a:ext cx="3070071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#================#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  &lt;&gt;&lt;&gt;  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&lt;&gt;....&lt;&gt;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&lt;&gt;........&lt;&gt;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|&lt;&gt;............&lt;&gt;|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|&lt;&gt;............&lt;&gt;|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&lt;&gt;........&lt;&gt;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&lt;&gt;....&lt;&gt;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  &lt;&gt;&lt;&gt;  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#================#</a:t>
            </a:r>
          </a:p>
        </p:txBody>
      </p:sp>
    </p:spTree>
    <p:extLst>
      <p:ext uri="{BB962C8B-B14F-4D97-AF65-F5344CB8AC3E}">
        <p14:creationId xmlns:p14="http://schemas.microsoft.com/office/powerpoint/2010/main" val="3511999183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Partial solution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b="1">
                <a:solidFill>
                  <a:srgbClr val="008080"/>
                </a:solidFill>
                <a:latin typeface="Courier New" panose="02070309020205020404" pitchFamily="49" charset="0"/>
              </a:rPr>
              <a:t>// Prints the expanding pattern of &lt;&gt; for the top half of the figure.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public static void drawTopHalf() {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for (int line = 1; line &lt;= 4; line++) {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System.out.print("|");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for (int space = 1; space &lt;= </a:t>
            </a:r>
            <a:r>
              <a:rPr lang="en-US" altLang="en-US" sz="1600" b="1">
                <a:solidFill>
                  <a:srgbClr val="003399"/>
                </a:solidFill>
                <a:latin typeface="Courier New" panose="02070309020205020404" pitchFamily="49" charset="0"/>
              </a:rPr>
              <a:t>(line * -2 + 8)</a:t>
            </a:r>
            <a:r>
              <a:rPr lang="en-US" altLang="en-US" sz="1600">
                <a:latin typeface="Courier New" panose="02070309020205020404" pitchFamily="49" charset="0"/>
              </a:rPr>
              <a:t>; space++) {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System.out.print(" ");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}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System.out.print("&lt;&gt;");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for (int dot = 1; dot &lt;= </a:t>
            </a:r>
            <a:r>
              <a:rPr lang="en-US" altLang="en-US" sz="1600" b="1">
                <a:solidFill>
                  <a:srgbClr val="003399"/>
                </a:solidFill>
                <a:latin typeface="Courier New" panose="02070309020205020404" pitchFamily="49" charset="0"/>
              </a:rPr>
              <a:t>(line * 4 - 4)</a:t>
            </a:r>
            <a:r>
              <a:rPr lang="en-US" altLang="en-US" sz="1600">
                <a:latin typeface="Courier New" panose="02070309020205020404" pitchFamily="49" charset="0"/>
              </a:rPr>
              <a:t>; dot++) {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System.out.print(".");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}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System.out.print("&lt;&gt;");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for (int space = 1; space &lt;= </a:t>
            </a:r>
            <a:r>
              <a:rPr lang="en-US" altLang="en-US" sz="1600" b="1">
                <a:solidFill>
                  <a:srgbClr val="003399"/>
                </a:solidFill>
                <a:latin typeface="Courier New" panose="02070309020205020404" pitchFamily="49" charset="0"/>
              </a:rPr>
              <a:t>(line * -2 + 8)</a:t>
            </a:r>
            <a:r>
              <a:rPr lang="en-US" altLang="en-US" sz="1600">
                <a:latin typeface="Courier New" panose="02070309020205020404" pitchFamily="49" charset="0"/>
              </a:rPr>
              <a:t>; space++) {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System.out.print(" ");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}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System.out.println("|");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}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04235188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2209800" y="1219201"/>
            <a:ext cx="7772400" cy="1470025"/>
          </a:xfrm>
        </p:spPr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Class constants and scope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063750" y="3016251"/>
            <a:ext cx="7905750" cy="1851025"/>
          </a:xfrm>
        </p:spPr>
        <p:txBody>
          <a:bodyPr/>
          <a:lstStyle/>
          <a:p>
            <a:pPr marL="0" indent="0" algn="ctr">
              <a:buNone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653762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5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Scaling the mirror</a:t>
            </a:r>
          </a:p>
        </p:txBody>
      </p:sp>
      <p:sp>
        <p:nvSpPr>
          <p:cNvPr id="12291" name="Content Placeholder 6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r>
              <a:rPr lang="en-US" altLang="en-US" dirty="0"/>
              <a:t>Modify Mirror program so it can scale.</a:t>
            </a:r>
          </a:p>
          <a:p>
            <a:pPr marL="639763" lvl="1" indent="-246063"/>
            <a:r>
              <a:rPr lang="en-US" altLang="en-US" dirty="0"/>
              <a:t>Mirror (left) is at size 4; right is at size 3</a:t>
            </a:r>
          </a:p>
          <a:p>
            <a:pPr marL="0" indent="0">
              <a:buNone/>
            </a:pPr>
            <a:r>
              <a:rPr lang="en-US" altLang="en-US" dirty="0"/>
              <a:t>Structure code so we can change the size </a:t>
            </a:r>
            <a:r>
              <a:rPr lang="en-US" altLang="en-US" i="1" dirty="0">
                <a:solidFill>
                  <a:srgbClr val="C00000"/>
                </a:solidFill>
              </a:rPr>
              <a:t>in one place</a:t>
            </a:r>
            <a:endParaRPr lang="en-US" altLang="en-US" dirty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340130" y="3216275"/>
            <a:ext cx="3070071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#================#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  &lt;&gt;&lt;&gt;  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&lt;&gt;....&lt;&gt;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&lt;&gt;........&lt;&gt;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|&lt;&gt;............&lt;&gt;|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|&lt;&gt;............&lt;&gt;|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&lt;&gt;........&lt;&gt;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&lt;&gt;....&lt;&gt;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  &lt;&gt;&lt;&gt;  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#================#</a:t>
            </a:r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7326314" y="3200401"/>
            <a:ext cx="2579687" cy="2739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#============#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&lt;&gt;&lt;&gt;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&lt;&gt;....&lt;&gt;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|&lt;&gt;........&lt;&gt;|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|&lt;&gt;........&lt;&gt;|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&lt;&gt;....&lt;&gt;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&lt;&gt;&lt;&gt;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#============#</a:t>
            </a:r>
          </a:p>
        </p:txBody>
      </p:sp>
    </p:spTree>
    <p:extLst>
      <p:ext uri="{BB962C8B-B14F-4D97-AF65-F5344CB8AC3E}">
        <p14:creationId xmlns:p14="http://schemas.microsoft.com/office/powerpoint/2010/main" val="54539903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Limitations of variables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marL="273050" indent="-273050"/>
            <a:r>
              <a:rPr lang="en-US" altLang="en-US" dirty="0"/>
              <a:t>Idea: Make a variable to represent the size.</a:t>
            </a:r>
          </a:p>
          <a:p>
            <a:pPr marL="393700" lvl="1" indent="0">
              <a:buNone/>
            </a:pPr>
            <a:endParaRPr lang="en-US" altLang="en-US" dirty="0"/>
          </a:p>
          <a:p>
            <a:pPr marL="639763" lvl="1" indent="-246063"/>
            <a:endParaRPr lang="en-US" altLang="en-US" dirty="0"/>
          </a:p>
          <a:p>
            <a:pPr marL="273050" indent="-273050"/>
            <a:r>
              <a:rPr lang="en-US" altLang="en-US" dirty="0"/>
              <a:t>Problem: A variable in one method can't be seen in others.</a:t>
            </a:r>
            <a:endParaRPr lang="en-US" altLang="en-US" sz="3100" dirty="0"/>
          </a:p>
          <a:p>
            <a:pPr marL="639763" lvl="1" indent="-246063">
              <a:lnSpc>
                <a:spcPct val="80000"/>
              </a:lnSpc>
              <a:spcBef>
                <a:spcPts val="300"/>
              </a:spcBef>
              <a:spcAft>
                <a:spcPts val="100"/>
              </a:spcAft>
            </a:pPr>
            <a:endParaRPr lang="en-US" altLang="en-US" sz="800" dirty="0"/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public static void main(String[] </a:t>
            </a:r>
            <a:r>
              <a:rPr lang="en-US" altLang="en-US" sz="1600" dirty="0" err="1">
                <a:latin typeface="Courier New" panose="02070309020205020404" pitchFamily="49" charset="0"/>
              </a:rPr>
              <a:t>args</a:t>
            </a:r>
            <a:r>
              <a:rPr lang="en-US" altLang="en-US" sz="1600" dirty="0">
                <a:latin typeface="Courier New" panose="02070309020205020404" pitchFamily="49" charset="0"/>
              </a:rPr>
              <a:t>) {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   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int</a:t>
            </a:r>
            <a:r>
              <a:rPr lang="en-US" altLang="en-US" sz="1600" b="1" dirty="0">
                <a:latin typeface="Courier New" panose="02070309020205020404" pitchFamily="49" charset="0"/>
              </a:rPr>
              <a:t> size = 4;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</a:t>
            </a:r>
            <a:r>
              <a:rPr lang="en-US" altLang="en-US" sz="1600" dirty="0" err="1">
                <a:latin typeface="Courier New" panose="02070309020205020404" pitchFamily="49" charset="0"/>
              </a:rPr>
              <a:t>drawTopHalf</a:t>
            </a:r>
            <a:r>
              <a:rPr lang="en-US" altLang="en-US" sz="1600" dirty="0">
                <a:latin typeface="Courier New" panose="02070309020205020404" pitchFamily="49" charset="0"/>
              </a:rPr>
              <a:t>();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</a:t>
            </a:r>
            <a:r>
              <a:rPr lang="en-US" altLang="en-US" sz="1600" dirty="0" err="1">
                <a:latin typeface="Courier New" panose="02070309020205020404" pitchFamily="49" charset="0"/>
              </a:rPr>
              <a:t>drawBottomHalf</a:t>
            </a:r>
            <a:r>
              <a:rPr lang="en-US" altLang="en-US" sz="1600" dirty="0">
                <a:latin typeface="Courier New" panose="02070309020205020404" pitchFamily="49" charset="0"/>
              </a:rPr>
              <a:t>();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}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endParaRPr lang="en-US" altLang="en-US" sz="8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public static void </a:t>
            </a:r>
            <a:r>
              <a:rPr lang="en-US" altLang="en-US" sz="1600" dirty="0" err="1">
                <a:latin typeface="Courier New" panose="02070309020205020404" pitchFamily="49" charset="0"/>
              </a:rPr>
              <a:t>drawTopHalf</a:t>
            </a:r>
            <a:r>
              <a:rPr lang="en-US" altLang="en-US" sz="1600" dirty="0">
                <a:latin typeface="Courier New" panose="02070309020205020404" pitchFamily="49" charset="0"/>
              </a:rPr>
              <a:t>() {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for (</a:t>
            </a:r>
            <a:r>
              <a:rPr lang="en-US" altLang="en-US" sz="1600" dirty="0" err="1">
                <a:latin typeface="Courier New" panose="02070309020205020404" pitchFamily="49" charset="0"/>
              </a:rPr>
              <a:t>int</a:t>
            </a:r>
            <a:r>
              <a:rPr lang="en-US" altLang="en-US" sz="1600" dirty="0">
                <a:latin typeface="Courier New" panose="02070309020205020404" pitchFamily="49" charset="0"/>
              </a:rPr>
              <a:t> i = 1; i &lt;= </a:t>
            </a:r>
            <a:r>
              <a:rPr lang="en-US" altLang="en-US" sz="1600" b="1" dirty="0">
                <a:solidFill>
                  <a:srgbClr val="800000"/>
                </a:solidFill>
                <a:latin typeface="Courier New" panose="02070309020205020404" pitchFamily="49" charset="0"/>
              </a:rPr>
              <a:t>size</a:t>
            </a:r>
            <a:r>
              <a:rPr lang="en-US" altLang="en-US" sz="1600" dirty="0">
                <a:latin typeface="Courier New" panose="02070309020205020404" pitchFamily="49" charset="0"/>
              </a:rPr>
              <a:t>; i++) {    </a:t>
            </a:r>
            <a:r>
              <a:rPr lang="en-US" altLang="en-US" sz="1600" b="1" dirty="0">
                <a:solidFill>
                  <a:srgbClr val="A50021"/>
                </a:solidFill>
                <a:latin typeface="Courier New" panose="02070309020205020404" pitchFamily="49" charset="0"/>
              </a:rPr>
              <a:t>// ERROR: size not found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...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}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endParaRPr lang="en-US" altLang="en-US" sz="8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public static void </a:t>
            </a:r>
            <a:r>
              <a:rPr lang="en-US" altLang="en-US" sz="1600" dirty="0" err="1">
                <a:latin typeface="Courier New" panose="02070309020205020404" pitchFamily="49" charset="0"/>
              </a:rPr>
              <a:t>drawBottomHalf</a:t>
            </a:r>
            <a:r>
              <a:rPr lang="en-US" altLang="en-US" sz="1600" dirty="0">
                <a:latin typeface="Courier New" panose="02070309020205020404" pitchFamily="49" charset="0"/>
              </a:rPr>
              <a:t>() {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for (</a:t>
            </a:r>
            <a:r>
              <a:rPr lang="en-US" altLang="en-US" sz="1600" dirty="0" err="1">
                <a:latin typeface="Courier New" panose="02070309020205020404" pitchFamily="49" charset="0"/>
              </a:rPr>
              <a:t>int</a:t>
            </a:r>
            <a:r>
              <a:rPr lang="en-US" altLang="en-US" sz="1600" dirty="0">
                <a:latin typeface="Courier New" panose="02070309020205020404" pitchFamily="49" charset="0"/>
              </a:rPr>
              <a:t> i = </a:t>
            </a:r>
            <a:r>
              <a:rPr lang="en-US" altLang="en-US" sz="1600" b="1" dirty="0">
                <a:solidFill>
                  <a:srgbClr val="800000"/>
                </a:solidFill>
                <a:latin typeface="Courier New" panose="02070309020205020404" pitchFamily="49" charset="0"/>
              </a:rPr>
              <a:t>size</a:t>
            </a:r>
            <a:r>
              <a:rPr lang="en-US" altLang="en-US" sz="1600" dirty="0">
                <a:latin typeface="Courier New" panose="02070309020205020404" pitchFamily="49" charset="0"/>
              </a:rPr>
              <a:t>; i &gt;= 1; i--) {    </a:t>
            </a:r>
            <a:r>
              <a:rPr lang="en-US" altLang="en-US" sz="1600" b="1" dirty="0">
                <a:solidFill>
                  <a:srgbClr val="A50021"/>
                </a:solidFill>
                <a:latin typeface="Courier New" panose="02070309020205020404" pitchFamily="49" charset="0"/>
              </a:rPr>
              <a:t>// ERROR: size not found</a:t>
            </a:r>
            <a:endParaRPr lang="en-US" altLang="en-US" sz="16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...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}</a:t>
            </a:r>
            <a:endParaRPr lang="en-US" altLang="en-US" sz="13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92826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Initialization	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for (</a:t>
            </a:r>
            <a:r>
              <a:rPr lang="en-US" altLang="en-US" b="1" dirty="0" err="1">
                <a:latin typeface="Courier New" panose="02070309020205020404" pitchFamily="49" charset="0"/>
              </a:rPr>
              <a:t>int</a:t>
            </a:r>
            <a:r>
              <a:rPr lang="en-US" altLang="en-US" b="1" dirty="0">
                <a:latin typeface="Courier New" panose="02070309020205020404" pitchFamily="49" charset="0"/>
              </a:rPr>
              <a:t> i = 1</a:t>
            </a:r>
            <a:r>
              <a:rPr lang="en-US" altLang="en-US" dirty="0">
                <a:latin typeface="Courier New" panose="02070309020205020404" pitchFamily="49" charset="0"/>
              </a:rPr>
              <a:t>; i &lt;= 6; i++)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    </a:t>
            </a:r>
            <a:r>
              <a:rPr lang="en-US" altLang="en-US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dirty="0">
                <a:latin typeface="Courier New" panose="02070309020205020404" pitchFamily="49" charset="0"/>
              </a:rPr>
              <a:t>("I am so smart");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}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dirty="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273050" indent="-273050"/>
            <a:r>
              <a:rPr lang="en-US" altLang="en-US" dirty="0"/>
              <a:t>Tells Java what variable to use in the loop</a:t>
            </a:r>
          </a:p>
          <a:p>
            <a:pPr marL="639763" lvl="1" indent="-246063"/>
            <a:endParaRPr lang="en-US" altLang="en-US" sz="900" dirty="0"/>
          </a:p>
          <a:p>
            <a:pPr marL="639763" lvl="1" indent="-246063"/>
            <a:r>
              <a:rPr lang="en-US" altLang="en-US" dirty="0"/>
              <a:t>Performed once as the loop begins</a:t>
            </a:r>
          </a:p>
          <a:p>
            <a:pPr marL="639763" lvl="1" indent="-246063"/>
            <a:endParaRPr lang="en-US" altLang="en-US" dirty="0"/>
          </a:p>
          <a:p>
            <a:pPr marL="639763" lvl="1" indent="-246063"/>
            <a:r>
              <a:rPr lang="en-US" altLang="en-US" dirty="0"/>
              <a:t>The variable is called a </a:t>
            </a:r>
            <a:r>
              <a:rPr lang="en-US" altLang="en-US" i="1" dirty="0">
                <a:solidFill>
                  <a:srgbClr val="C00000"/>
                </a:solidFill>
              </a:rPr>
              <a:t>loop counter</a:t>
            </a:r>
            <a:endParaRPr lang="en-US" altLang="en-US" dirty="0">
              <a:solidFill>
                <a:srgbClr val="C00000"/>
              </a:solidFill>
            </a:endParaRPr>
          </a:p>
          <a:p>
            <a:pPr lvl="2"/>
            <a:endParaRPr lang="en-US" altLang="en-US" sz="900" dirty="0"/>
          </a:p>
          <a:p>
            <a:pPr lvl="2"/>
            <a:r>
              <a:rPr lang="en-US" altLang="en-US" dirty="0"/>
              <a:t>can use any name, not just </a:t>
            </a:r>
            <a:r>
              <a:rPr lang="en-US" altLang="en-US" dirty="0">
                <a:latin typeface="Courier New" panose="02070309020205020404" pitchFamily="49" charset="0"/>
              </a:rPr>
              <a:t>i</a:t>
            </a:r>
          </a:p>
          <a:p>
            <a:pPr lvl="2"/>
            <a:endParaRPr lang="en-US" altLang="en-US" dirty="0"/>
          </a:p>
          <a:p>
            <a:pPr lvl="2"/>
            <a:r>
              <a:rPr lang="en-US" altLang="en-US" dirty="0"/>
              <a:t>can start at any value, not just </a:t>
            </a:r>
            <a:r>
              <a:rPr lang="en-US" altLang="en-US" dirty="0">
                <a:latin typeface="Courier New" panose="02070309020205020404" pitchFamily="49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80481669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Scope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marL="273050" indent="-273050"/>
            <a:r>
              <a:rPr lang="en-US" altLang="en-US" b="1" dirty="0"/>
              <a:t>scope</a:t>
            </a:r>
            <a:r>
              <a:rPr lang="en-US" altLang="en-US" dirty="0"/>
              <a:t>: the part of a program where a variable exists.</a:t>
            </a:r>
          </a:p>
          <a:p>
            <a:pPr marL="639763" lvl="1" indent="-246063"/>
            <a:r>
              <a:rPr lang="en-US" altLang="en-US" dirty="0"/>
              <a:t>From its declaration to the end of the </a:t>
            </a:r>
            <a:r>
              <a:rPr lang="en-US" altLang="en-US" dirty="0">
                <a:latin typeface="Courier New" panose="02070309020205020404" pitchFamily="49" charset="0"/>
              </a:rPr>
              <a:t>{</a:t>
            </a:r>
            <a:r>
              <a:rPr lang="en-US" altLang="en-US" dirty="0"/>
              <a:t> </a:t>
            </a:r>
            <a:r>
              <a:rPr lang="en-US" altLang="en-US" dirty="0">
                <a:latin typeface="Courier New" panose="02070309020205020404" pitchFamily="49" charset="0"/>
              </a:rPr>
              <a:t>}</a:t>
            </a:r>
            <a:r>
              <a:rPr lang="en-US" altLang="en-US" dirty="0"/>
              <a:t> braces</a:t>
            </a:r>
          </a:p>
          <a:p>
            <a:pPr lvl="2" indent="-246063"/>
            <a:r>
              <a:rPr lang="en-US" altLang="en-US" dirty="0"/>
              <a:t>A variable declared in a </a:t>
            </a:r>
            <a:r>
              <a:rPr lang="en-US" altLang="en-US" dirty="0">
                <a:latin typeface="Courier New" panose="02070309020205020404" pitchFamily="49" charset="0"/>
              </a:rPr>
              <a:t>for</a:t>
            </a:r>
            <a:r>
              <a:rPr lang="en-US" altLang="en-US" dirty="0"/>
              <a:t> loop exists only in that loop.</a:t>
            </a:r>
          </a:p>
          <a:p>
            <a:pPr lvl="2" indent="-246063"/>
            <a:endParaRPr lang="en-US" altLang="en-US" dirty="0"/>
          </a:p>
          <a:p>
            <a:pPr lvl="2" indent="-246063"/>
            <a:r>
              <a:rPr lang="en-US" altLang="en-US" dirty="0"/>
              <a:t>A variable declared in a method exists only in that method.</a:t>
            </a:r>
          </a:p>
          <a:p>
            <a:pPr lvl="2" indent="-246063"/>
            <a:endParaRPr lang="en-US" altLang="en-US" dirty="0"/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>
                <a:latin typeface="Courier New" panose="02070309020205020404" pitchFamily="49" charset="0"/>
              </a:rPr>
              <a:t>public static void example()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>
                <a:latin typeface="Courier New" panose="02070309020205020404" pitchFamily="49" charset="0"/>
              </a:rPr>
              <a:t>    </a:t>
            </a:r>
            <a:r>
              <a:rPr lang="en-US" altLang="en-US" dirty="0" err="1">
                <a:latin typeface="Courier New" panose="02070309020205020404" pitchFamily="49" charset="0"/>
              </a:rPr>
              <a:t>int</a:t>
            </a:r>
            <a:r>
              <a:rPr lang="en-US" altLang="en-US" dirty="0">
                <a:latin typeface="Courier New" panose="02070309020205020404" pitchFamily="49" charset="0"/>
              </a:rPr>
              <a:t> x = 3;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>
                <a:latin typeface="Courier New" panose="02070309020205020404" pitchFamily="49" charset="0"/>
              </a:rPr>
              <a:t>    for (</a:t>
            </a:r>
            <a:r>
              <a:rPr lang="en-US" altLang="en-US" dirty="0" err="1">
                <a:latin typeface="Courier New" panose="02070309020205020404" pitchFamily="49" charset="0"/>
              </a:rPr>
              <a:t>int</a:t>
            </a:r>
            <a:r>
              <a:rPr lang="en-US" altLang="en-US" dirty="0">
                <a:latin typeface="Courier New" panose="02070309020205020404" pitchFamily="49" charset="0"/>
              </a:rPr>
              <a:t> i = 1; i &lt;= 10; i++)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>
                <a:latin typeface="Courier New" panose="02070309020205020404" pitchFamily="49" charset="0"/>
              </a:rPr>
              <a:t>        </a:t>
            </a:r>
            <a:r>
              <a:rPr lang="en-US" altLang="en-US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dirty="0">
                <a:latin typeface="Courier New" panose="02070309020205020404" pitchFamily="49" charset="0"/>
              </a:rPr>
              <a:t>(x);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>
                <a:latin typeface="Courier New" panose="02070309020205020404" pitchFamily="49" charset="0"/>
              </a:rPr>
              <a:t>    </a:t>
            </a:r>
            <a:r>
              <a:rPr lang="en-US" alt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// i no longer exists here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>
                <a:latin typeface="Courier New" panose="02070309020205020404" pitchFamily="49" charset="0"/>
              </a:rPr>
              <a:t>} </a:t>
            </a:r>
            <a:r>
              <a:rPr lang="en-US" alt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// x ceases to exist here</a:t>
            </a:r>
            <a:endParaRPr lang="en-US" altLang="en-US" b="1" dirty="0">
              <a:solidFill>
                <a:srgbClr val="008080"/>
              </a:solidFill>
            </a:endParaRPr>
          </a:p>
        </p:txBody>
      </p:sp>
      <p:sp>
        <p:nvSpPr>
          <p:cNvPr id="1495044" name="AutoShape 4"/>
          <p:cNvSpPr>
            <a:spLocks/>
          </p:cNvSpPr>
          <p:nvPr/>
        </p:nvSpPr>
        <p:spPr bwMode="auto">
          <a:xfrm>
            <a:off x="7921171" y="4198256"/>
            <a:ext cx="838200" cy="1447800"/>
          </a:xfrm>
          <a:prstGeom prst="rightBrace">
            <a:avLst>
              <a:gd name="adj1" fmla="val 14394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	x's scope</a:t>
            </a:r>
          </a:p>
        </p:txBody>
      </p:sp>
      <p:sp>
        <p:nvSpPr>
          <p:cNvPr id="1495045" name="AutoShape 5"/>
          <p:cNvSpPr>
            <a:spLocks/>
          </p:cNvSpPr>
          <p:nvPr/>
        </p:nvSpPr>
        <p:spPr bwMode="auto">
          <a:xfrm flipH="1">
            <a:off x="718457" y="4544050"/>
            <a:ext cx="533400" cy="756213"/>
          </a:xfrm>
          <a:prstGeom prst="rightBrace">
            <a:avLst>
              <a:gd name="adj1" fmla="val 25000"/>
              <a:gd name="adj2" fmla="val 5114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vert270" wrap="none" lIns="0" tIns="640080" rIns="2468880" bIns="0"/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  <a:latin typeface="+mn-lt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err="1">
                <a:solidFill>
                  <a:srgbClr val="000000"/>
                </a:solidFill>
                <a:latin typeface="+mn-lt"/>
                <a:cs typeface="Times New Roman" pitchFamily="18" charset="0"/>
              </a:rPr>
              <a:t>i's</a:t>
            </a:r>
            <a:r>
              <a:rPr lang="en-US" sz="24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 scope</a:t>
            </a:r>
          </a:p>
        </p:txBody>
      </p:sp>
    </p:spTree>
    <p:extLst>
      <p:ext uri="{BB962C8B-B14F-4D97-AF65-F5344CB8AC3E}">
        <p14:creationId xmlns:p14="http://schemas.microsoft.com/office/powerpoint/2010/main" val="3437806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95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95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95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95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44" grpId="0" animBg="1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Scope implications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marL="273050" indent="-273050"/>
            <a:r>
              <a:rPr lang="en-US" altLang="en-US"/>
              <a:t>Variables without overlapping scope can have same name.</a:t>
            </a:r>
          </a:p>
          <a:p>
            <a:pPr marL="639763" lvl="1" indent="-246063">
              <a:spcBef>
                <a:spcPct val="0"/>
              </a:spcBef>
              <a:buNone/>
            </a:pPr>
            <a:endParaRPr lang="en-US" altLang="en-US" sz="9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for (int i = 1; i &lt;= 100; i++) {</a:t>
            </a: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    System.out.print("/");</a:t>
            </a: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altLang="en-US" sz="1800" b="1">
                <a:solidFill>
                  <a:srgbClr val="0033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i = 1</a:t>
            </a: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; i &lt;= 100; i++) {   </a:t>
            </a:r>
            <a:r>
              <a:rPr lang="en-US" altLang="en-US" sz="1800" b="1">
                <a:solidFill>
                  <a:srgbClr val="0033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OK</a:t>
            </a: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    System.out.print("\\");</a:t>
            </a: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1800" b="1">
                <a:solidFill>
                  <a:srgbClr val="0033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i = 5;                  // OK: outside of loop's scope</a:t>
            </a:r>
          </a:p>
          <a:p>
            <a:pPr marL="639763" lvl="1" indent="-246063">
              <a:spcBef>
                <a:spcPct val="0"/>
              </a:spcBef>
              <a:buNone/>
            </a:pPr>
            <a:endParaRPr lang="en-US" altLang="en-US" sz="1800" b="1">
              <a:solidFill>
                <a:srgbClr val="00339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3050" indent="-273050"/>
            <a:r>
              <a:rPr lang="en-US" altLang="en-US"/>
              <a:t>A variable can't be declared twice or used out of its scope.</a:t>
            </a:r>
            <a:endParaRPr lang="en-US" altLang="en-US" sz="1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39763" lvl="1" indent="-246063">
              <a:spcBef>
                <a:spcPct val="0"/>
              </a:spcBef>
              <a:buNone/>
            </a:pPr>
            <a:endParaRPr lang="en-US" altLang="en-US" sz="9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int i = 1</a:t>
            </a: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; i &lt;= 100 * line; i++) {</a:t>
            </a: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1800" b="1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int i = 2;              // ERROR: overlapping scope</a:t>
            </a: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    System.out.print("/");</a:t>
            </a: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1800" b="1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= 4;                      // ERROR: outside scope</a:t>
            </a:r>
          </a:p>
        </p:txBody>
      </p:sp>
    </p:spTree>
    <p:extLst>
      <p:ext uri="{BB962C8B-B14F-4D97-AF65-F5344CB8AC3E}">
        <p14:creationId xmlns:p14="http://schemas.microsoft.com/office/powerpoint/2010/main" val="1722292224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Class constants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b="1" dirty="0"/>
              <a:t>class constant</a:t>
            </a:r>
            <a:r>
              <a:rPr lang="en-US" altLang="en-US" dirty="0"/>
              <a:t>: </a:t>
            </a:r>
            <a:r>
              <a:rPr lang="en-US" altLang="en-US" sz="2200" dirty="0"/>
              <a:t>A fixed value visible to the whole program.</a:t>
            </a:r>
          </a:p>
          <a:p>
            <a:pPr lvl="1" eaLnBrk="1" hangingPunct="1"/>
            <a:r>
              <a:rPr lang="en-US" altLang="en-US" dirty="0"/>
              <a:t>value can be set only at declaration;  cannot be reassigned</a:t>
            </a:r>
          </a:p>
          <a:p>
            <a:pPr lvl="1" eaLnBrk="1" hangingPunct="1"/>
            <a:r>
              <a:rPr lang="en-US" altLang="en-US" dirty="0"/>
              <a:t>declared outside of any method</a:t>
            </a:r>
          </a:p>
          <a:p>
            <a:pPr lvl="1"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Syntax:</a:t>
            </a:r>
          </a:p>
          <a:p>
            <a:pPr eaLnBrk="1" hangingPunct="1">
              <a:buFontTx/>
              <a:buNone/>
            </a:pPr>
            <a:r>
              <a:rPr lang="en-US" altLang="en-US" sz="800" dirty="0"/>
              <a:t>	</a:t>
            </a:r>
            <a:r>
              <a:rPr lang="en-US" altLang="en-US" sz="2500" dirty="0">
                <a:latin typeface="Courier New" panose="02070309020205020404" pitchFamily="49" charset="0"/>
              </a:rPr>
              <a:t>public static final </a:t>
            </a:r>
            <a:r>
              <a:rPr lang="en-US" altLang="en-US" sz="2500" b="1" dirty="0"/>
              <a:t>type</a:t>
            </a:r>
            <a:r>
              <a:rPr lang="en-US" altLang="en-US" sz="2500" dirty="0">
                <a:latin typeface="Courier New" panose="02070309020205020404" pitchFamily="49" charset="0"/>
              </a:rPr>
              <a:t> </a:t>
            </a:r>
            <a:r>
              <a:rPr lang="en-US" altLang="en-US" sz="2500" b="1" dirty="0"/>
              <a:t>name</a:t>
            </a:r>
            <a:r>
              <a:rPr lang="en-US" altLang="en-US" sz="2500" dirty="0">
                <a:latin typeface="Courier New" panose="02070309020205020404" pitchFamily="49" charset="0"/>
              </a:rPr>
              <a:t> = </a:t>
            </a:r>
            <a:r>
              <a:rPr lang="en-US" altLang="en-US" sz="2500" b="1" dirty="0"/>
              <a:t>value</a:t>
            </a:r>
            <a:r>
              <a:rPr lang="en-US" altLang="en-US" sz="2500" dirty="0">
                <a:latin typeface="Courier New" panose="02070309020205020404" pitchFamily="49" charset="0"/>
              </a:rPr>
              <a:t>;</a:t>
            </a:r>
            <a:endParaRPr lang="en-US" altLang="en-US" sz="2700" dirty="0">
              <a:latin typeface="Courier New" panose="02070309020205020404" pitchFamily="49" charset="0"/>
            </a:endParaRPr>
          </a:p>
          <a:p>
            <a:pPr lvl="1" eaLnBrk="1" hangingPunct="1"/>
            <a:endParaRPr lang="en-US" altLang="en-US" sz="900" dirty="0"/>
          </a:p>
          <a:p>
            <a:pPr lvl="1" eaLnBrk="1" hangingPunct="1"/>
            <a:r>
              <a:rPr lang="en-US" altLang="en-US" dirty="0"/>
              <a:t>name is usually in ALL_UPPER_CASE</a:t>
            </a:r>
          </a:p>
          <a:p>
            <a:pPr lvl="1" eaLnBrk="1" hangingPunct="1"/>
            <a:endParaRPr lang="en-US" altLang="en-US" dirty="0"/>
          </a:p>
          <a:p>
            <a:pPr lvl="1" eaLnBrk="1" hangingPunct="1"/>
            <a:r>
              <a:rPr lang="en-US" altLang="en-US" dirty="0"/>
              <a:t>Examples:</a:t>
            </a:r>
          </a:p>
          <a:p>
            <a:pPr lvl="1">
              <a:spcBef>
                <a:spcPts val="200"/>
              </a:spcBef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public static final </a:t>
            </a:r>
            <a:r>
              <a:rPr lang="en-US" altLang="en-US" dirty="0" err="1">
                <a:latin typeface="Courier New" panose="02070309020205020404" pitchFamily="49" charset="0"/>
              </a:rPr>
              <a:t>int</a:t>
            </a:r>
            <a:r>
              <a:rPr lang="en-US" altLang="en-US" dirty="0">
                <a:latin typeface="Courier New" panose="02070309020205020404" pitchFamily="49" charset="0"/>
              </a:rPr>
              <a:t> DAYS_IN_WEEK = 7;</a:t>
            </a:r>
          </a:p>
          <a:p>
            <a:pPr lvl="1">
              <a:spcBef>
                <a:spcPts val="200"/>
              </a:spcBef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public static final double INTEREST_RATE = 3.5;</a:t>
            </a:r>
          </a:p>
          <a:p>
            <a:pPr lvl="1">
              <a:spcBef>
                <a:spcPts val="200"/>
              </a:spcBef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public static final </a:t>
            </a:r>
            <a:r>
              <a:rPr lang="en-US" altLang="en-US" dirty="0" err="1">
                <a:latin typeface="Courier New" panose="02070309020205020404" pitchFamily="49" charset="0"/>
              </a:rPr>
              <a:t>int</a:t>
            </a:r>
            <a:r>
              <a:rPr lang="en-US" altLang="en-US" dirty="0">
                <a:latin typeface="Courier New" panose="02070309020205020404" pitchFamily="49" charset="0"/>
              </a:rPr>
              <a:t> SSN = 658234569;</a:t>
            </a:r>
          </a:p>
        </p:txBody>
      </p:sp>
    </p:spTree>
    <p:extLst>
      <p:ext uri="{BB962C8B-B14F-4D97-AF65-F5344CB8AC3E}">
        <p14:creationId xmlns:p14="http://schemas.microsoft.com/office/powerpoint/2010/main" val="126823694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Constants and figures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marL="273050" indent="-273050">
              <a:tabLst>
                <a:tab pos="4114800" algn="l"/>
              </a:tabLst>
            </a:pPr>
            <a:r>
              <a:rPr lang="en-US" altLang="en-US" dirty="0"/>
              <a:t>Consider task of drawing the following scalable figure (“Sign”)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114800" algn="l"/>
              </a:tabLst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+/\/\/\/\/\/\/\/\/\/\+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|                    |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|                    |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|                    |	</a:t>
            </a:r>
            <a:r>
              <a:rPr lang="en-US" altLang="en-US" sz="2000" dirty="0"/>
              <a:t>Multiples of 5 occur many times</a:t>
            </a:r>
            <a:endParaRPr lang="en-US" altLang="en-US" sz="20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|                    |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|                    |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+/\/\/\/\/\/\/\/\/\/\+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114800" algn="l"/>
              </a:tabLst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  <a:tabLst>
                <a:tab pos="4114800" algn="l"/>
              </a:tabLst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+/\/\/\/\+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|        |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|        |	</a:t>
            </a:r>
            <a:r>
              <a:rPr lang="en-US" altLang="en-US" sz="2000" dirty="0"/>
              <a:t>The same figure at size 2</a:t>
            </a:r>
            <a:endParaRPr lang="en-US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+/\/\/\/\+</a:t>
            </a:r>
          </a:p>
        </p:txBody>
      </p:sp>
    </p:spTree>
    <p:extLst>
      <p:ext uri="{BB962C8B-B14F-4D97-AF65-F5344CB8AC3E}">
        <p14:creationId xmlns:p14="http://schemas.microsoft.com/office/powerpoint/2010/main" val="3640123802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-152400"/>
            <a:ext cx="8229600" cy="1143000"/>
          </a:xfrm>
        </p:spPr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dirty="0"/>
              <a:t>Repetitive figure code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public class Sign {</a:t>
            </a:r>
          </a:p>
          <a:p>
            <a:pPr marL="639763" lvl="1" indent="-246063">
              <a:lnSpc>
                <a:spcPct val="60000"/>
              </a:lnSpc>
              <a:buNone/>
            </a:pPr>
            <a:endParaRPr lang="en-US" altLang="en-US" sz="16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60000"/>
              </a:lnSpc>
              <a:buNone/>
            </a:pPr>
            <a:endParaRPr lang="en-US" altLang="en-US" sz="16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public static void main(String[] </a:t>
            </a:r>
            <a:r>
              <a:rPr lang="en-US" altLang="en-US" sz="1600" dirty="0" err="1">
                <a:latin typeface="Courier New" panose="02070309020205020404" pitchFamily="49" charset="0"/>
              </a:rPr>
              <a:t>args</a:t>
            </a:r>
            <a:r>
              <a:rPr lang="en-US" altLang="en-US" sz="1600" dirty="0">
                <a:latin typeface="Courier New" panose="02070309020205020404" pitchFamily="49" charset="0"/>
              </a:rPr>
              <a:t>) {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drawLine</a:t>
            </a:r>
            <a:r>
              <a:rPr lang="en-US" altLang="en-US" sz="1600" dirty="0">
                <a:latin typeface="Courier New" panose="02070309020205020404" pitchFamily="49" charset="0"/>
              </a:rPr>
              <a:t>();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drawBody</a:t>
            </a:r>
            <a:r>
              <a:rPr lang="en-US" altLang="en-US" sz="1600" dirty="0">
                <a:latin typeface="Courier New" panose="02070309020205020404" pitchFamily="49" charset="0"/>
              </a:rPr>
              <a:t>();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drawLine</a:t>
            </a:r>
            <a:r>
              <a:rPr lang="en-US" altLang="en-US" sz="1600" dirty="0">
                <a:latin typeface="Courier New" panose="02070309020205020404" pitchFamily="49" charset="0"/>
              </a:rPr>
              <a:t>();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public static void </a:t>
            </a:r>
            <a:r>
              <a:rPr lang="en-US" altLang="en-US" sz="1600" dirty="0" err="1">
                <a:latin typeface="Courier New" panose="02070309020205020404" pitchFamily="49" charset="0"/>
              </a:rPr>
              <a:t>drawLine</a:t>
            </a:r>
            <a:r>
              <a:rPr lang="en-US" altLang="en-US" sz="1600" dirty="0">
                <a:latin typeface="Courier New" panose="02070309020205020404" pitchFamily="49" charset="0"/>
              </a:rPr>
              <a:t>() {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1600" dirty="0">
                <a:latin typeface="Courier New" panose="02070309020205020404" pitchFamily="49" charset="0"/>
              </a:rPr>
              <a:t>("+");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for (</a:t>
            </a:r>
            <a:r>
              <a:rPr lang="en-US" altLang="en-US" sz="1600" dirty="0" err="1">
                <a:latin typeface="Courier New" panose="02070309020205020404" pitchFamily="49" charset="0"/>
              </a:rPr>
              <a:t>int</a:t>
            </a:r>
            <a:r>
              <a:rPr lang="en-US" altLang="en-US" sz="1600" dirty="0">
                <a:latin typeface="Courier New" panose="02070309020205020404" pitchFamily="49" charset="0"/>
              </a:rPr>
              <a:t> i = 1; i &lt;= </a:t>
            </a:r>
            <a:r>
              <a:rPr lang="en-US" altLang="en-US" sz="1600" b="1" dirty="0">
                <a:latin typeface="Courier New" panose="02070309020205020404" pitchFamily="49" charset="0"/>
              </a:rPr>
              <a:t>10</a:t>
            </a:r>
            <a:r>
              <a:rPr lang="en-US" altLang="en-US" sz="1600" dirty="0">
                <a:latin typeface="Courier New" panose="02070309020205020404" pitchFamily="49" charset="0"/>
              </a:rPr>
              <a:t>; i++) {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1600" dirty="0">
                <a:latin typeface="Courier New" panose="02070309020205020404" pitchFamily="49" charset="0"/>
              </a:rPr>
              <a:t>("/\\");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}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600" dirty="0">
                <a:latin typeface="Courier New" panose="02070309020205020404" pitchFamily="49" charset="0"/>
              </a:rPr>
              <a:t>("+");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public static void </a:t>
            </a:r>
            <a:r>
              <a:rPr lang="en-US" altLang="en-US" sz="1600" dirty="0" err="1">
                <a:latin typeface="Courier New" panose="02070309020205020404" pitchFamily="49" charset="0"/>
              </a:rPr>
              <a:t>drawBody</a:t>
            </a:r>
            <a:r>
              <a:rPr lang="en-US" altLang="en-US" sz="1600" dirty="0">
                <a:latin typeface="Courier New" panose="02070309020205020404" pitchFamily="49" charset="0"/>
              </a:rPr>
              <a:t>() {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for (</a:t>
            </a:r>
            <a:r>
              <a:rPr lang="en-US" altLang="en-US" sz="1600" dirty="0" err="1">
                <a:latin typeface="Courier New" panose="02070309020205020404" pitchFamily="49" charset="0"/>
              </a:rPr>
              <a:t>int</a:t>
            </a:r>
            <a:r>
              <a:rPr lang="en-US" altLang="en-US" sz="1600" dirty="0">
                <a:latin typeface="Courier New" panose="02070309020205020404" pitchFamily="49" charset="0"/>
              </a:rPr>
              <a:t> line = 1; line &lt;= </a:t>
            </a:r>
            <a:r>
              <a:rPr lang="en-US" altLang="en-US" sz="1600" b="1" dirty="0">
                <a:latin typeface="Courier New" panose="02070309020205020404" pitchFamily="49" charset="0"/>
              </a:rPr>
              <a:t>5</a:t>
            </a:r>
            <a:r>
              <a:rPr lang="en-US" altLang="en-US" sz="1600" dirty="0">
                <a:latin typeface="Courier New" panose="02070309020205020404" pitchFamily="49" charset="0"/>
              </a:rPr>
              <a:t>; line++) {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1600" dirty="0">
                <a:latin typeface="Courier New" panose="02070309020205020404" pitchFamily="49" charset="0"/>
              </a:rPr>
              <a:t>("|");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    for (</a:t>
            </a:r>
            <a:r>
              <a:rPr lang="en-US" altLang="en-US" sz="1600" dirty="0" err="1">
                <a:latin typeface="Courier New" panose="02070309020205020404" pitchFamily="49" charset="0"/>
              </a:rPr>
              <a:t>int</a:t>
            </a:r>
            <a:r>
              <a:rPr lang="en-US" altLang="en-US" sz="1600" dirty="0">
                <a:latin typeface="Courier New" panose="02070309020205020404" pitchFamily="49" charset="0"/>
              </a:rPr>
              <a:t> spaces = 1; spaces &lt;= </a:t>
            </a:r>
            <a:r>
              <a:rPr lang="en-US" altLang="en-US" sz="1600" b="1" dirty="0">
                <a:latin typeface="Courier New" panose="02070309020205020404" pitchFamily="49" charset="0"/>
              </a:rPr>
              <a:t>20</a:t>
            </a:r>
            <a:r>
              <a:rPr lang="en-US" altLang="en-US" sz="1600" dirty="0">
                <a:latin typeface="Courier New" panose="02070309020205020404" pitchFamily="49" charset="0"/>
              </a:rPr>
              <a:t>; spaces++) {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1600" dirty="0">
                <a:latin typeface="Courier New" panose="02070309020205020404" pitchFamily="49" charset="0"/>
              </a:rPr>
              <a:t>(" ");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    }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600" dirty="0">
                <a:latin typeface="Courier New" panose="02070309020205020404" pitchFamily="49" charset="0"/>
              </a:rPr>
              <a:t>("|"); 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}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34165564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-152400"/>
            <a:ext cx="8229600" cy="1143000"/>
          </a:xfrm>
        </p:spPr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dirty="0"/>
              <a:t>Adding a constant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public class Sign {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b="1">
                <a:solidFill>
                  <a:srgbClr val="003399"/>
                </a:solidFill>
                <a:latin typeface="Courier New" panose="02070309020205020404" pitchFamily="49" charset="0"/>
              </a:rPr>
              <a:t>    public static final int HEIGHT = 5;</a:t>
            </a:r>
          </a:p>
          <a:p>
            <a:pPr marL="639763" lvl="1" indent="-246063">
              <a:lnSpc>
                <a:spcPct val="60000"/>
              </a:lnSpc>
              <a:buNone/>
            </a:pPr>
            <a:endParaRPr lang="en-US" altLang="en-US" sz="1600" b="1">
              <a:solidFill>
                <a:srgbClr val="003399"/>
              </a:solidFill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public static void main(String[] args) {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drawLine();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drawBody();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drawLine();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public static void drawLine() {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System.out.print("+");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for (int i = 1; i &lt;= </a:t>
            </a:r>
            <a:r>
              <a:rPr lang="en-US" altLang="en-US" sz="1600" b="1">
                <a:solidFill>
                  <a:srgbClr val="003399"/>
                </a:solidFill>
                <a:latin typeface="Courier New" panose="02070309020205020404" pitchFamily="49" charset="0"/>
              </a:rPr>
              <a:t>HEIGHT * 2</a:t>
            </a:r>
            <a:r>
              <a:rPr lang="en-US" altLang="en-US" sz="1600">
                <a:latin typeface="Courier New" panose="02070309020205020404" pitchFamily="49" charset="0"/>
              </a:rPr>
              <a:t>; i++) {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System.out.print("/\\");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}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System.out.println("+");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public static void drawBody() {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for (int line = 1; line &lt;= </a:t>
            </a:r>
            <a:r>
              <a:rPr lang="en-US" altLang="en-US" sz="1600" b="1">
                <a:solidFill>
                  <a:srgbClr val="003399"/>
                </a:solidFill>
                <a:latin typeface="Courier New" panose="02070309020205020404" pitchFamily="49" charset="0"/>
              </a:rPr>
              <a:t>HEIGHT</a:t>
            </a:r>
            <a:r>
              <a:rPr lang="en-US" altLang="en-US" sz="1600">
                <a:latin typeface="Courier New" panose="02070309020205020404" pitchFamily="49" charset="0"/>
              </a:rPr>
              <a:t>; line++) {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System.out.print("|");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for (int spaces = 1; spaces &lt;= </a:t>
            </a:r>
            <a:r>
              <a:rPr lang="en-US" altLang="en-US" sz="1600" b="1">
                <a:solidFill>
                  <a:srgbClr val="003399"/>
                </a:solidFill>
                <a:latin typeface="Courier New" panose="02070309020205020404" pitchFamily="49" charset="0"/>
              </a:rPr>
              <a:t>HEIGHT * 4</a:t>
            </a:r>
            <a:r>
              <a:rPr lang="en-US" altLang="en-US" sz="1600">
                <a:latin typeface="Courier New" panose="02070309020205020404" pitchFamily="49" charset="0"/>
              </a:rPr>
              <a:t>; spaces++) {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    System.out.print(" ");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}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System.out.println("|"); 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}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45156693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Complex figure w/ constant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marL="273050" indent="-273050"/>
            <a:r>
              <a:rPr lang="en-US" altLang="en-US"/>
              <a:t>Modify the Mirror code to be resizable using a constant.</a:t>
            </a:r>
          </a:p>
          <a:p>
            <a:pPr marL="639763" lvl="1" indent="-246063"/>
            <a:endParaRPr lang="en-US" altLang="en-US"/>
          </a:p>
          <a:p>
            <a:pPr marL="639763" lvl="1" indent="-246063">
              <a:buNone/>
            </a:pPr>
            <a:r>
              <a:rPr lang="en-US" altLang="en-US"/>
              <a:t>A mirror of size 4:</a:t>
            </a:r>
          </a:p>
          <a:p>
            <a:pPr marL="639763" lvl="1" indent="-246063">
              <a:buNone/>
            </a:pPr>
            <a:r>
              <a:rPr lang="en-US" altLang="en-US">
                <a:latin typeface="Courier New" panose="02070309020205020404" pitchFamily="49" charset="0"/>
              </a:rPr>
              <a:t>#================#</a:t>
            </a:r>
          </a:p>
          <a:p>
            <a:pPr marL="639763" lvl="1" indent="-246063">
              <a:buNone/>
            </a:pPr>
            <a:r>
              <a:rPr lang="en-US" altLang="en-US">
                <a:latin typeface="Courier New" panose="02070309020205020404" pitchFamily="49" charset="0"/>
              </a:rPr>
              <a:t>|      &lt;&gt;&lt;&gt;      |</a:t>
            </a:r>
          </a:p>
          <a:p>
            <a:pPr marL="639763" lvl="1" indent="-246063">
              <a:buNone/>
            </a:pPr>
            <a:r>
              <a:rPr lang="en-US" altLang="en-US">
                <a:latin typeface="Courier New" panose="02070309020205020404" pitchFamily="49" charset="0"/>
              </a:rPr>
              <a:t>|    &lt;&gt;....&lt;&gt;    |</a:t>
            </a:r>
          </a:p>
          <a:p>
            <a:pPr marL="639763" lvl="1" indent="-246063">
              <a:buNone/>
            </a:pPr>
            <a:r>
              <a:rPr lang="en-US" altLang="en-US">
                <a:latin typeface="Courier New" panose="02070309020205020404" pitchFamily="49" charset="0"/>
              </a:rPr>
              <a:t>|  &lt;&gt;........&lt;&gt;  |</a:t>
            </a:r>
          </a:p>
          <a:p>
            <a:pPr marL="639763" lvl="1" indent="-246063">
              <a:buNone/>
            </a:pPr>
            <a:r>
              <a:rPr lang="en-US" altLang="en-US">
                <a:latin typeface="Courier New" panose="02070309020205020404" pitchFamily="49" charset="0"/>
              </a:rPr>
              <a:t>|&lt;&gt;............&lt;&gt;|</a:t>
            </a:r>
          </a:p>
          <a:p>
            <a:pPr marL="639763" lvl="1" indent="-246063">
              <a:buNone/>
            </a:pPr>
            <a:r>
              <a:rPr lang="en-US" altLang="en-US">
                <a:latin typeface="Courier New" panose="02070309020205020404" pitchFamily="49" charset="0"/>
              </a:rPr>
              <a:t>|&lt;&gt;............&lt;&gt;|</a:t>
            </a:r>
          </a:p>
          <a:p>
            <a:pPr marL="639763" lvl="1" indent="-246063">
              <a:buNone/>
            </a:pPr>
            <a:r>
              <a:rPr lang="en-US" altLang="en-US">
                <a:latin typeface="Courier New" panose="02070309020205020404" pitchFamily="49" charset="0"/>
              </a:rPr>
              <a:t>|  &lt;&gt;........&lt;&gt;  |</a:t>
            </a:r>
          </a:p>
          <a:p>
            <a:pPr marL="639763" lvl="1" indent="-246063">
              <a:buNone/>
            </a:pPr>
            <a:r>
              <a:rPr lang="en-US" altLang="en-US">
                <a:latin typeface="Courier New" panose="02070309020205020404" pitchFamily="49" charset="0"/>
              </a:rPr>
              <a:t>|    &lt;&gt;....&lt;&gt;    |</a:t>
            </a:r>
          </a:p>
          <a:p>
            <a:pPr marL="639763" lvl="1" indent="-246063">
              <a:buNone/>
            </a:pPr>
            <a:r>
              <a:rPr lang="en-US" altLang="en-US">
                <a:latin typeface="Courier New" panose="02070309020205020404" pitchFamily="49" charset="0"/>
              </a:rPr>
              <a:t>|      &lt;&gt;&lt;&gt;      |</a:t>
            </a:r>
          </a:p>
          <a:p>
            <a:pPr marL="639763" lvl="1" indent="-246063">
              <a:buNone/>
            </a:pPr>
            <a:r>
              <a:rPr lang="en-US" altLang="en-US">
                <a:latin typeface="Courier New" panose="02070309020205020404" pitchFamily="49" charset="0"/>
              </a:rPr>
              <a:t>#================#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6411914" y="2211388"/>
            <a:ext cx="2808287" cy="3077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A mirror of size 3: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#============#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&lt;&gt;&lt;&gt;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&lt;&gt;....&lt;&gt;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|&lt;&gt;........&lt;&gt;|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|&lt;&gt;........&lt;&gt;|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&lt;&gt;....&lt;&gt;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&lt;&gt;&lt;&gt;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#============#</a:t>
            </a:r>
          </a:p>
        </p:txBody>
      </p:sp>
    </p:spTree>
    <p:extLst>
      <p:ext uri="{BB962C8B-B14F-4D97-AF65-F5344CB8AC3E}">
        <p14:creationId xmlns:p14="http://schemas.microsoft.com/office/powerpoint/2010/main" val="2738607266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Using a constant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r>
              <a:rPr lang="en-US" altLang="en-US"/>
              <a:t>Constant allows many methods to refer to same value:</a:t>
            </a:r>
            <a:endParaRPr lang="en-US" altLang="en-US" sz="3100"/>
          </a:p>
          <a:p>
            <a:pPr marL="639763" lvl="1" indent="-246063">
              <a:lnSpc>
                <a:spcPct val="80000"/>
              </a:lnSpc>
              <a:spcBef>
                <a:spcPts val="300"/>
              </a:spcBef>
              <a:spcAft>
                <a:spcPts val="100"/>
              </a:spcAft>
              <a:buNone/>
            </a:pPr>
            <a:endParaRPr lang="en-US" altLang="en-US" sz="800"/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public static final int SIZE = 4;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endParaRPr lang="en-US" altLang="en-US" sz="1800" b="1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800">
                <a:latin typeface="Courier New" panose="02070309020205020404" pitchFamily="49" charset="0"/>
              </a:rPr>
              <a:t>public static void main(String[] args) {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drawTopHalf();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drawBottomHalf();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800">
                <a:latin typeface="Courier New" panose="02070309020205020404" pitchFamily="49" charset="0"/>
              </a:rPr>
              <a:t>}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800">
                <a:latin typeface="Courier New" panose="02070309020205020404" pitchFamily="49" charset="0"/>
              </a:rPr>
              <a:t>public static void drawTopHalf() {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for (int i = 1; i &lt;= </a:t>
            </a:r>
            <a:r>
              <a:rPr lang="en-US" altLang="en-US" sz="1800" b="1">
                <a:latin typeface="Courier New" panose="02070309020205020404" pitchFamily="49" charset="0"/>
              </a:rPr>
              <a:t>SIZE</a:t>
            </a:r>
            <a:r>
              <a:rPr lang="en-US" altLang="en-US" sz="1800">
                <a:latin typeface="Courier New" panose="02070309020205020404" pitchFamily="49" charset="0"/>
              </a:rPr>
              <a:t>; i++) {    </a:t>
            </a:r>
            <a:r>
              <a:rPr lang="en-US" altLang="en-US" sz="1800" b="1">
                <a:solidFill>
                  <a:schemeClr val="accent1"/>
                </a:solidFill>
                <a:latin typeface="Courier New" panose="02070309020205020404" pitchFamily="49" charset="0"/>
              </a:rPr>
              <a:t>// OK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  ...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800">
                <a:latin typeface="Courier New" panose="02070309020205020404" pitchFamily="49" charset="0"/>
              </a:rPr>
              <a:t>}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800">
                <a:latin typeface="Courier New" panose="02070309020205020404" pitchFamily="49" charset="0"/>
              </a:rPr>
              <a:t>public static void drawBottomHalf() {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for (int i = </a:t>
            </a:r>
            <a:r>
              <a:rPr lang="en-US" altLang="en-US" sz="1800" b="1">
                <a:latin typeface="Courier New" panose="02070309020205020404" pitchFamily="49" charset="0"/>
              </a:rPr>
              <a:t>SIZE</a:t>
            </a:r>
            <a:r>
              <a:rPr lang="en-US" altLang="en-US" sz="1800">
                <a:latin typeface="Courier New" panose="02070309020205020404" pitchFamily="49" charset="0"/>
              </a:rPr>
              <a:t>; i &gt;= 1; i--) {    </a:t>
            </a:r>
            <a:r>
              <a:rPr lang="en-US" altLang="en-US" sz="1800" b="1">
                <a:solidFill>
                  <a:schemeClr val="accent1"/>
                </a:solidFill>
                <a:latin typeface="Courier New" panose="02070309020205020404" pitchFamily="49" charset="0"/>
              </a:rPr>
              <a:t>// OK</a:t>
            </a:r>
            <a:endParaRPr lang="en-US" altLang="en-US" sz="1800">
              <a:solidFill>
                <a:schemeClr val="accent1"/>
              </a:solidFill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  ...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800">
                <a:latin typeface="Courier New" panose="02070309020205020404" pitchFamily="49" charset="0"/>
              </a:rPr>
              <a:t>}</a:t>
            </a:r>
            <a:endParaRPr lang="en-US" altLang="en-US" sz="150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627715"/>
      </p:ext>
    </p:extLst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Loop tables and constant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77500" lnSpcReduction="20000"/>
          </a:bodyPr>
          <a:lstStyle/>
          <a:p>
            <a:pPr marL="273050" indent="-273050"/>
            <a:r>
              <a:rPr lang="en-US" altLang="en-US"/>
              <a:t>Let's modify our loop table to use </a:t>
            </a:r>
            <a:r>
              <a:rPr lang="en-US" altLang="en-US">
                <a:latin typeface="Courier New" panose="02070309020205020404" pitchFamily="49" charset="0"/>
              </a:rPr>
              <a:t>SIZE</a:t>
            </a:r>
            <a:endParaRPr lang="en-US" altLang="en-US"/>
          </a:p>
          <a:p>
            <a:pPr marL="639763" lvl="1" indent="-246063"/>
            <a:r>
              <a:rPr lang="en-US" altLang="en-US"/>
              <a:t>This can change the amount added in the loop expression</a:t>
            </a:r>
          </a:p>
          <a:p>
            <a:pPr marL="639763" lvl="1" indent="-246063"/>
            <a:endParaRPr lang="en-US" altLang="en-US"/>
          </a:p>
          <a:p>
            <a:pPr marL="639763" lvl="1" indent="-246063"/>
            <a:endParaRPr lang="en-US" altLang="en-US"/>
          </a:p>
          <a:p>
            <a:pPr marL="639763" lvl="1" indent="-246063"/>
            <a:endParaRPr lang="en-US" altLang="en-US"/>
          </a:p>
          <a:p>
            <a:pPr marL="639763" lvl="1" indent="-246063">
              <a:buNone/>
            </a:pPr>
            <a:endParaRPr lang="en-US" altLang="en-US"/>
          </a:p>
          <a:p>
            <a:pPr marL="273050" indent="-273050">
              <a:lnSpc>
                <a:spcPct val="70000"/>
              </a:lnSpc>
              <a:buNone/>
            </a:pPr>
            <a:endParaRPr lang="en-US" altLang="en-US" sz="2200">
              <a:latin typeface="Courier New" panose="02070309020205020404" pitchFamily="49" charset="0"/>
            </a:endParaRPr>
          </a:p>
          <a:p>
            <a:pPr marL="273050" indent="-273050">
              <a:lnSpc>
                <a:spcPct val="65000"/>
              </a:lnSpc>
              <a:buNone/>
            </a:pPr>
            <a:r>
              <a:rPr lang="en-US" altLang="en-US" sz="2200">
                <a:latin typeface="Courier New" panose="02070309020205020404" pitchFamily="49" charset="0"/>
              </a:rPr>
              <a:t>#================#      #============#</a:t>
            </a:r>
          </a:p>
          <a:p>
            <a:pPr marL="273050" indent="-273050">
              <a:lnSpc>
                <a:spcPct val="65000"/>
              </a:lnSpc>
              <a:buNone/>
            </a:pPr>
            <a:r>
              <a:rPr lang="en-US" altLang="en-US" sz="2200">
                <a:latin typeface="Courier New" panose="02070309020205020404" pitchFamily="49" charset="0"/>
              </a:rPr>
              <a:t>|      &lt;&gt;&lt;&gt;      |      |    &lt;&gt;&lt;&gt;    |</a:t>
            </a:r>
          </a:p>
          <a:p>
            <a:pPr marL="273050" indent="-273050">
              <a:lnSpc>
                <a:spcPct val="65000"/>
              </a:lnSpc>
              <a:buNone/>
            </a:pPr>
            <a:r>
              <a:rPr lang="en-US" altLang="en-US" sz="2200">
                <a:latin typeface="Courier New" panose="02070309020205020404" pitchFamily="49" charset="0"/>
              </a:rPr>
              <a:t>|    &lt;&gt;....&lt;&gt;    |      |  &lt;&gt;....&lt;&gt;  |</a:t>
            </a:r>
          </a:p>
          <a:p>
            <a:pPr marL="273050" indent="-273050">
              <a:lnSpc>
                <a:spcPct val="65000"/>
              </a:lnSpc>
              <a:buNone/>
            </a:pPr>
            <a:r>
              <a:rPr lang="en-US" altLang="en-US" sz="2200">
                <a:latin typeface="Courier New" panose="02070309020205020404" pitchFamily="49" charset="0"/>
              </a:rPr>
              <a:t>|  &lt;&gt;........&lt;&gt;  |      |&lt;&gt;........&lt;&gt;|</a:t>
            </a:r>
          </a:p>
          <a:p>
            <a:pPr marL="273050" indent="-273050">
              <a:lnSpc>
                <a:spcPct val="65000"/>
              </a:lnSpc>
              <a:buNone/>
            </a:pPr>
            <a:r>
              <a:rPr lang="en-US" altLang="en-US" sz="2200">
                <a:latin typeface="Courier New" panose="02070309020205020404" pitchFamily="49" charset="0"/>
              </a:rPr>
              <a:t>|&lt;&gt;............&lt;&gt;|      |&lt;&gt;........&lt;&gt;|</a:t>
            </a:r>
          </a:p>
          <a:p>
            <a:pPr marL="273050" indent="-273050">
              <a:lnSpc>
                <a:spcPct val="65000"/>
              </a:lnSpc>
              <a:buNone/>
            </a:pPr>
            <a:r>
              <a:rPr lang="en-US" altLang="en-US" sz="2200">
                <a:latin typeface="Courier New" panose="02070309020205020404" pitchFamily="49" charset="0"/>
              </a:rPr>
              <a:t>|&lt;&gt;............&lt;&gt;|      |  &lt;&gt;....&lt;&gt;  |</a:t>
            </a:r>
          </a:p>
          <a:p>
            <a:pPr marL="273050" indent="-273050">
              <a:lnSpc>
                <a:spcPct val="65000"/>
              </a:lnSpc>
              <a:buNone/>
            </a:pPr>
            <a:r>
              <a:rPr lang="en-US" altLang="en-US" sz="2200">
                <a:latin typeface="Courier New" panose="02070309020205020404" pitchFamily="49" charset="0"/>
              </a:rPr>
              <a:t>|  &lt;&gt;........&lt;&gt;  |      |    &lt;&gt;&lt;&gt;    |</a:t>
            </a:r>
          </a:p>
          <a:p>
            <a:pPr marL="273050" indent="-273050">
              <a:lnSpc>
                <a:spcPct val="65000"/>
              </a:lnSpc>
              <a:buNone/>
            </a:pPr>
            <a:r>
              <a:rPr lang="en-US" altLang="en-US" sz="2200">
                <a:latin typeface="Courier New" panose="02070309020205020404" pitchFamily="49" charset="0"/>
              </a:rPr>
              <a:t>|    &lt;&gt;....&lt;&gt;    |      #============#</a:t>
            </a:r>
          </a:p>
          <a:p>
            <a:pPr marL="273050" indent="-273050">
              <a:lnSpc>
                <a:spcPct val="65000"/>
              </a:lnSpc>
              <a:buNone/>
            </a:pPr>
            <a:r>
              <a:rPr lang="en-US" altLang="en-US" sz="2200">
                <a:latin typeface="Courier New" panose="02070309020205020404" pitchFamily="49" charset="0"/>
              </a:rPr>
              <a:t>|      &lt;&gt;&lt;&gt;      |</a:t>
            </a:r>
          </a:p>
          <a:p>
            <a:pPr marL="273050" indent="-273050">
              <a:lnSpc>
                <a:spcPct val="65000"/>
              </a:lnSpc>
              <a:buNone/>
            </a:pPr>
            <a:r>
              <a:rPr lang="en-US" altLang="en-US" sz="2200">
                <a:latin typeface="Courier New" panose="02070309020205020404" pitchFamily="49" charset="0"/>
              </a:rPr>
              <a:t>#================#</a:t>
            </a:r>
          </a:p>
        </p:txBody>
      </p:sp>
      <p:graphicFrame>
        <p:nvGraphicFramePr>
          <p:cNvPr id="1521892" name="Group 2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33373"/>
              </p:ext>
            </p:extLst>
          </p:nvPr>
        </p:nvGraphicFramePr>
        <p:xfrm>
          <a:off x="2042886" y="2518229"/>
          <a:ext cx="8029575" cy="1149502"/>
        </p:xfrm>
        <a:graphic>
          <a:graphicData uri="http://schemas.openxmlformats.org/drawingml/2006/table">
            <a:tbl>
              <a:tblPr/>
              <a:tblGrid>
                <a:gridCol w="738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9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84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20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55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SIZE</a:t>
                      </a: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line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spaces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-2*line +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(2*SIZE)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dots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4*line - 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6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1,2,3,4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6,4,2,0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-2*line + 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0,4,8,12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4*line - 4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1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1,2,3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4,2,0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-2*line + 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0,4,8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4*line - 4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5" name="Group 2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664318"/>
              </p:ext>
            </p:extLst>
          </p:nvPr>
        </p:nvGraphicFramePr>
        <p:xfrm>
          <a:off x="2042886" y="2518229"/>
          <a:ext cx="8029575" cy="1149502"/>
        </p:xfrm>
        <a:graphic>
          <a:graphicData uri="http://schemas.openxmlformats.org/drawingml/2006/table">
            <a:tbl>
              <a:tblPr/>
              <a:tblGrid>
                <a:gridCol w="738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9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84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20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55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SIZE</a:t>
                      </a: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line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spaces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dots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6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1,2,3,4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6,4,2,0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0,4,8,12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1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1,2,3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4,2,0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0,4,8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6" name="Group 2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973140"/>
              </p:ext>
            </p:extLst>
          </p:nvPr>
        </p:nvGraphicFramePr>
        <p:xfrm>
          <a:off x="2042886" y="2518229"/>
          <a:ext cx="8029575" cy="1149502"/>
        </p:xfrm>
        <a:graphic>
          <a:graphicData uri="http://schemas.openxmlformats.org/drawingml/2006/table">
            <a:tbl>
              <a:tblPr/>
              <a:tblGrid>
                <a:gridCol w="738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9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84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20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55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SIZE</a:t>
                      </a: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line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spaces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dots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6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1,2,3,4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6,4,2,0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-2*line +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0,4,8,12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4*line - 4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1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1,2,3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4,2,0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-2*line +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0,4,8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4*line - 4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99158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21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Partial solution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public static final int SIZE = 4;</a:t>
            </a:r>
          </a:p>
          <a:p>
            <a:pPr marL="273050" indent="-273050">
              <a:spcBef>
                <a:spcPct val="0"/>
              </a:spcBef>
              <a:buNone/>
            </a:pPr>
            <a:endParaRPr lang="en-US" altLang="en-US" sz="800" b="1">
              <a:latin typeface="Courier New" panose="02070309020205020404" pitchFamily="49" charset="0"/>
            </a:endParaRP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 b="1">
                <a:solidFill>
                  <a:srgbClr val="008080"/>
                </a:solidFill>
                <a:latin typeface="Courier New" panose="02070309020205020404" pitchFamily="49" charset="0"/>
              </a:rPr>
              <a:t>// Prints the expanding pattern of &lt;&gt; for the top half of the figure.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public static void drawTopHalf() {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for (int line = 1; line &lt;= </a:t>
            </a:r>
            <a:r>
              <a:rPr lang="en-US" altLang="en-US" sz="1600" b="1">
                <a:latin typeface="Courier New" panose="02070309020205020404" pitchFamily="49" charset="0"/>
              </a:rPr>
              <a:t>SIZE</a:t>
            </a:r>
            <a:r>
              <a:rPr lang="en-US" altLang="en-US" sz="1600">
                <a:latin typeface="Courier New" panose="02070309020205020404" pitchFamily="49" charset="0"/>
              </a:rPr>
              <a:t>; line++) {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System.out.print("|");</a:t>
            </a:r>
          </a:p>
          <a:p>
            <a:pPr marL="273050" indent="-273050">
              <a:spcBef>
                <a:spcPct val="0"/>
              </a:spcBef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for (int space = 1; space &lt;= (line * -2 + </a:t>
            </a:r>
            <a:r>
              <a:rPr lang="en-US" altLang="en-US" sz="1600" b="1">
                <a:latin typeface="Courier New" panose="02070309020205020404" pitchFamily="49" charset="0"/>
              </a:rPr>
              <a:t>(2*SIZE)</a:t>
            </a:r>
            <a:r>
              <a:rPr lang="en-US" altLang="en-US" sz="1600">
                <a:latin typeface="Courier New" panose="02070309020205020404" pitchFamily="49" charset="0"/>
              </a:rPr>
              <a:t>); space++) {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System.out.print(" ");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}</a:t>
            </a:r>
          </a:p>
          <a:p>
            <a:pPr marL="273050" indent="-273050">
              <a:spcBef>
                <a:spcPct val="0"/>
              </a:spcBef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System.out.print("&lt;&gt;");</a:t>
            </a:r>
          </a:p>
          <a:p>
            <a:pPr marL="273050" indent="-273050">
              <a:spcBef>
                <a:spcPct val="0"/>
              </a:spcBef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for (int dot = 1; dot &lt;= (line * 4 - </a:t>
            </a:r>
            <a:r>
              <a:rPr lang="en-US" altLang="en-US" sz="1600" b="1">
                <a:latin typeface="Courier New" panose="02070309020205020404" pitchFamily="49" charset="0"/>
              </a:rPr>
              <a:t>4</a:t>
            </a:r>
            <a:r>
              <a:rPr lang="en-US" altLang="en-US" sz="1600">
                <a:latin typeface="Courier New" panose="02070309020205020404" pitchFamily="49" charset="0"/>
              </a:rPr>
              <a:t>); dot++) {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System.out.print(".");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}</a:t>
            </a:r>
          </a:p>
          <a:p>
            <a:pPr marL="273050" indent="-273050">
              <a:spcBef>
                <a:spcPct val="0"/>
              </a:spcBef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System.out.print("&lt;&gt;");</a:t>
            </a:r>
          </a:p>
          <a:p>
            <a:pPr marL="273050" indent="-273050">
              <a:spcBef>
                <a:spcPct val="0"/>
              </a:spcBef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for (int space = 1; space &lt;= (line * -2 + </a:t>
            </a:r>
            <a:r>
              <a:rPr lang="en-US" altLang="en-US" sz="1600" b="1">
                <a:latin typeface="Courier New" panose="02070309020205020404" pitchFamily="49" charset="0"/>
              </a:rPr>
              <a:t>(2*SIZE)</a:t>
            </a:r>
            <a:r>
              <a:rPr lang="en-US" altLang="en-US" sz="1600">
                <a:latin typeface="Courier New" panose="02070309020205020404" pitchFamily="49" charset="0"/>
              </a:rPr>
              <a:t>); space++) {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System.out.print(" ");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}</a:t>
            </a:r>
          </a:p>
          <a:p>
            <a:pPr marL="273050" indent="-273050">
              <a:spcBef>
                <a:spcPct val="0"/>
              </a:spcBef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System.out.println("|");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}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5020534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Test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marL="639763" lvl="1" indent="-246063">
              <a:lnSpc>
                <a:spcPct val="80000"/>
              </a:lnSpc>
              <a:buNone/>
              <a:tabLst>
                <a:tab pos="1371600" algn="l"/>
              </a:tabLst>
            </a:pPr>
            <a:r>
              <a:rPr lang="en-US" altLang="en-US">
                <a:latin typeface="Courier New" panose="02070309020205020404" pitchFamily="49" charset="0"/>
              </a:rPr>
              <a:t>	for (int i = 1; </a:t>
            </a:r>
            <a:r>
              <a:rPr lang="en-US" altLang="en-US" b="1">
                <a:latin typeface="Courier New" panose="02070309020205020404" pitchFamily="49" charset="0"/>
              </a:rPr>
              <a:t>i &lt;= 6</a:t>
            </a:r>
            <a:r>
              <a:rPr lang="en-US" altLang="en-US">
                <a:latin typeface="Courier New" panose="02070309020205020404" pitchFamily="49" charset="0"/>
              </a:rPr>
              <a:t>; i++) {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1371600" algn="l"/>
              </a:tabLst>
            </a:pPr>
            <a:r>
              <a:rPr lang="en-US" altLang="en-US">
                <a:latin typeface="Courier New" panose="02070309020205020404" pitchFamily="49" charset="0"/>
              </a:rPr>
              <a:t>	    System.out.println("I am so smart");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1371600" algn="l"/>
              </a:tabLst>
            </a:pPr>
            <a:r>
              <a:rPr lang="en-US" altLang="en-US">
                <a:latin typeface="Courier New" panose="02070309020205020404" pitchFamily="49" charset="0"/>
              </a:rPr>
              <a:t>	}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1371600" algn="l"/>
              </a:tabLst>
            </a:pPr>
            <a:endParaRPr lang="en-US" altLang="en-US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  <a:tabLst>
                <a:tab pos="1371600" algn="l"/>
              </a:tabLst>
            </a:pPr>
            <a:endParaRPr lang="en-US" altLang="en-US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  <a:tabLst>
                <a:tab pos="1371600" algn="l"/>
              </a:tabLst>
            </a:pPr>
            <a:endParaRPr lang="en-US" altLang="en-US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3050" indent="-273050">
              <a:tabLst>
                <a:tab pos="1371600" algn="l"/>
              </a:tabLst>
            </a:pPr>
            <a:r>
              <a:rPr lang="en-US" altLang="en-US"/>
              <a:t>Tests the loop counter variable against a limit</a:t>
            </a:r>
          </a:p>
          <a:p>
            <a:pPr marL="639763" lvl="1" indent="-246063">
              <a:tabLst>
                <a:tab pos="1371600" algn="l"/>
              </a:tabLst>
            </a:pPr>
            <a:endParaRPr lang="en-US" altLang="en-US" sz="900"/>
          </a:p>
          <a:p>
            <a:pPr marL="639763" lvl="1" indent="-246063">
              <a:tabLst>
                <a:tab pos="1371600" algn="l"/>
              </a:tabLst>
            </a:pPr>
            <a:r>
              <a:rPr lang="en-US" altLang="en-US"/>
              <a:t>Uses comparison operators:</a:t>
            </a:r>
          </a:p>
          <a:p>
            <a:pPr marL="639763" lvl="1" indent="-246063">
              <a:buNone/>
              <a:tabLst>
                <a:tab pos="1371600" algn="l"/>
              </a:tabLst>
            </a:pP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	&lt;	</a:t>
            </a:r>
            <a:r>
              <a:rPr lang="en-US" altLang="en-US">
                <a:cs typeface="Courier New" panose="02070309020205020404" pitchFamily="49" charset="0"/>
              </a:rPr>
              <a:t>less than</a:t>
            </a:r>
          </a:p>
          <a:p>
            <a:pPr marL="639763" lvl="1" indent="-246063">
              <a:buNone/>
              <a:tabLst>
                <a:tab pos="1371600" algn="l"/>
              </a:tabLst>
            </a:pP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	&lt;=	</a:t>
            </a:r>
            <a:r>
              <a:rPr lang="en-US" altLang="en-US">
                <a:cs typeface="Courier New" panose="02070309020205020404" pitchFamily="49" charset="0"/>
              </a:rPr>
              <a:t>less than or equal to</a:t>
            </a:r>
          </a:p>
          <a:p>
            <a:pPr marL="639763" lvl="1" indent="-246063">
              <a:buNone/>
              <a:tabLst>
                <a:tab pos="1371600" algn="l"/>
              </a:tabLst>
            </a:pP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	&gt;	</a:t>
            </a:r>
            <a:r>
              <a:rPr lang="en-US" altLang="en-US">
                <a:cs typeface="Courier New" panose="02070309020205020404" pitchFamily="49" charset="0"/>
              </a:rPr>
              <a:t>greater than</a:t>
            </a:r>
          </a:p>
          <a:p>
            <a:pPr marL="639763" lvl="1" indent="-246063">
              <a:buNone/>
              <a:tabLst>
                <a:tab pos="1371600" algn="l"/>
              </a:tabLst>
            </a:pP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	&gt;=	</a:t>
            </a:r>
            <a:r>
              <a:rPr lang="en-US" altLang="en-US">
                <a:cs typeface="Courier New" panose="02070309020205020404" pitchFamily="49" charset="0"/>
              </a:rPr>
              <a:t>greater than or equal to</a:t>
            </a:r>
          </a:p>
        </p:txBody>
      </p:sp>
    </p:spTree>
    <p:extLst>
      <p:ext uri="{BB962C8B-B14F-4D97-AF65-F5344CB8AC3E}">
        <p14:creationId xmlns:p14="http://schemas.microsoft.com/office/powerpoint/2010/main" val="209316959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Observations about constant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marL="273050" indent="-273050"/>
            <a:r>
              <a:rPr lang="en-US" altLang="en-US" dirty="0"/>
              <a:t>The constant can change the "intercept" in an expression.</a:t>
            </a:r>
          </a:p>
          <a:p>
            <a:pPr marL="639763" lvl="1" indent="-246063"/>
            <a:r>
              <a:rPr lang="en-US" altLang="en-US" dirty="0"/>
              <a:t>Usually the "slope" is unchanged.</a:t>
            </a:r>
          </a:p>
          <a:p>
            <a:pPr marL="639763" lvl="1" indent="-246063"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public static final </a:t>
            </a:r>
            <a:r>
              <a:rPr lang="en-US" altLang="en-US" sz="1800" dirty="0" err="1">
                <a:latin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</a:rPr>
              <a:t> SIZE = 4;</a:t>
            </a:r>
          </a:p>
          <a:p>
            <a:pPr marL="639763" lvl="1" indent="-246063">
              <a:buNone/>
            </a:pPr>
            <a:endParaRPr lang="en-US" altLang="en-US" sz="800" dirty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for (</a:t>
            </a:r>
            <a:r>
              <a:rPr lang="en-US" altLang="en-US" sz="1800" dirty="0" err="1">
                <a:latin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</a:rPr>
              <a:t> space = 1; space &lt;= (line * </a:t>
            </a:r>
            <a:r>
              <a:rPr lang="en-US" altLang="en-US" sz="1800" dirty="0">
                <a:solidFill>
                  <a:srgbClr val="808080"/>
                </a:solidFill>
                <a:latin typeface="Courier New" panose="02070309020205020404" pitchFamily="49" charset="0"/>
              </a:rPr>
              <a:t>-2</a:t>
            </a:r>
            <a:r>
              <a:rPr lang="en-US" altLang="en-US" sz="1800" dirty="0">
                <a:latin typeface="Courier New" panose="02070309020205020404" pitchFamily="49" charset="0"/>
              </a:rPr>
              <a:t> + </a:t>
            </a:r>
            <a:r>
              <a:rPr lang="en-US" altLang="en-US" sz="1800" b="1" dirty="0">
                <a:solidFill>
                  <a:srgbClr val="003399"/>
                </a:solidFill>
                <a:latin typeface="Courier New" panose="02070309020205020404" pitchFamily="49" charset="0"/>
              </a:rPr>
              <a:t>(2 * SIZE)</a:t>
            </a:r>
            <a:r>
              <a:rPr lang="en-US" altLang="en-US" sz="1800" dirty="0">
                <a:latin typeface="Courier New" panose="02070309020205020404" pitchFamily="49" charset="0"/>
              </a:rPr>
              <a:t>);     </a:t>
            </a:r>
          </a:p>
          <a:p>
            <a:pPr marL="639763" lvl="1" indent="-246063"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space++) {</a:t>
            </a:r>
          </a:p>
          <a:p>
            <a:pPr marL="639763" lvl="1" indent="-246063"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</a:t>
            </a:r>
            <a:r>
              <a:rPr lang="en-US" altLang="en-US" sz="18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1800" dirty="0">
                <a:latin typeface="Courier New" panose="02070309020205020404" pitchFamily="49" charset="0"/>
              </a:rPr>
              <a:t>(" ");</a:t>
            </a:r>
          </a:p>
          <a:p>
            <a:pPr marL="639763" lvl="1" indent="-246063"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}</a:t>
            </a:r>
          </a:p>
          <a:p>
            <a:pPr marL="639763" lvl="1" indent="-246063"/>
            <a:endParaRPr lang="en-US" altLang="en-US" sz="1900" dirty="0">
              <a:latin typeface="Courier New" panose="02070309020205020404" pitchFamily="49" charset="0"/>
            </a:endParaRPr>
          </a:p>
          <a:p>
            <a:pPr marL="273050" indent="-273050"/>
            <a:r>
              <a:rPr lang="en-US" altLang="en-US" dirty="0"/>
              <a:t>It doesn't replace </a:t>
            </a:r>
            <a:r>
              <a:rPr lang="en-US" altLang="en-US" i="1" dirty="0"/>
              <a:t>every </a:t>
            </a:r>
            <a:r>
              <a:rPr lang="en-US" altLang="en-US" dirty="0"/>
              <a:t>occurrence of the original value.</a:t>
            </a:r>
          </a:p>
          <a:p>
            <a:pPr marL="639763" lvl="1" indent="-246063"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for (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dot = 1; dot &lt;= (line * </a:t>
            </a:r>
            <a:r>
              <a:rPr lang="en-US" altLang="en-US" sz="2000" b="1" dirty="0">
                <a:solidFill>
                  <a:srgbClr val="808080"/>
                </a:solidFill>
                <a:latin typeface="Courier New" panose="02070309020205020404" pitchFamily="49" charset="0"/>
              </a:rPr>
              <a:t>4</a:t>
            </a:r>
            <a:r>
              <a:rPr lang="en-US" altLang="en-US" sz="2000" dirty="0">
                <a:latin typeface="Courier New" panose="02070309020205020404" pitchFamily="49" charset="0"/>
              </a:rPr>
              <a:t> - </a:t>
            </a:r>
            <a:r>
              <a:rPr lang="en-US" altLang="en-US" sz="2000" b="1" dirty="0">
                <a:solidFill>
                  <a:srgbClr val="808080"/>
                </a:solidFill>
                <a:latin typeface="Courier New" panose="02070309020205020404" pitchFamily="49" charset="0"/>
              </a:rPr>
              <a:t>4</a:t>
            </a:r>
            <a:r>
              <a:rPr lang="en-US" altLang="en-US" sz="2000" dirty="0">
                <a:latin typeface="Courier New" panose="02070309020205020404" pitchFamily="49" charset="0"/>
              </a:rPr>
              <a:t>); dot++) {</a:t>
            </a:r>
          </a:p>
          <a:p>
            <a:pPr marL="639763" lvl="1" indent="-246063"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2000" dirty="0">
                <a:latin typeface="Courier New" panose="02070309020205020404" pitchFamily="49" charset="0"/>
              </a:rPr>
              <a:t>(".");</a:t>
            </a:r>
          </a:p>
          <a:p>
            <a:pPr marL="639763" lvl="1" indent="-246063"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6713865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Increment and decrement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 algn="ctr">
              <a:buNone/>
              <a:tabLst>
                <a:tab pos="4113213" algn="l"/>
              </a:tabLst>
            </a:pPr>
            <a:r>
              <a:rPr lang="en-US" altLang="en-US" i="1" dirty="0"/>
              <a:t>shortcuts to increase or decrease a variable's value by 1</a:t>
            </a:r>
          </a:p>
          <a:p>
            <a:pPr marL="342900" indent="-342900">
              <a:buNone/>
              <a:tabLst>
                <a:tab pos="4113213" algn="l"/>
              </a:tabLst>
            </a:pPr>
            <a:endParaRPr lang="en-US" altLang="en-US" dirty="0"/>
          </a:p>
          <a:p>
            <a:pPr marL="742950" lvl="1" indent="-285750">
              <a:buNone/>
              <a:tabLst>
                <a:tab pos="4113213" algn="l"/>
              </a:tabLst>
            </a:pPr>
            <a:r>
              <a:rPr lang="en-US" altLang="en-US" u="sng" dirty="0"/>
              <a:t>Shorthand</a:t>
            </a:r>
            <a:r>
              <a:rPr lang="en-US" altLang="en-US" b="1" i="1" dirty="0"/>
              <a:t>	</a:t>
            </a:r>
            <a:r>
              <a:rPr lang="en-US" altLang="en-US" u="sng" dirty="0"/>
              <a:t>Equivalent longer version</a:t>
            </a:r>
          </a:p>
          <a:p>
            <a:pPr marL="742950" lvl="1" indent="-285750">
              <a:buNone/>
              <a:tabLst>
                <a:tab pos="4113213" algn="l"/>
              </a:tabLst>
            </a:pPr>
            <a:r>
              <a:rPr lang="en-US" altLang="en-US" b="1" dirty="0"/>
              <a:t>variable</a:t>
            </a:r>
            <a:r>
              <a:rPr lang="en-US" altLang="en-US" dirty="0">
                <a:latin typeface="Courier New" panose="02070309020205020404" pitchFamily="49" charset="0"/>
              </a:rPr>
              <a:t>++;	</a:t>
            </a:r>
            <a:r>
              <a:rPr lang="en-US" altLang="en-US" b="1" dirty="0"/>
              <a:t>variable</a:t>
            </a:r>
            <a:r>
              <a:rPr lang="en-US" altLang="en-US" dirty="0">
                <a:latin typeface="Courier New" panose="02070309020205020404" pitchFamily="49" charset="0"/>
              </a:rPr>
              <a:t> = </a:t>
            </a:r>
            <a:r>
              <a:rPr lang="en-US" altLang="en-US" b="1" dirty="0"/>
              <a:t>variable</a:t>
            </a:r>
            <a:r>
              <a:rPr lang="en-US" altLang="en-US" dirty="0">
                <a:latin typeface="Courier New" panose="02070309020205020404" pitchFamily="49" charset="0"/>
              </a:rPr>
              <a:t> + 1;</a:t>
            </a:r>
          </a:p>
          <a:p>
            <a:pPr marL="742950" lvl="1" indent="-285750">
              <a:buNone/>
              <a:tabLst>
                <a:tab pos="4113213" algn="l"/>
              </a:tabLst>
            </a:pPr>
            <a:r>
              <a:rPr lang="en-US" altLang="en-US" b="1" dirty="0"/>
              <a:t>variable</a:t>
            </a:r>
            <a:r>
              <a:rPr lang="en-US" altLang="en-US" dirty="0">
                <a:latin typeface="Courier New" panose="02070309020205020404" pitchFamily="49" charset="0"/>
              </a:rPr>
              <a:t>--;	</a:t>
            </a:r>
            <a:r>
              <a:rPr lang="en-US" altLang="en-US" b="1" dirty="0"/>
              <a:t>variable</a:t>
            </a:r>
            <a:r>
              <a:rPr lang="en-US" altLang="en-US" dirty="0">
                <a:latin typeface="Courier New" panose="02070309020205020404" pitchFamily="49" charset="0"/>
              </a:rPr>
              <a:t> = </a:t>
            </a:r>
            <a:r>
              <a:rPr lang="en-US" altLang="en-US" b="1" dirty="0"/>
              <a:t>variable</a:t>
            </a:r>
            <a:r>
              <a:rPr lang="en-US" altLang="en-US" dirty="0">
                <a:latin typeface="Courier New" panose="02070309020205020404" pitchFamily="49" charset="0"/>
              </a:rPr>
              <a:t> - 1;</a:t>
            </a:r>
            <a:endParaRPr lang="en-US" altLang="en-US" sz="3100" dirty="0"/>
          </a:p>
          <a:p>
            <a:pPr marL="742950" lvl="1" indent="-285750">
              <a:lnSpc>
                <a:spcPct val="80000"/>
              </a:lnSpc>
              <a:buNone/>
              <a:tabLst>
                <a:tab pos="4113213" algn="l"/>
              </a:tabLst>
            </a:pPr>
            <a:endParaRPr lang="en-US" altLang="en-US" dirty="0"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80000"/>
              </a:lnSpc>
              <a:buNone/>
              <a:tabLst>
                <a:tab pos="4113213" algn="l"/>
              </a:tabLst>
            </a:pPr>
            <a:endParaRPr lang="en-US" altLang="en-US" dirty="0"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80000"/>
              </a:lnSpc>
              <a:buNone/>
              <a:tabLst>
                <a:tab pos="4113213" algn="l"/>
              </a:tabLst>
            </a:pPr>
            <a:r>
              <a:rPr lang="en-US" altLang="en-US" dirty="0" err="1">
                <a:latin typeface="Courier New" panose="02070309020205020404" pitchFamily="49" charset="0"/>
              </a:rPr>
              <a:t>int</a:t>
            </a:r>
            <a:r>
              <a:rPr lang="en-US" altLang="en-US" dirty="0">
                <a:latin typeface="Courier New" panose="02070309020205020404" pitchFamily="49" charset="0"/>
              </a:rPr>
              <a:t> x = 2;</a:t>
            </a:r>
          </a:p>
          <a:p>
            <a:pPr marL="742950" lvl="1" indent="-285750">
              <a:lnSpc>
                <a:spcPct val="80000"/>
              </a:lnSpc>
              <a:buNone/>
              <a:tabLst>
                <a:tab pos="4113213" algn="l"/>
              </a:tabLst>
            </a:pPr>
            <a:r>
              <a:rPr lang="en-US" altLang="en-US" b="1" dirty="0">
                <a:latin typeface="Courier New" panose="02070309020205020404" pitchFamily="49" charset="0"/>
              </a:rPr>
              <a:t>x++;</a:t>
            </a:r>
            <a:r>
              <a:rPr lang="en-US" altLang="en-US" dirty="0">
                <a:latin typeface="Courier New" panose="02070309020205020404" pitchFamily="49" charset="0"/>
              </a:rPr>
              <a:t>	</a:t>
            </a:r>
            <a:endParaRPr lang="en-US" altLang="en-US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80000"/>
              </a:lnSpc>
              <a:buNone/>
              <a:tabLst>
                <a:tab pos="4113213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		</a:t>
            </a:r>
            <a:endParaRPr lang="en-US" altLang="en-US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80000"/>
              </a:lnSpc>
              <a:buNone/>
              <a:tabLst>
                <a:tab pos="4113213" algn="l"/>
              </a:tabLst>
            </a:pPr>
            <a:endParaRPr lang="en-US" altLang="en-US" sz="9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80000"/>
              </a:lnSpc>
              <a:buNone/>
              <a:tabLst>
                <a:tab pos="4113213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double </a:t>
            </a:r>
            <a:r>
              <a:rPr lang="en-US" altLang="en-US" dirty="0" err="1">
                <a:latin typeface="Courier New" panose="02070309020205020404" pitchFamily="49" charset="0"/>
              </a:rPr>
              <a:t>gpa</a:t>
            </a:r>
            <a:r>
              <a:rPr lang="en-US" altLang="en-US" dirty="0">
                <a:latin typeface="Courier New" panose="02070309020205020404" pitchFamily="49" charset="0"/>
              </a:rPr>
              <a:t> = 2.5;</a:t>
            </a:r>
          </a:p>
          <a:p>
            <a:pPr marL="742950" lvl="1" indent="-285750">
              <a:lnSpc>
                <a:spcPct val="80000"/>
              </a:lnSpc>
              <a:buNone/>
              <a:tabLst>
                <a:tab pos="4113213" algn="l"/>
              </a:tabLst>
            </a:pPr>
            <a:r>
              <a:rPr lang="en-US" altLang="en-US" b="1" dirty="0" err="1">
                <a:latin typeface="Courier New" panose="02070309020205020404" pitchFamily="49" charset="0"/>
              </a:rPr>
              <a:t>gpa</a:t>
            </a:r>
            <a:r>
              <a:rPr lang="en-US" altLang="en-US" b="1" dirty="0">
                <a:latin typeface="Courier New" panose="02070309020205020404" pitchFamily="49" charset="0"/>
              </a:rPr>
              <a:t>--;</a:t>
            </a:r>
            <a:r>
              <a:rPr lang="en-US" altLang="en-US" dirty="0">
                <a:latin typeface="Courier New" panose="02070309020205020404" pitchFamily="49" charset="0"/>
              </a:rPr>
              <a:t>	</a:t>
            </a:r>
            <a:endParaRPr lang="en-US" altLang="en-US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80000"/>
              </a:lnSpc>
              <a:buNone/>
              <a:tabLst>
                <a:tab pos="4113213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		</a:t>
            </a:r>
            <a:endParaRPr lang="en-US" altLang="en-US" b="1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920735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Modify-and-assign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 algn="ctr">
              <a:buNone/>
              <a:tabLst>
                <a:tab pos="4113213" algn="l"/>
              </a:tabLst>
            </a:pPr>
            <a:r>
              <a:rPr lang="en-US" altLang="en-US" sz="2500" i="1"/>
              <a:t>shortcuts to modify a variable's value</a:t>
            </a:r>
          </a:p>
          <a:p>
            <a:pPr marL="742950" lvl="1" indent="-285750">
              <a:buNone/>
              <a:tabLst>
                <a:tab pos="4113213" algn="l"/>
              </a:tabLst>
            </a:pPr>
            <a:endParaRPr lang="en-US" altLang="en-US" sz="1800" b="1" i="1"/>
          </a:p>
          <a:p>
            <a:pPr marL="742950" lvl="1" indent="-285750">
              <a:buNone/>
              <a:tabLst>
                <a:tab pos="4113213" algn="l"/>
              </a:tabLst>
            </a:pPr>
            <a:r>
              <a:rPr lang="en-US" altLang="en-US" u="sng"/>
              <a:t>Shorthand</a:t>
            </a:r>
            <a:r>
              <a:rPr lang="en-US" altLang="en-US" b="1" i="1"/>
              <a:t>	</a:t>
            </a:r>
            <a:r>
              <a:rPr lang="en-US" altLang="en-US" u="sng"/>
              <a:t>Equivalent longer version</a:t>
            </a:r>
          </a:p>
          <a:p>
            <a:pPr marL="742950" lvl="1" indent="-285750">
              <a:buNone/>
              <a:tabLst>
                <a:tab pos="4113213" algn="l"/>
              </a:tabLst>
            </a:pPr>
            <a:r>
              <a:rPr lang="en-US" altLang="en-US" b="1"/>
              <a:t>variable</a:t>
            </a:r>
            <a:r>
              <a:rPr lang="en-US" altLang="en-US">
                <a:latin typeface="Courier New" panose="02070309020205020404" pitchFamily="49" charset="0"/>
              </a:rPr>
              <a:t> += </a:t>
            </a:r>
            <a:r>
              <a:rPr lang="en-US" altLang="en-US" b="1"/>
              <a:t>value</a:t>
            </a:r>
            <a:r>
              <a:rPr lang="en-US" altLang="en-US">
                <a:latin typeface="Courier New" panose="02070309020205020404" pitchFamily="49" charset="0"/>
              </a:rPr>
              <a:t>;	</a:t>
            </a:r>
            <a:r>
              <a:rPr lang="en-US" altLang="en-US" b="1"/>
              <a:t>variable</a:t>
            </a:r>
            <a:r>
              <a:rPr lang="en-US" altLang="en-US">
                <a:latin typeface="Courier New" panose="02070309020205020404" pitchFamily="49" charset="0"/>
              </a:rPr>
              <a:t> = </a:t>
            </a:r>
            <a:r>
              <a:rPr lang="en-US" altLang="en-US" b="1"/>
              <a:t>variable</a:t>
            </a:r>
            <a:r>
              <a:rPr lang="en-US" altLang="en-US">
                <a:latin typeface="Courier New" panose="02070309020205020404" pitchFamily="49" charset="0"/>
              </a:rPr>
              <a:t> + </a:t>
            </a:r>
            <a:r>
              <a:rPr lang="en-US" altLang="en-US" b="1"/>
              <a:t>value</a:t>
            </a:r>
            <a:r>
              <a:rPr lang="en-US" altLang="en-US">
                <a:latin typeface="Courier New" panose="02070309020205020404" pitchFamily="49" charset="0"/>
              </a:rPr>
              <a:t>;</a:t>
            </a:r>
          </a:p>
          <a:p>
            <a:pPr marL="742950" lvl="1" indent="-285750">
              <a:buNone/>
              <a:tabLst>
                <a:tab pos="4113213" algn="l"/>
              </a:tabLst>
            </a:pPr>
            <a:r>
              <a:rPr lang="en-US" altLang="en-US" b="1"/>
              <a:t>variable</a:t>
            </a:r>
            <a:r>
              <a:rPr lang="en-US" altLang="en-US">
                <a:latin typeface="Courier New" panose="02070309020205020404" pitchFamily="49" charset="0"/>
              </a:rPr>
              <a:t> -= </a:t>
            </a:r>
            <a:r>
              <a:rPr lang="en-US" altLang="en-US" b="1"/>
              <a:t>value</a:t>
            </a:r>
            <a:r>
              <a:rPr lang="en-US" altLang="en-US">
                <a:latin typeface="Courier New" panose="02070309020205020404" pitchFamily="49" charset="0"/>
              </a:rPr>
              <a:t>;	</a:t>
            </a:r>
            <a:r>
              <a:rPr lang="en-US" altLang="en-US" b="1"/>
              <a:t>variable</a:t>
            </a:r>
            <a:r>
              <a:rPr lang="en-US" altLang="en-US">
                <a:latin typeface="Courier New" panose="02070309020205020404" pitchFamily="49" charset="0"/>
              </a:rPr>
              <a:t> = </a:t>
            </a:r>
            <a:r>
              <a:rPr lang="en-US" altLang="en-US" b="1"/>
              <a:t>variable</a:t>
            </a:r>
            <a:r>
              <a:rPr lang="en-US" altLang="en-US">
                <a:latin typeface="Courier New" panose="02070309020205020404" pitchFamily="49" charset="0"/>
              </a:rPr>
              <a:t> - </a:t>
            </a:r>
            <a:r>
              <a:rPr lang="en-US" altLang="en-US" b="1"/>
              <a:t>value</a:t>
            </a:r>
            <a:r>
              <a:rPr lang="en-US" altLang="en-US">
                <a:latin typeface="Courier New" panose="02070309020205020404" pitchFamily="49" charset="0"/>
              </a:rPr>
              <a:t>;</a:t>
            </a:r>
          </a:p>
          <a:p>
            <a:pPr marL="742950" lvl="1" indent="-285750">
              <a:buNone/>
              <a:tabLst>
                <a:tab pos="4113213" algn="l"/>
              </a:tabLst>
            </a:pPr>
            <a:r>
              <a:rPr lang="en-US" altLang="en-US" b="1"/>
              <a:t>variable</a:t>
            </a:r>
            <a:r>
              <a:rPr lang="en-US" altLang="en-US">
                <a:latin typeface="Courier New" panose="02070309020205020404" pitchFamily="49" charset="0"/>
              </a:rPr>
              <a:t> *= </a:t>
            </a:r>
            <a:r>
              <a:rPr lang="en-US" altLang="en-US" b="1"/>
              <a:t>value</a:t>
            </a:r>
            <a:r>
              <a:rPr lang="en-US" altLang="en-US">
                <a:latin typeface="Courier New" panose="02070309020205020404" pitchFamily="49" charset="0"/>
              </a:rPr>
              <a:t>;	</a:t>
            </a:r>
            <a:r>
              <a:rPr lang="en-US" altLang="en-US" b="1"/>
              <a:t>variable</a:t>
            </a:r>
            <a:r>
              <a:rPr lang="en-US" altLang="en-US">
                <a:latin typeface="Courier New" panose="02070309020205020404" pitchFamily="49" charset="0"/>
              </a:rPr>
              <a:t> = </a:t>
            </a:r>
            <a:r>
              <a:rPr lang="en-US" altLang="en-US" b="1"/>
              <a:t>variable</a:t>
            </a:r>
            <a:r>
              <a:rPr lang="en-US" altLang="en-US">
                <a:latin typeface="Courier New" panose="02070309020205020404" pitchFamily="49" charset="0"/>
              </a:rPr>
              <a:t> * </a:t>
            </a:r>
            <a:r>
              <a:rPr lang="en-US" altLang="en-US" b="1"/>
              <a:t>value</a:t>
            </a:r>
            <a:r>
              <a:rPr lang="en-US" altLang="en-US">
                <a:latin typeface="Courier New" panose="02070309020205020404" pitchFamily="49" charset="0"/>
              </a:rPr>
              <a:t>;</a:t>
            </a:r>
          </a:p>
          <a:p>
            <a:pPr marL="742950" lvl="1" indent="-285750">
              <a:buNone/>
              <a:tabLst>
                <a:tab pos="4113213" algn="l"/>
              </a:tabLst>
            </a:pPr>
            <a:r>
              <a:rPr lang="en-US" altLang="en-US" b="1"/>
              <a:t>variable</a:t>
            </a:r>
            <a:r>
              <a:rPr lang="en-US" altLang="en-US">
                <a:latin typeface="Courier New" panose="02070309020205020404" pitchFamily="49" charset="0"/>
              </a:rPr>
              <a:t> /= </a:t>
            </a:r>
            <a:r>
              <a:rPr lang="en-US" altLang="en-US" b="1"/>
              <a:t>value</a:t>
            </a:r>
            <a:r>
              <a:rPr lang="en-US" altLang="en-US">
                <a:latin typeface="Courier New" panose="02070309020205020404" pitchFamily="49" charset="0"/>
              </a:rPr>
              <a:t>;	</a:t>
            </a:r>
            <a:r>
              <a:rPr lang="en-US" altLang="en-US" b="1"/>
              <a:t>variable</a:t>
            </a:r>
            <a:r>
              <a:rPr lang="en-US" altLang="en-US">
                <a:latin typeface="Courier New" panose="02070309020205020404" pitchFamily="49" charset="0"/>
              </a:rPr>
              <a:t> = </a:t>
            </a:r>
            <a:r>
              <a:rPr lang="en-US" altLang="en-US" b="1"/>
              <a:t>variable</a:t>
            </a:r>
            <a:r>
              <a:rPr lang="en-US" altLang="en-US">
                <a:latin typeface="Courier New" panose="02070309020205020404" pitchFamily="49" charset="0"/>
              </a:rPr>
              <a:t> / </a:t>
            </a:r>
            <a:r>
              <a:rPr lang="en-US" altLang="en-US" b="1"/>
              <a:t>value</a:t>
            </a:r>
            <a:r>
              <a:rPr lang="en-US" altLang="en-US">
                <a:latin typeface="Courier New" panose="02070309020205020404" pitchFamily="49" charset="0"/>
              </a:rPr>
              <a:t>;</a:t>
            </a:r>
          </a:p>
          <a:p>
            <a:pPr marL="742950" lvl="1" indent="-285750">
              <a:buNone/>
              <a:tabLst>
                <a:tab pos="4113213" algn="l"/>
              </a:tabLst>
            </a:pPr>
            <a:r>
              <a:rPr lang="en-US" altLang="en-US" b="1"/>
              <a:t>variable</a:t>
            </a:r>
            <a:r>
              <a:rPr lang="en-US" altLang="en-US">
                <a:latin typeface="Courier New" panose="02070309020205020404" pitchFamily="49" charset="0"/>
              </a:rPr>
              <a:t> %= </a:t>
            </a:r>
            <a:r>
              <a:rPr lang="en-US" altLang="en-US" b="1"/>
              <a:t>value</a:t>
            </a:r>
            <a:r>
              <a:rPr lang="en-US" altLang="en-US">
                <a:latin typeface="Courier New" panose="02070309020205020404" pitchFamily="49" charset="0"/>
              </a:rPr>
              <a:t>;	</a:t>
            </a:r>
            <a:r>
              <a:rPr lang="en-US" altLang="en-US" b="1"/>
              <a:t>variable</a:t>
            </a:r>
            <a:r>
              <a:rPr lang="en-US" altLang="en-US">
                <a:latin typeface="Courier New" panose="02070309020205020404" pitchFamily="49" charset="0"/>
              </a:rPr>
              <a:t> = </a:t>
            </a:r>
            <a:r>
              <a:rPr lang="en-US" altLang="en-US" b="1"/>
              <a:t>variable</a:t>
            </a:r>
            <a:r>
              <a:rPr lang="en-US" altLang="en-US">
                <a:latin typeface="Courier New" panose="02070309020205020404" pitchFamily="49" charset="0"/>
              </a:rPr>
              <a:t> % </a:t>
            </a:r>
            <a:r>
              <a:rPr lang="en-US" altLang="en-US" b="1"/>
              <a:t>value</a:t>
            </a:r>
            <a:r>
              <a:rPr lang="en-US" altLang="en-US">
                <a:latin typeface="Courier New" panose="02070309020205020404" pitchFamily="49" charset="0"/>
              </a:rPr>
              <a:t>;</a:t>
            </a:r>
          </a:p>
          <a:p>
            <a:pPr marL="742950" lvl="1" indent="-285750">
              <a:lnSpc>
                <a:spcPct val="60000"/>
              </a:lnSpc>
              <a:buNone/>
              <a:tabLst>
                <a:tab pos="4113213" algn="l"/>
              </a:tabLst>
            </a:pPr>
            <a:endParaRPr lang="en-US" altLang="en-US"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60000"/>
              </a:lnSpc>
              <a:buNone/>
              <a:tabLst>
                <a:tab pos="4113213" algn="l"/>
              </a:tabLst>
            </a:pPr>
            <a:endParaRPr lang="en-US" altLang="en-US">
              <a:latin typeface="Courier New" panose="02070309020205020404" pitchFamily="49" charset="0"/>
            </a:endParaRPr>
          </a:p>
          <a:p>
            <a:pPr marL="742950" lvl="1" indent="-285750">
              <a:buNone/>
              <a:tabLst>
                <a:tab pos="4113213" algn="l"/>
              </a:tabLst>
            </a:pPr>
            <a:r>
              <a:rPr lang="en-US" altLang="en-US">
                <a:latin typeface="Courier New" panose="02070309020205020404" pitchFamily="49" charset="0"/>
              </a:rPr>
              <a:t>x += 3;	</a:t>
            </a:r>
            <a:r>
              <a:rPr lang="en-US" altLang="en-US" b="1">
                <a:solidFill>
                  <a:srgbClr val="008080"/>
                </a:solidFill>
                <a:latin typeface="Courier New" panose="02070309020205020404" pitchFamily="49" charset="0"/>
              </a:rPr>
              <a:t>// x = x + 3;</a:t>
            </a:r>
          </a:p>
          <a:p>
            <a:pPr marL="742950" lvl="1" indent="-285750">
              <a:buNone/>
              <a:tabLst>
                <a:tab pos="4113213" algn="l"/>
              </a:tabLst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742950" lvl="1" indent="-285750">
              <a:buNone/>
              <a:tabLst>
                <a:tab pos="4113213" algn="l"/>
              </a:tabLst>
            </a:pPr>
            <a:r>
              <a:rPr lang="en-US" altLang="en-US">
                <a:latin typeface="Courier New" panose="02070309020205020404" pitchFamily="49" charset="0"/>
              </a:rPr>
              <a:t>gpa -= 0.5;	</a:t>
            </a:r>
            <a:r>
              <a:rPr lang="en-US" altLang="en-US" b="1">
                <a:solidFill>
                  <a:srgbClr val="008080"/>
                </a:solidFill>
                <a:latin typeface="Courier New" panose="02070309020205020404" pitchFamily="49" charset="0"/>
              </a:rPr>
              <a:t>// gpa = gpa - 0.5;</a:t>
            </a:r>
          </a:p>
          <a:p>
            <a:pPr marL="742950" lvl="1" indent="-285750">
              <a:buNone/>
              <a:tabLst>
                <a:tab pos="4113213" algn="l"/>
              </a:tabLst>
            </a:pPr>
            <a:endParaRPr lang="en-US" altLang="en-US" sz="900" b="1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742950" lvl="1" indent="-285750">
              <a:buNone/>
              <a:tabLst>
                <a:tab pos="4113213" algn="l"/>
              </a:tabLst>
            </a:pPr>
            <a:r>
              <a:rPr lang="en-US" altLang="en-US">
                <a:latin typeface="Courier New" panose="02070309020205020404" pitchFamily="49" charset="0"/>
              </a:rPr>
              <a:t>number *= 2;	</a:t>
            </a:r>
            <a:r>
              <a:rPr lang="en-US" altLang="en-US" b="1">
                <a:solidFill>
                  <a:srgbClr val="008080"/>
                </a:solidFill>
                <a:latin typeface="Courier New" panose="02070309020205020404" pitchFamily="49" charset="0"/>
              </a:rPr>
              <a:t>// number = number * 2;</a:t>
            </a: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5410200" y="21336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65186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5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Repetition over a range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("1 squared = " + 1 * 1);</a:t>
            </a: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("2 squared = " + 2 * 2);</a:t>
            </a: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("3 squared = " + 3 * 3);</a:t>
            </a: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("4 squared = " + 4 * 4);</a:t>
            </a: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("5 squared = " + 5 * 5);</a:t>
            </a: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("6 squared = " + 6 * 6);</a:t>
            </a:r>
          </a:p>
          <a:p>
            <a:pPr marL="273050" indent="-273050">
              <a:spcBef>
                <a:spcPct val="0"/>
              </a:spcBef>
              <a:buNone/>
            </a:pPr>
            <a:endParaRPr lang="en-US" altLang="en-US" sz="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39763" lvl="1" indent="-246063">
              <a:spcBef>
                <a:spcPct val="0"/>
              </a:spcBef>
            </a:pPr>
            <a:r>
              <a:rPr lang="en-US" altLang="en-US" dirty="0">
                <a:cs typeface="Courier New" panose="02070309020205020404" pitchFamily="49" charset="0"/>
              </a:rPr>
              <a:t>Intuition: "I want to print a line for each number from 1 to 6"</a:t>
            </a:r>
          </a:p>
          <a:p>
            <a:pPr marL="639763" lvl="1" indent="-246063">
              <a:lnSpc>
                <a:spcPct val="160000"/>
              </a:lnSpc>
              <a:spcBef>
                <a:spcPct val="0"/>
              </a:spcBef>
            </a:pPr>
            <a:endParaRPr lang="en-US" altLang="en-US" dirty="0">
              <a:cs typeface="Courier New" panose="02070309020205020404" pitchFamily="49" charset="0"/>
            </a:endParaRPr>
          </a:p>
          <a:p>
            <a:pPr marL="273050" indent="-273050">
              <a:lnSpc>
                <a:spcPct val="130000"/>
              </a:lnSpc>
              <a:spcBef>
                <a:spcPct val="0"/>
              </a:spcBef>
            </a:pPr>
            <a:r>
              <a:rPr lang="en-US" altLang="en-US" dirty="0">
                <a:cs typeface="Courier New" panose="02070309020205020404" pitchFamily="49" charset="0"/>
              </a:rPr>
              <a:t>Write a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altLang="en-US" dirty="0">
                <a:cs typeface="Courier New" panose="02070309020205020404" pitchFamily="49" charset="0"/>
              </a:rPr>
              <a:t> loop that prints the above lines</a:t>
            </a:r>
          </a:p>
        </p:txBody>
      </p:sp>
    </p:spTree>
    <p:extLst>
      <p:ext uri="{BB962C8B-B14F-4D97-AF65-F5344CB8AC3E}">
        <p14:creationId xmlns:p14="http://schemas.microsoft.com/office/powerpoint/2010/main" val="642244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204" name="Rectangle 4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marL="742950" lvl="1" indent="-285750">
              <a:buNone/>
              <a:tabLst>
                <a:tab pos="5943600" algn="l"/>
              </a:tabLst>
            </a:pPr>
            <a:endParaRPr lang="en-US" altLang="en-US" sz="2400" dirty="0">
              <a:latin typeface="Consolas" charset="0"/>
              <a:ea typeface="Consolas" charset="0"/>
              <a:cs typeface="Consolas" charset="0"/>
            </a:endParaRPr>
          </a:p>
          <a:p>
            <a:pPr marL="742950" lvl="1" indent="-285750">
              <a:buNone/>
              <a:tabLst>
                <a:tab pos="5943600" algn="l"/>
              </a:tabLst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for (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= 1;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&lt;= 4;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++) {</a:t>
            </a:r>
          </a:p>
          <a:p>
            <a:pPr marL="742950" lvl="1" indent="-285750">
              <a:lnSpc>
                <a:spcPct val="70000"/>
              </a:lnSpc>
              <a:buNone/>
              <a:tabLst>
                <a:tab pos="5943600" algn="l"/>
              </a:tabLst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+ " squared = " + (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*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));</a:t>
            </a:r>
          </a:p>
          <a:p>
            <a:pPr marL="742950" lvl="1" indent="-285750">
              <a:lnSpc>
                <a:spcPct val="70000"/>
              </a:lnSpc>
              <a:buNone/>
              <a:tabLst>
                <a:tab pos="5943600" algn="l"/>
              </a:tabLst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742950" lvl="1" indent="-285750">
              <a:lnSpc>
                <a:spcPct val="70000"/>
              </a:lnSpc>
              <a:buNone/>
              <a:tabLst>
                <a:tab pos="5943600" algn="l"/>
              </a:tabLst>
            </a:pP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("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Aaawww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Yeeaa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!");</a:t>
            </a:r>
            <a:endParaRPr lang="en-US" altLang="en-US" sz="1000" dirty="0">
              <a:latin typeface="Consolas" charset="0"/>
              <a:ea typeface="Consolas" charset="0"/>
              <a:cs typeface="Consolas" charset="0"/>
            </a:endParaRPr>
          </a:p>
          <a:p>
            <a:pPr marL="742950" lvl="1" indent="-285750">
              <a:lnSpc>
                <a:spcPct val="70000"/>
              </a:lnSpc>
              <a:buNone/>
              <a:tabLst>
                <a:tab pos="5943600" algn="l"/>
              </a:tabLst>
            </a:pPr>
            <a:endParaRPr lang="en-US" altLang="en-US" sz="2400" dirty="0">
              <a:latin typeface="Consolas" charset="0"/>
              <a:ea typeface="Consolas" charset="0"/>
              <a:cs typeface="Consolas" charset="0"/>
            </a:endParaRPr>
          </a:p>
          <a:p>
            <a:pPr marL="742950" lvl="1" indent="-285750">
              <a:lnSpc>
                <a:spcPct val="70000"/>
              </a:lnSpc>
              <a:buNone/>
              <a:tabLst>
                <a:tab pos="5943600" algn="l"/>
              </a:tabLst>
            </a:pPr>
            <a:endParaRPr lang="en-US" altLang="en-US" dirty="0">
              <a:latin typeface="Courier New" panose="02070309020205020404" pitchFamily="49" charset="0"/>
            </a:endParaRPr>
          </a:p>
          <a:p>
            <a:pPr marL="342900" indent="-342900">
              <a:buNone/>
              <a:tabLst>
                <a:tab pos="5943600" algn="l"/>
              </a:tabLst>
            </a:pPr>
            <a:r>
              <a:rPr lang="en-US" altLang="en-US" sz="2200" dirty="0"/>
              <a:t>	Output:</a:t>
            </a:r>
            <a:br>
              <a:rPr lang="en-US" altLang="en-US" sz="2200" dirty="0"/>
            </a:br>
            <a:endParaRPr lang="en-US" altLang="en-US" sz="800" dirty="0"/>
          </a:p>
          <a:p>
            <a:pPr marL="342900" indent="-342900">
              <a:lnSpc>
                <a:spcPct val="70000"/>
              </a:lnSpc>
              <a:buNone/>
              <a:tabLst>
                <a:tab pos="5943600" algn="l"/>
              </a:tabLst>
            </a:pPr>
            <a:r>
              <a:rPr lang="en-US" altLang="en-US" sz="2200" dirty="0">
                <a:latin typeface="Courier New" panose="02070309020205020404" pitchFamily="49" charset="0"/>
              </a:rPr>
              <a:t>	1 squared = 1</a:t>
            </a:r>
          </a:p>
          <a:p>
            <a:pPr marL="342900" indent="-342900">
              <a:lnSpc>
                <a:spcPct val="70000"/>
              </a:lnSpc>
              <a:buNone/>
              <a:tabLst>
                <a:tab pos="5943600" algn="l"/>
              </a:tabLst>
            </a:pPr>
            <a:r>
              <a:rPr lang="en-US" altLang="en-US" sz="2200" dirty="0">
                <a:latin typeface="Courier New" panose="02070309020205020404" pitchFamily="49" charset="0"/>
              </a:rPr>
              <a:t>	2 squared = 4</a:t>
            </a:r>
          </a:p>
          <a:p>
            <a:pPr marL="342900" indent="-342900">
              <a:lnSpc>
                <a:spcPct val="70000"/>
              </a:lnSpc>
              <a:buNone/>
              <a:tabLst>
                <a:tab pos="5943600" algn="l"/>
              </a:tabLst>
            </a:pPr>
            <a:r>
              <a:rPr lang="en-US" altLang="en-US" sz="2200" dirty="0">
                <a:latin typeface="Courier New" panose="02070309020205020404" pitchFamily="49" charset="0"/>
              </a:rPr>
              <a:t>	3 squared = 9</a:t>
            </a:r>
          </a:p>
          <a:p>
            <a:pPr marL="342900" indent="-342900">
              <a:lnSpc>
                <a:spcPct val="70000"/>
              </a:lnSpc>
              <a:buNone/>
              <a:tabLst>
                <a:tab pos="5943600" algn="l"/>
              </a:tabLst>
            </a:pPr>
            <a:r>
              <a:rPr lang="en-US" altLang="en-US" sz="2200" dirty="0">
                <a:latin typeface="Courier New" panose="02070309020205020404" pitchFamily="49" charset="0"/>
              </a:rPr>
              <a:t>	4 squared = 16</a:t>
            </a:r>
          </a:p>
          <a:p>
            <a:pPr marL="342900" indent="-342900">
              <a:lnSpc>
                <a:spcPct val="70000"/>
              </a:lnSpc>
              <a:buNone/>
              <a:tabLst>
                <a:tab pos="5943600" algn="l"/>
              </a:tabLst>
            </a:pPr>
            <a:r>
              <a:rPr lang="en-US" altLang="en-US" sz="2200" dirty="0">
                <a:latin typeface="Courier New" panose="02070309020205020404" pitchFamily="49" charset="0"/>
              </a:rPr>
              <a:t>	</a:t>
            </a:r>
            <a:r>
              <a:rPr lang="en-US" altLang="en-US" sz="2200" dirty="0" err="1">
                <a:latin typeface="Courier New" panose="02070309020205020404" pitchFamily="49" charset="0"/>
              </a:rPr>
              <a:t>Aaawww</a:t>
            </a:r>
            <a:r>
              <a:rPr lang="en-US" altLang="en-US" sz="2200" dirty="0">
                <a:latin typeface="Courier New" panose="02070309020205020404" pitchFamily="49" charset="0"/>
              </a:rPr>
              <a:t> </a:t>
            </a:r>
            <a:r>
              <a:rPr lang="en-US" altLang="en-US" sz="2200" dirty="0" err="1">
                <a:latin typeface="Courier New" panose="02070309020205020404" pitchFamily="49" charset="0"/>
              </a:rPr>
              <a:t>Yeeeaa</a:t>
            </a:r>
            <a:r>
              <a:rPr lang="en-US" altLang="en-US" sz="2200" dirty="0">
                <a:latin typeface="Courier New" panose="02070309020205020404" pitchFamily="49" charset="0"/>
              </a:rPr>
              <a:t>!</a:t>
            </a:r>
            <a:endParaRPr lang="en-US" altLang="en-US" sz="2200" dirty="0"/>
          </a:p>
        </p:txBody>
      </p:sp>
      <p:pic>
        <p:nvPicPr>
          <p:cNvPr id="11266" name="Picture 2" descr="forlo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0024" y="2743201"/>
            <a:ext cx="4724400" cy="377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15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dirty="0"/>
              <a:t>Loop walkthrough</a:t>
            </a:r>
          </a:p>
        </p:txBody>
      </p:sp>
      <p:sp>
        <p:nvSpPr>
          <p:cNvPr id="11269" name="TextBox 5"/>
          <p:cNvSpPr txBox="1">
            <a:spLocks noChangeArrowheads="1"/>
          </p:cNvSpPr>
          <p:nvPr/>
        </p:nvSpPr>
        <p:spPr bwMode="auto">
          <a:xfrm>
            <a:off x="2700419" y="1840821"/>
            <a:ext cx="22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2000" b="1" dirty="0">
                <a:solidFill>
                  <a:srgbClr val="BBE0E3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1270" name="TextBox 6"/>
          <p:cNvSpPr txBox="1">
            <a:spLocks noChangeArrowheads="1"/>
          </p:cNvSpPr>
          <p:nvPr/>
        </p:nvSpPr>
        <p:spPr bwMode="auto">
          <a:xfrm>
            <a:off x="7848600" y="2873948"/>
            <a:ext cx="22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2000" b="1">
                <a:solidFill>
                  <a:srgbClr val="BBE0E3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1271" name="TextBox 7"/>
          <p:cNvSpPr txBox="1">
            <a:spLocks noChangeArrowheads="1"/>
          </p:cNvSpPr>
          <p:nvPr/>
        </p:nvSpPr>
        <p:spPr bwMode="auto">
          <a:xfrm>
            <a:off x="4392694" y="1840821"/>
            <a:ext cx="22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2000" b="1" dirty="0">
                <a:solidFill>
                  <a:srgbClr val="333399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1272" name="TextBox 8"/>
          <p:cNvSpPr txBox="1">
            <a:spLocks noChangeArrowheads="1"/>
          </p:cNvSpPr>
          <p:nvPr/>
        </p:nvSpPr>
        <p:spPr bwMode="auto">
          <a:xfrm>
            <a:off x="9925812" y="4324795"/>
            <a:ext cx="22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2000" b="1">
                <a:solidFill>
                  <a:srgbClr val="333399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1273" name="TextBox 9"/>
          <p:cNvSpPr txBox="1">
            <a:spLocks noChangeArrowheads="1"/>
          </p:cNvSpPr>
          <p:nvPr/>
        </p:nvSpPr>
        <p:spPr bwMode="auto">
          <a:xfrm>
            <a:off x="5488305" y="1863386"/>
            <a:ext cx="22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2000" b="1" dirty="0">
                <a:solidFill>
                  <a:srgbClr val="2D2D8A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1274" name="TextBox 10"/>
          <p:cNvSpPr txBox="1">
            <a:spLocks noChangeArrowheads="1"/>
          </p:cNvSpPr>
          <p:nvPr/>
        </p:nvSpPr>
        <p:spPr bwMode="auto">
          <a:xfrm>
            <a:off x="9982200" y="5032376"/>
            <a:ext cx="22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2000" b="1">
                <a:solidFill>
                  <a:srgbClr val="2D2D8A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1275" name="TextBox 11"/>
          <p:cNvSpPr txBox="1">
            <a:spLocks noChangeArrowheads="1"/>
          </p:cNvSpPr>
          <p:nvPr/>
        </p:nvSpPr>
        <p:spPr bwMode="auto">
          <a:xfrm>
            <a:off x="2530475" y="1624014"/>
            <a:ext cx="22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2000" b="1" dirty="0">
                <a:solidFill>
                  <a:srgbClr val="FFFFFF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1276" name="TextBox 12"/>
          <p:cNvSpPr txBox="1">
            <a:spLocks noChangeArrowheads="1"/>
          </p:cNvSpPr>
          <p:nvPr/>
        </p:nvSpPr>
        <p:spPr bwMode="auto">
          <a:xfrm>
            <a:off x="8305800" y="4098926"/>
            <a:ext cx="22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2000" b="1">
                <a:solidFill>
                  <a:srgbClr val="FFFFFF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1277" name="TextBox 13"/>
          <p:cNvSpPr txBox="1">
            <a:spLocks noChangeArrowheads="1"/>
          </p:cNvSpPr>
          <p:nvPr/>
        </p:nvSpPr>
        <p:spPr bwMode="auto">
          <a:xfrm>
            <a:off x="1023620" y="3072385"/>
            <a:ext cx="22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2000" b="1" dirty="0">
                <a:solidFill>
                  <a:srgbClr val="00B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1278" name="TextBox 15"/>
          <p:cNvSpPr txBox="1">
            <a:spLocks noChangeArrowheads="1"/>
          </p:cNvSpPr>
          <p:nvPr/>
        </p:nvSpPr>
        <p:spPr bwMode="auto">
          <a:xfrm>
            <a:off x="8357616" y="5653088"/>
            <a:ext cx="22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2000" b="1" dirty="0">
                <a:solidFill>
                  <a:srgbClr val="00B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9224363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92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92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920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920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920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9204" grpId="0" build="p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2890</Words>
  <Application>Microsoft Macintosh PowerPoint</Application>
  <PresentationFormat>Widescreen</PresentationFormat>
  <Paragraphs>1009</Paragraphs>
  <Slides>50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60" baseType="lpstr">
      <vt:lpstr>Arial</vt:lpstr>
      <vt:lpstr>Calibri</vt:lpstr>
      <vt:lpstr>Calibri Light</vt:lpstr>
      <vt:lpstr>Consolas</vt:lpstr>
      <vt:lpstr>Courier New</vt:lpstr>
      <vt:lpstr>Tahoma</vt:lpstr>
      <vt:lpstr>Times New Roman</vt:lpstr>
      <vt:lpstr>Verdana</vt:lpstr>
      <vt:lpstr>Wingdings</vt:lpstr>
      <vt:lpstr>Office Theme</vt:lpstr>
      <vt:lpstr>The for loop</vt:lpstr>
      <vt:lpstr>Repetition with for loops</vt:lpstr>
      <vt:lpstr>for loop syntax</vt:lpstr>
      <vt:lpstr>Initialization </vt:lpstr>
      <vt:lpstr>Test</vt:lpstr>
      <vt:lpstr>Increment and decrement</vt:lpstr>
      <vt:lpstr>Modify-and-assign</vt:lpstr>
      <vt:lpstr>Repetition over a range</vt:lpstr>
      <vt:lpstr>Loop walkthrough</vt:lpstr>
      <vt:lpstr>Multi-line loop body</vt:lpstr>
      <vt:lpstr>Expressions for counter</vt:lpstr>
      <vt:lpstr>System.out.print </vt:lpstr>
      <vt:lpstr>Counting down</vt:lpstr>
      <vt:lpstr>Nested for loops</vt:lpstr>
      <vt:lpstr>Loops</vt:lpstr>
      <vt:lpstr>Nested loops</vt:lpstr>
      <vt:lpstr>Nested for loop exercise</vt:lpstr>
      <vt:lpstr>Nested for loop exercise</vt:lpstr>
      <vt:lpstr>Common errors</vt:lpstr>
      <vt:lpstr>Complex lines</vt:lpstr>
      <vt:lpstr>Outer and inner loop</vt:lpstr>
      <vt:lpstr>Mapping loops to numbers</vt:lpstr>
      <vt:lpstr>Loop tables</vt:lpstr>
      <vt:lpstr>Loop tables question</vt:lpstr>
      <vt:lpstr>Nested for loop exercise</vt:lpstr>
      <vt:lpstr>Nested for loop solution</vt:lpstr>
      <vt:lpstr>Nested for loop exercise</vt:lpstr>
      <vt:lpstr>Nested for loop exercise</vt:lpstr>
      <vt:lpstr>Drawing complex figures</vt:lpstr>
      <vt:lpstr>Development strategy</vt:lpstr>
      <vt:lpstr>1. Pseudo-code</vt:lpstr>
      <vt:lpstr>Pseudo-code algorithm</vt:lpstr>
      <vt:lpstr>Methods from pseudocode</vt:lpstr>
      <vt:lpstr>2. Tables</vt:lpstr>
      <vt:lpstr>3. Writing the code</vt:lpstr>
      <vt:lpstr>Partial solution</vt:lpstr>
      <vt:lpstr>Class constants and scope</vt:lpstr>
      <vt:lpstr>Scaling the mirror</vt:lpstr>
      <vt:lpstr>Limitations of variables</vt:lpstr>
      <vt:lpstr>Scope</vt:lpstr>
      <vt:lpstr>Scope implications</vt:lpstr>
      <vt:lpstr>Class constants</vt:lpstr>
      <vt:lpstr>Constants and figures</vt:lpstr>
      <vt:lpstr>Repetitive figure code</vt:lpstr>
      <vt:lpstr>Adding a constant</vt:lpstr>
      <vt:lpstr>Complex figure w/ constant</vt:lpstr>
      <vt:lpstr>Using a constant</vt:lpstr>
      <vt:lpstr>Loop tables and constant</vt:lpstr>
      <vt:lpstr>Partial solution</vt:lpstr>
      <vt:lpstr>Observations about constant</vt:lpstr>
    </vt:vector>
  </TitlesOfParts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for loop</dc:title>
  <dc:creator>William Killian</dc:creator>
  <cp:lastModifiedBy>William Killian</cp:lastModifiedBy>
  <cp:revision>1</cp:revision>
  <dcterms:created xsi:type="dcterms:W3CDTF">2018-02-09T03:50:56Z</dcterms:created>
  <dcterms:modified xsi:type="dcterms:W3CDTF">2018-02-09T03:55:16Z</dcterms:modified>
</cp:coreProperties>
</file>