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49"/>
  </p:normalViewPr>
  <p:slideViewPr>
    <p:cSldViewPr snapToGrid="0" snapToObjects="1">
      <p:cViewPr varScale="1">
        <p:scale>
          <a:sx n="88" d="100"/>
          <a:sy n="88" d="100"/>
        </p:scale>
        <p:origin x="192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77F3-1AC9-5A4D-96D6-D05F28BB62AA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322DA-D4B8-9B40-9252-6275DED9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AD9740-DCEE-46AD-B7CD-DA6DE643278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785D5AF-46D0-46E7-816C-461D3BBF9F0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79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5EACF2-02D8-473A-BAE1-CB9A7E0DF18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BBAE815-76B9-4CC0-BCE2-3B5790312CD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44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719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5EC243-146A-40C4-AB92-0E401B96EC7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D8F3DDB-CB07-4B0F-94AF-FEB34B6575F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45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312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59C5849-626A-4E9E-903D-973400ABB8C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ADE547CA-AD58-470E-B4BD-4463223F6A7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47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5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E8E5CF-E967-4B30-930B-4B99BACD6BD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79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1B7EEA-BAE1-4D4D-820A-F1EF50D5A54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70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D145455-D2E0-4691-8A6B-13597F0E492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8A4EBD13-A92F-4AAA-875B-3AFA8B9975AB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55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9763" lvl="1" indent="-246063" eaLnBrk="1" hangingPunct="1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AE9D2-E543-49D9-88A1-54CDC0B0FB72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044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5DC42C-DEF2-42BA-B8BE-4D0DF3304F0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Mirror</a:t>
            </a:r>
          </a:p>
        </p:txBody>
      </p:sp>
    </p:spTree>
    <p:extLst>
      <p:ext uri="{BB962C8B-B14F-4D97-AF65-F5344CB8AC3E}">
        <p14:creationId xmlns:p14="http://schemas.microsoft.com/office/powerpoint/2010/main" val="419269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CBB825-4C56-4F04-BBCA-47568BF3E46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9D9D28E5-7065-4311-9D25-266760352EF0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37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7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A80A2EE-9B87-4CC6-AB66-B1631712D6A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CE1D86A8-F85E-40F7-8EA7-B3CF4ED35B18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39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3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0438CE-E902-4AF0-9B36-7F8690461F6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5EDB5F5E-7483-42A1-BA42-873224D1C0B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43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29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C8E6F-DE44-164F-8FAD-9C9E71B02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49679-2C88-C848-B8EE-1086EAC97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35366-B94F-F946-AA60-FC2F9834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7A351-7A37-684B-B627-67D03A1D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B46CB-E83B-1A44-86FC-AC1E4E3D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1A75-092A-AF49-9572-2C6BE882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A3629-726A-4546-8D48-130C0AB09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2601-5F02-4A4A-A714-1D554E4F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86C08-C89C-7A4D-BFE2-0AEDCC3E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64FFD-63B5-BB4A-977C-BE8420E7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7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3BFB1A-5A60-994C-8C1F-457B7D9D1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0D040-44E6-464F-A9B6-B467359D5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5F75D-61A6-BA4C-A32D-F7E0B9CB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C59BD-A092-C841-99B7-6FC508D7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4F6F3-DC37-0B43-B9D6-7FD783F5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2298-E220-1A46-8C17-9567EED7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BA022-E318-0D4B-8ACE-C6E51A5E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C5778-7C89-3346-9F52-887E5471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B132B-F7C2-4241-B147-7CB513B8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3DE74-132F-8B4D-9188-696356F0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4D9E-0DC5-9047-AD02-793D51B31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1BAC-83DF-C945-B672-881373F22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30324-78B1-A540-844B-4E3DEE2E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98643-CD56-4C4A-8F5E-F01FA394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F36C-2CE7-C846-91F6-640CD574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9B497-6F49-7F4E-BF93-7C838C3EC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BC08B-F82C-094A-A50E-D34C33684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B2D97-1EA6-7144-847D-467EB9C60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5407E-E21E-EF46-8677-68DA57D9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0585F-2BBC-C247-AA0C-E3767472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8E4BA-A8B4-D145-9BE7-869756C5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0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54A0-2623-1343-81BA-99F5EE06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9DB64-3202-A84F-A912-535A6077C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C2503-ED13-494F-B497-187D50F9E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B663A-0CCA-EA4B-A37E-635C12A55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8D926-05EA-2844-A01C-796EB1CD1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5B1C5-DEA0-494E-8EA2-7DF5E028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B60D05-7DD8-0843-ADAC-3DF8A25D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3637E-4059-6D46-A0B0-5C31FD91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16135-335F-FD45-83CD-1F145A27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CA0F1-3153-8E48-854C-B85CE2D9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F16D6-8234-0548-9162-EDA8BC7B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AFE36-15F4-2E46-B14D-A0D45EA8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7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8DFC4F-6433-F74B-8EE9-9BB6F7B6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EDA4E-D4F9-E14F-B95D-FA0DF4BB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62630-4DA4-0F42-964C-41DBF452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467E-35D1-A342-AFE7-65087822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D8A9F-86D2-0846-BAFF-AB94F157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6AF2F-5A9D-3B42-B03C-C30C0088C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92FE4-66E1-824C-992B-26B5F145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2609C-C038-3C42-B935-ECC0ECD9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7EB22-5BDA-5941-976E-483C14E4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8AE04-4325-764C-B7CC-ED6A2BCD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6C113F-1FDD-3142-847D-37BC8FCAD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AE14F-B373-894E-B64C-FC8577091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11A51-EC37-4C4C-B230-9E1C27B8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27C36-5EBF-BF43-8C87-7B7CB155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93975-9249-FF4A-B1C8-F13BE2F55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4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41FA-32B2-EA42-B294-92244CBA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3F6CB-A5CA-7247-BD32-E91D3E63B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9D066-3916-0A43-B6B6-734E1778F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98BF-EB37-2749-8B72-178A20C5B27F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3D91-FED4-3742-8A2F-281535A9B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717BF-7971-474F-AFDA-E8D74F6EE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B4DE-92C1-4E4C-969F-B38A6DDC9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The </a:t>
            </a:r>
            <a:r>
              <a:rPr lang="en-US" altLang="en-US">
                <a:solidFill>
                  <a:schemeClr val="tx1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loop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F0C66-23AB-C047-8FDD-D655168FBB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William Killian</a:t>
            </a:r>
          </a:p>
          <a:p>
            <a:r>
              <a:rPr lang="en-US" dirty="0"/>
              <a:t>CSCI 161: Introduction to Programming I</a:t>
            </a:r>
          </a:p>
        </p:txBody>
      </p:sp>
    </p:spTree>
    <p:extLst>
      <p:ext uri="{BB962C8B-B14F-4D97-AF65-F5344CB8AC3E}">
        <p14:creationId xmlns:p14="http://schemas.microsoft.com/office/powerpoint/2010/main" val="22670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Multi-line loop body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("+----+");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i = 1; i &lt;= 3;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    </a:t>
            </a:r>
            <a:r>
              <a:rPr lang="en-US" altLang="en-US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b="1" dirty="0">
                <a:latin typeface="Courier New" panose="02070309020205020404" pitchFamily="49" charset="0"/>
              </a:rPr>
              <a:t>("\\    /");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    </a:t>
            </a:r>
            <a:r>
              <a:rPr lang="en-US" altLang="en-US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b="1" dirty="0">
                <a:latin typeface="Courier New" panose="02070309020205020404" pitchFamily="49" charset="0"/>
              </a:rPr>
              <a:t>("/    \\");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("+----+");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/>
              <a:t>Output: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+----+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\    /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/    \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2720453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Expressions for counter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highTemp</a:t>
            </a:r>
            <a:r>
              <a:rPr lang="en-US" altLang="en-US" dirty="0">
                <a:latin typeface="Courier New" panose="02070309020205020404" pitchFamily="49" charset="0"/>
              </a:rPr>
              <a:t> = 5;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i = </a:t>
            </a:r>
            <a:r>
              <a:rPr lang="en-US" altLang="en-US" b="1" dirty="0">
                <a:latin typeface="Courier New" panose="02070309020205020404" pitchFamily="49" charset="0"/>
              </a:rPr>
              <a:t>-3</a:t>
            </a:r>
            <a:r>
              <a:rPr lang="en-US" altLang="en-US" dirty="0">
                <a:latin typeface="Courier New" panose="02070309020205020404" pitchFamily="49" charset="0"/>
              </a:rPr>
              <a:t>; i &lt;= </a:t>
            </a:r>
            <a:r>
              <a:rPr lang="en-US" altLang="en-US" b="1" dirty="0" err="1">
                <a:latin typeface="Courier New" panose="02070309020205020404" pitchFamily="49" charset="0"/>
              </a:rPr>
              <a:t>highTemp</a:t>
            </a:r>
            <a:r>
              <a:rPr lang="en-US" altLang="en-US" b="1" dirty="0">
                <a:latin typeface="Courier New" panose="02070309020205020404" pitchFamily="49" charset="0"/>
              </a:rPr>
              <a:t> / 2</a:t>
            </a:r>
            <a:r>
              <a:rPr lang="en-US" altLang="en-US" dirty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(i * 1.8 + 32);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/>
              <a:t>Output:</a:t>
            </a:r>
          </a:p>
          <a:p>
            <a:pPr marL="639763" lvl="1" indent="-246063"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7486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System.out.print</a:t>
            </a:r>
            <a:r>
              <a:rPr lang="en-US" altLang="en-US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/>
              <a:t>Prints without moving to a new line</a:t>
            </a:r>
          </a:p>
          <a:p>
            <a:pPr marL="639763" lvl="1" indent="-246063"/>
            <a:r>
              <a:rPr lang="en-US" altLang="en-US"/>
              <a:t>allows you to print partial messages on the same line</a:t>
            </a:r>
          </a:p>
          <a:p>
            <a:pPr marL="639763" lvl="1" indent="-246063">
              <a:buNone/>
            </a:pPr>
            <a:endParaRPr lang="en-US" altLang="en-US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int highestTemp = 5;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for (int i = -3; i &lt;= highestTemp / 2;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    </a:t>
            </a:r>
            <a:r>
              <a:rPr lang="en-US" altLang="en-US" b="1">
                <a:latin typeface="Courier New" panose="02070309020205020404" pitchFamily="49" charset="0"/>
              </a:rPr>
              <a:t>System.out.print</a:t>
            </a:r>
            <a:r>
              <a:rPr lang="en-US" altLang="en-US">
                <a:latin typeface="Courier New" panose="02070309020205020404" pitchFamily="49" charset="0"/>
              </a:rPr>
              <a:t>((i * 1.8 + 32) + " 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buFontTx/>
              <a:buChar char="•"/>
            </a:pPr>
            <a:r>
              <a:rPr lang="en-US" altLang="en-US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/>
              <a:t>Concatenate  </a:t>
            </a:r>
            <a:r>
              <a:rPr lang="en-US" altLang="en-US">
                <a:latin typeface="Courier New" panose="02070309020205020404" pitchFamily="49" charset="0"/>
              </a:rPr>
              <a:t>"  "</a:t>
            </a:r>
            <a:r>
              <a:rPr lang="en-US" altLang="en-US"/>
              <a:t>  to separate the numbers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794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Counting down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The </a:t>
            </a:r>
            <a:r>
              <a:rPr lang="en-US" altLang="en-US" b="1" dirty="0"/>
              <a:t>update</a:t>
            </a:r>
            <a:r>
              <a:rPr lang="en-US" altLang="en-US" dirty="0"/>
              <a:t> can use </a:t>
            </a:r>
            <a:r>
              <a:rPr lang="en-US" altLang="en-US" b="1" dirty="0">
                <a:latin typeface="Courier New" panose="02070309020205020404" pitchFamily="49" charset="0"/>
              </a:rPr>
              <a:t>--</a:t>
            </a:r>
            <a:r>
              <a:rPr lang="en-US" altLang="en-US" dirty="0"/>
              <a:t> to make the loop count down.</a:t>
            </a:r>
          </a:p>
          <a:p>
            <a:pPr marL="639763" lvl="1" indent="-246063"/>
            <a:r>
              <a:rPr lang="en-US" altLang="en-US" dirty="0"/>
              <a:t>The </a:t>
            </a:r>
            <a:r>
              <a:rPr lang="en-US" altLang="en-US" b="1" dirty="0"/>
              <a:t>test</a:t>
            </a:r>
            <a:r>
              <a:rPr lang="en-US" altLang="en-US" dirty="0"/>
              <a:t> must say </a:t>
            </a:r>
            <a:r>
              <a:rPr lang="en-US" altLang="en-US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 instead of </a:t>
            </a:r>
            <a:r>
              <a:rPr lang="en-US" altLang="en-US" dirty="0">
                <a:latin typeface="Courier New" panose="02070309020205020404" pitchFamily="49" charset="0"/>
              </a:rPr>
              <a:t>&lt;</a:t>
            </a:r>
            <a:endParaRPr lang="en-US" altLang="en-US" dirty="0"/>
          </a:p>
          <a:p>
            <a:pPr marL="639763" lvl="1" indent="-246063">
              <a:buNone/>
            </a:pPr>
            <a:endParaRPr lang="en-US" altLang="en-US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dirty="0">
                <a:latin typeface="Courier New" panose="02070309020205020404" pitchFamily="49" charset="0"/>
              </a:rPr>
              <a:t>("T-minus ");</a:t>
            </a:r>
            <a:endParaRPr lang="en-US" altLang="en-US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i = 10; i </a:t>
            </a:r>
            <a:r>
              <a:rPr lang="en-US" altLang="en-US" b="1" dirty="0">
                <a:latin typeface="Courier New" panose="02070309020205020404" pitchFamily="49" charset="0"/>
              </a:rPr>
              <a:t>&gt;=</a:t>
            </a:r>
            <a:r>
              <a:rPr lang="en-US" altLang="en-US" dirty="0">
                <a:latin typeface="Courier New" panose="02070309020205020404" pitchFamily="49" charset="0"/>
              </a:rPr>
              <a:t> 1; i</a:t>
            </a:r>
            <a:r>
              <a:rPr lang="en-US" altLang="en-US" b="1" dirty="0">
                <a:latin typeface="Courier New" panose="02070309020205020404" pitchFamily="49" charset="0"/>
              </a:rPr>
              <a:t>--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 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dirty="0">
                <a:latin typeface="Courier New" panose="02070309020205020404" pitchFamily="49" charset="0"/>
              </a:rPr>
              <a:t>(i + ",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("blastoff!");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("The end.");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692546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Nested 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loops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69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if we wanted to print the following pattern?</a:t>
            </a:r>
          </a:p>
          <a:p>
            <a:endParaRPr lang="en-US" dirty="0"/>
          </a:p>
          <a:p>
            <a:endParaRPr lang="en-US" dirty="0"/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1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Nested loops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/>
            <a:r>
              <a:rPr lang="en-US" altLang="en-US" b="1" dirty="0"/>
              <a:t>nested loop</a:t>
            </a:r>
            <a:r>
              <a:rPr lang="en-US" altLang="en-US" dirty="0"/>
              <a:t>: A loop placed inside another loop.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for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j = 1; j &lt;= 10;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  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Output?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/>
            <a:r>
              <a:rPr lang="en-US" altLang="en-US" dirty="0"/>
              <a:t>The outer loop repeats 5 times; the inner one 10 times.</a:t>
            </a:r>
          </a:p>
          <a:p>
            <a:pPr marL="639763" lvl="1" indent="-246063"/>
            <a:r>
              <a:rPr lang="en-US" altLang="en-US" sz="2000" dirty="0"/>
              <a:t>"sets and reps" exercise analogy</a:t>
            </a:r>
          </a:p>
        </p:txBody>
      </p:sp>
    </p:spTree>
    <p:extLst>
      <p:ext uri="{BB962C8B-B14F-4D97-AF65-F5344CB8AC3E}">
        <p14:creationId xmlns:p14="http://schemas.microsoft.com/office/powerpoint/2010/main" val="1478738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/>
              <a:t>What is the output of the following 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loops?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j = 1; j &lt;= </a:t>
            </a:r>
            <a:r>
              <a:rPr lang="en-US" altLang="en-US" sz="2000" b="1">
                <a:latin typeface="Courier New" panose="02070309020205020404" pitchFamily="49" charset="0"/>
              </a:rPr>
              <a:t>i</a:t>
            </a:r>
            <a:r>
              <a:rPr lang="en-US" altLang="en-US" sz="2000">
                <a:latin typeface="Courier New" panose="02070309020205020404" pitchFamily="49" charset="0"/>
              </a:rPr>
              <a:t>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System.out.print("*");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/>
          </a:p>
          <a:p>
            <a:pPr marL="273050" indent="-273050"/>
            <a:r>
              <a:rPr lang="en-US" altLang="en-US"/>
              <a:t>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****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*****</a:t>
            </a:r>
          </a:p>
        </p:txBody>
      </p:sp>
    </p:spTree>
    <p:extLst>
      <p:ext uri="{BB962C8B-B14F-4D97-AF65-F5344CB8AC3E}">
        <p14:creationId xmlns:p14="http://schemas.microsoft.com/office/powerpoint/2010/main" val="664171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/>
              <a:t>What is the output of the following 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loops?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for (int i = 1; i &lt;= 5;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for (int j = 1; j &lt;= </a:t>
            </a:r>
            <a:r>
              <a:rPr lang="en-US" altLang="en-US" sz="2000" b="1">
                <a:latin typeface="Courier New" panose="02070309020205020404" pitchFamily="49" charset="0"/>
              </a:rPr>
              <a:t>i</a:t>
            </a:r>
            <a:r>
              <a:rPr lang="en-US" altLang="en-US" sz="2000">
                <a:latin typeface="Courier New" panose="02070309020205020404" pitchFamily="49" charset="0"/>
              </a:rPr>
              <a:t>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System.out.print(i);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/>
          </a:p>
          <a:p>
            <a:pPr marL="273050" indent="-273050"/>
            <a:r>
              <a:rPr lang="en-US" altLang="en-US"/>
              <a:t>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22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333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4444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55555</a:t>
            </a:r>
          </a:p>
        </p:txBody>
      </p:sp>
    </p:spTree>
    <p:extLst>
      <p:ext uri="{BB962C8B-B14F-4D97-AF65-F5344CB8AC3E}">
        <p14:creationId xmlns:p14="http://schemas.microsoft.com/office/powerpoint/2010/main" val="1638300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Common errors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Both of the following sets of code produce </a:t>
            </a:r>
            <a:r>
              <a:rPr lang="en-US" altLang="en-US" i="1" dirty="0">
                <a:solidFill>
                  <a:srgbClr val="C00000"/>
                </a:solidFill>
              </a:rPr>
              <a:t>infinite loops</a:t>
            </a:r>
            <a:r>
              <a:rPr lang="en-US" altLang="en-US" dirty="0">
                <a:solidFill>
                  <a:srgbClr val="C00000"/>
                </a:solidFill>
              </a:rPr>
              <a:t>:</a:t>
            </a:r>
          </a:p>
          <a:p>
            <a:pPr marL="639763" lvl="1" indent="-246063">
              <a:spcBef>
                <a:spcPts val="200"/>
              </a:spcBef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1;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&lt;= 5;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j = 1; </a:t>
            </a:r>
            <a:r>
              <a:rPr lang="en-US" altLang="en-US" sz="2000" b="1" dirty="0" err="1">
                <a:solidFill>
                  <a:srgbClr val="A50021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 &lt;= 10</a:t>
            </a:r>
            <a:r>
              <a:rPr lang="en-US" altLang="en-US" sz="2000" dirty="0">
                <a:latin typeface="Courier New" panose="02070309020205020404" pitchFamily="49" charset="0"/>
              </a:rPr>
              <a:t>; </a:t>
            </a:r>
            <a:r>
              <a:rPr lang="en-US" altLang="en-US" sz="2000" dirty="0" err="1">
                <a:latin typeface="Courier New" panose="02070309020205020404" pitchFamily="49" charset="0"/>
              </a:rPr>
              <a:t>j++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= 1;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&lt;= 5;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++)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j = 1; j &lt;= 10; </a:t>
            </a:r>
            <a:r>
              <a:rPr lang="en-US" altLang="en-US" sz="2000" b="1" dirty="0" err="1">
                <a:solidFill>
                  <a:srgbClr val="A50021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++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("*");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29124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Repetition with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So far, repeating a statement is redundant: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800" dirty="0"/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("Homer says:");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("S-M-R-T... I mean S-M-A-R-T");</a:t>
            </a: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Java's </a:t>
            </a:r>
            <a:r>
              <a:rPr lang="en-US" altLang="en-US" b="1" dirty="0">
                <a:latin typeface="Courier New" panose="02070309020205020404" pitchFamily="49" charset="0"/>
              </a:rPr>
              <a:t>for</a:t>
            </a:r>
            <a:r>
              <a:rPr lang="en-US" altLang="en-US" b="1" dirty="0"/>
              <a:t> loop</a:t>
            </a:r>
            <a:r>
              <a:rPr lang="en-US" altLang="en-US" dirty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("Homer says:");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8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= 1;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&lt;= 4;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++) {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repeat 4 times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("I am so smart");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("S-M-R-T... I mean S-M-A-R-T");</a:t>
            </a:r>
          </a:p>
        </p:txBody>
      </p:sp>
    </p:spTree>
    <p:extLst>
      <p:ext uri="{BB962C8B-B14F-4D97-AF65-F5344CB8AC3E}">
        <p14:creationId xmlns:p14="http://schemas.microsoft.com/office/powerpoint/2010/main" val="1816666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1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1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1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1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1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Complex lines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/>
              <a:t>What 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 produce the following output?</a:t>
            </a:r>
            <a:br>
              <a:rPr lang="en-US" altLang="en-US"/>
            </a:br>
            <a:br>
              <a:rPr lang="en-US" altLang="en-US" sz="800"/>
            </a:br>
            <a:br>
              <a:rPr lang="en-US" altLang="en-US"/>
            </a:br>
            <a:endParaRPr lang="en-US" altLang="en-US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/>
          </a:p>
          <a:p>
            <a:pPr marL="273050" indent="-273050"/>
            <a:r>
              <a:rPr lang="en-US" altLang="en-US"/>
              <a:t>We must build multiple complex lines of output using:</a:t>
            </a:r>
          </a:p>
          <a:p>
            <a:pPr marL="639763" lvl="1" indent="-246063"/>
            <a:r>
              <a:rPr lang="en-US" altLang="en-US"/>
              <a:t>an </a:t>
            </a:r>
            <a:r>
              <a:rPr lang="en-US" altLang="en-US" i="1"/>
              <a:t>outer "vertical" loop</a:t>
            </a:r>
            <a:r>
              <a:rPr lang="en-US" altLang="en-US"/>
              <a:t> for each of the lines</a:t>
            </a:r>
          </a:p>
          <a:p>
            <a:pPr marL="639763" lvl="1" indent="-246063"/>
            <a:r>
              <a:rPr lang="en-US" altLang="en-US" i="1"/>
              <a:t>inner "horizontal" loop(s)</a:t>
            </a:r>
            <a:r>
              <a:rPr lang="en-US" altLang="en-US"/>
              <a:t> for the patterns within each line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133600"/>
            <a:ext cx="1524000" cy="2333625"/>
            <a:chOff x="336" y="1488"/>
            <a:chExt cx="960" cy="1440"/>
          </a:xfrm>
        </p:grpSpPr>
        <p:sp>
          <p:nvSpPr>
            <p:cNvPr id="8197" name="AutoShape 5"/>
            <p:cNvSpPr>
              <a:spLocks/>
            </p:cNvSpPr>
            <p:nvPr/>
          </p:nvSpPr>
          <p:spPr bwMode="auto">
            <a:xfrm>
              <a:off x="960" y="2016"/>
              <a:ext cx="336" cy="912"/>
            </a:xfrm>
            <a:prstGeom prst="rightBrace">
              <a:avLst>
                <a:gd name="adj1" fmla="val 2261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i="1" dirty="0">
                  <a:solidFill>
                    <a:srgbClr val="80808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        outer loop (loops 5 times because there are 5 lines)</a:t>
              </a:r>
            </a:p>
          </p:txBody>
        </p:sp>
        <p:sp>
          <p:nvSpPr>
            <p:cNvPr id="8198" name="AutoShape 6"/>
            <p:cNvSpPr>
              <a:spLocks/>
            </p:cNvSpPr>
            <p:nvPr/>
          </p:nvSpPr>
          <p:spPr bwMode="auto">
            <a:xfrm rot="-5400000">
              <a:off x="408" y="1416"/>
              <a:ext cx="336" cy="480"/>
            </a:xfrm>
            <a:prstGeom prst="rightBrace">
              <a:avLst>
                <a:gd name="adj1" fmla="val 1190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i="1" dirty="0">
                  <a:solidFill>
                    <a:srgbClr val="80808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inner loop (repeated characters on each line)</a:t>
              </a:r>
            </a:p>
            <a:p>
              <a:pPr algn="l"/>
              <a:endParaRPr lang="en-US" altLang="en-US" i="1" dirty="0">
                <a:solidFill>
                  <a:srgbClr val="80808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l"/>
              <a:endPara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9339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Outer and inner loop</a:t>
            </a:r>
          </a:p>
        </p:txBody>
      </p:sp>
      <p:sp>
        <p:nvSpPr>
          <p:cNvPr id="433155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/>
            <a:r>
              <a:rPr lang="en-US" altLang="en-US"/>
              <a:t>First write the outer loop, from 1 to the number of lines.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for (int line = 1; line &lt;= 5; line++) {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    </a:t>
            </a:r>
            <a:r>
              <a:rPr lang="en-US" altLang="en-US" b="1"/>
              <a:t>...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Now look at the line contents.  Each line has a pattern:</a:t>
            </a:r>
          </a:p>
          <a:p>
            <a:pPr marL="639763" lvl="1" indent="-246063"/>
            <a:r>
              <a:rPr lang="en-US" altLang="en-US"/>
              <a:t>some dots (0 dots on the last line),  then a number</a:t>
            </a:r>
          </a:p>
          <a:p>
            <a:pPr marL="639763" lvl="1" indent="-246063"/>
            <a:endParaRPr lang="en-US" altLang="en-US" sz="900"/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/>
              <a:t>Observation: the number of dots is related to the line number.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43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3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Mapping loops to numbers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count = 1; count &lt;= 5; count++)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b="1" dirty="0"/>
              <a:t>...</a:t>
            </a:r>
            <a:r>
              <a:rPr lang="en-US" altLang="en-US" dirty="0">
                <a:latin typeface="Courier New" panose="02070309020205020404" pitchFamily="49" charset="0"/>
              </a:rPr>
              <a:t> );</a:t>
            </a:r>
            <a:endParaRPr lang="en-US" altLang="en-US" b="1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/>
              <a:t>What statement in the body would cause the loop to print: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4 7 10 13 16</a:t>
            </a:r>
            <a:br>
              <a:rPr lang="en-US" altLang="en-US" dirty="0">
                <a:latin typeface="Courier New" panose="02070309020205020404" pitchFamily="49" charset="0"/>
              </a:rPr>
            </a:b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endParaRPr lang="en-US" altLang="en-US" sz="800" dirty="0"/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72158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Loop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What statement in the body would cause the loop to print: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2 7 12 17 22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/>
              <a:t>To see patterns, make a table of </a:t>
            </a:r>
            <a:r>
              <a:rPr lang="en-US" altLang="en-US" dirty="0">
                <a:latin typeface="Courier New" panose="02070309020205020404" pitchFamily="49" charset="0"/>
              </a:rPr>
              <a:t>count</a:t>
            </a:r>
            <a:r>
              <a:rPr lang="en-US" altLang="en-US" dirty="0"/>
              <a:t> and the numbers.</a:t>
            </a:r>
          </a:p>
          <a:p>
            <a:pPr marL="639763" lvl="1" indent="-246063"/>
            <a:r>
              <a:rPr lang="en-US" altLang="en-US" dirty="0"/>
              <a:t>Each time count goes up by 1, the number should go up by 5.</a:t>
            </a:r>
          </a:p>
          <a:p>
            <a:pPr marL="639763" lvl="1" indent="-246063"/>
            <a:r>
              <a:rPr lang="en-US" altLang="en-US" dirty="0"/>
              <a:t>But </a:t>
            </a:r>
            <a:r>
              <a:rPr lang="en-US" altLang="en-US" dirty="0">
                <a:latin typeface="Courier New" panose="02070309020205020404" pitchFamily="49" charset="0"/>
              </a:rPr>
              <a:t>count * 5</a:t>
            </a:r>
            <a:r>
              <a:rPr lang="en-US" altLang="en-US" dirty="0"/>
              <a:t> is too great by 3, so we subtract 3.</a:t>
            </a:r>
          </a:p>
        </p:txBody>
      </p:sp>
      <p:graphicFrame>
        <p:nvGraphicFramePr>
          <p:cNvPr id="435204" name="Group 4"/>
          <p:cNvGraphicFramePr>
            <a:graphicFrameLocks noGrp="1"/>
          </p:cNvGraphicFramePr>
          <p:nvPr>
            <p:extLst/>
          </p:nvPr>
        </p:nvGraphicFramePr>
        <p:xfrm>
          <a:off x="2586547" y="4267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5234" name="Group 34"/>
          <p:cNvGraphicFramePr>
            <a:graphicFrameLocks noGrp="1"/>
          </p:cNvGraphicFramePr>
          <p:nvPr>
            <p:extLst/>
          </p:nvPr>
        </p:nvGraphicFramePr>
        <p:xfrm>
          <a:off x="6866447" y="4267200"/>
          <a:ext cx="1958975" cy="2359026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5 * count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851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Loop tables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What statement in the body would cause the loop to print: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17 13 9 5 1</a:t>
            </a:r>
          </a:p>
          <a:p>
            <a:pPr marL="639763" lvl="1" indent="-246063">
              <a:buNone/>
            </a:pPr>
            <a:endParaRPr lang="en-US" altLang="en-US" dirty="0"/>
          </a:p>
          <a:p>
            <a:pPr marL="273050" indent="-273050"/>
            <a:r>
              <a:rPr lang="en-US" altLang="en-US" dirty="0"/>
              <a:t>Let's create the loop table</a:t>
            </a:r>
          </a:p>
          <a:p>
            <a:pPr marL="639763" lvl="1" indent="-246063"/>
            <a:r>
              <a:rPr lang="en-US" altLang="en-US" dirty="0"/>
              <a:t>Each time </a:t>
            </a:r>
            <a:r>
              <a:rPr lang="en-US" altLang="en-US" dirty="0">
                <a:latin typeface="Courier New" panose="02070309020205020404" pitchFamily="49" charset="0"/>
              </a:rPr>
              <a:t>count</a:t>
            </a:r>
            <a:r>
              <a:rPr lang="en-US" altLang="en-US" dirty="0"/>
              <a:t> goes up 1, the number printed should ...</a:t>
            </a:r>
          </a:p>
          <a:p>
            <a:pPr marL="639763" lvl="1" indent="-246063"/>
            <a:r>
              <a:rPr lang="en-US" altLang="en-US" dirty="0"/>
              <a:t>But this multiple is off by a margin of ...</a:t>
            </a:r>
          </a:p>
        </p:txBody>
      </p:sp>
      <p:graphicFrame>
        <p:nvGraphicFramePr>
          <p:cNvPr id="436228" name="Group 4"/>
          <p:cNvGraphicFramePr>
            <a:graphicFrameLocks noGrp="1"/>
          </p:cNvGraphicFramePr>
          <p:nvPr>
            <p:extLst/>
          </p:nvPr>
        </p:nvGraphicFramePr>
        <p:xfrm>
          <a:off x="2619376" y="4264944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6251" name="Group 27"/>
          <p:cNvGraphicFramePr>
            <a:graphicFrameLocks noGrp="1"/>
          </p:cNvGraphicFramePr>
          <p:nvPr>
            <p:extLst/>
          </p:nvPr>
        </p:nvGraphicFramePr>
        <p:xfrm>
          <a:off x="5486400" y="4262688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 + 21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6274" name="Group 50"/>
          <p:cNvGraphicFramePr>
            <a:graphicFrameLocks noGrp="1"/>
          </p:cNvGraphicFramePr>
          <p:nvPr>
            <p:extLst/>
          </p:nvPr>
        </p:nvGraphicFramePr>
        <p:xfrm>
          <a:off x="5486400" y="4267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6297" name="Group 73"/>
          <p:cNvGraphicFramePr>
            <a:graphicFrameLocks noGrp="1"/>
          </p:cNvGraphicFramePr>
          <p:nvPr>
            <p:extLst/>
          </p:nvPr>
        </p:nvGraphicFramePr>
        <p:xfrm>
          <a:off x="5486400" y="4264944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69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exercise</a:t>
            </a:r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/>
              <a:t>Make a table to represent any patterns on each line.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...2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..3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.4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5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To print a character multiple times, use a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for (int j = 1; j &lt;= 4; j++) {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    System.out.print(".");        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4 dots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437252" name="Group 4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7275" name="Group 27"/>
          <p:cNvGraphicFramePr>
            <a:graphicFrameLocks noGrp="1"/>
          </p:cNvGraphicFramePr>
          <p:nvPr/>
        </p:nvGraphicFramePr>
        <p:xfrm>
          <a:off x="5867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-1 * line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7291" name="Group 43"/>
          <p:cNvGraphicFramePr>
            <a:graphicFrameLocks noGrp="1"/>
          </p:cNvGraphicFramePr>
          <p:nvPr/>
        </p:nvGraphicFramePr>
        <p:xfrm>
          <a:off x="7899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-1 * line + 5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7307" name="Group 59"/>
          <p:cNvGraphicFramePr>
            <a:graphicFrameLocks noGrp="1"/>
          </p:cNvGraphicFramePr>
          <p:nvPr/>
        </p:nvGraphicFramePr>
        <p:xfrm>
          <a:off x="58674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7323" name="Group 75"/>
          <p:cNvGraphicFramePr>
            <a:graphicFrameLocks noGrp="1"/>
          </p:cNvGraphicFramePr>
          <p:nvPr/>
        </p:nvGraphicFramePr>
        <p:xfrm>
          <a:off x="7886700" y="2000250"/>
          <a:ext cx="2019300" cy="219440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355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86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solution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for (int line = 1; line &lt;= 5; line++)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    for (int j = 1; j &lt;= </a:t>
            </a:r>
            <a:r>
              <a:rPr lang="en-US" altLang="en-US" b="1">
                <a:latin typeface="Courier New" panose="02070309020205020404" pitchFamily="49" charset="0"/>
              </a:rPr>
              <a:t>(-1 * line + 5)</a:t>
            </a:r>
            <a:r>
              <a:rPr lang="en-US" altLang="en-US">
                <a:latin typeface="Courier New" panose="02070309020205020404" pitchFamily="49" charset="0"/>
              </a:rPr>
              <a:t>; j++)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        System.out.print(".");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    System.out.println(</a:t>
            </a:r>
            <a:r>
              <a:rPr lang="en-US" altLang="en-US" b="1">
                <a:latin typeface="Courier New" panose="02070309020205020404" pitchFamily="49" charset="0"/>
              </a:rPr>
              <a:t>line</a:t>
            </a:r>
            <a:r>
              <a:rPr lang="en-US" altLang="en-US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Output: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09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exercise</a:t>
            </a:r>
          </a:p>
        </p:txBody>
      </p:sp>
      <p:sp>
        <p:nvSpPr>
          <p:cNvPr id="14796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/>
              <a:t>What is the output of the following 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loops?</a:t>
            </a:r>
            <a:endParaRPr lang="en-US" altLang="en-US" sz="90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for (int line = 1; line &lt;= 5; line++)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for (int j = 1; j &lt;= (-1 * line + 5); j++)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    System.out.print(".");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>
                <a:latin typeface="Courier New" panose="02070309020205020404" pitchFamily="49" charset="0"/>
              </a:rPr>
              <a:t>    for (int k = 1; k &lt;= line; k++)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>
                <a:latin typeface="Courier New" panose="02070309020205020404" pitchFamily="49" charset="0"/>
              </a:rPr>
              <a:t>        System.out.print(line);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    System.out.println();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}</a:t>
            </a:r>
            <a:endParaRPr lang="en-US" altLang="en-US"/>
          </a:p>
          <a:p>
            <a:pPr marL="273050" indent="-273050"/>
            <a:r>
              <a:rPr lang="en-US" altLang="en-US"/>
              <a:t>Answer: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...22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..333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.4444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>
                <a:latin typeface="Courier New" panose="02070309020205020404" pitchFamily="49" charset="0"/>
              </a:rPr>
              <a:t>55555</a:t>
            </a:r>
          </a:p>
        </p:txBody>
      </p:sp>
    </p:spTree>
    <p:extLst>
      <p:ext uri="{BB962C8B-B14F-4D97-AF65-F5344CB8AC3E}">
        <p14:creationId xmlns:p14="http://schemas.microsoft.com/office/powerpoint/2010/main" val="3351465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Nested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exercise</a:t>
            </a:r>
          </a:p>
        </p:txBody>
      </p:sp>
      <p:sp>
        <p:nvSpPr>
          <p:cNvPr id="1520642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/>
          </a:p>
          <a:p>
            <a:pPr marL="273050" indent="-273050"/>
            <a:r>
              <a:rPr lang="en-US" altLang="en-US" dirty="0"/>
              <a:t>Modify the previous code to produce this output: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....1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...2.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..3..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.4...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5....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73050" indent="-273050"/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5036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Drawing complex figures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Use nested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loops to produce the following output.</a:t>
            </a:r>
          </a:p>
          <a:p>
            <a:pPr marL="639763" lvl="1" indent="-246063"/>
            <a:endParaRPr lang="en-US" altLang="en-US" dirty="0"/>
          </a:p>
          <a:p>
            <a:pPr marL="273050" indent="-273050"/>
            <a:r>
              <a:rPr lang="en-US" altLang="en-US" dirty="0"/>
              <a:t>Why draw ASCII art?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Real graphics require a lot of finesse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ASCII art has complex patterns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Can focus on logic, algorithms, and</a:t>
            </a:r>
            <a:br>
              <a:rPr lang="en-US" altLang="en-US" dirty="0"/>
            </a:br>
            <a:r>
              <a:rPr lang="en-US" altLang="en-US" dirty="0"/>
              <a:t>  programming constructs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217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8520052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for (</a:t>
            </a:r>
            <a:r>
              <a:rPr lang="en-US" altLang="en-US" b="1" dirty="0"/>
              <a:t>initialization</a:t>
            </a:r>
            <a:r>
              <a:rPr lang="en-US" altLang="en-US" dirty="0">
                <a:latin typeface="Courier New" panose="02070309020205020404" pitchFamily="49" charset="0"/>
              </a:rPr>
              <a:t>; </a:t>
            </a:r>
            <a:r>
              <a:rPr lang="en-US" altLang="en-US" b="1" dirty="0"/>
              <a:t>test</a:t>
            </a:r>
            <a:r>
              <a:rPr lang="en-US" altLang="en-US" dirty="0">
                <a:latin typeface="Courier New" panose="02070309020205020404" pitchFamily="49" charset="0"/>
              </a:rPr>
              <a:t>; </a:t>
            </a:r>
            <a:r>
              <a:rPr lang="en-US" altLang="en-US" b="1" dirty="0"/>
              <a:t>update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dirty="0"/>
              <a:t>...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Perform </a:t>
            </a:r>
            <a:r>
              <a:rPr lang="en-US" altLang="en-US" b="1" dirty="0"/>
              <a:t>initialization</a:t>
            </a:r>
            <a:r>
              <a:rPr lang="en-US" altLang="en-US" dirty="0"/>
              <a:t> once.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Check if the </a:t>
            </a:r>
            <a:r>
              <a:rPr lang="en-US" altLang="en-US" b="1" dirty="0"/>
              <a:t>test</a:t>
            </a:r>
            <a:r>
              <a:rPr lang="en-US" altLang="en-US" dirty="0"/>
              <a:t> is true.  If not, stop.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Execute the </a:t>
            </a:r>
            <a:r>
              <a:rPr lang="en-US" altLang="en-US" b="1" dirty="0"/>
              <a:t>statements</a:t>
            </a:r>
            <a:r>
              <a:rPr lang="en-US" altLang="en-US" dirty="0"/>
              <a:t>.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Perform the </a:t>
            </a:r>
            <a:r>
              <a:rPr lang="en-US" altLang="en-US" b="1" dirty="0"/>
              <a:t>update</a:t>
            </a:r>
            <a:r>
              <a:rPr lang="en-US" altLang="en-US" dirty="0"/>
              <a:t>.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8305800" y="1403350"/>
            <a:ext cx="457200" cy="1905000"/>
            <a:chOff x="4512" y="1632"/>
            <a:chExt cx="288" cy="1056"/>
          </a:xfrm>
        </p:grpSpPr>
        <p:sp>
          <p:nvSpPr>
            <p:cNvPr id="512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    body</a:t>
              </a:r>
            </a:p>
          </p:txBody>
        </p:sp>
        <p:sp>
          <p:nvSpPr>
            <p:cNvPr id="512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    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49974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Development strategy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/>
              <a:t>Recommendations for managing complexity: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dirty="0"/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dirty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endParaRPr lang="en-US" altLang="en-US" dirty="0"/>
          </a:p>
          <a:p>
            <a:pPr lvl="2">
              <a:lnSpc>
                <a:spcPct val="110000"/>
              </a:lnSpc>
            </a:pPr>
            <a:r>
              <a:rPr lang="en-US" altLang="en-US" dirty="0"/>
              <a:t>use this description to decide the methods</a:t>
            </a:r>
          </a:p>
          <a:p>
            <a:pPr lvl="2">
              <a:lnSpc>
                <a:spcPct val="110000"/>
              </a:lnSpc>
            </a:pPr>
            <a:endParaRPr lang="en-US" altLang="en-US" dirty="0"/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dirty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endParaRPr lang="en-US" altLang="en-US" dirty="0"/>
          </a:p>
          <a:p>
            <a:pPr lvl="2">
              <a:lnSpc>
                <a:spcPct val="110000"/>
              </a:lnSpc>
            </a:pPr>
            <a:r>
              <a:rPr lang="en-US" altLang="en-US" dirty="0"/>
              <a:t>use table to write your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217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35575429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1. Pseudo-code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b="1"/>
              <a:t>pseudo-code</a:t>
            </a:r>
            <a:r>
              <a:rPr lang="en-US" altLang="en-US"/>
              <a:t>: An English description of an algorithm.</a:t>
            </a:r>
          </a:p>
          <a:p>
            <a:pPr marL="639763" lvl="1" indent="-246063"/>
            <a:endParaRPr lang="en-US" altLang="en-US"/>
          </a:p>
          <a:p>
            <a:pPr marL="273050" indent="-273050"/>
            <a:r>
              <a:rPr lang="en-US" altLang="en-US"/>
              <a:t>Example: Drawing a 12 wide by 7 tall box of stars</a:t>
            </a:r>
            <a:br>
              <a:rPr lang="en-US" altLang="en-US"/>
            </a:b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i="1"/>
              <a:t>	</a:t>
            </a:r>
            <a:r>
              <a:rPr lang="en-US" altLang="en-US" sz="2000" i="1"/>
              <a:t>print 12 stars.</a:t>
            </a:r>
          </a:p>
          <a:p>
            <a:pPr marL="639763" lvl="1" indent="-246063">
              <a:buNone/>
            </a:pPr>
            <a:r>
              <a:rPr lang="en-US" altLang="en-US" sz="2000" i="1"/>
              <a:t>	for (each of 5 lines) {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a star.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10 spaces.</a:t>
            </a:r>
          </a:p>
          <a:p>
            <a:pPr marL="639763" lvl="1" indent="-246063">
              <a:buNone/>
            </a:pPr>
            <a:r>
              <a:rPr lang="en-US" altLang="en-US" sz="2000" i="1"/>
              <a:t>	    print a star.</a:t>
            </a:r>
          </a:p>
          <a:p>
            <a:pPr marL="639763" lvl="1" indent="-246063">
              <a:buNone/>
            </a:pPr>
            <a:r>
              <a:rPr lang="en-US" altLang="en-US" sz="2000" i="1"/>
              <a:t>	}</a:t>
            </a:r>
          </a:p>
          <a:p>
            <a:pPr marL="639763" lvl="1" indent="-246063">
              <a:buNone/>
            </a:pPr>
            <a:r>
              <a:rPr lang="en-US" altLang="en-US" sz="2000" i="1"/>
              <a:t>	print 12 stars.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************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          *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3744797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Pseudo-code algorithm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</a:pPr>
            <a:r>
              <a:rPr lang="en-US" altLang="en-US"/>
              <a:t>1. Line</a:t>
            </a:r>
          </a:p>
          <a:p>
            <a:pPr lvl="2" indent="-246063"/>
            <a:r>
              <a:rPr lang="en-US" altLang="en-US">
                <a:latin typeface="Courier New" panose="02070309020205020404" pitchFamily="49" charset="0"/>
              </a:rPr>
              <a:t>#</a:t>
            </a:r>
            <a:r>
              <a:rPr lang="en-US" altLang="en-US"/>
              <a:t> , 16 </a:t>
            </a:r>
            <a:r>
              <a:rPr lang="en-US" altLang="en-US">
                <a:latin typeface="Courier New" panose="02070309020205020404" pitchFamily="49" charset="0"/>
              </a:rPr>
              <a:t>=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#</a:t>
            </a:r>
          </a:p>
          <a:p>
            <a:pPr marL="639763" lvl="1" indent="-246063"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>
                <a:solidFill>
                  <a:srgbClr val="003399"/>
                </a:solidFill>
              </a:rPr>
              <a:t>2. Top half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spaces (decreasing)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dots (increasing)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</a:rPr>
              <a:t>spaces (same as above)</a:t>
            </a:r>
          </a:p>
          <a:p>
            <a:pPr lvl="2" indent="-246063"/>
            <a:r>
              <a:rPr lang="en-US" altLang="en-US" sz="18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indent="-246063">
              <a:buNone/>
            </a:pPr>
            <a:endParaRPr lang="en-US" altLang="en-US" sz="18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/>
              <a:t>3. Bottom half (top half upside-down)</a:t>
            </a:r>
          </a:p>
          <a:p>
            <a:pPr marL="639763" lvl="1" indent="-246063">
              <a:buNone/>
            </a:pPr>
            <a:endParaRPr lang="en-US" altLang="en-US"/>
          </a:p>
          <a:p>
            <a:pPr marL="639763" lvl="1" indent="-246063">
              <a:buNone/>
            </a:pPr>
            <a:r>
              <a:rPr lang="en-US" altLang="en-US"/>
              <a:t>4. Line</a:t>
            </a:r>
          </a:p>
          <a:p>
            <a:pPr lvl="2" indent="-246063"/>
            <a:r>
              <a:rPr lang="en-US" altLang="en-US">
                <a:latin typeface="Courier New" panose="02070309020205020404" pitchFamily="49" charset="0"/>
              </a:rPr>
              <a:t>#</a:t>
            </a:r>
            <a:r>
              <a:rPr lang="en-US" altLang="en-US"/>
              <a:t> , 16 </a:t>
            </a:r>
            <a:r>
              <a:rPr lang="en-US" altLang="en-US">
                <a:latin typeface="Courier New" panose="02070309020205020404" pitchFamily="49" charset="0"/>
              </a:rPr>
              <a:t>=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1538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66942" y="21336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should “main” look like?</a:t>
            </a:r>
          </a:p>
        </p:txBody>
      </p:sp>
    </p:spTree>
    <p:extLst>
      <p:ext uri="{BB962C8B-B14F-4D97-AF65-F5344CB8AC3E}">
        <p14:creationId xmlns:p14="http://schemas.microsoft.com/office/powerpoint/2010/main" val="87297619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Methods from pseudocode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71600" y="1690687"/>
            <a:ext cx="8991600" cy="4816475"/>
          </a:xfrm>
        </p:spPr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public class Mirror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drawTopHalf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drawBottomHalf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11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drawTopHalf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("drawing top");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contents of each line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11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drawBottomHalf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("drawing bottom");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for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contents of each line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public static void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drawLine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...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359912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2. Tables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A table for the top half:</a:t>
            </a:r>
          </a:p>
          <a:p>
            <a:pPr marL="639763" lvl="1" indent="-246063"/>
            <a:r>
              <a:rPr lang="en-US" altLang="en-US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01940"/>
              </p:ext>
            </p:extLst>
          </p:nvPr>
        </p:nvGraphicFramePr>
        <p:xfrm>
          <a:off x="732972" y="3575059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28076"/>
              </p:ext>
            </p:extLst>
          </p:nvPr>
        </p:nvGraphicFramePr>
        <p:xfrm>
          <a:off x="732972" y="3575059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72" name="Text Box 4"/>
          <p:cNvSpPr txBox="1">
            <a:spLocks noChangeArrowheads="1"/>
          </p:cNvSpPr>
          <p:nvPr/>
        </p:nvSpPr>
        <p:spPr bwMode="auto">
          <a:xfrm>
            <a:off x="75979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92820305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3. Writing the code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Useful questions about the top half: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What methods? (think structure and redundancy)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Number of (nested) loops per line?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97930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51199918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Partial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the expanding pattern of &lt;&gt; for the top half of the figure.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drawTopHalf()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for (int line = 1; line &lt;= 4; line++)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System.out.print("|");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-2 + 8)</a:t>
            </a:r>
            <a:r>
              <a:rPr lang="en-US" altLang="en-US" sz="1600">
                <a:latin typeface="Courier New" panose="02070309020205020404" pitchFamily="49" charset="0"/>
              </a:rPr>
              <a:t>; space++)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dot = 1; dot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4 - 4)</a:t>
            </a:r>
            <a:r>
              <a:rPr lang="en-US" altLang="en-US" sz="1600">
                <a:latin typeface="Courier New" panose="02070309020205020404" pitchFamily="49" charset="0"/>
              </a:rPr>
              <a:t>; dot++)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System.out.print(".");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(line * -2 + 8)</a:t>
            </a:r>
            <a:r>
              <a:rPr lang="en-US" altLang="en-US" sz="1600">
                <a:latin typeface="Courier New" panose="02070309020205020404" pitchFamily="49" charset="0"/>
              </a:rPr>
              <a:t>; space++) {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System.out.println("|");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423518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Class constants and scope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5376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Scaling the mirror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Modify Mirror program so it can scale.</a:t>
            </a:r>
          </a:p>
          <a:p>
            <a:pPr marL="639763" lvl="1" indent="-246063"/>
            <a:r>
              <a:rPr lang="en-US" altLang="en-US" dirty="0"/>
              <a:t>Mirror (left) is at size 4; right is at size 3</a:t>
            </a:r>
          </a:p>
          <a:p>
            <a:pPr marL="0" indent="0">
              <a:buNone/>
            </a:pPr>
            <a:r>
              <a:rPr lang="en-US" altLang="en-US" dirty="0"/>
              <a:t>Structure code so we can change the size </a:t>
            </a:r>
            <a:r>
              <a:rPr lang="en-US" altLang="en-US" i="1" dirty="0">
                <a:solidFill>
                  <a:srgbClr val="C00000"/>
                </a:solidFill>
              </a:rPr>
              <a:t>in one place</a:t>
            </a:r>
            <a:endParaRPr lang="en-US" alt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40130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&lt;&gt;....&lt;&gt;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  &lt;&gt;&lt;&gt;  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#================#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5453990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Limitations of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Idea: Make a variable to represent the size.</a:t>
            </a:r>
          </a:p>
          <a:p>
            <a:pPr marL="393700" lvl="1" indent="0">
              <a:buNone/>
            </a:pPr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273050" indent="-273050"/>
            <a:r>
              <a:rPr lang="en-US" altLang="en-US" dirty="0"/>
              <a:t>Problem: A variable in one method can't be seen in others.</a:t>
            </a:r>
            <a:endParaRPr lang="en-US" altLang="en-US" sz="3100" dirty="0"/>
          </a:p>
          <a:p>
            <a:pPr marL="639763" lvl="1" indent="-246063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</a:pPr>
            <a:endParaRPr lang="en-US" altLang="en-US" sz="800" dirty="0"/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size = 4;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drawTopHalf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drawBottomHalf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drawTopHalf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size</a:t>
            </a:r>
            <a:r>
              <a:rPr lang="en-US" altLang="en-US" sz="1600" dirty="0">
                <a:latin typeface="Courier New" panose="02070309020205020404" pitchFamily="49" charset="0"/>
              </a:rPr>
              <a:t>; i++) {    </a:t>
            </a:r>
            <a:r>
              <a:rPr lang="en-US" altLang="en-US" sz="1600" b="1" dirty="0">
                <a:solidFill>
                  <a:srgbClr val="A50021"/>
                </a:solidFill>
                <a:latin typeface="Courier New" panose="02070309020205020404" pitchFamily="49" charset="0"/>
              </a:rPr>
              <a:t>// ERROR: size not found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drawBottomHalf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size</a:t>
            </a:r>
            <a:r>
              <a:rPr lang="en-US" altLang="en-US" sz="1600" dirty="0">
                <a:latin typeface="Courier New" panose="02070309020205020404" pitchFamily="49" charset="0"/>
              </a:rPr>
              <a:t>; i &gt;= 1; i--) {    </a:t>
            </a:r>
            <a:r>
              <a:rPr lang="en-US" altLang="en-US" sz="1600" b="1" dirty="0">
                <a:solidFill>
                  <a:srgbClr val="A50021"/>
                </a:solidFill>
                <a:latin typeface="Courier New" panose="02070309020205020404" pitchFamily="49" charset="0"/>
              </a:rPr>
              <a:t>// ERROR: size not found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  <a:endParaRPr lang="en-US" alt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282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Initialization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for (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i = 1</a:t>
            </a:r>
            <a:r>
              <a:rPr lang="en-US" altLang="en-US" dirty="0">
                <a:latin typeface="Courier New" panose="02070309020205020404" pitchFamily="49" charset="0"/>
              </a:rPr>
              <a:t>; i &lt;= 6;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("I am so smart");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/>
              <a:t>Tells Java what variable to use in the loop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r>
              <a:rPr lang="en-US" altLang="en-US" dirty="0"/>
              <a:t>Performed once as the loop begins</a:t>
            </a:r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The variable is called a </a:t>
            </a:r>
            <a:r>
              <a:rPr lang="en-US" altLang="en-US" i="1" dirty="0">
                <a:solidFill>
                  <a:srgbClr val="C00000"/>
                </a:solidFill>
              </a:rPr>
              <a:t>loop counter</a:t>
            </a:r>
            <a:endParaRPr lang="en-US" altLang="en-US" dirty="0">
              <a:solidFill>
                <a:srgbClr val="C00000"/>
              </a:solidFill>
            </a:endParaRPr>
          </a:p>
          <a:p>
            <a:pPr lvl="2"/>
            <a:endParaRPr lang="en-US" altLang="en-US" sz="900" dirty="0"/>
          </a:p>
          <a:p>
            <a:pPr lvl="2"/>
            <a:r>
              <a:rPr lang="en-US" altLang="en-US" dirty="0"/>
              <a:t>can use any name, not just </a:t>
            </a:r>
            <a:r>
              <a:rPr lang="en-US" altLang="en-US" dirty="0">
                <a:latin typeface="Courier New" panose="02070309020205020404" pitchFamily="49" charset="0"/>
              </a:rPr>
              <a:t>i</a:t>
            </a:r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can start at any value, not just </a:t>
            </a:r>
            <a:r>
              <a:rPr lang="en-US" altLang="en-US" dirty="0">
                <a:latin typeface="Courier New" panose="020703090202050204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4816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Scope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dirty="0"/>
              <a:t>scope</a:t>
            </a:r>
            <a:r>
              <a:rPr lang="en-US" altLang="en-US" dirty="0"/>
              <a:t>: the part of a program where a variable exists.</a:t>
            </a:r>
          </a:p>
          <a:p>
            <a:pPr marL="639763" lvl="1" indent="-246063"/>
            <a:r>
              <a:rPr lang="en-US" altLang="en-US" dirty="0"/>
              <a:t>From its declaration to the end of the </a:t>
            </a:r>
            <a:r>
              <a:rPr lang="en-US" altLang="en-US" dirty="0">
                <a:latin typeface="Courier New" panose="02070309020205020404" pitchFamily="49" charset="0"/>
              </a:rPr>
              <a:t>{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}</a:t>
            </a:r>
            <a:r>
              <a:rPr lang="en-US" altLang="en-US" dirty="0"/>
              <a:t> braces</a:t>
            </a:r>
          </a:p>
          <a:p>
            <a:pPr lvl="2" indent="-246063"/>
            <a:r>
              <a:rPr lang="en-US" altLang="en-US" dirty="0"/>
              <a:t>A variable declared in a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 exists only in that loop.</a:t>
            </a:r>
          </a:p>
          <a:p>
            <a:pPr lvl="2" indent="-246063"/>
            <a:endParaRPr lang="en-US" altLang="en-US" dirty="0"/>
          </a:p>
          <a:p>
            <a:pPr lvl="2" indent="-246063"/>
            <a:r>
              <a:rPr lang="en-US" altLang="en-US" dirty="0"/>
              <a:t>A variable declared in a method exists only in that method.</a:t>
            </a:r>
          </a:p>
          <a:p>
            <a:pPr lvl="2" indent="-246063"/>
            <a:endParaRPr lang="en-US" altLang="en-US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public static void example()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x = 3;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for (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i = 1; i &lt;= 10;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    </a:t>
            </a:r>
            <a:r>
              <a:rPr lang="en-US" altLang="en-US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</a:rPr>
              <a:t>(x);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i no longer exists here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x ceases to exist here</a:t>
            </a:r>
            <a:endParaRPr lang="en-US" altLang="en-US" b="1" dirty="0">
              <a:solidFill>
                <a:srgbClr val="008080"/>
              </a:solidFill>
            </a:endParaRPr>
          </a:p>
        </p:txBody>
      </p:sp>
      <p:sp>
        <p:nvSpPr>
          <p:cNvPr id="1495044" name="AutoShape 4"/>
          <p:cNvSpPr>
            <a:spLocks/>
          </p:cNvSpPr>
          <p:nvPr/>
        </p:nvSpPr>
        <p:spPr bwMode="auto">
          <a:xfrm>
            <a:off x="7921171" y="4198256"/>
            <a:ext cx="838200" cy="1447800"/>
          </a:xfrm>
          <a:prstGeom prst="rightBrace">
            <a:avLst>
              <a:gd name="adj1" fmla="val 1439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x's scope</a:t>
            </a:r>
          </a:p>
        </p:txBody>
      </p:sp>
      <p:sp>
        <p:nvSpPr>
          <p:cNvPr id="1495045" name="AutoShape 5"/>
          <p:cNvSpPr>
            <a:spLocks/>
          </p:cNvSpPr>
          <p:nvPr/>
        </p:nvSpPr>
        <p:spPr bwMode="auto">
          <a:xfrm flipH="1">
            <a:off x="718457" y="4544050"/>
            <a:ext cx="533400" cy="756213"/>
          </a:xfrm>
          <a:prstGeom prst="rightBrace">
            <a:avLst>
              <a:gd name="adj1" fmla="val 25000"/>
              <a:gd name="adj2" fmla="val 511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lIns="0" tIns="640080" rIns="2468880" bIns="0"/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i's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scope</a:t>
            </a:r>
          </a:p>
        </p:txBody>
      </p:sp>
    </p:spTree>
    <p:extLst>
      <p:ext uri="{BB962C8B-B14F-4D97-AF65-F5344CB8AC3E}">
        <p14:creationId xmlns:p14="http://schemas.microsoft.com/office/powerpoint/2010/main" val="343780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44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Scope implications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/>
              <a:t>Variables without overlapping scope can have same name.</a:t>
            </a: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(int i = 1; i &lt;= 100; i++) {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System.out.print("/");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 = 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 &lt;= 100; i++) {   </a:t>
            </a: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System.out.print("\\");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 = 5;                  // OK: outside of loop's scope</a:t>
            </a: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1800" b="1">
              <a:solidFill>
                <a:srgbClr val="00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/>
            <a:r>
              <a:rPr lang="en-US" altLang="en-US"/>
              <a:t>A variable can't be declared twice or used out of its scope.</a:t>
            </a:r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sz="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int i = 1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 &lt;= 100 * line; i++) {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i = 2;              // ERROR: overlapping scope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System.out.print("/");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= 4;                      // ERROR: outside scope</a:t>
            </a:r>
          </a:p>
        </p:txBody>
      </p:sp>
    </p:spTree>
    <p:extLst>
      <p:ext uri="{BB962C8B-B14F-4D97-AF65-F5344CB8AC3E}">
        <p14:creationId xmlns:p14="http://schemas.microsoft.com/office/powerpoint/2010/main" val="172229222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constants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/>
              <a:t>class constant</a:t>
            </a:r>
            <a:r>
              <a:rPr lang="en-US" altLang="en-US" dirty="0"/>
              <a:t>: </a:t>
            </a:r>
            <a:r>
              <a:rPr lang="en-US" altLang="en-US" sz="2200" dirty="0"/>
              <a:t>A fixed value visible to the whole program.</a:t>
            </a:r>
          </a:p>
          <a:p>
            <a:pPr lvl="1" eaLnBrk="1" hangingPunct="1"/>
            <a:r>
              <a:rPr lang="en-US" altLang="en-US" dirty="0"/>
              <a:t>value can be set only at declaration;  cannot be reassigned</a:t>
            </a:r>
          </a:p>
          <a:p>
            <a:pPr lvl="1" eaLnBrk="1" hangingPunct="1"/>
            <a:r>
              <a:rPr lang="en-US" altLang="en-US" dirty="0"/>
              <a:t>declared outside of any method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Syntax:</a:t>
            </a:r>
          </a:p>
          <a:p>
            <a:pPr eaLnBrk="1" hangingPunct="1">
              <a:buFontTx/>
              <a:buNone/>
            </a:pPr>
            <a:r>
              <a:rPr lang="en-US" altLang="en-US" sz="800" dirty="0"/>
              <a:t>	</a:t>
            </a:r>
            <a:r>
              <a:rPr lang="en-US" altLang="en-US" sz="2500" dirty="0">
                <a:latin typeface="Courier New" panose="02070309020205020404" pitchFamily="49" charset="0"/>
              </a:rPr>
              <a:t>public static final </a:t>
            </a:r>
            <a:r>
              <a:rPr lang="en-US" altLang="en-US" sz="2500" b="1" dirty="0"/>
              <a:t>type</a:t>
            </a:r>
            <a:r>
              <a:rPr lang="en-US" altLang="en-US" sz="2500" dirty="0">
                <a:latin typeface="Courier New" panose="02070309020205020404" pitchFamily="49" charset="0"/>
              </a:rPr>
              <a:t> </a:t>
            </a:r>
            <a:r>
              <a:rPr lang="en-US" altLang="en-US" sz="2500" b="1" dirty="0"/>
              <a:t>name</a:t>
            </a:r>
            <a:r>
              <a:rPr lang="en-US" altLang="en-US" sz="2500" dirty="0">
                <a:latin typeface="Courier New" panose="02070309020205020404" pitchFamily="49" charset="0"/>
              </a:rPr>
              <a:t> = </a:t>
            </a:r>
            <a:r>
              <a:rPr lang="en-US" altLang="en-US" sz="2500" b="1" dirty="0"/>
              <a:t>value</a:t>
            </a:r>
            <a:r>
              <a:rPr lang="en-US" altLang="en-US" sz="2500" dirty="0">
                <a:latin typeface="Courier New" panose="02070309020205020404" pitchFamily="49" charset="0"/>
              </a:rPr>
              <a:t>;</a:t>
            </a:r>
            <a:endParaRPr lang="en-US" altLang="en-US" sz="27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/>
              <a:t>name is usually in ALL_UPPER_CASE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static final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DAYS_IN_WEEK = 7;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static final double INTEREST_RATE = 3.5;</a:t>
            </a:r>
          </a:p>
          <a:p>
            <a:pPr lvl="1">
              <a:spcBef>
                <a:spcPts val="20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static final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SSN = 658234569;</a:t>
            </a:r>
          </a:p>
        </p:txBody>
      </p:sp>
    </p:spTree>
    <p:extLst>
      <p:ext uri="{BB962C8B-B14F-4D97-AF65-F5344CB8AC3E}">
        <p14:creationId xmlns:p14="http://schemas.microsoft.com/office/powerpoint/2010/main" val="12682369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Constants and figures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tabLst>
                <a:tab pos="4114800" algn="l"/>
              </a:tabLst>
            </a:pPr>
            <a:r>
              <a:rPr lang="en-US" altLang="en-US" dirty="0"/>
              <a:t>Consider task of drawing the following scalable figure (“Sign”)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+/\/\/\/\/\/\/\/\/\/\+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	</a:t>
            </a:r>
            <a:r>
              <a:rPr lang="en-US" altLang="en-US" sz="2000" dirty="0"/>
              <a:t>Multiples of 5 occur many times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|            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+/\/\/\/\/\/\/\/\/\/\+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altLang="en-US" sz="2000" dirty="0"/>
              <a:t>The same figure at size 2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364012380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52400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Repetitive figure code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class Sign {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drawBody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600" b="1" dirty="0">
                <a:latin typeface="Courier New" panose="02070309020205020404" pitchFamily="49" charset="0"/>
              </a:rPr>
              <a:t>10</a:t>
            </a:r>
            <a:r>
              <a:rPr lang="en-US" altLang="en-US" sz="1600" dirty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("/\\");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drawBody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line = 1; line &lt;= </a:t>
            </a:r>
            <a:r>
              <a:rPr lang="en-US" altLang="en-US" sz="1600" b="1" dirty="0">
                <a:latin typeface="Courier New" panose="02070309020205020404" pitchFamily="49" charset="0"/>
              </a:rPr>
              <a:t>5</a:t>
            </a:r>
            <a:r>
              <a:rPr lang="en-US" altLang="en-US" sz="1600" dirty="0">
                <a:latin typeface="Courier New" panose="02070309020205020404" pitchFamily="49" charset="0"/>
              </a:rPr>
              <a:t>; line++)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("|");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for (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spaces = 1; spaces &lt;= </a:t>
            </a:r>
            <a:r>
              <a:rPr lang="en-US" altLang="en-US" sz="1600" b="1" dirty="0">
                <a:latin typeface="Courier New" panose="02070309020205020404" pitchFamily="49" charset="0"/>
              </a:rPr>
              <a:t>20</a:t>
            </a:r>
            <a:r>
              <a:rPr lang="en-US" altLang="en-US" sz="1600" dirty="0">
                <a:latin typeface="Courier New" panose="02070309020205020404" pitchFamily="49" charset="0"/>
              </a:rPr>
              <a:t>; spaces++)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 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("|");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4165564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52400"/>
            <a:ext cx="8229600" cy="1143000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Adding a constant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Sign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    public static final int HEIGHT = 5;</a:t>
            </a:r>
          </a:p>
          <a:p>
            <a:pPr marL="639763" lvl="1" indent="-246063">
              <a:lnSpc>
                <a:spcPct val="60000"/>
              </a:lnSpc>
              <a:buNone/>
            </a:pPr>
            <a:endParaRPr lang="en-US" altLang="en-US" sz="16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drawLine();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drawBody();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drawLine();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drawLine()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1; i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 * 2</a:t>
            </a:r>
            <a:r>
              <a:rPr lang="en-US" altLang="en-US" sz="160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System.out.print("/\\");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drawBody()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line = 1; line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</a:t>
            </a:r>
            <a:r>
              <a:rPr lang="en-US" altLang="en-US" sz="1600">
                <a:latin typeface="Courier New" panose="02070309020205020404" pitchFamily="49" charset="0"/>
              </a:rPr>
              <a:t>; line++)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System.out.print("|");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for (int spaces = 1; spaces &lt;= </a:t>
            </a:r>
            <a:r>
              <a:rPr lang="en-US" altLang="en-US" sz="1600" b="1">
                <a:solidFill>
                  <a:srgbClr val="003399"/>
                </a:solidFill>
                <a:latin typeface="Courier New" panose="02070309020205020404" pitchFamily="49" charset="0"/>
              </a:rPr>
              <a:t>HEIGHT * 4</a:t>
            </a:r>
            <a:r>
              <a:rPr lang="en-US" altLang="en-US" sz="1600">
                <a:latin typeface="Courier New" panose="02070309020205020404" pitchFamily="49" charset="0"/>
              </a:rPr>
              <a:t>; spaces++) {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System.out.print(" ");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System.out.println("|"); 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515669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Complex figure w/ constant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/>
              <a:t>Modify the Mirror code to be resizable using a constant.</a:t>
            </a:r>
          </a:p>
          <a:p>
            <a:pPr marL="639763" lvl="1" indent="-246063"/>
            <a:endParaRPr lang="en-US" altLang="en-US"/>
          </a:p>
          <a:p>
            <a:pPr marL="639763" lvl="1" indent="-246063">
              <a:buNone/>
            </a:pPr>
            <a:r>
              <a:rPr lang="en-US" altLang="en-US"/>
              <a:t>A mirror of size 4: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#================#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      &lt;&gt;&lt;&gt;      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    &lt;&gt;....&lt;&gt;    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  &lt;&gt;........&lt;&gt;  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|&lt;&gt;............&lt;&gt;|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|&lt;&gt;............&lt;&gt;|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  &lt;&gt;........&lt;&gt;  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    &lt;&gt;....&lt;&gt;    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|      &lt;&gt;&lt;&gt;      |</a:t>
            </a:r>
          </a:p>
          <a:p>
            <a:pPr marL="639763" lvl="1" indent="-246063">
              <a:buNone/>
            </a:pPr>
            <a:r>
              <a:rPr lang="en-US" alt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 mirror of size 3: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|&lt;&gt;........&lt;&gt;|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&lt;&gt;....&lt;&gt;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|    &lt;&gt;&lt;&gt;    |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2738607266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Using a constant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/>
              <a:t>Constant allows many methods to refer to same value:</a:t>
            </a:r>
            <a:endParaRPr lang="en-US" altLang="en-US" sz="3100"/>
          </a:p>
          <a:p>
            <a:pPr marL="639763" lvl="1" indent="-246063">
              <a:lnSpc>
                <a:spcPct val="8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800"/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public static final int SIZE = 4;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main(String[] args)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drawTopHalf();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drawBottomHalf();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drawTopHalf()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1; i &lt;= </a:t>
            </a:r>
            <a:r>
              <a:rPr lang="en-US" altLang="en-US" sz="1800" b="1">
                <a:latin typeface="Courier New" panose="02070309020205020404" pitchFamily="49" charset="0"/>
              </a:rPr>
              <a:t>SIZE</a:t>
            </a:r>
            <a:r>
              <a:rPr lang="en-US" altLang="en-US" sz="1800">
                <a:latin typeface="Courier New" panose="02070309020205020404" pitchFamily="49" charset="0"/>
              </a:rPr>
              <a:t>; i++) {    </a:t>
            </a:r>
            <a:r>
              <a:rPr lang="en-US" alt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// OK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void drawBottomHalf() {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for (int i = </a:t>
            </a:r>
            <a:r>
              <a:rPr lang="en-US" altLang="en-US" sz="1800" b="1">
                <a:latin typeface="Courier New" panose="02070309020205020404" pitchFamily="49" charset="0"/>
              </a:rPr>
              <a:t>SIZE</a:t>
            </a:r>
            <a:r>
              <a:rPr lang="en-US" altLang="en-US" sz="1800">
                <a:latin typeface="Courier New" panose="02070309020205020404" pitchFamily="49" charset="0"/>
              </a:rPr>
              <a:t>; i &gt;= 1; i--) {    </a:t>
            </a:r>
            <a:r>
              <a:rPr lang="en-US" altLang="en-US" sz="1800" b="1">
                <a:solidFill>
                  <a:schemeClr val="accent1"/>
                </a:solidFill>
                <a:latin typeface="Courier New" panose="02070309020205020404" pitchFamily="49" charset="0"/>
              </a:rPr>
              <a:t>// OK</a:t>
            </a:r>
            <a:endParaRPr lang="en-US" altLang="en-US" sz="180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6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  <a:endParaRPr lang="en-US" altLang="en-US" sz="15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2771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Loop tables and constant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/>
            <a:r>
              <a:rPr lang="en-US" altLang="en-US"/>
              <a:t>Let's modify our loop table to use </a:t>
            </a:r>
            <a:r>
              <a:rPr lang="en-US" altLang="en-US">
                <a:latin typeface="Courier New" panose="02070309020205020404" pitchFamily="49" charset="0"/>
              </a:rPr>
              <a:t>SIZE</a:t>
            </a:r>
            <a:endParaRPr lang="en-US" altLang="en-US"/>
          </a:p>
          <a:p>
            <a:pPr marL="639763" lvl="1" indent="-246063"/>
            <a:r>
              <a:rPr lang="en-US" altLang="en-US"/>
              <a:t>This can change the amount added in the loop expression</a:t>
            </a:r>
          </a:p>
          <a:p>
            <a:pPr marL="639763" lvl="1" indent="-246063"/>
            <a:endParaRPr lang="en-US" altLang="en-US"/>
          </a:p>
          <a:p>
            <a:pPr marL="639763" lvl="1" indent="-246063"/>
            <a:endParaRPr lang="en-US" altLang="en-US"/>
          </a:p>
          <a:p>
            <a:pPr marL="639763" lvl="1" indent="-246063"/>
            <a:endParaRPr lang="en-US" altLang="en-US"/>
          </a:p>
          <a:p>
            <a:pPr marL="639763" lvl="1" indent="-246063">
              <a:buNone/>
            </a:pPr>
            <a:endParaRPr lang="en-US" altLang="en-US"/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#================#      #============#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|      &lt;&gt;&lt;&gt;      |</a:t>
            </a:r>
          </a:p>
          <a:p>
            <a:pPr marL="273050" indent="-273050">
              <a:lnSpc>
                <a:spcPct val="65000"/>
              </a:lnSpc>
              <a:buNone/>
            </a:pPr>
            <a:r>
              <a:rPr lang="en-US" altLang="en-US" sz="220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33373"/>
              </p:ext>
            </p:extLst>
          </p:nvPr>
        </p:nvGraphicFramePr>
        <p:xfrm>
          <a:off x="2042886" y="2518229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(2*SIZE)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4*line -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64318"/>
              </p:ext>
            </p:extLst>
          </p:nvPr>
        </p:nvGraphicFramePr>
        <p:xfrm>
          <a:off x="2042886" y="2518229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973140"/>
              </p:ext>
            </p:extLst>
          </p:nvPr>
        </p:nvGraphicFramePr>
        <p:xfrm>
          <a:off x="2042886" y="2518229"/>
          <a:ext cx="8029575" cy="1149502"/>
        </p:xfrm>
        <a:graphic>
          <a:graphicData uri="http://schemas.openxmlformats.org/drawingml/2006/table">
            <a:tbl>
              <a:tblPr/>
              <a:tblGrid>
                <a:gridCol w="73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-2*line +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4*line - 4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915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Partial 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public static final int SIZE = 4;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 b="1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the expanding pattern of &lt;&gt; for the top half of the figure.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drawTopHalf()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for (int line = 1; line &lt;= </a:t>
            </a:r>
            <a:r>
              <a:rPr lang="en-US" altLang="en-US" sz="1600" b="1">
                <a:latin typeface="Courier New" panose="02070309020205020404" pitchFamily="49" charset="0"/>
              </a:rPr>
              <a:t>SIZE</a:t>
            </a:r>
            <a:r>
              <a:rPr lang="en-US" altLang="en-US" sz="1600">
                <a:latin typeface="Courier New" panose="02070309020205020404" pitchFamily="49" charset="0"/>
              </a:rPr>
              <a:t>; line++)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System.out.print("|");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(line * -2 + </a:t>
            </a:r>
            <a:r>
              <a:rPr lang="en-US" altLang="en-US" sz="1600" b="1">
                <a:latin typeface="Courier New" panose="02070309020205020404" pitchFamily="49" charset="0"/>
              </a:rPr>
              <a:t>(2*SIZE)</a:t>
            </a:r>
            <a:r>
              <a:rPr lang="en-US" altLang="en-US" sz="1600">
                <a:latin typeface="Courier New" panose="02070309020205020404" pitchFamily="49" charset="0"/>
              </a:rPr>
              <a:t>); space++)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dot = 1; dot &lt;= (line * 4 - </a:t>
            </a:r>
            <a:r>
              <a:rPr lang="en-US" altLang="en-US" sz="1600" b="1">
                <a:latin typeface="Courier New" panose="02070309020205020404" pitchFamily="49" charset="0"/>
              </a:rPr>
              <a:t>4</a:t>
            </a:r>
            <a:r>
              <a:rPr lang="en-US" altLang="en-US" sz="1600">
                <a:latin typeface="Courier New" panose="02070309020205020404" pitchFamily="49" charset="0"/>
              </a:rPr>
              <a:t>); dot++)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System.out.print(".");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System.out.print("&lt;&gt;");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space = 1; space &lt;= (line * -2 + </a:t>
            </a:r>
            <a:r>
              <a:rPr lang="en-US" altLang="en-US" sz="1600" b="1">
                <a:latin typeface="Courier New" panose="02070309020205020404" pitchFamily="49" charset="0"/>
              </a:rPr>
              <a:t>(2*SIZE)</a:t>
            </a:r>
            <a:r>
              <a:rPr lang="en-US" altLang="en-US" sz="1600">
                <a:latin typeface="Courier New" panose="02070309020205020404" pitchFamily="49" charset="0"/>
              </a:rPr>
              <a:t>); space++)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System.out.println("|");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02053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Test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for (int i = 1; </a:t>
            </a:r>
            <a:r>
              <a:rPr lang="en-US" altLang="en-US" b="1">
                <a:latin typeface="Courier New" panose="02070309020205020404" pitchFamily="49" charset="0"/>
              </a:rPr>
              <a:t>i &lt;= 6</a:t>
            </a:r>
            <a:r>
              <a:rPr lang="en-US" altLang="en-US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    System.out.println("I am so smart");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1371600" algn="l"/>
              </a:tabLst>
            </a:pP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tabLst>
                <a:tab pos="1371600" algn="l"/>
              </a:tabLst>
            </a:pPr>
            <a:r>
              <a:rPr lang="en-US" altLang="en-US"/>
              <a:t>Tests the loop counter variable against a limit</a:t>
            </a:r>
          </a:p>
          <a:p>
            <a:pPr marL="639763" lvl="1" indent="-246063">
              <a:tabLst>
                <a:tab pos="1371600" algn="l"/>
              </a:tabLst>
            </a:pPr>
            <a:endParaRPr lang="en-US" altLang="en-US" sz="900"/>
          </a:p>
          <a:p>
            <a:pPr marL="639763" lvl="1" indent="-246063">
              <a:tabLst>
                <a:tab pos="1371600" algn="l"/>
              </a:tabLst>
            </a:pPr>
            <a:r>
              <a:rPr lang="en-US" altLang="en-US"/>
              <a:t>Uses comparison operators: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	&lt;	</a:t>
            </a:r>
            <a:r>
              <a:rPr lang="en-US" altLang="en-US">
                <a:cs typeface="Courier New" panose="02070309020205020404" pitchFamily="49" charset="0"/>
              </a:rPr>
              <a:t>less than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	&lt;=	</a:t>
            </a:r>
            <a:r>
              <a:rPr lang="en-US" altLang="en-US">
                <a:cs typeface="Courier New" panose="02070309020205020404" pitchFamily="49" charset="0"/>
              </a:rPr>
              <a:t>less than or equal to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	&gt;	</a:t>
            </a:r>
            <a:r>
              <a:rPr lang="en-US" altLang="en-US">
                <a:cs typeface="Courier New" panose="02070309020205020404" pitchFamily="49" charset="0"/>
              </a:rPr>
              <a:t>greater than</a:t>
            </a:r>
          </a:p>
          <a:p>
            <a:pPr marL="639763" lvl="1" indent="-246063">
              <a:buNone/>
              <a:tabLst>
                <a:tab pos="1371600" algn="l"/>
              </a:tabLst>
            </a:pP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	&gt;=	</a:t>
            </a:r>
            <a:r>
              <a:rPr lang="en-US" altLang="en-US">
                <a:cs typeface="Courier New" panose="02070309020205020404" pitchFamily="49" charset="0"/>
              </a:rPr>
              <a:t>greater than or equal to</a:t>
            </a:r>
          </a:p>
        </p:txBody>
      </p:sp>
    </p:spTree>
    <p:extLst>
      <p:ext uri="{BB962C8B-B14F-4D97-AF65-F5344CB8AC3E}">
        <p14:creationId xmlns:p14="http://schemas.microsoft.com/office/powerpoint/2010/main" val="20931695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Observations about constant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The constant can change the "intercept" in an expression.</a:t>
            </a:r>
          </a:p>
          <a:p>
            <a:pPr marL="639763" lvl="1" indent="-246063"/>
            <a:r>
              <a:rPr lang="en-US" altLang="en-US" dirty="0"/>
              <a:t>Usually the "slope" is unchanged.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final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SIZE = 4;</a:t>
            </a: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space = 1; space &lt;= (line * </a:t>
            </a:r>
            <a:r>
              <a:rPr lang="en-US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altLang="en-US" sz="1800" dirty="0">
                <a:latin typeface="Courier New" panose="02070309020205020404" pitchFamily="49" charset="0"/>
              </a:rPr>
              <a:t> +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SIZE)</a:t>
            </a:r>
            <a:r>
              <a:rPr lang="en-US" altLang="en-US" sz="1800" dirty="0">
                <a:latin typeface="Courier New" panose="02070309020205020404" pitchFamily="49" charset="0"/>
              </a:rPr>
              <a:t>);     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space++) {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marL="639763" lvl="1" indent="-246063"/>
            <a:endParaRPr lang="en-US" altLang="en-US" sz="19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/>
              <a:t>It doesn't replace </a:t>
            </a:r>
            <a:r>
              <a:rPr lang="en-US" altLang="en-US" i="1" dirty="0"/>
              <a:t>every </a:t>
            </a:r>
            <a:r>
              <a:rPr lang="en-US" altLang="en-US" dirty="0"/>
              <a:t>occurrence of the original value.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for 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dot = 1; dot &lt;= (line * </a:t>
            </a:r>
            <a:r>
              <a:rPr lang="en-US" altLang="en-US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</a:rPr>
              <a:t> - </a:t>
            </a:r>
            <a:r>
              <a:rPr lang="en-US" altLang="en-US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</a:rPr>
              <a:t>); dot++) {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(".");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71386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Increment and decrement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altLang="en-US" i="1" dirty="0"/>
              <a:t>shortcuts to increase or decrease a variable's value by 1</a:t>
            </a:r>
          </a:p>
          <a:p>
            <a:pPr marL="342900" indent="-342900">
              <a:buNone/>
              <a:tabLst>
                <a:tab pos="4113213" algn="l"/>
              </a:tabLst>
            </a:pPr>
            <a:endParaRPr lang="en-US" altLang="en-US" dirty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u="sng" dirty="0"/>
              <a:t>Shorthand</a:t>
            </a:r>
            <a:r>
              <a:rPr lang="en-US" altLang="en-US" b="1" i="1" dirty="0"/>
              <a:t>	</a:t>
            </a:r>
            <a:r>
              <a:rPr lang="en-US" altLang="en-US" u="sng" dirty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dirty="0"/>
              <a:t>variable</a:t>
            </a:r>
            <a:r>
              <a:rPr lang="en-US" altLang="en-US" dirty="0">
                <a:latin typeface="Courier New" panose="02070309020205020404" pitchFamily="49" charset="0"/>
              </a:rPr>
              <a:t>++;	</a:t>
            </a:r>
            <a:r>
              <a:rPr lang="en-US" altLang="en-US" b="1" dirty="0"/>
              <a:t>variable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b="1" dirty="0"/>
              <a:t>variable</a:t>
            </a:r>
            <a:r>
              <a:rPr lang="en-US" altLang="en-US" dirty="0">
                <a:latin typeface="Courier New" panose="02070309020205020404" pitchFamily="49" charset="0"/>
              </a:rPr>
              <a:t> + 1;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 dirty="0"/>
              <a:t>variable</a:t>
            </a:r>
            <a:r>
              <a:rPr lang="en-US" altLang="en-US" dirty="0">
                <a:latin typeface="Courier New" panose="02070309020205020404" pitchFamily="49" charset="0"/>
              </a:rPr>
              <a:t>--;	</a:t>
            </a:r>
            <a:r>
              <a:rPr lang="en-US" altLang="en-US" b="1" dirty="0"/>
              <a:t>variable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b="1" dirty="0"/>
              <a:t>variable</a:t>
            </a:r>
            <a:r>
              <a:rPr lang="en-US" altLang="en-US" dirty="0">
                <a:latin typeface="Courier New" panose="02070309020205020404" pitchFamily="49" charset="0"/>
              </a:rPr>
              <a:t> - 1;</a:t>
            </a:r>
            <a:endParaRPr lang="en-US" altLang="en-US" sz="3100" dirty="0"/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x = 2;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b="1" dirty="0">
                <a:latin typeface="Courier New" panose="02070309020205020404" pitchFamily="49" charset="0"/>
              </a:rPr>
              <a:t>x++;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	</a:t>
            </a: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double </a:t>
            </a:r>
            <a:r>
              <a:rPr lang="en-US" altLang="en-US" dirty="0" err="1">
                <a:latin typeface="Courier New" panose="02070309020205020404" pitchFamily="49" charset="0"/>
              </a:rPr>
              <a:t>gpa</a:t>
            </a:r>
            <a:r>
              <a:rPr lang="en-US" altLang="en-US" dirty="0">
                <a:latin typeface="Courier New" panose="02070309020205020404" pitchFamily="49" charset="0"/>
              </a:rPr>
              <a:t> = 2.5;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b="1" dirty="0" err="1">
                <a:latin typeface="Courier New" panose="02070309020205020404" pitchFamily="49" charset="0"/>
              </a:rPr>
              <a:t>gpa</a:t>
            </a:r>
            <a:r>
              <a:rPr lang="en-US" altLang="en-US" b="1" dirty="0">
                <a:latin typeface="Courier New" panose="02070309020205020404" pitchFamily="49" charset="0"/>
              </a:rPr>
              <a:t>--;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endParaRPr lang="en-US" altLang="en-US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41132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	</a:t>
            </a:r>
            <a:endParaRPr lang="en-US" altLang="en-US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0735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Modify-and-assign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altLang="en-US" sz="2500" i="1"/>
              <a:t>shortcuts to modify a variable's 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altLang="en-US" sz="1800" b="1" i="1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u="sng"/>
              <a:t>Shorthand</a:t>
            </a:r>
            <a:r>
              <a:rPr lang="en-US" altLang="en-US" b="1" i="1"/>
              <a:t>	</a:t>
            </a:r>
            <a:r>
              <a:rPr lang="en-US" altLang="en-US" u="sng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+=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	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+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-=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	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-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*=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	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*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/=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	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/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%=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	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= </a:t>
            </a:r>
            <a:r>
              <a:rPr lang="en-US" altLang="en-US" b="1"/>
              <a:t>variable</a:t>
            </a:r>
            <a:r>
              <a:rPr lang="en-US" altLang="en-US">
                <a:latin typeface="Courier New" panose="02070309020205020404" pitchFamily="49" charset="0"/>
              </a:rPr>
              <a:t> % </a:t>
            </a:r>
            <a:r>
              <a:rPr lang="en-US" altLang="en-US" b="1"/>
              <a:t>value</a:t>
            </a:r>
            <a:r>
              <a:rPr lang="en-US" altLang="en-US">
                <a:latin typeface="Courier New" panose="02070309020205020404" pitchFamily="49" charset="0"/>
              </a:rPr>
              <a:t>;</a:t>
            </a: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altLang="en-US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x += 3;	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x = x + 3;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gpa -= 0.5;	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gpa = gpa - 0.5;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altLang="en-US" sz="9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number *= 2;	</a:t>
            </a:r>
            <a:r>
              <a:rPr lang="en-US" altLang="en-US" b="1">
                <a:solidFill>
                  <a:srgbClr val="008080"/>
                </a:solidFill>
                <a:latin typeface="Courier New" panose="02070309020205020404" pitchFamily="49" charset="0"/>
              </a:rPr>
              <a:t>// number = number * 2;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4102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5186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("1 squared = " + 1 * 1);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("2 squared = " + 2 * 2);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("3 squared = " + 3 * 3);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("4 squared = " + 4 * 4);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("5 squared = " + 5 * 5);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("6 squared = " + 6 * 6);</a:t>
            </a:r>
          </a:p>
          <a:p>
            <a:pPr marL="273050" indent="-273050">
              <a:spcBef>
                <a:spcPct val="0"/>
              </a:spcBef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</a:pPr>
            <a:r>
              <a:rPr lang="en-US" altLang="en-US" dirty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marL="639763" lvl="1" indent="-246063">
              <a:lnSpc>
                <a:spcPct val="160000"/>
              </a:lnSpc>
              <a:spcBef>
                <a:spcPct val="0"/>
              </a:spcBef>
            </a:pPr>
            <a:endParaRPr lang="en-US" altLang="en-US" dirty="0">
              <a:cs typeface="Courier New" panose="02070309020205020404" pitchFamily="49" charset="0"/>
            </a:endParaRPr>
          </a:p>
          <a:p>
            <a:pPr marL="273050" indent="-273050">
              <a:lnSpc>
                <a:spcPct val="130000"/>
              </a:lnSpc>
              <a:spcBef>
                <a:spcPct val="0"/>
              </a:spcBef>
            </a:pPr>
            <a:r>
              <a:rPr lang="en-US" altLang="en-US" dirty="0">
                <a:cs typeface="Courier New" panose="02070309020205020404" pitchFamily="49" charset="0"/>
              </a:rPr>
              <a:t>Write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cs typeface="Courier New" panose="02070309020205020404" pitchFamily="49" charset="0"/>
              </a:rPr>
              <a:t> loop that prints the above lines</a:t>
            </a:r>
          </a:p>
        </p:txBody>
      </p:sp>
    </p:spTree>
    <p:extLst>
      <p:ext uri="{BB962C8B-B14F-4D97-AF65-F5344CB8AC3E}">
        <p14:creationId xmlns:p14="http://schemas.microsoft.com/office/powerpoint/2010/main" val="64224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742950" lvl="1" indent="-285750">
              <a:buNone/>
              <a:tabLst>
                <a:tab pos="5943600" algn="l"/>
              </a:tabLst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&lt;= 4;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" squared = " + (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Aaawww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Yeeaa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!");</a:t>
            </a: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altLang="en-US" sz="2200" dirty="0"/>
              <a:t>	Output:</a:t>
            </a:r>
            <a:br>
              <a:rPr lang="en-US" altLang="en-US" sz="2200" dirty="0"/>
            </a:br>
            <a:endParaRPr lang="en-US" alt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dirty="0" err="1">
                <a:latin typeface="Courier New" panose="02070309020205020404" pitchFamily="49" charset="0"/>
              </a:rPr>
              <a:t>Aaawww</a:t>
            </a:r>
            <a:r>
              <a:rPr lang="en-US" altLang="en-US" sz="2200" dirty="0">
                <a:latin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</a:rPr>
              <a:t>Yeeeaa</a:t>
            </a:r>
            <a:r>
              <a:rPr lang="en-US" altLang="en-US" sz="2200" dirty="0">
                <a:latin typeface="Courier New" panose="02070309020205020404" pitchFamily="49" charset="0"/>
              </a:rPr>
              <a:t>!</a:t>
            </a:r>
            <a:endParaRPr lang="en-US" altLang="en-US" sz="2200" dirty="0"/>
          </a:p>
        </p:txBody>
      </p:sp>
      <p:pic>
        <p:nvPicPr>
          <p:cNvPr id="11266" name="Picture 2" descr="forlo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24" y="2743201"/>
            <a:ext cx="472440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Loop walkthrough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2700419" y="1840821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BBE0E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7848600" y="287394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BBE0E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392694" y="1840821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3333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9925812" y="4324795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333399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5488305" y="186338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2D2D8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9982200" y="503237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2D2D8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2530475" y="1624014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FFFF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8305800" y="4098926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>
                <a:solidFill>
                  <a:srgbClr val="FFFF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1023620" y="3072385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8357616" y="5653088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b="1" dirty="0">
                <a:solidFill>
                  <a:srgbClr val="00B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2436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2890</Words>
  <Application>Microsoft Macintosh PowerPoint</Application>
  <PresentationFormat>Widescreen</PresentationFormat>
  <Paragraphs>1009</Paragraphs>
  <Slides>50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Arial</vt:lpstr>
      <vt:lpstr>Calibri</vt:lpstr>
      <vt:lpstr>Calibri Light</vt:lpstr>
      <vt:lpstr>Consolas</vt:lpstr>
      <vt:lpstr>Courier New</vt:lpstr>
      <vt:lpstr>Tahoma</vt:lpstr>
      <vt:lpstr>Times New Roman</vt:lpstr>
      <vt:lpstr>Verdana</vt:lpstr>
      <vt:lpstr>Wingdings</vt:lpstr>
      <vt:lpstr>Office Theme</vt:lpstr>
      <vt:lpstr>The for loop</vt:lpstr>
      <vt:lpstr>Repetition with for loops</vt:lpstr>
      <vt:lpstr>for loop syntax</vt:lpstr>
      <vt:lpstr>Initialization </vt:lpstr>
      <vt:lpstr>Test</vt:lpstr>
      <vt:lpstr>Increment and decrement</vt:lpstr>
      <vt:lpstr>Modify-and-assign</vt:lpstr>
      <vt:lpstr>Repetition over a range</vt:lpstr>
      <vt:lpstr>Loop walkthrough</vt:lpstr>
      <vt:lpstr>Multi-line loop body</vt:lpstr>
      <vt:lpstr>Expressions for counter</vt:lpstr>
      <vt:lpstr>System.out.print </vt:lpstr>
      <vt:lpstr>Counting down</vt:lpstr>
      <vt:lpstr>Nested for loops</vt:lpstr>
      <vt:lpstr>Loops</vt:lpstr>
      <vt:lpstr>Nested loops</vt:lpstr>
      <vt:lpstr>Nested for loop exercise</vt:lpstr>
      <vt:lpstr>Nested for loop exercise</vt:lpstr>
      <vt:lpstr>Common errors</vt:lpstr>
      <vt:lpstr>Complex lines</vt:lpstr>
      <vt:lpstr>Outer and inner loop</vt:lpstr>
      <vt:lpstr>Mapping loops to numbers</vt:lpstr>
      <vt:lpstr>Loop tables</vt:lpstr>
      <vt:lpstr>Loop tables question</vt:lpstr>
      <vt:lpstr>Nested for loop exercise</vt:lpstr>
      <vt:lpstr>Nested for loop solution</vt:lpstr>
      <vt:lpstr>Nested for loop exercise</vt:lpstr>
      <vt:lpstr>Nested for loop exercise</vt:lpstr>
      <vt:lpstr>Drawing complex figures</vt:lpstr>
      <vt:lpstr>Development strategy</vt:lpstr>
      <vt:lpstr>1. Pseudo-code</vt:lpstr>
      <vt:lpstr>Pseudo-code algorithm</vt:lpstr>
      <vt:lpstr>Methods from pseudocode</vt:lpstr>
      <vt:lpstr>2. Tables</vt:lpstr>
      <vt:lpstr>3. Writing the code</vt:lpstr>
      <vt:lpstr>Partial solution</vt:lpstr>
      <vt:lpstr>Class constants and scope</vt:lpstr>
      <vt:lpstr>Scaling the mirror</vt:lpstr>
      <vt:lpstr>Limitations of variables</vt:lpstr>
      <vt:lpstr>Scope</vt:lpstr>
      <vt:lpstr>Scope implications</vt:lpstr>
      <vt:lpstr>Class constants</vt:lpstr>
      <vt:lpstr>Constants and figures</vt:lpstr>
      <vt:lpstr>Repetitive figure code</vt:lpstr>
      <vt:lpstr>Adding a constant</vt:lpstr>
      <vt:lpstr>Complex figure w/ constant</vt:lpstr>
      <vt:lpstr>Using a constant</vt:lpstr>
      <vt:lpstr>Loop tables and constant</vt:lpstr>
      <vt:lpstr>Partial solution</vt:lpstr>
      <vt:lpstr>Observations about constant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 loop</dc:title>
  <dc:creator>William Killian</dc:creator>
  <cp:lastModifiedBy>William Killian</cp:lastModifiedBy>
  <cp:revision>1</cp:revision>
  <dcterms:created xsi:type="dcterms:W3CDTF">2018-02-09T03:50:56Z</dcterms:created>
  <dcterms:modified xsi:type="dcterms:W3CDTF">2018-02-09T03:55:16Z</dcterms:modified>
</cp:coreProperties>
</file>