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6" autoAdjust="0"/>
    <p:restoredTop sz="85752" autoAdjust="0"/>
  </p:normalViewPr>
  <p:slideViewPr>
    <p:cSldViewPr>
      <p:cViewPr varScale="1">
        <p:scale>
          <a:sx n="107" d="100"/>
          <a:sy n="107" d="100"/>
        </p:scale>
        <p:origin x="1232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4.xml"/><Relationship Id="rId1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D85EDE-2DBE-4D62-AA67-C04FCB8EA33F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35923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0BC4DC-9693-4871-8B05-CC55FF7FCECC}" type="slidenum">
              <a:rPr lang="en-US" altLang="en-US">
                <a:solidFill>
                  <a:srgbClr val="000000"/>
                </a:solidFill>
              </a:rPr>
              <a:pPr eaLnBrk="1" hangingPunct="1"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993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40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a variable is also like the MS / MR buttons on a calculator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variables must be declared before they are used, just like methods</a:t>
            </a:r>
          </a:p>
        </p:txBody>
      </p:sp>
      <p:sp>
        <p:nvSpPr>
          <p:cNvPr id="39941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ABE2E174-BC09-499A-B73E-3A9919CE829A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089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30E100-2A08-4308-BF77-05CD6258AF6B}" type="slidenum">
              <a:rPr lang="en-US" altLang="en-US">
                <a:solidFill>
                  <a:srgbClr val="000000"/>
                </a:solidFill>
              </a:rPr>
              <a:pPr eaLnBrk="1" hangingPunct="1"/>
              <a:t>24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B7489A5-DF66-4C05-BE5A-691095B22329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45730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6FB7C-2707-4EB6-9DF3-D543893CC70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69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8F119E9-F791-4030-800E-F9DEA9214498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0145D5-9240-4F66-A354-0A5244391C4F}" type="slidenum"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en-US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43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E082151-44E7-43D3-B53F-F9AC3CDA35DE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A0B460-39B9-49B2-B606-627CFA0C49BB}" type="slidenum"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en-US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51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F99F96-7BB3-4495-A804-8247C795C3A1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5361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6C1FB4-E259-44CB-8FD1-A955DD302324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B2135E-BC29-4B28-BFC8-F3957B6AA767}" type="slidenum"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12</a:t>
            </a:fld>
            <a:endParaRPr lang="en-US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Answers:</a:t>
            </a:r>
          </a:p>
          <a:p>
            <a:pPr eaLnBrk="1" hangingPunct="1"/>
            <a:r>
              <a:rPr lang="en-US" altLang="en-US"/>
              <a:t>1</a:t>
            </a:r>
          </a:p>
          <a:p>
            <a:pPr eaLnBrk="1" hangingPunct="1"/>
            <a:r>
              <a:rPr lang="en-US" altLang="en-US"/>
              <a:t>15</a:t>
            </a:r>
          </a:p>
          <a:p>
            <a:pPr eaLnBrk="1" hangingPunct="1"/>
            <a:r>
              <a:rPr lang="en-US" altLang="en-US"/>
              <a:t>37</a:t>
            </a:r>
          </a:p>
          <a:p>
            <a:pPr eaLnBrk="1" hangingPunct="1"/>
            <a:r>
              <a:rPr lang="en-US" altLang="en-US"/>
              <a:t>47</a:t>
            </a:r>
          </a:p>
          <a:p>
            <a:pPr eaLnBrk="1" hangingPunct="1"/>
            <a:r>
              <a:rPr lang="en-US" altLang="en-US"/>
              <a:t>9</a:t>
            </a:r>
          </a:p>
          <a:p>
            <a:pPr eaLnBrk="1" hangingPunct="1"/>
            <a:r>
              <a:rPr lang="en-US" altLang="en-US"/>
              <a:t>16</a:t>
            </a:r>
          </a:p>
          <a:p>
            <a:pPr eaLnBrk="1" hangingPunct="1"/>
            <a:r>
              <a:rPr lang="en-US" altLang="en-US"/>
              <a:t>-8</a:t>
            </a:r>
          </a:p>
          <a:p>
            <a:pPr eaLnBrk="1" hangingPunct="1"/>
            <a:r>
              <a:rPr lang="en-US" altLang="en-US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614619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3719A1-D28A-4081-AA55-A06AE998EECC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B973CD-7688-48AF-A978-7758BFFD3684}" type="slidenum"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13</a:t>
            </a:fld>
            <a:endParaRPr lang="en-US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4332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9F315D-D6BD-46F3-A39C-6B56CD6F3403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271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1DB0BC-0881-4752-B630-7021B74DAC83}" type="slidenum">
              <a:rPr lang="en-US" altLang="en-US">
                <a:solidFill>
                  <a:srgbClr val="000000"/>
                </a:solidFill>
              </a:rPr>
              <a:pPr eaLnBrk="1" hangingPunct="1"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B97FD8EA-1765-4556-84CA-B2C6D343387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81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 meals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6FB7C-2707-4EB6-9DF3-D543893CC70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41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2/2/18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Primitive Data and Variables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CSCI 161 </a:t>
            </a:r>
            <a:r>
              <a:rPr lang="mr-IN" altLang="en-US" dirty="0"/>
              <a:t>–</a:t>
            </a:r>
            <a:r>
              <a:rPr lang="en-US" altLang="en-US" dirty="0"/>
              <a:t> Introduction to Programming I</a:t>
            </a:r>
          </a:p>
          <a:p>
            <a:pPr eaLnBrk="1" hangingPunct="1"/>
            <a:r>
              <a:rPr lang="en-US" altLang="en-US" dirty="0"/>
              <a:t>William Killian</a:t>
            </a:r>
          </a:p>
        </p:txBody>
      </p:sp>
    </p:spTree>
    <p:extLst>
      <p:ext uri="{BB962C8B-B14F-4D97-AF65-F5344CB8AC3E}">
        <p14:creationId xmlns:p14="http://schemas.microsoft.com/office/powerpoint/2010/main" val="1475851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Precedence</a:t>
            </a:r>
          </a:p>
        </p:txBody>
      </p:sp>
      <p:sp>
        <p:nvSpPr>
          <p:cNvPr id="381958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>
              <a:tabLst>
                <a:tab pos="3657600" algn="l"/>
              </a:tabLst>
            </a:pPr>
            <a:r>
              <a:rPr lang="en-US" altLang="en-US" b="1"/>
              <a:t>precedence</a:t>
            </a:r>
            <a:r>
              <a:rPr lang="en-US" altLang="en-US"/>
              <a:t>: Order in which operators are evaluated.</a:t>
            </a:r>
            <a:endParaRPr lang="en-US" altLang="en-US" sz="900"/>
          </a:p>
          <a:p>
            <a:pPr marL="639763" lvl="1" indent="-246063">
              <a:lnSpc>
                <a:spcPct val="110000"/>
              </a:lnSpc>
              <a:tabLst>
                <a:tab pos="3657600" algn="l"/>
              </a:tabLst>
            </a:pPr>
            <a:r>
              <a:rPr lang="en-US" altLang="en-US"/>
              <a:t>Generally operators evaluate left-to-right.</a:t>
            </a:r>
            <a:br>
              <a:rPr lang="en-US" altLang="en-US"/>
            </a:br>
            <a:r>
              <a:rPr lang="en-US" altLang="en-US">
                <a:latin typeface="Courier New" panose="02070309020205020404" pitchFamily="49" charset="0"/>
              </a:rPr>
              <a:t>1 - 2 - 3</a:t>
            </a:r>
            <a:r>
              <a:rPr lang="en-US" altLang="en-US"/>
              <a:t>  is  </a:t>
            </a:r>
            <a:r>
              <a:rPr lang="en-US" altLang="en-US">
                <a:latin typeface="Courier New" panose="02070309020205020404" pitchFamily="49" charset="0"/>
              </a:rPr>
              <a:t>(1 - 2) - 3</a:t>
            </a:r>
            <a:r>
              <a:rPr lang="en-US" altLang="en-US"/>
              <a:t>  which is  </a:t>
            </a:r>
            <a:r>
              <a:rPr lang="en-US" altLang="en-US">
                <a:latin typeface="Courier New" panose="02070309020205020404" pitchFamily="49" charset="0"/>
              </a:rPr>
              <a:t>-4</a:t>
            </a:r>
            <a:endParaRPr lang="en-US" altLang="en-US"/>
          </a:p>
          <a:p>
            <a:pPr marL="639763" lvl="1" indent="-246063">
              <a:tabLst>
                <a:tab pos="3657600" algn="l"/>
              </a:tabLst>
            </a:pP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tabLst>
                <a:tab pos="3657600" algn="l"/>
              </a:tabLst>
            </a:pPr>
            <a:r>
              <a:rPr lang="en-US" altLang="en-US"/>
              <a:t>But </a:t>
            </a:r>
            <a:r>
              <a:rPr lang="en-US" altLang="en-US">
                <a:latin typeface="Courier New" panose="02070309020205020404" pitchFamily="49" charset="0"/>
              </a:rPr>
              <a:t>*</a:t>
            </a:r>
            <a:r>
              <a:rPr lang="en-US" altLang="en-US"/>
              <a:t> </a:t>
            </a:r>
            <a:r>
              <a:rPr lang="en-US" altLang="en-US">
                <a:latin typeface="Courier New" panose="02070309020205020404" pitchFamily="49" charset="0"/>
              </a:rPr>
              <a:t>/</a:t>
            </a:r>
            <a:r>
              <a:rPr lang="en-US" altLang="en-US"/>
              <a:t> </a:t>
            </a:r>
            <a:r>
              <a:rPr lang="en-US" altLang="en-US">
                <a:latin typeface="Courier New" panose="02070309020205020404" pitchFamily="49" charset="0"/>
              </a:rPr>
              <a:t>%</a:t>
            </a:r>
            <a:r>
              <a:rPr lang="en-US" altLang="en-US"/>
              <a:t> have a higher level of precedence than </a:t>
            </a:r>
            <a:r>
              <a:rPr lang="en-US" altLang="en-US">
                <a:latin typeface="Courier New" panose="02070309020205020404" pitchFamily="49" charset="0"/>
              </a:rPr>
              <a:t>+</a:t>
            </a:r>
            <a:r>
              <a:rPr lang="en-US" altLang="en-US"/>
              <a:t> </a:t>
            </a:r>
            <a:r>
              <a:rPr lang="en-US" altLang="en-US">
                <a:latin typeface="Courier New" panose="02070309020205020404" pitchFamily="49" charset="0"/>
              </a:rPr>
              <a:t>-</a:t>
            </a:r>
            <a:br>
              <a:rPr lang="en-US" altLang="en-US"/>
            </a:br>
            <a:br>
              <a:rPr lang="en-US" altLang="en-US" sz="900"/>
            </a:br>
            <a:br>
              <a:rPr lang="en-US" altLang="en-US" sz="900"/>
            </a:br>
            <a:r>
              <a:rPr lang="en-US" altLang="en-US">
                <a:latin typeface="Courier New" panose="02070309020205020404" pitchFamily="49" charset="0"/>
              </a:rPr>
              <a:t>1 + </a:t>
            </a:r>
            <a:r>
              <a:rPr lang="en-US" altLang="en-US" b="1">
                <a:latin typeface="Courier New" panose="02070309020205020404" pitchFamily="49" charset="0"/>
              </a:rPr>
              <a:t>3 * 4</a:t>
            </a:r>
            <a:r>
              <a:rPr lang="en-US" altLang="en-US"/>
              <a:t>	is </a:t>
            </a:r>
            <a:r>
              <a:rPr lang="en-US" altLang="en-US">
                <a:latin typeface="Courier New" panose="02070309020205020404" pitchFamily="49" charset="0"/>
              </a:rPr>
              <a:t>13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endParaRPr lang="en-US" altLang="en-US" sz="900"/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endParaRPr lang="en-US" altLang="en-US" sz="900"/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altLang="en-US" sz="900"/>
              <a:t>	</a:t>
            </a:r>
            <a:r>
              <a:rPr lang="en-US" altLang="en-US">
                <a:latin typeface="Courier New" panose="02070309020205020404" pitchFamily="49" charset="0"/>
              </a:rPr>
              <a:t>6 + </a:t>
            </a:r>
            <a:r>
              <a:rPr lang="en-US" altLang="en-US" b="1">
                <a:latin typeface="Courier New" panose="02070309020205020404" pitchFamily="49" charset="0"/>
              </a:rPr>
              <a:t>8 / 2</a:t>
            </a:r>
            <a:r>
              <a:rPr lang="en-US" altLang="en-US">
                <a:latin typeface="Courier New" panose="02070309020205020404" pitchFamily="49" charset="0"/>
              </a:rPr>
              <a:t> * 3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	6 +   </a:t>
            </a:r>
            <a:r>
              <a:rPr lang="en-US" altLang="en-US" b="1">
                <a:latin typeface="Courier New" panose="02070309020205020404" pitchFamily="49" charset="0"/>
              </a:rPr>
              <a:t>4   * 3</a:t>
            </a: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	6 +     12</a:t>
            </a:r>
            <a:r>
              <a:rPr lang="en-US" altLang="en-US"/>
              <a:t>	is </a:t>
            </a:r>
            <a:r>
              <a:rPr lang="en-US" altLang="en-US">
                <a:latin typeface="Courier New" panose="02070309020205020404" pitchFamily="49" charset="0"/>
              </a:rPr>
              <a:t>18</a:t>
            </a:r>
          </a:p>
          <a:p>
            <a:pPr marL="639763" lvl="1" indent="-246063">
              <a:lnSpc>
                <a:spcPct val="70000"/>
              </a:lnSpc>
              <a:tabLst>
                <a:tab pos="3657600" algn="l"/>
              </a:tabLst>
            </a:pPr>
            <a:endParaRPr lang="en-US" altLang="en-US"/>
          </a:p>
          <a:p>
            <a:pPr marL="639763" lvl="1" indent="-246063">
              <a:lnSpc>
                <a:spcPct val="110000"/>
              </a:lnSpc>
              <a:tabLst>
                <a:tab pos="3657600" algn="l"/>
              </a:tabLst>
            </a:pPr>
            <a:r>
              <a:rPr lang="en-US" altLang="en-US"/>
              <a:t>Parentheses can force a certain order of evaluation:</a:t>
            </a:r>
            <a:br>
              <a:rPr lang="en-US" altLang="en-US"/>
            </a:br>
            <a:r>
              <a:rPr lang="en-US" altLang="en-US">
                <a:latin typeface="Courier New" panose="02070309020205020404" pitchFamily="49" charset="0"/>
              </a:rPr>
              <a:t>(1 + 3) * 4</a:t>
            </a:r>
            <a:r>
              <a:rPr lang="en-US" altLang="en-US"/>
              <a:t>	is </a:t>
            </a:r>
            <a:r>
              <a:rPr lang="en-US" altLang="en-US">
                <a:latin typeface="Courier New" panose="02070309020205020404" pitchFamily="49" charset="0"/>
              </a:rPr>
              <a:t>16</a:t>
            </a:r>
            <a:endParaRPr lang="en-US" altLang="en-US"/>
          </a:p>
          <a:p>
            <a:pPr marL="639763" lvl="1" indent="-246063">
              <a:buNone/>
              <a:tabLst>
                <a:tab pos="3657600" algn="l"/>
              </a:tabLst>
            </a:pPr>
            <a:endParaRPr lang="en-US" altLang="en-US" sz="900"/>
          </a:p>
          <a:p>
            <a:pPr marL="639763" lvl="1" indent="-246063">
              <a:lnSpc>
                <a:spcPct val="110000"/>
              </a:lnSpc>
              <a:tabLst>
                <a:tab pos="3657600" algn="l"/>
              </a:tabLst>
            </a:pPr>
            <a:r>
              <a:rPr lang="en-US" altLang="en-US"/>
              <a:t>Spacing does not affect order of evaluation</a:t>
            </a:r>
            <a:br>
              <a:rPr lang="en-US" altLang="en-US"/>
            </a:br>
            <a:r>
              <a:rPr lang="en-US" altLang="en-US">
                <a:latin typeface="Courier New" panose="02070309020205020404" pitchFamily="49" charset="0"/>
              </a:rPr>
              <a:t>1+3 * 4-2</a:t>
            </a:r>
            <a:r>
              <a:rPr lang="en-US" altLang="en-US"/>
              <a:t>	is </a:t>
            </a:r>
            <a:r>
              <a:rPr lang="en-US" altLang="en-US">
                <a:latin typeface="Courier New" panose="02070309020205020404" pitchFamily="49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6716630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19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819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Precedence examples</a:t>
            </a:r>
          </a:p>
        </p:txBody>
      </p:sp>
      <p:sp>
        <p:nvSpPr>
          <p:cNvPr id="14192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524000" y="1752600"/>
            <a:ext cx="4343400" cy="4343400"/>
          </a:xfrm>
        </p:spPr>
        <p:txBody>
          <a:bodyPr>
            <a:normAutofit lnSpcReduction="10000"/>
          </a:bodyPr>
          <a:lstStyle/>
          <a:p>
            <a:pPr marL="273050" indent="-273050">
              <a:lnSpc>
                <a:spcPct val="80000"/>
              </a:lnSpc>
              <a:buClr>
                <a:schemeClr val="bg1"/>
              </a:buClr>
            </a:pPr>
            <a:r>
              <a:rPr lang="en-US" altLang="en-US" sz="2500">
                <a:latin typeface="Courier New" panose="02070309020205020404" pitchFamily="49" charset="0"/>
              </a:rPr>
              <a:t>1 * 2 + 3 * 5 % 4</a:t>
            </a:r>
          </a:p>
          <a:p>
            <a:pPr marL="273050" indent="-273050">
              <a:lnSpc>
                <a:spcPct val="80000"/>
              </a:lnSpc>
              <a:buClr>
                <a:schemeClr val="bg1"/>
              </a:buClr>
            </a:pP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\_/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|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latin typeface="Courier New" panose="02070309020205020404" pitchFamily="49" charset="0"/>
              </a:rPr>
              <a:t>  </a:t>
            </a:r>
            <a:r>
              <a:rPr lang="en-US" altLang="en-US" sz="2500" b="1">
                <a:solidFill>
                  <a:srgbClr val="800000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 sz="2500">
                <a:latin typeface="Courier New" panose="02070309020205020404" pitchFamily="49" charset="0"/>
              </a:rPr>
              <a:t>   + 3 * 5 % 4</a:t>
            </a:r>
          </a:p>
          <a:p>
            <a:pPr marL="273050" indent="-273050">
              <a:lnSpc>
                <a:spcPct val="80000"/>
              </a:lnSpc>
              <a:buClr>
                <a:schemeClr val="bg1"/>
              </a:buClr>
            </a:pP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\_/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 |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latin typeface="Courier New" panose="02070309020205020404" pitchFamily="49" charset="0"/>
              </a:rPr>
              <a:t>  2   +  </a:t>
            </a:r>
            <a:r>
              <a:rPr lang="en-US" altLang="en-US" sz="2500" b="1">
                <a:solidFill>
                  <a:srgbClr val="800000"/>
                </a:solidFill>
                <a:latin typeface="Courier New" panose="02070309020205020404" pitchFamily="49" charset="0"/>
              </a:rPr>
              <a:t>15</a:t>
            </a:r>
            <a:r>
              <a:rPr lang="en-US" altLang="en-US" sz="2500">
                <a:latin typeface="Courier New" panose="02070309020205020404" pitchFamily="49" charset="0"/>
              </a:rPr>
              <a:t>   % 4</a:t>
            </a:r>
          </a:p>
          <a:p>
            <a:pPr marL="273050" indent="-273050">
              <a:lnSpc>
                <a:spcPct val="80000"/>
              </a:lnSpc>
              <a:buClr>
                <a:schemeClr val="bg1"/>
              </a:buClr>
            </a:pP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  \___/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    |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latin typeface="Courier New" panose="02070309020205020404" pitchFamily="49" charset="0"/>
              </a:rPr>
              <a:t>  2   +      </a:t>
            </a:r>
            <a:r>
              <a:rPr lang="en-US" altLang="en-US" sz="2500" b="1">
                <a:solidFill>
                  <a:srgbClr val="800000"/>
                </a:solidFill>
                <a:latin typeface="Courier New" panose="02070309020205020404" pitchFamily="49" charset="0"/>
              </a:rPr>
              <a:t>3</a:t>
            </a:r>
          </a:p>
          <a:p>
            <a:pPr marL="273050" indent="-273050">
              <a:lnSpc>
                <a:spcPct val="80000"/>
              </a:lnSpc>
              <a:buClr>
                <a:schemeClr val="bg1"/>
              </a:buClr>
            </a:pP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\________/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| 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latin typeface="Courier New" panose="02070309020205020404" pitchFamily="49" charset="0"/>
              </a:rPr>
              <a:t>       </a:t>
            </a:r>
            <a:r>
              <a:rPr lang="en-US" altLang="en-US" sz="2500" b="1">
                <a:solidFill>
                  <a:srgbClr val="800000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1419268" name="Rectangle 4"/>
          <p:cNvSpPr>
            <a:spLocks noChangeArrowheads="1"/>
          </p:cNvSpPr>
          <p:nvPr/>
        </p:nvSpPr>
        <p:spPr bwMode="auto">
          <a:xfrm>
            <a:off x="6324600" y="1752600"/>
            <a:ext cx="4343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1 + 8 % 3 * 2 - 9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\_/</a:t>
            </a:r>
            <a:b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|</a:t>
            </a:r>
            <a:b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1 +   </a:t>
            </a:r>
            <a:r>
              <a:rPr lang="en-US" altLang="en-US" sz="2400" b="1">
                <a:solidFill>
                  <a:srgbClr val="8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   * 2 - 9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\___/</a:t>
            </a:r>
            <a:b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|</a:t>
            </a:r>
            <a:b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1 +     </a:t>
            </a:r>
            <a:r>
              <a:rPr lang="en-US" altLang="en-US" sz="2400" b="1">
                <a:solidFill>
                  <a:srgbClr val="8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4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    - 9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\______/</a:t>
            </a:r>
            <a:b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|</a:t>
            </a:r>
            <a:b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altLang="en-US" sz="2400" b="1">
                <a:solidFill>
                  <a:srgbClr val="8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5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         - 9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\_________/</a:t>
            </a:r>
            <a:b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| </a:t>
            </a:r>
            <a:b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          </a:t>
            </a:r>
            <a:r>
              <a:rPr lang="en-US" altLang="en-US" sz="2400" b="1">
                <a:solidFill>
                  <a:srgbClr val="8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-4</a:t>
            </a:r>
          </a:p>
        </p:txBody>
      </p:sp>
    </p:spTree>
    <p:extLst>
      <p:ext uri="{BB962C8B-B14F-4D97-AF65-F5344CB8AC3E}">
        <p14:creationId xmlns:p14="http://schemas.microsoft.com/office/powerpoint/2010/main" val="1121763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1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1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1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1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1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1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1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1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1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1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1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1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1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1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9267" grpId="0" build="p" autoUpdateAnimBg="0"/>
      <p:bldP spid="141926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Precedence questions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/>
              <a:t>What values result from the following expressions?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10000"/>
              </a:lnSpc>
            </a:pPr>
            <a:r>
              <a:rPr lang="en-US" altLang="en-US">
                <a:latin typeface="Courier New" panose="02070309020205020404" pitchFamily="49" charset="0"/>
              </a:rPr>
              <a:t>9 / 5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>
                <a:latin typeface="Courier New" panose="02070309020205020404" pitchFamily="49" charset="0"/>
              </a:rPr>
              <a:t>695 % 20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>
                <a:latin typeface="Courier New" panose="02070309020205020404" pitchFamily="49" charset="0"/>
              </a:rPr>
              <a:t>7 + 6 * 5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>
                <a:latin typeface="Courier New" panose="02070309020205020404" pitchFamily="49" charset="0"/>
              </a:rPr>
              <a:t>7 * 6 + 5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>
                <a:latin typeface="Courier New" panose="02070309020205020404" pitchFamily="49" charset="0"/>
              </a:rPr>
              <a:t>248 % 100 / 5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>
                <a:latin typeface="Courier New" panose="02070309020205020404" pitchFamily="49" charset="0"/>
              </a:rPr>
              <a:t>6 * 3 - 9 / 4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>
                <a:latin typeface="Courier New" panose="02070309020205020404" pitchFamily="49" charset="0"/>
              </a:rPr>
              <a:t>(5 - 7) * 4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>
                <a:latin typeface="Courier New" panose="02070309020205020404" pitchFamily="49" charset="0"/>
              </a:rPr>
              <a:t>6 + (18 % (17 - 12))</a:t>
            </a:r>
          </a:p>
        </p:txBody>
      </p:sp>
    </p:spTree>
    <p:extLst>
      <p:ext uri="{BB962C8B-B14F-4D97-AF65-F5344CB8AC3E}">
        <p14:creationId xmlns:p14="http://schemas.microsoft.com/office/powerpoint/2010/main" val="149536596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Real numbers (type </a:t>
            </a:r>
            <a:r>
              <a:rPr lang="en-US" altLang="en-US">
                <a:latin typeface="Courier New" panose="02070309020205020404" pitchFamily="49" charset="0"/>
              </a:rPr>
              <a:t>double</a:t>
            </a:r>
            <a:r>
              <a:rPr lang="en-US" altLang="en-US"/>
              <a:t>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/>
              <a:t>Examples:   </a:t>
            </a:r>
            <a:r>
              <a:rPr lang="en-US" altLang="en-US" dirty="0">
                <a:latin typeface="Courier New" panose="02070309020205020404" pitchFamily="49" charset="0"/>
              </a:rPr>
              <a:t>6.022</a:t>
            </a:r>
            <a:r>
              <a:rPr lang="en-US" altLang="en-US" dirty="0"/>
              <a:t> ,   </a:t>
            </a:r>
            <a:r>
              <a:rPr lang="en-US" altLang="en-US" dirty="0">
                <a:latin typeface="Courier New" panose="02070309020205020404" pitchFamily="49" charset="0"/>
              </a:rPr>
              <a:t>-42.0</a:t>
            </a:r>
            <a:r>
              <a:rPr lang="en-US" altLang="en-US" dirty="0"/>
              <a:t> ,   </a:t>
            </a:r>
            <a:r>
              <a:rPr lang="en-US" altLang="en-US" dirty="0">
                <a:latin typeface="Courier New" panose="02070309020205020404" pitchFamily="49" charset="0"/>
              </a:rPr>
              <a:t>2.143e17</a:t>
            </a:r>
          </a:p>
          <a:p>
            <a:pPr marL="393700" lvl="1" indent="0">
              <a:buNone/>
            </a:pPr>
            <a:endParaRPr lang="en-US" altLang="en-US" dirty="0"/>
          </a:p>
          <a:p>
            <a:pPr marL="639763" lvl="1" indent="-246063"/>
            <a:r>
              <a:rPr lang="en-US" altLang="en-US" dirty="0"/>
              <a:t>Placing </a:t>
            </a:r>
            <a:r>
              <a:rPr lang="en-US" altLang="en-US" dirty="0">
                <a:latin typeface="Courier New" panose="02070309020205020404" pitchFamily="49" charset="0"/>
              </a:rPr>
              <a:t>.0</a:t>
            </a:r>
            <a:r>
              <a:rPr lang="en-US" altLang="en-US" dirty="0"/>
              <a:t> or </a:t>
            </a:r>
            <a:r>
              <a:rPr lang="en-US" altLang="en-US" dirty="0">
                <a:latin typeface="Courier New" panose="02070309020205020404" pitchFamily="49" charset="0"/>
              </a:rPr>
              <a:t>.</a:t>
            </a:r>
            <a:r>
              <a:rPr lang="en-US" altLang="en-US" dirty="0"/>
              <a:t> after an integer makes it a </a:t>
            </a:r>
            <a:r>
              <a:rPr lang="en-US" altLang="en-US" dirty="0">
                <a:latin typeface="Courier New" panose="02070309020205020404" pitchFamily="49" charset="0"/>
              </a:rPr>
              <a:t>double</a:t>
            </a:r>
            <a:r>
              <a:rPr lang="en-US" altLang="en-US" dirty="0"/>
              <a:t>.</a:t>
            </a:r>
          </a:p>
          <a:p>
            <a:pPr marL="639763" lvl="1" indent="-246063"/>
            <a:endParaRPr lang="en-US" altLang="en-US" dirty="0"/>
          </a:p>
          <a:p>
            <a:pPr marL="273050" indent="-273050"/>
            <a:r>
              <a:rPr lang="en-US" altLang="en-US" dirty="0"/>
              <a:t>The operators  </a:t>
            </a:r>
            <a:r>
              <a:rPr lang="en-US" altLang="en-US" dirty="0">
                <a:latin typeface="Courier New" panose="02070309020205020404" pitchFamily="49" charset="0"/>
              </a:rPr>
              <a:t>+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-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*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/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%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()</a:t>
            </a:r>
            <a:r>
              <a:rPr lang="en-US" altLang="en-US" dirty="0"/>
              <a:t>  all still work with </a:t>
            </a:r>
            <a:r>
              <a:rPr lang="en-US" altLang="en-US" dirty="0">
                <a:latin typeface="Courier New" panose="02070309020205020404" pitchFamily="49" charset="0"/>
              </a:rPr>
              <a:t>double</a:t>
            </a:r>
            <a:r>
              <a:rPr lang="en-US" altLang="en-US" dirty="0"/>
              <a:t>.</a:t>
            </a:r>
          </a:p>
          <a:p>
            <a:pPr marL="639763" lvl="1" indent="-246063"/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>
                <a:latin typeface="Courier New" panose="02070309020205020404" pitchFamily="49" charset="0"/>
              </a:rPr>
              <a:t>/</a:t>
            </a:r>
            <a:r>
              <a:rPr lang="en-US" altLang="en-US" dirty="0"/>
              <a:t> produces an exact answer:  </a:t>
            </a:r>
            <a:r>
              <a:rPr lang="en-US" altLang="en-US" dirty="0">
                <a:latin typeface="Courier New" panose="02070309020205020404" pitchFamily="49" charset="0"/>
              </a:rPr>
              <a:t>15.0 / 2.0</a:t>
            </a:r>
            <a:r>
              <a:rPr lang="en-US" altLang="en-US" dirty="0"/>
              <a:t> is </a:t>
            </a:r>
            <a:r>
              <a:rPr lang="en-US" altLang="en-US" dirty="0">
                <a:latin typeface="Courier New" panose="02070309020205020404" pitchFamily="49" charset="0"/>
              </a:rPr>
              <a:t>7.5</a:t>
            </a:r>
            <a:endParaRPr lang="en-US" altLang="en-US" dirty="0"/>
          </a:p>
          <a:p>
            <a:pPr lvl="2"/>
            <a:endParaRPr lang="en-US" altLang="en-US" sz="900" dirty="0"/>
          </a:p>
          <a:p>
            <a:pPr marL="639763" lvl="1" indent="-246063"/>
            <a:endParaRPr lang="en-US" altLang="en-US" dirty="0"/>
          </a:p>
          <a:p>
            <a:pPr marL="639763" lvl="1" indent="-246063"/>
            <a:r>
              <a:rPr lang="en-US" altLang="en-US" dirty="0"/>
              <a:t>Precedence is the same: </a:t>
            </a:r>
            <a:r>
              <a:rPr lang="en-US" altLang="en-US" dirty="0">
                <a:latin typeface="Courier New" panose="02070309020205020404" pitchFamily="49" charset="0"/>
              </a:rPr>
              <a:t>()</a:t>
            </a:r>
            <a:r>
              <a:rPr lang="en-US" altLang="en-US" dirty="0"/>
              <a:t>  before  </a:t>
            </a:r>
            <a:r>
              <a:rPr lang="en-US" altLang="en-US" dirty="0">
                <a:latin typeface="Courier New" panose="02070309020205020404" pitchFamily="49" charset="0"/>
              </a:rPr>
              <a:t>*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/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%</a:t>
            </a:r>
            <a:r>
              <a:rPr lang="en-US" altLang="en-US" dirty="0"/>
              <a:t>  before  </a:t>
            </a:r>
            <a:r>
              <a:rPr lang="en-US" altLang="en-US" dirty="0">
                <a:latin typeface="Courier New" panose="02070309020205020404" pitchFamily="49" charset="0"/>
              </a:rPr>
              <a:t>+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51023303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Real number example</a:t>
            </a:r>
          </a:p>
        </p:txBody>
      </p:sp>
      <p:sp>
        <p:nvSpPr>
          <p:cNvPr id="142438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buClr>
                <a:schemeClr val="bg1"/>
              </a:buClr>
            </a:pPr>
            <a:r>
              <a:rPr lang="en-US" altLang="en-US" sz="2500">
                <a:latin typeface="Courier New" panose="02070309020205020404" pitchFamily="49" charset="0"/>
              </a:rPr>
              <a:t>2.0 * 2.4 + 2.25 * 4.0 / 2.0</a:t>
            </a:r>
          </a:p>
          <a:p>
            <a:pPr marL="273050" indent="-273050">
              <a:buClr>
                <a:schemeClr val="bg1"/>
              </a:buClr>
            </a:pP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\___/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|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latin typeface="Courier New" panose="02070309020205020404" pitchFamily="49" charset="0"/>
              </a:rPr>
              <a:t>   </a:t>
            </a:r>
            <a:r>
              <a:rPr lang="en-US" altLang="en-US" sz="2500" b="1">
                <a:solidFill>
                  <a:srgbClr val="800000"/>
                </a:solidFill>
                <a:latin typeface="Courier New" panose="02070309020205020404" pitchFamily="49" charset="0"/>
              </a:rPr>
              <a:t>4.8</a:t>
            </a:r>
            <a:r>
              <a:rPr lang="en-US" altLang="en-US" sz="2500">
                <a:latin typeface="Courier New" panose="02070309020205020404" pitchFamily="49" charset="0"/>
              </a:rPr>
              <a:t>    + 2.25 * 4.0 / 2.0</a:t>
            </a:r>
          </a:p>
          <a:p>
            <a:pPr marL="273050" indent="-273050">
              <a:buClr>
                <a:schemeClr val="bg1"/>
              </a:buClr>
            </a:pP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     \___/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       |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latin typeface="Courier New" panose="02070309020205020404" pitchFamily="49" charset="0"/>
              </a:rPr>
              <a:t>   4.8    +    </a:t>
            </a:r>
            <a:r>
              <a:rPr lang="en-US" altLang="en-US" sz="2500" b="1">
                <a:solidFill>
                  <a:srgbClr val="800000"/>
                </a:solidFill>
                <a:latin typeface="Courier New" panose="02070309020205020404" pitchFamily="49" charset="0"/>
              </a:rPr>
              <a:t>9.0</a:t>
            </a:r>
            <a:r>
              <a:rPr lang="en-US" altLang="en-US" sz="2500">
                <a:latin typeface="Courier New" panose="02070309020205020404" pitchFamily="49" charset="0"/>
              </a:rPr>
              <a:t>   / 2.0</a:t>
            </a:r>
          </a:p>
          <a:p>
            <a:pPr marL="273050" indent="-273050">
              <a:buClr>
                <a:schemeClr val="bg1"/>
              </a:buClr>
            </a:pP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        \_____/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           |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latin typeface="Courier New" panose="02070309020205020404" pitchFamily="49" charset="0"/>
              </a:rPr>
              <a:t>   4.8    +        </a:t>
            </a:r>
            <a:r>
              <a:rPr lang="en-US" altLang="en-US" sz="2500" b="1">
                <a:solidFill>
                  <a:srgbClr val="800000"/>
                </a:solidFill>
                <a:latin typeface="Courier New" panose="02070309020205020404" pitchFamily="49" charset="0"/>
              </a:rPr>
              <a:t>4.5</a:t>
            </a:r>
          </a:p>
          <a:p>
            <a:pPr marL="273050" indent="-273050">
              <a:buClr>
                <a:schemeClr val="bg1"/>
              </a:buClr>
            </a:pP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\____________/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    | 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latin typeface="Courier New" panose="02070309020205020404" pitchFamily="49" charset="0"/>
              </a:rPr>
              <a:t>            </a:t>
            </a:r>
            <a:r>
              <a:rPr lang="en-US" altLang="en-US" sz="2500" b="1">
                <a:solidFill>
                  <a:srgbClr val="800000"/>
                </a:solidFill>
                <a:latin typeface="Courier New" panose="02070309020205020404" pitchFamily="49" charset="0"/>
              </a:rPr>
              <a:t>9.3</a:t>
            </a:r>
          </a:p>
        </p:txBody>
      </p:sp>
    </p:spTree>
    <p:extLst>
      <p:ext uri="{BB962C8B-B14F-4D97-AF65-F5344CB8AC3E}">
        <p14:creationId xmlns:p14="http://schemas.microsoft.com/office/powerpoint/2010/main" val="4376266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2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2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2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2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2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2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438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Mixing types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/>
              <a:t>When </a:t>
            </a:r>
            <a:r>
              <a:rPr lang="en-US" altLang="en-US">
                <a:latin typeface="Courier New" panose="02070309020205020404" pitchFamily="49" charset="0"/>
              </a:rPr>
              <a:t>int</a:t>
            </a:r>
            <a:r>
              <a:rPr lang="en-US" altLang="en-US"/>
              <a:t> and </a:t>
            </a:r>
            <a:r>
              <a:rPr lang="en-US" altLang="en-US">
                <a:latin typeface="Courier New" panose="02070309020205020404" pitchFamily="49" charset="0"/>
              </a:rPr>
              <a:t>double</a:t>
            </a:r>
            <a:r>
              <a:rPr lang="en-US" altLang="en-US"/>
              <a:t> are mixed, the result is a </a:t>
            </a:r>
            <a:r>
              <a:rPr lang="en-US" altLang="en-US">
                <a:latin typeface="Courier New" panose="02070309020205020404" pitchFamily="49" charset="0"/>
              </a:rPr>
              <a:t>double</a:t>
            </a:r>
            <a:r>
              <a:rPr lang="en-US" altLang="en-US"/>
              <a:t>.</a:t>
            </a:r>
          </a:p>
          <a:p>
            <a:pPr lvl="1" eaLnBrk="1" hangingPunct="1"/>
            <a:r>
              <a:rPr lang="en-US" altLang="en-US">
                <a:latin typeface="Courier New" panose="02070309020205020404" pitchFamily="49" charset="0"/>
              </a:rPr>
              <a:t>4.2 * 3</a:t>
            </a:r>
            <a:r>
              <a:rPr lang="en-US" altLang="en-US"/>
              <a:t>  is  </a:t>
            </a:r>
            <a:r>
              <a:rPr lang="en-US" altLang="en-US">
                <a:latin typeface="Courier New" panose="02070309020205020404" pitchFamily="49" charset="0"/>
              </a:rPr>
              <a:t>12.6</a:t>
            </a:r>
          </a:p>
          <a:p>
            <a:pPr lvl="1" eaLnBrk="1" hangingPunct="1"/>
            <a:endParaRPr lang="en-US" altLang="en-US" sz="900"/>
          </a:p>
          <a:p>
            <a:pPr eaLnBrk="1" hangingPunct="1"/>
            <a:r>
              <a:rPr lang="en-US" altLang="en-US"/>
              <a:t>The conversion is per-operator, affecting only its operands.</a:t>
            </a:r>
            <a:endParaRPr lang="en-US" altLang="en-US" sz="22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Clr>
                <a:schemeClr val="bg1"/>
              </a:buClr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Clr>
                <a:schemeClr val="bg1"/>
              </a:buClr>
            </a:pPr>
            <a:r>
              <a:rPr lang="en-US" altLang="en-US" sz="2000">
                <a:latin typeface="Courier New" panose="02070309020205020404" pitchFamily="49" charset="0"/>
              </a:rPr>
              <a:t>7 / 3 * 1.2 + 3 / 2</a:t>
            </a:r>
          </a:p>
          <a:p>
            <a:pPr lvl="1" eaLnBrk="1" hangingPunct="1">
              <a:lnSpc>
                <a:spcPct val="75000"/>
              </a:lnSpc>
              <a:buClr>
                <a:schemeClr val="bg1"/>
              </a:buClr>
            </a:pPr>
            <a: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  <a:t> \_/</a:t>
            </a:r>
            <a:b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  <a:t>  |</a:t>
            </a:r>
            <a:b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</a:rPr>
              <a:t>  </a:t>
            </a: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 sz="2000">
                <a:latin typeface="Courier New" panose="02070309020205020404" pitchFamily="49" charset="0"/>
              </a:rPr>
              <a:t>   * 1.2 + 3 / 2</a:t>
            </a:r>
          </a:p>
          <a:p>
            <a:pPr lvl="1" eaLnBrk="1" hangingPunct="1">
              <a:lnSpc>
                <a:spcPct val="75000"/>
              </a:lnSpc>
              <a:buClr>
                <a:schemeClr val="bg1"/>
              </a:buClr>
            </a:pPr>
            <a: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  <a:t>   \___/</a:t>
            </a:r>
            <a:b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  <a:t>     |</a:t>
            </a:r>
            <a:b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2.4</a:t>
            </a:r>
            <a:r>
              <a:rPr lang="en-US" altLang="en-US" sz="2000">
                <a:latin typeface="Courier New" panose="02070309020205020404" pitchFamily="49" charset="0"/>
              </a:rPr>
              <a:t>     + </a:t>
            </a:r>
            <a:r>
              <a:rPr lang="en-US" altLang="en-US" sz="2000" b="1">
                <a:latin typeface="Courier New" panose="02070309020205020404" pitchFamily="49" charset="0"/>
              </a:rPr>
              <a:t>3 / 2</a:t>
            </a:r>
          </a:p>
          <a:p>
            <a:pPr lvl="1" eaLnBrk="1" hangingPunct="1">
              <a:lnSpc>
                <a:spcPct val="75000"/>
              </a:lnSpc>
              <a:buClr>
                <a:schemeClr val="bg1"/>
              </a:buClr>
            </a:pPr>
            <a: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  <a:t>               \_/</a:t>
            </a:r>
            <a:b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  <a:t>                |</a:t>
            </a:r>
            <a:b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</a:rPr>
              <a:t>    2.4     +   </a:t>
            </a: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1</a:t>
            </a:r>
          </a:p>
          <a:p>
            <a:pPr lvl="1" eaLnBrk="1" hangingPunct="1">
              <a:lnSpc>
                <a:spcPct val="75000"/>
              </a:lnSpc>
              <a:buClr>
                <a:schemeClr val="bg1"/>
              </a:buClr>
            </a:pPr>
            <a: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  <a:t>      \________/</a:t>
            </a:r>
            <a:b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  <a:t>          | </a:t>
            </a:r>
            <a:b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</a:rPr>
              <a:t>         </a:t>
            </a: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3.4</a:t>
            </a:r>
            <a:b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</a:br>
            <a:endParaRPr lang="en-US" altLang="en-US" sz="2000" b="1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buClr>
                <a:schemeClr val="tx1"/>
              </a:buClr>
            </a:pPr>
            <a:r>
              <a:rPr lang="en-US" altLang="en-US">
                <a:latin typeface="Courier New" panose="02070309020205020404" pitchFamily="49" charset="0"/>
              </a:rPr>
              <a:t>3 / 2</a:t>
            </a:r>
            <a:r>
              <a:rPr lang="en-US" altLang="en-US"/>
              <a:t> is </a:t>
            </a:r>
            <a:r>
              <a:rPr lang="en-US" altLang="en-US">
                <a:latin typeface="Courier New" panose="02070309020205020404" pitchFamily="49" charset="0"/>
              </a:rPr>
              <a:t>1</a:t>
            </a:r>
            <a:r>
              <a:rPr lang="en-US" altLang="en-US"/>
              <a:t> above, not </a:t>
            </a:r>
            <a:r>
              <a:rPr lang="en-US" altLang="en-US">
                <a:latin typeface="Courier New" panose="02070309020205020404" pitchFamily="49" charset="0"/>
              </a:rPr>
              <a:t>1.5</a:t>
            </a:r>
            <a:r>
              <a:rPr lang="en-US" altLang="en-US"/>
              <a:t>.</a:t>
            </a:r>
          </a:p>
        </p:txBody>
      </p:sp>
      <p:sp>
        <p:nvSpPr>
          <p:cNvPr id="390149" name="Rectangle 3"/>
          <p:cNvSpPr>
            <a:spLocks noChangeArrowheads="1"/>
          </p:cNvSpPr>
          <p:nvPr/>
        </p:nvSpPr>
        <p:spPr bwMode="auto">
          <a:xfrm>
            <a:off x="6477000" y="2789238"/>
            <a:ext cx="4191000" cy="368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75000"/>
              </a:lnSpc>
              <a:spcBef>
                <a:spcPct val="20000"/>
              </a:spcBef>
              <a:buClr>
                <a:schemeClr val="bg1"/>
              </a:buClr>
              <a:buFontTx/>
              <a:buChar char="•"/>
            </a:pPr>
            <a:r>
              <a:rPr lang="en-US" altLang="en-US">
                <a:latin typeface="Courier New" panose="02070309020205020404" pitchFamily="49" charset="0"/>
              </a:rPr>
              <a:t>2.0 + 10 / 3 * 2.5 - 6 / 4</a:t>
            </a:r>
          </a:p>
          <a:p>
            <a:pPr algn="l" eaLnBrk="1" hangingPunct="1">
              <a:lnSpc>
                <a:spcPct val="75000"/>
              </a:lnSpc>
              <a:spcBef>
                <a:spcPct val="20000"/>
              </a:spcBef>
              <a:buClr>
                <a:schemeClr val="bg1"/>
              </a:buClr>
              <a:buFontTx/>
              <a:buChar char="•"/>
            </a:pP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 \___/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   |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2.0 +    </a:t>
            </a:r>
            <a:r>
              <a:rPr lang="en-US" altLang="en-US" b="1">
                <a:solidFill>
                  <a:srgbClr val="800000"/>
                </a:solidFill>
                <a:latin typeface="Courier New" panose="02070309020205020404" pitchFamily="49" charset="0"/>
              </a:rPr>
              <a:t>3</a:t>
            </a:r>
            <a:r>
              <a:rPr lang="en-US" altLang="en-US">
                <a:latin typeface="Courier New" panose="02070309020205020404" pitchFamily="49" charset="0"/>
              </a:rPr>
              <a:t>   * 2.5 - 6 / 4</a:t>
            </a:r>
          </a:p>
          <a:p>
            <a:pPr algn="l" eaLnBrk="1" hangingPunct="1">
              <a:lnSpc>
                <a:spcPct val="75000"/>
              </a:lnSpc>
              <a:spcBef>
                <a:spcPct val="20000"/>
              </a:spcBef>
              <a:buClr>
                <a:schemeClr val="bg1"/>
              </a:buClr>
              <a:buFontTx/>
              <a:buChar char="•"/>
            </a:pP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   \_____/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      |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2.0 +      </a:t>
            </a:r>
            <a:r>
              <a:rPr lang="en-US" altLang="en-US" b="1">
                <a:solidFill>
                  <a:srgbClr val="800000"/>
                </a:solidFill>
                <a:latin typeface="Courier New" panose="02070309020205020404" pitchFamily="49" charset="0"/>
              </a:rPr>
              <a:t>7.5</a:t>
            </a:r>
            <a:r>
              <a:rPr lang="en-US" altLang="en-US">
                <a:latin typeface="Courier New" panose="02070309020205020404" pitchFamily="49" charset="0"/>
              </a:rPr>
              <a:t>     - 6 / 4</a:t>
            </a:r>
          </a:p>
          <a:p>
            <a:pPr algn="l" eaLnBrk="1" hangingPunct="1">
              <a:lnSpc>
                <a:spcPct val="75000"/>
              </a:lnSpc>
              <a:spcBef>
                <a:spcPct val="20000"/>
              </a:spcBef>
              <a:buClr>
                <a:schemeClr val="bg1"/>
              </a:buClr>
              <a:buFontTx/>
              <a:buChar char="•"/>
            </a:pP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                \_/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                 |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2.0 +      7.5     -   </a:t>
            </a:r>
            <a:r>
              <a:rPr lang="en-US" altLang="en-US" b="1">
                <a:solidFill>
                  <a:srgbClr val="800000"/>
                </a:solidFill>
                <a:latin typeface="Courier New" panose="02070309020205020404" pitchFamily="49" charset="0"/>
              </a:rPr>
              <a:t>1</a:t>
            </a:r>
          </a:p>
          <a:p>
            <a:pPr algn="l" eaLnBrk="1" hangingPunct="1">
              <a:lnSpc>
                <a:spcPct val="75000"/>
              </a:lnSpc>
              <a:spcBef>
                <a:spcPct val="20000"/>
              </a:spcBef>
              <a:buClr>
                <a:schemeClr val="bg1"/>
              </a:buClr>
              <a:buFontTx/>
              <a:buChar char="•"/>
            </a:pP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\_________/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| 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  </a:t>
            </a:r>
            <a:r>
              <a:rPr lang="en-US" altLang="en-US" b="1">
                <a:solidFill>
                  <a:srgbClr val="800000"/>
                </a:solidFill>
                <a:latin typeface="Courier New" panose="02070309020205020404" pitchFamily="49" charset="0"/>
              </a:rPr>
              <a:t>9.5</a:t>
            </a:r>
            <a:r>
              <a:rPr lang="en-US" altLang="en-US">
                <a:latin typeface="Courier New" panose="02070309020205020404" pitchFamily="49" charset="0"/>
              </a:rPr>
              <a:t>           -   1</a:t>
            </a:r>
          </a:p>
          <a:p>
            <a:pPr algn="l" eaLnBrk="1" hangingPunct="1">
              <a:lnSpc>
                <a:spcPct val="75000"/>
              </a:lnSpc>
              <a:spcBef>
                <a:spcPct val="20000"/>
              </a:spcBef>
              <a:buClr>
                <a:schemeClr val="bg1"/>
              </a:buClr>
              <a:buFontTx/>
              <a:buChar char="•"/>
            </a:pP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 \______________/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         | 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           </a:t>
            </a:r>
            <a:r>
              <a:rPr lang="en-US" altLang="en-US" b="1">
                <a:solidFill>
                  <a:srgbClr val="800000"/>
                </a:solidFill>
                <a:latin typeface="Courier New" panose="02070309020205020404" pitchFamily="49" charset="0"/>
              </a:rPr>
              <a:t>8.5</a:t>
            </a:r>
            <a:endParaRPr lang="en-US" altLang="en-US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8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0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0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0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0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0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0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0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0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0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0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String concatenation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tabLst>
                <a:tab pos="3205163" algn="l"/>
              </a:tabLst>
            </a:pPr>
            <a:r>
              <a:rPr lang="en-US" altLang="en-US" b="1" dirty="0"/>
              <a:t>string concatenation</a:t>
            </a:r>
            <a:r>
              <a:rPr lang="en-US" altLang="en-US" dirty="0"/>
              <a:t>: Using </a:t>
            </a:r>
            <a:r>
              <a:rPr lang="en-US" altLang="en-US" dirty="0">
                <a:latin typeface="Courier New" panose="02070309020205020404" pitchFamily="49" charset="0"/>
              </a:rPr>
              <a:t>+</a:t>
            </a:r>
            <a:r>
              <a:rPr lang="en-US" altLang="en-US" dirty="0"/>
              <a:t> between a string and another value to make a longer string.</a:t>
            </a:r>
          </a:p>
          <a:p>
            <a:pPr marL="742950" lvl="1" indent="-285750">
              <a:buNone/>
              <a:tabLst>
                <a:tab pos="3205163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40080" lvl="1" indent="0">
              <a:lnSpc>
                <a:spcPct val="120000"/>
              </a:lnSpc>
              <a:spcBef>
                <a:spcPts val="0"/>
              </a:spcBef>
              <a:buNone/>
              <a:tabLst>
                <a:tab pos="320516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"hello" + 42</a:t>
            </a:r>
            <a:r>
              <a:rPr lang="en-US" altLang="en-US" dirty="0"/>
              <a:t>	is  </a:t>
            </a:r>
            <a:r>
              <a:rPr lang="en-US" altLang="en-US" dirty="0">
                <a:latin typeface="Courier New" panose="02070309020205020404" pitchFamily="49" charset="0"/>
              </a:rPr>
              <a:t>"hello42"</a:t>
            </a:r>
          </a:p>
          <a:p>
            <a:pPr marL="640080" lvl="1" indent="0">
              <a:lnSpc>
                <a:spcPct val="120000"/>
              </a:lnSpc>
              <a:spcBef>
                <a:spcPts val="0"/>
              </a:spcBef>
              <a:buNone/>
              <a:tabLst>
                <a:tab pos="320516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1 + "</a:t>
            </a:r>
            <a:r>
              <a:rPr lang="en-US" altLang="en-US" dirty="0" err="1">
                <a:latin typeface="Courier New" panose="02070309020205020404" pitchFamily="49" charset="0"/>
              </a:rPr>
              <a:t>abc</a:t>
            </a:r>
            <a:r>
              <a:rPr lang="en-US" altLang="en-US" dirty="0">
                <a:latin typeface="Courier New" panose="02070309020205020404" pitchFamily="49" charset="0"/>
              </a:rPr>
              <a:t>" + 2</a:t>
            </a:r>
            <a:r>
              <a:rPr lang="en-US" altLang="en-US" dirty="0"/>
              <a:t>	is  </a:t>
            </a:r>
            <a:r>
              <a:rPr lang="en-US" altLang="en-US" dirty="0">
                <a:latin typeface="Courier New" panose="02070309020205020404" pitchFamily="49" charset="0"/>
              </a:rPr>
              <a:t>"1abc2"</a:t>
            </a:r>
          </a:p>
          <a:p>
            <a:pPr marL="640080" lvl="1" indent="0">
              <a:lnSpc>
                <a:spcPct val="120000"/>
              </a:lnSpc>
              <a:spcBef>
                <a:spcPts val="0"/>
              </a:spcBef>
              <a:buNone/>
              <a:tabLst>
                <a:tab pos="320516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"</a:t>
            </a:r>
            <a:r>
              <a:rPr lang="en-US" altLang="en-US" dirty="0" err="1">
                <a:latin typeface="Courier New" panose="02070309020205020404" pitchFamily="49" charset="0"/>
              </a:rPr>
              <a:t>abc</a:t>
            </a:r>
            <a:r>
              <a:rPr lang="en-US" altLang="en-US" dirty="0">
                <a:latin typeface="Courier New" panose="02070309020205020404" pitchFamily="49" charset="0"/>
              </a:rPr>
              <a:t>" + 1 + 2</a:t>
            </a:r>
            <a:r>
              <a:rPr lang="en-US" altLang="en-US" dirty="0"/>
              <a:t>	is  </a:t>
            </a:r>
            <a:r>
              <a:rPr lang="en-US" altLang="en-US" dirty="0">
                <a:latin typeface="Courier New" panose="02070309020205020404" pitchFamily="49" charset="0"/>
              </a:rPr>
              <a:t>"abc12"</a:t>
            </a:r>
          </a:p>
          <a:p>
            <a:pPr marL="640080" lvl="1" indent="0">
              <a:lnSpc>
                <a:spcPct val="120000"/>
              </a:lnSpc>
              <a:spcBef>
                <a:spcPts val="0"/>
              </a:spcBef>
              <a:buNone/>
              <a:tabLst>
                <a:tab pos="320516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1 + 2 + "</a:t>
            </a:r>
            <a:r>
              <a:rPr lang="en-US" altLang="en-US" dirty="0" err="1">
                <a:latin typeface="Courier New" panose="02070309020205020404" pitchFamily="49" charset="0"/>
              </a:rPr>
              <a:t>abc</a:t>
            </a:r>
            <a:r>
              <a:rPr lang="en-US" altLang="en-US" dirty="0">
                <a:latin typeface="Courier New" panose="02070309020205020404" pitchFamily="49" charset="0"/>
              </a:rPr>
              <a:t>"</a:t>
            </a:r>
            <a:r>
              <a:rPr lang="en-US" altLang="en-US" dirty="0"/>
              <a:t>	is  </a:t>
            </a:r>
            <a:r>
              <a:rPr lang="en-US" altLang="en-US" dirty="0">
                <a:latin typeface="Courier New" panose="02070309020205020404" pitchFamily="49" charset="0"/>
              </a:rPr>
              <a:t>"3abc"</a:t>
            </a:r>
          </a:p>
          <a:p>
            <a:pPr marL="640080" lvl="1" indent="0">
              <a:lnSpc>
                <a:spcPct val="120000"/>
              </a:lnSpc>
              <a:spcBef>
                <a:spcPts val="0"/>
              </a:spcBef>
              <a:buNone/>
              <a:tabLst>
                <a:tab pos="320516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"</a:t>
            </a:r>
            <a:r>
              <a:rPr lang="en-US" altLang="en-US" dirty="0" err="1">
                <a:latin typeface="Courier New" panose="02070309020205020404" pitchFamily="49" charset="0"/>
              </a:rPr>
              <a:t>abc</a:t>
            </a:r>
            <a:r>
              <a:rPr lang="en-US" altLang="en-US" dirty="0">
                <a:latin typeface="Courier New" panose="02070309020205020404" pitchFamily="49" charset="0"/>
              </a:rPr>
              <a:t>" + 9 * 3</a:t>
            </a:r>
            <a:r>
              <a:rPr lang="en-US" altLang="en-US" dirty="0"/>
              <a:t>	is  </a:t>
            </a:r>
            <a:r>
              <a:rPr lang="en-US" altLang="en-US" dirty="0">
                <a:latin typeface="Courier New" panose="02070309020205020404" pitchFamily="49" charset="0"/>
              </a:rPr>
              <a:t>"abc27"</a:t>
            </a:r>
          </a:p>
          <a:p>
            <a:pPr marL="640080" lvl="1" indent="0">
              <a:lnSpc>
                <a:spcPct val="120000"/>
              </a:lnSpc>
              <a:spcBef>
                <a:spcPts val="0"/>
              </a:spcBef>
              <a:buNone/>
              <a:tabLst>
                <a:tab pos="320516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"1" + 1	</a:t>
            </a:r>
            <a:r>
              <a:rPr lang="en-US" altLang="en-US" dirty="0"/>
              <a:t>is  </a:t>
            </a:r>
            <a:r>
              <a:rPr lang="en-US" altLang="en-US" dirty="0">
                <a:latin typeface="Courier New" panose="02070309020205020404" pitchFamily="49" charset="0"/>
              </a:rPr>
              <a:t>"11"</a:t>
            </a:r>
            <a:endParaRPr lang="en-US" altLang="en-US" dirty="0"/>
          </a:p>
          <a:p>
            <a:pPr marL="640080" lvl="1" indent="0">
              <a:lnSpc>
                <a:spcPct val="120000"/>
              </a:lnSpc>
              <a:spcBef>
                <a:spcPts val="0"/>
              </a:spcBef>
              <a:buNone/>
              <a:tabLst>
                <a:tab pos="320516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4 - 1 + "</a:t>
            </a:r>
            <a:r>
              <a:rPr lang="en-US" altLang="en-US" dirty="0" err="1">
                <a:latin typeface="Courier New" panose="02070309020205020404" pitchFamily="49" charset="0"/>
              </a:rPr>
              <a:t>abc</a:t>
            </a:r>
            <a:r>
              <a:rPr lang="en-US" altLang="en-US" dirty="0">
                <a:latin typeface="Courier New" panose="02070309020205020404" pitchFamily="49" charset="0"/>
              </a:rPr>
              <a:t>"</a:t>
            </a:r>
            <a:r>
              <a:rPr lang="en-US" altLang="en-US" dirty="0"/>
              <a:t>	is  </a:t>
            </a:r>
            <a:r>
              <a:rPr lang="en-US" altLang="en-US" dirty="0">
                <a:latin typeface="Courier New" panose="02070309020205020404" pitchFamily="49" charset="0"/>
              </a:rPr>
              <a:t>"3abc"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3205163" algn="l"/>
              </a:tabLst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110000"/>
              </a:lnSpc>
              <a:tabLst>
                <a:tab pos="3205163" algn="l"/>
              </a:tabLst>
            </a:pPr>
            <a:r>
              <a:rPr lang="en-US" altLang="en-US" dirty="0"/>
              <a:t>Use </a:t>
            </a:r>
            <a:r>
              <a:rPr lang="en-US" altLang="en-US" dirty="0">
                <a:latin typeface="Courier New" panose="02070309020205020404" pitchFamily="49" charset="0"/>
              </a:rPr>
              <a:t>+</a:t>
            </a:r>
            <a:r>
              <a:rPr lang="en-US" altLang="en-US" dirty="0"/>
              <a:t> to print a string and an expression's value together.</a:t>
            </a:r>
          </a:p>
          <a:p>
            <a:pPr marL="742950" lvl="1" indent="-285750">
              <a:buNone/>
              <a:tabLst>
                <a:tab pos="3205163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742950" lvl="1" indent="-285750">
              <a:tabLst>
                <a:tab pos="3205163" algn="l"/>
              </a:tabLst>
            </a:pP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latin typeface="Courier New" panose="02070309020205020404" pitchFamily="49" charset="0"/>
              </a:rPr>
              <a:t>"Grade: " + </a:t>
            </a:r>
            <a:r>
              <a:rPr lang="en-US" altLang="en-US" sz="2000" dirty="0">
                <a:latin typeface="Courier New" panose="02070309020205020404" pitchFamily="49" charset="0"/>
              </a:rPr>
              <a:t>(95.1 + 71.9) / 2);</a:t>
            </a:r>
          </a:p>
          <a:p>
            <a:pPr marL="742950" lvl="1" indent="-285750">
              <a:buNone/>
              <a:tabLst>
                <a:tab pos="3205163" algn="l"/>
              </a:tabLst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marL="742950" lvl="1" indent="-285750">
              <a:lnSpc>
                <a:spcPct val="110000"/>
              </a:lnSpc>
              <a:buFontTx/>
              <a:buChar char="•"/>
              <a:tabLst>
                <a:tab pos="3205163" algn="l"/>
              </a:tabLst>
            </a:pPr>
            <a:r>
              <a:rPr lang="en-US" altLang="en-US" dirty="0"/>
              <a:t>Output:  </a:t>
            </a:r>
            <a:r>
              <a:rPr lang="en-US" altLang="en-US" dirty="0">
                <a:latin typeface="Courier New" panose="02070309020205020404" pitchFamily="49" charset="0"/>
              </a:rPr>
              <a:t>Grade: 83.5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142457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Variables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046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Receipt example</a:t>
            </a:r>
          </a:p>
        </p:txBody>
      </p:sp>
      <p:sp>
        <p:nvSpPr>
          <p:cNvPr id="395274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>
                <a:cs typeface="Courier New" panose="02070309020205020404" pitchFamily="49" charset="0"/>
              </a:rPr>
              <a:t>What's bad about the following code?</a:t>
            </a:r>
            <a:endParaRPr lang="en-US" altLang="en-US" sz="2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public class Receipt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public static void main(String[] args)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</a:t>
            </a:r>
            <a:r>
              <a:rPr lang="en-US" altLang="en-US" sz="1800" b="1">
                <a:solidFill>
                  <a:srgbClr val="009900"/>
                </a:solidFill>
                <a:latin typeface="Courier New" panose="02070309020205020404" pitchFamily="49" charset="0"/>
              </a:rPr>
              <a:t>// Calculate total owed, assuming 8% tax / 15% tip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System.out.println("Subtotal:");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System.out.println(38 + 40 + 30);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System.out.println("Tax:");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System.out.println((38 + 40 + 30) * .08);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System.out.println("Tip:");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System.out.println((38 + 40 + 30) * .15);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System.out.println("Total:");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System.out.println(38 + 40 + 30 +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                   (38 + 40 + 30) * .08 +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                   (38 + 40 + 30) * .15);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buFontTx/>
              <a:buNone/>
            </a:pPr>
            <a:endParaRPr lang="en-US" altLang="en-US" sz="800"/>
          </a:p>
          <a:p>
            <a:pPr lvl="1" eaLnBrk="1" hangingPunct="1"/>
            <a:r>
              <a:rPr lang="en-US" altLang="en-US"/>
              <a:t>The subtotal expression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(38 + 40 + 30)</a:t>
            </a:r>
            <a:r>
              <a:rPr lang="en-US" altLang="en-US">
                <a:cs typeface="Courier New" panose="02070309020205020404" pitchFamily="49" charset="0"/>
              </a:rPr>
              <a:t> is repeated</a:t>
            </a:r>
          </a:p>
          <a:p>
            <a:pPr lvl="1" eaLnBrk="1" hangingPunct="1"/>
            <a:r>
              <a:rPr lang="en-US" altLang="en-US"/>
              <a:t>So many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/>
              <a:t> statements</a:t>
            </a:r>
          </a:p>
        </p:txBody>
      </p:sp>
    </p:spTree>
    <p:extLst>
      <p:ext uri="{BB962C8B-B14F-4D97-AF65-F5344CB8AC3E}">
        <p14:creationId xmlns:p14="http://schemas.microsoft.com/office/powerpoint/2010/main" val="104909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527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9527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74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Variables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>
              <a:lnSpc>
                <a:spcPct val="110000"/>
              </a:lnSpc>
              <a:tabLst>
                <a:tab pos="2514600" algn="l"/>
              </a:tabLst>
            </a:pPr>
            <a:r>
              <a:rPr lang="en-US" altLang="en-US" b="1"/>
              <a:t>variable</a:t>
            </a:r>
            <a:r>
              <a:rPr lang="en-US" altLang="en-US"/>
              <a:t>: A piece of the computer's memory that is given a name and type, and can store a value.</a:t>
            </a:r>
          </a:p>
          <a:p>
            <a:pPr marL="639763" lvl="1" indent="-246063">
              <a:lnSpc>
                <a:spcPct val="110000"/>
              </a:lnSpc>
              <a:tabLst>
                <a:tab pos="2514600" algn="l"/>
              </a:tabLst>
            </a:pPr>
            <a:r>
              <a:rPr lang="en-US" altLang="en-US"/>
              <a:t>Like preset stations on a car stereo, or cell phone speed dial:</a:t>
            </a:r>
          </a:p>
          <a:p>
            <a:pPr marL="639763" lvl="1" indent="-246063">
              <a:tabLst>
                <a:tab pos="2514600" algn="l"/>
              </a:tabLst>
            </a:pPr>
            <a:endParaRPr lang="en-US" altLang="en-US"/>
          </a:p>
          <a:p>
            <a:pPr marL="639763" lvl="1" indent="-246063">
              <a:tabLst>
                <a:tab pos="2514600" algn="l"/>
              </a:tabLst>
            </a:pPr>
            <a:endParaRPr lang="en-US" altLang="en-US"/>
          </a:p>
          <a:p>
            <a:pPr marL="639763" lvl="1" indent="-246063">
              <a:tabLst>
                <a:tab pos="2514600" algn="l"/>
              </a:tabLst>
            </a:pPr>
            <a:endParaRPr lang="en-US" altLang="en-US"/>
          </a:p>
          <a:p>
            <a:pPr marL="639763" lvl="1" indent="-246063">
              <a:tabLst>
                <a:tab pos="2514600" algn="l"/>
              </a:tabLst>
            </a:pPr>
            <a:endParaRPr lang="en-US" altLang="en-US"/>
          </a:p>
          <a:p>
            <a:pPr marL="639763" lvl="1" indent="-246063">
              <a:tabLst>
                <a:tab pos="2514600" algn="l"/>
              </a:tabLst>
            </a:pPr>
            <a:endParaRPr lang="en-US" altLang="en-US"/>
          </a:p>
          <a:p>
            <a:pPr marL="639763" lvl="1" indent="-246063">
              <a:tabLst>
                <a:tab pos="2514600" algn="l"/>
              </a:tabLst>
            </a:pPr>
            <a:endParaRPr lang="en-US" altLang="en-US"/>
          </a:p>
          <a:p>
            <a:pPr marL="639763" lvl="1" indent="-246063">
              <a:lnSpc>
                <a:spcPct val="110000"/>
              </a:lnSpc>
              <a:tabLst>
                <a:tab pos="2514600" algn="l"/>
              </a:tabLst>
            </a:pPr>
            <a:r>
              <a:rPr lang="en-US" altLang="en-US"/>
              <a:t>Steps for using a variable:</a:t>
            </a:r>
          </a:p>
          <a:p>
            <a:pPr lvl="2" indent="-246063">
              <a:lnSpc>
                <a:spcPct val="110000"/>
              </a:lnSpc>
              <a:tabLst>
                <a:tab pos="2514600" algn="l"/>
              </a:tabLst>
            </a:pPr>
            <a:r>
              <a:rPr lang="en-US" altLang="en-US" i="1"/>
              <a:t>Declare</a:t>
            </a:r>
            <a:r>
              <a:rPr lang="en-US" altLang="en-US"/>
              <a:t> it	- state its name and type</a:t>
            </a:r>
          </a:p>
          <a:p>
            <a:pPr lvl="2" indent="-246063">
              <a:lnSpc>
                <a:spcPct val="110000"/>
              </a:lnSpc>
              <a:tabLst>
                <a:tab pos="2514600" algn="l"/>
              </a:tabLst>
            </a:pPr>
            <a:r>
              <a:rPr lang="en-US" altLang="en-US" i="1"/>
              <a:t>Initialize </a:t>
            </a:r>
            <a:r>
              <a:rPr lang="en-US" altLang="en-US"/>
              <a:t>it	- store a value into it</a:t>
            </a:r>
          </a:p>
          <a:p>
            <a:pPr lvl="2" indent="-246063">
              <a:lnSpc>
                <a:spcPct val="110000"/>
              </a:lnSpc>
              <a:tabLst>
                <a:tab pos="2514600" algn="l"/>
              </a:tabLst>
            </a:pPr>
            <a:r>
              <a:rPr lang="en-US" altLang="en-US" i="1"/>
              <a:t>Use </a:t>
            </a:r>
            <a:r>
              <a:rPr lang="en-US" altLang="en-US"/>
              <a:t>it	- print it or use it as part of an expression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2590800" y="3162300"/>
            <a:ext cx="4826000" cy="1181100"/>
            <a:chOff x="1584" y="2784"/>
            <a:chExt cx="4000" cy="1256"/>
          </a:xfrm>
        </p:grpSpPr>
        <p:pic>
          <p:nvPicPr>
            <p:cNvPr id="19462" name="Picture 5" descr="car_stere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200" b="35400"/>
            <a:stretch>
              <a:fillRect/>
            </a:stretch>
          </p:blipFill>
          <p:spPr bwMode="auto">
            <a:xfrm>
              <a:off x="1584" y="2784"/>
              <a:ext cx="4000" cy="1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3" name="Oval 6"/>
            <p:cNvSpPr>
              <a:spLocks noChangeArrowheads="1"/>
            </p:cNvSpPr>
            <p:nvPr/>
          </p:nvSpPr>
          <p:spPr bwMode="auto">
            <a:xfrm>
              <a:off x="2736" y="3600"/>
              <a:ext cx="1872" cy="384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altLang="en-US" sz="20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946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66"/>
          <a:stretch>
            <a:fillRect/>
          </a:stretch>
        </p:blipFill>
        <p:spPr bwMode="auto">
          <a:xfrm>
            <a:off x="8229600" y="2984500"/>
            <a:ext cx="15049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219332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1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Spaces in file or project or workspace improperly setup =&gt;    </a:t>
            </a:r>
          </a:p>
          <a:p>
            <a:endParaRPr lang="en-US" dirty="0"/>
          </a:p>
          <a:p>
            <a:r>
              <a:rPr lang="en-US" dirty="0"/>
              <a:t>Directory structure</a:t>
            </a:r>
          </a:p>
          <a:p>
            <a:pPr lvl="1"/>
            <a:r>
              <a:rPr lang="en-US" dirty="0"/>
              <a:t>~</a:t>
            </a:r>
          </a:p>
          <a:p>
            <a:pPr lvl="1"/>
            <a:r>
              <a:rPr lang="en-US" dirty="0"/>
              <a:t>ls and cd</a:t>
            </a:r>
          </a:p>
          <a:p>
            <a:r>
              <a:rPr lang="en-US" dirty="0" err="1"/>
              <a:t>AutoLab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You are well on your</a:t>
            </a:r>
          </a:p>
          <a:p>
            <a:pPr marL="0" indent="0">
              <a:buNone/>
            </a:pPr>
            <a:r>
              <a:rPr lang="en-US" dirty="0"/>
              <a:t>way! Keep up the</a:t>
            </a:r>
          </a:p>
          <a:p>
            <a:pPr marL="0" indent="0">
              <a:buNone/>
            </a:pPr>
            <a:r>
              <a:rPr lang="en-US" b="1" i="1" u="sng" dirty="0"/>
              <a:t>awesome</a:t>
            </a:r>
            <a:r>
              <a:rPr lang="en-US" dirty="0"/>
              <a:t> work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30" name="Picture 6" descr="http://2guystalkingmetsbaseball.com/wp-content/uploads/2014/06/awww-3-sad-fa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1" y="1904365"/>
            <a:ext cx="3390900" cy="2184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s2.quickmeme.com/img/99/9903c7c14add3fd0758b7b5b80c24d48101f296f13ce34736799a82c71f61bc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1" y="4180480"/>
            <a:ext cx="3390900" cy="253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7456" y="4180480"/>
            <a:ext cx="3984244" cy="253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62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Declaration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b="1"/>
              <a:t>variable declaration</a:t>
            </a:r>
            <a:r>
              <a:rPr lang="en-US" altLang="en-US"/>
              <a:t>: </a:t>
            </a:r>
            <a:r>
              <a:rPr lang="en-US" altLang="en-US" sz="2200"/>
              <a:t>Sets aside memory for storing a value.</a:t>
            </a:r>
          </a:p>
          <a:p>
            <a:pPr marL="639763" lvl="1" indent="-246063"/>
            <a:r>
              <a:rPr lang="en-US" altLang="en-US"/>
              <a:t>Variables must be declared</a:t>
            </a:r>
            <a:r>
              <a:rPr lang="en-US" altLang="en-US" i="1"/>
              <a:t> </a:t>
            </a:r>
            <a:r>
              <a:rPr lang="en-US" altLang="en-US"/>
              <a:t>before they can be used.</a:t>
            </a:r>
          </a:p>
          <a:p>
            <a:pPr marL="639763" lvl="1" indent="-246063"/>
            <a:endParaRPr lang="en-US" altLang="en-US"/>
          </a:p>
          <a:p>
            <a:pPr marL="273050" indent="-273050"/>
            <a:r>
              <a:rPr lang="en-US" altLang="en-US"/>
              <a:t>Syntax:</a:t>
            </a:r>
          </a:p>
          <a:p>
            <a:pPr marL="639763" lvl="1" indent="-246063">
              <a:buNone/>
            </a:pPr>
            <a:endParaRPr lang="en-US" altLang="en-US" sz="900"/>
          </a:p>
          <a:p>
            <a:pPr marL="639763" lvl="1" indent="-246063">
              <a:buNone/>
            </a:pPr>
            <a:r>
              <a:rPr lang="en-US" altLang="en-US" b="1"/>
              <a:t>	type</a:t>
            </a:r>
            <a:r>
              <a:rPr lang="en-US" altLang="en-US" b="1" i="1">
                <a:latin typeface="Courier New" panose="02070309020205020404" pitchFamily="49" charset="0"/>
              </a:rPr>
              <a:t> </a:t>
            </a:r>
            <a:r>
              <a:rPr lang="en-US" altLang="en-US" b="1"/>
              <a:t>name</a:t>
            </a:r>
            <a:r>
              <a:rPr lang="en-US" altLang="en-US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</a:pPr>
            <a:endParaRPr lang="en-US" altLang="en-US" sz="900"/>
          </a:p>
          <a:p>
            <a:pPr lvl="2"/>
            <a:r>
              <a:rPr lang="en-US" altLang="en-US"/>
              <a:t>The name is an </a:t>
            </a:r>
            <a:r>
              <a:rPr lang="en-US" altLang="en-US" i="1"/>
              <a:t>identifier</a:t>
            </a:r>
            <a:r>
              <a:rPr lang="en-US" altLang="en-US"/>
              <a:t>.</a:t>
            </a:r>
          </a:p>
          <a:p>
            <a:pPr marL="639763" lvl="1" indent="-246063"/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>
                <a:latin typeface="Courier New" panose="02070309020205020404" pitchFamily="49" charset="0"/>
              </a:rPr>
              <a:t>int x;</a:t>
            </a:r>
            <a:br>
              <a:rPr lang="en-US" altLang="en-US">
                <a:latin typeface="Courier New" panose="02070309020205020404" pitchFamily="49" charset="0"/>
              </a:rPr>
            </a:b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/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>
                <a:latin typeface="Courier New" panose="02070309020205020404" pitchFamily="49" charset="0"/>
              </a:rPr>
              <a:t>double myGPA;</a:t>
            </a:r>
          </a:p>
          <a:p>
            <a:pPr marL="639763" lvl="1" indent="-246063"/>
            <a:endParaRPr lang="en-US" altLang="en-US"/>
          </a:p>
        </p:txBody>
      </p:sp>
      <p:graphicFrame>
        <p:nvGraphicFramePr>
          <p:cNvPr id="398340" name="Group 4"/>
          <p:cNvGraphicFramePr>
            <a:graphicFrameLocks noGrp="1"/>
          </p:cNvGraphicFramePr>
          <p:nvPr/>
        </p:nvGraphicFramePr>
        <p:xfrm>
          <a:off x="7086600" y="4114800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8348" name="Group 12"/>
          <p:cNvGraphicFramePr>
            <a:graphicFrameLocks noGrp="1"/>
          </p:cNvGraphicFramePr>
          <p:nvPr/>
        </p:nvGraphicFramePr>
        <p:xfrm>
          <a:off x="7086600" y="5384800"/>
          <a:ext cx="3048000" cy="660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myGPA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15610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Assignment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b="1"/>
              <a:t>assignment</a:t>
            </a:r>
            <a:r>
              <a:rPr lang="en-US" altLang="en-US"/>
              <a:t>: Stores a value into a variable.</a:t>
            </a:r>
          </a:p>
          <a:p>
            <a:pPr marL="639763" lvl="1" indent="-246063"/>
            <a:r>
              <a:rPr lang="en-US" altLang="en-US"/>
              <a:t>The value can be an expression; the variable stores its result.</a:t>
            </a:r>
          </a:p>
          <a:p>
            <a:pPr marL="639763" lvl="1" indent="-246063"/>
            <a:endParaRPr lang="en-US" altLang="en-US"/>
          </a:p>
          <a:p>
            <a:pPr marL="273050" indent="-273050"/>
            <a:r>
              <a:rPr lang="en-US" altLang="en-US"/>
              <a:t>Syntax:</a:t>
            </a:r>
          </a:p>
          <a:p>
            <a:pPr marL="639763" lvl="1" indent="-246063">
              <a:buNone/>
            </a:pPr>
            <a:endParaRPr lang="en-US" altLang="en-US" sz="900"/>
          </a:p>
          <a:p>
            <a:pPr marL="639763" lvl="1" indent="-246063">
              <a:buNone/>
            </a:pPr>
            <a:r>
              <a:rPr lang="en-US" altLang="en-US" b="1" i="1"/>
              <a:t>	</a:t>
            </a:r>
            <a:r>
              <a:rPr lang="en-US" altLang="en-US" b="1"/>
              <a:t>name</a:t>
            </a:r>
            <a:r>
              <a:rPr lang="en-US" altLang="en-US">
                <a:latin typeface="Courier New" panose="02070309020205020404" pitchFamily="49" charset="0"/>
              </a:rPr>
              <a:t> = </a:t>
            </a:r>
            <a:r>
              <a:rPr lang="en-US" altLang="en-US" b="1"/>
              <a:t>expression</a:t>
            </a:r>
            <a:r>
              <a:rPr lang="en-US" altLang="en-US">
                <a:latin typeface="Courier New" panose="02070309020205020404" pitchFamily="49" charset="0"/>
              </a:rPr>
              <a:t>;</a:t>
            </a:r>
            <a:endParaRPr lang="en-US" altLang="en-US" sz="9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sz="900"/>
          </a:p>
          <a:p>
            <a:pPr lvl="2"/>
            <a:endParaRPr lang="en-US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/>
            <a:endParaRPr lang="en-US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/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int x;</a:t>
            </a:r>
            <a:b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x = 3;</a:t>
            </a:r>
          </a:p>
          <a:p>
            <a:pPr marL="639763" lvl="1" indent="-246063"/>
            <a:endParaRPr lang="en-US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/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double myGPA;</a:t>
            </a:r>
            <a:b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myGPA = 1.0 + 2.25;</a:t>
            </a:r>
          </a:p>
        </p:txBody>
      </p:sp>
      <p:graphicFrame>
        <p:nvGraphicFramePr>
          <p:cNvPr id="399366" name="Group 6"/>
          <p:cNvGraphicFramePr>
            <a:graphicFrameLocks noGrp="1"/>
          </p:cNvGraphicFramePr>
          <p:nvPr/>
        </p:nvGraphicFramePr>
        <p:xfrm>
          <a:off x="7086600" y="4114800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9374" name="Group 14"/>
          <p:cNvGraphicFramePr>
            <a:graphicFrameLocks noGrp="1"/>
          </p:cNvGraphicFramePr>
          <p:nvPr/>
        </p:nvGraphicFramePr>
        <p:xfrm>
          <a:off x="7086600" y="5410200"/>
          <a:ext cx="3048000" cy="660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myGPA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</a:rPr>
                        <a:t>3.25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5317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Using variables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lnSpc>
                <a:spcPct val="110000"/>
              </a:lnSpc>
            </a:pPr>
            <a:r>
              <a:rPr lang="en-US" altLang="en-US" dirty="0"/>
              <a:t>Once given a value, a variable can be used in expressions: 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x;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x = 3;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("x is " + </a:t>
            </a:r>
            <a:r>
              <a:rPr lang="en-US" altLang="en-US" sz="2000" b="1" dirty="0">
                <a:latin typeface="Courier New" panose="02070309020205020404" pitchFamily="49" charset="0"/>
              </a:rPr>
              <a:t>x</a:t>
            </a:r>
            <a:r>
              <a:rPr lang="en-US" altLang="en-US" sz="2000" dirty="0">
                <a:latin typeface="Courier New" panose="02070309020205020404" pitchFamily="49" charset="0"/>
              </a:rPr>
              <a:t>);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?</a:t>
            </a:r>
            <a:endParaRPr lang="en-US" altLang="en-US" sz="2000" b="1" dirty="0">
              <a:solidFill>
                <a:srgbClr val="008080"/>
              </a:solidFill>
            </a:endParaRPr>
          </a:p>
          <a:p>
            <a:pPr marL="639763" lvl="1" indent="-246063"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(5 * </a:t>
            </a:r>
            <a:r>
              <a:rPr lang="en-US" altLang="en-US" sz="2000" b="1" dirty="0">
                <a:latin typeface="Courier New" panose="02070309020205020404" pitchFamily="49" charset="0"/>
              </a:rPr>
              <a:t>x</a:t>
            </a:r>
            <a:r>
              <a:rPr lang="en-US" altLang="en-US" sz="2000" dirty="0">
                <a:latin typeface="Courier New" panose="02070309020205020404" pitchFamily="49" charset="0"/>
              </a:rPr>
              <a:t> - 1); 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?</a:t>
            </a:r>
          </a:p>
          <a:p>
            <a:pPr marL="639763" lvl="1" indent="-246063">
              <a:buNone/>
            </a:pP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/>
              <a:t>You can assign a value more than once:</a:t>
            </a:r>
          </a:p>
          <a:p>
            <a:pPr marL="639763" lvl="1" indent="-246063">
              <a:buNone/>
            </a:pPr>
            <a:br>
              <a:rPr lang="en-US" altLang="en-US" sz="800" dirty="0"/>
            </a:b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x;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x = 3;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(x + " here");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?</a:t>
            </a:r>
            <a:b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</a:b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b="1" dirty="0">
                <a:latin typeface="Courier New" panose="02070309020205020404" pitchFamily="49" charset="0"/>
              </a:rPr>
              <a:t>x = 4 + 7;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("now x is " + x);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?</a:t>
            </a:r>
          </a:p>
        </p:txBody>
      </p:sp>
      <p:graphicFrame>
        <p:nvGraphicFramePr>
          <p:cNvPr id="400391" name="Group 7"/>
          <p:cNvGraphicFramePr>
            <a:graphicFrameLocks noGrp="1"/>
          </p:cNvGraphicFramePr>
          <p:nvPr/>
        </p:nvGraphicFramePr>
        <p:xfrm>
          <a:off x="8229600" y="3962400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0399" name="Group 15"/>
          <p:cNvGraphicFramePr>
            <a:graphicFrameLocks noGrp="1"/>
          </p:cNvGraphicFramePr>
          <p:nvPr/>
        </p:nvGraphicFramePr>
        <p:xfrm>
          <a:off x="8229600" y="3962400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1625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00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0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Declaration/initialization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/>
              <a:t>A variable can be declared/initialized in one statement.</a:t>
            </a:r>
            <a:endParaRPr lang="en-US" altLang="en-US" sz="2200"/>
          </a:p>
          <a:p>
            <a:pPr marL="639763" lvl="1" indent="-246063"/>
            <a:endParaRPr lang="en-US" altLang="en-US"/>
          </a:p>
          <a:p>
            <a:pPr marL="639763" lvl="1" indent="-246063"/>
            <a:endParaRPr lang="en-US" altLang="en-US"/>
          </a:p>
          <a:p>
            <a:pPr marL="273050" indent="-273050"/>
            <a:r>
              <a:rPr lang="en-US" altLang="en-US"/>
              <a:t>Syntax:</a:t>
            </a:r>
          </a:p>
          <a:p>
            <a:pPr marL="639763" lvl="1" indent="-246063">
              <a:buNone/>
            </a:pPr>
            <a:endParaRPr lang="en-US" altLang="en-US" sz="900"/>
          </a:p>
          <a:p>
            <a:pPr marL="639763" lvl="1" indent="-246063">
              <a:buNone/>
            </a:pPr>
            <a:r>
              <a:rPr lang="en-US" altLang="en-US" b="1"/>
              <a:t>	type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b="1"/>
              <a:t>name</a:t>
            </a:r>
            <a:r>
              <a:rPr lang="en-US" altLang="en-US">
                <a:latin typeface="Courier New" panose="02070309020205020404" pitchFamily="49" charset="0"/>
              </a:rPr>
              <a:t> = </a:t>
            </a:r>
            <a:r>
              <a:rPr lang="en-US" altLang="en-US" b="1"/>
              <a:t>value</a:t>
            </a:r>
            <a:r>
              <a:rPr lang="en-US" altLang="en-US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</a:pPr>
            <a:endParaRPr lang="en-US" altLang="en-US" sz="900"/>
          </a:p>
          <a:p>
            <a:pPr lvl="2"/>
            <a:endParaRPr lang="en-US" altLang="en-US"/>
          </a:p>
          <a:p>
            <a:pPr marL="639763" lvl="1" indent="-246063"/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>
                <a:latin typeface="Courier New" panose="02070309020205020404" pitchFamily="49" charset="0"/>
              </a:rPr>
              <a:t>double myGPA = 3.95;</a:t>
            </a:r>
            <a:br>
              <a:rPr lang="en-US" altLang="en-US">
                <a:latin typeface="Courier New" panose="02070309020205020404" pitchFamily="49" charset="0"/>
              </a:rPr>
            </a:b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/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>
                <a:latin typeface="Courier New" panose="02070309020205020404" pitchFamily="49" charset="0"/>
              </a:rPr>
              <a:t>int x = (11 % 3) + 12;</a:t>
            </a:r>
          </a:p>
          <a:p>
            <a:pPr marL="639763" lvl="1" indent="-246063"/>
            <a:endParaRPr lang="en-US" altLang="en-US"/>
          </a:p>
        </p:txBody>
      </p:sp>
      <p:graphicFrame>
        <p:nvGraphicFramePr>
          <p:cNvPr id="401412" name="Group 4"/>
          <p:cNvGraphicFramePr>
            <a:graphicFrameLocks noGrp="1"/>
          </p:cNvGraphicFramePr>
          <p:nvPr/>
        </p:nvGraphicFramePr>
        <p:xfrm>
          <a:off x="7086600" y="5387975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1420" name="Group 12"/>
          <p:cNvGraphicFramePr>
            <a:graphicFrameLocks noGrp="1"/>
          </p:cNvGraphicFramePr>
          <p:nvPr/>
        </p:nvGraphicFramePr>
        <p:xfrm>
          <a:off x="7086600" y="4114800"/>
          <a:ext cx="3048000" cy="660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myGPA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3.95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375145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Assignment and algebra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lnSpc>
                <a:spcPct val="110000"/>
              </a:lnSpc>
              <a:tabLst>
                <a:tab pos="1828800" algn="l"/>
              </a:tabLst>
            </a:pPr>
            <a:r>
              <a:rPr lang="en-US" altLang="en-US"/>
              <a:t>Assignment uses </a:t>
            </a:r>
            <a:r>
              <a:rPr lang="en-US" altLang="en-US">
                <a:latin typeface="Courier New" panose="02070309020205020404" pitchFamily="49" charset="0"/>
              </a:rPr>
              <a:t>=</a:t>
            </a:r>
            <a:r>
              <a:rPr lang="en-US" altLang="en-US"/>
              <a:t> , but it is not an algebraic equation.</a:t>
            </a:r>
          </a:p>
          <a:p>
            <a:pPr marL="639763" lvl="1" indent="-246063">
              <a:lnSpc>
                <a:spcPct val="110000"/>
              </a:lnSpc>
              <a:buNone/>
              <a:tabLst>
                <a:tab pos="1828800" algn="l"/>
              </a:tabLst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10000"/>
              </a:lnSpc>
              <a:buNone/>
              <a:tabLst>
                <a:tab pos="1828800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	  =</a:t>
            </a:r>
            <a:r>
              <a:rPr lang="en-US" altLang="en-US"/>
              <a:t>	means,  </a:t>
            </a:r>
            <a:r>
              <a:rPr lang="en-US" altLang="en-US" i="1"/>
              <a:t>"store the value at right in variable at left"</a:t>
            </a:r>
          </a:p>
          <a:p>
            <a:pPr marL="639763" lvl="1" indent="-246063">
              <a:lnSpc>
                <a:spcPct val="110000"/>
              </a:lnSpc>
              <a:tabLst>
                <a:tab pos="1828800" algn="l"/>
              </a:tabLst>
            </a:pPr>
            <a:endParaRPr lang="en-US" altLang="en-US" i="1"/>
          </a:p>
          <a:p>
            <a:pPr lvl="2">
              <a:lnSpc>
                <a:spcPct val="110000"/>
              </a:lnSpc>
              <a:tabLst>
                <a:tab pos="1828800" algn="l"/>
              </a:tabLst>
            </a:pPr>
            <a:r>
              <a:rPr lang="en-US" altLang="en-US"/>
              <a:t>The right side expression is evaluated first,</a:t>
            </a:r>
            <a:br>
              <a:rPr lang="en-US" altLang="en-US"/>
            </a:br>
            <a:r>
              <a:rPr lang="en-US" altLang="en-US"/>
              <a:t>and then its result is stored in the variable at left.</a:t>
            </a:r>
          </a:p>
          <a:p>
            <a:pPr marL="639763" lvl="1" indent="-246063">
              <a:lnSpc>
                <a:spcPct val="110000"/>
              </a:lnSpc>
              <a:tabLst>
                <a:tab pos="1828800" algn="l"/>
              </a:tabLst>
            </a:pPr>
            <a:endParaRPr lang="en-US" altLang="en-US"/>
          </a:p>
          <a:p>
            <a:pPr marL="273050" indent="-273050">
              <a:lnSpc>
                <a:spcPct val="110000"/>
              </a:lnSpc>
              <a:tabLst>
                <a:tab pos="1828800" algn="l"/>
              </a:tabLst>
            </a:pPr>
            <a:r>
              <a:rPr lang="en-US" altLang="en-US"/>
              <a:t>What happens here?</a:t>
            </a:r>
          </a:p>
          <a:p>
            <a:pPr marL="639763" lvl="1" indent="-246063">
              <a:lnSpc>
                <a:spcPct val="110000"/>
              </a:lnSpc>
              <a:buNone/>
              <a:tabLst>
                <a:tab pos="1828800" algn="l"/>
              </a:tabLst>
            </a:pPr>
            <a:endParaRPr lang="en-US" altLang="en-US" sz="9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1828800" algn="l"/>
              </a:tabLst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int x = 3;</a:t>
            </a:r>
          </a:p>
          <a:p>
            <a:pPr marL="639763" lvl="1" indent="-246063">
              <a:buNone/>
              <a:tabLst>
                <a:tab pos="1828800" algn="l"/>
              </a:tabLst>
            </a:pPr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x = x + 2;   </a:t>
            </a:r>
            <a:r>
              <a:rPr lang="en-US" altLang="en-US" b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???</a:t>
            </a:r>
          </a:p>
        </p:txBody>
      </p:sp>
      <p:graphicFrame>
        <p:nvGraphicFramePr>
          <p:cNvPr id="402437" name="Group 5"/>
          <p:cNvGraphicFramePr>
            <a:graphicFrameLocks noGrp="1"/>
          </p:cNvGraphicFramePr>
          <p:nvPr/>
        </p:nvGraphicFramePr>
        <p:xfrm>
          <a:off x="7315200" y="4638675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2445" name="Group 13"/>
          <p:cNvGraphicFramePr>
            <a:graphicFrameLocks noGrp="1"/>
          </p:cNvGraphicFramePr>
          <p:nvPr/>
        </p:nvGraphicFramePr>
        <p:xfrm>
          <a:off x="7315200" y="4638675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5194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2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Assignment and types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tabLst>
                <a:tab pos="2290763" algn="l"/>
              </a:tabLst>
            </a:pPr>
            <a:r>
              <a:rPr lang="en-US" altLang="en-US"/>
              <a:t>A variable can only store a value of its own type.</a:t>
            </a:r>
          </a:p>
          <a:p>
            <a:pPr marL="742950" lvl="1" indent="-285750">
              <a:buNone/>
              <a:tabLst>
                <a:tab pos="2290763" algn="l"/>
              </a:tabLst>
            </a:pPr>
            <a:endParaRPr lang="en-US" altLang="en-US" sz="90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marL="742950" lvl="1" indent="-285750">
              <a:tabLst>
                <a:tab pos="2290763" algn="l"/>
              </a:tabLst>
            </a:pPr>
            <a:r>
              <a:rPr lang="en-US" altLang="en-US">
                <a:solidFill>
                  <a:srgbClr val="800000"/>
                </a:solidFill>
                <a:latin typeface="Courier New" panose="02070309020205020404" pitchFamily="49" charset="0"/>
              </a:rPr>
              <a:t>int x = 2.5;    </a:t>
            </a:r>
            <a:r>
              <a:rPr lang="en-US" altLang="en-US" b="1">
                <a:solidFill>
                  <a:srgbClr val="800000"/>
                </a:solidFill>
                <a:latin typeface="Courier New" panose="02070309020205020404" pitchFamily="49" charset="0"/>
              </a:rPr>
              <a:t>// ERROR: incompatible types</a:t>
            </a:r>
            <a:endParaRPr lang="en-US" altLang="en-US" b="1">
              <a:solidFill>
                <a:srgbClr val="800000"/>
              </a:solidFill>
            </a:endParaRPr>
          </a:p>
          <a:p>
            <a:pPr marL="742950" lvl="1" indent="-285750">
              <a:tabLst>
                <a:tab pos="2290763" algn="l"/>
              </a:tabLst>
            </a:pPr>
            <a:endParaRPr lang="en-US" altLang="en-US" b="1">
              <a:solidFill>
                <a:srgbClr val="800000"/>
              </a:solidFill>
            </a:endParaRPr>
          </a:p>
          <a:p>
            <a:pPr marL="342900" indent="-342900">
              <a:tabLst>
                <a:tab pos="2290763" algn="l"/>
              </a:tabLst>
            </a:pPr>
            <a:r>
              <a:rPr lang="en-US" altLang="en-US"/>
              <a:t>An </a:t>
            </a:r>
            <a:r>
              <a:rPr lang="en-US" altLang="en-US">
                <a:latin typeface="Courier New" panose="02070309020205020404" pitchFamily="49" charset="0"/>
              </a:rPr>
              <a:t>int</a:t>
            </a:r>
            <a:r>
              <a:rPr lang="en-US" altLang="en-US"/>
              <a:t> value can be stored in a </a:t>
            </a:r>
            <a:r>
              <a:rPr lang="en-US" altLang="en-US">
                <a:latin typeface="Courier New" panose="02070309020205020404" pitchFamily="49" charset="0"/>
              </a:rPr>
              <a:t>double</a:t>
            </a:r>
            <a:r>
              <a:rPr lang="en-US" altLang="en-US"/>
              <a:t> variable.</a:t>
            </a:r>
            <a:endParaRPr lang="en-US" altLang="en-US" sz="900"/>
          </a:p>
          <a:p>
            <a:pPr marL="742950" lvl="1" indent="-285750">
              <a:tabLst>
                <a:tab pos="2290763" algn="l"/>
              </a:tabLst>
            </a:pPr>
            <a:r>
              <a:rPr lang="en-US" altLang="en-US"/>
              <a:t>The value is converted into the equivalent real number.</a:t>
            </a:r>
          </a:p>
          <a:p>
            <a:pPr marL="742950" lvl="1" indent="-285750">
              <a:buNone/>
              <a:tabLst>
                <a:tab pos="2290763" algn="l"/>
              </a:tabLst>
            </a:pPr>
            <a:endParaRPr lang="en-US" altLang="en-US"/>
          </a:p>
          <a:p>
            <a:pPr marL="742950" lvl="1" indent="-285750">
              <a:tabLst>
                <a:tab pos="2290763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double myGPA = 4;</a:t>
            </a:r>
          </a:p>
          <a:p>
            <a:pPr marL="742950" lvl="1" indent="-285750">
              <a:lnSpc>
                <a:spcPct val="70000"/>
              </a:lnSpc>
              <a:tabLst>
                <a:tab pos="2290763" algn="l"/>
              </a:tabLst>
            </a:pPr>
            <a:endParaRPr lang="en-US" altLang="en-US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70000"/>
              </a:lnSpc>
              <a:tabLst>
                <a:tab pos="2290763" algn="l"/>
              </a:tabLst>
            </a:pPr>
            <a:endParaRPr lang="en-US" altLang="en-US">
              <a:latin typeface="Courier New" panose="02070309020205020404" pitchFamily="49" charset="0"/>
            </a:endParaRPr>
          </a:p>
          <a:p>
            <a:pPr marL="742950" lvl="1" indent="-285750">
              <a:tabLst>
                <a:tab pos="2290763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double avg = </a:t>
            </a:r>
            <a:r>
              <a:rPr lang="en-US" altLang="en-US" b="1">
                <a:latin typeface="Courier New" panose="02070309020205020404" pitchFamily="49" charset="0"/>
              </a:rPr>
              <a:t>11 / 2</a:t>
            </a:r>
            <a:r>
              <a:rPr lang="en-US" altLang="en-US">
                <a:latin typeface="Courier New" panose="02070309020205020404" pitchFamily="49" charset="0"/>
              </a:rPr>
              <a:t>;</a:t>
            </a:r>
          </a:p>
          <a:p>
            <a:pPr lvl="2">
              <a:tabLst>
                <a:tab pos="2290763" algn="l"/>
              </a:tabLst>
            </a:pPr>
            <a:endParaRPr lang="en-US" altLang="en-US" sz="900"/>
          </a:p>
          <a:p>
            <a:pPr lvl="2">
              <a:tabLst>
                <a:tab pos="2290763" algn="l"/>
              </a:tabLst>
            </a:pPr>
            <a:r>
              <a:rPr lang="en-US" altLang="en-US"/>
              <a:t>Why does </a:t>
            </a:r>
            <a:r>
              <a:rPr lang="en-US" altLang="en-US">
                <a:latin typeface="Courier New" panose="02070309020205020404" pitchFamily="49" charset="0"/>
              </a:rPr>
              <a:t>avg</a:t>
            </a:r>
            <a:r>
              <a:rPr lang="en-US" altLang="en-US"/>
              <a:t> store </a:t>
            </a:r>
            <a:r>
              <a:rPr lang="en-US" altLang="en-US">
                <a:latin typeface="Courier New" panose="02070309020205020404" pitchFamily="49" charset="0"/>
              </a:rPr>
              <a:t>5.0</a:t>
            </a:r>
            <a:br>
              <a:rPr lang="en-US" altLang="en-US"/>
            </a:br>
            <a:r>
              <a:rPr lang="en-US" altLang="en-US"/>
              <a:t>and not </a:t>
            </a:r>
            <a:r>
              <a:rPr lang="en-US" altLang="en-US">
                <a:latin typeface="Courier New" panose="02070309020205020404" pitchFamily="49" charset="0"/>
              </a:rPr>
              <a:t>5.5</a:t>
            </a:r>
            <a:r>
              <a:rPr lang="en-US" altLang="en-US"/>
              <a:t> ?</a:t>
            </a:r>
          </a:p>
        </p:txBody>
      </p:sp>
      <p:graphicFrame>
        <p:nvGraphicFramePr>
          <p:cNvPr id="404484" name="Group 4"/>
          <p:cNvGraphicFramePr>
            <a:graphicFrameLocks noGrp="1"/>
          </p:cNvGraphicFramePr>
          <p:nvPr/>
        </p:nvGraphicFramePr>
        <p:xfrm>
          <a:off x="7315200" y="3733800"/>
          <a:ext cx="3048000" cy="660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myGPA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4.0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4492" name="Group 12"/>
          <p:cNvGraphicFramePr>
            <a:graphicFrameLocks noGrp="1"/>
          </p:cNvGraphicFramePr>
          <p:nvPr/>
        </p:nvGraphicFramePr>
        <p:xfrm>
          <a:off x="7315200" y="4749800"/>
          <a:ext cx="3048000" cy="660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avg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5.0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0593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Compiler errors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/>
              <a:t>A variable can't be used until it is assigned a value.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sz="2000">
                <a:latin typeface="Courier New" panose="02070309020205020404" pitchFamily="49" charset="0"/>
              </a:rPr>
              <a:t>int x;</a:t>
            </a:r>
          </a:p>
          <a:p>
            <a:pPr marL="639763" lvl="1" indent="-246063"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	System.out.println(x);   </a:t>
            </a: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// ERROR: x has no value</a:t>
            </a:r>
            <a:endParaRPr lang="en-US" altLang="en-US" sz="2000" i="1">
              <a:cs typeface="Times New Roman" panose="02020603050405020304" pitchFamily="18" charset="0"/>
            </a:endParaRPr>
          </a:p>
          <a:p>
            <a:pPr marL="639763" lvl="1" indent="-246063">
              <a:buNone/>
            </a:pPr>
            <a:endParaRPr lang="en-US" altLang="en-US" sz="2000"/>
          </a:p>
          <a:p>
            <a:pPr marL="639763" lvl="1" indent="-246063">
              <a:buNone/>
            </a:pPr>
            <a:endParaRPr lang="en-US" altLang="en-US"/>
          </a:p>
          <a:p>
            <a:pPr marL="273050" indent="-273050"/>
            <a:r>
              <a:rPr lang="en-US" altLang="en-US"/>
              <a:t>You may not declare the same variable twice.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sz="2000">
                <a:latin typeface="Courier New" panose="02070309020205020404" pitchFamily="49" charset="0"/>
              </a:rPr>
              <a:t>int x;</a:t>
            </a:r>
            <a:br>
              <a:rPr lang="en-US" altLang="en-US" sz="2000">
                <a:latin typeface="Courier New" panose="02070309020205020404" pitchFamily="49" charset="0"/>
              </a:rPr>
            </a:b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int x;</a:t>
            </a:r>
            <a:r>
              <a:rPr lang="en-US" altLang="en-US" sz="2000">
                <a:solidFill>
                  <a:srgbClr val="A50021"/>
                </a:solidFill>
                <a:latin typeface="Courier New" panose="02070309020205020404" pitchFamily="49" charset="0"/>
              </a:rPr>
              <a:t>                   </a:t>
            </a: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// ERROR: x already exists</a:t>
            </a:r>
            <a:endParaRPr lang="en-US" altLang="en-US" sz="2000" b="1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sz="2000"/>
          </a:p>
          <a:p>
            <a:pPr marL="639763" lvl="1" indent="-246063"/>
            <a:r>
              <a:rPr lang="en-US" altLang="en-US" sz="2000">
                <a:latin typeface="Courier New" panose="02070309020205020404" pitchFamily="49" charset="0"/>
              </a:rPr>
              <a:t>int x = 3;</a:t>
            </a:r>
            <a:br>
              <a:rPr lang="en-US" altLang="en-US" sz="2000">
                <a:latin typeface="Courier New" panose="02070309020205020404" pitchFamily="49" charset="0"/>
              </a:rPr>
            </a:b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int x = 5;               </a:t>
            </a: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// ERROR: x already exists</a:t>
            </a:r>
            <a:endParaRPr lang="en-US" altLang="en-US" sz="2000"/>
          </a:p>
          <a:p>
            <a:pPr lvl="2"/>
            <a:endParaRPr lang="en-US" altLang="en-US" sz="800"/>
          </a:p>
          <a:p>
            <a:pPr lvl="2"/>
            <a:r>
              <a:rPr lang="en-US" altLang="en-US"/>
              <a:t>How can this code be fixed?</a:t>
            </a:r>
          </a:p>
        </p:txBody>
      </p:sp>
    </p:spTree>
    <p:extLst>
      <p:ext uri="{BB962C8B-B14F-4D97-AF65-F5344CB8AC3E}">
        <p14:creationId xmlns:p14="http://schemas.microsoft.com/office/powerpoint/2010/main" val="481393693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Printing a variable's value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>
              <a:lnSpc>
                <a:spcPct val="110000"/>
              </a:lnSpc>
            </a:pPr>
            <a:r>
              <a:rPr lang="en-US" altLang="en-US" dirty="0"/>
              <a:t>Use </a:t>
            </a:r>
            <a:r>
              <a:rPr lang="en-US" altLang="en-US" dirty="0">
                <a:latin typeface="Courier New" panose="02070309020205020404" pitchFamily="49" charset="0"/>
              </a:rPr>
              <a:t>+</a:t>
            </a:r>
            <a:r>
              <a:rPr lang="en-US" altLang="en-US" dirty="0"/>
              <a:t> to print a string and a variable's value on one line.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grade = (95.1 + 71.9 + 82.6) / 3.0;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"Your grade was " + grade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639763" lvl="1" indent="-246063"/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students = 11 + 17 + 4 + 19 + 14;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"There are " + students +</a:t>
            </a:r>
          </a:p>
          <a:p>
            <a:pPr marL="639763" lvl="1" indent="-246063">
              <a:buNone/>
            </a:pP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	                   " students in the course."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639763" lvl="1" indent="-246063"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10000"/>
              </a:lnSpc>
              <a:buFontTx/>
              <a:buChar char="•"/>
            </a:pPr>
            <a:r>
              <a:rPr lang="en-US" altLang="en-US" dirty="0"/>
              <a:t>Output: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Your grade was 83.2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There are 65 students in the course.</a:t>
            </a:r>
          </a:p>
        </p:txBody>
      </p:sp>
    </p:spTree>
    <p:extLst>
      <p:ext uri="{BB962C8B-B14F-4D97-AF65-F5344CB8AC3E}">
        <p14:creationId xmlns:p14="http://schemas.microsoft.com/office/powerpoint/2010/main" val="121290000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Receipt question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25563"/>
            <a:ext cx="11430000" cy="553243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cs typeface="Courier New" panose="02070309020205020404" pitchFamily="49" charset="0"/>
              </a:rPr>
              <a:t>Improve the receipt program using variables.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dirty="0"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Receipt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Calculate total owed, assuming 8% tax / 15% tip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("Subtotal:");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(38 + 40 + 30);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("Tax:");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((38 + 40 + 30) * .08);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("Tip:");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((38 + 40 + 30) * .15);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("Total:");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(38 + 40 + 30 +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                   (38 + 40 + 30) * .15 +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                   (38 + 40 + 30) * .08);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3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5562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Receipt answer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Receipt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Calculate total owed, assuming 8% tax / 15% tip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subtotal = 38 + 40 + 30;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 tax = subtotal * .08;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        ...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400" b="1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("Subtotal: " 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+ subtotal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("Tax: " 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+ tax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   ...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350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1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Labs get harder, and require more time!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But…they become more fun too!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321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Data types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b="1" dirty="0"/>
              <a:t>type</a:t>
            </a:r>
            <a:r>
              <a:rPr lang="en-US" altLang="en-US" dirty="0"/>
              <a:t>: A category or set of data values.</a:t>
            </a:r>
          </a:p>
          <a:p>
            <a:pPr marL="639763" lvl="1" indent="-246063"/>
            <a:r>
              <a:rPr lang="en-US" altLang="en-US" dirty="0"/>
              <a:t>Constrains the operations that can be performed on data</a:t>
            </a:r>
          </a:p>
          <a:p>
            <a:pPr marL="639763" lvl="1" indent="-246063"/>
            <a:endParaRPr lang="en-US" altLang="en-US" dirty="0"/>
          </a:p>
          <a:p>
            <a:pPr marL="639763" lvl="1" indent="-246063"/>
            <a:r>
              <a:rPr lang="en-US" altLang="en-US" dirty="0"/>
              <a:t>Many languages ask the programmer to specify types</a:t>
            </a:r>
            <a:endParaRPr lang="en-US" altLang="en-US" b="1" dirty="0"/>
          </a:p>
          <a:p>
            <a:pPr marL="639763" lvl="1" indent="-246063"/>
            <a:endParaRPr lang="en-US" altLang="en-US" dirty="0"/>
          </a:p>
          <a:p>
            <a:pPr marL="639763" lvl="1" indent="-246063"/>
            <a:r>
              <a:rPr lang="en-US" altLang="en-US" dirty="0"/>
              <a:t>Examples: integer, real number, string</a:t>
            </a:r>
          </a:p>
          <a:p>
            <a:pPr marL="639763" lvl="1" indent="-246063"/>
            <a:endParaRPr lang="en-US" altLang="en-US" dirty="0"/>
          </a:p>
          <a:p>
            <a:pPr marL="639763" lvl="1" indent="-246063"/>
            <a:endParaRPr lang="en-US" altLang="en-US" dirty="0"/>
          </a:p>
          <a:p>
            <a:pPr marL="273050" indent="-273050"/>
            <a:r>
              <a:rPr lang="en-US" altLang="en-US" dirty="0"/>
              <a:t>Internally, computers store everything as 1s and 0s</a:t>
            </a:r>
          </a:p>
          <a:p>
            <a:pPr marL="639763" lvl="1" indent="-246063">
              <a:buNone/>
            </a:pPr>
            <a:r>
              <a:rPr lang="en-US" altLang="en-US" dirty="0"/>
              <a:t>		</a:t>
            </a:r>
            <a:r>
              <a:rPr lang="en-US" altLang="en-US" dirty="0">
                <a:latin typeface="Courier New" panose="02070309020205020404" pitchFamily="49" charset="0"/>
              </a:rPr>
              <a:t>104</a:t>
            </a:r>
            <a:r>
              <a:rPr lang="en-US" altLang="en-US" dirty="0"/>
              <a:t>	</a:t>
            </a:r>
            <a:r>
              <a:rPr lang="en-US" altLang="en-US" dirty="0">
                <a:sym typeface="Wingdings" panose="05000000000000000000" pitchFamily="2" charset="2"/>
              </a:rPr>
              <a:t> </a:t>
            </a:r>
            <a:r>
              <a:rPr lang="en-US" altLang="en-US" dirty="0">
                <a:latin typeface="Courier New" panose="02070309020205020404" pitchFamily="49" charset="0"/>
              </a:rPr>
              <a:t>01101000</a:t>
            </a:r>
            <a:endParaRPr lang="en-US" altLang="en-US" dirty="0"/>
          </a:p>
          <a:p>
            <a:pPr marL="639763" lvl="1" indent="-246063">
              <a:buNone/>
            </a:pPr>
            <a:r>
              <a:rPr lang="en-US" altLang="en-US" dirty="0"/>
              <a:t>		</a:t>
            </a:r>
            <a:r>
              <a:rPr lang="en-US" altLang="en-US" dirty="0">
                <a:latin typeface="Courier New" panose="02070309020205020404" pitchFamily="49" charset="0"/>
              </a:rPr>
              <a:t>"hi"</a:t>
            </a:r>
            <a:r>
              <a:rPr lang="en-US" altLang="en-US" dirty="0"/>
              <a:t>	</a:t>
            </a:r>
            <a:r>
              <a:rPr lang="en-US" altLang="en-US" dirty="0">
                <a:sym typeface="Wingdings" panose="05000000000000000000" pitchFamily="2" charset="2"/>
              </a:rPr>
              <a:t> </a:t>
            </a:r>
            <a:r>
              <a:rPr lang="en-US" altLang="en-US" dirty="0">
                <a:latin typeface="Courier New" panose="02070309020205020404" pitchFamily="49" charset="0"/>
              </a:rPr>
              <a:t>01101000 01101001</a:t>
            </a:r>
          </a:p>
        </p:txBody>
      </p:sp>
    </p:spTree>
    <p:extLst>
      <p:ext uri="{BB962C8B-B14F-4D97-AF65-F5344CB8AC3E}">
        <p14:creationId xmlns:p14="http://schemas.microsoft.com/office/powerpoint/2010/main" val="203490394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Java's primitive types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  <a:tabLst>
                <a:tab pos="2286000" algn="l"/>
                <a:tab pos="4114800" algn="l"/>
                <a:tab pos="5834063" algn="l"/>
              </a:tabLst>
            </a:pPr>
            <a:r>
              <a:rPr lang="en-US" altLang="en-US" b="1" dirty="0"/>
              <a:t>primitive types</a:t>
            </a:r>
            <a:r>
              <a:rPr lang="en-US" altLang="en-US" dirty="0"/>
              <a:t>: 8 simple types for numbers, text, etc.</a:t>
            </a:r>
          </a:p>
          <a:p>
            <a:pPr marL="742950" lvl="1" indent="-285750">
              <a:lnSpc>
                <a:spcPct val="120000"/>
              </a:lnSpc>
              <a:tabLst>
                <a:tab pos="2286000" algn="l"/>
                <a:tab pos="4114800" algn="l"/>
                <a:tab pos="5834063" algn="l"/>
              </a:tabLst>
            </a:pPr>
            <a:r>
              <a:rPr lang="en-US" altLang="en-US" dirty="0"/>
              <a:t>Java also has </a:t>
            </a:r>
            <a:r>
              <a:rPr lang="en-US" altLang="en-US" b="1" dirty="0"/>
              <a:t>object types</a:t>
            </a:r>
            <a:r>
              <a:rPr lang="en-US" altLang="en-US" dirty="0"/>
              <a:t>, which we'll talk about later</a:t>
            </a:r>
          </a:p>
          <a:p>
            <a:pPr marL="742950" lvl="1" indent="-285750">
              <a:lnSpc>
                <a:spcPct val="120000"/>
              </a:lnSpc>
              <a:buNone/>
              <a:tabLst>
                <a:tab pos="2286000" algn="l"/>
                <a:tab pos="4114800" algn="l"/>
                <a:tab pos="5834063" algn="l"/>
              </a:tabLst>
            </a:pPr>
            <a:endParaRPr lang="en-US" altLang="en-US" dirty="0"/>
          </a:p>
          <a:p>
            <a:pPr marL="742950" lvl="1" indent="-285750">
              <a:lnSpc>
                <a:spcPct val="120000"/>
              </a:lnSpc>
              <a:buNone/>
              <a:tabLst>
                <a:tab pos="2286000" algn="l"/>
                <a:tab pos="4114800" algn="l"/>
                <a:tab pos="5834063" algn="l"/>
              </a:tabLst>
            </a:pPr>
            <a:r>
              <a:rPr lang="en-US" altLang="en-US" sz="2000" b="1" dirty="0"/>
              <a:t>	Name	Description		Examples</a:t>
            </a:r>
          </a:p>
          <a:p>
            <a:pPr marL="742950" lvl="1" indent="-285750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/>
              <a:t>	integers	</a:t>
            </a:r>
            <a:r>
              <a:rPr lang="en-US" altLang="en-US" sz="1100" dirty="0"/>
              <a:t>(up to 2</a:t>
            </a:r>
            <a:r>
              <a:rPr lang="en-US" altLang="en-US" sz="1100" baseline="30000" dirty="0"/>
              <a:t>31</a:t>
            </a:r>
            <a:r>
              <a:rPr lang="en-US" altLang="en-US" sz="1100" dirty="0"/>
              <a:t> - 1)</a:t>
            </a:r>
            <a:r>
              <a:rPr lang="en-US" altLang="en-US" sz="2000" dirty="0"/>
              <a:t>	</a:t>
            </a:r>
            <a:r>
              <a:rPr lang="en-US" altLang="en-US" sz="2000" dirty="0">
                <a:latin typeface="Courier New" panose="02070309020205020404" pitchFamily="49" charset="0"/>
              </a:rPr>
              <a:t>42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-3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0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926394</a:t>
            </a:r>
          </a:p>
          <a:p>
            <a:pPr marL="742950" lvl="1" indent="-285750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double</a:t>
            </a:r>
            <a:r>
              <a:rPr lang="en-US" altLang="en-US" sz="2000" dirty="0"/>
              <a:t>	real numbers	</a:t>
            </a:r>
            <a:r>
              <a:rPr lang="en-US" altLang="en-US" sz="1100" dirty="0"/>
              <a:t>(up to 10</a:t>
            </a:r>
            <a:r>
              <a:rPr lang="en-US" altLang="en-US" sz="1100" baseline="30000" dirty="0"/>
              <a:t>308</a:t>
            </a:r>
            <a:r>
              <a:rPr lang="en-US" altLang="en-US" sz="1100" dirty="0"/>
              <a:t>)</a:t>
            </a:r>
            <a:r>
              <a:rPr lang="en-US" altLang="en-US" sz="2000" dirty="0"/>
              <a:t>	</a:t>
            </a:r>
            <a:r>
              <a:rPr lang="en-US" altLang="en-US" sz="2000" dirty="0">
                <a:latin typeface="Courier New" panose="02070309020205020404" pitchFamily="49" charset="0"/>
              </a:rPr>
              <a:t>3.1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-0.25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9.4e3</a:t>
            </a:r>
          </a:p>
          <a:p>
            <a:pPr marL="742950" lvl="1" indent="-285750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char</a:t>
            </a:r>
            <a:r>
              <a:rPr lang="en-US" altLang="en-US" sz="2000" dirty="0"/>
              <a:t>	single text characters	</a:t>
            </a:r>
            <a:r>
              <a:rPr lang="en-US" altLang="en-US" sz="2000" dirty="0">
                <a:latin typeface="Courier New" panose="02070309020205020404" pitchFamily="49" charset="0"/>
              </a:rPr>
              <a:t>'a'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'X'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'?'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'\n'</a:t>
            </a:r>
          </a:p>
          <a:p>
            <a:pPr marL="742950" lvl="1" indent="-285750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/>
              <a:t>	logical values		</a:t>
            </a:r>
            <a:r>
              <a:rPr lang="en-US" altLang="en-US" sz="2000" dirty="0">
                <a:latin typeface="Courier New" panose="02070309020205020404" pitchFamily="49" charset="0"/>
              </a:rPr>
              <a:t>true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false</a:t>
            </a:r>
          </a:p>
          <a:p>
            <a:pPr marL="742950" lvl="1" indent="-285750">
              <a:buClr>
                <a:schemeClr val="bg1"/>
              </a:buClr>
              <a:buNone/>
              <a:tabLst>
                <a:tab pos="2286000" algn="l"/>
                <a:tab pos="4114800" algn="l"/>
                <a:tab pos="5834063" algn="l"/>
              </a:tabLst>
            </a:pPr>
            <a:endParaRPr lang="en-US" altLang="en-US" sz="2000" dirty="0">
              <a:solidFill>
                <a:srgbClr val="909090"/>
              </a:solidFill>
              <a:latin typeface="Courier New" panose="02070309020205020404" pitchFamily="49" charset="0"/>
            </a:endParaRPr>
          </a:p>
          <a:p>
            <a:pPr marL="742950" lvl="1" indent="-285750">
              <a:buClr>
                <a:schemeClr val="bg1"/>
              </a:buClr>
              <a:buNone/>
              <a:tabLst>
                <a:tab pos="2286000" algn="l"/>
                <a:tab pos="4114800" algn="l"/>
                <a:tab pos="5834063" algn="l"/>
              </a:tabLst>
            </a:pPr>
            <a:endParaRPr lang="en-US" altLang="en-US" sz="2000" dirty="0">
              <a:solidFill>
                <a:srgbClr val="909090"/>
              </a:solidFill>
              <a:latin typeface="Courier New" panose="02070309020205020404" pitchFamily="49" charset="0"/>
            </a:endParaRPr>
          </a:p>
          <a:p>
            <a:pPr marL="742950" lvl="1" indent="-285750">
              <a:buClr>
                <a:schemeClr val="bg1"/>
              </a:buClr>
              <a:buNone/>
              <a:tabLst>
                <a:tab pos="2286000" algn="l"/>
                <a:tab pos="4114800" algn="l"/>
                <a:tab pos="5834063" algn="l"/>
              </a:tabLst>
            </a:pPr>
            <a:r>
              <a:rPr lang="en-US" altLang="en-US" sz="2000" dirty="0">
                <a:solidFill>
                  <a:srgbClr val="909090"/>
                </a:solidFill>
                <a:latin typeface="Courier New" panose="02070309020205020404" pitchFamily="49" charset="0"/>
              </a:rPr>
              <a:t>float, byte, short, long</a:t>
            </a:r>
          </a:p>
        </p:txBody>
      </p:sp>
    </p:spTree>
    <p:extLst>
      <p:ext uri="{BB962C8B-B14F-4D97-AF65-F5344CB8AC3E}">
        <p14:creationId xmlns:p14="http://schemas.microsoft.com/office/powerpoint/2010/main" val="114944999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Expressions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tabLst>
                <a:tab pos="1376363" algn="l"/>
                <a:tab pos="2514600" algn="l"/>
              </a:tabLst>
            </a:pPr>
            <a:r>
              <a:rPr lang="en-US" altLang="en-US" b="1" dirty="0"/>
              <a:t>expression</a:t>
            </a:r>
            <a:r>
              <a:rPr lang="en-US" altLang="en-US" dirty="0"/>
              <a:t>: a value or operation that computes a value</a:t>
            </a:r>
          </a:p>
          <a:p>
            <a:pPr marL="639763" lvl="1" indent="-246063">
              <a:tabLst>
                <a:tab pos="1376363" algn="l"/>
                <a:tab pos="2514600" algn="l"/>
              </a:tabLst>
            </a:pPr>
            <a:endParaRPr lang="en-US" altLang="en-US" sz="900" dirty="0"/>
          </a:p>
          <a:p>
            <a:pPr marL="639763" lvl="1" indent="-246063">
              <a:buFontTx/>
              <a:buChar char="•"/>
              <a:tabLst>
                <a:tab pos="1376363" algn="l"/>
                <a:tab pos="2514600" algn="l"/>
              </a:tabLst>
            </a:pPr>
            <a:r>
              <a:rPr lang="en-US" altLang="en-US" dirty="0"/>
              <a:t>Examples:	</a:t>
            </a:r>
            <a:r>
              <a:rPr lang="en-US" altLang="en-US" dirty="0">
                <a:latin typeface="Courier New" panose="02070309020205020404" pitchFamily="49" charset="0"/>
              </a:rPr>
              <a:t>1 + 4 * 5</a:t>
            </a:r>
          </a:p>
          <a:p>
            <a:pPr marL="639763" lvl="1" indent="-246063">
              <a:buNone/>
              <a:tabLst>
                <a:tab pos="1376363" algn="l"/>
                <a:tab pos="2514600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			(7 + 2) * 6 / 3</a:t>
            </a:r>
          </a:p>
          <a:p>
            <a:pPr marL="639763" lvl="1" indent="-246063">
              <a:buNone/>
              <a:tabLst>
                <a:tab pos="1376363" algn="l"/>
                <a:tab pos="2514600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			42</a:t>
            </a:r>
          </a:p>
          <a:p>
            <a:pPr marL="639763" lvl="1" indent="-246063">
              <a:tabLst>
                <a:tab pos="1376363" algn="l"/>
                <a:tab pos="2514600" algn="l"/>
              </a:tabLst>
            </a:pPr>
            <a:endParaRPr lang="en-US" altLang="en-US" sz="900" dirty="0"/>
          </a:p>
          <a:p>
            <a:pPr marL="639763" lvl="1" indent="-246063">
              <a:tabLst>
                <a:tab pos="1376363" algn="l"/>
                <a:tab pos="2514600" algn="l"/>
              </a:tabLst>
            </a:pPr>
            <a:endParaRPr lang="en-US" altLang="en-US" sz="900" dirty="0"/>
          </a:p>
          <a:p>
            <a:pPr marL="639763" lvl="1" indent="-246063">
              <a:tabLst>
                <a:tab pos="1376363" algn="l"/>
                <a:tab pos="2514600" algn="l"/>
              </a:tabLst>
            </a:pPr>
            <a:r>
              <a:rPr lang="en-US" altLang="en-US" dirty="0"/>
              <a:t>The simplest expression is a </a:t>
            </a:r>
            <a:r>
              <a:rPr lang="en-US" altLang="en-US" i="1" dirty="0"/>
              <a:t>literal value</a:t>
            </a:r>
            <a:endParaRPr lang="en-US" altLang="en-US" dirty="0"/>
          </a:p>
          <a:p>
            <a:pPr marL="639763" lvl="1" indent="-246063">
              <a:tabLst>
                <a:tab pos="1376363" algn="l"/>
                <a:tab pos="2514600" algn="l"/>
              </a:tabLst>
            </a:pPr>
            <a:endParaRPr lang="en-US" altLang="en-US" dirty="0"/>
          </a:p>
          <a:p>
            <a:pPr marL="639763" lvl="1" indent="-246063">
              <a:tabLst>
                <a:tab pos="1376363" algn="l"/>
                <a:tab pos="2514600" algn="l"/>
              </a:tabLst>
            </a:pPr>
            <a:endParaRPr lang="en-US" altLang="en-US" dirty="0"/>
          </a:p>
          <a:p>
            <a:pPr marL="639763" lvl="1" indent="-246063">
              <a:tabLst>
                <a:tab pos="1376363" algn="l"/>
                <a:tab pos="2514600" algn="l"/>
              </a:tabLst>
            </a:pPr>
            <a:r>
              <a:rPr lang="en-US" altLang="en-US" dirty="0"/>
              <a:t>A complex expression can use operators and parentheses</a:t>
            </a:r>
          </a:p>
        </p:txBody>
      </p:sp>
    </p:spTree>
    <p:extLst>
      <p:ext uri="{BB962C8B-B14F-4D97-AF65-F5344CB8AC3E}">
        <p14:creationId xmlns:p14="http://schemas.microsoft.com/office/powerpoint/2010/main" val="141819373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Arithmetic operators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>
              <a:tabLst>
                <a:tab pos="1376363" algn="l"/>
              </a:tabLst>
            </a:pPr>
            <a:r>
              <a:rPr lang="en-US" altLang="en-US" b="1" dirty="0"/>
              <a:t>operator</a:t>
            </a:r>
            <a:r>
              <a:rPr lang="en-US" altLang="en-US" dirty="0"/>
              <a:t>: Combines multiple values or expressions</a:t>
            </a:r>
          </a:p>
          <a:p>
            <a:pPr marL="639763" lvl="1" indent="-246063">
              <a:buNone/>
              <a:tabLst>
                <a:tab pos="1376363" algn="l"/>
              </a:tabLst>
            </a:pPr>
            <a:endParaRPr lang="en-US" altLang="en-US" sz="900" dirty="0"/>
          </a:p>
          <a:p>
            <a:pPr marL="639763" lvl="1" indent="-246063">
              <a:buClr>
                <a:schemeClr val="bg1"/>
              </a:buClr>
              <a:tabLst>
                <a:tab pos="137636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+</a:t>
            </a:r>
            <a:r>
              <a:rPr lang="en-US" altLang="en-US" dirty="0"/>
              <a:t>	addition</a:t>
            </a:r>
          </a:p>
          <a:p>
            <a:pPr marL="639763" lvl="1" indent="-246063">
              <a:buClr>
                <a:schemeClr val="bg1"/>
              </a:buClr>
              <a:tabLst>
                <a:tab pos="137636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-</a:t>
            </a:r>
            <a:r>
              <a:rPr lang="en-US" altLang="en-US" dirty="0"/>
              <a:t> 	subtraction (or negation)</a:t>
            </a:r>
          </a:p>
          <a:p>
            <a:pPr marL="639763" lvl="1" indent="-246063">
              <a:buClr>
                <a:schemeClr val="bg1"/>
              </a:buClr>
              <a:tabLst>
                <a:tab pos="137636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*</a:t>
            </a:r>
            <a:r>
              <a:rPr lang="en-US" altLang="en-US" dirty="0"/>
              <a:t>	multiplication</a:t>
            </a:r>
          </a:p>
          <a:p>
            <a:pPr marL="639763" lvl="1" indent="-246063">
              <a:buClr>
                <a:schemeClr val="bg1"/>
              </a:buClr>
              <a:tabLst>
                <a:tab pos="137636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/</a:t>
            </a:r>
            <a:r>
              <a:rPr lang="en-US" altLang="en-US" dirty="0"/>
              <a:t> 	division</a:t>
            </a:r>
          </a:p>
          <a:p>
            <a:pPr marL="639763" lvl="1" indent="-246063">
              <a:buClr>
                <a:schemeClr val="bg1"/>
              </a:buClr>
              <a:tabLst>
                <a:tab pos="137636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%</a:t>
            </a:r>
            <a:r>
              <a:rPr lang="en-US" altLang="en-US" dirty="0"/>
              <a:t> 	modulus (a.k.a. remainder)</a:t>
            </a:r>
          </a:p>
          <a:p>
            <a:pPr marL="639763" lvl="1" indent="-246063">
              <a:buClr>
                <a:schemeClr val="bg1"/>
              </a:buClr>
              <a:buNone/>
              <a:tabLst>
                <a:tab pos="1376363" algn="l"/>
              </a:tabLst>
            </a:pPr>
            <a:endParaRPr lang="en-US" altLang="en-US" dirty="0"/>
          </a:p>
          <a:p>
            <a:pPr marL="639763" lvl="1" indent="-246063">
              <a:buClr>
                <a:schemeClr val="bg1"/>
              </a:buClr>
              <a:buNone/>
              <a:tabLst>
                <a:tab pos="1376363" algn="l"/>
              </a:tabLst>
            </a:pPr>
            <a:endParaRPr lang="en-US" altLang="en-US" dirty="0"/>
          </a:p>
          <a:p>
            <a:pPr marL="273050" indent="-273050">
              <a:lnSpc>
                <a:spcPct val="110000"/>
              </a:lnSpc>
              <a:tabLst>
                <a:tab pos="1376363" algn="l"/>
              </a:tabLst>
            </a:pPr>
            <a:r>
              <a:rPr lang="en-US" altLang="en-US" dirty="0"/>
              <a:t>As a program runs, its expressions are </a:t>
            </a:r>
            <a:r>
              <a:rPr lang="en-US" altLang="en-US" i="1" dirty="0"/>
              <a:t>evaluated</a:t>
            </a:r>
            <a:endParaRPr lang="en-US" altLang="en-US" dirty="0"/>
          </a:p>
          <a:p>
            <a:pPr marL="639763" lvl="1" indent="-246063">
              <a:lnSpc>
                <a:spcPct val="110000"/>
              </a:lnSpc>
              <a:tabLst>
                <a:tab pos="137636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1 + 1</a:t>
            </a:r>
            <a:r>
              <a:rPr lang="en-US" altLang="en-US" dirty="0"/>
              <a:t> evaluates to </a:t>
            </a:r>
            <a:r>
              <a:rPr lang="en-US" altLang="en-US" dirty="0">
                <a:latin typeface="Courier New" panose="02070309020205020404" pitchFamily="49" charset="0"/>
              </a:rPr>
              <a:t>2</a:t>
            </a:r>
            <a:endParaRPr lang="en-US" altLang="en-US" sz="1000" dirty="0"/>
          </a:p>
          <a:p>
            <a:pPr marL="639763" lvl="1" indent="-246063">
              <a:tabLst>
                <a:tab pos="1376363" algn="l"/>
              </a:tabLst>
            </a:pPr>
            <a:r>
              <a:rPr lang="en-US" altLang="en-US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dirty="0">
                <a:latin typeface="Courier New" panose="02070309020205020404" pitchFamily="49" charset="0"/>
              </a:rPr>
              <a:t>(3 * 4);</a:t>
            </a:r>
            <a:r>
              <a:rPr lang="en-US" altLang="en-US" dirty="0"/>
              <a:t>  prints </a:t>
            </a:r>
            <a:r>
              <a:rPr lang="en-US" altLang="en-US" dirty="0">
                <a:latin typeface="Courier New" panose="02070309020205020404" pitchFamily="49" charset="0"/>
              </a:rPr>
              <a:t>12</a:t>
            </a:r>
            <a:endParaRPr lang="en-US" altLang="en-US" sz="900" dirty="0"/>
          </a:p>
          <a:p>
            <a:pPr lvl="2">
              <a:lnSpc>
                <a:spcPct val="110000"/>
              </a:lnSpc>
              <a:tabLst>
                <a:tab pos="1376363" algn="l"/>
              </a:tabLst>
            </a:pPr>
            <a:r>
              <a:rPr lang="en-US" altLang="en-US" dirty="0"/>
              <a:t>How would we print the text </a:t>
            </a:r>
            <a:r>
              <a:rPr lang="en-US" altLang="en-US" dirty="0">
                <a:latin typeface="Courier New" panose="02070309020205020404" pitchFamily="49" charset="0"/>
              </a:rPr>
              <a:t>3 * 4</a:t>
            </a:r>
            <a:r>
              <a:rPr lang="en-US" altLang="en-US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661089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Integer division with </a:t>
            </a:r>
            <a:r>
              <a:rPr lang="en-US" altLang="en-US">
                <a:latin typeface="Courier New" panose="02070309020205020404" pitchFamily="49" charset="0"/>
              </a:rPr>
              <a:t>/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>
              <a:tabLst>
                <a:tab pos="2286000" algn="l"/>
              </a:tabLst>
            </a:pPr>
            <a:r>
              <a:rPr lang="en-US" altLang="en-US" dirty="0"/>
              <a:t>When we divide integers, the quotient is also an integer.</a:t>
            </a:r>
          </a:p>
          <a:p>
            <a:pPr marL="639763" lvl="1" indent="-246063">
              <a:tabLst>
                <a:tab pos="2286000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14 / 4</a:t>
            </a:r>
            <a:r>
              <a:rPr lang="en-US" altLang="en-US" dirty="0"/>
              <a:t>  is  </a:t>
            </a:r>
            <a:r>
              <a:rPr lang="en-US" altLang="en-US" dirty="0">
                <a:latin typeface="Courier New" panose="02070309020205020404" pitchFamily="49" charset="0"/>
              </a:rPr>
              <a:t>3</a:t>
            </a:r>
            <a:r>
              <a:rPr lang="en-US" altLang="en-US" dirty="0"/>
              <a:t>, not </a:t>
            </a:r>
            <a:r>
              <a:rPr lang="en-US" altLang="en-US" dirty="0">
                <a:latin typeface="Courier New" panose="02070309020205020404" pitchFamily="49" charset="0"/>
              </a:rPr>
              <a:t>3.5</a:t>
            </a:r>
          </a:p>
          <a:p>
            <a:pPr marL="273050" indent="-273050">
              <a:lnSpc>
                <a:spcPct val="70000"/>
              </a:lnSpc>
              <a:buNone/>
              <a:tabLst>
                <a:tab pos="2286000" algn="l"/>
              </a:tabLst>
            </a:pPr>
            <a:endParaRPr lang="en-US" altLang="en-US" sz="2200" b="1" dirty="0">
              <a:latin typeface="Courier New" panose="02070309020205020404" pitchFamily="49" charset="0"/>
            </a:endParaRPr>
          </a:p>
          <a:p>
            <a:pPr marL="273050" indent="-273050"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altLang="en-US" sz="2200" b="1" dirty="0">
                <a:latin typeface="Courier New" panose="02070309020205020404" pitchFamily="49" charset="0"/>
              </a:rPr>
              <a:t>     </a:t>
            </a:r>
            <a:r>
              <a:rPr lang="en-US" altLang="en-US" sz="2200" b="1" u="sng" dirty="0">
                <a:latin typeface="Courier New" panose="02070309020205020404" pitchFamily="49" charset="0"/>
              </a:rPr>
              <a:t>   3</a:t>
            </a:r>
            <a:r>
              <a:rPr lang="en-US" altLang="en-US" sz="2200" b="1" dirty="0">
                <a:latin typeface="Courier New" panose="02070309020205020404" pitchFamily="49" charset="0"/>
              </a:rPr>
              <a:t>              </a:t>
            </a:r>
            <a:r>
              <a:rPr lang="en-US" altLang="en-US" sz="2200" b="1" u="sng" dirty="0">
                <a:latin typeface="Courier New" panose="02070309020205020404" pitchFamily="49" charset="0"/>
              </a:rPr>
              <a:t>   4</a:t>
            </a:r>
            <a:r>
              <a:rPr lang="en-US" altLang="en-US" sz="2200" b="1" dirty="0">
                <a:latin typeface="Courier New" panose="02070309020205020404" pitchFamily="49" charset="0"/>
              </a:rPr>
              <a:t>                  </a:t>
            </a:r>
            <a:r>
              <a:rPr lang="en-US" altLang="en-US" sz="2200" b="1" u="sng" dirty="0">
                <a:latin typeface="Courier New" panose="02070309020205020404" pitchFamily="49" charset="0"/>
              </a:rPr>
              <a:t>    52</a:t>
            </a:r>
          </a:p>
          <a:p>
            <a:pPr marL="273050" indent="-273050"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   4 ) 14           10 ) 45               27 ) 1425</a:t>
            </a:r>
          </a:p>
          <a:p>
            <a:pPr marL="273050" indent="-273050"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       </a:t>
            </a:r>
            <a:r>
              <a:rPr lang="en-US" altLang="en-US" sz="2200" u="sng" dirty="0">
                <a:latin typeface="Courier New" panose="02070309020205020404" pitchFamily="49" charset="0"/>
              </a:rPr>
              <a:t>12</a:t>
            </a:r>
            <a:r>
              <a:rPr lang="en-US" altLang="en-US" sz="22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2200" u="sng" dirty="0">
                <a:latin typeface="Courier New" panose="02070309020205020404" pitchFamily="49" charset="0"/>
              </a:rPr>
              <a:t>40</a:t>
            </a:r>
            <a:r>
              <a:rPr lang="en-US" altLang="en-US" sz="2200" dirty="0">
                <a:latin typeface="Courier New" panose="02070309020205020404" pitchFamily="49" charset="0"/>
              </a:rPr>
              <a:t>                    </a:t>
            </a:r>
            <a:r>
              <a:rPr lang="en-US" altLang="en-US" sz="2200" u="sng" dirty="0">
                <a:latin typeface="Courier New" panose="02070309020205020404" pitchFamily="49" charset="0"/>
              </a:rPr>
              <a:t>135</a:t>
            </a:r>
          </a:p>
          <a:p>
            <a:pPr marL="273050" indent="-273050"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        2                 5                      75</a:t>
            </a:r>
          </a:p>
          <a:p>
            <a:pPr marL="273050" indent="-273050"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                                                 </a:t>
            </a:r>
            <a:r>
              <a:rPr lang="en-US" altLang="en-US" sz="2200" u="sng" dirty="0">
                <a:latin typeface="Courier New" panose="02070309020205020404" pitchFamily="49" charset="0"/>
              </a:rPr>
              <a:t>54</a:t>
            </a:r>
          </a:p>
          <a:p>
            <a:pPr marL="273050" indent="-273050"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                                                 21</a:t>
            </a:r>
            <a:endParaRPr lang="en-US" altLang="en-US" sz="800" dirty="0">
              <a:latin typeface="Courier New" panose="02070309020205020404" pitchFamily="49" charset="0"/>
            </a:endParaRPr>
          </a:p>
          <a:p>
            <a:pPr marL="273050" indent="-273050">
              <a:tabLst>
                <a:tab pos="2286000" algn="l"/>
              </a:tabLst>
            </a:pPr>
            <a:r>
              <a:rPr lang="en-US" altLang="en-US" dirty="0"/>
              <a:t>More examples:	</a:t>
            </a:r>
          </a:p>
          <a:p>
            <a:pPr marL="639763" lvl="1" indent="-246063">
              <a:tabLst>
                <a:tab pos="2286000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32 / 5</a:t>
            </a:r>
            <a:r>
              <a:rPr lang="en-US" altLang="en-US" dirty="0"/>
              <a:t>	is  </a:t>
            </a:r>
            <a:r>
              <a:rPr lang="en-US" altLang="en-US" dirty="0">
                <a:latin typeface="Courier New" panose="02070309020205020404" pitchFamily="49" charset="0"/>
              </a:rPr>
              <a:t>?</a:t>
            </a:r>
          </a:p>
          <a:p>
            <a:pPr marL="639763" lvl="1" indent="-246063">
              <a:tabLst>
                <a:tab pos="2286000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84 / 10</a:t>
            </a:r>
            <a:r>
              <a:rPr lang="en-US" altLang="en-US" dirty="0"/>
              <a:t>	is  </a:t>
            </a:r>
            <a:r>
              <a:rPr lang="en-US" altLang="en-US" dirty="0">
                <a:latin typeface="Courier New" panose="02070309020205020404" pitchFamily="49" charset="0"/>
              </a:rPr>
              <a:t>?</a:t>
            </a:r>
          </a:p>
          <a:p>
            <a:pPr marL="639763" lvl="1" indent="-246063">
              <a:tabLst>
                <a:tab pos="2286000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156 / 100</a:t>
            </a:r>
            <a:r>
              <a:rPr lang="en-US" altLang="en-US" dirty="0"/>
              <a:t>	is  </a:t>
            </a:r>
            <a:r>
              <a:rPr lang="en-US" altLang="en-US" dirty="0">
                <a:latin typeface="Courier New" panose="02070309020205020404" pitchFamily="49" charset="0"/>
              </a:rPr>
              <a:t>?</a:t>
            </a:r>
          </a:p>
          <a:p>
            <a:pPr lvl="2" indent="-246063">
              <a:tabLst>
                <a:tab pos="2286000" algn="l"/>
              </a:tabLst>
            </a:pPr>
            <a:endParaRPr lang="en-US" altLang="en-US" dirty="0"/>
          </a:p>
          <a:p>
            <a:pPr marL="639763" lvl="1" indent="-246063">
              <a:tabLst>
                <a:tab pos="2286000" algn="l"/>
              </a:tabLst>
            </a:pPr>
            <a:r>
              <a:rPr lang="en-US" altLang="en-US" dirty="0"/>
              <a:t>Dividing by 0 causes an error when your program runs.</a:t>
            </a:r>
          </a:p>
        </p:txBody>
      </p:sp>
    </p:spTree>
    <p:extLst>
      <p:ext uri="{BB962C8B-B14F-4D97-AF65-F5344CB8AC3E}">
        <p14:creationId xmlns:p14="http://schemas.microsoft.com/office/powerpoint/2010/main" val="1994707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Integer remainder with </a:t>
            </a:r>
            <a:r>
              <a:rPr lang="en-US" altLang="en-US">
                <a:latin typeface="Courier New" panose="02070309020205020404" pitchFamily="49" charset="0"/>
              </a:rPr>
              <a:t>%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>
              <a:tabLst>
                <a:tab pos="2290763" algn="l"/>
                <a:tab pos="4799013" algn="l"/>
              </a:tabLst>
            </a:pPr>
            <a:r>
              <a:rPr lang="en-US" altLang="en-US" sz="2200" dirty="0"/>
              <a:t>The </a:t>
            </a:r>
            <a:r>
              <a:rPr lang="en-US" altLang="en-US" sz="2200" dirty="0">
                <a:latin typeface="Courier New" panose="02070309020205020404" pitchFamily="49" charset="0"/>
              </a:rPr>
              <a:t>%</a:t>
            </a:r>
            <a:r>
              <a:rPr lang="en-US" altLang="en-US" sz="2200" dirty="0"/>
              <a:t> operator computes the remainder from integer division.</a:t>
            </a:r>
          </a:p>
          <a:p>
            <a:pPr marL="639763" lvl="1" indent="-246063">
              <a:tabLst>
                <a:tab pos="2290763" algn="l"/>
                <a:tab pos="479901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14 % 4</a:t>
            </a:r>
            <a:r>
              <a:rPr lang="en-US" altLang="en-US" dirty="0"/>
              <a:t>	is  </a:t>
            </a:r>
            <a:r>
              <a:rPr lang="en-US" altLang="en-US" dirty="0">
                <a:latin typeface="Courier New" panose="02070309020205020404" pitchFamily="49" charset="0"/>
              </a:rPr>
              <a:t>2</a:t>
            </a:r>
          </a:p>
          <a:p>
            <a:pPr marL="639763" lvl="1" indent="-246063">
              <a:tabLst>
                <a:tab pos="2290763" algn="l"/>
                <a:tab pos="479901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218 % 5</a:t>
            </a:r>
            <a:r>
              <a:rPr lang="en-US" altLang="en-US" dirty="0"/>
              <a:t>	is  </a:t>
            </a:r>
            <a:r>
              <a:rPr lang="en-US" altLang="en-US" dirty="0">
                <a:latin typeface="Courier New" panose="02070309020205020404" pitchFamily="49" charset="0"/>
              </a:rPr>
              <a:t>3</a:t>
            </a:r>
            <a:br>
              <a:rPr lang="en-US" altLang="en-US" sz="800" dirty="0">
                <a:latin typeface="Courier New" panose="02070309020205020404" pitchFamily="49" charset="0"/>
              </a:rPr>
            </a:br>
            <a:r>
              <a:rPr lang="en-US" altLang="en-US" sz="800" dirty="0">
                <a:latin typeface="Courier New" panose="02070309020205020404" pitchFamily="49" charset="0"/>
              </a:rPr>
              <a:t> </a:t>
            </a:r>
            <a:br>
              <a:rPr lang="en-US" altLang="en-US" sz="8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 </a:t>
            </a:r>
            <a:r>
              <a:rPr lang="en-US" altLang="en-US" sz="2000" u="sng" dirty="0">
                <a:latin typeface="Courier New" panose="02070309020205020404" pitchFamily="49" charset="0"/>
              </a:rPr>
              <a:t>   3</a:t>
            </a:r>
            <a:r>
              <a:rPr lang="en-US" altLang="en-US" sz="20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2000" u="sng" dirty="0">
                <a:latin typeface="Courier New" panose="02070309020205020404" pitchFamily="49" charset="0"/>
              </a:rPr>
              <a:t>   43</a:t>
            </a:r>
            <a:br>
              <a:rPr lang="en-US" altLang="en-US" sz="2000" u="sng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4 ) 14              5 ) 218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   </a:t>
            </a:r>
            <a:r>
              <a:rPr lang="en-US" altLang="en-US" sz="2000" u="sng" dirty="0">
                <a:latin typeface="Courier New" panose="02070309020205020404" pitchFamily="49" charset="0"/>
              </a:rPr>
              <a:t>12</a:t>
            </a:r>
            <a:r>
              <a:rPr lang="en-US" altLang="en-US" sz="2000" dirty="0">
                <a:latin typeface="Courier New" panose="02070309020205020404" pitchFamily="49" charset="0"/>
              </a:rPr>
              <a:t>                  </a:t>
            </a:r>
            <a:r>
              <a:rPr lang="en-US" altLang="en-US" sz="2000" u="sng" dirty="0">
                <a:latin typeface="Courier New" panose="02070309020205020404" pitchFamily="49" charset="0"/>
              </a:rPr>
              <a:t>20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    </a:t>
            </a:r>
            <a:r>
              <a:rPr lang="en-US" altLang="en-US" sz="2000" b="1" dirty="0">
                <a:latin typeface="Courier New" panose="02070309020205020404" pitchFamily="49" charset="0"/>
              </a:rPr>
              <a:t>2</a:t>
            </a:r>
            <a:r>
              <a:rPr lang="en-US" altLang="en-US" sz="2000" dirty="0">
                <a:latin typeface="Courier New" panose="02070309020205020404" pitchFamily="49" charset="0"/>
              </a:rPr>
              <a:t>                   18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                        </a:t>
            </a:r>
            <a:r>
              <a:rPr lang="en-US" altLang="en-US" sz="2000" u="sng" dirty="0">
                <a:latin typeface="Courier New" panose="02070309020205020404" pitchFamily="49" charset="0"/>
              </a:rPr>
              <a:t>15</a:t>
            </a:r>
            <a:br>
              <a:rPr lang="en-US" altLang="en-US" sz="2000" u="sng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                         </a:t>
            </a:r>
            <a:r>
              <a:rPr lang="en-US" altLang="en-US" sz="2000" b="1" dirty="0">
                <a:latin typeface="Courier New" panose="02070309020205020404" pitchFamily="49" charset="0"/>
              </a:rPr>
              <a:t>3</a:t>
            </a:r>
          </a:p>
          <a:p>
            <a:pPr marL="273050" indent="-273050">
              <a:buNone/>
              <a:tabLst>
                <a:tab pos="2290763" algn="l"/>
                <a:tab pos="4799013" algn="l"/>
              </a:tabLst>
            </a:pPr>
            <a:endParaRPr lang="en-US" altLang="en-US" sz="800" dirty="0"/>
          </a:p>
          <a:p>
            <a:pPr marL="273050" indent="-273050">
              <a:buNone/>
              <a:tabLst>
                <a:tab pos="2290763" algn="l"/>
                <a:tab pos="4799013" algn="l"/>
              </a:tabLst>
            </a:pPr>
            <a:endParaRPr lang="en-US" altLang="en-US" sz="800" dirty="0"/>
          </a:p>
          <a:p>
            <a:pPr marL="273050" indent="-273050">
              <a:lnSpc>
                <a:spcPct val="110000"/>
              </a:lnSpc>
              <a:tabLst>
                <a:tab pos="2290763" algn="l"/>
                <a:tab pos="4799013" algn="l"/>
              </a:tabLst>
            </a:pPr>
            <a:r>
              <a:rPr lang="en-US" altLang="en-US" dirty="0"/>
              <a:t>Applications of </a:t>
            </a:r>
            <a:r>
              <a:rPr lang="en-US" altLang="en-US" dirty="0">
                <a:latin typeface="Courier New" panose="02070309020205020404" pitchFamily="49" charset="0"/>
              </a:rPr>
              <a:t>%</a:t>
            </a:r>
            <a:r>
              <a:rPr lang="en-US" altLang="en-US" dirty="0"/>
              <a:t> operator:</a:t>
            </a:r>
          </a:p>
          <a:p>
            <a:pPr marL="639763" lvl="1" indent="-246063">
              <a:lnSpc>
                <a:spcPct val="110000"/>
              </a:lnSpc>
              <a:tabLst>
                <a:tab pos="2290763" algn="l"/>
                <a:tab pos="4799013" algn="l"/>
              </a:tabLst>
            </a:pPr>
            <a:r>
              <a:rPr lang="en-US" altLang="en-US" dirty="0"/>
              <a:t>Obtain last digit of a number:</a:t>
            </a:r>
            <a:r>
              <a:rPr lang="en-US" altLang="en-US" i="1" dirty="0"/>
              <a:t>	</a:t>
            </a:r>
            <a:r>
              <a:rPr lang="en-US" altLang="en-US" dirty="0">
                <a:latin typeface="Courier New" panose="02070309020205020404" pitchFamily="49" charset="0"/>
              </a:rPr>
              <a:t>230857 % 10</a:t>
            </a:r>
            <a:r>
              <a:rPr lang="en-US" altLang="en-US" dirty="0"/>
              <a:t> is </a:t>
            </a:r>
            <a:r>
              <a:rPr lang="en-US" altLang="en-US" dirty="0">
                <a:latin typeface="Courier New" panose="02070309020205020404" pitchFamily="49" charset="0"/>
              </a:rPr>
              <a:t>7</a:t>
            </a:r>
          </a:p>
          <a:p>
            <a:pPr marL="639763" lvl="1" indent="-246063">
              <a:lnSpc>
                <a:spcPct val="110000"/>
              </a:lnSpc>
              <a:tabLst>
                <a:tab pos="2290763" algn="l"/>
                <a:tab pos="4799013" algn="l"/>
              </a:tabLst>
            </a:pPr>
            <a:r>
              <a:rPr lang="en-US" altLang="en-US" dirty="0"/>
              <a:t>Obtain last 4 digits:	</a:t>
            </a:r>
            <a:r>
              <a:rPr lang="en-US" altLang="en-US" dirty="0">
                <a:latin typeface="Courier New" panose="02070309020205020404" pitchFamily="49" charset="0"/>
              </a:rPr>
              <a:t>658236489 % </a:t>
            </a:r>
            <a:r>
              <a:rPr lang="en-US" altLang="en-US" dirty="0"/>
              <a:t>? is </a:t>
            </a:r>
            <a:r>
              <a:rPr lang="en-US" altLang="en-US" dirty="0">
                <a:latin typeface="Courier New" panose="02070309020205020404" pitchFamily="49" charset="0"/>
              </a:rPr>
              <a:t>6489</a:t>
            </a:r>
          </a:p>
          <a:p>
            <a:pPr marL="639763" lvl="1" indent="-246063">
              <a:lnSpc>
                <a:spcPct val="110000"/>
              </a:lnSpc>
              <a:tabLst>
                <a:tab pos="2290763" algn="l"/>
                <a:tab pos="4799013" algn="l"/>
              </a:tabLst>
            </a:pPr>
            <a:r>
              <a:rPr lang="en-US" altLang="en-US" dirty="0"/>
              <a:t>See whether a number is odd:	?</a:t>
            </a:r>
            <a:endParaRPr lang="en-US" altLang="en-US" dirty="0">
              <a:latin typeface="Courier New" panose="02070309020205020404" pitchFamily="49" charset="0"/>
            </a:endParaRPr>
          </a:p>
        </p:txBody>
      </p:sp>
      <p:sp>
        <p:nvSpPr>
          <p:cNvPr id="379908" name="Text Box 4"/>
          <p:cNvSpPr txBox="1">
            <a:spLocks noChangeArrowheads="1"/>
          </p:cNvSpPr>
          <p:nvPr/>
        </p:nvSpPr>
        <p:spPr bwMode="auto">
          <a:xfrm>
            <a:off x="7620000" y="2006600"/>
            <a:ext cx="2819400" cy="187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>
                <a:latin typeface="Verdana" panose="020B0604030504040204" pitchFamily="34" charset="0"/>
                <a:cs typeface="Times New Roman" panose="02020603050405020304" pitchFamily="18" charset="0"/>
              </a:rPr>
              <a:t>What is the result?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45 % 6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2 % 2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8 % 20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11 % 0</a:t>
            </a:r>
          </a:p>
        </p:txBody>
      </p:sp>
    </p:spTree>
    <p:extLst>
      <p:ext uri="{BB962C8B-B14F-4D97-AF65-F5344CB8AC3E}">
        <p14:creationId xmlns:p14="http://schemas.microsoft.com/office/powerpoint/2010/main" val="6744113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9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79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79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9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8" grpId="0" animBg="1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17158</TotalTime>
  <Words>1253</Words>
  <Application>Microsoft Macintosh PowerPoint</Application>
  <PresentationFormat>Widescreen</PresentationFormat>
  <Paragraphs>416</Paragraphs>
  <Slides>29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Calibri</vt:lpstr>
      <vt:lpstr>Calibri Light</vt:lpstr>
      <vt:lpstr>Consolas</vt:lpstr>
      <vt:lpstr>Courier New</vt:lpstr>
      <vt:lpstr>Mangal</vt:lpstr>
      <vt:lpstr>Times New Roman</vt:lpstr>
      <vt:lpstr>Verdana</vt:lpstr>
      <vt:lpstr>Wingdings</vt:lpstr>
      <vt:lpstr>Custom Design</vt:lpstr>
      <vt:lpstr>Primitive Data and Variables</vt:lpstr>
      <vt:lpstr>Lab 1 Observations</vt:lpstr>
      <vt:lpstr>Lab 1 (cont’d)</vt:lpstr>
      <vt:lpstr>Data types</vt:lpstr>
      <vt:lpstr>Java's primitive types</vt:lpstr>
      <vt:lpstr>Expressions</vt:lpstr>
      <vt:lpstr>Arithmetic operators</vt:lpstr>
      <vt:lpstr>Integer division with /</vt:lpstr>
      <vt:lpstr>Integer remainder with %</vt:lpstr>
      <vt:lpstr>Precedence</vt:lpstr>
      <vt:lpstr>Precedence examples</vt:lpstr>
      <vt:lpstr>Precedence questions</vt:lpstr>
      <vt:lpstr>Real numbers (type double)</vt:lpstr>
      <vt:lpstr>Real number example</vt:lpstr>
      <vt:lpstr>Mixing types</vt:lpstr>
      <vt:lpstr>String concatenation</vt:lpstr>
      <vt:lpstr>Variables</vt:lpstr>
      <vt:lpstr>Receipt example</vt:lpstr>
      <vt:lpstr>Variables</vt:lpstr>
      <vt:lpstr>Declaration</vt:lpstr>
      <vt:lpstr>Assignment</vt:lpstr>
      <vt:lpstr>Using variables</vt:lpstr>
      <vt:lpstr>Declaration/initialization</vt:lpstr>
      <vt:lpstr>Assignment and algebra</vt:lpstr>
      <vt:lpstr>Assignment and types</vt:lpstr>
      <vt:lpstr>Compiler errors</vt:lpstr>
      <vt:lpstr>Printing a variable's value</vt:lpstr>
      <vt:lpstr>Receipt question</vt:lpstr>
      <vt:lpstr>Receipt answer</vt:lpstr>
    </vt:vector>
  </TitlesOfParts>
  <Company>University of Washington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589</cp:revision>
  <dcterms:created xsi:type="dcterms:W3CDTF">2008-06-28T20:57:21Z</dcterms:created>
  <dcterms:modified xsi:type="dcterms:W3CDTF">2018-02-02T12:35:34Z</dcterms:modified>
</cp:coreProperties>
</file>