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0"/>
  </p:notesMasterIdLst>
  <p:sldIdLst>
    <p:sldId id="287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6" autoAdjust="0"/>
    <p:restoredTop sz="85733" autoAdjust="0"/>
  </p:normalViewPr>
  <p:slideViewPr>
    <p:cSldViewPr>
      <p:cViewPr varScale="1">
        <p:scale>
          <a:sx n="107" d="100"/>
          <a:sy n="107" d="100"/>
        </p:scale>
        <p:origin x="12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C9CC6D-6A4F-4226-B7C6-5CB7D8EDECE1}" type="slidenum">
              <a:rPr lang="en-US" altLang="en-US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72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0D9388-73DE-44D5-B9DF-CD95CD161849}" type="slidenum">
              <a:rPr lang="en-US" altLang="en-US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74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5E657F-14FA-48EB-A3EB-35EBE42132F8}" type="slidenum">
              <a:rPr lang="en-US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2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1CCE0F-AC5D-4555-8CD3-4632C7261F38}" type="slidenum">
              <a:rPr lang="en-US" altLang="en-US">
                <a:solidFill>
                  <a:srgbClr val="000000"/>
                </a:solidFill>
              </a:rPr>
              <a:pPr eaLnBrk="1" hangingPunct="1"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69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DEC005-4CB4-487A-AA82-7D6BBEF5C970}" type="slidenum">
              <a:rPr lang="en-US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7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DA38E9-3391-4D56-9B0E-E7B4028AD1AA}" type="slidenum">
              <a:rPr lang="en-US" altLang="en-US">
                <a:solidFill>
                  <a:srgbClr val="000000"/>
                </a:solidFill>
              </a:rPr>
              <a:pPr eaLnBrk="1" hangingPunct="1"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928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BBD859-4831-41B4-964B-960CF1B414E4}" type="slidenum">
              <a:rPr lang="en-US" altLang="en-US">
                <a:solidFill>
                  <a:srgbClr val="000000"/>
                </a:solidFill>
              </a:rPr>
              <a:pPr eaLnBrk="1" hangingPunct="1"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28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DDCF7E-39DE-47DB-A9C3-B153062D998D}" type="slidenum">
              <a:rPr lang="en-US" altLang="en-US">
                <a:solidFill>
                  <a:srgbClr val="000000"/>
                </a:solidFill>
              </a:rPr>
              <a:pPr eaLnBrk="1" hangingPunct="1"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93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B8286B-FCA9-4069-AF95-BACCD71B319C}" type="slidenum">
              <a:rPr lang="en-US" altLang="en-US">
                <a:solidFill>
                  <a:srgbClr val="000000"/>
                </a:solidFill>
              </a:rPr>
              <a:pPr eaLnBrk="1" hangingPunct="1"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70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601AE2-2331-438E-9B38-79D56CC8F396}" type="slidenum">
              <a:rPr lang="en-US" altLang="en-US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5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Algorithms and Structured Programming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161 </a:t>
            </a:r>
            <a:r>
              <a:rPr lang="mr-IN" dirty="0"/>
              <a:t>–</a:t>
            </a:r>
            <a:r>
              <a:rPr lang="en-US" dirty="0"/>
              <a:t> Introduction to Programming I</a:t>
            </a:r>
          </a:p>
        </p:txBody>
      </p:sp>
    </p:spTree>
    <p:extLst>
      <p:ext uri="{BB962C8B-B14F-4D97-AF65-F5344CB8AC3E}">
        <p14:creationId xmlns:p14="http://schemas.microsoft.com/office/powerpoint/2010/main" val="196839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1" y="1295400"/>
            <a:ext cx="8994775" cy="5303632"/>
          </a:xfrm>
        </p:spPr>
        <p:txBody>
          <a:bodyPr vert="horz" lIns="90000" tIns="46800" rIns="90000" bIns="46800" rtlCol="0">
            <a:spAutoFit/>
          </a:bodyPr>
          <a:lstStyle/>
          <a:p>
            <a:pPr marL="339725" indent="-339725" algn="ctr" defTabSz="449263"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i="1" dirty="0"/>
              <a:t>Gives your method a name so it can be executed</a:t>
            </a:r>
          </a:p>
          <a:p>
            <a:pPr marL="739775" lvl="1" indent="-282575" defTabSz="449263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900" i="1" dirty="0"/>
          </a:p>
          <a:p>
            <a:pPr marL="339725" indent="-339725" defTabSz="449263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dirty="0"/>
              <a:t>Syntax:</a:t>
            </a:r>
            <a:br>
              <a:rPr lang="en-GB" altLang="en-US" dirty="0"/>
            </a:br>
            <a:br>
              <a:rPr lang="en-GB" altLang="en-US" sz="800" dirty="0"/>
            </a:br>
            <a:br>
              <a:rPr lang="en-GB" altLang="en-US" sz="800" dirty="0"/>
            </a:br>
            <a:r>
              <a:rPr lang="en-GB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2200" b="1" dirty="0"/>
              <a:t>name</a:t>
            </a:r>
            <a:r>
              <a:rPr lang="en-GB" altLang="en-US" sz="2200" dirty="0">
                <a:latin typeface="Courier New" panose="02070309020205020404" pitchFamily="49" charset="0"/>
              </a:rPr>
              <a:t>() {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dirty="0"/>
              <a:t>...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}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endParaRPr lang="en-GB" altLang="en-US" sz="2200" dirty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 marL="339725" indent="-339725" defTabSz="449263">
              <a:spcBef>
                <a:spcPts val="1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dirty="0"/>
              <a:t>Example:</a:t>
            </a:r>
            <a:br>
              <a:rPr lang="en-GB" altLang="en-US" dirty="0"/>
            </a:br>
            <a:br>
              <a:rPr lang="en-GB" altLang="en-US" sz="800" dirty="0"/>
            </a:br>
            <a:r>
              <a:rPr lang="en-GB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2200" dirty="0" err="1">
                <a:latin typeface="Consolas" charset="0"/>
                <a:ea typeface="Consolas" charset="0"/>
                <a:cs typeface="Consolas" charset="0"/>
              </a:rPr>
              <a:t>printWarning</a:t>
            </a:r>
            <a: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  <a:t>() {</a:t>
            </a:r>
            <a:b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9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("This product causes cancer");</a:t>
            </a:r>
            <a:b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9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("in lab rats and humans.");</a:t>
            </a:r>
            <a:b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Declaring a method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87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Calling a method</a:t>
            </a: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spcBef>
                <a:spcPts val="450"/>
              </a:spcBef>
              <a:buNone/>
            </a:pPr>
            <a:r>
              <a:rPr lang="en-GB" altLang="en-US" i="1" dirty="0"/>
              <a:t>Executes the method's code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sz="900" i="1" dirty="0"/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altLang="en-US" dirty="0"/>
              <a:t>Syntax:</a:t>
            </a:r>
            <a:endParaRPr lang="en-GB" altLang="en-US" sz="1300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b="1" i="1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b="1" dirty="0"/>
              <a:t>	name</a:t>
            </a:r>
            <a:r>
              <a:rPr lang="en-GB" altLang="en-US" dirty="0"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sz="900" dirty="0"/>
          </a:p>
          <a:p>
            <a:pPr lvl="1">
              <a:lnSpc>
                <a:spcPct val="110000"/>
              </a:lnSpc>
              <a:spcBef>
                <a:spcPts val="450"/>
              </a:spcBef>
            </a:pPr>
            <a:r>
              <a:rPr lang="en-GB" altLang="en-US" dirty="0"/>
              <a:t>Can call same method many times if you like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dirty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altLang="en-US" dirty="0"/>
              <a:t>Example:</a:t>
            </a:r>
            <a:endParaRPr lang="en-GB" altLang="en-US" sz="11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dirty="0">
                <a:latin typeface="Courier New" panose="02070309020205020404" pitchFamily="49" charset="0"/>
              </a:rPr>
              <a:t>	</a:t>
            </a:r>
            <a:r>
              <a:rPr lang="en-GB" altLang="en-US" dirty="0" err="1">
                <a:latin typeface="Consolas" charset="0"/>
                <a:ea typeface="Consolas" charset="0"/>
                <a:cs typeface="Consolas" charset="0"/>
              </a:rPr>
              <a:t>printWarning</a:t>
            </a: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u="sng" dirty="0"/>
          </a:p>
          <a:p>
            <a:pPr lvl="1">
              <a:lnSpc>
                <a:spcPct val="140000"/>
              </a:lnSpc>
              <a:spcBef>
                <a:spcPts val="450"/>
              </a:spcBef>
            </a:pPr>
            <a:r>
              <a:rPr lang="en-GB" altLang="en-US" dirty="0"/>
              <a:t>Output: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endParaRPr lang="en-GB" altLang="en-US" sz="1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altLang="en-US" dirty="0">
                <a:latin typeface="Courier New" panose="02070309020205020404" pitchFamily="49" charset="0"/>
              </a:rPr>
              <a:t>	</a:t>
            </a: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This product causes cancer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	in lab rats and humans.</a:t>
            </a:r>
          </a:p>
        </p:txBody>
      </p:sp>
    </p:spTree>
    <p:extLst>
      <p:ext uri="{BB962C8B-B14F-4D97-AF65-F5344CB8AC3E}">
        <p14:creationId xmlns:p14="http://schemas.microsoft.com/office/powerpoint/2010/main" val="468374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with static method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FreshPrince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    rap();                 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Calling (running) the rap method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    rap();                 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Calling the rap method again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8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This method prints the lyrics to my </a:t>
            </a:r>
            <a:r>
              <a:rPr lang="en-GB" altLang="en-US" sz="1600" b="1" dirty="0" err="1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favorite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song.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rap()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("Now this is the story all about how");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("My life got flipped turned upside-down");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/>
              <a:t>Output:</a:t>
            </a:r>
          </a:p>
          <a:p>
            <a:pPr>
              <a:lnSpc>
                <a:spcPct val="80000"/>
              </a:lnSpc>
              <a:spcBef>
                <a:spcPts val="150"/>
              </a:spcBef>
              <a:buNone/>
            </a:pPr>
            <a:endParaRPr lang="en-GB" altLang="en-US" sz="3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My life got flipped turned upside-down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My life got flipped turned upside-down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5310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Final cookie program</a:t>
            </a:r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>
            <a:noAutofit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This program displays a recipe for cookies.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BakeCookies3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 public static void 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err="1">
                <a:latin typeface="Consolas" charset="0"/>
                <a:ea typeface="Consolas" charset="0"/>
                <a:cs typeface="Consolas" charset="0"/>
              </a:rPr>
              <a:t>makeBatter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bake();      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1st batch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bake();      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2nd batch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decorate();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Step 1: Make the cake batter.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400" b="1" dirty="0" err="1">
                <a:latin typeface="Consolas" charset="0"/>
                <a:ea typeface="Consolas" charset="0"/>
                <a:cs typeface="Consolas" charset="0"/>
              </a:rPr>
              <a:t>makeBatter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Step 2: Bake a batch of cookies.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bake()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// Step 3: Decorate the cookies.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decorate()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5489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Methods calling methods</a:t>
            </a:r>
            <a:endParaRPr lang="en-US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MethodsExample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message1();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b="1" dirty="0">
                <a:latin typeface="Consolas" charset="0"/>
                <a:ea typeface="Consolas" charset="0"/>
                <a:cs typeface="Consolas" charset="0"/>
              </a:rPr>
              <a:t>message2();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("Done with main.");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message1()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("This is message1.");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message2()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("This is message2.");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b="1" dirty="0">
                <a:latin typeface="Consolas" charset="0"/>
                <a:ea typeface="Consolas" charset="0"/>
                <a:cs typeface="Consolas" charset="0"/>
              </a:rPr>
              <a:t>        message1();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("Done with message2.");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0000"/>
              </a:lnSpc>
            </a:pPr>
            <a:endParaRPr lang="en-GB" altLang="en-US" sz="2000" dirty="0"/>
          </a:p>
          <a:p>
            <a:pPr eaLnBrk="1" hangingPunct="1">
              <a:lnSpc>
                <a:spcPct val="60000"/>
              </a:lnSpc>
            </a:pPr>
            <a:r>
              <a:rPr lang="en-GB" altLang="en-US" sz="2000" dirty="0"/>
              <a:t>Output?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0236679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/>
              <a:t>When a method is called, the program's execution...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"jumps" into that method, executing its statements, then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"jumps" back to the point where the method was called.</a:t>
            </a:r>
          </a:p>
          <a:p>
            <a:pPr>
              <a:spcBef>
                <a:spcPts val="450"/>
              </a:spcBef>
              <a:buNone/>
            </a:pPr>
            <a:endParaRPr lang="en-GB" altLang="en-US" sz="16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MethodsExample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b="1" dirty="0">
                <a:latin typeface="Consolas" charset="0"/>
                <a:ea typeface="Consolas" charset="0"/>
                <a:cs typeface="Consolas" charset="0"/>
              </a:rPr>
              <a:t>message1();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       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b="1" dirty="0">
                <a:latin typeface="Consolas" charset="0"/>
                <a:ea typeface="Consolas" charset="0"/>
                <a:cs typeface="Consolas" charset="0"/>
              </a:rPr>
              <a:t>message2();</a:t>
            </a: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("Done with main.");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2200" dirty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67200" y="3244850"/>
            <a:ext cx="6324600" cy="738188"/>
            <a:chOff x="1632" y="2135"/>
            <a:chExt cx="3984" cy="465"/>
          </a:xfrm>
        </p:grpSpPr>
        <p:sp>
          <p:nvSpPr>
            <p:cNvPr id="44045" name="Text Box 4"/>
            <p:cNvSpPr txBox="1">
              <a:spLocks noChangeArrowheads="1"/>
            </p:cNvSpPr>
            <p:nvPr/>
          </p:nvSpPr>
          <p:spPr bwMode="auto">
            <a:xfrm>
              <a:off x="2410" y="2135"/>
              <a:ext cx="3206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message1() {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message1.");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  <a:endParaRPr lang="en-US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44046" name="Line 5"/>
            <p:cNvSpPr>
              <a:spLocks noChangeShapeType="1"/>
            </p:cNvSpPr>
            <p:nvPr/>
          </p:nvSpPr>
          <p:spPr bwMode="auto">
            <a:xfrm>
              <a:off x="1632" y="2304"/>
              <a:ext cx="1104" cy="23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7" name="Line 6"/>
            <p:cNvSpPr>
              <a:spLocks noChangeShapeType="1"/>
            </p:cNvSpPr>
            <p:nvPr/>
          </p:nvSpPr>
          <p:spPr bwMode="auto">
            <a:xfrm flipH="1" flipV="1">
              <a:off x="1632" y="2400"/>
              <a:ext cx="816" cy="71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038600" y="4160838"/>
            <a:ext cx="6553200" cy="1447800"/>
            <a:chOff x="1488" y="2736"/>
            <a:chExt cx="4128" cy="912"/>
          </a:xfrm>
        </p:grpSpPr>
        <p:sp>
          <p:nvSpPr>
            <p:cNvPr id="44042" name="Text Box 8"/>
            <p:cNvSpPr txBox="1">
              <a:spLocks noChangeArrowheads="1"/>
            </p:cNvSpPr>
            <p:nvPr/>
          </p:nvSpPr>
          <p:spPr bwMode="auto">
            <a:xfrm>
              <a:off x="2402" y="2736"/>
              <a:ext cx="3214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message2() {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message2.");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b="1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message1();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endParaRPr lang="en-GB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("Done with message2.");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sp>
          <p:nvSpPr>
            <p:cNvPr id="44043" name="Line 9"/>
            <p:cNvSpPr>
              <a:spLocks noChangeShapeType="1"/>
            </p:cNvSpPr>
            <p:nvPr/>
          </p:nvSpPr>
          <p:spPr bwMode="auto">
            <a:xfrm>
              <a:off x="1536" y="2784"/>
              <a:ext cx="1152" cy="144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4" name="Line 10"/>
            <p:cNvSpPr>
              <a:spLocks noChangeShapeType="1"/>
            </p:cNvSpPr>
            <p:nvPr/>
          </p:nvSpPr>
          <p:spPr bwMode="auto">
            <a:xfrm flipH="1" flipV="1">
              <a:off x="1488" y="2832"/>
              <a:ext cx="960" cy="67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86400" y="4827588"/>
            <a:ext cx="5105400" cy="1612900"/>
            <a:chOff x="2400" y="3132"/>
            <a:chExt cx="3216" cy="1016"/>
          </a:xfrm>
        </p:grpSpPr>
        <p:sp>
          <p:nvSpPr>
            <p:cNvPr id="44039" name="Text Box 12"/>
            <p:cNvSpPr txBox="1">
              <a:spLocks noChangeArrowheads="1"/>
            </p:cNvSpPr>
            <p:nvPr/>
          </p:nvSpPr>
          <p:spPr bwMode="auto">
            <a:xfrm>
              <a:off x="2400" y="3683"/>
              <a:ext cx="3216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message1() {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message1.");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  <a:endParaRPr lang="en-US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44040" name="Line 13"/>
            <p:cNvSpPr>
              <a:spLocks noChangeShapeType="1"/>
            </p:cNvSpPr>
            <p:nvPr/>
          </p:nvSpPr>
          <p:spPr bwMode="auto">
            <a:xfrm flipH="1">
              <a:off x="2732" y="3132"/>
              <a:ext cx="240" cy="720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1" name="Line 14"/>
            <p:cNvSpPr>
              <a:spLocks noChangeShapeType="1"/>
            </p:cNvSpPr>
            <p:nvPr/>
          </p:nvSpPr>
          <p:spPr bwMode="auto">
            <a:xfrm flipV="1">
              <a:off x="2492" y="3132"/>
              <a:ext cx="336" cy="91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03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Control flow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178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to use methods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dirty="0"/>
              <a:t>Place statements into a static method if: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The statements are related structurally, and/or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The statements are repeated.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You should not create static methods for: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An individual </a:t>
            </a:r>
            <a:r>
              <a:rPr lang="en-US" altLang="en-US" dirty="0" err="1">
                <a:latin typeface="Courier New" panose="02070309020205020404" pitchFamily="49" charset="0"/>
              </a:rPr>
              <a:t>println</a:t>
            </a:r>
            <a:r>
              <a:rPr lang="en-US" altLang="en-US" dirty="0"/>
              <a:t> statement.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Only blank lines. (Put blank </a:t>
            </a:r>
            <a:r>
              <a:rPr lang="en-US" altLang="en-US" dirty="0" err="1">
                <a:latin typeface="Courier New" panose="02070309020205020404" pitchFamily="49" charset="0"/>
              </a:rPr>
              <a:t>println</a:t>
            </a:r>
            <a:r>
              <a:rPr lang="en-US" altLang="en-US" dirty="0" err="1"/>
              <a:t>s</a:t>
            </a:r>
            <a:r>
              <a:rPr lang="en-US" altLang="en-US" dirty="0"/>
              <a:t> in </a:t>
            </a:r>
            <a:r>
              <a:rPr lang="en-US" altLang="en-US" dirty="0">
                <a:latin typeface="Courier New" panose="02070309020205020404" pitchFamily="49" charset="0"/>
              </a:rPr>
              <a:t>main</a:t>
            </a:r>
            <a:r>
              <a:rPr lang="en-US" altLang="en-US" dirty="0"/>
              <a:t>.)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Unrelated or weakly related statements.</a:t>
            </a:r>
            <a:br>
              <a:rPr lang="en-US" altLang="en-US" dirty="0"/>
            </a:br>
            <a:r>
              <a:rPr lang="en-US" altLang="en-US" dirty="0"/>
              <a:t>(Consider splitting them into two smaller methods.)</a:t>
            </a:r>
          </a:p>
        </p:txBody>
      </p:sp>
    </p:spTree>
    <p:extLst>
      <p:ext uri="{BB962C8B-B14F-4D97-AF65-F5344CB8AC3E}">
        <p14:creationId xmlns:p14="http://schemas.microsoft.com/office/powerpoint/2010/main" val="123746413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Drawing complex figures with static methods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923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Static methods question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Write a program to print these figures using methods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415160413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Development strategy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86200" y="1905000"/>
            <a:ext cx="6477000" cy="31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u="sng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First version (unstructured):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endParaRPr lang="en-US" altLang="en-US" sz="8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Create an empty program and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main</a:t>
            </a: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method.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8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Copy the expected output into it, surrounding each line with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System.out.println</a:t>
            </a: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syntax.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8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Run it to verify the output.</a:t>
            </a:r>
          </a:p>
        </p:txBody>
      </p:sp>
    </p:spTree>
    <p:extLst>
      <p:ext uri="{BB962C8B-B14F-4D97-AF65-F5344CB8AC3E}">
        <p14:creationId xmlns:p14="http://schemas.microsoft.com/office/powerpoint/2010/main" val="39367407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ugar_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 t="2396" r="3035" b="1958"/>
          <a:stretch>
            <a:fillRect/>
          </a:stretch>
        </p:blipFill>
        <p:spPr bwMode="auto">
          <a:xfrm>
            <a:off x="8001001" y="2876550"/>
            <a:ext cx="23653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Algorithms</a:t>
            </a: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/>
              <a:t>algorithm: a list of steps for solving a problem</a:t>
            </a:r>
          </a:p>
          <a:p>
            <a:r>
              <a:rPr lang="en-GB" altLang="en-US" dirty="0"/>
              <a:t>Example algorithm: "Bake sugar cookies"</a:t>
            </a:r>
          </a:p>
          <a:p>
            <a:pPr lvl="1"/>
            <a:r>
              <a:rPr lang="en-GB" altLang="en-US" dirty="0"/>
              <a:t>Mix the dry ingredients.</a:t>
            </a:r>
          </a:p>
          <a:p>
            <a:pPr lvl="1"/>
            <a:r>
              <a:rPr lang="en-GB" altLang="en-US" dirty="0"/>
              <a:t>Cream the butter and sugar.</a:t>
            </a:r>
          </a:p>
          <a:p>
            <a:pPr lvl="1"/>
            <a:r>
              <a:rPr lang="en-GB" altLang="en-US" dirty="0"/>
              <a:t>Beat in the eggs.</a:t>
            </a:r>
          </a:p>
          <a:p>
            <a:pPr lvl="1"/>
            <a:r>
              <a:rPr lang="en-GB" altLang="en-US" dirty="0"/>
              <a:t>Stir in the dry ingredients.</a:t>
            </a:r>
          </a:p>
          <a:p>
            <a:pPr lvl="1"/>
            <a:r>
              <a:rPr lang="en-GB" altLang="en-US" dirty="0"/>
              <a:t>Set the oven temperature.</a:t>
            </a:r>
          </a:p>
          <a:p>
            <a:pPr lvl="1"/>
            <a:r>
              <a:rPr lang="en-GB" altLang="en-US" dirty="0"/>
              <a:t>Set the timer.</a:t>
            </a:r>
          </a:p>
          <a:p>
            <a:pPr lvl="1"/>
            <a:r>
              <a:rPr lang="en-GB" altLang="en-US" dirty="0"/>
              <a:t>Place the cookies into the oven.</a:t>
            </a:r>
          </a:p>
          <a:p>
            <a:pPr lvl="1"/>
            <a:r>
              <a:rPr lang="en-GB" altLang="en-US" dirty="0"/>
              <a:t>Allow the cookies to bake.</a:t>
            </a:r>
          </a:p>
          <a:p>
            <a:pPr lvl="1"/>
            <a:r>
              <a:rPr lang="en-GB" altLang="en-US" dirty="0"/>
              <a:t>Spread frosting and sprinkles onto the cookies.</a:t>
            </a:r>
          </a:p>
          <a:p>
            <a:pPr lvl="1"/>
            <a:r>
              <a:rPr lang="en-GB" altLang="en-US" dirty="0"/>
              <a:t>...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560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version 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Figures1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 ______");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/      \\");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System.out.println("/        \\");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System.out.println("\\        /");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\\______/");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System.out.println("\\        /");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\\______/");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System.out.println("+--------+");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 ______");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/      \\");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System.out.println("/        \\");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  STOP  |");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System.out.println("\\        /");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\\______/");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 ______");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/      \\");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System.out.println("/        \\");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System.out.println("+--------+");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746326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Development strategy 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86200" y="1905000"/>
            <a:ext cx="6477000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u="sng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Second version (structured, with redundancy):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800" u="sng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Identify the structure of the output.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Divide the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main</a:t>
            </a: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method into static methods based on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149114253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2057400" y="5707208"/>
            <a:ext cx="1219200" cy="64008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057400" y="4144963"/>
            <a:ext cx="1219200" cy="11887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057400" y="3045897"/>
            <a:ext cx="1219200" cy="64008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057400" y="1905000"/>
            <a:ext cx="1219200" cy="914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524000" y="1325563"/>
            <a:ext cx="10287000" cy="517533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819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Output structure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886200" y="1905001"/>
            <a:ext cx="6477000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The structure of the output: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initial "egg" figure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second "teacup" figure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third "stop sign" figure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fourth "hat" figure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This structure can be represented by methods: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drawEgg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drawTeaCup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drawStopSign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drawHat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885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version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Figures2 {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    drawEgg();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    drawTeaCup();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    drawStopSign();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    drawHat();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public static void drawEgg() {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 ______");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/      \\");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System.out.println("/        \\");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System.out.println("\\        /");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\\______/");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public static void drawTeaCup() {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System.out.println("\\        /");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\\______/");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System.out.println("+--------+");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198283157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version 2, cont'd.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public static void drawStopSign() {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 ______");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/      \\");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System.out.println("/        \\");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  STOP  |");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System.out.println("\\        /");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\\______/");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public static void drawHat() {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 ______");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 /      \\");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System.out.println("/        \\");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System.out.println("+--------+");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47278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Development strategy 3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86200" y="1905000"/>
            <a:ext cx="6477000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u="sng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Third version (structured, without redundancy):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endParaRPr lang="en-US" altLang="en-US" sz="800" u="sng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Identify redundancy in the output, and create methods to eliminate as much as possible.</a:t>
            </a:r>
          </a:p>
          <a:p>
            <a:pPr lvl="1"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Add comments 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275662587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990600" y="6177293"/>
            <a:ext cx="1066800" cy="36933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966849" y="3520072"/>
            <a:ext cx="1066800" cy="36933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954973" y="3130889"/>
            <a:ext cx="1090551" cy="36933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971797" y="4191000"/>
            <a:ext cx="1066800" cy="36933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990600" y="5802868"/>
            <a:ext cx="1066800" cy="36933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990600" y="1975941"/>
            <a:ext cx="1066800" cy="36933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1FD521D9-B381-E046-BFCF-19273086B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849" y="2412543"/>
            <a:ext cx="1090551" cy="36933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B8F99E86-4A64-A34C-9947-C7881E898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848" y="4899856"/>
            <a:ext cx="1090551" cy="36933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00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5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1229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Output redundancy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3886200" y="2286001"/>
            <a:ext cx="64008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The redundancy in the output: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altLang="en-US" sz="8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egg top:	reused on stop sign, hat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egg bottom:	reused on teacup, stop sign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divider line:	used on teacup, hat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endParaRPr lang="en-US" altLang="en-US" sz="20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This redundancy can be fixed by methods: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drawEggTop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drawEggBottom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drawLine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5430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version 3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>
            <a:normAutofit/>
          </a:bodyPr>
          <a:lstStyle/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Suzy Student, CSE 138, Spring 2094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Prints several figures, with methods for structure and redundancy.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class Figures3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drawEgg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drawTeaCup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drawStopSign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drawHat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Draws the top half of an </a:t>
            </a:r>
            <a:r>
              <a:rPr lang="en-US" alt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an</a:t>
            </a: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egg figure.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drawEggTop</a:t>
            </a:r>
            <a:r>
              <a:rPr lang="en-US" altLang="en-US" sz="1600" b="1" dirty="0">
                <a:latin typeface="Courier New" panose="02070309020205020404" pitchFamily="49" charset="0"/>
              </a:rPr>
              <a:t>()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  ______");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 /      \\");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("/        \\");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Draws the bottom half of an egg figure.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drawEggBottom</a:t>
            </a:r>
            <a:r>
              <a:rPr lang="en-US" altLang="en-US" sz="1600" b="1" dirty="0">
                <a:latin typeface="Courier New" panose="02070309020205020404" pitchFamily="49" charset="0"/>
              </a:rPr>
              <a:t>()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("\\        /");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 \\______/");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Draws a complete egg figure.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drawEgg</a:t>
            </a:r>
            <a:r>
              <a:rPr lang="en-US" altLang="en-US" sz="1600" b="1" dirty="0">
                <a:latin typeface="Courier New" panose="02070309020205020404" pitchFamily="49" charset="0"/>
              </a:rPr>
              <a:t>()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drawEggTop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drawEggBottom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287672975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version 3, cont'd.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>
            <a:normAutofit/>
          </a:bodyPr>
          <a:lstStyle/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Draws a teacup figure.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drawTeaCup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drawEggBottom</a:t>
            </a:r>
            <a:r>
              <a:rPr lang="en-US" altLang="en-US" sz="16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Draws a stop sign figure.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drawStopSign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drawEggTop</a:t>
            </a:r>
            <a:r>
              <a:rPr lang="en-US" altLang="en-US" sz="16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("|  STOP  |");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drawEggBottom</a:t>
            </a:r>
            <a:r>
              <a:rPr lang="en-US" altLang="en-US" sz="16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Draws a figure that looks like a hat.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hat()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drawEggTop</a:t>
            </a:r>
            <a:r>
              <a:rPr lang="en-US" altLang="en-US" sz="16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Draws a line of dashes.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b="1" dirty="0">
                <a:latin typeface="Courier New" panose="02070309020205020404" pitchFamily="49" charset="0"/>
              </a:rPr>
              <a:t>() {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("+--------+");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55000"/>
              </a:lnSpc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069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Problems with algorithms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i="1" dirty="0"/>
              <a:t>lack of structure</a:t>
            </a:r>
            <a:r>
              <a:rPr lang="en-US" altLang="en-US" dirty="0"/>
              <a:t>: Many tiny steps; tough to remember</a:t>
            </a:r>
          </a:p>
          <a:p>
            <a:pPr lvl="1" eaLnBrk="1" hangingPunct="1"/>
            <a:endParaRPr lang="en-US" altLang="en-US" sz="900" dirty="0"/>
          </a:p>
          <a:p>
            <a:pPr eaLnBrk="1" hangingPunct="1"/>
            <a:r>
              <a:rPr lang="en-US" altLang="en-US" i="1" dirty="0"/>
              <a:t>redundancy</a:t>
            </a:r>
            <a:r>
              <a:rPr lang="en-US" altLang="en-US" dirty="0"/>
              <a:t>: Consider making a double batch...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404040"/>
                </a:solidFill>
              </a:rPr>
              <a:t>Mix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404040"/>
                </a:solidFill>
              </a:rPr>
              <a:t>Cream the butter and sugar.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404040"/>
                </a:solidFill>
              </a:rPr>
              <a:t>Beat in the eggs.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404040"/>
                </a:solidFill>
              </a:rPr>
              <a:t>Stir in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Set the oven temperature.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003399"/>
                </a:solidFill>
              </a:rPr>
              <a:t>Set the timer.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003399"/>
                </a:solidFill>
              </a:rPr>
              <a:t>Place the first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003399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800000"/>
                </a:solidFill>
              </a:rPr>
              <a:t>Set the timer.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800000"/>
                </a:solidFill>
              </a:rPr>
              <a:t>Place the second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800000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404040"/>
                </a:solidFill>
              </a:rPr>
              <a:t>Mix ingredients for frosting.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rgbClr val="404040"/>
                </a:solidFill>
              </a:rPr>
              <a:t>...</a:t>
            </a:r>
            <a:endParaRPr lang="en-US" altLang="en-US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1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Structured algorithms</a:t>
            </a: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altLang="en-US" b="1"/>
              <a:t>structured algorithm</a:t>
            </a:r>
            <a:r>
              <a:rPr lang="en-GB" altLang="en-US"/>
              <a:t>: Split into coherent tasks.</a:t>
            </a:r>
          </a:p>
          <a:p>
            <a:pPr lvl="1">
              <a:buNone/>
            </a:pPr>
            <a:r>
              <a:rPr lang="en-GB" altLang="en-US" sz="2000" b="1" u="sng"/>
              <a:t>1</a:t>
            </a:r>
            <a:r>
              <a:rPr lang="en-GB" altLang="en-US" sz="2000" u="sng"/>
              <a:t>	Make the cookie batter.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Cream the butter and sugar.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Beat in the eggs.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Stir in the dry ingredients.</a:t>
            </a:r>
          </a:p>
          <a:p>
            <a:pPr lvl="2">
              <a:spcBef>
                <a:spcPts val="450"/>
              </a:spcBef>
            </a:pPr>
            <a:endParaRPr lang="en-GB" altLang="en-US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 b="1" u="sng"/>
              <a:t>2</a:t>
            </a:r>
            <a:r>
              <a:rPr lang="en-GB" altLang="en-US" sz="2000" u="sng"/>
              <a:t>	Bake the cookies.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Set the timer.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Place the cookies into the oven.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Allow the cookies to bake.</a:t>
            </a:r>
          </a:p>
          <a:p>
            <a:pPr lvl="2">
              <a:spcBef>
                <a:spcPts val="450"/>
              </a:spcBef>
            </a:pPr>
            <a:endParaRPr lang="en-GB" altLang="en-US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 b="1" u="sng"/>
              <a:t>3</a:t>
            </a:r>
            <a:r>
              <a:rPr lang="en-GB" altLang="en-US" sz="2000" u="sng"/>
              <a:t>	Add frosting and sprinkles.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Mix the ingredients for the frosting.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Spread frosting and sprinkles onto the cookies.</a:t>
            </a:r>
            <a:endParaRPr lang="en-GB" altLang="en-US" sz="10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>
                <a:solidFill>
                  <a:srgbClr val="404040"/>
                </a:solidFill>
              </a:rPr>
              <a:t>...</a:t>
            </a:r>
            <a:endParaRPr lang="en-US" altLang="en-US" sz="20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17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Removing redundancy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A well-structured algorithm can describe repeated tasks with less redundancy</a:t>
            </a:r>
          </a:p>
          <a:p>
            <a:pPr lvl="1">
              <a:spcBef>
                <a:spcPts val="450"/>
              </a:spcBef>
            </a:pPr>
            <a:endParaRPr lang="en-GB" altLang="en-US" sz="900" dirty="0"/>
          </a:p>
          <a:p>
            <a:pPr lvl="1">
              <a:buNone/>
            </a:pPr>
            <a:r>
              <a:rPr lang="en-GB" altLang="en-US" b="1" u="sng" dirty="0"/>
              <a:t>1</a:t>
            </a:r>
            <a:r>
              <a:rPr lang="en-GB" altLang="en-US" u="sng" dirty="0"/>
              <a:t> Make the cookie batter.</a:t>
            </a:r>
          </a:p>
          <a:p>
            <a:pPr lvl="1">
              <a:spcBef>
                <a:spcPts val="450"/>
              </a:spcBef>
            </a:pPr>
            <a:r>
              <a:rPr lang="en-GB" altLang="en-US" dirty="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altLang="en-US" dirty="0">
                <a:solidFill>
                  <a:srgbClr val="404040"/>
                </a:solidFill>
              </a:rPr>
              <a:t>...</a:t>
            </a:r>
            <a:endParaRPr lang="en-GB" altLang="en-US" sz="900" dirty="0">
              <a:solidFill>
                <a:srgbClr val="404040"/>
              </a:solidFill>
            </a:endParaRPr>
          </a:p>
          <a:p>
            <a:pPr lvl="1">
              <a:spcBef>
                <a:spcPts val="450"/>
              </a:spcBef>
            </a:pPr>
            <a:endParaRPr lang="en-GB" altLang="en-US" sz="900" dirty="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b="1" u="sng" dirty="0">
                <a:solidFill>
                  <a:srgbClr val="003399"/>
                </a:solidFill>
              </a:rPr>
              <a:t>2a</a:t>
            </a:r>
            <a:r>
              <a:rPr lang="en-GB" altLang="en-US" u="sng" dirty="0">
                <a:solidFill>
                  <a:srgbClr val="003399"/>
                </a:solidFill>
              </a:rPr>
              <a:t> Bake the cookies (first batch).</a:t>
            </a:r>
          </a:p>
          <a:p>
            <a:pPr lvl="1">
              <a:spcBef>
                <a:spcPts val="450"/>
              </a:spcBef>
            </a:pPr>
            <a:r>
              <a:rPr lang="en-GB" altLang="en-US" dirty="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altLang="en-US" dirty="0">
                <a:solidFill>
                  <a:srgbClr val="404040"/>
                </a:solidFill>
              </a:rPr>
              <a:t>Set the timer.</a:t>
            </a:r>
          </a:p>
          <a:p>
            <a:pPr lvl="1">
              <a:spcBef>
                <a:spcPts val="450"/>
              </a:spcBef>
            </a:pPr>
            <a:r>
              <a:rPr lang="en-GB" altLang="en-US" dirty="0">
                <a:solidFill>
                  <a:srgbClr val="404040"/>
                </a:solidFill>
              </a:rPr>
              <a:t>...</a:t>
            </a:r>
          </a:p>
          <a:p>
            <a:pPr lvl="2">
              <a:spcBef>
                <a:spcPts val="450"/>
              </a:spcBef>
            </a:pPr>
            <a:endParaRPr lang="en-GB" altLang="en-US" sz="1000" dirty="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b="1" u="sng" dirty="0">
                <a:solidFill>
                  <a:srgbClr val="003399"/>
                </a:solidFill>
              </a:rPr>
              <a:t>2b</a:t>
            </a:r>
            <a:r>
              <a:rPr lang="en-GB" altLang="en-US" u="sng" dirty="0">
                <a:solidFill>
                  <a:srgbClr val="003399"/>
                </a:solidFill>
              </a:rPr>
              <a:t> Bake the cookies (second batch).</a:t>
            </a:r>
          </a:p>
          <a:p>
            <a:pPr lvl="1">
              <a:spcBef>
                <a:spcPts val="450"/>
              </a:spcBef>
            </a:pPr>
            <a:endParaRPr lang="en-GB" altLang="en-US" sz="900" dirty="0"/>
          </a:p>
          <a:p>
            <a:pPr lvl="1">
              <a:buNone/>
            </a:pPr>
            <a:r>
              <a:rPr lang="en-GB" altLang="en-US" b="1" u="sng" dirty="0"/>
              <a:t>3</a:t>
            </a:r>
            <a:r>
              <a:rPr lang="en-GB" altLang="en-US" u="sng" dirty="0"/>
              <a:t> Decorate the cookies.</a:t>
            </a:r>
          </a:p>
          <a:p>
            <a:pPr lvl="1">
              <a:spcBef>
                <a:spcPts val="450"/>
              </a:spcBef>
            </a:pPr>
            <a:r>
              <a:rPr lang="en-GB" altLang="en-US" dirty="0">
                <a:solidFill>
                  <a:srgbClr val="404040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2069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 program with redundancy</a:t>
            </a:r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BakeCookies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9969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Static methods</a:t>
            </a:r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GB" altLang="en-US" b="1" dirty="0"/>
              <a:t>static method</a:t>
            </a:r>
            <a:r>
              <a:rPr lang="en-GB" altLang="en-US" dirty="0"/>
              <a:t>: A named group of statements.</a:t>
            </a:r>
          </a:p>
          <a:p>
            <a:pPr lvl="1">
              <a:lnSpc>
                <a:spcPct val="110000"/>
              </a:lnSpc>
            </a:pPr>
            <a:r>
              <a:rPr lang="en-GB" altLang="en-US" dirty="0"/>
              <a:t>denotes the </a:t>
            </a:r>
            <a:r>
              <a:rPr lang="en-GB" altLang="en-US" i="1" dirty="0"/>
              <a:t>structure</a:t>
            </a:r>
            <a:r>
              <a:rPr lang="en-GB" altLang="en-US" dirty="0"/>
              <a:t> of a program</a:t>
            </a:r>
          </a:p>
          <a:p>
            <a:pPr lvl="1">
              <a:lnSpc>
                <a:spcPct val="110000"/>
              </a:lnSpc>
            </a:pPr>
            <a:r>
              <a:rPr lang="en-GB" altLang="en-US" dirty="0"/>
              <a:t>eliminates </a:t>
            </a:r>
            <a:r>
              <a:rPr lang="en-GB" altLang="en-US" i="1" dirty="0"/>
              <a:t>redundancy</a:t>
            </a:r>
            <a:r>
              <a:rPr lang="en-GB" altLang="en-US" dirty="0"/>
              <a:t> by code reuse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endParaRPr lang="en-GB" altLang="en-US" b="1" dirty="0"/>
          </a:p>
          <a:p>
            <a:pPr>
              <a:lnSpc>
                <a:spcPct val="110000"/>
              </a:lnSpc>
            </a:pPr>
            <a:r>
              <a:rPr lang="en-GB" altLang="en-US" b="1" dirty="0"/>
              <a:t>procedural decomposition</a:t>
            </a:r>
            <a:r>
              <a:rPr lang="en-GB" altLang="en-US" dirty="0"/>
              <a:t>:</a:t>
            </a:r>
          </a:p>
          <a:p>
            <a:pPr lvl="1">
              <a:lnSpc>
                <a:spcPct val="110000"/>
              </a:lnSpc>
            </a:pPr>
            <a:r>
              <a:rPr lang="en-GB" altLang="en-US" dirty="0"/>
              <a:t>dividing a problem into methods</a:t>
            </a:r>
          </a:p>
          <a:p>
            <a:pPr lvl="1" eaLnBrk="1" hangingPunct="1">
              <a:lnSpc>
                <a:spcPct val="110000"/>
              </a:lnSpc>
            </a:pPr>
            <a:endParaRPr lang="en-GB" altLang="en-US" dirty="0"/>
          </a:p>
          <a:p>
            <a:pPr eaLnBrk="1" hangingPunct="1">
              <a:lnSpc>
                <a:spcPct val="110000"/>
              </a:lnSpc>
            </a:pPr>
            <a:r>
              <a:rPr lang="en-GB" altLang="en-US" dirty="0"/>
              <a:t>Writing a static method is like</a:t>
            </a:r>
            <a:br>
              <a:rPr lang="en-GB" altLang="en-US" dirty="0"/>
            </a:br>
            <a:r>
              <a:rPr lang="en-GB" altLang="en-US" dirty="0"/>
              <a:t>adding a new “command” to Java.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8729353" y="1928896"/>
            <a:ext cx="3048000" cy="4572000"/>
            <a:chOff x="3744" y="1344"/>
            <a:chExt cx="1920" cy="2880"/>
          </a:xfrm>
        </p:grpSpPr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0" cy="2880"/>
            </a:xfrm>
            <a:prstGeom prst="rect">
              <a:avLst/>
            </a:prstGeom>
            <a:solidFill>
              <a:srgbClr val="F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class</a:t>
              </a:r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3840" y="159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A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3840" y="2544"/>
              <a:ext cx="1728" cy="688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B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3840" y="327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C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959609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Using static 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/>
              <a:t>1. Design the algorithm.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/>
              <a:t>Look at the structure, and which commands are repeated.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/>
              <a:t>Decide what are the important overall tasks.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endParaRPr lang="en-GB" altLang="en-US"/>
          </a:p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/>
              <a:t>2. </a:t>
            </a:r>
            <a:r>
              <a:rPr lang="en-GB" altLang="en-US" b="1"/>
              <a:t>Declare</a:t>
            </a:r>
            <a:r>
              <a:rPr lang="en-GB" altLang="en-US"/>
              <a:t> (write down) the methods.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/>
              <a:t>Arrange statements into groups and give each group a name.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endParaRPr lang="en-GB" altLang="en-US"/>
          </a:p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/>
              <a:t>3. </a:t>
            </a:r>
            <a:r>
              <a:rPr lang="en-GB" altLang="en-US" b="1"/>
              <a:t>Call</a:t>
            </a:r>
            <a:r>
              <a:rPr lang="en-GB" altLang="en-US"/>
              <a:t> (run) the methods.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/>
              <a:t>The program's </a:t>
            </a:r>
            <a:r>
              <a:rPr lang="en-GB" altLang="en-US">
                <a:latin typeface="Courier New" panose="02070309020205020404" pitchFamily="49" charset="0"/>
              </a:rPr>
              <a:t>main</a:t>
            </a:r>
            <a:r>
              <a:rPr lang="en-GB" altLang="en-US"/>
              <a:t> method executes the other methods to perform the overall task.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5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Design of an algorithm</a:t>
            </a:r>
            <a:endParaRPr lang="en-US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This program displays a delicious recipe for baking cookies.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BakeCookies2 {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void 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1: Make the cake batter.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dirty="0">
              <a:solidFill>
                <a:srgbClr val="003399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2a: Bake cookies (first batch).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b="1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2b: Bake cookies (second batch).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3: Decorate the cookies.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1750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17181</TotalTime>
  <Words>2648</Words>
  <Application>Microsoft Macintosh PowerPoint</Application>
  <PresentationFormat>Widescreen</PresentationFormat>
  <Paragraphs>625</Paragraphs>
  <Slides>28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Calibri Light</vt:lpstr>
      <vt:lpstr>Consolas</vt:lpstr>
      <vt:lpstr>Courier New</vt:lpstr>
      <vt:lpstr>Mangal</vt:lpstr>
      <vt:lpstr>Times New Roman</vt:lpstr>
      <vt:lpstr>Verdana</vt:lpstr>
      <vt:lpstr>Wingdings</vt:lpstr>
      <vt:lpstr>Custom Design</vt:lpstr>
      <vt:lpstr>Algorithms and Structured Programming</vt:lpstr>
      <vt:lpstr>Algorithms</vt:lpstr>
      <vt:lpstr>Problems with algorithms</vt:lpstr>
      <vt:lpstr>Structured algorithms</vt:lpstr>
      <vt:lpstr>Removing redundancy</vt:lpstr>
      <vt:lpstr>A program with redundancy</vt:lpstr>
      <vt:lpstr>Static methods</vt:lpstr>
      <vt:lpstr>Using static methods</vt:lpstr>
      <vt:lpstr>Design of an algorithm</vt:lpstr>
      <vt:lpstr>Declaring a method</vt:lpstr>
      <vt:lpstr>Calling a method</vt:lpstr>
      <vt:lpstr>Program with static method</vt:lpstr>
      <vt:lpstr>Final cookie program</vt:lpstr>
      <vt:lpstr>Methods calling methods</vt:lpstr>
      <vt:lpstr>Control flow</vt:lpstr>
      <vt:lpstr>When to use methods</vt:lpstr>
      <vt:lpstr>Drawing complex figures with static methods</vt:lpstr>
      <vt:lpstr>Static methods question</vt:lpstr>
      <vt:lpstr>Development strategy</vt:lpstr>
      <vt:lpstr>Program version 1</vt:lpstr>
      <vt:lpstr>Development strategy 2</vt:lpstr>
      <vt:lpstr>Output structure</vt:lpstr>
      <vt:lpstr>Program version 2</vt:lpstr>
      <vt:lpstr>Program version 2, cont'd.</vt:lpstr>
      <vt:lpstr>Development strategy 3</vt:lpstr>
      <vt:lpstr>Output redundancy</vt:lpstr>
      <vt:lpstr>Program version 3</vt:lpstr>
      <vt:lpstr>Program version 3, cont'd.</vt:lpstr>
    </vt:vector>
  </TitlesOfParts>
  <Company>University of Washington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584</cp:revision>
  <dcterms:created xsi:type="dcterms:W3CDTF">2008-06-28T20:57:21Z</dcterms:created>
  <dcterms:modified xsi:type="dcterms:W3CDTF">2018-01-29T12:55:20Z</dcterms:modified>
</cp:coreProperties>
</file>