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542" r:id="rId2"/>
    <p:sldId id="569" r:id="rId3"/>
    <p:sldId id="662" r:id="rId4"/>
    <p:sldId id="614" r:id="rId5"/>
    <p:sldId id="654" r:id="rId6"/>
    <p:sldId id="655" r:id="rId7"/>
    <p:sldId id="696" r:id="rId8"/>
    <p:sldId id="620" r:id="rId9"/>
    <p:sldId id="686" r:id="rId10"/>
    <p:sldId id="687" r:id="rId11"/>
    <p:sldId id="689" r:id="rId12"/>
    <p:sldId id="688" r:id="rId13"/>
    <p:sldId id="690" r:id="rId14"/>
    <p:sldId id="691" r:id="rId15"/>
    <p:sldId id="692" r:id="rId16"/>
    <p:sldId id="693" r:id="rId17"/>
    <p:sldId id="694" r:id="rId18"/>
    <p:sldId id="695" r:id="rId19"/>
    <p:sldId id="653" r:id="rId20"/>
    <p:sldId id="657" r:id="rId21"/>
    <p:sldId id="624" r:id="rId22"/>
    <p:sldId id="626" r:id="rId23"/>
    <p:sldId id="627" r:id="rId24"/>
    <p:sldId id="643" r:id="rId25"/>
    <p:sldId id="641" r:id="rId26"/>
    <p:sldId id="642" r:id="rId27"/>
    <p:sldId id="679" r:id="rId28"/>
    <p:sldId id="680" r:id="rId29"/>
    <p:sldId id="681" r:id="rId30"/>
    <p:sldId id="682" r:id="rId31"/>
    <p:sldId id="645" r:id="rId32"/>
    <p:sldId id="683" r:id="rId33"/>
    <p:sldId id="652" r:id="rId34"/>
    <p:sldId id="651" r:id="rId35"/>
    <p:sldId id="658" r:id="rId36"/>
    <p:sldId id="684" r:id="rId37"/>
    <p:sldId id="685" r:id="rId38"/>
    <p:sldId id="659" r:id="rId39"/>
    <p:sldId id="672" r:id="rId40"/>
    <p:sldId id="673" r:id="rId41"/>
    <p:sldId id="674" r:id="rId42"/>
    <p:sldId id="675" r:id="rId43"/>
    <p:sldId id="676" r:id="rId44"/>
  </p:sldIdLst>
  <p:sldSz cx="9144000" cy="6858000" type="screen4x3"/>
  <p:notesSz cx="7302500" cy="9586913"/>
  <p:custDataLst>
    <p:tags r:id="rId4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0C8D3"/>
    <a:srgbClr val="9EF18B"/>
    <a:srgbClr val="ED0101"/>
    <a:srgbClr val="0046E2"/>
    <a:srgbClr val="FA004D"/>
    <a:srgbClr val="EA00EA"/>
    <a:srgbClr val="052FFF"/>
    <a:srgbClr val="4300EA"/>
    <a:srgbClr val="00EE71"/>
    <a:srgbClr val="E10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 autoAdjust="0"/>
    <p:restoredTop sz="94659" autoAdjust="0"/>
  </p:normalViewPr>
  <p:slideViewPr>
    <p:cSldViewPr snapToObjects="1">
      <p:cViewPr varScale="1">
        <p:scale>
          <a:sx n="70" d="100"/>
          <a:sy n="70" d="100"/>
        </p:scale>
        <p:origin x="200" y="1936"/>
      </p:cViewPr>
      <p:guideLst>
        <p:guide orient="horz" pos="2592"/>
        <p:guide pos="37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84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Work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Work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Parallel Summation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psum-array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1(1)</c:v>
                </c:pt>
                <c:pt idx="1">
                  <c:v>2(2)</c:v>
                </c:pt>
                <c:pt idx="2">
                  <c:v>4(4)</c:v>
                </c:pt>
                <c:pt idx="3">
                  <c:v>8(8)</c:v>
                </c:pt>
                <c:pt idx="4">
                  <c:v>16(8)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5.3599999999999994</c:v>
                </c:pt>
                <c:pt idx="1">
                  <c:v>4.24</c:v>
                </c:pt>
                <c:pt idx="2">
                  <c:v>2.54</c:v>
                </c:pt>
                <c:pt idx="3">
                  <c:v>1.64</c:v>
                </c:pt>
                <c:pt idx="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C2-4C4B-A792-DFC2308B3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7143656"/>
        <c:axId val="2109848136"/>
      </c:lineChart>
      <c:catAx>
        <c:axId val="2087143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Threads (cores)</a:t>
                </a:r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crossAx val="2109848136"/>
        <c:crosses val="autoZero"/>
        <c:auto val="1"/>
        <c:lblAlgn val="ctr"/>
        <c:lblOffset val="100"/>
        <c:noMultiLvlLbl val="0"/>
      </c:catAx>
      <c:valAx>
        <c:axId val="21098481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Elapsed</a:t>
                </a:r>
                <a:r>
                  <a:rPr lang="en-US" sz="1600" baseline="0"/>
                  <a:t> seconds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871436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Parallel Summation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psum-array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1(1)</c:v>
                </c:pt>
                <c:pt idx="1">
                  <c:v>2(2)</c:v>
                </c:pt>
                <c:pt idx="2">
                  <c:v>4(4)</c:v>
                </c:pt>
                <c:pt idx="3">
                  <c:v>8(8)</c:v>
                </c:pt>
                <c:pt idx="4">
                  <c:v>16(8)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5.3599999999999994</c:v>
                </c:pt>
                <c:pt idx="1">
                  <c:v>4.24</c:v>
                </c:pt>
                <c:pt idx="2">
                  <c:v>2.54</c:v>
                </c:pt>
                <c:pt idx="3">
                  <c:v>1.64</c:v>
                </c:pt>
                <c:pt idx="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A5-40FB-9E65-B2094104B79D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psum-local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1(1)</c:v>
                </c:pt>
                <c:pt idx="1">
                  <c:v>2(2)</c:v>
                </c:pt>
                <c:pt idx="2">
                  <c:v>4(4)</c:v>
                </c:pt>
                <c:pt idx="3">
                  <c:v>8(8)</c:v>
                </c:pt>
                <c:pt idx="4">
                  <c:v>16(8)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1.98</c:v>
                </c:pt>
                <c:pt idx="1">
                  <c:v>1.1399999999999999</c:v>
                </c:pt>
                <c:pt idx="2">
                  <c:v>0.6</c:v>
                </c:pt>
                <c:pt idx="3">
                  <c:v>0.32</c:v>
                </c:pt>
                <c:pt idx="4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A5-40FB-9E65-B2094104B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2778536"/>
        <c:axId val="-2142773080"/>
      </c:lineChart>
      <c:catAx>
        <c:axId val="-2142778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Threads (cores)</a:t>
                </a:r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crossAx val="-2142773080"/>
        <c:crosses val="autoZero"/>
        <c:auto val="1"/>
        <c:lblAlgn val="ctr"/>
        <c:lblOffset val="100"/>
        <c:noMultiLvlLbl val="0"/>
      </c:catAx>
      <c:valAx>
        <c:axId val="-21427730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Elapsed</a:t>
                </a:r>
                <a:r>
                  <a:rPr lang="en-US" sz="1600" baseline="0"/>
                  <a:t> seconds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1427785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5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C97943A-87CE-774B-8CA1-2753352266F5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3ACE842F-F0CB-CC42-9E09-AC4AFA747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3491615F-4BDD-6B47-92E4-90A2383D65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97050"/>
          </a:xfrm>
        </p:spPr>
        <p:txBody>
          <a:bodyPr/>
          <a:lstStyle/>
          <a:p>
            <a:pPr marL="0" indent="0"/>
            <a:r>
              <a:rPr lang="en-US" dirty="0"/>
              <a:t>Thread-Level Parallelism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br>
              <a:rPr lang="en-US" sz="2000" b="0" dirty="0"/>
            </a:br>
            <a:r>
              <a:rPr lang="en-US" sz="2000" b="0" dirty="0"/>
              <a:t>Lecture #18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psum-mutex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>
                <a:latin typeface="+mj-lt"/>
                <a:cs typeface="Courier New"/>
              </a:rPr>
              <a:t>(</a:t>
            </a:r>
            <a:r>
              <a:rPr lang="en-US" dirty="0" err="1">
                <a:latin typeface="+mj-lt"/>
                <a:cs typeface="Courier New"/>
              </a:rPr>
              <a:t>cont</a:t>
            </a:r>
            <a:r>
              <a:rPr lang="en-US" dirty="0">
                <a:latin typeface="+mj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0831" y="2496503"/>
            <a:ext cx="8058763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Create peer threads and wait for them to finish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myid[i] = i;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]); 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Check final answer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!=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(nelems-1))/2)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fr-FR" sz="1600" dirty="0" err="1">
                <a:solidFill>
                  <a:srgbClr val="9D206F"/>
                </a:solidFill>
                <a:latin typeface="Courier New"/>
                <a:cs typeface="Courier New"/>
              </a:rPr>
              <a:t>Error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fr-FR" sz="1600" dirty="0" err="1">
                <a:solidFill>
                  <a:srgbClr val="9D206F"/>
                </a:solidFill>
                <a:latin typeface="Courier New"/>
                <a:cs typeface="Courier New"/>
              </a:rPr>
              <a:t>result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=%</a:t>
            </a:r>
            <a:r>
              <a:rPr lang="fr-FR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\n"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gsum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return 0;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4473" y="55742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Simplest approach: Threads sum into a global variable protected by a semaphore </a:t>
            </a:r>
            <a:r>
              <a:rPr lang="en-US" dirty="0" err="1"/>
              <a:t>mutex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6520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psum-mutex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>
                <a:latin typeface="+mj-lt"/>
                <a:cs typeface="Courier New"/>
              </a:rPr>
              <a:t>Thread Routine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Simplest approach: Threads sum into a global variable protected by a semaphore </a:t>
            </a:r>
            <a:r>
              <a:rPr lang="en-US" dirty="0" err="1"/>
              <a:t>mutex</a:t>
            </a:r>
            <a:r>
              <a:rPr lang="en-US" dirty="0"/>
              <a:t>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34337" y="2467690"/>
            <a:ext cx="8681063" cy="36933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for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psum-mutex.c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Extract thread ID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Start element index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End element index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       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P(&amp;mutex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+=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    V(&amp;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mutex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0279" y="58028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114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psum-mutex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>
                <a:latin typeface="+mj-lt"/>
                <a:cs typeface="Courier New"/>
              </a:rPr>
              <a:t>Performance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42925"/>
          </a:xfrm>
        </p:spPr>
        <p:txBody>
          <a:bodyPr/>
          <a:lstStyle/>
          <a:p>
            <a:r>
              <a:rPr lang="en-US" dirty="0"/>
              <a:t>Shark machine with 8 cores,  n=2</a:t>
            </a:r>
            <a:r>
              <a:rPr lang="en-US" baseline="30000" dirty="0"/>
              <a:t>31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9270" y="2209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06229"/>
              </p:ext>
            </p:extLst>
          </p:nvPr>
        </p:nvGraphicFramePr>
        <p:xfrm>
          <a:off x="533400" y="2209800"/>
          <a:ext cx="5973116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91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3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3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2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Threads</a:t>
                      </a:r>
                      <a:r>
                        <a:rPr lang="en-US" baseline="0" dirty="0"/>
                        <a:t> (Cores)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 (8)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psum-mutex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secs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200400"/>
            <a:ext cx="78962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Nasty surprise:</a:t>
            </a:r>
          </a:p>
          <a:p>
            <a:pPr lvl="1"/>
            <a:r>
              <a:rPr lang="en-US" dirty="0"/>
              <a:t>Single thread is very slow</a:t>
            </a:r>
          </a:p>
          <a:p>
            <a:pPr lvl="1"/>
            <a:r>
              <a:rPr lang="en-US" dirty="0"/>
              <a:t>Gets slower as we use more cores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31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Attempt: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94725" cy="1457325"/>
          </a:xfrm>
        </p:spPr>
        <p:txBody>
          <a:bodyPr/>
          <a:lstStyle/>
          <a:p>
            <a:r>
              <a:rPr lang="en-US" dirty="0"/>
              <a:t>Peer thread </a:t>
            </a: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/>
              <a:t> sums into global array element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[</a:t>
            </a: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>
                <a:latin typeface="Courier New"/>
                <a:cs typeface="Courier New"/>
              </a:rPr>
              <a:t>]</a:t>
            </a:r>
            <a:endParaRPr lang="en-US" dirty="0">
              <a:latin typeface="+mj-lt"/>
              <a:cs typeface="Courier New"/>
            </a:endParaRPr>
          </a:p>
          <a:p>
            <a:r>
              <a:rPr lang="en-US" dirty="0">
                <a:latin typeface="+mj-lt"/>
                <a:cs typeface="Courier New"/>
              </a:rPr>
              <a:t>Main waits for </a:t>
            </a:r>
            <a:r>
              <a:rPr lang="en-US" dirty="0" err="1">
                <a:latin typeface="+mj-lt"/>
                <a:cs typeface="Courier New"/>
              </a:rPr>
              <a:t>theads</a:t>
            </a:r>
            <a:r>
              <a:rPr lang="en-US" dirty="0">
                <a:latin typeface="+mj-lt"/>
                <a:cs typeface="Courier New"/>
              </a:rPr>
              <a:t> to finish, then sums elements of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+mn-lt"/>
                <a:cs typeface="Courier New"/>
              </a:rPr>
              <a:t>Eliminates need for </a:t>
            </a:r>
            <a:r>
              <a:rPr lang="en-US" dirty="0" err="1">
                <a:latin typeface="+mn-lt"/>
                <a:cs typeface="Courier New"/>
              </a:rPr>
              <a:t>mutex</a:t>
            </a:r>
            <a:r>
              <a:rPr lang="en-US" dirty="0">
                <a:latin typeface="+mn-lt"/>
                <a:cs typeface="Courier New"/>
              </a:rPr>
              <a:t> synchronization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8138" y="3123724"/>
            <a:ext cx="8644664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for </a:t>
            </a:r>
            <a:r>
              <a:rPr lang="en-US" sz="1600" dirty="0" err="1">
                <a:solidFill>
                  <a:srgbClr val="9D0003"/>
                </a:solidFill>
                <a:latin typeface="Courier New"/>
                <a:cs typeface="Courier New"/>
              </a:rPr>
              <a:t>psum-array.c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</a:t>
            </a:r>
          </a:p>
          <a:p>
            <a:r>
              <a:rPr lang="fi-FI" sz="1600" dirty="0" err="1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dirty="0" err="1">
                <a:solidFill>
                  <a:srgbClr val="0000FF"/>
                </a:solidFill>
                <a:latin typeface="Courier New"/>
                <a:cs typeface="Courier New"/>
              </a:rPr>
              <a:t>sum_array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      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Extract thread ID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Start element index */</a:t>
            </a:r>
          </a:p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End element index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 +=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60279" y="5955268"/>
            <a:ext cx="1442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psum-array.c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082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-array </a:t>
            </a:r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Orders of magnitude faster than </a:t>
            </a:r>
            <a:r>
              <a:rPr lang="en-US" dirty="0" err="1">
                <a:latin typeface="Courier New"/>
                <a:cs typeface="Courier New"/>
              </a:rPr>
              <a:t>psum-mutex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826496"/>
              </p:ext>
            </p:extLst>
          </p:nvPr>
        </p:nvGraphicFramePr>
        <p:xfrm>
          <a:off x="728686" y="1828800"/>
          <a:ext cx="721360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5893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Attempt: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-local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923925"/>
          </a:xfrm>
        </p:spPr>
        <p:txBody>
          <a:bodyPr/>
          <a:lstStyle/>
          <a:p>
            <a:r>
              <a:rPr lang="en-US" dirty="0"/>
              <a:t>Reduce memory references by having peer thread </a:t>
            </a:r>
            <a:r>
              <a:rPr lang="en-US" dirty="0" err="1"/>
              <a:t>i</a:t>
            </a:r>
            <a:r>
              <a:rPr lang="en-US" dirty="0"/>
              <a:t> sum into a local variable (register)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8138" y="2590800"/>
            <a:ext cx="8644664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for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psum-local.c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sum_local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Extract thread ID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Start element index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End element index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sum +=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psum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] =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tr-TR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6678" y="5638800"/>
            <a:ext cx="138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psum-local.c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38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-local </a:t>
            </a:r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42925"/>
          </a:xfrm>
        </p:spPr>
        <p:txBody>
          <a:bodyPr/>
          <a:lstStyle/>
          <a:p>
            <a:r>
              <a:rPr lang="en-US" dirty="0"/>
              <a:t>Significantly faster than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-array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02559"/>
              </p:ext>
            </p:extLst>
          </p:nvPr>
        </p:nvGraphicFramePr>
        <p:xfrm>
          <a:off x="965200" y="1752600"/>
          <a:ext cx="721360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3138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35678"/>
            <a:ext cx="8839200" cy="762000"/>
          </a:xfrm>
        </p:spPr>
        <p:txBody>
          <a:bodyPr/>
          <a:lstStyle/>
          <a:p>
            <a:r>
              <a:rPr lang="en-US" dirty="0"/>
              <a:t>Characterizing Parallel Program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</a:t>
            </a:r>
            <a:r>
              <a:rPr lang="en-US" dirty="0"/>
              <a:t> processor cores, </a:t>
            </a:r>
            <a:r>
              <a:rPr lang="en-US" i="1" dirty="0" err="1"/>
              <a:t>T</a:t>
            </a:r>
            <a:r>
              <a:rPr lang="en-US" i="1" baseline="-25000" dirty="0" err="1"/>
              <a:t>k</a:t>
            </a:r>
            <a:r>
              <a:rPr lang="en-US" dirty="0"/>
              <a:t> is the running time using </a:t>
            </a:r>
            <a:r>
              <a:rPr lang="en-US" i="1" dirty="0"/>
              <a:t>k</a:t>
            </a:r>
            <a:r>
              <a:rPr lang="en-US" dirty="0"/>
              <a:t> cores</a:t>
            </a:r>
          </a:p>
          <a:p>
            <a:endParaRPr lang="en-US" dirty="0"/>
          </a:p>
          <a:p>
            <a:r>
              <a:rPr lang="en-US" i="1" dirty="0"/>
              <a:t>Def. 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Speedup:  </a:t>
            </a:r>
            <a:r>
              <a:rPr lang="en-US" dirty="0"/>
              <a:t> </a:t>
            </a:r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i="1" dirty="0"/>
              <a:t> = T</a:t>
            </a:r>
            <a:r>
              <a:rPr lang="en-US" i="1" baseline="-25000" dirty="0"/>
              <a:t>1</a:t>
            </a:r>
            <a:r>
              <a:rPr lang="en-US" i="1" dirty="0"/>
              <a:t> / </a:t>
            </a:r>
            <a:r>
              <a:rPr lang="en-US" i="1" dirty="0" err="1"/>
              <a:t>T</a:t>
            </a:r>
            <a:r>
              <a:rPr lang="en-US" i="1" baseline="-25000" dirty="0" err="1"/>
              <a:t>p</a:t>
            </a:r>
            <a:r>
              <a:rPr lang="en-US" i="1" dirty="0"/>
              <a:t> </a:t>
            </a:r>
            <a:endParaRPr lang="en-US" dirty="0"/>
          </a:p>
          <a:p>
            <a:pPr lvl="1"/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i="1" dirty="0"/>
              <a:t> </a:t>
            </a:r>
            <a:r>
              <a:rPr lang="en-US" dirty="0"/>
              <a:t>is  </a:t>
            </a:r>
            <a:r>
              <a:rPr lang="en-US" i="1" dirty="0"/>
              <a:t>relative speedup</a:t>
            </a:r>
            <a:r>
              <a:rPr lang="en-US" dirty="0"/>
              <a:t> if </a:t>
            </a:r>
            <a:r>
              <a:rPr lang="en-US" i="1" dirty="0"/>
              <a:t>T</a:t>
            </a:r>
            <a:r>
              <a:rPr lang="en-US" i="1" baseline="-25000" dirty="0"/>
              <a:t>1</a:t>
            </a:r>
            <a:r>
              <a:rPr lang="en-US" dirty="0"/>
              <a:t> is running time of parallel version of the code running on 1 core.</a:t>
            </a:r>
          </a:p>
          <a:p>
            <a:pPr lvl="1"/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is </a:t>
            </a:r>
            <a:r>
              <a:rPr lang="en-US" i="1" dirty="0"/>
              <a:t>absolute speedup </a:t>
            </a:r>
            <a:r>
              <a:rPr lang="en-US" dirty="0"/>
              <a:t>if </a:t>
            </a:r>
            <a:r>
              <a:rPr lang="en-US" i="1" dirty="0"/>
              <a:t>T</a:t>
            </a:r>
            <a:r>
              <a:rPr lang="en-US" i="1" baseline="-25000" dirty="0"/>
              <a:t>1</a:t>
            </a:r>
            <a:r>
              <a:rPr lang="en-US" dirty="0"/>
              <a:t> is running time of sequential version of code running on 1 core. </a:t>
            </a:r>
          </a:p>
          <a:p>
            <a:pPr lvl="1"/>
            <a:r>
              <a:rPr lang="en-US" dirty="0"/>
              <a:t>Absolute speedup is a much truer measure of the benefits of parallelism. </a:t>
            </a:r>
          </a:p>
          <a:p>
            <a:pPr lvl="1"/>
            <a:endParaRPr lang="en-US" dirty="0"/>
          </a:p>
          <a:p>
            <a:r>
              <a:rPr lang="en-US" i="1" dirty="0"/>
              <a:t>Def</a:t>
            </a:r>
            <a:r>
              <a:rPr lang="en-US" dirty="0"/>
              <a:t>.  </a:t>
            </a:r>
            <a:r>
              <a:rPr lang="en-US" i="1" dirty="0">
                <a:solidFill>
                  <a:srgbClr val="FF0000"/>
                </a:solidFill>
              </a:rPr>
              <a:t>Efficiency: </a:t>
            </a:r>
            <a:r>
              <a:rPr lang="en-US" dirty="0"/>
              <a:t> </a:t>
            </a:r>
            <a:r>
              <a:rPr lang="en-US" i="1" dirty="0" err="1"/>
              <a:t>E</a:t>
            </a:r>
            <a:r>
              <a:rPr lang="en-US" i="1" baseline="-25000" dirty="0" err="1"/>
              <a:t>p</a:t>
            </a:r>
            <a:r>
              <a:rPr lang="en-US" i="1" dirty="0"/>
              <a:t> = </a:t>
            </a:r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i="1" baseline="-25000" dirty="0"/>
              <a:t>  </a:t>
            </a:r>
            <a:r>
              <a:rPr lang="en-US" i="1" dirty="0"/>
              <a:t>/p = T</a:t>
            </a:r>
            <a:r>
              <a:rPr lang="en-US" i="1" baseline="-25000" dirty="0"/>
              <a:t>1 </a:t>
            </a:r>
            <a:r>
              <a:rPr lang="en-US" i="1" dirty="0"/>
              <a:t>/(</a:t>
            </a:r>
            <a:r>
              <a:rPr lang="en-US" i="1" dirty="0" err="1"/>
              <a:t>pT</a:t>
            </a:r>
            <a:r>
              <a:rPr lang="en-US" i="1" baseline="-25000" dirty="0" err="1"/>
              <a:t>p</a:t>
            </a:r>
            <a:r>
              <a:rPr lang="en-US" i="1" dirty="0"/>
              <a:t>)</a:t>
            </a:r>
          </a:p>
          <a:p>
            <a:pPr lvl="1"/>
            <a:r>
              <a:rPr lang="en-US" dirty="0"/>
              <a:t>Reported as a percentage in the range (0, 100].</a:t>
            </a:r>
          </a:p>
          <a:p>
            <a:pPr lvl="1"/>
            <a:r>
              <a:rPr lang="en-US" dirty="0"/>
              <a:t>Measures the overhead due to parallelization</a:t>
            </a:r>
          </a:p>
        </p:txBody>
      </p:sp>
    </p:spTree>
    <p:extLst>
      <p:ext uri="{BB962C8B-B14F-4D97-AF65-F5344CB8AC3E}">
        <p14:creationId xmlns:p14="http://schemas.microsoft.com/office/powerpoint/2010/main" val="3885419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-local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556649"/>
              </p:ext>
            </p:extLst>
          </p:nvPr>
        </p:nvGraphicFramePr>
        <p:xfrm>
          <a:off x="395496" y="1272902"/>
          <a:ext cx="836612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43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Threads</a:t>
                      </a:r>
                      <a:r>
                        <a:rPr lang="en-US" baseline="0" dirty="0"/>
                        <a:t> (t)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Cores (p)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Running time (</a:t>
                      </a:r>
                      <a:r>
                        <a:rPr lang="en-US" i="1" dirty="0" err="1"/>
                        <a:t>T</a:t>
                      </a:r>
                      <a:r>
                        <a:rPr lang="en-US" i="1" baseline="-25000" dirty="0" err="1"/>
                        <a:t>p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Speedup (</a:t>
                      </a:r>
                      <a:r>
                        <a:rPr lang="en-US" i="1" dirty="0" err="1"/>
                        <a:t>S</a:t>
                      </a:r>
                      <a:r>
                        <a:rPr lang="en-US" i="1" baseline="-25000" dirty="0" err="1"/>
                        <a:t>p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Efficiency (</a:t>
                      </a:r>
                      <a:r>
                        <a:rPr lang="en-US" i="1" dirty="0" err="1"/>
                        <a:t>E</a:t>
                      </a:r>
                      <a:r>
                        <a:rPr lang="en-US" i="1" baseline="-25000" dirty="0" err="1"/>
                        <a:t>p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496" y="3810000"/>
            <a:ext cx="78962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Efficiencies OK, not great</a:t>
            </a:r>
          </a:p>
          <a:p>
            <a:r>
              <a:rPr lang="en-US" dirty="0"/>
              <a:t>Our example is easily parallelizable</a:t>
            </a:r>
          </a:p>
          <a:p>
            <a:r>
              <a:rPr lang="en-US" dirty="0"/>
              <a:t>Real codes are often much harder to parallelize</a:t>
            </a:r>
          </a:p>
          <a:p>
            <a:pPr lvl="1"/>
            <a:r>
              <a:rPr lang="en-US" dirty="0"/>
              <a:t>e.g., parallel quicksort later in this lecture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65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 lvl="1"/>
            <a:r>
              <a:rPr lang="en-US" dirty="0"/>
              <a:t>Gene Amdahl (Nov. 16, 1922 – Nov. 10, 2015)</a:t>
            </a:r>
          </a:p>
          <a:p>
            <a:r>
              <a:rPr lang="en-US" dirty="0"/>
              <a:t>Captures the difficulty of using parallelism to speed things up.</a:t>
            </a:r>
          </a:p>
          <a:p>
            <a:r>
              <a:rPr lang="en-US" dirty="0"/>
              <a:t>Overall problem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T 	Total sequential time required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p 	Fraction of total that can be sped up (0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1)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k 	Speedup factor</a:t>
            </a:r>
          </a:p>
          <a:p>
            <a:pPr>
              <a:tabLst>
                <a:tab pos="1081088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081088" algn="l"/>
              </a:tabLst>
            </a:pPr>
            <a:r>
              <a:rPr lang="en-US" dirty="0" err="1"/>
              <a:t>T</a:t>
            </a:r>
            <a:r>
              <a:rPr lang="en-US" baseline="-25000" dirty="0" err="1"/>
              <a:t>k</a:t>
            </a:r>
            <a:r>
              <a:rPr lang="en-US" dirty="0"/>
              <a:t> = </a:t>
            </a:r>
            <a:r>
              <a:rPr lang="en-US" dirty="0" err="1"/>
              <a:t>pT</a:t>
            </a:r>
            <a:r>
              <a:rPr lang="en-US" dirty="0"/>
              <a:t>/k + (1-p)T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 be sped up runs k times faster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cannot be sped up stays the same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Least possible running time: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k = </a:t>
            </a:r>
            <a:r>
              <a:rPr lang="en-US" dirty="0">
                <a:sym typeface="Symbol"/>
              </a:rPr>
              <a:t></a:t>
            </a:r>
          </a:p>
          <a:p>
            <a:pPr lvl="2">
              <a:tabLst>
                <a:tab pos="1081088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(1-p)T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 Computing Hardware</a:t>
            </a:r>
          </a:p>
          <a:p>
            <a:pPr lvl="1"/>
            <a:r>
              <a:rPr lang="en-US" dirty="0" err="1"/>
              <a:t>Multicore</a:t>
            </a:r>
            <a:endParaRPr lang="en-US" dirty="0"/>
          </a:p>
          <a:p>
            <a:pPr lvl="2"/>
            <a:r>
              <a:rPr lang="en-US" dirty="0"/>
              <a:t>Multiple separate processors on single chip</a:t>
            </a:r>
          </a:p>
          <a:p>
            <a:pPr lvl="1"/>
            <a:r>
              <a:rPr lang="en-US" dirty="0" err="1"/>
              <a:t>Hyperthreading</a:t>
            </a:r>
            <a:endParaRPr lang="en-US" dirty="0"/>
          </a:p>
          <a:p>
            <a:pPr lvl="2"/>
            <a:r>
              <a:rPr lang="en-US" dirty="0"/>
              <a:t>Efficient execution of multiple threads on single core</a:t>
            </a:r>
          </a:p>
          <a:p>
            <a:r>
              <a:rPr lang="en-US" dirty="0"/>
              <a:t>Thread-Level Parallelism</a:t>
            </a:r>
          </a:p>
          <a:p>
            <a:pPr lvl="1"/>
            <a:r>
              <a:rPr lang="en-US" dirty="0"/>
              <a:t>Splitting program into independent tasks</a:t>
            </a:r>
          </a:p>
          <a:p>
            <a:pPr lvl="2"/>
            <a:r>
              <a:rPr lang="en-US" dirty="0"/>
              <a:t>Example 1: Parallel summation</a:t>
            </a:r>
          </a:p>
          <a:p>
            <a:pPr lvl="1"/>
            <a:r>
              <a:rPr lang="en-US" dirty="0"/>
              <a:t>Divide-and conquer parallelism</a:t>
            </a:r>
          </a:p>
          <a:p>
            <a:pPr lvl="2"/>
            <a:r>
              <a:rPr lang="en-US" dirty="0"/>
              <a:t>Example 2: Parallel quicksort</a:t>
            </a:r>
          </a:p>
          <a:p>
            <a:r>
              <a:rPr lang="en-US" dirty="0"/>
              <a:t>Consistency Models</a:t>
            </a:r>
          </a:p>
          <a:p>
            <a:pPr lvl="1"/>
            <a:r>
              <a:rPr lang="en-US" dirty="0"/>
              <a:t>What happens when multiple threads are reading &amp; writing shared state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problem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 = 10 	Total time required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p = 0.9	Fraction of total which can be sped up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k = 9	Speedup factor</a:t>
            </a:r>
          </a:p>
          <a:p>
            <a:pPr>
              <a:tabLst>
                <a:tab pos="1662113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</a:t>
            </a:r>
            <a:r>
              <a:rPr lang="en-US" baseline="-25000" dirty="0"/>
              <a:t>9</a:t>
            </a:r>
            <a:r>
              <a:rPr lang="en-US" dirty="0"/>
              <a:t> = 0.9 * 10/9 + 0.1 * 10 = 1.0 + 1.0 = 2.0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Least possible running time:</a:t>
            </a:r>
          </a:p>
          <a:p>
            <a:pPr lvl="2">
              <a:tabLst>
                <a:tab pos="1662113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0.1 * 10.0 = 1.0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marL="457200" lvl="1" indent="0">
              <a:buNone/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Substantial Example: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set of N random numbers</a:t>
            </a:r>
          </a:p>
          <a:p>
            <a:r>
              <a:rPr lang="en-US" dirty="0"/>
              <a:t>Multiple possible algorithms</a:t>
            </a:r>
          </a:p>
          <a:p>
            <a:pPr lvl="1"/>
            <a:r>
              <a:rPr lang="en-US" dirty="0"/>
              <a:t>Use parallel version of </a:t>
            </a:r>
            <a:r>
              <a:rPr lang="en-US" dirty="0" err="1"/>
              <a:t>quicksort</a:t>
            </a:r>
            <a:endParaRPr lang="en-US" dirty="0"/>
          </a:p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Choose “pivot” p from X</a:t>
            </a:r>
          </a:p>
          <a:p>
            <a:pPr lvl="1"/>
            <a:r>
              <a:rPr lang="en-US" dirty="0"/>
              <a:t>Rearrange X into</a:t>
            </a:r>
          </a:p>
          <a:p>
            <a:pPr lvl="2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1"/>
            <a:r>
              <a:rPr lang="en-US" dirty="0"/>
              <a:t>Recursively sort L to get 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Recursively sort 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6875" y="3810000"/>
            <a:ext cx="2574926" cy="457200"/>
            <a:chOff x="396875" y="3810000"/>
            <a:chExt cx="2574926" cy="457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R2</a:t>
              </a:r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357018" y="3200400"/>
            <a:ext cx="45719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p2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81000" y="4343400"/>
            <a:ext cx="2574926" cy="1066800"/>
            <a:chOff x="381000" y="4343400"/>
            <a:chExt cx="2574926" cy="1066800"/>
          </a:xfrm>
        </p:grpSpPr>
        <p:sp>
          <p:nvSpPr>
            <p:cNvPr id="17" name="TextBox 16"/>
            <p:cNvSpPr txBox="1"/>
            <p:nvPr/>
          </p:nvSpPr>
          <p:spPr>
            <a:xfrm>
              <a:off x="1488478" y="4343400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1000" y="49530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718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428999" y="2133600"/>
            <a:ext cx="5394325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428999" y="2819400"/>
            <a:ext cx="5394326" cy="1066800"/>
            <a:chOff x="3428999" y="2819400"/>
            <a:chExt cx="5394326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428999" y="2819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28999" y="3429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696200" y="3429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239001" y="3429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396875" y="2133600"/>
            <a:ext cx="2574926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428999" y="3922931"/>
            <a:ext cx="5394325" cy="1066800"/>
            <a:chOff x="3428999" y="3922931"/>
            <a:chExt cx="5394325" cy="1066800"/>
          </a:xfrm>
        </p:grpSpPr>
        <p:sp>
          <p:nvSpPr>
            <p:cNvPr id="19" name="TextBox 18"/>
            <p:cNvSpPr txBox="1"/>
            <p:nvPr/>
          </p:nvSpPr>
          <p:spPr>
            <a:xfrm>
              <a:off x="5908078" y="3922931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4532531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6875" y="5410200"/>
            <a:ext cx="8426450" cy="457200"/>
            <a:chOff x="396875" y="5410200"/>
            <a:chExt cx="8426450" cy="457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971801" y="54102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6875" y="54102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429000" y="5410200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5276041"/>
            <a:ext cx="7896225" cy="1353359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nele</a:t>
            </a:r>
            <a:r>
              <a:rPr lang="en-US" dirty="0"/>
              <a:t> elements starting at base</a:t>
            </a:r>
          </a:p>
          <a:p>
            <a:pPr lvl="1"/>
            <a:r>
              <a:rPr lang="en-US" dirty="0"/>
              <a:t>Recursively sort L or R if has more than one element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19767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== 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(base[0] &gt; base[1])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swap(base, base+1);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Partition returns index of pivot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m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m);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(base+m+1, nele-m-1);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4972050"/>
          </a:xfrm>
        </p:spPr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If N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</a:t>
            </a:r>
            <a:r>
              <a:rPr lang="en-US" dirty="0" err="1"/>
              <a:t>Nthresh</a:t>
            </a:r>
            <a:r>
              <a:rPr lang="en-US" dirty="0"/>
              <a:t>, do sequential </a:t>
            </a:r>
            <a:r>
              <a:rPr lang="en-US" dirty="0" err="1"/>
              <a:t>quicksort</a:t>
            </a:r>
            <a:endParaRPr lang="en-US" dirty="0"/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Choose “pivot” p from X</a:t>
            </a:r>
          </a:p>
          <a:p>
            <a:pPr lvl="2"/>
            <a:r>
              <a:rPr lang="en-US" dirty="0"/>
              <a:t>Rearrange X into</a:t>
            </a:r>
          </a:p>
          <a:p>
            <a:pPr lvl="3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3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Recursively spawn separate threads</a:t>
            </a:r>
          </a:p>
          <a:p>
            <a:pPr lvl="3"/>
            <a:r>
              <a:rPr lang="en-US" dirty="0"/>
              <a:t>Sort L to get L</a:t>
            </a:r>
            <a:r>
              <a:rPr lang="en-US" dirty="0">
                <a:sym typeface="Symbol"/>
              </a:rPr>
              <a:t></a:t>
            </a:r>
          </a:p>
          <a:p>
            <a:pPr lvl="3"/>
            <a:r>
              <a:rPr lang="en-US" dirty="0">
                <a:sym typeface="Symbol"/>
              </a:rPr>
              <a:t>Sort </a:t>
            </a:r>
            <a:r>
              <a:rPr lang="en-US" dirty="0"/>
              <a:t>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2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7018" y="3200400"/>
            <a:ext cx="3529180" cy="457200"/>
            <a:chOff x="357018" y="3200400"/>
            <a:chExt cx="3529180" cy="457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57018" y="32004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3200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6875" y="3810000"/>
            <a:ext cx="8426450" cy="457200"/>
            <a:chOff x="396875" y="3810000"/>
            <a:chExt cx="8426450" cy="457200"/>
          </a:xfrm>
        </p:grpSpPr>
        <p:grpSp>
          <p:nvGrpSpPr>
            <p:cNvPr id="13" name="Group 19"/>
            <p:cNvGrpSpPr/>
            <p:nvPr/>
          </p:nvGrpSpPr>
          <p:grpSpPr>
            <a:xfrm>
              <a:off x="396875" y="3810000"/>
              <a:ext cx="2574926" cy="457200"/>
              <a:chOff x="396875" y="3810000"/>
              <a:chExt cx="2574926" cy="4572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p2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L2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R2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 bwMode="auto">
            <a:xfrm>
              <a:off x="3428999" y="3810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696200" y="3810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239001" y="3810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955926" y="3810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1000" y="4343400"/>
            <a:ext cx="8442324" cy="1066800"/>
            <a:chOff x="381000" y="4343400"/>
            <a:chExt cx="8442324" cy="1066800"/>
          </a:xfrm>
        </p:grpSpPr>
        <p:grpSp>
          <p:nvGrpSpPr>
            <p:cNvPr id="14" name="Group 20"/>
            <p:cNvGrpSpPr/>
            <p:nvPr/>
          </p:nvGrpSpPr>
          <p:grpSpPr>
            <a:xfrm>
              <a:off x="381000" y="4343400"/>
              <a:ext cx="2574926" cy="1066800"/>
              <a:chOff x="381000" y="4343400"/>
              <a:chExt cx="2574926" cy="106680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488478" y="4343400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81000" y="4953000"/>
                <a:ext cx="2574926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E10601"/>
                  </a:gs>
                  <a:gs pos="100000">
                    <a:srgbClr val="00EE7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  <a:r>
                  <a:rPr lang="en-US" dirty="0">
                    <a:sym typeface="Symbol"/>
                  </a:rPr>
                  <a:t>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428999" y="4343400"/>
              <a:ext cx="5394325" cy="1066800"/>
              <a:chOff x="3428999" y="3922931"/>
              <a:chExt cx="5394325" cy="106680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908078" y="3922931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3428999" y="4532531"/>
                <a:ext cx="5394325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0046E2"/>
                  </a:gs>
                  <a:gs pos="100000">
                    <a:srgbClr val="ED010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ym typeface="Symbol"/>
                  </a:rPr>
                  <a:t>R</a:t>
                </a:r>
                <a:endParaRPr lang="en-US" dirty="0"/>
              </a:p>
            </p:txBody>
          </p:sp>
        </p:grpSp>
        <p:sp>
          <p:nvSpPr>
            <p:cNvPr id="28" name="Rectangle 27"/>
            <p:cNvSpPr/>
            <p:nvPr/>
          </p:nvSpPr>
          <p:spPr bwMode="auto">
            <a:xfrm>
              <a:off x="2971801" y="4953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Structure: Sorting Tasks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4417171"/>
            <a:ext cx="7896225" cy="1916953"/>
          </a:xfrm>
        </p:spPr>
        <p:txBody>
          <a:bodyPr/>
          <a:lstStyle/>
          <a:p>
            <a:r>
              <a:rPr lang="en-US" dirty="0"/>
              <a:t>Task: Sort </a:t>
            </a:r>
            <a:r>
              <a:rPr lang="en-US" dirty="0" err="1"/>
              <a:t>subrange</a:t>
            </a:r>
            <a:r>
              <a:rPr lang="en-US" dirty="0"/>
              <a:t> of data</a:t>
            </a:r>
          </a:p>
          <a:p>
            <a:pPr lvl="1"/>
            <a:r>
              <a:rPr lang="en-US" dirty="0"/>
              <a:t>Specify as: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base</a:t>
            </a:r>
            <a:r>
              <a:rPr lang="en-US" dirty="0"/>
              <a:t>: Starting address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nele</a:t>
            </a:r>
            <a:r>
              <a:rPr lang="en-US" dirty="0"/>
              <a:t>: Number of elements in </a:t>
            </a:r>
            <a:r>
              <a:rPr lang="en-US" dirty="0" err="1"/>
              <a:t>subrange</a:t>
            </a:r>
            <a:endParaRPr lang="en-US" dirty="0"/>
          </a:p>
          <a:p>
            <a:r>
              <a:rPr lang="en-US" dirty="0"/>
              <a:t>Run as separate thread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 flipH="1" flipV="1">
            <a:off x="381000" y="1828800"/>
            <a:ext cx="1470353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1600200" y="1828800"/>
            <a:ext cx="6932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2819400" y="1828800"/>
            <a:ext cx="2360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6865440" y="1828800"/>
            <a:ext cx="1957885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1600200" y="1828800"/>
            <a:ext cx="9906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5943600" y="1828800"/>
            <a:ext cx="4572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04793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Sort Task Operation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5181600"/>
            <a:ext cx="7896225" cy="1152524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subrange</a:t>
            </a:r>
            <a:r>
              <a:rPr lang="en-US" dirty="0"/>
              <a:t> using serial quicksort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2810526" y="1371600"/>
            <a:ext cx="847074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26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Sort Task Operation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00200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59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581401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40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038600" y="2667000"/>
            <a:ext cx="2369639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3062878" y="1828800"/>
            <a:ext cx="1653087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2141039" y="1828800"/>
            <a:ext cx="457200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141039" y="1371600"/>
            <a:ext cx="2574926" cy="457200"/>
            <a:chOff x="396875" y="3810000"/>
            <a:chExt cx="2574926" cy="4572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81000" y="3581400"/>
            <a:ext cx="8442325" cy="1752600"/>
            <a:chOff x="381000" y="3581400"/>
            <a:chExt cx="8442325" cy="1752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81000" y="3581400"/>
              <a:ext cx="8442325" cy="45720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X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6002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814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408239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038600" y="4876800"/>
              <a:ext cx="2369639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2141039" y="3581400"/>
              <a:ext cx="2574926" cy="457200"/>
              <a:chOff x="396875" y="3810000"/>
              <a:chExt cx="2574926" cy="45720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2141039" y="4017523"/>
            <a:ext cx="2574926" cy="1316477"/>
            <a:chOff x="2141039" y="4017523"/>
            <a:chExt cx="2574926" cy="1316477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2860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V="1">
              <a:off x="2743200" y="4038600"/>
              <a:ext cx="617041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2141039" y="4038600"/>
              <a:ext cx="144962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28194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3276599" y="4017523"/>
              <a:ext cx="1439366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2819400" y="4017523"/>
              <a:ext cx="998040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57762" y="1981200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Partition </a:t>
            </a:r>
            <a:r>
              <a:rPr lang="en-US" sz="1800" dirty="0" err="1">
                <a:latin typeface="Calibri" pitchFamily="34" charset="0"/>
              </a:rPr>
              <a:t>Subrange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7762" y="4343400"/>
            <a:ext cx="153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Spawn 2 tasks</a:t>
            </a:r>
          </a:p>
        </p:txBody>
      </p:sp>
    </p:spTree>
    <p:extLst>
      <p:ext uri="{BB962C8B-B14F-4D97-AF65-F5344CB8AC3E}">
        <p14:creationId xmlns:p14="http://schemas.microsoft.com/office/powerpoint/2010/main" val="190961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parallel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So far, we’ve used threads to deal with I/O delays</a:t>
            </a:r>
          </a:p>
          <a:p>
            <a:pPr lvl="1"/>
            <a:r>
              <a:rPr lang="en-US" sz="2200" dirty="0"/>
              <a:t>e.g., one thread per client to prevent one from delaying another</a:t>
            </a:r>
          </a:p>
          <a:p>
            <a:r>
              <a:rPr lang="en-US" sz="2600" dirty="0"/>
              <a:t>Multi-core/</a:t>
            </a:r>
            <a:r>
              <a:rPr lang="en-US" sz="2600" dirty="0" err="1"/>
              <a:t>Hyperthreaded</a:t>
            </a:r>
            <a:r>
              <a:rPr lang="en-US" sz="2600" dirty="0"/>
              <a:t> CPUs offer another opportunity</a:t>
            </a:r>
          </a:p>
          <a:p>
            <a:pPr lvl="1"/>
            <a:r>
              <a:rPr lang="en-US" sz="2200" dirty="0"/>
              <a:t>Spread work over threads executing in parallel</a:t>
            </a:r>
          </a:p>
          <a:p>
            <a:pPr lvl="1"/>
            <a:r>
              <a:rPr lang="en-US" sz="2200" dirty="0"/>
              <a:t>Happens automatically, if many independent tasks</a:t>
            </a:r>
          </a:p>
          <a:p>
            <a:pPr lvl="2"/>
            <a:r>
              <a:rPr lang="en-US" dirty="0"/>
              <a:t>e.g., running many applications or serving many clients</a:t>
            </a:r>
          </a:p>
          <a:p>
            <a:pPr lvl="1"/>
            <a:r>
              <a:rPr lang="en-US" sz="2200" dirty="0"/>
              <a:t>Can also write code to make one big task go faster</a:t>
            </a:r>
          </a:p>
          <a:p>
            <a:pPr lvl="2"/>
            <a:r>
              <a:rPr lang="en-US" dirty="0"/>
              <a:t>by organizing it as multiple parallel sub-tasks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Function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Sets up data structures</a:t>
            </a:r>
          </a:p>
          <a:p>
            <a:r>
              <a:rPr lang="en-US" dirty="0"/>
              <a:t>Calls recursive sort routine</a:t>
            </a:r>
          </a:p>
          <a:p>
            <a:r>
              <a:rPr lang="en-US" dirty="0"/>
              <a:t>Keeps joining threads until none left</a:t>
            </a:r>
          </a:p>
          <a:p>
            <a:r>
              <a:rPr lang="en-US" dirty="0"/>
              <a:t>Frees data structures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66800" y="1524000"/>
            <a:ext cx="5231098" cy="230575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tqsort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init_task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= 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global_end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- 1;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new_task_queue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join_tasks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free_task_queue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24261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sort routine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Small partition: Sort serially</a:t>
            </a:r>
          </a:p>
          <a:p>
            <a:r>
              <a:rPr lang="en-US" dirty="0"/>
              <a:t>Large partition: Spawn new sort task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585536" cy="2798202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void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</a:t>
            </a:r>
            <a:r>
              <a:rPr lang="en-US" sz="1600" dirty="0" err="1">
                <a:latin typeface="Courier New" pitchFamily="49" charset="0"/>
              </a:rPr>
              <a:t>nele_max_sort_serial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/* Use sequential 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*t = </a:t>
            </a:r>
            <a:r>
              <a:rPr lang="en-US" sz="1600" dirty="0" err="1">
                <a:latin typeface="Courier New" pitchFamily="49" charset="0"/>
              </a:rPr>
              <a:t>new_task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spawn_task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, (void *) t);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task thread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895041"/>
            <a:ext cx="7896225" cy="1353359"/>
          </a:xfrm>
        </p:spPr>
        <p:txBody>
          <a:bodyPr/>
          <a:lstStyle/>
          <a:p>
            <a:r>
              <a:rPr lang="en-US" dirty="0"/>
              <a:t>Get task parameters</a:t>
            </a:r>
          </a:p>
          <a:p>
            <a:r>
              <a:rPr lang="en-US" dirty="0"/>
              <a:t>Perform partitioning step</a:t>
            </a:r>
          </a:p>
          <a:p>
            <a:r>
              <a:rPr lang="en-US" dirty="0"/>
              <a:t>Call recursive sort routine on each partition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093013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for many-threaded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void *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*t = (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*) 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 = t-&gt;base;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free(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m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m,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(base+m+1, nele-m-1,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09594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Serial fraction: Fraction of input at which do serial sort</a:t>
            </a:r>
          </a:p>
          <a:p>
            <a:r>
              <a:rPr lang="en-US" dirty="0"/>
              <a:t>Sort 2</a:t>
            </a:r>
            <a:r>
              <a:rPr lang="en-US" baseline="30000" dirty="0"/>
              <a:t>27</a:t>
            </a:r>
            <a:r>
              <a:rPr lang="en-US" dirty="0"/>
              <a:t> (134,217,728) random values</a:t>
            </a:r>
          </a:p>
          <a:p>
            <a:r>
              <a:rPr lang="en-US" dirty="0"/>
              <a:t>Best speedup = 6.84X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0"/>
            <a:ext cx="7896225" cy="1447800"/>
          </a:xfrm>
        </p:spPr>
        <p:txBody>
          <a:bodyPr/>
          <a:lstStyle/>
          <a:p>
            <a:r>
              <a:rPr lang="en-US" dirty="0"/>
              <a:t>Good performance over wide range of fraction values</a:t>
            </a:r>
          </a:p>
          <a:p>
            <a:pPr lvl="1"/>
            <a:r>
              <a:rPr lang="en-US" dirty="0"/>
              <a:t>F too small: Not enough parallelism</a:t>
            </a:r>
          </a:p>
          <a:p>
            <a:pPr lvl="1"/>
            <a:r>
              <a:rPr lang="en-US" dirty="0"/>
              <a:t>F too large: Thread overhead + run out of thread memory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&amp; 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bottleneck</a:t>
            </a:r>
          </a:p>
          <a:p>
            <a:pPr lvl="1"/>
            <a:r>
              <a:rPr lang="en-US" dirty="0"/>
              <a:t>Top-level partition: No speedup</a:t>
            </a:r>
          </a:p>
          <a:p>
            <a:pPr lvl="1"/>
            <a:r>
              <a:rPr lang="en-US" dirty="0"/>
              <a:t>Second level: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2X speedup</a:t>
            </a:r>
          </a:p>
          <a:p>
            <a:pPr lvl="1"/>
            <a:r>
              <a:rPr lang="en-US" dirty="0" err="1"/>
              <a:t>k</a:t>
            </a:r>
            <a:r>
              <a:rPr lang="en-US" baseline="30000" dirty="0" err="1"/>
              <a:t>th</a:t>
            </a:r>
            <a:r>
              <a:rPr lang="en-US" dirty="0"/>
              <a:t> level: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</a:t>
            </a:r>
            <a:r>
              <a:rPr lang="en-US" baseline="30000" dirty="0"/>
              <a:t>k-1</a:t>
            </a:r>
            <a:r>
              <a:rPr lang="en-US" dirty="0"/>
              <a:t>X speedup</a:t>
            </a:r>
          </a:p>
          <a:p>
            <a:r>
              <a:rPr lang="en-US" dirty="0"/>
              <a:t>Implications</a:t>
            </a:r>
          </a:p>
          <a:p>
            <a:pPr lvl="1"/>
            <a:r>
              <a:rPr lang="en-US" dirty="0"/>
              <a:t>Good performance for small-scale parallelism</a:t>
            </a:r>
          </a:p>
          <a:p>
            <a:pPr lvl="1"/>
            <a:r>
              <a:rPr lang="en-US" dirty="0"/>
              <a:t>Would need to parallelize partitioning step to get large-scale parallelism</a:t>
            </a:r>
          </a:p>
          <a:p>
            <a:pPr lvl="2"/>
            <a:r>
              <a:rPr lang="en-US" dirty="0"/>
              <a:t>Parallel Sorting by Regular Sampling</a:t>
            </a:r>
          </a:p>
          <a:p>
            <a:pPr lvl="3"/>
            <a:r>
              <a:rPr lang="en-US" dirty="0"/>
              <a:t>H. Shi &amp; J. Schaeffer, J. Parallel &amp; Distributed Computing, 1992</a:t>
            </a:r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445070"/>
            <a:ext cx="7591425" cy="762000"/>
          </a:xfrm>
        </p:spPr>
        <p:txBody>
          <a:bodyPr/>
          <a:lstStyle/>
          <a:p>
            <a:r>
              <a:rPr lang="en-US" dirty="0"/>
              <a:t>Parallelizing Partitioning Step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p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6200" y="2892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929" y="2890012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968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304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6640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7976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2895600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352801" y="2892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724399" y="2892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045074" y="2892806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010400" y="2892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8489950" y="2890012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17265" y="2253734"/>
            <a:ext cx="381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Parallel partitioning based on global p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4800" y="5178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803295" y="5178806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019175" y="5178806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230167" y="5178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009775" y="5178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373167" y="5181600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330450" y="5178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185150" y="5178806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62425" y="4572000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Reassemble into partitions</a:t>
            </a:r>
          </a:p>
        </p:txBody>
      </p:sp>
    </p:spTree>
    <p:extLst>
      <p:ext uri="{BB962C8B-B14F-4D97-AF65-F5344CB8AC3E}">
        <p14:creationId xmlns:p14="http://schemas.microsoft.com/office/powerpoint/2010/main" val="13073748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with Parallel 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not obtain speedup</a:t>
            </a:r>
          </a:p>
          <a:p>
            <a:r>
              <a:rPr lang="en-US" dirty="0"/>
              <a:t>Speculate: Too much data copying</a:t>
            </a:r>
          </a:p>
          <a:p>
            <a:pPr lvl="1"/>
            <a:r>
              <a:rPr lang="en-US" dirty="0"/>
              <a:t>Could not do everything within source array</a:t>
            </a:r>
          </a:p>
          <a:p>
            <a:pPr lvl="1"/>
            <a:r>
              <a:rPr lang="en-US" dirty="0"/>
              <a:t>Set up temporary space for reassembling partition</a:t>
            </a:r>
          </a:p>
        </p:txBody>
      </p:sp>
    </p:spTree>
    <p:extLst>
      <p:ext uri="{BB962C8B-B14F-4D97-AF65-F5344CB8AC3E}">
        <p14:creationId xmlns:p14="http://schemas.microsoft.com/office/powerpoint/2010/main" val="40715114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have parallelization strategy</a:t>
            </a:r>
          </a:p>
          <a:p>
            <a:pPr lvl="1"/>
            <a:r>
              <a:rPr lang="en-US" dirty="0"/>
              <a:t>Partition into K independent parts</a:t>
            </a:r>
          </a:p>
          <a:p>
            <a:pPr lvl="1"/>
            <a:r>
              <a:rPr lang="en-US" dirty="0"/>
              <a:t>Divide-and-conquer</a:t>
            </a:r>
          </a:p>
          <a:p>
            <a:r>
              <a:rPr lang="en-US" dirty="0"/>
              <a:t>Inner loops must be synchronization free</a:t>
            </a:r>
          </a:p>
          <a:p>
            <a:pPr lvl="1"/>
            <a:r>
              <a:rPr lang="en-US" dirty="0"/>
              <a:t>Synchronization operations very expensive</a:t>
            </a:r>
          </a:p>
          <a:p>
            <a:r>
              <a:rPr lang="en-US" dirty="0"/>
              <a:t>Beware of Amdahl’s Law</a:t>
            </a:r>
          </a:p>
          <a:p>
            <a:pPr lvl="1"/>
            <a:r>
              <a:rPr lang="en-US" dirty="0"/>
              <a:t>Serial code can become bottleneck</a:t>
            </a:r>
          </a:p>
          <a:p>
            <a:r>
              <a:rPr lang="en-US" dirty="0"/>
              <a:t>You can do it!</a:t>
            </a:r>
          </a:p>
          <a:p>
            <a:pPr lvl="1"/>
            <a:r>
              <a:rPr lang="en-US" dirty="0"/>
              <a:t>Achieving modest levels of parallelism is not difficult</a:t>
            </a:r>
          </a:p>
          <a:p>
            <a:pPr lvl="1"/>
            <a:r>
              <a:rPr lang="en-US" dirty="0"/>
              <a:t>Set up experimental framework and test multiple strategies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  <a:p>
            <a:r>
              <a:rPr lang="en-US" dirty="0"/>
              <a:t>Sequential consistency</a:t>
            </a:r>
          </a:p>
          <a:p>
            <a:pPr lvl="1"/>
            <a:r>
              <a:rPr lang="en-US" dirty="0"/>
              <a:t>Overall effect consistent with each individual thread</a:t>
            </a:r>
          </a:p>
          <a:p>
            <a:pPr lvl="1"/>
            <a:r>
              <a:rPr lang="en-US" dirty="0"/>
              <a:t>Otherwise, arbitrary interleaving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a = 1;</a:t>
              </a:r>
            </a:p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Wa</a:t>
              </a:r>
              <a:r>
                <a:rPr lang="en-US" sz="1800" b="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Rb</a:t>
              </a:r>
              <a:r>
                <a:rPr lang="en-US" sz="1800" b="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Wb</a:t>
              </a:r>
              <a:r>
                <a:rPr lang="en-US" sz="1800" b="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constraints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Multicore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1"/>
            <a:ext cx="7896225" cy="923924"/>
          </a:xfrm>
        </p:spPr>
        <p:txBody>
          <a:bodyPr/>
          <a:lstStyle/>
          <a:p>
            <a:r>
              <a:rPr lang="en-US" dirty="0"/>
              <a:t>Multiple processors operating with coherent view of memory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905000" y="1219200"/>
            <a:ext cx="5334000" cy="4191000"/>
            <a:chOff x="1066800" y="1219200"/>
            <a:chExt cx="6172200" cy="4953000"/>
          </a:xfrm>
        </p:grpSpPr>
        <p:sp>
          <p:nvSpPr>
            <p:cNvPr id="28" name="Rectangle 425"/>
            <p:cNvSpPr>
              <a:spLocks noChangeArrowheads="1"/>
            </p:cNvSpPr>
            <p:nvPr/>
          </p:nvSpPr>
          <p:spPr bwMode="auto">
            <a:xfrm>
              <a:off x="1066800" y="1219200"/>
              <a:ext cx="6172200" cy="38862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1" name="Rectangle 404"/>
            <p:cNvSpPr>
              <a:spLocks noChangeArrowheads="1"/>
            </p:cNvSpPr>
            <p:nvPr/>
          </p:nvSpPr>
          <p:spPr bwMode="auto">
            <a:xfrm>
              <a:off x="12192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0" name="Rectangle 413"/>
            <p:cNvSpPr>
              <a:spLocks noChangeArrowheads="1"/>
            </p:cNvSpPr>
            <p:nvPr/>
          </p:nvSpPr>
          <p:spPr bwMode="auto">
            <a:xfrm>
              <a:off x="49530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4" name="Rectangle 396"/>
            <p:cNvSpPr>
              <a:spLocks noChangeArrowheads="1"/>
            </p:cNvSpPr>
            <p:nvPr/>
          </p:nvSpPr>
          <p:spPr bwMode="auto">
            <a:xfrm>
              <a:off x="13843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5" name="Rectangle 397"/>
            <p:cNvSpPr>
              <a:spLocks noChangeArrowheads="1"/>
            </p:cNvSpPr>
            <p:nvPr/>
          </p:nvSpPr>
          <p:spPr bwMode="auto">
            <a:xfrm>
              <a:off x="14271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+mn-lt"/>
                </a:rPr>
                <a:t>L1 </a:t>
              </a:r>
            </a:p>
            <a:p>
              <a:r>
                <a:rPr lang="en-US" sz="1400" dirty="0">
                  <a:latin typeface="+mn-lt"/>
                </a:rPr>
                <a:t>d-cache</a:t>
              </a:r>
            </a:p>
          </p:txBody>
        </p:sp>
        <p:sp>
          <p:nvSpPr>
            <p:cNvPr id="6" name="Rectangle 399"/>
            <p:cNvSpPr>
              <a:spLocks noChangeArrowheads="1"/>
            </p:cNvSpPr>
            <p:nvPr/>
          </p:nvSpPr>
          <p:spPr bwMode="auto">
            <a:xfrm>
              <a:off x="23622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7" name="Rectangle 400"/>
            <p:cNvSpPr>
              <a:spLocks noChangeArrowheads="1"/>
            </p:cNvSpPr>
            <p:nvPr/>
          </p:nvSpPr>
          <p:spPr bwMode="auto">
            <a:xfrm>
              <a:off x="14478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8" name="Line 401"/>
            <p:cNvSpPr>
              <a:spLocks noChangeShapeType="1"/>
            </p:cNvSpPr>
            <p:nvPr/>
          </p:nvSpPr>
          <p:spPr bwMode="auto">
            <a:xfrm>
              <a:off x="19050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9" name="Line 402"/>
            <p:cNvSpPr>
              <a:spLocks noChangeShapeType="1"/>
            </p:cNvSpPr>
            <p:nvPr/>
          </p:nvSpPr>
          <p:spPr bwMode="auto">
            <a:xfrm>
              <a:off x="1905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0" name="Line 403"/>
            <p:cNvSpPr>
              <a:spLocks noChangeShapeType="1"/>
            </p:cNvSpPr>
            <p:nvPr/>
          </p:nvSpPr>
          <p:spPr bwMode="auto">
            <a:xfrm>
              <a:off x="27432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" name="Text Box 405"/>
            <p:cNvSpPr txBox="1">
              <a:spLocks noChangeArrowheads="1"/>
            </p:cNvSpPr>
            <p:nvPr/>
          </p:nvSpPr>
          <p:spPr bwMode="auto">
            <a:xfrm>
              <a:off x="1143000" y="1219200"/>
              <a:ext cx="766026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Core 0</a:t>
              </a:r>
            </a:p>
          </p:txBody>
        </p:sp>
        <p:sp>
          <p:nvSpPr>
            <p:cNvPr id="13" name="Rectangle 406"/>
            <p:cNvSpPr>
              <a:spLocks noChangeArrowheads="1"/>
            </p:cNvSpPr>
            <p:nvPr/>
          </p:nvSpPr>
          <p:spPr bwMode="auto">
            <a:xfrm>
              <a:off x="51181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14" name="Rectangle 407"/>
            <p:cNvSpPr>
              <a:spLocks noChangeArrowheads="1"/>
            </p:cNvSpPr>
            <p:nvPr/>
          </p:nvSpPr>
          <p:spPr bwMode="auto">
            <a:xfrm>
              <a:off x="51609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d-cache</a:t>
              </a:r>
            </a:p>
          </p:txBody>
        </p:sp>
        <p:sp>
          <p:nvSpPr>
            <p:cNvPr id="15" name="Rectangle 408"/>
            <p:cNvSpPr>
              <a:spLocks noChangeArrowheads="1"/>
            </p:cNvSpPr>
            <p:nvPr/>
          </p:nvSpPr>
          <p:spPr bwMode="auto">
            <a:xfrm>
              <a:off x="60960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16" name="Rectangle 409"/>
            <p:cNvSpPr>
              <a:spLocks noChangeArrowheads="1"/>
            </p:cNvSpPr>
            <p:nvPr/>
          </p:nvSpPr>
          <p:spPr bwMode="auto">
            <a:xfrm>
              <a:off x="51816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17" name="Line 410"/>
            <p:cNvSpPr>
              <a:spLocks noChangeShapeType="1"/>
            </p:cNvSpPr>
            <p:nvPr/>
          </p:nvSpPr>
          <p:spPr bwMode="auto">
            <a:xfrm>
              <a:off x="56388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8" name="Line 411"/>
            <p:cNvSpPr>
              <a:spLocks noChangeShapeType="1"/>
            </p:cNvSpPr>
            <p:nvPr/>
          </p:nvSpPr>
          <p:spPr bwMode="auto">
            <a:xfrm>
              <a:off x="56388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9" name="Line 412"/>
            <p:cNvSpPr>
              <a:spLocks noChangeShapeType="1"/>
            </p:cNvSpPr>
            <p:nvPr/>
          </p:nvSpPr>
          <p:spPr bwMode="auto">
            <a:xfrm>
              <a:off x="6477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1" name="Text Box 414"/>
            <p:cNvSpPr txBox="1">
              <a:spLocks noChangeArrowheads="1"/>
            </p:cNvSpPr>
            <p:nvPr/>
          </p:nvSpPr>
          <p:spPr bwMode="auto">
            <a:xfrm>
              <a:off x="4876800" y="1219200"/>
              <a:ext cx="941111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Core n-1</a:t>
              </a:r>
            </a:p>
          </p:txBody>
        </p:sp>
        <p:sp>
          <p:nvSpPr>
            <p:cNvPr id="22" name="Text Box 415"/>
            <p:cNvSpPr txBox="1">
              <a:spLocks noChangeArrowheads="1"/>
            </p:cNvSpPr>
            <p:nvPr/>
          </p:nvSpPr>
          <p:spPr bwMode="auto">
            <a:xfrm>
              <a:off x="3906838" y="2454274"/>
              <a:ext cx="403711" cy="4364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+mn-lt"/>
                </a:rPr>
                <a:t>…</a:t>
              </a:r>
            </a:p>
          </p:txBody>
        </p:sp>
        <p:sp>
          <p:nvSpPr>
            <p:cNvPr id="23" name="Line 417"/>
            <p:cNvSpPr>
              <a:spLocks noChangeShapeType="1"/>
            </p:cNvSpPr>
            <p:nvPr/>
          </p:nvSpPr>
          <p:spPr bwMode="auto">
            <a:xfrm>
              <a:off x="22860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4" name="Line 418"/>
            <p:cNvSpPr>
              <a:spLocks noChangeShapeType="1"/>
            </p:cNvSpPr>
            <p:nvPr/>
          </p:nvSpPr>
          <p:spPr bwMode="auto">
            <a:xfrm>
              <a:off x="60198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5" name="Rectangle 419"/>
            <p:cNvSpPr>
              <a:spLocks noChangeArrowheads="1"/>
            </p:cNvSpPr>
            <p:nvPr/>
          </p:nvSpPr>
          <p:spPr bwMode="auto">
            <a:xfrm>
              <a:off x="1936750" y="4343400"/>
              <a:ext cx="438785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L3 unified cache</a:t>
              </a:r>
            </a:p>
            <a:p>
              <a:r>
                <a:rPr lang="en-US" sz="1400">
                  <a:latin typeface="+mn-lt"/>
                </a:rPr>
                <a:t>(shared by all cores)</a:t>
              </a:r>
            </a:p>
          </p:txBody>
        </p:sp>
        <p:sp>
          <p:nvSpPr>
            <p:cNvPr id="26" name="Rectangle 420"/>
            <p:cNvSpPr>
              <a:spLocks noChangeArrowheads="1"/>
            </p:cNvSpPr>
            <p:nvPr/>
          </p:nvSpPr>
          <p:spPr bwMode="auto">
            <a:xfrm>
              <a:off x="1066800" y="5600700"/>
              <a:ext cx="617220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Main memory</a:t>
              </a:r>
            </a:p>
          </p:txBody>
        </p:sp>
        <p:sp>
          <p:nvSpPr>
            <p:cNvPr id="27" name="Line 421"/>
            <p:cNvSpPr>
              <a:spLocks noChangeShapeType="1"/>
            </p:cNvSpPr>
            <p:nvPr/>
          </p:nvSpPr>
          <p:spPr bwMode="auto">
            <a:xfrm>
              <a:off x="4210050" y="49149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04856"/>
            <a:ext cx="7896225" cy="771524"/>
          </a:xfrm>
        </p:spPr>
        <p:txBody>
          <a:bodyPr/>
          <a:lstStyle/>
          <a:p>
            <a:r>
              <a:rPr lang="en-US" dirty="0"/>
              <a:t>Impossible outputs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100</a:t>
            </a:r>
            <a:r>
              <a:rPr lang="en-US" dirty="0">
                <a:solidFill>
                  <a:srgbClr val="FF0000"/>
                </a:solidFill>
              </a:rPr>
              <a:t>, 1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1, </a:t>
            </a:r>
            <a:r>
              <a:rPr lang="en-US" dirty="0">
                <a:solidFill>
                  <a:srgbClr val="0000FF"/>
                </a:solidFill>
              </a:rPr>
              <a:t>100</a:t>
            </a:r>
          </a:p>
          <a:p>
            <a:pPr lvl="1"/>
            <a:r>
              <a:rPr lang="en-US" dirty="0"/>
              <a:t>Would require reaching both Ra and </a:t>
            </a:r>
            <a:r>
              <a:rPr lang="en-US" dirty="0" err="1"/>
              <a:t>Rb</a:t>
            </a:r>
            <a:r>
              <a:rPr lang="en-US" dirty="0"/>
              <a:t> before </a:t>
            </a:r>
            <a:r>
              <a:rPr lang="en-US" dirty="0" err="1"/>
              <a:t>Wa</a:t>
            </a:r>
            <a:r>
              <a:rPr lang="en-US" dirty="0"/>
              <a:t> and </a:t>
            </a:r>
            <a:r>
              <a:rPr lang="en-US" dirty="0" err="1"/>
              <a:t>Wb</a:t>
            </a:r>
            <a:endParaRPr lang="en-US" dirty="0"/>
          </a:p>
        </p:txBody>
      </p:sp>
      <p:grpSp>
        <p:nvGrpSpPr>
          <p:cNvPr id="4" name="Group 83"/>
          <p:cNvGrpSpPr/>
          <p:nvPr/>
        </p:nvGrpSpPr>
        <p:grpSpPr>
          <a:xfrm>
            <a:off x="3427523" y="3009900"/>
            <a:ext cx="5184553" cy="2362200"/>
            <a:chOff x="2057400" y="3048000"/>
            <a:chExt cx="5184553" cy="2362200"/>
          </a:xfrm>
        </p:grpSpPr>
        <p:sp>
          <p:nvSpPr>
            <p:cNvPr id="11" name="TextBox 10"/>
            <p:cNvSpPr txBox="1"/>
            <p:nvPr/>
          </p:nvSpPr>
          <p:spPr>
            <a:xfrm>
              <a:off x="2079121" y="347293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 flipV="1">
              <a:off x="2579258" y="3276600"/>
              <a:ext cx="876855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3456113" y="3059668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25841" y="3067090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45472" y="307451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5257800" y="327501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1" idx="3"/>
            </p:cNvCxnSpPr>
            <p:nvPr/>
          </p:nvCxnSpPr>
          <p:spPr bwMode="auto">
            <a:xfrm>
              <a:off x="2579258" y="3657600"/>
              <a:ext cx="876855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456113" y="366926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24" name="Straight Connector 23"/>
            <p:cNvCxnSpPr>
              <a:stCxn id="23" idx="3"/>
            </p:cNvCxnSpPr>
            <p:nvPr/>
          </p:nvCxnSpPr>
          <p:spPr bwMode="auto">
            <a:xfrm flipV="1">
              <a:off x="3974204" y="3689866"/>
              <a:ext cx="751637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725841" y="348035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45472" y="348777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5257800" y="36882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23" idx="3"/>
            </p:cNvCxnSpPr>
            <p:nvPr/>
          </p:nvCxnSpPr>
          <p:spPr bwMode="auto">
            <a:xfrm>
              <a:off x="3974204" y="3853934"/>
              <a:ext cx="751637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4725841" y="389362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45472" y="3901044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5257800" y="4101544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057400" y="461275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43" name="Straight Connector 42"/>
            <p:cNvCxnSpPr>
              <a:stCxn id="42" idx="3"/>
            </p:cNvCxnSpPr>
            <p:nvPr/>
          </p:nvCxnSpPr>
          <p:spPr bwMode="auto">
            <a:xfrm flipV="1">
              <a:off x="2575491" y="4416424"/>
              <a:ext cx="858901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434392" y="419949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3865920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4704120" y="420691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23751" y="421433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5236079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42" idx="3"/>
            </p:cNvCxnSpPr>
            <p:nvPr/>
          </p:nvCxnSpPr>
          <p:spPr bwMode="auto">
            <a:xfrm>
              <a:off x="2575491" y="4797424"/>
              <a:ext cx="858901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3434392" y="4809092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51" name="Straight Connector 50"/>
            <p:cNvCxnSpPr>
              <a:stCxn id="50" idx="3"/>
            </p:cNvCxnSpPr>
            <p:nvPr/>
          </p:nvCxnSpPr>
          <p:spPr bwMode="auto">
            <a:xfrm flipV="1">
              <a:off x="3934529" y="4829690"/>
              <a:ext cx="769591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4704120" y="462018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023751" y="462760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5236079" y="482810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0" idx="3"/>
            </p:cNvCxnSpPr>
            <p:nvPr/>
          </p:nvCxnSpPr>
          <p:spPr bwMode="auto">
            <a:xfrm>
              <a:off x="3934529" y="4993758"/>
              <a:ext cx="769591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4704120" y="503344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23751" y="50408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5236079" y="524136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6477000" y="3048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100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77000" y="3516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77000" y="38862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2, 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477000" y="4191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1, 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77000" y="4572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2, 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77000" y="5040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3886200" y="3276600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58"/>
          <p:cNvGrpSpPr/>
          <p:nvPr/>
        </p:nvGrpSpPr>
        <p:grpSpPr>
          <a:xfrm>
            <a:off x="5344327" y="1042610"/>
            <a:ext cx="2006190" cy="1563888"/>
            <a:chOff x="5759932" y="874512"/>
            <a:chExt cx="2006190" cy="1563888"/>
          </a:xfrm>
        </p:grpSpPr>
        <p:sp>
          <p:nvSpPr>
            <p:cNvPr id="71" name="TextBox 70"/>
            <p:cNvSpPr txBox="1"/>
            <p:nvPr/>
          </p:nvSpPr>
          <p:spPr>
            <a:xfrm>
              <a:off x="5759932" y="1447800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9660" y="145522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6190019" y="166473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759932" y="206164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029660" y="206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6190019" y="22785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5759932" y="874512"/>
              <a:ext cx="2006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Thread consistency</a:t>
              </a:r>
            </a:p>
            <a:p>
              <a:pPr algn="ctr"/>
              <a:r>
                <a:rPr lang="en-US" sz="1800" dirty="0">
                  <a:latin typeface="Calibri" pitchFamily="34" charset="0"/>
                </a:rPr>
                <a:t>constraints</a:t>
              </a:r>
            </a:p>
          </p:txBody>
        </p:sp>
      </p:grpSp>
      <p:grpSp>
        <p:nvGrpSpPr>
          <p:cNvPr id="6" name="Group 77"/>
          <p:cNvGrpSpPr/>
          <p:nvPr/>
        </p:nvGrpSpPr>
        <p:grpSpPr>
          <a:xfrm>
            <a:off x="396875" y="1209120"/>
            <a:ext cx="3200400" cy="2069068"/>
            <a:chOff x="2057400" y="1283732"/>
            <a:chExt cx="3200400" cy="2069068"/>
          </a:xfrm>
        </p:grpSpPr>
        <p:sp>
          <p:nvSpPr>
            <p:cNvPr id="79" name="TextBox 7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a = 1;</a:t>
              </a:r>
            </a:p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Wa</a:t>
              </a:r>
              <a:r>
                <a:rPr lang="en-US" sz="1800" b="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Rb</a:t>
              </a:r>
              <a:r>
                <a:rPr lang="en-US" sz="1800" b="0" dirty="0">
                  <a:latin typeface="Calibri" pitchFamily="34" charset="0"/>
                </a:rPr>
                <a:t>: 	</a:t>
              </a:r>
              <a:r>
                <a:rPr lang="en-US" sz="1800" b="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b="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Wb</a:t>
              </a:r>
              <a:r>
                <a:rPr lang="en-US" sz="1800" b="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Ra:	</a:t>
              </a:r>
              <a:r>
                <a:rPr lang="en-US" sz="1800" b="0" dirty="0">
                  <a:solidFill>
                    <a:srgbClr val="FF0000"/>
                  </a:solidFill>
                  <a:latin typeface="Calibri" pitchFamily="34" charset="0"/>
                </a:rPr>
                <a:t>print(a)</a:t>
              </a:r>
              <a:r>
                <a:rPr lang="en-US" sz="1800" b="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82" name="Straight Arrow Connector 81"/>
            <p:cNvCxnSpPr>
              <a:stCxn id="79" idx="2"/>
              <a:endCxn id="80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79" idx="2"/>
              <a:endCxn id="81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Non-Coherent Cache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/>
              <a:t>Write-back caches, without coordination between them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 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Exclusive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a: 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10" name="Group 16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18" name="TextBox 17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+mn-lt"/>
                </a:rPr>
                <a:t>int</a:t>
              </a:r>
              <a:r>
                <a:rPr lang="en-US" sz="1800" dirty="0">
                  <a:latin typeface="+mn-lt"/>
                </a:rPr>
                <a:t> a = 1;</a:t>
              </a:r>
            </a:p>
            <a:p>
              <a:r>
                <a:rPr lang="en-US" sz="1800" dirty="0" err="1">
                  <a:latin typeface="+mn-lt"/>
                </a:rPr>
                <a:t>int</a:t>
              </a:r>
              <a:r>
                <a:rPr lang="en-US" sz="1800" dirty="0">
                  <a:latin typeface="+mn-lt"/>
                </a:rPr>
                <a:t> b = 100;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+mn-lt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+mn-lt"/>
                </a:rPr>
                <a:t>Wa</a:t>
              </a:r>
              <a:r>
                <a:rPr lang="en-US" sz="1800" dirty="0">
                  <a:latin typeface="+mn-lt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+mn-lt"/>
                </a:rPr>
                <a:t>Rb</a:t>
              </a:r>
              <a:r>
                <a:rPr lang="en-US" sz="1800" dirty="0">
                  <a:latin typeface="+mn-lt"/>
                </a:rPr>
                <a:t>: 	print(b);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+mn-lt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+mn-lt"/>
                </a:rPr>
                <a:t>Wb</a:t>
              </a:r>
              <a:r>
                <a:rPr lang="en-US" sz="1800" dirty="0">
                  <a:latin typeface="+mn-lt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+mn-lt"/>
                </a:rPr>
                <a:t>Ra:	print(a);</a:t>
              </a:r>
            </a:p>
          </p:txBody>
        </p:sp>
        <p:cxnSp>
          <p:nvCxnSpPr>
            <p:cNvPr id="22" name="Straight Arrow Connector 21"/>
            <p:cNvCxnSpPr>
              <a:stCxn id="18" idx="2"/>
              <a:endCxn id="19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  <a:endCxn id="20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Exclusive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a: 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14" name="Group 44"/>
          <p:cNvGrpSpPr/>
          <p:nvPr/>
        </p:nvGrpSpPr>
        <p:grpSpPr>
          <a:xfrm>
            <a:off x="762000" y="3745468"/>
            <a:ext cx="6177638" cy="1131332"/>
            <a:chOff x="762000" y="3745468"/>
            <a:chExt cx="6177638" cy="1131332"/>
          </a:xfrm>
        </p:grpSpPr>
        <p:sp>
          <p:nvSpPr>
            <p:cNvPr id="35" name="TextBox 34"/>
            <p:cNvSpPr txBox="1"/>
            <p:nvPr/>
          </p:nvSpPr>
          <p:spPr>
            <a:xfrm>
              <a:off x="5888260" y="4202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 200</a:t>
              </a:r>
            </a:p>
          </p:txBody>
        </p:sp>
        <p:grpSp>
          <p:nvGrpSpPr>
            <p:cNvPr id="15" name="Group 32"/>
            <p:cNvGrpSpPr/>
            <p:nvPr/>
          </p:nvGrpSpPr>
          <p:grpSpPr>
            <a:xfrm>
              <a:off x="762000" y="3962400"/>
              <a:ext cx="990600" cy="304800"/>
              <a:chOff x="762000" y="3962400"/>
              <a:chExt cx="990600" cy="3048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066800" y="3962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62000" y="3962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17" name="Group 30"/>
            <p:cNvGrpSpPr/>
            <p:nvPr/>
          </p:nvGrpSpPr>
          <p:grpSpPr>
            <a:xfrm>
              <a:off x="3200400" y="4038600"/>
              <a:ext cx="990600" cy="304800"/>
              <a:chOff x="3200400" y="4038600"/>
              <a:chExt cx="990600" cy="3048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505200" y="4038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3200400" y="4038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43" name="Arc 42"/>
            <p:cNvSpPr/>
            <p:nvPr/>
          </p:nvSpPr>
          <p:spPr bwMode="auto">
            <a:xfrm flipH="1" flipV="1">
              <a:off x="1371600" y="3745468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43"/>
          <p:cNvGrpSpPr/>
          <p:nvPr/>
        </p:nvGrpSpPr>
        <p:grpSpPr>
          <a:xfrm>
            <a:off x="762000" y="3352800"/>
            <a:ext cx="5922740" cy="1131332"/>
            <a:chOff x="762000" y="3352800"/>
            <a:chExt cx="5922740" cy="1131332"/>
          </a:xfrm>
        </p:grpSpPr>
        <p:sp>
          <p:nvSpPr>
            <p:cNvPr id="34" name="TextBox 33"/>
            <p:cNvSpPr txBox="1"/>
            <p:nvPr/>
          </p:nvSpPr>
          <p:spPr>
            <a:xfrm>
              <a:off x="5867400" y="3657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2</a:t>
              </a:r>
            </a:p>
          </p:txBody>
        </p:sp>
        <p:grpSp>
          <p:nvGrpSpPr>
            <p:cNvPr id="19" name="Group 29"/>
            <p:cNvGrpSpPr/>
            <p:nvPr/>
          </p:nvGrpSpPr>
          <p:grpSpPr>
            <a:xfrm>
              <a:off x="3200400" y="3657600"/>
              <a:ext cx="990600" cy="304800"/>
              <a:chOff x="3200400" y="3657600"/>
              <a:chExt cx="990600" cy="3048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505200" y="3657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a:2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3200400" y="3657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20" name="Group 31"/>
            <p:cNvGrpSpPr/>
            <p:nvPr/>
          </p:nvGrpSpPr>
          <p:grpSpPr>
            <a:xfrm>
              <a:off x="762000" y="3581400"/>
              <a:ext cx="990600" cy="304800"/>
              <a:chOff x="762000" y="3581400"/>
              <a:chExt cx="990600" cy="304800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1066800" y="3581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 2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62000" y="3581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42" name="Arc 41"/>
            <p:cNvSpPr/>
            <p:nvPr/>
          </p:nvSpPr>
          <p:spPr bwMode="auto">
            <a:xfrm flipV="1">
              <a:off x="1371600" y="3352800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35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39" name="TextBox 3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46" name="Straight Arrow Connector 45"/>
            <p:cNvCxnSpPr>
              <a:stCxn id="39" idx="2"/>
              <a:endCxn id="44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39" idx="2"/>
              <a:endCxn id="45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334000" y="4725194"/>
            <a:ext cx="3733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When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cache sees request for one of its E-tagged blocks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000" b="0" kern="0" baseline="0" dirty="0">
                <a:latin typeface="Calibri" pitchFamily="34" charset="0"/>
              </a:rPr>
              <a:t>Supply</a:t>
            </a:r>
            <a:r>
              <a:rPr lang="en-US" sz="2000" b="0" kern="0" dirty="0">
                <a:latin typeface="Calibri" pitchFamily="34" charset="0"/>
              </a:rPr>
              <a:t> value from cache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Set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tag to 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678"/>
            <a:ext cx="9144000" cy="762000"/>
          </a:xfrm>
        </p:spPr>
        <p:txBody>
          <a:bodyPr/>
          <a:lstStyle/>
          <a:p>
            <a:r>
              <a:rPr lang="en-US" sz="3200" dirty="0"/>
              <a:t>Out-of-Order Processor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908925" cy="1228724"/>
          </a:xfrm>
        </p:spPr>
        <p:txBody>
          <a:bodyPr/>
          <a:lstStyle/>
          <a:p>
            <a:r>
              <a:rPr lang="en-US" dirty="0"/>
              <a:t>Instruction control dynamically converts program into stream of operations</a:t>
            </a:r>
          </a:p>
          <a:p>
            <a:r>
              <a:rPr lang="en-US" dirty="0"/>
              <a:t>Operations mapped onto functional units to execute in parallel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990600" y="1219200"/>
            <a:ext cx="52578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19200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Registers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960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5626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63246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59436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25146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1467643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/>
          <p:nvPr/>
        </p:nvCxnSpPr>
        <p:spPr bwMode="auto">
          <a:xfrm rot="10800000" flipV="1">
            <a:off x="3962400" y="2019301"/>
            <a:ext cx="533402" cy="533399"/>
          </a:xfrm>
          <a:prstGeom prst="bentConnector3">
            <a:avLst>
              <a:gd name="adj1" fmla="val 99192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476749" y="2743201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</a:t>
            </a:r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rot="5400000">
            <a:off x="4600575" y="2552700"/>
            <a:ext cx="381001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err="1"/>
              <a:t>Hyperthreading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908925" cy="1228724"/>
          </a:xfrm>
        </p:spPr>
        <p:txBody>
          <a:bodyPr/>
          <a:lstStyle/>
          <a:p>
            <a:r>
              <a:rPr lang="en-US" dirty="0"/>
              <a:t>Replicate enough instruction control to process K instruction streams</a:t>
            </a:r>
          </a:p>
          <a:p>
            <a:r>
              <a:rPr lang="en-US" dirty="0"/>
              <a:t>K copies of all registers</a:t>
            </a:r>
          </a:p>
          <a:p>
            <a:r>
              <a:rPr lang="en-US" dirty="0"/>
              <a:t>Share functional units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2098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81200" y="1219200"/>
            <a:ext cx="57150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514602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>
                <a:latin typeface="+mn-lt"/>
              </a:rPr>
              <a:t>Reg</a:t>
            </a:r>
            <a:r>
              <a:rPr lang="en-US" sz="1800" dirty="0">
                <a:latin typeface="+mn-lt"/>
              </a:rPr>
              <a:t> 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9436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910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B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7056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61722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77724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73914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39624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2763045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>
            <a:stCxn id="11" idx="1"/>
          </p:cNvCxnSpPr>
          <p:nvPr/>
        </p:nvCxnSpPr>
        <p:spPr bwMode="auto">
          <a:xfrm rot="10800000" flipV="1">
            <a:off x="5562598" y="1981200"/>
            <a:ext cx="381002" cy="571500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2286000" y="19812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>
                <a:latin typeface="+mn-lt"/>
              </a:rPr>
              <a:t>Reg</a:t>
            </a:r>
            <a:r>
              <a:rPr lang="en-US" sz="1800" dirty="0">
                <a:latin typeface="+mn-lt"/>
              </a:rPr>
              <a:t> A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962398" y="19812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A</a:t>
            </a:r>
          </a:p>
        </p:txBody>
      </p:sp>
      <p:cxnSp>
        <p:nvCxnSpPr>
          <p:cNvPr id="23" name="Elbow Connector 39"/>
          <p:cNvCxnSpPr>
            <a:stCxn id="22" idx="1"/>
          </p:cNvCxnSpPr>
          <p:nvPr/>
        </p:nvCxnSpPr>
        <p:spPr bwMode="auto">
          <a:xfrm rot="10800000" flipV="1">
            <a:off x="3733798" y="2171700"/>
            <a:ext cx="228601" cy="14477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5400000">
            <a:off x="1810545" y="2990056"/>
            <a:ext cx="1257301" cy="1590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25" name="Elbow Connector 39"/>
          <p:cNvCxnSpPr/>
          <p:nvPr/>
        </p:nvCxnSpPr>
        <p:spPr bwMode="auto">
          <a:xfrm rot="10800000" flipV="1">
            <a:off x="5181598" y="1752600"/>
            <a:ext cx="762002" cy="228600"/>
          </a:xfrm>
          <a:prstGeom prst="bentConnector3">
            <a:avLst>
              <a:gd name="adj1" fmla="val 99870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5943600" y="27051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A</a:t>
            </a:r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rot="5400000">
            <a:off x="6086476" y="2533650"/>
            <a:ext cx="3429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6686549" y="28194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B</a:t>
            </a:r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 bwMode="auto">
          <a:xfrm rot="5400000">
            <a:off x="6773071" y="2590800"/>
            <a:ext cx="456405" cy="795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Get data about machine from /</a:t>
            </a:r>
            <a:r>
              <a:rPr lang="en-US" sz="2600" dirty="0" err="1"/>
              <a:t>proc</a:t>
            </a:r>
            <a:r>
              <a:rPr lang="en-US" sz="2600" dirty="0"/>
              <a:t>/</a:t>
            </a:r>
            <a:r>
              <a:rPr lang="en-US" sz="2600" dirty="0" err="1"/>
              <a:t>cpuinfo</a:t>
            </a:r>
            <a:endParaRPr lang="en-US" sz="2600" dirty="0"/>
          </a:p>
          <a:p>
            <a:r>
              <a:rPr lang="en-US" sz="2600" dirty="0"/>
              <a:t>Shark Machines</a:t>
            </a:r>
          </a:p>
          <a:p>
            <a:pPr lvl="1"/>
            <a:r>
              <a:rPr lang="en-US" dirty="0"/>
              <a:t>Intel Xeon E5520 @ 2.27 GHz</a:t>
            </a:r>
          </a:p>
          <a:p>
            <a:pPr lvl="1"/>
            <a:r>
              <a:rPr lang="en-US" dirty="0"/>
              <a:t>Nehalem, ca. 2010</a:t>
            </a:r>
          </a:p>
          <a:p>
            <a:pPr lvl="1"/>
            <a:r>
              <a:rPr lang="en-US" dirty="0"/>
              <a:t>8 Cores</a:t>
            </a:r>
          </a:p>
          <a:p>
            <a:pPr lvl="1"/>
            <a:r>
              <a:rPr lang="en-US" dirty="0"/>
              <a:t>Each can do 2x </a:t>
            </a:r>
            <a:r>
              <a:rPr lang="en-US" dirty="0" err="1"/>
              <a:t>hyperthreading</a:t>
            </a:r>
            <a:endParaRPr lang="en-US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4556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Parallel Summation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57725"/>
          </a:xfrm>
        </p:spPr>
        <p:txBody>
          <a:bodyPr/>
          <a:lstStyle/>
          <a:p>
            <a:r>
              <a:rPr lang="en-US" dirty="0"/>
              <a:t>Sum numbers </a:t>
            </a:r>
            <a:r>
              <a:rPr lang="en-US" i="1" dirty="0"/>
              <a:t>0, …, n-1</a:t>
            </a:r>
          </a:p>
          <a:p>
            <a:pPr lvl="1"/>
            <a:r>
              <a:rPr lang="en-US" dirty="0"/>
              <a:t>Should add up to </a:t>
            </a:r>
            <a:r>
              <a:rPr lang="en-US" i="1" dirty="0"/>
              <a:t>((n-1)*n)/2</a:t>
            </a:r>
          </a:p>
          <a:p>
            <a:r>
              <a:rPr lang="en-US" dirty="0"/>
              <a:t>Partition values </a:t>
            </a:r>
            <a:r>
              <a:rPr lang="en-US" i="1" dirty="0"/>
              <a:t>1, …, n-1 </a:t>
            </a:r>
            <a:r>
              <a:rPr lang="en-US" dirty="0"/>
              <a:t>into </a:t>
            </a:r>
            <a:r>
              <a:rPr lang="en-US" i="1" dirty="0"/>
              <a:t>t</a:t>
            </a:r>
            <a:r>
              <a:rPr lang="en-US" dirty="0"/>
              <a:t> ranges</a:t>
            </a:r>
          </a:p>
          <a:p>
            <a:pPr lvl="1"/>
            <a:r>
              <a:rPr lang="en-US" i="1" dirty="0">
                <a:sym typeface="Symbol"/>
              </a:rPr>
              <a:t>n</a:t>
            </a:r>
            <a:r>
              <a:rPr lang="en-US" i="1" dirty="0"/>
              <a:t>/t</a:t>
            </a:r>
            <a:r>
              <a:rPr lang="en-US" i="1" dirty="0">
                <a:sym typeface="Symbol"/>
              </a:rPr>
              <a:t></a:t>
            </a:r>
            <a:r>
              <a:rPr lang="en-US" dirty="0"/>
              <a:t> values in each range</a:t>
            </a:r>
          </a:p>
          <a:p>
            <a:pPr lvl="1"/>
            <a:r>
              <a:rPr lang="en-US" dirty="0"/>
              <a:t>Each of </a:t>
            </a:r>
            <a:r>
              <a:rPr lang="en-US" i="1" dirty="0"/>
              <a:t>t</a:t>
            </a:r>
            <a:r>
              <a:rPr lang="en-US" dirty="0"/>
              <a:t> threads processes 1 range </a:t>
            </a:r>
          </a:p>
          <a:p>
            <a:pPr lvl="1"/>
            <a:r>
              <a:rPr lang="en-US" dirty="0"/>
              <a:t>For simplicity, assume </a:t>
            </a:r>
            <a:r>
              <a:rPr lang="en-US" i="1" dirty="0"/>
              <a:t>n</a:t>
            </a:r>
            <a:r>
              <a:rPr lang="en-US" dirty="0"/>
              <a:t> is a multiple of </a:t>
            </a:r>
            <a:r>
              <a:rPr lang="en-US" i="1" dirty="0"/>
              <a:t>t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Let’s consider different ways that multiple threads might work on their assigned ranges in parallel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attempt: </a:t>
            </a:r>
            <a:r>
              <a:rPr lang="en-US" dirty="0" err="1">
                <a:latin typeface="Courier New"/>
                <a:cs typeface="Courier New"/>
              </a:rPr>
              <a:t>psum-mutex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Simplest approach: Threads sum into a global variable protected by a semaphore </a:t>
            </a:r>
            <a:r>
              <a:rPr lang="en-US" dirty="0" err="1"/>
              <a:t>mutex</a:t>
            </a:r>
            <a:r>
              <a:rPr lang="en-US" dirty="0"/>
              <a:t>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0831" y="2273617"/>
            <a:ext cx="8058763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sum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Number of elements to sum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Mutex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to protect global sum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log_nelems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[MAXTHREADS];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[MAXTHREADS];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input arguments */</a:t>
            </a: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atoi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log_nelems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atoi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[2]);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nelems = (1L &lt;&lt; log_nelems);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/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sem_init(&amp;mutex, 0, 1);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11318" y="63362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152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31350</TotalTime>
  <Words>2710</Words>
  <Application>Microsoft Macintosh PowerPoint</Application>
  <PresentationFormat>On-screen Show (4:3)</PresentationFormat>
  <Paragraphs>666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3" baseType="lpstr">
      <vt:lpstr>ＭＳ Ｐゴシック</vt:lpstr>
      <vt:lpstr>Arial</vt:lpstr>
      <vt:lpstr>Arial Narrow</vt:lpstr>
      <vt:lpstr>Calibri</vt:lpstr>
      <vt:lpstr>Courier New</vt:lpstr>
      <vt:lpstr>Symbol</vt:lpstr>
      <vt:lpstr>Times New Roman</vt:lpstr>
      <vt:lpstr>Wingdings</vt:lpstr>
      <vt:lpstr>Wingdings 2</vt:lpstr>
      <vt:lpstr>template2007</vt:lpstr>
      <vt:lpstr>Thread-Level Parallelism  CSCI 380: Operating Systems Lecture #18</vt:lpstr>
      <vt:lpstr>Today</vt:lpstr>
      <vt:lpstr>Exploiting parallel execution</vt:lpstr>
      <vt:lpstr>Typical Multicore Processor</vt:lpstr>
      <vt:lpstr>Out-of-Order Processor Structure</vt:lpstr>
      <vt:lpstr>Hyperthreading Implementation</vt:lpstr>
      <vt:lpstr>Benchmark Machine</vt:lpstr>
      <vt:lpstr>Example 1: Parallel Summation</vt:lpstr>
      <vt:lpstr>First attempt: psum-mutex</vt:lpstr>
      <vt:lpstr>psum-mutex (cont)</vt:lpstr>
      <vt:lpstr>psum-mutex Thread Routine</vt:lpstr>
      <vt:lpstr>psum-mutex Performance</vt:lpstr>
      <vt:lpstr>Next Attempt: psum-array</vt:lpstr>
      <vt:lpstr>psum-array Performance</vt:lpstr>
      <vt:lpstr>Next Attempt: psum-local</vt:lpstr>
      <vt:lpstr>psum-local Performance</vt:lpstr>
      <vt:lpstr>Characterizing Parallel Program Performance</vt:lpstr>
      <vt:lpstr>Performance of psum-local</vt:lpstr>
      <vt:lpstr>Amdahl’s Law</vt:lpstr>
      <vt:lpstr>Amdahl’s Law Example</vt:lpstr>
      <vt:lpstr>A More Substantial Example: Sort</vt:lpstr>
      <vt:lpstr>Sequential Quicksort Visualized</vt:lpstr>
      <vt:lpstr>Sequential Quicksort Visualized</vt:lpstr>
      <vt:lpstr>Sequential Quicksort Code</vt:lpstr>
      <vt:lpstr>Parallel Quicksort</vt:lpstr>
      <vt:lpstr>Parallel Quicksort Visualized</vt:lpstr>
      <vt:lpstr>Thread Structure: Sorting Tasks</vt:lpstr>
      <vt:lpstr>Small Sort Task Operation</vt:lpstr>
      <vt:lpstr>Large Sort Task Operation</vt:lpstr>
      <vt:lpstr>Top-Level Function (Simplified)</vt:lpstr>
      <vt:lpstr>Recursive sort routine (Simplified)</vt:lpstr>
      <vt:lpstr>Sort task thread (Simplified)</vt:lpstr>
      <vt:lpstr>Parallel Quicksort Performance</vt:lpstr>
      <vt:lpstr>Parallel Quicksort Performance</vt:lpstr>
      <vt:lpstr>Amdahl’s Law &amp; Parallel Quicksort</vt:lpstr>
      <vt:lpstr>Parallelizing Partitioning Step</vt:lpstr>
      <vt:lpstr>Experience with Parallel Partitioning</vt:lpstr>
      <vt:lpstr>Lessons Learned</vt:lpstr>
      <vt:lpstr>Memory Consistency</vt:lpstr>
      <vt:lpstr>Sequential Consistency Example</vt:lpstr>
      <vt:lpstr>Non-Coherent Cache Scenario</vt:lpstr>
      <vt:lpstr>Snoopy Caches</vt:lpstr>
      <vt:lpstr>Snoopy Caches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855</cp:revision>
  <cp:lastPrinted>2015-12-01T20:18:55Z</cp:lastPrinted>
  <dcterms:created xsi:type="dcterms:W3CDTF">2012-11-29T15:32:24Z</dcterms:created>
  <dcterms:modified xsi:type="dcterms:W3CDTF">2018-08-21T14:17:36Z</dcterms:modified>
</cp:coreProperties>
</file>