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42" r:id="rId2"/>
    <p:sldId id="552" r:id="rId3"/>
    <p:sldId id="553" r:id="rId4"/>
    <p:sldId id="554" r:id="rId5"/>
    <p:sldId id="602" r:id="rId6"/>
    <p:sldId id="555" r:id="rId7"/>
    <p:sldId id="556" r:id="rId8"/>
    <p:sldId id="618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71" r:id="rId18"/>
    <p:sldId id="566" r:id="rId19"/>
    <p:sldId id="605" r:id="rId20"/>
    <p:sldId id="607" r:id="rId21"/>
    <p:sldId id="617" r:id="rId22"/>
    <p:sldId id="608" r:id="rId23"/>
    <p:sldId id="567" r:id="rId24"/>
    <p:sldId id="568" r:id="rId25"/>
    <p:sldId id="611" r:id="rId26"/>
  </p:sldIdLst>
  <p:sldSz cx="9144000" cy="6858000" type="screen4x3"/>
  <p:notesSz cx="7302500" cy="9586913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6" autoAdjust="0"/>
    <p:restoredTop sz="94626" autoAdjust="0"/>
  </p:normalViewPr>
  <p:slideViewPr>
    <p:cSldViewPr snapToGrid="0" snapToObjects="1">
      <p:cViewPr varScale="1">
        <p:scale>
          <a:sx n="63" d="100"/>
          <a:sy n="63" d="100"/>
        </p:scale>
        <p:origin x="192" y="228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DC8CC1-E5D2-D24B-82C8-A1E61EABEA4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02148B85-9145-A84C-A9B0-9A8D634F1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0E5F36B3-2EFA-984C-9E0F-A709D3C05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b="0" dirty="0"/>
            </a:br>
            <a:r>
              <a:rPr lang="en-US" sz="2000" b="0" dirty="0"/>
              <a:t>Lecture #16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148057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69322" y="3507004"/>
            <a:ext cx="10038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69322" y="5739385"/>
            <a:ext cx="759003" cy="3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/>
              <a:t>T</a:t>
            </a:r>
            <a:r>
              <a:rPr lang="en-US" sz="1600" i="1" baseline="-25000" dirty="0"/>
              <a:t>i</a:t>
            </a:r>
            <a:r>
              <a:rPr lang="en-US" sz="1600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69322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922650" y="4295623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432466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2201333" y="2151591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1" name="Oval 10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</a:t>
            </a:r>
            <a:r>
              <a:rPr lang="en-US"/>
              <a:t>critical section.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semaphores?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Using Semaphores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variables).</a:t>
            </a:r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 err="1"/>
              <a:t>P(mutex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</a:t>
            </a:r>
            <a:r>
              <a:rPr lang="en-US" i="1" dirty="0" err="1"/>
              <a:t>V(mutex</a:t>
            </a:r>
            <a:r>
              <a:rPr lang="en-US" i="1" dirty="0"/>
              <a:t>)</a:t>
            </a:r>
            <a:r>
              <a:rPr lang="en-US" dirty="0"/>
              <a:t> operations.</a:t>
            </a:r>
          </a:p>
          <a:p>
            <a:endParaRPr lang="en-US" dirty="0"/>
          </a:p>
          <a:p>
            <a:r>
              <a:rPr lang="en-US" dirty="0"/>
              <a:t>Terminology: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Binary semaphore</a:t>
            </a:r>
            <a:r>
              <a:rPr lang="en-US" dirty="0"/>
              <a:t>: semaphore whose value is always 0 or 1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Mutex: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binary semaphore used for mutual exclusion</a:t>
            </a:r>
          </a:p>
          <a:p>
            <a:pPr lvl="2"/>
            <a:r>
              <a:rPr lang="en-US" dirty="0"/>
              <a:t>P operation: </a:t>
            </a:r>
            <a:r>
              <a:rPr lang="en-US" dirty="0">
                <a:solidFill>
                  <a:srgbClr val="FF0000"/>
                </a:solidFill>
              </a:rPr>
              <a:t>“locking” </a:t>
            </a:r>
            <a:r>
              <a:rPr lang="en-US" dirty="0"/>
              <a:t>the mutex</a:t>
            </a:r>
          </a:p>
          <a:p>
            <a:pPr lvl="2"/>
            <a:r>
              <a:rPr lang="en-US" dirty="0"/>
              <a:t>V operation: </a:t>
            </a:r>
            <a:r>
              <a:rPr lang="en-US" dirty="0">
                <a:solidFill>
                  <a:srgbClr val="FF0000"/>
                </a:solidFill>
              </a:rPr>
              <a:t>“unlocking”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“releasing” </a:t>
            </a:r>
            <a:r>
              <a:rPr lang="en-US" dirty="0"/>
              <a:t>the mutex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“Holding” </a:t>
            </a:r>
            <a:r>
              <a:rPr lang="en-US" dirty="0"/>
              <a:t>a mutex: locked and not yet unlocked.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Counting semaphore</a:t>
            </a:r>
            <a:r>
              <a:rPr lang="en-US" dirty="0"/>
              <a:t>: used as a counter for set of available resources.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Sem_init(&amp;mutex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, 0, 1); 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8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 = 1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6181490" y="3239412"/>
            <a:ext cx="520700" cy="673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0" cy="5048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16661</TotalTime>
  <Words>2415</Words>
  <Application>Microsoft Macintosh PowerPoint</Application>
  <PresentationFormat>On-screen Show (4:3)</PresentationFormat>
  <Paragraphs>677</Paragraphs>
  <Slides>25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Synchronization: Basics  CSCI 380: Operating Systems Lecture #16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858</cp:revision>
  <cp:lastPrinted>2014-11-12T16:25:33Z</cp:lastPrinted>
  <dcterms:created xsi:type="dcterms:W3CDTF">2012-11-19T20:19:50Z</dcterms:created>
  <dcterms:modified xsi:type="dcterms:W3CDTF">2018-08-21T14:17:42Z</dcterms:modified>
</cp:coreProperties>
</file>