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542" r:id="rId2"/>
    <p:sldId id="543" r:id="rId3"/>
    <p:sldId id="584" r:id="rId4"/>
    <p:sldId id="545" r:id="rId5"/>
    <p:sldId id="583" r:id="rId6"/>
    <p:sldId id="546" r:id="rId7"/>
    <p:sldId id="548" r:id="rId8"/>
    <p:sldId id="547" r:id="rId9"/>
    <p:sldId id="550" r:id="rId10"/>
    <p:sldId id="551" r:id="rId11"/>
    <p:sldId id="567" r:id="rId12"/>
    <p:sldId id="552" r:id="rId13"/>
    <p:sldId id="553" r:id="rId14"/>
    <p:sldId id="554" r:id="rId15"/>
    <p:sldId id="589" r:id="rId16"/>
    <p:sldId id="590" r:id="rId17"/>
    <p:sldId id="591" r:id="rId18"/>
    <p:sldId id="555" r:id="rId19"/>
    <p:sldId id="556" r:id="rId20"/>
    <p:sldId id="557" r:id="rId21"/>
    <p:sldId id="558" r:id="rId22"/>
    <p:sldId id="559" r:id="rId23"/>
    <p:sldId id="569" r:id="rId24"/>
    <p:sldId id="560" r:id="rId25"/>
    <p:sldId id="561" r:id="rId26"/>
    <p:sldId id="562" r:id="rId27"/>
    <p:sldId id="563" r:id="rId28"/>
    <p:sldId id="564" r:id="rId29"/>
    <p:sldId id="565" r:id="rId30"/>
    <p:sldId id="574" r:id="rId31"/>
    <p:sldId id="570" r:id="rId32"/>
    <p:sldId id="572" r:id="rId33"/>
    <p:sldId id="573" r:id="rId34"/>
    <p:sldId id="579" r:id="rId35"/>
  </p:sldIdLst>
  <p:sldSz cx="9144000" cy="6858000" type="screen4x3"/>
  <p:notesSz cx="7302500" cy="9586913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D5F1CF"/>
    <a:srgbClr val="F6F5BD"/>
    <a:srgbClr val="F1C7C7"/>
    <a:srgbClr val="B3B3B3"/>
    <a:srgbClr val="E6E6E6"/>
    <a:srgbClr val="990000"/>
    <a:srgbClr val="D09E00"/>
    <a:srgbClr val="EBAFAF"/>
    <a:srgbClr val="ACE3A1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43" autoAdjust="0"/>
  </p:normalViewPr>
  <p:slideViewPr>
    <p:cSldViewPr snapToObjects="1">
      <p:cViewPr varScale="1">
        <p:scale>
          <a:sx n="68" d="100"/>
          <a:sy n="68" d="100"/>
        </p:scale>
        <p:origin x="224" y="1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47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61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628D825-A372-6B49-9C64-57A30A6CD8F7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8B55A5A6-7E8F-BA42-9D25-27E2E9466F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F3E8D79A-328D-E54F-A211-2FC0B0BD1D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1" y="-26988"/>
              <a:ext cx="50292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949450"/>
          </a:xfrm>
        </p:spPr>
        <p:txBody>
          <a:bodyPr/>
          <a:lstStyle/>
          <a:p>
            <a:pPr marL="0" indent="0"/>
            <a:r>
              <a:rPr lang="en-US" dirty="0"/>
              <a:t>Concurrent Programming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</a:t>
            </a:r>
            <a:br>
              <a:rPr lang="en-US" sz="2000" b="0" dirty="0"/>
            </a:br>
            <a:r>
              <a:rPr lang="en-US" sz="2000" b="0" dirty="0"/>
              <a:t>Lecture #15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6" name="Rectangle 6"/>
          <p:cNvSpPr>
            <a:spLocks noGrp="1" noChangeArrowheads="1"/>
          </p:cNvSpPr>
          <p:nvPr>
            <p:ph type="title"/>
          </p:nvPr>
        </p:nvSpPr>
        <p:spPr>
          <a:xfrm>
            <a:off x="404813" y="485775"/>
            <a:ext cx="8716962" cy="781050"/>
          </a:xfrm>
        </p:spPr>
        <p:txBody>
          <a:bodyPr/>
          <a:lstStyle/>
          <a:p>
            <a:r>
              <a:rPr lang="en-US" dirty="0"/>
              <a:t>Process-Based Concurrent Echo Server</a:t>
            </a:r>
            <a:br>
              <a:rPr lang="en-US" dirty="0"/>
            </a:br>
            <a:r>
              <a:rPr lang="en-US" dirty="0"/>
              <a:t>(cont)</a:t>
            </a:r>
          </a:p>
        </p:txBody>
      </p:sp>
      <p:sp>
        <p:nvSpPr>
          <p:cNvPr id="798723" name="Rectangle 3"/>
          <p:cNvSpPr>
            <a:spLocks noChangeArrowheads="1"/>
          </p:cNvSpPr>
          <p:nvPr/>
        </p:nvSpPr>
        <p:spPr bwMode="auto">
          <a:xfrm>
            <a:off x="1262062" y="2063750"/>
            <a:ext cx="6053137" cy="17543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sigchld_handler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 </a:t>
            </a:r>
          </a:p>
          <a:p>
            <a:r>
              <a:rPr lang="en-US" sz="1800" dirty="0">
                <a:solidFill>
                  <a:srgbClr val="C200FF"/>
                </a:solidFill>
                <a:latin typeface="Menlo-Regular"/>
              </a:rPr>
              <a:t>    while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waitpid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(-1, 0, WNOHANG) &gt; 0)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7987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3213" y="4518025"/>
            <a:ext cx="8307387" cy="1927225"/>
          </a:xfrm>
        </p:spPr>
        <p:txBody>
          <a:bodyPr/>
          <a:lstStyle/>
          <a:p>
            <a:pPr lvl="1"/>
            <a:r>
              <a:rPr lang="en-US" sz="2600" dirty="0"/>
              <a:t>Reap all zombie children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57010" y="3440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/>
              <a:t>Concurrent Server: </a:t>
            </a:r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390513"/>
            <a:ext cx="3294062" cy="13234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1. Server blocks in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, waiting for connection request on listening descriptor </a:t>
            </a:r>
            <a:r>
              <a:rPr lang="en-US" sz="2000" i="1" dirty="0" err="1">
                <a:latin typeface="Courier New" pitchFamily="49" charset="0"/>
              </a:rPr>
              <a:t>listenfd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277572"/>
            <a:ext cx="366287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2. Client makes connection request by calling </a:t>
            </a:r>
            <a:r>
              <a:rPr lang="en-US" sz="2000" i="1" dirty="0">
                <a:latin typeface="Courier New" pitchFamily="49" charset="0"/>
              </a:rPr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572000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76262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629285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4908550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4693584"/>
            <a:ext cx="4010025" cy="16312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3. Server returns </a:t>
            </a:r>
            <a:r>
              <a:rPr lang="en-US" sz="2000" i="1" dirty="0" err="1">
                <a:latin typeface="Courier New" pitchFamily="49" charset="0"/>
              </a:rPr>
              <a:t>connfd</a:t>
            </a:r>
            <a:r>
              <a:rPr lang="en-US" sz="2000" i="1" dirty="0">
                <a:latin typeface="Calibri" pitchFamily="34" charset="0"/>
              </a:rPr>
              <a:t> from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. Forks child to handle client.  Connection is now established between </a:t>
            </a:r>
            <a:r>
              <a:rPr lang="en-US" sz="2000" i="1" dirty="0" err="1">
                <a:latin typeface="Courier New" pitchFamily="49" charset="0"/>
              </a:rPr>
              <a:t>clientfd</a:t>
            </a:r>
            <a:r>
              <a:rPr lang="en-US" sz="2000" i="1" dirty="0">
                <a:latin typeface="Calibri" pitchFamily="34" charset="0"/>
              </a:rPr>
              <a:t> and </a:t>
            </a:r>
            <a:r>
              <a:rPr lang="en-US" sz="2000" i="1" dirty="0" err="1">
                <a:latin typeface="Courier New" pitchFamily="49" charset="0"/>
              </a:rPr>
              <a:t>connfd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6210299"/>
            <a:ext cx="109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4967287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2960688" y="574992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0" name="Oval 26"/>
          <p:cNvSpPr>
            <a:spLocks noChangeAspect="1" noChangeArrowheads="1"/>
          </p:cNvSpPr>
          <p:nvPr/>
        </p:nvSpPr>
        <p:spPr bwMode="auto">
          <a:xfrm>
            <a:off x="2912554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2590800" y="629285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6" grpId="0"/>
      <p:bldP spid="740358" grpId="0" animBg="1"/>
      <p:bldP spid="740359" grpId="0"/>
      <p:bldP spid="740360" grpId="0"/>
      <p:bldP spid="740361" grpId="0" animBg="1"/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80" grpId="0" animBg="1"/>
      <p:bldP spid="740357" grpId="0" animBg="1"/>
      <p:bldP spid="740364" grpId="0" animBg="1"/>
      <p:bldP spid="740372" grpId="0" animBg="1"/>
      <p:bldP spid="740355" grpId="0" animBg="1"/>
      <p:bldP spid="740362" grpId="0" animBg="1"/>
      <p:bldP spid="740370" grpId="0" animBg="1"/>
      <p:bldP spid="29" grpId="0" animBg="1"/>
      <p:bldP spid="30" grpId="0" animBg="1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81" name="Text Box 13"/>
          <p:cNvSpPr txBox="1">
            <a:spLocks noChangeArrowheads="1"/>
          </p:cNvSpPr>
          <p:nvPr/>
        </p:nvSpPr>
        <p:spPr bwMode="auto">
          <a:xfrm flipH="1">
            <a:off x="5729394" y="29337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2 data</a:t>
            </a:r>
          </a:p>
        </p:txBody>
      </p:sp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Process-based Server Execution Model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025650"/>
          </a:xfrm>
        </p:spPr>
        <p:txBody>
          <a:bodyPr/>
          <a:lstStyle/>
          <a:p>
            <a:pPr lvl="1"/>
            <a:r>
              <a:rPr lang="en-US" sz="2600" dirty="0"/>
              <a:t>Each client handled by independent child process</a:t>
            </a:r>
          </a:p>
          <a:p>
            <a:pPr lvl="1"/>
            <a:r>
              <a:rPr lang="en-US" sz="2600" dirty="0"/>
              <a:t>No shared state between them</a:t>
            </a:r>
          </a:p>
          <a:p>
            <a:pPr lvl="1"/>
            <a:r>
              <a:rPr lang="en-US" sz="2600" dirty="0"/>
              <a:t>Both parent &amp; child have copies of </a:t>
            </a:r>
            <a:r>
              <a:rPr lang="en-US" sz="2600" dirty="0" err="1"/>
              <a:t>listenfd</a:t>
            </a:r>
            <a:r>
              <a:rPr lang="en-US" sz="2600" dirty="0"/>
              <a:t> and </a:t>
            </a:r>
            <a:r>
              <a:rPr lang="en-US" sz="2600" dirty="0" err="1"/>
              <a:t>connfd</a:t>
            </a:r>
            <a:endParaRPr lang="en-US" sz="2600" dirty="0"/>
          </a:p>
          <a:p>
            <a:pPr lvl="2"/>
            <a:r>
              <a:rPr lang="en-US" sz="2200" dirty="0"/>
              <a:t>Parent must close </a:t>
            </a:r>
            <a:r>
              <a:rPr lang="en-US" sz="2200" dirty="0" err="1">
                <a:latin typeface="Courier New"/>
                <a:cs typeface="Courier New"/>
              </a:rPr>
              <a:t>connfd</a:t>
            </a:r>
            <a:endParaRPr lang="en-US" sz="2200" dirty="0">
              <a:latin typeface="Courier New"/>
              <a:cs typeface="Courier New"/>
            </a:endParaRPr>
          </a:p>
          <a:p>
            <a:pPr lvl="2"/>
            <a:r>
              <a:rPr lang="en-US" sz="2200" dirty="0"/>
              <a:t>Child should close </a:t>
            </a:r>
            <a:r>
              <a:rPr lang="en-US" sz="2200" dirty="0" err="1">
                <a:latin typeface="Courier New"/>
                <a:cs typeface="Courier New"/>
              </a:rPr>
              <a:t>listenfd</a:t>
            </a:r>
            <a:r>
              <a:rPr lang="en-US" sz="2200" dirty="0">
                <a:latin typeface="Courier New"/>
                <a:cs typeface="Courier New"/>
              </a:rPr>
              <a:t> </a:t>
            </a:r>
          </a:p>
        </p:txBody>
      </p:sp>
      <p:sp>
        <p:nvSpPr>
          <p:cNvPr id="903172" name="Rectangle 4"/>
          <p:cNvSpPr>
            <a:spLocks noChangeArrowheads="1"/>
          </p:cNvSpPr>
          <p:nvPr/>
        </p:nvSpPr>
        <p:spPr bwMode="auto">
          <a:xfrm>
            <a:off x="1828800" y="27051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1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process</a:t>
            </a:r>
          </a:p>
        </p:txBody>
      </p:sp>
      <p:sp>
        <p:nvSpPr>
          <p:cNvPr id="903173" name="Rectangle 5"/>
          <p:cNvSpPr>
            <a:spLocks noChangeArrowheads="1"/>
          </p:cNvSpPr>
          <p:nvPr/>
        </p:nvSpPr>
        <p:spPr bwMode="auto">
          <a:xfrm>
            <a:off x="4648200" y="27051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2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process</a:t>
            </a:r>
          </a:p>
        </p:txBody>
      </p:sp>
      <p:sp>
        <p:nvSpPr>
          <p:cNvPr id="903174" name="Rectangle 6"/>
          <p:cNvSpPr>
            <a:spLocks noChangeArrowheads="1"/>
          </p:cNvSpPr>
          <p:nvPr/>
        </p:nvSpPr>
        <p:spPr bwMode="auto">
          <a:xfrm>
            <a:off x="3124200" y="1828800"/>
            <a:ext cx="1295400" cy="1249363"/>
          </a:xfrm>
          <a:prstGeom prst="rect">
            <a:avLst/>
          </a:prstGeom>
          <a:solidFill>
            <a:srgbClr val="F1C7C7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Listening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process</a:t>
            </a:r>
          </a:p>
        </p:txBody>
      </p:sp>
      <p:sp>
        <p:nvSpPr>
          <p:cNvPr id="903175" name="Line 7"/>
          <p:cNvSpPr>
            <a:spLocks noChangeShapeType="1"/>
          </p:cNvSpPr>
          <p:nvPr/>
        </p:nvSpPr>
        <p:spPr bwMode="auto">
          <a:xfrm>
            <a:off x="9144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3177" name="Text Box 9"/>
          <p:cNvSpPr txBox="1">
            <a:spLocks noChangeArrowheads="1"/>
          </p:cNvSpPr>
          <p:nvPr/>
        </p:nvSpPr>
        <p:spPr bwMode="auto">
          <a:xfrm>
            <a:off x="831866" y="1600200"/>
            <a:ext cx="227646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Connection requests</a:t>
            </a:r>
          </a:p>
        </p:txBody>
      </p:sp>
      <p:sp>
        <p:nvSpPr>
          <p:cNvPr id="903178" name="Line 10"/>
          <p:cNvSpPr>
            <a:spLocks noChangeShapeType="1"/>
          </p:cNvSpPr>
          <p:nvPr/>
        </p:nvSpPr>
        <p:spPr bwMode="auto">
          <a:xfrm>
            <a:off x="419100" y="33528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3179" name="Text Box 11"/>
          <p:cNvSpPr txBox="1">
            <a:spLocks noChangeArrowheads="1"/>
          </p:cNvSpPr>
          <p:nvPr/>
        </p:nvSpPr>
        <p:spPr bwMode="auto">
          <a:xfrm>
            <a:off x="341420" y="29337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1 data</a:t>
            </a:r>
          </a:p>
        </p:txBody>
      </p:sp>
      <p:sp>
        <p:nvSpPr>
          <p:cNvPr id="903180" name="Line 12"/>
          <p:cNvSpPr>
            <a:spLocks noChangeShapeType="1"/>
          </p:cNvSpPr>
          <p:nvPr/>
        </p:nvSpPr>
        <p:spPr bwMode="auto">
          <a:xfrm flipH="1">
            <a:off x="5753100" y="33528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323138" cy="1095375"/>
          </a:xfrm>
        </p:spPr>
        <p:txBody>
          <a:bodyPr/>
          <a:lstStyle/>
          <a:p>
            <a:r>
              <a:rPr lang="en-US" dirty="0"/>
              <a:t>Issues with Process-based Servers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2667000"/>
          </a:xfrm>
        </p:spPr>
        <p:txBody>
          <a:bodyPr/>
          <a:lstStyle/>
          <a:p>
            <a:r>
              <a:rPr lang="en-US" sz="2600" dirty="0"/>
              <a:t>Listening server process must reap zombie children</a:t>
            </a:r>
          </a:p>
          <a:p>
            <a:pPr lvl="1"/>
            <a:r>
              <a:rPr lang="en-US" sz="2200" dirty="0"/>
              <a:t>to avoid fatal memory leak</a:t>
            </a:r>
          </a:p>
          <a:p>
            <a:r>
              <a:rPr lang="en-US" sz="2600" dirty="0"/>
              <a:t>Parent process must </a:t>
            </a:r>
            <a:r>
              <a:rPr lang="en-US" sz="2600" dirty="0">
                <a:latin typeface="Courier New" pitchFamily="49" charset="0"/>
              </a:rPr>
              <a:t>close</a:t>
            </a:r>
            <a:r>
              <a:rPr lang="en-US" sz="2600" dirty="0"/>
              <a:t> its copy of </a:t>
            </a:r>
            <a:r>
              <a:rPr lang="en-US" sz="2600" dirty="0" err="1">
                <a:latin typeface="Courier New" pitchFamily="49" charset="0"/>
              </a:rPr>
              <a:t>connfd</a:t>
            </a:r>
            <a:endParaRPr lang="en-US" sz="2600" dirty="0"/>
          </a:p>
          <a:p>
            <a:pPr lvl="1"/>
            <a:r>
              <a:rPr lang="en-US" sz="2200" dirty="0"/>
              <a:t>Kernel keeps reference count for each socket/open file</a:t>
            </a:r>
          </a:p>
          <a:p>
            <a:pPr lvl="1"/>
            <a:r>
              <a:rPr lang="en-US" sz="2200" dirty="0"/>
              <a:t>After fork, </a:t>
            </a:r>
            <a:r>
              <a:rPr lang="en-US" sz="2200" dirty="0" err="1">
                <a:latin typeface="Courier New" pitchFamily="49" charset="0"/>
              </a:rPr>
              <a:t>refcnt(connfd</a:t>
            </a:r>
            <a:r>
              <a:rPr lang="en-US" sz="2200" dirty="0">
                <a:latin typeface="Courier New" pitchFamily="49" charset="0"/>
              </a:rPr>
              <a:t>) = 2</a:t>
            </a:r>
            <a:endParaRPr lang="en-US" sz="2200" dirty="0"/>
          </a:p>
          <a:p>
            <a:pPr lvl="1"/>
            <a:r>
              <a:rPr lang="en-US" sz="2200" dirty="0"/>
              <a:t>Connection will not be closed until </a:t>
            </a:r>
            <a:r>
              <a:rPr lang="en-US" sz="2200" dirty="0" err="1">
                <a:latin typeface="Courier New" pitchFamily="49" charset="0"/>
              </a:rPr>
              <a:t>refcnt</a:t>
            </a:r>
            <a:r>
              <a:rPr lang="en-US" sz="2200" dirty="0">
                <a:latin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</a:rPr>
              <a:t>connfd</a:t>
            </a:r>
            <a:r>
              <a:rPr lang="en-US" sz="2200" dirty="0">
                <a:latin typeface="Courier New" pitchFamily="49" charset="0"/>
              </a:rPr>
              <a:t>) = 0</a:t>
            </a:r>
            <a:endParaRPr lang="en-US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357188"/>
            <a:ext cx="8629650" cy="1041400"/>
          </a:xfrm>
        </p:spPr>
        <p:txBody>
          <a:bodyPr/>
          <a:lstStyle/>
          <a:p>
            <a:r>
              <a:rPr lang="en-US" dirty="0"/>
              <a:t>Pros and Cons of Process-based Servers</a:t>
            </a:r>
          </a:p>
        </p:txBody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752599"/>
            <a:ext cx="8737600" cy="4908551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+ Handle multiple connections concurrently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Clean sharing model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descriptors (no)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file tables (yes)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global variables (no)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Simple and straightforward</a:t>
            </a:r>
          </a:p>
          <a:p>
            <a:pPr>
              <a:lnSpc>
                <a:spcPct val="85000"/>
              </a:lnSpc>
            </a:pPr>
            <a:r>
              <a:rPr lang="en-US" sz="2600" dirty="0">
                <a:latin typeface="Arial Black"/>
              </a:rPr>
              <a:t>–</a:t>
            </a:r>
            <a:r>
              <a:rPr lang="en-US" sz="2600" dirty="0"/>
              <a:t> Additional overhead for process control</a:t>
            </a:r>
          </a:p>
          <a:p>
            <a:pPr>
              <a:lnSpc>
                <a:spcPct val="85000"/>
              </a:lnSpc>
            </a:pPr>
            <a:r>
              <a:rPr lang="en-US" sz="2600" dirty="0">
                <a:latin typeface="Arial Black"/>
              </a:rPr>
              <a:t>–</a:t>
            </a:r>
            <a:r>
              <a:rPr lang="en-US" sz="2600" dirty="0"/>
              <a:t> Nontrivial to share data between processes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Requires IPC (</a:t>
            </a:r>
            <a:r>
              <a:rPr lang="en-US" sz="2200" dirty="0" err="1"/>
              <a:t>interprocess</a:t>
            </a:r>
            <a:r>
              <a:rPr lang="en-US" sz="2200" dirty="0"/>
              <a:t> communication) mechanisms</a:t>
            </a:r>
          </a:p>
          <a:p>
            <a:pPr lvl="2">
              <a:lnSpc>
                <a:spcPct val="97000"/>
              </a:lnSpc>
              <a:buFont typeface="Wingdings" pitchFamily="2" charset="2"/>
              <a:buChar char="§"/>
            </a:pPr>
            <a:r>
              <a:rPr lang="en-US" dirty="0"/>
              <a:t>FIFO’s (named pipes),  System V shared memory and semaphores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767638" cy="573087"/>
          </a:xfrm>
        </p:spPr>
        <p:txBody>
          <a:bodyPr/>
          <a:lstStyle/>
          <a:p>
            <a:r>
              <a:rPr lang="en-US" dirty="0"/>
              <a:t>Approach #2: Event-based Servers</a:t>
            </a:r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54163"/>
            <a:ext cx="8307387" cy="4686300"/>
          </a:xfrm>
        </p:spPr>
        <p:txBody>
          <a:bodyPr/>
          <a:lstStyle/>
          <a:p>
            <a:r>
              <a:rPr lang="en-US" dirty="0"/>
              <a:t>Server maintains set of active connections</a:t>
            </a:r>
          </a:p>
          <a:p>
            <a:pPr lvl="1"/>
            <a:r>
              <a:rPr lang="en-US" dirty="0"/>
              <a:t>Array of </a:t>
            </a:r>
            <a:r>
              <a:rPr lang="en-US" dirty="0" err="1"/>
              <a:t>connfd’s</a:t>
            </a:r>
            <a:endParaRPr lang="en-US" dirty="0"/>
          </a:p>
          <a:p>
            <a:r>
              <a:rPr lang="en-US" dirty="0"/>
              <a:t>Repeat:</a:t>
            </a:r>
          </a:p>
          <a:p>
            <a:pPr lvl="1"/>
            <a:r>
              <a:rPr lang="en-US" dirty="0"/>
              <a:t>Determine which descriptors (</a:t>
            </a:r>
            <a:r>
              <a:rPr lang="en-US" dirty="0" err="1"/>
              <a:t>connfd’s</a:t>
            </a:r>
            <a:r>
              <a:rPr lang="en-US" dirty="0"/>
              <a:t> or </a:t>
            </a:r>
            <a:r>
              <a:rPr lang="en-US" dirty="0" err="1"/>
              <a:t>listenfd</a:t>
            </a:r>
            <a:r>
              <a:rPr lang="en-US" dirty="0"/>
              <a:t>) have pending inputs</a:t>
            </a:r>
          </a:p>
          <a:p>
            <a:pPr lvl="2"/>
            <a:r>
              <a:rPr lang="en-US" dirty="0"/>
              <a:t>e.g., using </a:t>
            </a:r>
            <a:r>
              <a:rPr lang="en-US" dirty="0">
                <a:latin typeface="Courier New"/>
                <a:cs typeface="Courier New"/>
              </a:rPr>
              <a:t>select</a:t>
            </a:r>
            <a:r>
              <a:rPr lang="en-US" dirty="0"/>
              <a:t> or </a:t>
            </a:r>
            <a:r>
              <a:rPr lang="en-US" dirty="0" err="1">
                <a:latin typeface="Courier New"/>
                <a:cs typeface="Courier New"/>
              </a:rPr>
              <a:t>epoll</a:t>
            </a:r>
            <a:r>
              <a:rPr lang="en-US" dirty="0"/>
              <a:t> functions</a:t>
            </a:r>
          </a:p>
          <a:p>
            <a:pPr lvl="2"/>
            <a:r>
              <a:rPr lang="en-US" dirty="0"/>
              <a:t>arrival of pending input is an </a:t>
            </a:r>
            <a:r>
              <a:rPr lang="en-US" i="1" dirty="0"/>
              <a:t>event</a:t>
            </a:r>
          </a:p>
          <a:p>
            <a:pPr lvl="1"/>
            <a:r>
              <a:rPr lang="en-US" dirty="0"/>
              <a:t>If  </a:t>
            </a:r>
            <a:r>
              <a:rPr lang="en-US" dirty="0" err="1"/>
              <a:t>listenfd</a:t>
            </a:r>
            <a:r>
              <a:rPr lang="en-US" dirty="0"/>
              <a:t> has input, then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 connection</a:t>
            </a:r>
          </a:p>
          <a:p>
            <a:pPr lvl="2"/>
            <a:r>
              <a:rPr lang="en-US" dirty="0"/>
              <a:t>and add new </a:t>
            </a:r>
            <a:r>
              <a:rPr lang="en-US" dirty="0" err="1"/>
              <a:t>connfd</a:t>
            </a:r>
            <a:r>
              <a:rPr lang="en-US" dirty="0"/>
              <a:t> to array</a:t>
            </a:r>
          </a:p>
          <a:p>
            <a:pPr lvl="1"/>
            <a:r>
              <a:rPr lang="en-US" dirty="0"/>
              <a:t>Service all </a:t>
            </a:r>
            <a:r>
              <a:rPr lang="en-US" dirty="0" err="1"/>
              <a:t>connfd’s</a:t>
            </a:r>
            <a:r>
              <a:rPr lang="en-US" dirty="0"/>
              <a:t> with pending inputs</a:t>
            </a:r>
          </a:p>
          <a:p>
            <a:endParaRPr lang="en-US" dirty="0"/>
          </a:p>
          <a:p>
            <a:r>
              <a:rPr lang="en-US" dirty="0"/>
              <a:t>Details for select-based server in book</a:t>
            </a:r>
          </a:p>
        </p:txBody>
      </p:sp>
    </p:spTree>
    <p:extLst>
      <p:ext uri="{BB962C8B-B14F-4D97-AF65-F5344CB8AC3E}">
        <p14:creationId xmlns:p14="http://schemas.microsoft.com/office/powerpoint/2010/main" val="2725829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Multiplexed Event Processing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43000" y="287869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10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41093" y="2459593"/>
            <a:ext cx="966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 err="1"/>
              <a:t>connfd’s</a:t>
            </a:r>
            <a:endParaRPr lang="en-US" sz="1800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43000" y="32374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7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143000" y="35962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4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143000" y="39550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143000" y="43137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143000" y="46725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12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143000" y="50313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5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143000" y="53901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143000" y="57488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143000" y="61076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6200" y="28707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0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76200" y="32215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1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76200" y="357243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76200" y="392326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3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76200" y="427410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4</a:t>
            </a: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76200" y="462494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5</a:t>
            </a: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76200" y="497578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6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76200" y="532661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7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76200" y="56774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8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76200" y="60282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9</a:t>
            </a:r>
          </a:p>
        </p:txBody>
      </p:sp>
      <p:sp>
        <p:nvSpPr>
          <p:cNvPr id="27" name="AutoShape 27"/>
          <p:cNvSpPr>
            <a:spLocks/>
          </p:cNvSpPr>
          <p:nvPr/>
        </p:nvSpPr>
        <p:spPr bwMode="auto">
          <a:xfrm>
            <a:off x="2286000" y="2916791"/>
            <a:ext cx="228600" cy="990601"/>
          </a:xfrm>
          <a:prstGeom prst="rightBrace">
            <a:avLst>
              <a:gd name="adj1" fmla="val 541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 sz="1800"/>
          </a:p>
        </p:txBody>
      </p:sp>
      <p:sp>
        <p:nvSpPr>
          <p:cNvPr id="28" name="AutoShape 28"/>
          <p:cNvSpPr>
            <a:spLocks/>
          </p:cNvSpPr>
          <p:nvPr/>
        </p:nvSpPr>
        <p:spPr bwMode="auto">
          <a:xfrm>
            <a:off x="2286000" y="3907393"/>
            <a:ext cx="2286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/>
          </a:p>
        </p:txBody>
      </p:sp>
      <p:sp>
        <p:nvSpPr>
          <p:cNvPr id="29" name="AutoShape 29"/>
          <p:cNvSpPr>
            <a:spLocks/>
          </p:cNvSpPr>
          <p:nvPr/>
        </p:nvSpPr>
        <p:spPr bwMode="auto">
          <a:xfrm>
            <a:off x="2286000" y="4669393"/>
            <a:ext cx="228600" cy="720725"/>
          </a:xfrm>
          <a:prstGeom prst="rightBrace">
            <a:avLst>
              <a:gd name="adj1" fmla="val 37500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/>
          </a:p>
        </p:txBody>
      </p:sp>
      <p:sp>
        <p:nvSpPr>
          <p:cNvPr id="30" name="AutoShape 30"/>
          <p:cNvSpPr>
            <a:spLocks/>
          </p:cNvSpPr>
          <p:nvPr/>
        </p:nvSpPr>
        <p:spPr bwMode="auto">
          <a:xfrm>
            <a:off x="2286000" y="5431393"/>
            <a:ext cx="228600" cy="1023382"/>
          </a:xfrm>
          <a:prstGeom prst="righ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514600" y="3221593"/>
            <a:ext cx="7537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Active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2514600" y="4135993"/>
            <a:ext cx="89159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Inactive</a:t>
            </a: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2514600" y="4866243"/>
            <a:ext cx="7537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Active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2514600" y="6085443"/>
            <a:ext cx="122822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Never Used</a:t>
            </a: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1066800" y="1849993"/>
            <a:ext cx="1233030" cy="369332"/>
          </a:xfrm>
          <a:prstGeom prst="rect">
            <a:avLst/>
          </a:prstGeom>
          <a:solidFill>
            <a:srgbClr val="F1C7C7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/>
              <a:t>listenfd = 3 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029579" y="28564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4127672" y="2437368"/>
            <a:ext cx="966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 err="1"/>
              <a:t>connfd’s</a:t>
            </a:r>
            <a:endParaRPr lang="en-US" sz="1800" dirty="0"/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4029579" y="3215243"/>
            <a:ext cx="990600" cy="369332"/>
          </a:xfrm>
          <a:prstGeom prst="rect">
            <a:avLst/>
          </a:prstGeom>
          <a:solidFill>
            <a:srgbClr val="D5F1C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7</a:t>
            </a: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4029579" y="35740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4</a:t>
            </a: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4029579" y="39327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4029579" y="42915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4029579" y="4650343"/>
            <a:ext cx="990600" cy="369332"/>
          </a:xfrm>
          <a:prstGeom prst="rect">
            <a:avLst/>
          </a:prstGeom>
          <a:solidFill>
            <a:srgbClr val="D5F1C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4029579" y="5009118"/>
            <a:ext cx="990600" cy="369332"/>
          </a:xfrm>
          <a:prstGeom prst="rect">
            <a:avLst/>
          </a:prstGeom>
          <a:solidFill>
            <a:srgbClr val="D5F1C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5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4029579" y="53678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4029579" y="57266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6" name="Rectangle 15"/>
          <p:cNvSpPr>
            <a:spLocks noChangeArrowheads="1"/>
          </p:cNvSpPr>
          <p:nvPr/>
        </p:nvSpPr>
        <p:spPr bwMode="auto">
          <a:xfrm>
            <a:off x="4029579" y="608544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55" name="Rectangle 38"/>
          <p:cNvSpPr>
            <a:spLocks noChangeArrowheads="1"/>
          </p:cNvSpPr>
          <p:nvPr/>
        </p:nvSpPr>
        <p:spPr bwMode="auto">
          <a:xfrm>
            <a:off x="3953379" y="1827768"/>
            <a:ext cx="1233030" cy="369332"/>
          </a:xfrm>
          <a:prstGeom prst="rect">
            <a:avLst/>
          </a:prstGeom>
          <a:solidFill>
            <a:srgbClr val="D5F1CF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/>
              <a:t>listenfd = 3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85800" y="1489645"/>
            <a:ext cx="191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Active Descriptors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81400" y="1501775"/>
            <a:ext cx="1988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Pending Inputs</a:t>
            </a:r>
          </a:p>
        </p:txBody>
      </p:sp>
      <p:cxnSp>
        <p:nvCxnSpPr>
          <p:cNvPr id="59" name="Straight Arrow Connector 58"/>
          <p:cNvCxnSpPr/>
          <p:nvPr/>
        </p:nvCxnSpPr>
        <p:spPr bwMode="auto">
          <a:xfrm rot="10800000">
            <a:off x="5186410" y="1958976"/>
            <a:ext cx="833391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0" name="Straight Arrow Connector 59"/>
          <p:cNvCxnSpPr>
            <a:endCxn id="38" idx="3"/>
          </p:cNvCxnSpPr>
          <p:nvPr/>
        </p:nvCxnSpPr>
        <p:spPr bwMode="auto">
          <a:xfrm rot="10800000">
            <a:off x="5020180" y="3399910"/>
            <a:ext cx="994813" cy="6865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rot="10800000">
            <a:off x="5029201" y="4840844"/>
            <a:ext cx="994813" cy="6865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rot="10800000">
            <a:off x="5029201" y="5228709"/>
            <a:ext cx="994813" cy="6865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 flipH="1" flipV="1">
            <a:off x="4152603" y="3364165"/>
            <a:ext cx="3733800" cy="9021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021561" y="1132443"/>
            <a:ext cx="1988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Read and service</a:t>
            </a:r>
          </a:p>
        </p:txBody>
      </p:sp>
    </p:spTree>
    <p:extLst>
      <p:ext uri="{BB962C8B-B14F-4D97-AF65-F5344CB8AC3E}">
        <p14:creationId xmlns:p14="http://schemas.microsoft.com/office/powerpoint/2010/main" val="4125579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Event-based Servers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97013"/>
            <a:ext cx="8307387" cy="522446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+ One logical control flow and address space.</a:t>
            </a:r>
          </a:p>
          <a:p>
            <a:pPr>
              <a:lnSpc>
                <a:spcPct val="85000"/>
              </a:lnSpc>
            </a:pPr>
            <a:r>
              <a:rPr lang="en-US" dirty="0"/>
              <a:t>+ Can single-step with a debugger.</a:t>
            </a:r>
          </a:p>
          <a:p>
            <a:pPr>
              <a:lnSpc>
                <a:spcPct val="85000"/>
              </a:lnSpc>
            </a:pPr>
            <a:r>
              <a:rPr lang="en-US" dirty="0"/>
              <a:t>+ No process or thread control overhead.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Design of choice for high-performance Web servers and search engines. e.g., </a:t>
            </a:r>
            <a:r>
              <a:rPr lang="en-US" dirty="0" err="1"/>
              <a:t>Node.js</a:t>
            </a:r>
            <a:r>
              <a:rPr lang="en-US" dirty="0"/>
              <a:t>, </a:t>
            </a:r>
            <a:r>
              <a:rPr lang="en-US" dirty="0" err="1"/>
              <a:t>nginx</a:t>
            </a:r>
            <a:r>
              <a:rPr lang="en-US" dirty="0"/>
              <a:t>, Tornado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>
                <a:latin typeface="Arial Black"/>
              </a:rPr>
              <a:t>–</a:t>
            </a:r>
            <a:r>
              <a:rPr lang="en-US" dirty="0"/>
              <a:t> Significantly more complex to code than process- or thread-based designs.</a:t>
            </a:r>
          </a:p>
          <a:p>
            <a:pPr>
              <a:lnSpc>
                <a:spcPct val="85000"/>
              </a:lnSpc>
            </a:pPr>
            <a:r>
              <a:rPr lang="en-US" dirty="0">
                <a:latin typeface="Arial Black"/>
              </a:rPr>
              <a:t>–</a:t>
            </a:r>
            <a:r>
              <a:rPr lang="en-US" dirty="0"/>
              <a:t> Hard to provide fine-grained concurrency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how to deal with partial HTTP request headers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 Black"/>
              </a:rPr>
              <a:t>– </a:t>
            </a:r>
            <a:r>
              <a:rPr lang="en-US" dirty="0"/>
              <a:t>Cannot take advantage of multi-core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Single thread of control</a:t>
            </a:r>
          </a:p>
        </p:txBody>
      </p:sp>
    </p:spTree>
    <p:extLst>
      <p:ext uri="{BB962C8B-B14F-4D97-AF65-F5344CB8AC3E}">
        <p14:creationId xmlns:p14="http://schemas.microsoft.com/office/powerpoint/2010/main" val="3838384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Approach #3: Thread-based Servers</a:t>
            </a:r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853487" cy="5149850"/>
          </a:xfrm>
        </p:spPr>
        <p:txBody>
          <a:bodyPr/>
          <a:lstStyle/>
          <a:p>
            <a:r>
              <a:rPr lang="en-US" sz="2600" dirty="0"/>
              <a:t>Very similar to approach #1 (process-based)</a:t>
            </a:r>
          </a:p>
          <a:p>
            <a:pPr lvl="1"/>
            <a:r>
              <a:rPr lang="en-US" dirty="0"/>
              <a:t>	…</a:t>
            </a:r>
            <a:r>
              <a:rPr lang="en-US" sz="2200" dirty="0"/>
              <a:t>but using threads instead of processes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sz="2600" dirty="0"/>
              <a:t>Process = process context + code, data, and stack</a:t>
            </a:r>
          </a:p>
        </p:txBody>
      </p:sp>
      <p:sp>
        <p:nvSpPr>
          <p:cNvPr id="801795" name="Rectangle 3"/>
          <p:cNvSpPr>
            <a:spLocks noChangeAspect="1" noChangeArrowheads="1"/>
          </p:cNvSpPr>
          <p:nvPr/>
        </p:nvSpPr>
        <p:spPr bwMode="auto">
          <a:xfrm>
            <a:off x="5095875" y="3287713"/>
            <a:ext cx="2230438" cy="3190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Shared libraries</a:t>
            </a:r>
          </a:p>
        </p:txBody>
      </p:sp>
      <p:sp>
        <p:nvSpPr>
          <p:cNvPr id="801796" name="Rectangle 4"/>
          <p:cNvSpPr>
            <a:spLocks noChangeAspect="1" noChangeArrowheads="1"/>
          </p:cNvSpPr>
          <p:nvPr/>
        </p:nvSpPr>
        <p:spPr bwMode="auto">
          <a:xfrm>
            <a:off x="5095875" y="3606800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797" name="Rectangle 5"/>
          <p:cNvSpPr>
            <a:spLocks noChangeAspect="1" noChangeArrowheads="1"/>
          </p:cNvSpPr>
          <p:nvPr/>
        </p:nvSpPr>
        <p:spPr bwMode="auto">
          <a:xfrm>
            <a:off x="5095875" y="3860800"/>
            <a:ext cx="2230438" cy="2889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Run-time heap</a:t>
            </a:r>
          </a:p>
        </p:txBody>
      </p:sp>
      <p:sp>
        <p:nvSpPr>
          <p:cNvPr id="801798" name="Text Box 6"/>
          <p:cNvSpPr txBox="1">
            <a:spLocks noChangeAspect="1" noChangeArrowheads="1"/>
          </p:cNvSpPr>
          <p:nvPr/>
        </p:nvSpPr>
        <p:spPr bwMode="auto">
          <a:xfrm>
            <a:off x="4867275" y="4927600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801799" name="Rectangle 7"/>
          <p:cNvSpPr>
            <a:spLocks noChangeAspect="1" noChangeArrowheads="1"/>
          </p:cNvSpPr>
          <p:nvPr/>
        </p:nvSpPr>
        <p:spPr bwMode="auto">
          <a:xfrm>
            <a:off x="5095875" y="4149725"/>
            <a:ext cx="2232025" cy="320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Read/write data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667000"/>
            <a:ext cx="2361682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/>
              <a:t>Program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Stack pointer (SP)</a:t>
            </a:r>
          </a:p>
          <a:p>
            <a:r>
              <a:rPr lang="en-US" sz="1800" dirty="0"/>
              <a:t>    Program counter (PC)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953000" y="2179022"/>
            <a:ext cx="235192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Code, data, and stack</a:t>
            </a:r>
          </a:p>
        </p:txBody>
      </p:sp>
      <p:sp>
        <p:nvSpPr>
          <p:cNvPr id="801803" name="Rectangle 11"/>
          <p:cNvSpPr>
            <a:spLocks noChangeAspect="1" noChangeArrowheads="1"/>
          </p:cNvSpPr>
          <p:nvPr/>
        </p:nvSpPr>
        <p:spPr bwMode="auto">
          <a:xfrm>
            <a:off x="5095875" y="4470400"/>
            <a:ext cx="2232025" cy="320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Read-only code/data</a:t>
            </a:r>
          </a:p>
        </p:txBody>
      </p:sp>
      <p:sp>
        <p:nvSpPr>
          <p:cNvPr id="801804" name="Rectangle 12"/>
          <p:cNvSpPr>
            <a:spLocks noChangeAspect="1" noChangeArrowheads="1"/>
          </p:cNvSpPr>
          <p:nvPr/>
        </p:nvSpPr>
        <p:spPr bwMode="auto">
          <a:xfrm>
            <a:off x="5095875" y="4775200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805" name="Rectangle 13"/>
          <p:cNvSpPr>
            <a:spLocks noChangeAspect="1" noChangeArrowheads="1"/>
          </p:cNvSpPr>
          <p:nvPr/>
        </p:nvSpPr>
        <p:spPr bwMode="auto">
          <a:xfrm>
            <a:off x="5095875" y="2973388"/>
            <a:ext cx="2230438" cy="319087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806" name="Rectangle 14"/>
          <p:cNvSpPr>
            <a:spLocks noChangeAspect="1" noChangeArrowheads="1"/>
          </p:cNvSpPr>
          <p:nvPr/>
        </p:nvSpPr>
        <p:spPr bwMode="auto">
          <a:xfrm>
            <a:off x="5095875" y="2667000"/>
            <a:ext cx="2230438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4295775" y="2803525"/>
            <a:ext cx="4379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SP</a:t>
            </a:r>
          </a:p>
        </p:txBody>
      </p:sp>
      <p:sp>
        <p:nvSpPr>
          <p:cNvPr id="801808" name="Line 16"/>
          <p:cNvSpPr>
            <a:spLocks noChangeShapeType="1"/>
          </p:cNvSpPr>
          <p:nvPr/>
        </p:nvSpPr>
        <p:spPr bwMode="auto">
          <a:xfrm>
            <a:off x="4737100" y="29845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09" name="Text Box 17"/>
          <p:cNvSpPr txBox="1">
            <a:spLocks noChangeArrowheads="1"/>
          </p:cNvSpPr>
          <p:nvPr/>
        </p:nvSpPr>
        <p:spPr bwMode="auto">
          <a:xfrm>
            <a:off x="4276725" y="4441825"/>
            <a:ext cx="4475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PC</a:t>
            </a:r>
          </a:p>
        </p:txBody>
      </p:sp>
      <p:sp>
        <p:nvSpPr>
          <p:cNvPr id="801810" name="Line 18"/>
          <p:cNvSpPr>
            <a:spLocks noChangeShapeType="1"/>
          </p:cNvSpPr>
          <p:nvPr/>
        </p:nvSpPr>
        <p:spPr bwMode="auto">
          <a:xfrm>
            <a:off x="4724400" y="4622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1" name="Text Box 19"/>
          <p:cNvSpPr txBox="1">
            <a:spLocks noChangeArrowheads="1"/>
          </p:cNvSpPr>
          <p:nvPr/>
        </p:nvSpPr>
        <p:spPr bwMode="auto">
          <a:xfrm>
            <a:off x="4259263" y="3692525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801812" name="Line 20"/>
          <p:cNvSpPr>
            <a:spLocks noChangeShapeType="1"/>
          </p:cNvSpPr>
          <p:nvPr/>
        </p:nvSpPr>
        <p:spPr bwMode="auto">
          <a:xfrm>
            <a:off x="4737100" y="3860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332229" y="2179022"/>
            <a:ext cx="180946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Process context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09675" y="4126259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Descriptor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Programming is Hard!</a:t>
            </a:r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The human mind tends to be sequential</a:t>
            </a:r>
          </a:p>
          <a:p>
            <a:endParaRPr lang="en-US" sz="2600" dirty="0"/>
          </a:p>
          <a:p>
            <a:r>
              <a:rPr lang="en-US" sz="2600" dirty="0"/>
              <a:t>The notion of time is often misleading</a:t>
            </a:r>
          </a:p>
          <a:p>
            <a:endParaRPr lang="en-US" sz="2600" dirty="0"/>
          </a:p>
          <a:p>
            <a:r>
              <a:rPr lang="en-US" sz="2600" dirty="0"/>
              <a:t>Thinking about all possible sequences of events in a computer system is at least error prone and frequently impossible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thread + code, data, and kernel context</a:t>
            </a:r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Shared 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Run-time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Read/write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67600"/>
            <a:ext cx="2361682" cy="1508105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/>
              <a:t>Thread context:</a:t>
            </a:r>
          </a:p>
          <a:p>
            <a:r>
              <a:rPr lang="en-US" sz="2000" dirty="0"/>
              <a:t>    </a:t>
            </a:r>
            <a:r>
              <a:rPr lang="en-US" sz="1800" dirty="0"/>
              <a:t>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Stack pointer (SP)</a:t>
            </a:r>
          </a:p>
          <a:p>
            <a:r>
              <a:rPr lang="en-US" sz="1800" dirty="0"/>
              <a:t>    Program counter (PC)</a:t>
            </a:r>
            <a:endParaRPr lang="en-US" sz="2000" dirty="0"/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4988544" y="2116902"/>
            <a:ext cx="32880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Code, data, and kernel context</a:t>
            </a: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Read-only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6557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995363" y="3092450"/>
            <a:ext cx="4379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21225" y="3821113"/>
            <a:ext cx="4475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703763" y="3071813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608145" y="2116901"/>
            <a:ext cx="227646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540375" y="4726423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Descriptor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1"/>
            <a:r>
              <a:rPr lang="en-US" dirty="0"/>
              <a:t>Each thread has its own stack for local variables </a:t>
            </a:r>
          </a:p>
          <a:p>
            <a:pPr lvl="2"/>
            <a:r>
              <a:rPr lang="en-US" dirty="0"/>
              <a:t>but not protected from other threads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879041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Thread 1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SP1</a:t>
            </a:r>
          </a:p>
          <a:p>
            <a:r>
              <a:rPr lang="en-US" sz="1800" dirty="0"/>
              <a:t>    PC1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275818" y="3181290"/>
            <a:ext cx="2451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538410" cy="3524310"/>
            <a:chOff x="3200400" y="3181290"/>
            <a:chExt cx="2538410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/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48786" cy="2616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/>
                <a:t>0</a:t>
              </a:r>
              <a:endParaRPr lang="en-US" sz="1100"/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/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309940" y="3181290"/>
              <a:ext cx="2428870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78606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/>
                <a:t>Kernel context:</a:t>
              </a:r>
            </a:p>
            <a:p>
              <a:r>
                <a:rPr lang="en-US" sz="1400" dirty="0"/>
                <a:t>   </a:t>
              </a:r>
              <a:r>
                <a:rPr lang="en-US" sz="1800" dirty="0"/>
                <a:t>VM structures</a:t>
              </a:r>
            </a:p>
            <a:p>
              <a:r>
                <a:rPr lang="en-US" sz="1800" dirty="0"/>
                <a:t>   Descriptor table</a:t>
              </a:r>
            </a:p>
            <a:p>
              <a:r>
                <a:rPr lang="en-US" sz="1800" dirty="0"/>
                <a:t>   </a:t>
              </a:r>
              <a:r>
                <a:rPr lang="en-US" sz="1800" dirty="0" err="1"/>
                <a:t>brk</a:t>
              </a:r>
              <a:r>
                <a:rPr lang="en-US" sz="1800" dirty="0"/>
                <a:t>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819400" y="3200400"/>
            <a:ext cx="2405201" cy="2807534"/>
            <a:chOff x="6248400" y="3181290"/>
            <a:chExt cx="2405201" cy="2807534"/>
          </a:xfrm>
        </p:grpSpPr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6575425" y="4542274"/>
              <a:ext cx="1879041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/>
                <a:t>Thread 2 context:</a:t>
              </a:r>
            </a:p>
            <a:p>
              <a:r>
                <a:rPr lang="en-US" sz="1800" dirty="0"/>
                <a:t>    Data registers</a:t>
              </a:r>
            </a:p>
            <a:p>
              <a:r>
                <a:rPr lang="en-US" sz="1800" dirty="0"/>
                <a:t>    Condition codes</a:t>
              </a:r>
            </a:p>
            <a:p>
              <a:r>
                <a:rPr lang="en-US" sz="1800" dirty="0"/>
                <a:t>    SP2</a:t>
              </a:r>
            </a:p>
            <a:p>
              <a:r>
                <a:rPr lang="en-US" sz="1800" dirty="0"/>
                <a:t>    PC2</a:t>
              </a:r>
            </a:p>
          </p:txBody>
        </p:sp>
        <p:sp>
          <p:nvSpPr>
            <p:cNvPr id="803857" name="Rectangle 17"/>
            <p:cNvSpPr>
              <a:spLocks noChangeAspect="1" noChangeArrowheads="1"/>
            </p:cNvSpPr>
            <p:nvPr/>
          </p:nvSpPr>
          <p:spPr bwMode="auto">
            <a:xfrm>
              <a:off x="6553200" y="3926324"/>
              <a:ext cx="1885950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stack 2</a:t>
              </a: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6248400" y="3181290"/>
              <a:ext cx="2405201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Thread 2 (peer thread)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9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View of Threads</a:t>
            </a:r>
          </a:p>
        </p:txBody>
      </p:sp>
      <p:sp>
        <p:nvSpPr>
          <p:cNvPr id="804896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Threads associated with process form a pool of peers</a:t>
            </a:r>
          </a:p>
          <a:p>
            <a:pPr lvl="1"/>
            <a:r>
              <a:rPr lang="en-US" sz="2200" dirty="0"/>
              <a:t>Unlike processes which form a tree hierarchy</a:t>
            </a:r>
          </a:p>
        </p:txBody>
      </p:sp>
      <p:sp>
        <p:nvSpPr>
          <p:cNvPr id="804868" name="Oval 4"/>
          <p:cNvSpPr>
            <a:spLocks noChangeArrowheads="1"/>
          </p:cNvSpPr>
          <p:nvPr/>
        </p:nvSpPr>
        <p:spPr bwMode="auto">
          <a:xfrm>
            <a:off x="6400800" y="30337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P0</a:t>
            </a:r>
          </a:p>
        </p:txBody>
      </p:sp>
      <p:sp>
        <p:nvSpPr>
          <p:cNvPr id="804869" name="Oval 5"/>
          <p:cNvSpPr>
            <a:spLocks noChangeArrowheads="1"/>
          </p:cNvSpPr>
          <p:nvPr/>
        </p:nvSpPr>
        <p:spPr bwMode="auto">
          <a:xfrm>
            <a:off x="6400800" y="3871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P1</a:t>
            </a:r>
          </a:p>
        </p:txBody>
      </p:sp>
      <p:sp>
        <p:nvSpPr>
          <p:cNvPr id="804870" name="Oval 6"/>
          <p:cNvSpPr>
            <a:spLocks noChangeArrowheads="1"/>
          </p:cNvSpPr>
          <p:nvPr/>
        </p:nvSpPr>
        <p:spPr bwMode="auto">
          <a:xfrm>
            <a:off x="57150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1" name="Line 7"/>
          <p:cNvSpPr>
            <a:spLocks noChangeShapeType="1"/>
          </p:cNvSpPr>
          <p:nvPr/>
        </p:nvSpPr>
        <p:spPr bwMode="auto">
          <a:xfrm>
            <a:off x="6629400" y="34909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2" name="Line 8"/>
          <p:cNvSpPr>
            <a:spLocks noChangeShapeType="1"/>
          </p:cNvSpPr>
          <p:nvPr/>
        </p:nvSpPr>
        <p:spPr bwMode="auto">
          <a:xfrm flipH="1">
            <a:off x="60960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3" name="Oval 9"/>
          <p:cNvSpPr>
            <a:spLocks noChangeArrowheads="1"/>
          </p:cNvSpPr>
          <p:nvPr/>
        </p:nvSpPr>
        <p:spPr bwMode="auto">
          <a:xfrm>
            <a:off x="64008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4" name="Oval 10"/>
          <p:cNvSpPr>
            <a:spLocks noChangeArrowheads="1"/>
          </p:cNvSpPr>
          <p:nvPr/>
        </p:nvSpPr>
        <p:spPr bwMode="auto">
          <a:xfrm>
            <a:off x="70866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5" name="Line 11"/>
          <p:cNvSpPr>
            <a:spLocks noChangeShapeType="1"/>
          </p:cNvSpPr>
          <p:nvPr/>
        </p:nvSpPr>
        <p:spPr bwMode="auto">
          <a:xfrm>
            <a:off x="6629400" y="4329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6" name="Line 12"/>
          <p:cNvSpPr>
            <a:spLocks noChangeShapeType="1"/>
          </p:cNvSpPr>
          <p:nvPr/>
        </p:nvSpPr>
        <p:spPr bwMode="auto">
          <a:xfrm>
            <a:off x="67818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7" name="Oval 13"/>
          <p:cNvSpPr>
            <a:spLocks noChangeArrowheads="1"/>
          </p:cNvSpPr>
          <p:nvPr/>
        </p:nvSpPr>
        <p:spPr bwMode="auto">
          <a:xfrm>
            <a:off x="6400800" y="5395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foo</a:t>
            </a:r>
          </a:p>
        </p:txBody>
      </p:sp>
      <p:sp>
        <p:nvSpPr>
          <p:cNvPr id="804878" name="Line 14"/>
          <p:cNvSpPr>
            <a:spLocks noChangeShapeType="1"/>
          </p:cNvSpPr>
          <p:nvPr/>
        </p:nvSpPr>
        <p:spPr bwMode="auto">
          <a:xfrm>
            <a:off x="6629400" y="5091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9" name="Oval 15"/>
          <p:cNvSpPr>
            <a:spLocks noChangeArrowheads="1"/>
          </p:cNvSpPr>
          <p:nvPr/>
        </p:nvSpPr>
        <p:spPr bwMode="auto">
          <a:xfrm>
            <a:off x="6400800" y="6157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bar</a:t>
            </a:r>
          </a:p>
        </p:txBody>
      </p:sp>
      <p:sp>
        <p:nvSpPr>
          <p:cNvPr id="804880" name="Line 16"/>
          <p:cNvSpPr>
            <a:spLocks noChangeShapeType="1"/>
          </p:cNvSpPr>
          <p:nvPr/>
        </p:nvSpPr>
        <p:spPr bwMode="auto">
          <a:xfrm>
            <a:off x="6629400" y="5853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81" name="Oval 17"/>
          <p:cNvSpPr>
            <a:spLocks noChangeArrowheads="1"/>
          </p:cNvSpPr>
          <p:nvPr/>
        </p:nvSpPr>
        <p:spPr bwMode="auto">
          <a:xfrm>
            <a:off x="1066800" y="3643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T1</a:t>
            </a:r>
          </a:p>
        </p:txBody>
      </p:sp>
      <p:sp>
        <p:nvSpPr>
          <p:cNvPr id="804882" name="Text Box 18"/>
          <p:cNvSpPr txBox="1">
            <a:spLocks noChangeArrowheads="1"/>
          </p:cNvSpPr>
          <p:nvPr/>
        </p:nvSpPr>
        <p:spPr bwMode="auto">
          <a:xfrm>
            <a:off x="5540375" y="2606675"/>
            <a:ext cx="2165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Process hierarchy</a:t>
            </a:r>
          </a:p>
        </p:txBody>
      </p:sp>
      <p:sp>
        <p:nvSpPr>
          <p:cNvPr id="804883" name="Rectangle 19"/>
          <p:cNvSpPr>
            <a:spLocks noChangeArrowheads="1"/>
          </p:cNvSpPr>
          <p:nvPr/>
        </p:nvSpPr>
        <p:spPr bwMode="auto">
          <a:xfrm>
            <a:off x="914400" y="3033713"/>
            <a:ext cx="3810000" cy="281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84" name="Text Box 20"/>
          <p:cNvSpPr txBox="1">
            <a:spLocks noChangeArrowheads="1"/>
          </p:cNvSpPr>
          <p:nvPr/>
        </p:nvSpPr>
        <p:spPr bwMode="auto">
          <a:xfrm>
            <a:off x="690563" y="2562225"/>
            <a:ext cx="42021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Threads associated with process foo</a:t>
            </a:r>
          </a:p>
        </p:txBody>
      </p:sp>
      <p:sp>
        <p:nvSpPr>
          <p:cNvPr id="804885" name="Oval 21"/>
          <p:cNvSpPr>
            <a:spLocks noChangeArrowheads="1"/>
          </p:cNvSpPr>
          <p:nvPr/>
        </p:nvSpPr>
        <p:spPr bwMode="auto">
          <a:xfrm>
            <a:off x="2209800" y="3109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T2</a:t>
            </a:r>
          </a:p>
        </p:txBody>
      </p:sp>
      <p:sp>
        <p:nvSpPr>
          <p:cNvPr id="804886" name="Oval 22"/>
          <p:cNvSpPr>
            <a:spLocks noChangeArrowheads="1"/>
          </p:cNvSpPr>
          <p:nvPr/>
        </p:nvSpPr>
        <p:spPr bwMode="auto">
          <a:xfrm>
            <a:off x="4038600" y="3338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T4</a:t>
            </a:r>
          </a:p>
        </p:txBody>
      </p:sp>
      <p:sp>
        <p:nvSpPr>
          <p:cNvPr id="804887" name="Oval 23"/>
          <p:cNvSpPr>
            <a:spLocks noChangeArrowheads="1"/>
          </p:cNvSpPr>
          <p:nvPr/>
        </p:nvSpPr>
        <p:spPr bwMode="auto">
          <a:xfrm>
            <a:off x="1600200" y="5243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T5</a:t>
            </a:r>
          </a:p>
        </p:txBody>
      </p:sp>
      <p:sp>
        <p:nvSpPr>
          <p:cNvPr id="804888" name="Oval 24"/>
          <p:cNvSpPr>
            <a:spLocks noChangeArrowheads="1"/>
          </p:cNvSpPr>
          <p:nvPr/>
        </p:nvSpPr>
        <p:spPr bwMode="auto">
          <a:xfrm>
            <a:off x="3429000" y="5167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T3</a:t>
            </a:r>
          </a:p>
        </p:txBody>
      </p:sp>
      <p:sp>
        <p:nvSpPr>
          <p:cNvPr id="804889" name="Rectangle 25"/>
          <p:cNvSpPr>
            <a:spLocks noChangeArrowheads="1"/>
          </p:cNvSpPr>
          <p:nvPr/>
        </p:nvSpPr>
        <p:spPr bwMode="auto">
          <a:xfrm>
            <a:off x="1981200" y="4100513"/>
            <a:ext cx="1905000" cy="6096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shared code, data</a:t>
            </a:r>
          </a:p>
          <a:p>
            <a:pPr algn="ctr"/>
            <a:r>
              <a:rPr lang="en-US" sz="1800"/>
              <a:t>and kernel context</a:t>
            </a:r>
          </a:p>
        </p:txBody>
      </p:sp>
      <p:sp>
        <p:nvSpPr>
          <p:cNvPr id="804890" name="Line 26"/>
          <p:cNvSpPr>
            <a:spLocks noChangeShapeType="1"/>
          </p:cNvSpPr>
          <p:nvPr/>
        </p:nvSpPr>
        <p:spPr bwMode="auto">
          <a:xfrm flipV="1">
            <a:off x="1905000" y="4710113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1" name="Line 27"/>
          <p:cNvSpPr>
            <a:spLocks noChangeShapeType="1"/>
          </p:cNvSpPr>
          <p:nvPr/>
        </p:nvSpPr>
        <p:spPr bwMode="auto">
          <a:xfrm flipH="1" flipV="1">
            <a:off x="3352800" y="4710113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2" name="Line 28"/>
          <p:cNvSpPr>
            <a:spLocks noChangeShapeType="1"/>
          </p:cNvSpPr>
          <p:nvPr/>
        </p:nvSpPr>
        <p:spPr bwMode="auto">
          <a:xfrm flipH="1" flipV="1">
            <a:off x="1524000" y="4024313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3" name="Line 29"/>
          <p:cNvSpPr>
            <a:spLocks noChangeShapeType="1"/>
          </p:cNvSpPr>
          <p:nvPr/>
        </p:nvSpPr>
        <p:spPr bwMode="auto">
          <a:xfrm flipH="1" flipV="1">
            <a:off x="2438400" y="3567113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4" name="Line 30"/>
          <p:cNvSpPr>
            <a:spLocks noChangeShapeType="1"/>
          </p:cNvSpPr>
          <p:nvPr/>
        </p:nvSpPr>
        <p:spPr bwMode="auto">
          <a:xfrm flipV="1">
            <a:off x="3657600" y="3719513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Threads</a:t>
            </a:r>
          </a:p>
        </p:txBody>
      </p:sp>
      <p:sp>
        <p:nvSpPr>
          <p:cNvPr id="805909" name="Rectangle 2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Two threads are </a:t>
            </a:r>
            <a:r>
              <a:rPr lang="en-US" sz="2600" i="1" dirty="0"/>
              <a:t>concurrent</a:t>
            </a:r>
            <a:r>
              <a:rPr lang="en-US" sz="2600" dirty="0"/>
              <a:t> if their flows overlap in time</a:t>
            </a:r>
          </a:p>
          <a:p>
            <a:r>
              <a:rPr lang="en-US" sz="2600" dirty="0"/>
              <a:t>Otherwise, they are sequential</a:t>
            </a:r>
          </a:p>
          <a:p>
            <a:endParaRPr lang="en-US" sz="2200" dirty="0"/>
          </a:p>
          <a:p>
            <a:r>
              <a:rPr lang="en-US" sz="2600" dirty="0"/>
              <a:t>Examples:</a:t>
            </a:r>
          </a:p>
          <a:p>
            <a:pPr lvl="1"/>
            <a:r>
              <a:rPr lang="en-US" sz="2200" dirty="0"/>
              <a:t>Concurrent: A &amp; B, A&amp;C</a:t>
            </a:r>
          </a:p>
          <a:p>
            <a:pPr lvl="1"/>
            <a:r>
              <a:rPr lang="en-US" sz="2200" dirty="0"/>
              <a:t>Sequential: B &amp; 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05892" name="Line 4"/>
          <p:cNvSpPr>
            <a:spLocks noChangeShapeType="1"/>
          </p:cNvSpPr>
          <p:nvPr/>
        </p:nvSpPr>
        <p:spPr bwMode="auto">
          <a:xfrm flipH="1">
            <a:off x="4194175" y="344805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3" name="Text Box 5"/>
          <p:cNvSpPr txBox="1">
            <a:spLocks noChangeArrowheads="1"/>
          </p:cNvSpPr>
          <p:nvPr/>
        </p:nvSpPr>
        <p:spPr bwMode="auto">
          <a:xfrm>
            <a:off x="3432175" y="4513263"/>
            <a:ext cx="62382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Time</a:t>
            </a:r>
          </a:p>
        </p:txBody>
      </p:sp>
      <p:sp>
        <p:nvSpPr>
          <p:cNvPr id="805894" name="Line 6"/>
          <p:cNvSpPr>
            <a:spLocks noChangeShapeType="1"/>
          </p:cNvSpPr>
          <p:nvPr/>
        </p:nvSpPr>
        <p:spPr bwMode="auto">
          <a:xfrm>
            <a:off x="5200650" y="359886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4633913" y="3065463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6157913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7681913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C</a:t>
            </a:r>
          </a:p>
        </p:txBody>
      </p:sp>
      <p:sp>
        <p:nvSpPr>
          <p:cNvPr id="805898" name="Line 10"/>
          <p:cNvSpPr>
            <a:spLocks noChangeShapeType="1"/>
          </p:cNvSpPr>
          <p:nvPr/>
        </p:nvSpPr>
        <p:spPr bwMode="auto">
          <a:xfrm flipH="1">
            <a:off x="6708775" y="39052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9" name="Line 11"/>
          <p:cNvSpPr>
            <a:spLocks noChangeShapeType="1"/>
          </p:cNvSpPr>
          <p:nvPr/>
        </p:nvSpPr>
        <p:spPr bwMode="auto">
          <a:xfrm flipH="1">
            <a:off x="8232775" y="45148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0" name="Line 12"/>
          <p:cNvSpPr>
            <a:spLocks noChangeShapeType="1"/>
          </p:cNvSpPr>
          <p:nvPr/>
        </p:nvSpPr>
        <p:spPr bwMode="auto">
          <a:xfrm>
            <a:off x="5184775" y="48958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1" name="Line 13"/>
          <p:cNvSpPr>
            <a:spLocks noChangeShapeType="1"/>
          </p:cNvSpPr>
          <p:nvPr/>
        </p:nvSpPr>
        <p:spPr bwMode="auto">
          <a:xfrm flipH="1">
            <a:off x="8232775" y="55054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2" name="Line 14"/>
          <p:cNvSpPr>
            <a:spLocks noChangeShapeType="1"/>
          </p:cNvSpPr>
          <p:nvPr/>
        </p:nvSpPr>
        <p:spPr bwMode="auto">
          <a:xfrm>
            <a:off x="4743450" y="390366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3" name="Line 15"/>
          <p:cNvSpPr>
            <a:spLocks noChangeShapeType="1"/>
          </p:cNvSpPr>
          <p:nvPr/>
        </p:nvSpPr>
        <p:spPr bwMode="auto">
          <a:xfrm>
            <a:off x="4727575" y="4895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4" name="Line 16"/>
          <p:cNvSpPr>
            <a:spLocks noChangeShapeType="1"/>
          </p:cNvSpPr>
          <p:nvPr/>
        </p:nvSpPr>
        <p:spPr bwMode="auto">
          <a:xfrm>
            <a:off x="4727575" y="5505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5" name="Line 17"/>
          <p:cNvSpPr>
            <a:spLocks noChangeShapeType="1"/>
          </p:cNvSpPr>
          <p:nvPr/>
        </p:nvSpPr>
        <p:spPr bwMode="auto">
          <a:xfrm>
            <a:off x="4727575" y="61150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6" name="Line 18"/>
          <p:cNvSpPr>
            <a:spLocks noChangeShapeType="1"/>
          </p:cNvSpPr>
          <p:nvPr/>
        </p:nvSpPr>
        <p:spPr bwMode="auto">
          <a:xfrm>
            <a:off x="4727575" y="4514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7" name="Line 19"/>
          <p:cNvSpPr>
            <a:spLocks noChangeShapeType="1"/>
          </p:cNvSpPr>
          <p:nvPr/>
        </p:nvSpPr>
        <p:spPr bwMode="auto">
          <a:xfrm>
            <a:off x="4727575" y="3600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Thread Execution</a:t>
            </a:r>
          </a:p>
        </p:txBody>
      </p:sp>
      <p:sp>
        <p:nvSpPr>
          <p:cNvPr id="805909" name="Rectangle 21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Single Core Processor</a:t>
            </a:r>
          </a:p>
          <a:p>
            <a:pPr lvl="1"/>
            <a:r>
              <a:rPr lang="en-US" dirty="0"/>
              <a:t>Simulate parallelism by time slicing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Multi-Core Processor</a:t>
            </a:r>
          </a:p>
          <a:p>
            <a:pPr lvl="1"/>
            <a:r>
              <a:rPr lang="en-US" dirty="0"/>
              <a:t>Can have true parallelism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252975" y="3429000"/>
            <a:ext cx="623825" cy="2743200"/>
            <a:chOff x="5548375" y="3429000"/>
            <a:chExt cx="623825" cy="2743200"/>
          </a:xfrm>
        </p:grpSpPr>
        <p:sp>
          <p:nvSpPr>
            <p:cNvPr id="805892" name="Line 4"/>
            <p:cNvSpPr>
              <a:spLocks noChangeShapeType="1"/>
            </p:cNvSpPr>
            <p:nvPr/>
          </p:nvSpPr>
          <p:spPr bwMode="auto">
            <a:xfrm flipH="1">
              <a:off x="5867400" y="3429000"/>
              <a:ext cx="0" cy="2743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3" name="Text Box 5"/>
            <p:cNvSpPr txBox="1">
              <a:spLocks noChangeArrowheads="1"/>
            </p:cNvSpPr>
            <p:nvPr/>
          </p:nvSpPr>
          <p:spPr bwMode="auto">
            <a:xfrm>
              <a:off x="5548375" y="4494213"/>
              <a:ext cx="623825" cy="36933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/>
                <a:t>Time</a:t>
              </a:r>
            </a:p>
          </p:txBody>
        </p:sp>
      </p:grp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228600" y="3065463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1524000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2895600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Thread C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22263" y="3598863"/>
            <a:ext cx="3505200" cy="2516187"/>
            <a:chOff x="322262" y="3598863"/>
            <a:chExt cx="4054475" cy="2516187"/>
          </a:xfrm>
        </p:grpSpPr>
        <p:sp>
          <p:nvSpPr>
            <p:cNvPr id="805894" name="Line 6"/>
            <p:cNvSpPr>
              <a:spLocks noChangeShapeType="1"/>
            </p:cNvSpPr>
            <p:nvPr/>
          </p:nvSpPr>
          <p:spPr bwMode="auto">
            <a:xfrm>
              <a:off x="795337" y="3598863"/>
              <a:ext cx="0" cy="3048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8" name="Line 10"/>
            <p:cNvSpPr>
              <a:spLocks noChangeShapeType="1"/>
            </p:cNvSpPr>
            <p:nvPr/>
          </p:nvSpPr>
          <p:spPr bwMode="auto">
            <a:xfrm flipH="1">
              <a:off x="2303462" y="39052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9" name="Line 11"/>
            <p:cNvSpPr>
              <a:spLocks noChangeShapeType="1"/>
            </p:cNvSpPr>
            <p:nvPr/>
          </p:nvSpPr>
          <p:spPr bwMode="auto">
            <a:xfrm flipH="1">
              <a:off x="3827462" y="4514850"/>
              <a:ext cx="0" cy="3810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0" name="Line 12"/>
            <p:cNvSpPr>
              <a:spLocks noChangeShapeType="1"/>
            </p:cNvSpPr>
            <p:nvPr/>
          </p:nvSpPr>
          <p:spPr bwMode="auto">
            <a:xfrm>
              <a:off x="779462" y="48958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1" name="Line 13"/>
            <p:cNvSpPr>
              <a:spLocks noChangeShapeType="1"/>
            </p:cNvSpPr>
            <p:nvPr/>
          </p:nvSpPr>
          <p:spPr bwMode="auto">
            <a:xfrm flipH="1">
              <a:off x="3827462" y="55054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2" name="Line 14"/>
            <p:cNvSpPr>
              <a:spLocks noChangeShapeType="1"/>
            </p:cNvSpPr>
            <p:nvPr/>
          </p:nvSpPr>
          <p:spPr bwMode="auto">
            <a:xfrm>
              <a:off x="338137" y="3903663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3" name="Line 15"/>
            <p:cNvSpPr>
              <a:spLocks noChangeShapeType="1"/>
            </p:cNvSpPr>
            <p:nvPr/>
          </p:nvSpPr>
          <p:spPr bwMode="auto">
            <a:xfrm>
              <a:off x="322262" y="4895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4" name="Line 16"/>
            <p:cNvSpPr>
              <a:spLocks noChangeShapeType="1"/>
            </p:cNvSpPr>
            <p:nvPr/>
          </p:nvSpPr>
          <p:spPr bwMode="auto">
            <a:xfrm>
              <a:off x="322262" y="5505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5" name="Line 17"/>
            <p:cNvSpPr>
              <a:spLocks noChangeShapeType="1"/>
            </p:cNvSpPr>
            <p:nvPr/>
          </p:nvSpPr>
          <p:spPr bwMode="auto">
            <a:xfrm>
              <a:off x="322262" y="61150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6" name="Line 18"/>
            <p:cNvSpPr>
              <a:spLocks noChangeShapeType="1"/>
            </p:cNvSpPr>
            <p:nvPr/>
          </p:nvSpPr>
          <p:spPr bwMode="auto">
            <a:xfrm>
              <a:off x="322262" y="4514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7" name="Line 19"/>
            <p:cNvSpPr>
              <a:spLocks noChangeShapeType="1"/>
            </p:cNvSpPr>
            <p:nvPr/>
          </p:nvSpPr>
          <p:spPr bwMode="auto">
            <a:xfrm>
              <a:off x="322262" y="3600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014397" y="3048000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309797" y="3048000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681397" y="3048000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Thread C</a:t>
            </a: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5517045" y="3581399"/>
            <a:ext cx="0" cy="9128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 flipH="1">
            <a:off x="6858000" y="3887787"/>
            <a:ext cx="0" cy="97575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8153400" y="4497387"/>
            <a:ext cx="0" cy="160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5503321" y="48783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H="1">
            <a:off x="6858000" y="54879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" name="Line 14"/>
          <p:cNvSpPr>
            <a:spLocks noChangeShapeType="1"/>
          </p:cNvSpPr>
          <p:nvPr/>
        </p:nvSpPr>
        <p:spPr bwMode="auto">
          <a:xfrm>
            <a:off x="5121784" y="3886200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" name="Line 15"/>
          <p:cNvSpPr>
            <a:spLocks noChangeShapeType="1"/>
          </p:cNvSpPr>
          <p:nvPr/>
        </p:nvSpPr>
        <p:spPr bwMode="auto">
          <a:xfrm>
            <a:off x="5108060" y="4878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>
            <a:off x="5108060" y="5487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" name="Line 17"/>
          <p:cNvSpPr>
            <a:spLocks noChangeShapeType="1"/>
          </p:cNvSpPr>
          <p:nvPr/>
        </p:nvSpPr>
        <p:spPr bwMode="auto">
          <a:xfrm>
            <a:off x="5108060" y="60975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5108060" y="4497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7" name="Line 19"/>
          <p:cNvSpPr>
            <a:spLocks noChangeShapeType="1"/>
          </p:cNvSpPr>
          <p:nvPr/>
        </p:nvSpPr>
        <p:spPr bwMode="auto">
          <a:xfrm>
            <a:off x="5108060" y="3582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9" name="TextBox 38"/>
          <p:cNvSpPr txBox="1"/>
          <p:nvPr/>
        </p:nvSpPr>
        <p:spPr>
          <a:xfrm>
            <a:off x="5588999" y="6183868"/>
            <a:ext cx="253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Run 3 threads on 2 cores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vs. Processes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4887" cy="5351462"/>
          </a:xfrm>
        </p:spPr>
        <p:txBody>
          <a:bodyPr/>
          <a:lstStyle/>
          <a:p>
            <a:r>
              <a:rPr lang="en-US" sz="2600" dirty="0"/>
              <a:t>How threads and processes are similar</a:t>
            </a:r>
          </a:p>
          <a:p>
            <a:pPr lvl="1"/>
            <a:r>
              <a:rPr lang="en-US" sz="2200" dirty="0"/>
              <a:t>Each has its own logical control flow</a:t>
            </a:r>
          </a:p>
          <a:p>
            <a:pPr lvl="1"/>
            <a:r>
              <a:rPr lang="en-US" sz="2200" dirty="0"/>
              <a:t>Each can run concurrently with others (possibly on different cores)</a:t>
            </a:r>
          </a:p>
          <a:p>
            <a:pPr lvl="1"/>
            <a:r>
              <a:rPr lang="en-US" sz="2200" dirty="0"/>
              <a:t>Each is context switched</a:t>
            </a:r>
          </a:p>
          <a:p>
            <a:r>
              <a:rPr lang="en-US" sz="2600" dirty="0"/>
              <a:t>How threads and processes are different</a:t>
            </a:r>
          </a:p>
          <a:p>
            <a:pPr lvl="1"/>
            <a:r>
              <a:rPr lang="en-US" sz="2200" dirty="0"/>
              <a:t>Threads share all code and data (except local stacks)</a:t>
            </a:r>
          </a:p>
          <a:p>
            <a:pPr lvl="2"/>
            <a:r>
              <a:rPr lang="en-US" dirty="0"/>
              <a:t>Processes (typically) do not</a:t>
            </a:r>
          </a:p>
          <a:p>
            <a:pPr lvl="1"/>
            <a:r>
              <a:rPr lang="en-US" sz="2200" dirty="0"/>
              <a:t>Threads are somewhat less expensive than processes</a:t>
            </a:r>
          </a:p>
          <a:p>
            <a:pPr lvl="2"/>
            <a:r>
              <a:rPr lang="en-US" dirty="0"/>
              <a:t>Process control (creating and reaping) twice as expensive as thread control</a:t>
            </a:r>
          </a:p>
          <a:p>
            <a:pPr lvl="2"/>
            <a:r>
              <a:rPr lang="en-US" dirty="0"/>
              <a:t>Linux numbers:</a:t>
            </a:r>
          </a:p>
          <a:p>
            <a:pPr lvl="3"/>
            <a:r>
              <a:rPr lang="en-US" dirty="0"/>
              <a:t>~20K cycles to create and reap a process</a:t>
            </a:r>
          </a:p>
          <a:p>
            <a:pPr lvl="3"/>
            <a:r>
              <a:rPr lang="en-US" dirty="0"/>
              <a:t>~10K cycles (or less) to create and reap a thread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3375"/>
            <a:ext cx="7962900" cy="573088"/>
          </a:xfrm>
        </p:spPr>
        <p:txBody>
          <a:bodyPr/>
          <a:lstStyle/>
          <a:p>
            <a:r>
              <a:rPr lang="en-US"/>
              <a:t>Posix Threads (Pthreads) Interface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914400"/>
            <a:ext cx="8394700" cy="5562600"/>
          </a:xfrm>
        </p:spPr>
        <p:txBody>
          <a:bodyPr/>
          <a:lstStyle/>
          <a:p>
            <a:r>
              <a:rPr lang="en-US" i="1" dirty="0" err="1"/>
              <a:t>Pthreads</a:t>
            </a:r>
            <a:r>
              <a:rPr lang="en-US" i="1" dirty="0"/>
              <a:t>:</a:t>
            </a:r>
            <a:r>
              <a:rPr lang="en-US" dirty="0"/>
              <a:t> Standard interface for ~60 functions that manipulate threads from C programs</a:t>
            </a:r>
          </a:p>
          <a:p>
            <a:pPr lvl="1"/>
            <a:r>
              <a:rPr lang="en-US" dirty="0"/>
              <a:t>Creating and reaping threads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pthread_create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/>
              <a:t>Determining your thread ID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pthread_self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Terminating threads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pthread_cancel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pthread_exit</a:t>
            </a:r>
            <a:r>
              <a:rPr lang="en-US" dirty="0">
                <a:latin typeface="Courier New" pitchFamily="49" charset="0"/>
              </a:rPr>
              <a:t>()</a:t>
            </a:r>
            <a:endParaRPr lang="en-US" dirty="0"/>
          </a:p>
          <a:p>
            <a:pPr lvl="2"/>
            <a:r>
              <a:rPr lang="en-US" dirty="0">
                <a:latin typeface="Courier New" pitchFamily="49" charset="0"/>
              </a:rPr>
              <a:t>exit()</a:t>
            </a:r>
            <a:r>
              <a:rPr lang="en-US" dirty="0"/>
              <a:t> [terminates all threads] , </a:t>
            </a:r>
            <a:r>
              <a:rPr lang="en-US" dirty="0">
                <a:latin typeface="Courier New" pitchFamily="49" charset="0"/>
              </a:rPr>
              <a:t>RET </a:t>
            </a:r>
            <a:r>
              <a:rPr lang="en-US" dirty="0"/>
              <a:t>[terminates current thread]</a:t>
            </a:r>
          </a:p>
          <a:p>
            <a:pPr lvl="1"/>
            <a:r>
              <a:rPr lang="en-US" dirty="0"/>
              <a:t>Synchronizing access to shared variables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pthread_mutex_init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 err="1">
                <a:latin typeface="Courier New" pitchFamily="49" charset="0"/>
              </a:rPr>
              <a:t>pthread_mutex</a:t>
            </a:r>
            <a:r>
              <a:rPr lang="en-US" dirty="0">
                <a:latin typeface="Courier New" pitchFamily="49" charset="0"/>
              </a:rPr>
              <a:t>_[un</a:t>
            </a:r>
            <a:r>
              <a:rPr lang="en-US">
                <a:latin typeface="Courier New" pitchFamily="49" charset="0"/>
              </a:rPr>
              <a:t>]lock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62000" y="5228272"/>
            <a:ext cx="6388287" cy="1477328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"Hello, world!\n"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s-I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 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089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Pthreads "hello, world" Program</a:t>
            </a:r>
          </a:p>
        </p:txBody>
      </p:sp>
      <p:sp>
        <p:nvSpPr>
          <p:cNvPr id="808963" name="Rectangle 3"/>
          <p:cNvSpPr>
            <a:spLocks noChangeArrowheads="1"/>
          </p:cNvSpPr>
          <p:nvPr/>
        </p:nvSpPr>
        <p:spPr bwMode="auto">
          <a:xfrm>
            <a:off x="739823" y="1397436"/>
            <a:ext cx="5743580" cy="329320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          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 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hello.c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-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Pthreads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"hello, world" program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Pthread_join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</a:t>
            </a:r>
          </a:p>
          <a:p>
            <a:r>
              <a:rPr lang="it-IT" sz="1600" dirty="0">
                <a:solidFill>
                  <a:srgbClr val="000000"/>
                </a:solidFill>
                <a:latin typeface="Menlo-Regular"/>
              </a:rPr>
              <a:t>    exit(0);                                  </a:t>
            </a:r>
          </a:p>
          <a:p>
            <a:r>
              <a:rPr lang="it-IT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14798" y="1905000"/>
            <a:ext cx="4953002" cy="1752600"/>
            <a:chOff x="4114798" y="1905000"/>
            <a:chExt cx="4953002" cy="1752600"/>
          </a:xfrm>
        </p:grpSpPr>
        <p:sp>
          <p:nvSpPr>
            <p:cNvPr id="808964" name="Text Box 4"/>
            <p:cNvSpPr txBox="1">
              <a:spLocks noChangeArrowheads="1"/>
            </p:cNvSpPr>
            <p:nvPr/>
          </p:nvSpPr>
          <p:spPr bwMode="auto">
            <a:xfrm>
              <a:off x="7108609" y="1905000"/>
              <a:ext cx="1959191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/>
                <a:t>Thread attributes </a:t>
              </a:r>
            </a:p>
            <a:p>
              <a:pPr algn="ctr"/>
              <a:r>
                <a:rPr lang="en-US" sz="2000" i="1"/>
                <a:t>(usually NULL)</a:t>
              </a:r>
            </a:p>
          </p:txBody>
        </p:sp>
        <p:sp>
          <p:nvSpPr>
            <p:cNvPr id="80896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99380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19799" y="3870558"/>
            <a:ext cx="2971801" cy="707886"/>
            <a:chOff x="6019799" y="3191014"/>
            <a:chExt cx="2971801" cy="707886"/>
          </a:xfrm>
        </p:grpSpPr>
        <p:sp>
          <p:nvSpPr>
            <p:cNvPr id="808965" name="Text Box 5"/>
            <p:cNvSpPr txBox="1">
              <a:spLocks noChangeArrowheads="1"/>
            </p:cNvSpPr>
            <p:nvPr/>
          </p:nvSpPr>
          <p:spPr bwMode="auto">
            <a:xfrm>
              <a:off x="6973099" y="3191014"/>
              <a:ext cx="2018501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/>
                <a:t>Thread arguments</a:t>
              </a:r>
            </a:p>
            <a:p>
              <a:pPr algn="ctr"/>
              <a:r>
                <a:rPr lang="en-US" sz="2000" i="1"/>
                <a:t>(void *p) </a:t>
              </a:r>
            </a:p>
          </p:txBody>
        </p:sp>
        <p:sp>
          <p:nvSpPr>
            <p:cNvPr id="808968" name="Line 8"/>
            <p:cNvSpPr>
              <a:spLocks noChangeShapeType="1"/>
            </p:cNvSpPr>
            <p:nvPr/>
          </p:nvSpPr>
          <p:spPr bwMode="auto">
            <a:xfrm flipH="1" flipV="1">
              <a:off x="6019799" y="3191014"/>
              <a:ext cx="953296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800372" y="4114800"/>
            <a:ext cx="4648200" cy="1552714"/>
            <a:chOff x="3810000" y="3857486"/>
            <a:chExt cx="4648200" cy="1552714"/>
          </a:xfrm>
        </p:grpSpPr>
        <p:sp>
          <p:nvSpPr>
            <p:cNvPr id="808966" name="Text Box 6"/>
            <p:cNvSpPr txBox="1">
              <a:spLocks noChangeArrowheads="1"/>
            </p:cNvSpPr>
            <p:nvPr/>
          </p:nvSpPr>
          <p:spPr bwMode="auto">
            <a:xfrm>
              <a:off x="6949228" y="4702314"/>
              <a:ext cx="1508972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Return value</a:t>
              </a:r>
            </a:p>
            <a:p>
              <a:pPr algn="ctr"/>
              <a:r>
                <a:rPr lang="en-US" sz="2000" i="1" dirty="0"/>
                <a:t>(void **p)</a:t>
              </a:r>
            </a:p>
          </p:txBody>
        </p:sp>
        <p:sp>
          <p:nvSpPr>
            <p:cNvPr id="808969" name="Line 9"/>
            <p:cNvSpPr>
              <a:spLocks noChangeShapeType="1"/>
            </p:cNvSpPr>
            <p:nvPr/>
          </p:nvSpPr>
          <p:spPr bwMode="auto">
            <a:xfrm flipH="1" flipV="1">
              <a:off x="3810000" y="3857486"/>
              <a:ext cx="3163098" cy="11623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0800" y="6336268"/>
            <a:ext cx="82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hello.c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505198" y="2058888"/>
            <a:ext cx="2803172" cy="1598712"/>
            <a:chOff x="4114798" y="2058888"/>
            <a:chExt cx="5061281" cy="1598712"/>
          </a:xfrm>
        </p:grpSpPr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000337" y="2058888"/>
              <a:ext cx="2175742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Thread ID</a:t>
              </a: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88553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952998" y="3087588"/>
            <a:ext cx="3988944" cy="570012"/>
            <a:chOff x="4952998" y="2058888"/>
            <a:chExt cx="3988944" cy="570012"/>
          </a:xfrm>
        </p:grpSpPr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7234473" y="2058888"/>
              <a:ext cx="1707469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Thread routine</a:t>
              </a:r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 flipH="1">
              <a:off x="4952998" y="2286000"/>
              <a:ext cx="2268270" cy="3429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665695" y="4321313"/>
            <a:ext cx="82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hello.c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00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of Threaded “hello, world”</a:t>
            </a:r>
          </a:p>
        </p:txBody>
      </p:sp>
      <p:sp>
        <p:nvSpPr>
          <p:cNvPr id="809987" name="Text Box 3"/>
          <p:cNvSpPr txBox="1">
            <a:spLocks noChangeArrowheads="1"/>
          </p:cNvSpPr>
          <p:nvPr/>
        </p:nvSpPr>
        <p:spPr bwMode="auto">
          <a:xfrm>
            <a:off x="2291166" y="1370290"/>
            <a:ext cx="1246968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/>
              <a:t>Main thread</a:t>
            </a:r>
          </a:p>
        </p:txBody>
      </p:sp>
      <p:sp>
        <p:nvSpPr>
          <p:cNvPr id="809988" name="Text Box 4"/>
          <p:cNvSpPr txBox="1">
            <a:spLocks noChangeArrowheads="1"/>
          </p:cNvSpPr>
          <p:nvPr/>
        </p:nvSpPr>
        <p:spPr bwMode="auto">
          <a:xfrm>
            <a:off x="6286217" y="2602190"/>
            <a:ext cx="1226117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/>
              <a:t>Peer thread</a:t>
            </a:r>
          </a:p>
        </p:txBody>
      </p:sp>
      <p:sp>
        <p:nvSpPr>
          <p:cNvPr id="809989" name="Line 5"/>
          <p:cNvSpPr>
            <a:spLocks noChangeShapeType="1"/>
          </p:cNvSpPr>
          <p:nvPr/>
        </p:nvSpPr>
        <p:spPr bwMode="auto">
          <a:xfrm>
            <a:off x="2895600" y="20574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0" name="Line 6"/>
          <p:cNvSpPr>
            <a:spLocks noChangeShapeType="1"/>
          </p:cNvSpPr>
          <p:nvPr/>
        </p:nvSpPr>
        <p:spPr bwMode="auto">
          <a:xfrm>
            <a:off x="6724650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1" name="Text Box 7"/>
          <p:cNvSpPr txBox="1">
            <a:spLocks noChangeArrowheads="1"/>
          </p:cNvSpPr>
          <p:nvPr/>
        </p:nvSpPr>
        <p:spPr bwMode="auto">
          <a:xfrm>
            <a:off x="6800850" y="3551238"/>
            <a:ext cx="1822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return NULL;</a:t>
            </a:r>
            <a:endParaRPr lang="en-US" sz="1800" dirty="0"/>
          </a:p>
        </p:txBody>
      </p:sp>
      <p:sp>
        <p:nvSpPr>
          <p:cNvPr id="809992" name="Line 8"/>
          <p:cNvSpPr>
            <a:spLocks noChangeShapeType="1"/>
          </p:cNvSpPr>
          <p:nvPr/>
        </p:nvSpPr>
        <p:spPr bwMode="auto">
          <a:xfrm>
            <a:off x="2895600" y="2438400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3" name="Text Box 9"/>
          <p:cNvSpPr txBox="1">
            <a:spLocks noChangeArrowheads="1"/>
          </p:cNvSpPr>
          <p:nvPr/>
        </p:nvSpPr>
        <p:spPr bwMode="auto">
          <a:xfrm>
            <a:off x="459789" y="3502710"/>
            <a:ext cx="2404061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dirty="0">
                <a:solidFill>
                  <a:srgbClr val="FF0000"/>
                </a:solidFill>
              </a:rPr>
              <a:t>Main thread waits for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</a:rPr>
              <a:t>peer  thread to terminate</a:t>
            </a:r>
          </a:p>
        </p:txBody>
      </p:sp>
      <p:sp>
        <p:nvSpPr>
          <p:cNvPr id="809994" name="Line 10"/>
          <p:cNvSpPr>
            <a:spLocks noChangeShapeType="1"/>
          </p:cNvSpPr>
          <p:nvPr/>
        </p:nvSpPr>
        <p:spPr bwMode="auto">
          <a:xfrm flipH="1">
            <a:off x="2914650" y="3870325"/>
            <a:ext cx="38100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5" name="Text Box 11"/>
          <p:cNvSpPr txBox="1">
            <a:spLocks noChangeArrowheads="1"/>
          </p:cNvSpPr>
          <p:nvPr/>
        </p:nvSpPr>
        <p:spPr bwMode="auto">
          <a:xfrm>
            <a:off x="-280612" y="5024348"/>
            <a:ext cx="3131762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b="0" dirty="0">
                <a:latin typeface="Courier New" pitchFamily="49" charset="0"/>
              </a:rPr>
              <a:t>exit()</a:t>
            </a:r>
            <a:r>
              <a:rPr lang="en-US" sz="1800" b="0" dirty="0"/>
              <a:t>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</a:rPr>
              <a:t>Terminates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</a:rPr>
              <a:t>main thread and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</a:rPr>
              <a:t>any peer threads</a:t>
            </a:r>
          </a:p>
        </p:txBody>
      </p:sp>
      <p:sp>
        <p:nvSpPr>
          <p:cNvPr id="809996" name="Text Box 12"/>
          <p:cNvSpPr txBox="1">
            <a:spLocks noChangeArrowheads="1"/>
          </p:cNvSpPr>
          <p:nvPr/>
        </p:nvSpPr>
        <p:spPr bwMode="auto">
          <a:xfrm>
            <a:off x="514350" y="2209800"/>
            <a:ext cx="2305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/>
              <a:t>call </a:t>
            </a:r>
            <a:r>
              <a:rPr lang="en-US" sz="1800" b="0" dirty="0" err="1"/>
              <a:t>Pthread_create</a:t>
            </a:r>
            <a:r>
              <a:rPr lang="en-US" sz="1800" b="0" dirty="0"/>
              <a:t>()</a:t>
            </a:r>
          </a:p>
        </p:txBody>
      </p:sp>
      <p:sp>
        <p:nvSpPr>
          <p:cNvPr id="809997" name="Text Box 13"/>
          <p:cNvSpPr txBox="1">
            <a:spLocks noChangeArrowheads="1"/>
          </p:cNvSpPr>
          <p:nvPr/>
        </p:nvSpPr>
        <p:spPr bwMode="auto">
          <a:xfrm>
            <a:off x="793750" y="2971800"/>
            <a:ext cx="2025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/>
              <a:t>call </a:t>
            </a:r>
            <a:r>
              <a:rPr lang="en-US" sz="1800" b="0" dirty="0" err="1"/>
              <a:t>Pthread_join</a:t>
            </a:r>
            <a:r>
              <a:rPr lang="en-US" sz="1800" b="0" dirty="0"/>
              <a:t>()</a:t>
            </a:r>
          </a:p>
        </p:txBody>
      </p:sp>
      <p:sp>
        <p:nvSpPr>
          <p:cNvPr id="809998" name="Text Box 14"/>
          <p:cNvSpPr txBox="1">
            <a:spLocks noChangeArrowheads="1"/>
          </p:cNvSpPr>
          <p:nvPr/>
        </p:nvSpPr>
        <p:spPr bwMode="auto">
          <a:xfrm>
            <a:off x="304800" y="4419600"/>
            <a:ext cx="25146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800" b="0"/>
              <a:t>Pthread_join() returns</a:t>
            </a:r>
          </a:p>
        </p:txBody>
      </p:sp>
      <p:sp>
        <p:nvSpPr>
          <p:cNvPr id="809999" name="Text Box 15"/>
          <p:cNvSpPr txBox="1">
            <a:spLocks noChangeArrowheads="1"/>
          </p:cNvSpPr>
          <p:nvPr/>
        </p:nvSpPr>
        <p:spPr bwMode="auto">
          <a:xfrm>
            <a:off x="6781800" y="3200400"/>
            <a:ext cx="1276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()</a:t>
            </a:r>
            <a:endParaRPr lang="en-US" sz="1800" dirty="0"/>
          </a:p>
        </p:txBody>
      </p:sp>
      <p:sp>
        <p:nvSpPr>
          <p:cNvPr id="810000" name="Text Box 16"/>
          <p:cNvSpPr txBox="1">
            <a:spLocks noChangeArrowheads="1"/>
          </p:cNvSpPr>
          <p:nvPr/>
        </p:nvSpPr>
        <p:spPr bwMode="auto">
          <a:xfrm>
            <a:off x="6800850" y="3810000"/>
            <a:ext cx="122611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Peer thread</a:t>
            </a:r>
          </a:p>
          <a:p>
            <a:r>
              <a:rPr lang="en-US" sz="1800" dirty="0">
                <a:solidFill>
                  <a:srgbClr val="FF0000"/>
                </a:solidFill>
              </a:rPr>
              <a:t>terminates</a:t>
            </a:r>
          </a:p>
        </p:txBody>
      </p:sp>
      <p:sp>
        <p:nvSpPr>
          <p:cNvPr id="810001" name="Text Box 17"/>
          <p:cNvSpPr txBox="1">
            <a:spLocks noChangeArrowheads="1"/>
          </p:cNvSpPr>
          <p:nvPr/>
        </p:nvSpPr>
        <p:spPr bwMode="auto">
          <a:xfrm>
            <a:off x="146050" y="2514600"/>
            <a:ext cx="2673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 err="1"/>
              <a:t>Pthread_create</a:t>
            </a:r>
            <a:r>
              <a:rPr lang="en-US" sz="1800" b="0" dirty="0"/>
              <a:t>() returns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988" grpId="0" animBg="1"/>
      <p:bldP spid="809990" grpId="0" animBg="1"/>
      <p:bldP spid="809991" grpId="0"/>
      <p:bldP spid="809992" grpId="0" animBg="1"/>
      <p:bldP spid="809993" grpId="0"/>
      <p:bldP spid="809994" grpId="0" animBg="1"/>
      <p:bldP spid="809998" grpId="0"/>
      <p:bldP spid="809999" grpId="0"/>
      <p:bldP spid="81000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/>
              <a:t>Thread-Based Concurrent Echo Server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564906" y="1225927"/>
            <a:ext cx="6543378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connfdp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=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));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	*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= Accept(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     (</a:t>
            </a:r>
            <a:r>
              <a:rPr lang="nl-NL" sz="1600" dirty="0">
                <a:solidFill>
                  <a:srgbClr val="2D961E"/>
                </a:solidFill>
                <a:latin typeface="Menlo-Regular"/>
              </a:rPr>
              <a:t>SA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*) &amp;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clientaddr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l-NL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 thread,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26764" y="4888468"/>
            <a:ext cx="148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290513" y="5638799"/>
            <a:ext cx="854868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US" sz="2600" dirty="0" err="1">
                <a:latin typeface="Courier New"/>
                <a:cs typeface="Courier New"/>
              </a:rPr>
              <a:t>malloc</a:t>
            </a:r>
            <a:r>
              <a:rPr lang="en-US" sz="2600" dirty="0"/>
              <a:t> of connected descriptor necessary to </a:t>
            </a:r>
            <a:r>
              <a:rPr lang="en-US" sz="2600"/>
              <a:t>avoid deadly race </a:t>
            </a:r>
            <a:r>
              <a:rPr lang="en-US" sz="2600" dirty="0"/>
              <a:t>(later)</a:t>
            </a:r>
            <a:endParaRPr lang="en-US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Programming is Hard!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4"/>
            <a:ext cx="8534400" cy="5114925"/>
          </a:xfrm>
        </p:spPr>
        <p:txBody>
          <a:bodyPr/>
          <a:lstStyle/>
          <a:p>
            <a:r>
              <a:rPr lang="en-US" sz="2600" dirty="0"/>
              <a:t>Classical problem classes of concurrent programs:</a:t>
            </a:r>
          </a:p>
          <a:p>
            <a:pPr lvl="1"/>
            <a:r>
              <a:rPr lang="en-US" sz="2200" b="1" i="1" dirty="0"/>
              <a:t>Races:</a:t>
            </a:r>
            <a:r>
              <a:rPr lang="en-US" sz="2200" dirty="0"/>
              <a:t> outcome depends on arbitrary scheduling decisions elsewhere in the system</a:t>
            </a:r>
          </a:p>
          <a:p>
            <a:pPr lvl="2"/>
            <a:r>
              <a:rPr lang="en-US" dirty="0"/>
              <a:t>Example: who gets the last seat on the airplane?</a:t>
            </a:r>
          </a:p>
          <a:p>
            <a:pPr lvl="1"/>
            <a:r>
              <a:rPr lang="en-US" sz="2200" b="1" i="1" dirty="0"/>
              <a:t>Deadlock:</a:t>
            </a:r>
            <a:r>
              <a:rPr lang="en-US" sz="2200" dirty="0"/>
              <a:t> improper resource allocation prevents forward progress</a:t>
            </a:r>
          </a:p>
          <a:p>
            <a:pPr lvl="2"/>
            <a:r>
              <a:rPr lang="en-US" dirty="0"/>
              <a:t>Example: traffic gridlock</a:t>
            </a:r>
          </a:p>
          <a:p>
            <a:pPr lvl="1"/>
            <a:r>
              <a:rPr lang="en-US" sz="2200" b="1" i="1" dirty="0" err="1"/>
              <a:t>Livelock</a:t>
            </a:r>
            <a:r>
              <a:rPr lang="en-US" sz="2200" b="1" i="1" dirty="0"/>
              <a:t> / Starvation / Fairness</a:t>
            </a:r>
            <a:r>
              <a:rPr lang="en-US" sz="2200" dirty="0"/>
              <a:t>: external events and/or system scheduling decisions can prevent sub-task progress</a:t>
            </a:r>
          </a:p>
          <a:p>
            <a:pPr lvl="2"/>
            <a:r>
              <a:rPr lang="en-US" dirty="0"/>
              <a:t>Example: people always jump in front of you in line</a:t>
            </a:r>
          </a:p>
          <a:p>
            <a:r>
              <a:rPr lang="en-US" sz="2600" dirty="0"/>
              <a:t>Many aspects of concurrent programming are beyond the scope of our course..</a:t>
            </a:r>
          </a:p>
          <a:p>
            <a:pPr lvl="1"/>
            <a:r>
              <a:rPr lang="en-US" sz="2200" dirty="0"/>
              <a:t>but, not all </a:t>
            </a:r>
            <a:r>
              <a:rPr lang="en-US" sz="2200" dirty="0">
                <a:sym typeface="Wingdings"/>
              </a:rPr>
              <a:t></a:t>
            </a:r>
          </a:p>
          <a:p>
            <a:pPr lvl="1"/>
            <a:r>
              <a:rPr lang="en-US" sz="2200" dirty="0">
                <a:sym typeface="Wingdings"/>
              </a:rPr>
              <a:t>We’ll cover some of these aspects in the next few lectures. </a:t>
            </a:r>
            <a:endParaRPr lang="en-US" sz="2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5438" y="334963"/>
            <a:ext cx="8534400" cy="573087"/>
          </a:xfrm>
        </p:spPr>
        <p:txBody>
          <a:bodyPr/>
          <a:lstStyle/>
          <a:p>
            <a:r>
              <a:rPr lang="en-US"/>
              <a:t>Thread-Based Concurrent Server (cont)</a:t>
            </a:r>
          </a:p>
        </p:txBody>
      </p:sp>
      <p:sp>
        <p:nvSpPr>
          <p:cNvPr id="812035" name="Rectangle 3"/>
          <p:cNvSpPr>
            <a:spLocks noChangeArrowheads="1"/>
          </p:cNvSpPr>
          <p:nvPr/>
        </p:nvSpPr>
        <p:spPr bwMode="auto">
          <a:xfrm>
            <a:off x="838200" y="1407855"/>
            <a:ext cx="4508265" cy="255454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Menlo-Regular"/>
              </a:rPr>
              <a:t>connfd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Free(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echo(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12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255837"/>
          </a:xfrm>
        </p:spPr>
        <p:txBody>
          <a:bodyPr/>
          <a:lstStyle/>
          <a:p>
            <a:pPr lvl="1"/>
            <a:r>
              <a:rPr lang="en-US" sz="2600" dirty="0"/>
              <a:t>Run thread in “detached” mode.</a:t>
            </a:r>
          </a:p>
          <a:p>
            <a:pPr lvl="2"/>
            <a:r>
              <a:rPr lang="en-US" sz="2200" dirty="0"/>
              <a:t>Runs independently of other threads</a:t>
            </a:r>
          </a:p>
          <a:p>
            <a:pPr lvl="2"/>
            <a:r>
              <a:rPr lang="en-US" sz="2200" dirty="0"/>
              <a:t>Reaped automatically (by kernel) when it terminates</a:t>
            </a:r>
          </a:p>
          <a:p>
            <a:pPr lvl="1"/>
            <a:r>
              <a:rPr lang="en-US" sz="2600" dirty="0"/>
              <a:t>Free storage allocated to hold </a:t>
            </a:r>
            <a:r>
              <a:rPr lang="en-US" sz="2600" dirty="0" err="1">
                <a:latin typeface="Courier New"/>
                <a:cs typeface="Courier New"/>
              </a:rPr>
              <a:t>connfd</a:t>
            </a:r>
            <a:r>
              <a:rPr lang="en-US" sz="2600" dirty="0">
                <a:latin typeface="+mn-lt"/>
                <a:cs typeface="Courier New"/>
              </a:rPr>
              <a:t>.</a:t>
            </a:r>
          </a:p>
          <a:p>
            <a:pPr lvl="1"/>
            <a:r>
              <a:rPr lang="en-US" sz="2600" dirty="0">
                <a:latin typeface="+mn-lt"/>
                <a:cs typeface="Courier New"/>
              </a:rPr>
              <a:t>Close </a:t>
            </a:r>
            <a:r>
              <a:rPr lang="en-US" sz="2600" dirty="0" err="1">
                <a:latin typeface="Courier New"/>
                <a:cs typeface="Courier New"/>
              </a:rPr>
              <a:t>connfd</a:t>
            </a:r>
            <a:r>
              <a:rPr lang="en-US" sz="2600" dirty="0">
                <a:latin typeface="+mn-lt"/>
                <a:cs typeface="Courier New"/>
              </a:rPr>
              <a:t> (important!)</a:t>
            </a:r>
            <a:endParaRPr lang="en-US" sz="26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47112" y="3593068"/>
            <a:ext cx="148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49" name="Rectangle 13"/>
          <p:cNvSpPr>
            <a:spLocks noChangeArrowheads="1"/>
          </p:cNvSpPr>
          <p:nvPr/>
        </p:nvSpPr>
        <p:spPr bwMode="auto">
          <a:xfrm>
            <a:off x="1676400" y="1295400"/>
            <a:ext cx="4191000" cy="2895600"/>
          </a:xfrm>
          <a:prstGeom prst="rect">
            <a:avLst/>
          </a:prstGeom>
          <a:solidFill>
            <a:srgbClr val="F1C7C7">
              <a:alpha val="38000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Thread-based Server Execution Model</a:t>
            </a:r>
          </a:p>
        </p:txBody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386043"/>
            <a:ext cx="8307387" cy="2025650"/>
          </a:xfrm>
        </p:spPr>
        <p:txBody>
          <a:bodyPr/>
          <a:lstStyle/>
          <a:p>
            <a:pPr lvl="1"/>
            <a:r>
              <a:rPr lang="en-US" sz="2600" dirty="0"/>
              <a:t>Each client handled by individual peer thread</a:t>
            </a:r>
          </a:p>
          <a:p>
            <a:pPr lvl="1"/>
            <a:r>
              <a:rPr lang="en-US" sz="2600" dirty="0"/>
              <a:t>Threads share all process state except TID</a:t>
            </a:r>
          </a:p>
          <a:p>
            <a:pPr lvl="1"/>
            <a:r>
              <a:rPr lang="en-US" sz="2600" dirty="0"/>
              <a:t>Each thread has a separate stack for local variables</a:t>
            </a:r>
          </a:p>
        </p:txBody>
      </p:sp>
      <p:sp>
        <p:nvSpPr>
          <p:cNvPr id="910340" name="Rectangle 4"/>
          <p:cNvSpPr>
            <a:spLocks noChangeArrowheads="1"/>
          </p:cNvSpPr>
          <p:nvPr/>
        </p:nvSpPr>
        <p:spPr bwMode="auto">
          <a:xfrm>
            <a:off x="18288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1</a:t>
            </a:r>
          </a:p>
          <a:p>
            <a:pPr algn="ctr"/>
            <a:r>
              <a:rPr lang="en-US" sz="1800" dirty="0"/>
              <a:t>server </a:t>
            </a:r>
          </a:p>
          <a:p>
            <a:pPr algn="ctr"/>
            <a:r>
              <a:rPr lang="en-US" sz="1800" dirty="0"/>
              <a:t>peer</a:t>
            </a:r>
          </a:p>
          <a:p>
            <a:pPr algn="ctr"/>
            <a:r>
              <a:rPr lang="en-US" sz="1800" dirty="0"/>
              <a:t>thread</a:t>
            </a:r>
          </a:p>
        </p:txBody>
      </p:sp>
      <p:sp>
        <p:nvSpPr>
          <p:cNvPr id="910341" name="Rectangle 5"/>
          <p:cNvSpPr>
            <a:spLocks noChangeArrowheads="1"/>
          </p:cNvSpPr>
          <p:nvPr/>
        </p:nvSpPr>
        <p:spPr bwMode="auto">
          <a:xfrm>
            <a:off x="46482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2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peer</a:t>
            </a:r>
          </a:p>
          <a:p>
            <a:pPr algn="ctr"/>
            <a:r>
              <a:rPr lang="en-US" sz="1800" dirty="0"/>
              <a:t>thread</a:t>
            </a:r>
          </a:p>
        </p:txBody>
      </p:sp>
      <p:sp>
        <p:nvSpPr>
          <p:cNvPr id="910342" name="Rectangle 6"/>
          <p:cNvSpPr>
            <a:spLocks noChangeArrowheads="1"/>
          </p:cNvSpPr>
          <p:nvPr/>
        </p:nvSpPr>
        <p:spPr bwMode="auto">
          <a:xfrm>
            <a:off x="3200400" y="1828800"/>
            <a:ext cx="1295400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Listening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main thread</a:t>
            </a:r>
          </a:p>
        </p:txBody>
      </p:sp>
      <p:sp>
        <p:nvSpPr>
          <p:cNvPr id="910343" name="Line 7"/>
          <p:cNvSpPr>
            <a:spLocks noChangeShapeType="1"/>
          </p:cNvSpPr>
          <p:nvPr/>
        </p:nvSpPr>
        <p:spPr bwMode="auto">
          <a:xfrm>
            <a:off x="9906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/>
          </a:p>
        </p:txBody>
      </p:sp>
      <p:sp>
        <p:nvSpPr>
          <p:cNvPr id="910344" name="Text Box 8"/>
          <p:cNvSpPr txBox="1">
            <a:spLocks noChangeArrowheads="1"/>
          </p:cNvSpPr>
          <p:nvPr/>
        </p:nvSpPr>
        <p:spPr bwMode="auto">
          <a:xfrm>
            <a:off x="831866" y="1600200"/>
            <a:ext cx="227646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Connection requests</a:t>
            </a:r>
          </a:p>
        </p:txBody>
      </p:sp>
      <p:sp>
        <p:nvSpPr>
          <p:cNvPr id="910345" name="Line 9"/>
          <p:cNvSpPr>
            <a:spLocks noChangeShapeType="1"/>
          </p:cNvSpPr>
          <p:nvPr/>
        </p:nvSpPr>
        <p:spPr bwMode="auto">
          <a:xfrm>
            <a:off x="419100" y="32766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910346" name="Text Box 10"/>
          <p:cNvSpPr txBox="1">
            <a:spLocks noChangeArrowheads="1"/>
          </p:cNvSpPr>
          <p:nvPr/>
        </p:nvSpPr>
        <p:spPr bwMode="auto">
          <a:xfrm>
            <a:off x="228600" y="287649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1 data</a:t>
            </a:r>
          </a:p>
        </p:txBody>
      </p:sp>
      <p:sp>
        <p:nvSpPr>
          <p:cNvPr id="910347" name="Line 11"/>
          <p:cNvSpPr>
            <a:spLocks noChangeShapeType="1"/>
          </p:cNvSpPr>
          <p:nvPr/>
        </p:nvSpPr>
        <p:spPr bwMode="auto">
          <a:xfrm flipH="1">
            <a:off x="5753100" y="32766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/>
          </a:p>
        </p:txBody>
      </p:sp>
      <p:sp>
        <p:nvSpPr>
          <p:cNvPr id="910348" name="Text Box 12"/>
          <p:cNvSpPr txBox="1">
            <a:spLocks noChangeArrowheads="1"/>
          </p:cNvSpPr>
          <p:nvPr/>
        </p:nvSpPr>
        <p:spPr bwMode="auto">
          <a:xfrm flipH="1">
            <a:off x="5881794" y="287649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2 data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48663" cy="573087"/>
          </a:xfrm>
        </p:spPr>
        <p:txBody>
          <a:bodyPr/>
          <a:lstStyle/>
          <a:p>
            <a:r>
              <a:rPr lang="en-US"/>
              <a:t>Issues With Thread-Based Servers</a:t>
            </a:r>
          </a:p>
        </p:txBody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2" y="1311275"/>
            <a:ext cx="8624887" cy="55467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Must run “detached” to avoid memory leak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At any point in time, a thread is either </a:t>
            </a:r>
            <a:r>
              <a:rPr lang="en-US" sz="2200" i="1" dirty="0"/>
              <a:t>joinable</a:t>
            </a:r>
            <a:r>
              <a:rPr lang="en-US" sz="2200" dirty="0"/>
              <a:t> or </a:t>
            </a:r>
            <a:r>
              <a:rPr lang="en-US" sz="2200" i="1" dirty="0"/>
              <a:t>detached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i="1" dirty="0"/>
              <a:t>Joinable</a:t>
            </a:r>
            <a:r>
              <a:rPr lang="en-US" sz="2200" dirty="0"/>
              <a:t> thread can be reaped and killed by other 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must be reaped (with </a:t>
            </a:r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/>
              <a:t>) to free memory resources</a:t>
            </a:r>
          </a:p>
          <a:p>
            <a:pPr lvl="1">
              <a:lnSpc>
                <a:spcPct val="90000"/>
              </a:lnSpc>
            </a:pPr>
            <a:r>
              <a:rPr lang="en-US" sz="2200" i="1" dirty="0"/>
              <a:t>Detached </a:t>
            </a:r>
            <a:r>
              <a:rPr lang="en-US" sz="2200" dirty="0"/>
              <a:t>thread cannot be reaped or killed by other 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resources are automatically reaped on termination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Default state is joinable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 </a:t>
            </a:r>
            <a:r>
              <a:rPr lang="en-US" dirty="0" err="1">
                <a:latin typeface="Courier New" pitchFamily="49" charset="0"/>
              </a:rPr>
              <a:t>pthread_detach(pthread_self</a:t>
            </a:r>
            <a:r>
              <a:rPr lang="en-US" dirty="0">
                <a:latin typeface="Courier New" pitchFamily="49" charset="0"/>
              </a:rPr>
              <a:t>())</a:t>
            </a:r>
            <a:r>
              <a:rPr lang="en-US" dirty="0"/>
              <a:t> to make detached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Must be careful to avoid unintended sharing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For example, passing pointer to main thread’s stack</a:t>
            </a:r>
          </a:p>
          <a:p>
            <a:pPr lvl="2">
              <a:lnSpc>
                <a:spcPct val="90000"/>
              </a:lnSpc>
            </a:pPr>
            <a:r>
              <a:rPr lang="en-US" sz="1800" dirty="0" err="1">
                <a:latin typeface="Courier New" pitchFamily="49" charset="0"/>
              </a:rPr>
              <a:t>Pthread_create(&amp;tid</a:t>
            </a:r>
            <a:r>
              <a:rPr lang="en-US" sz="1800" dirty="0">
                <a:latin typeface="Courier New" pitchFamily="49" charset="0"/>
              </a:rPr>
              <a:t>, NULL, thread, (void *)&amp;</a:t>
            </a:r>
            <a:r>
              <a:rPr lang="en-US" sz="1800" dirty="0" err="1">
                <a:latin typeface="Courier New" pitchFamily="49" charset="0"/>
              </a:rPr>
              <a:t>connfd</a:t>
            </a:r>
            <a:r>
              <a:rPr lang="en-US" sz="1800" dirty="0">
                <a:latin typeface="Courier New" pitchFamily="49" charset="0"/>
              </a:rPr>
              <a:t>);</a:t>
            </a:r>
            <a:endParaRPr lang="en-US" dirty="0">
              <a:latin typeface="Courier New" pitchFamily="49" charset="0"/>
            </a:endParaRPr>
          </a:p>
          <a:p>
            <a:pPr>
              <a:lnSpc>
                <a:spcPct val="85000"/>
              </a:lnSpc>
            </a:pPr>
            <a:r>
              <a:rPr lang="en-US" sz="2600" dirty="0"/>
              <a:t>All functions called by a thread must be </a:t>
            </a:r>
            <a:r>
              <a:rPr lang="en-US" sz="2600" i="1" dirty="0"/>
              <a:t>thread-safe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(next lecture)</a:t>
            </a:r>
          </a:p>
          <a:p>
            <a:pPr lvl="1">
              <a:lnSpc>
                <a:spcPct val="90000"/>
              </a:lnSpc>
            </a:pPr>
            <a:endParaRPr lang="en-US" i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7872582" cy="762000"/>
          </a:xfrm>
        </p:spPr>
        <p:txBody>
          <a:bodyPr/>
          <a:lstStyle/>
          <a:p>
            <a:r>
              <a:rPr lang="en-US" dirty="0"/>
              <a:t>Pros and Cons of Thread-Based Designs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224462"/>
          </a:xfrm>
        </p:spPr>
        <p:txBody>
          <a:bodyPr/>
          <a:lstStyle/>
          <a:p>
            <a:r>
              <a:rPr lang="en-US" sz="2600" dirty="0"/>
              <a:t>+ Easy to share data structures between threads</a:t>
            </a:r>
          </a:p>
          <a:p>
            <a:pPr lvl="1"/>
            <a:r>
              <a:rPr lang="en-US" sz="2200" dirty="0"/>
              <a:t>e.g., logging information, file cache</a:t>
            </a:r>
          </a:p>
          <a:p>
            <a:r>
              <a:rPr lang="en-US" sz="2600" dirty="0"/>
              <a:t>+ Threads are more efficient than processes</a:t>
            </a:r>
          </a:p>
          <a:p>
            <a:endParaRPr lang="en-US" sz="1400" dirty="0"/>
          </a:p>
          <a:p>
            <a:r>
              <a:rPr lang="en-US" sz="2600" dirty="0">
                <a:latin typeface="Arial Black"/>
              </a:rPr>
              <a:t>–</a:t>
            </a:r>
            <a:r>
              <a:rPr lang="en-US" sz="2600" dirty="0"/>
              <a:t> Unintentional sharing can introduce subtle and hard-to-reproduce errors!</a:t>
            </a:r>
          </a:p>
          <a:p>
            <a:pPr lvl="1"/>
            <a:r>
              <a:rPr lang="en-US" sz="2200" dirty="0"/>
              <a:t>The ease with which data can be shared is both the greatest strength and the greatest weakness of threads</a:t>
            </a:r>
          </a:p>
          <a:p>
            <a:pPr lvl="1"/>
            <a:r>
              <a:rPr lang="en-US" sz="2200" dirty="0"/>
              <a:t>Hard to know which data shared &amp; which private</a:t>
            </a:r>
          </a:p>
          <a:p>
            <a:pPr lvl="1"/>
            <a:r>
              <a:rPr lang="en-US" sz="2200" dirty="0"/>
              <a:t>Hard to detect by testing</a:t>
            </a:r>
          </a:p>
          <a:p>
            <a:pPr lvl="2"/>
            <a:r>
              <a:rPr lang="en-US" dirty="0"/>
              <a:t>Probability of bad race outcome very low</a:t>
            </a:r>
          </a:p>
          <a:p>
            <a:pPr lvl="2"/>
            <a:r>
              <a:rPr lang="en-US" dirty="0"/>
              <a:t>But nonzero!</a:t>
            </a:r>
          </a:p>
          <a:p>
            <a:pPr lvl="1"/>
            <a:r>
              <a:rPr lang="en-US" sz="2200" dirty="0"/>
              <a:t>Future lectures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8" y="247650"/>
            <a:ext cx="9093200" cy="781050"/>
          </a:xfrm>
        </p:spPr>
        <p:txBody>
          <a:bodyPr/>
          <a:lstStyle/>
          <a:p>
            <a:r>
              <a:rPr lang="en-US" dirty="0"/>
              <a:t>Summary: Approaches to Concurrency</a:t>
            </a: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5486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Process-based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Hard to share resources: Easy to avoid unintended sharing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High overhead in adding/removing clients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Event-based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Tedious and low level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Total control over scheduling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Very low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Cannot create as fine grained a level of concurrency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Does not make use of multi-core</a:t>
            </a:r>
            <a:endParaRPr lang="en-US" sz="2600" b="0" dirty="0"/>
          </a:p>
          <a:p>
            <a:pPr>
              <a:lnSpc>
                <a:spcPct val="85000"/>
              </a:lnSpc>
            </a:pPr>
            <a:r>
              <a:rPr lang="en-US" sz="2600" dirty="0"/>
              <a:t>Thread-based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Easy to share resources: Perhaps too easy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Medium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Not much control over scheduling policies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Difficult to debug</a:t>
            </a:r>
          </a:p>
          <a:p>
            <a:pPr lvl="2">
              <a:lnSpc>
                <a:spcPct val="85000"/>
              </a:lnSpc>
            </a:pPr>
            <a:r>
              <a:rPr lang="en-US" dirty="0"/>
              <a:t>Event orderings not repeatable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Servers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Iterative servers process one request at a time</a:t>
            </a:r>
          </a:p>
        </p:txBody>
      </p:sp>
      <p:sp>
        <p:nvSpPr>
          <p:cNvPr id="901125" name="Text Box 5"/>
          <p:cNvSpPr txBox="1">
            <a:spLocks noChangeArrowheads="1"/>
          </p:cNvSpPr>
          <p:nvPr/>
        </p:nvSpPr>
        <p:spPr bwMode="auto">
          <a:xfrm>
            <a:off x="17589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901127" name="Text Box 7"/>
          <p:cNvSpPr txBox="1">
            <a:spLocks noChangeArrowheads="1"/>
          </p:cNvSpPr>
          <p:nvPr/>
        </p:nvSpPr>
        <p:spPr bwMode="auto">
          <a:xfrm>
            <a:off x="3968750" y="20478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Server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209800" y="2643188"/>
            <a:ext cx="4419600" cy="3910012"/>
            <a:chOff x="2209800" y="2643188"/>
            <a:chExt cx="4419600" cy="3519487"/>
          </a:xfrm>
        </p:grpSpPr>
        <p:sp>
          <p:nvSpPr>
            <p:cNvPr id="901124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6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8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901129" name="Text Box 9"/>
          <p:cNvSpPr txBox="1">
            <a:spLocks noChangeArrowheads="1"/>
          </p:cNvSpPr>
          <p:nvPr/>
        </p:nvSpPr>
        <p:spPr bwMode="auto">
          <a:xfrm>
            <a:off x="61785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2</a:t>
            </a:r>
          </a:p>
        </p:txBody>
      </p:sp>
      <p:sp>
        <p:nvSpPr>
          <p:cNvPr id="901130" name="Line 10"/>
          <p:cNvSpPr>
            <a:spLocks noChangeShapeType="1"/>
          </p:cNvSpPr>
          <p:nvPr/>
        </p:nvSpPr>
        <p:spPr bwMode="auto">
          <a:xfrm>
            <a:off x="2209800" y="26558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1" name="Text Box 11"/>
          <p:cNvSpPr txBox="1">
            <a:spLocks noChangeArrowheads="1"/>
          </p:cNvSpPr>
          <p:nvPr/>
        </p:nvSpPr>
        <p:spPr bwMode="auto">
          <a:xfrm>
            <a:off x="1060130" y="25050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901132" name="Text Box 12"/>
          <p:cNvSpPr txBox="1">
            <a:spLocks noChangeArrowheads="1"/>
          </p:cNvSpPr>
          <p:nvPr/>
        </p:nvSpPr>
        <p:spPr bwMode="auto">
          <a:xfrm>
            <a:off x="3443542" y="29072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37" name="Text Box 17"/>
          <p:cNvSpPr txBox="1">
            <a:spLocks noChangeArrowheads="1"/>
          </p:cNvSpPr>
          <p:nvPr/>
        </p:nvSpPr>
        <p:spPr bwMode="auto">
          <a:xfrm>
            <a:off x="6629400" y="28956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901138" name="Line 18"/>
          <p:cNvSpPr>
            <a:spLocks noChangeShapeType="1"/>
          </p:cNvSpPr>
          <p:nvPr/>
        </p:nvSpPr>
        <p:spPr bwMode="auto">
          <a:xfrm flipH="1">
            <a:off x="4419600" y="3124200"/>
            <a:ext cx="2133599" cy="21804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9" name="Text Box 19"/>
          <p:cNvSpPr txBox="1">
            <a:spLocks noChangeArrowheads="1"/>
          </p:cNvSpPr>
          <p:nvPr/>
        </p:nvSpPr>
        <p:spPr bwMode="auto">
          <a:xfrm>
            <a:off x="1335847" y="33422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901140" name="Text Box 20"/>
          <p:cNvSpPr txBox="1">
            <a:spLocks noChangeArrowheads="1"/>
          </p:cNvSpPr>
          <p:nvPr/>
        </p:nvSpPr>
        <p:spPr bwMode="auto">
          <a:xfrm>
            <a:off x="3719258" y="331176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42" name="Text Box 22"/>
          <p:cNvSpPr txBox="1">
            <a:spLocks noChangeArrowheads="1"/>
          </p:cNvSpPr>
          <p:nvPr/>
        </p:nvSpPr>
        <p:spPr bwMode="auto">
          <a:xfrm>
            <a:off x="784414" y="3657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901144" name="Text Box 24"/>
          <p:cNvSpPr txBox="1">
            <a:spLocks noChangeArrowheads="1"/>
          </p:cNvSpPr>
          <p:nvPr/>
        </p:nvSpPr>
        <p:spPr bwMode="auto">
          <a:xfrm>
            <a:off x="1335847" y="45836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901145" name="Text Box 25"/>
          <p:cNvSpPr txBox="1">
            <a:spLocks noChangeArrowheads="1"/>
          </p:cNvSpPr>
          <p:nvPr/>
        </p:nvSpPr>
        <p:spPr bwMode="auto">
          <a:xfrm>
            <a:off x="4411663" y="5058330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49" name="Text Box 29"/>
          <p:cNvSpPr txBox="1">
            <a:spLocks noChangeArrowheads="1"/>
          </p:cNvSpPr>
          <p:nvPr/>
        </p:nvSpPr>
        <p:spPr bwMode="auto">
          <a:xfrm>
            <a:off x="6629400" y="34290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901152" name="Text Box 32"/>
          <p:cNvSpPr txBox="1">
            <a:spLocks noChangeArrowheads="1"/>
          </p:cNvSpPr>
          <p:nvPr/>
        </p:nvSpPr>
        <p:spPr bwMode="auto">
          <a:xfrm>
            <a:off x="4419601" y="5427662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55" name="Text Box 35"/>
          <p:cNvSpPr txBox="1">
            <a:spLocks noChangeArrowheads="1"/>
          </p:cNvSpPr>
          <p:nvPr/>
        </p:nvSpPr>
        <p:spPr bwMode="auto">
          <a:xfrm>
            <a:off x="3581400" y="46598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close</a:t>
            </a:r>
          </a:p>
        </p:txBody>
      </p:sp>
      <p:sp>
        <p:nvSpPr>
          <p:cNvPr id="36" name="Right Brace 35"/>
          <p:cNvSpPr/>
          <p:nvPr/>
        </p:nvSpPr>
        <p:spPr bwMode="auto">
          <a:xfrm>
            <a:off x="6705600" y="4202668"/>
            <a:ext cx="457200" cy="1981200"/>
          </a:xfrm>
          <a:prstGeom prst="rightBrace">
            <a:avLst>
              <a:gd name="adj1" fmla="val 31710"/>
              <a:gd name="adj2" fmla="val 50000"/>
            </a:avLst>
          </a:prstGeom>
          <a:noFill/>
          <a:ln w="25400">
            <a:solidFill>
              <a:srgbClr val="FF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232349" y="4648200"/>
            <a:ext cx="19116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Wait for server to finish with  Client 1</a:t>
            </a: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>
            <a:off x="2209800" y="35623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flipH="1">
            <a:off x="4419600" y="36845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6629400" y="38100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>
            <a:off x="2286000" y="4786313"/>
            <a:ext cx="2125663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4411663" y="578858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6629400" y="61838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H="1">
            <a:off x="2209800" y="39481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3581400" y="39669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922272" y="39740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3719258" y="4290536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50" name="Line 10"/>
          <p:cNvSpPr>
            <a:spLocks noChangeShapeType="1"/>
          </p:cNvSpPr>
          <p:nvPr/>
        </p:nvSpPr>
        <p:spPr bwMode="auto">
          <a:xfrm>
            <a:off x="4411663" y="6069833"/>
            <a:ext cx="2217737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Does Second Client Block?</a:t>
            </a:r>
          </a:p>
        </p:txBody>
      </p:sp>
      <p:sp>
        <p:nvSpPr>
          <p:cNvPr id="57" name="Content Placeholder 56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1076325"/>
          </a:xfrm>
        </p:spPr>
        <p:txBody>
          <a:bodyPr/>
          <a:lstStyle/>
          <a:p>
            <a:r>
              <a:rPr lang="en-US" sz="2400" dirty="0"/>
              <a:t>Second client attempts to connect to iterative server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Call to connect returns</a:t>
            </a:r>
          </a:p>
          <a:p>
            <a:pPr lvl="1"/>
            <a:r>
              <a:rPr lang="en-US" sz="2000" dirty="0"/>
              <a:t>Even though connection not yet accepted</a:t>
            </a:r>
          </a:p>
          <a:p>
            <a:pPr lvl="1"/>
            <a:r>
              <a:rPr lang="en-US" sz="2000" dirty="0"/>
              <a:t>Server side TCP manager queues request</a:t>
            </a:r>
          </a:p>
          <a:p>
            <a:pPr lvl="1"/>
            <a:r>
              <a:rPr lang="en-US" sz="2000" dirty="0"/>
              <a:t>Feature known as “TCP listen backlog”</a:t>
            </a:r>
          </a:p>
          <a:p>
            <a:r>
              <a:rPr lang="en-US" sz="2400" dirty="0"/>
              <a:t>Call to </a:t>
            </a:r>
            <a:r>
              <a:rPr lang="en-US" sz="2400" dirty="0" err="1"/>
              <a:t>rio_writen</a:t>
            </a:r>
            <a:r>
              <a:rPr lang="en-US" sz="2400" dirty="0"/>
              <a:t> returns</a:t>
            </a:r>
          </a:p>
          <a:p>
            <a:pPr lvl="1"/>
            <a:r>
              <a:rPr lang="en-US" sz="2000" dirty="0"/>
              <a:t>Server side TCP manager buffers input data</a:t>
            </a:r>
          </a:p>
          <a:p>
            <a:r>
              <a:rPr lang="en-US" sz="2400" dirty="0"/>
              <a:t>Call to </a:t>
            </a:r>
            <a:r>
              <a:rPr lang="en-US" sz="2400" dirty="0" err="1"/>
              <a:t>rio_readlineb</a:t>
            </a:r>
            <a:r>
              <a:rPr lang="en-US" sz="2400" dirty="0"/>
              <a:t> blocks</a:t>
            </a:r>
          </a:p>
          <a:p>
            <a:pPr lvl="1"/>
            <a:r>
              <a:rPr lang="en-US" sz="2000" dirty="0"/>
              <a:t>Server hasn’t written anything for it to read yet.</a:t>
            </a:r>
          </a:p>
          <a:p>
            <a:endParaRPr lang="en-US" sz="24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-76200" y="2209800"/>
            <a:ext cx="4876800" cy="4303713"/>
            <a:chOff x="0" y="2478087"/>
            <a:chExt cx="4876800" cy="4303713"/>
          </a:xfrm>
        </p:grpSpPr>
        <p:sp>
          <p:nvSpPr>
            <p:cNvPr id="759822" name="Text Box 14"/>
            <p:cNvSpPr txBox="1">
              <a:spLocks noChangeArrowheads="1"/>
            </p:cNvSpPr>
            <p:nvPr/>
          </p:nvSpPr>
          <p:spPr bwMode="auto">
            <a:xfrm>
              <a:off x="2362200" y="2478087"/>
              <a:ext cx="912750" cy="4616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Client</a:t>
              </a:r>
            </a:p>
          </p:txBody>
        </p:sp>
        <p:sp>
          <p:nvSpPr>
            <p:cNvPr id="759824" name="Line 16"/>
            <p:cNvSpPr>
              <a:spLocks noChangeShapeType="1"/>
            </p:cNvSpPr>
            <p:nvPr/>
          </p:nvSpPr>
          <p:spPr bwMode="auto">
            <a:xfrm>
              <a:off x="2819400" y="3392487"/>
              <a:ext cx="0" cy="167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8" name="Line 20"/>
            <p:cNvSpPr>
              <a:spLocks noChangeShapeType="1"/>
            </p:cNvSpPr>
            <p:nvPr/>
          </p:nvSpPr>
          <p:spPr bwMode="auto">
            <a:xfrm>
              <a:off x="3048000" y="5221287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9" name="Rectangle 21"/>
            <p:cNvSpPr>
              <a:spLocks noChangeArrowheads="1"/>
            </p:cNvSpPr>
            <p:nvPr/>
          </p:nvSpPr>
          <p:spPr bwMode="auto">
            <a:xfrm>
              <a:off x="2057400" y="29940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socket</a:t>
              </a:r>
            </a:p>
          </p:txBody>
        </p:sp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2819400" y="53895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2819400" y="60753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3581400" y="59070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3581400" y="65928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2057400" y="6400800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2057400" y="5726112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4" name="Text Box 36"/>
            <p:cNvSpPr txBox="1">
              <a:spLocks noChangeArrowheads="1"/>
            </p:cNvSpPr>
            <p:nvPr/>
          </p:nvSpPr>
          <p:spPr bwMode="auto">
            <a:xfrm>
              <a:off x="3632402" y="4611687"/>
              <a:ext cx="1156086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Connection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759860" name="AutoShape 52"/>
            <p:cNvSpPr>
              <a:spLocks/>
            </p:cNvSpPr>
            <p:nvPr/>
          </p:nvSpPr>
          <p:spPr bwMode="auto">
            <a:xfrm>
              <a:off x="1752600" y="3011487"/>
              <a:ext cx="152400" cy="24384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61" name="Text Box 53"/>
            <p:cNvSpPr txBox="1">
              <a:spLocks noChangeArrowheads="1"/>
            </p:cNvSpPr>
            <p:nvPr/>
          </p:nvSpPr>
          <p:spPr bwMode="auto">
            <a:xfrm>
              <a:off x="0" y="4046537"/>
              <a:ext cx="177323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Courier New" pitchFamily="49" charset="0"/>
                </a:rPr>
                <a:t>open_clientfd</a:t>
              </a:r>
            </a:p>
          </p:txBody>
        </p:sp>
        <p:sp>
          <p:nvSpPr>
            <p:cNvPr id="759863" name="Rectangle 55"/>
            <p:cNvSpPr>
              <a:spLocks noChangeArrowheads="1"/>
            </p:cNvSpPr>
            <p:nvPr/>
          </p:nvSpPr>
          <p:spPr bwMode="auto">
            <a:xfrm>
              <a:off x="2057400" y="50514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connect</a:t>
              </a:r>
            </a:p>
          </p:txBody>
        </p: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8" y="334963"/>
            <a:ext cx="8991600" cy="573087"/>
          </a:xfrm>
        </p:spPr>
        <p:txBody>
          <a:bodyPr/>
          <a:lstStyle/>
          <a:p>
            <a:r>
              <a:rPr lang="en-US" dirty="0"/>
              <a:t>Fundamental Flaw of Iterative Servers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5366147"/>
            <a:ext cx="8470900" cy="1150937"/>
          </a:xfrm>
        </p:spPr>
        <p:txBody>
          <a:bodyPr/>
          <a:lstStyle/>
          <a:p>
            <a:r>
              <a:rPr lang="en-US" sz="2600" dirty="0"/>
              <a:t>Solution: use </a:t>
            </a:r>
            <a:r>
              <a:rPr lang="en-US" sz="2600" i="1" dirty="0">
                <a:solidFill>
                  <a:srgbClr val="FF0000"/>
                </a:solidFill>
              </a:rPr>
              <a:t>concurrent servers </a:t>
            </a:r>
            <a:r>
              <a:rPr lang="en-US" sz="2600" dirty="0"/>
              <a:t>instead</a:t>
            </a:r>
          </a:p>
          <a:p>
            <a:pPr lvl="1"/>
            <a:r>
              <a:rPr lang="en-US" dirty="0"/>
              <a:t>Concurrent servers use multiple concurrent flows to serve multiple clients at the same time</a:t>
            </a:r>
          </a:p>
        </p:txBody>
      </p:sp>
      <p:sp>
        <p:nvSpPr>
          <p:cNvPr id="793621" name="Text Box 21"/>
          <p:cNvSpPr txBox="1">
            <a:spLocks noChangeArrowheads="1"/>
          </p:cNvSpPr>
          <p:nvPr/>
        </p:nvSpPr>
        <p:spPr bwMode="auto">
          <a:xfrm>
            <a:off x="465141" y="3519488"/>
            <a:ext cx="1610838" cy="184665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User goes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out to lunch</a:t>
            </a:r>
          </a:p>
          <a:p>
            <a:endParaRPr lang="en-US" sz="1200" b="0" dirty="0">
              <a:solidFill>
                <a:srgbClr val="FF0000"/>
              </a:solidFill>
            </a:endParaRPr>
          </a:p>
          <a:p>
            <a:r>
              <a:rPr lang="en-US" sz="2000" b="0" dirty="0">
                <a:solidFill>
                  <a:srgbClr val="FF0000"/>
                </a:solidFill>
              </a:rPr>
              <a:t>Client 1 blocks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waiting for user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to type in data</a:t>
            </a:r>
          </a:p>
        </p:txBody>
      </p:sp>
      <p:sp>
        <p:nvSpPr>
          <p:cNvPr id="793622" name="Text Box 22"/>
          <p:cNvSpPr txBox="1">
            <a:spLocks noChangeArrowheads="1"/>
          </p:cNvSpPr>
          <p:nvPr/>
        </p:nvSpPr>
        <p:spPr bwMode="auto">
          <a:xfrm>
            <a:off x="6629400" y="3403937"/>
            <a:ext cx="1552604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Client 2 blocks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waiting to read 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from server</a:t>
            </a:r>
          </a:p>
        </p:txBody>
      </p:sp>
      <p:sp>
        <p:nvSpPr>
          <p:cNvPr id="793623" name="Text Box 23"/>
          <p:cNvSpPr txBox="1">
            <a:spLocks noChangeArrowheads="1"/>
          </p:cNvSpPr>
          <p:nvPr/>
        </p:nvSpPr>
        <p:spPr bwMode="auto">
          <a:xfrm>
            <a:off x="2960797" y="3705761"/>
            <a:ext cx="1458803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Server blocks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waiting for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data from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Client 1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758950" y="11334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68750" y="11334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Server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209800" y="1728788"/>
            <a:ext cx="4419600" cy="3224212"/>
            <a:chOff x="2209800" y="2643188"/>
            <a:chExt cx="4419600" cy="3519487"/>
          </a:xfrm>
        </p:grpSpPr>
        <p:sp>
          <p:nvSpPr>
            <p:cNvPr id="27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6178550" y="11334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2</a:t>
            </a: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2209800" y="17414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1034730" y="15906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3407785" y="19928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6629400" y="19812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H="1">
            <a:off x="4419600" y="2209800"/>
            <a:ext cx="21336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1324734" y="24278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2971800" y="2397364"/>
            <a:ext cx="143136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84414" y="27432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6629400" y="25146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2209800" y="26479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4419600" y="27701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6629400" y="2895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53" name="Line 27"/>
          <p:cNvSpPr>
            <a:spLocks noChangeShapeType="1"/>
          </p:cNvSpPr>
          <p:nvPr/>
        </p:nvSpPr>
        <p:spPr bwMode="auto">
          <a:xfrm flipH="1">
            <a:off x="2209800" y="30337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4" name="Text Box 30"/>
          <p:cNvSpPr txBox="1">
            <a:spLocks noChangeArrowheads="1"/>
          </p:cNvSpPr>
          <p:nvPr/>
        </p:nvSpPr>
        <p:spPr bwMode="auto">
          <a:xfrm>
            <a:off x="3469443" y="30525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922270" y="30596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2971800" y="3334822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4963"/>
            <a:ext cx="8610600" cy="1095375"/>
          </a:xfrm>
        </p:spPr>
        <p:txBody>
          <a:bodyPr/>
          <a:lstStyle/>
          <a:p>
            <a:r>
              <a:rPr lang="en-US" dirty="0"/>
              <a:t>Approaches for Writing Concurrent Servers</a:t>
            </a:r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39863"/>
            <a:ext cx="8255000" cy="5265737"/>
          </a:xfrm>
        </p:spPr>
        <p:txBody>
          <a:bodyPr>
            <a:normAutofit lnSpcReduction="10000"/>
          </a:bodyPr>
          <a:lstStyle/>
          <a:p>
            <a:pPr marL="0" lvl="1" indent="0">
              <a:buSzPct val="60000"/>
              <a:buNone/>
            </a:pPr>
            <a:r>
              <a:rPr lang="en-US" dirty="0"/>
              <a:t>Allow server to handle multiple clients concurrently</a:t>
            </a:r>
          </a:p>
          <a:p>
            <a:pPr marL="0" lvl="1" indent="0">
              <a:buSzPct val="60000"/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/>
              <a:t>1. Process-based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has its own private address space</a:t>
            </a:r>
          </a:p>
          <a:p>
            <a:pPr marL="0" indent="0">
              <a:buNone/>
            </a:pPr>
            <a:r>
              <a:rPr lang="en-US" sz="2600" dirty="0"/>
              <a:t>2. Event-based</a:t>
            </a:r>
            <a:endParaRPr lang="en-US" sz="2600" dirty="0">
              <a:latin typeface="Courier New" pitchFamily="49" charset="0"/>
            </a:endParaRPr>
          </a:p>
          <a:p>
            <a:pPr lvl="1"/>
            <a:r>
              <a:rPr lang="en-US" sz="2200" dirty="0"/>
              <a:t>Programmer manually interleaves multiple logical flows</a:t>
            </a:r>
          </a:p>
          <a:p>
            <a:pPr lvl="1"/>
            <a:r>
              <a:rPr lang="en-US" sz="2200" dirty="0"/>
              <a:t>All flows share the same address space</a:t>
            </a:r>
          </a:p>
          <a:p>
            <a:pPr lvl="1"/>
            <a:r>
              <a:rPr lang="en-US" sz="2200" dirty="0"/>
              <a:t>Uses technique called </a:t>
            </a:r>
            <a:r>
              <a:rPr lang="en-US" sz="2200" i="1" dirty="0"/>
              <a:t>I/O multiplexing</a:t>
            </a:r>
            <a:r>
              <a:rPr lang="en-US" sz="2200" i="1" dirty="0">
                <a:solidFill>
                  <a:srgbClr val="FF0000"/>
                </a:solidFill>
              </a:rPr>
              <a:t>. </a:t>
            </a:r>
            <a:endParaRPr lang="en-US" sz="2200" dirty="0"/>
          </a:p>
          <a:p>
            <a:pPr marL="0" indent="0">
              <a:buNone/>
            </a:pPr>
            <a:r>
              <a:rPr lang="en-US" sz="2600" dirty="0"/>
              <a:t>3. Thread-based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shares the same address space</a:t>
            </a:r>
          </a:p>
          <a:p>
            <a:pPr lvl="1"/>
            <a:r>
              <a:rPr lang="en-US" sz="2200" dirty="0"/>
              <a:t>Hybrid of of process-based and event-based.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70" name="Rectangle 46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Approach #1: Process-based Servers</a:t>
            </a:r>
          </a:p>
        </p:txBody>
      </p:sp>
      <p:sp>
        <p:nvSpPr>
          <p:cNvPr id="794671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290513" y="1028700"/>
            <a:ext cx="8853487" cy="5416550"/>
          </a:xfrm>
        </p:spPr>
        <p:txBody>
          <a:bodyPr/>
          <a:lstStyle/>
          <a:p>
            <a:r>
              <a:rPr lang="en-US" sz="2600" dirty="0"/>
              <a:t>Spawn separate process for each client</a:t>
            </a:r>
          </a:p>
        </p:txBody>
      </p:sp>
      <p:sp>
        <p:nvSpPr>
          <p:cNvPr id="794627" name="Line 3"/>
          <p:cNvSpPr>
            <a:spLocks noChangeShapeType="1"/>
          </p:cNvSpPr>
          <p:nvPr/>
        </p:nvSpPr>
        <p:spPr bwMode="auto">
          <a:xfrm>
            <a:off x="1676400" y="2043113"/>
            <a:ext cx="0" cy="4465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28" name="Text Box 4"/>
          <p:cNvSpPr txBox="1">
            <a:spLocks noChangeArrowheads="1"/>
          </p:cNvSpPr>
          <p:nvPr/>
        </p:nvSpPr>
        <p:spPr bwMode="auto">
          <a:xfrm>
            <a:off x="12255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794629" name="Line 5"/>
          <p:cNvSpPr>
            <a:spLocks noChangeShapeType="1"/>
          </p:cNvSpPr>
          <p:nvPr/>
        </p:nvSpPr>
        <p:spPr bwMode="auto">
          <a:xfrm>
            <a:off x="4419600" y="2071688"/>
            <a:ext cx="0" cy="3170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0" name="Text Box 6"/>
          <p:cNvSpPr txBox="1">
            <a:spLocks noChangeArrowheads="1"/>
          </p:cNvSpPr>
          <p:nvPr/>
        </p:nvSpPr>
        <p:spPr bwMode="auto">
          <a:xfrm>
            <a:off x="3968750" y="16287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sp>
        <p:nvSpPr>
          <p:cNvPr id="794631" name="Line 7"/>
          <p:cNvSpPr>
            <a:spLocks noChangeShapeType="1"/>
          </p:cNvSpPr>
          <p:nvPr/>
        </p:nvSpPr>
        <p:spPr bwMode="auto">
          <a:xfrm flipH="1">
            <a:off x="7391400" y="2089150"/>
            <a:ext cx="0" cy="441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94632" name="Text Box 8"/>
          <p:cNvSpPr txBox="1">
            <a:spLocks noChangeArrowheads="1"/>
          </p:cNvSpPr>
          <p:nvPr/>
        </p:nvSpPr>
        <p:spPr bwMode="auto">
          <a:xfrm>
            <a:off x="69659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client 2</a:t>
            </a:r>
          </a:p>
        </p:txBody>
      </p:sp>
      <p:sp>
        <p:nvSpPr>
          <p:cNvPr id="794633" name="Line 9"/>
          <p:cNvSpPr>
            <a:spLocks noChangeShapeType="1"/>
          </p:cNvSpPr>
          <p:nvPr/>
        </p:nvSpPr>
        <p:spPr bwMode="auto">
          <a:xfrm>
            <a:off x="1676400" y="2373867"/>
            <a:ext cx="2728634" cy="144939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4" name="Text Box 10"/>
          <p:cNvSpPr txBox="1">
            <a:spLocks noChangeArrowheads="1"/>
          </p:cNvSpPr>
          <p:nvPr/>
        </p:nvSpPr>
        <p:spPr bwMode="auto">
          <a:xfrm>
            <a:off x="-76200" y="2149475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35" name="Text Box 11"/>
          <p:cNvSpPr txBox="1">
            <a:spLocks noChangeArrowheads="1"/>
          </p:cNvSpPr>
          <p:nvPr/>
        </p:nvSpPr>
        <p:spPr bwMode="auto">
          <a:xfrm>
            <a:off x="4411663" y="20097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accept</a:t>
            </a:r>
            <a:endParaRPr lang="en-US" sz="1800" dirty="0"/>
          </a:p>
        </p:txBody>
      </p:sp>
      <p:sp>
        <p:nvSpPr>
          <p:cNvPr id="794636" name="Text Box 12"/>
          <p:cNvSpPr txBox="1">
            <a:spLocks noChangeArrowheads="1"/>
          </p:cNvSpPr>
          <p:nvPr/>
        </p:nvSpPr>
        <p:spPr bwMode="auto">
          <a:xfrm>
            <a:off x="2133600" y="356552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794640" name="Text Box 16"/>
          <p:cNvSpPr txBox="1">
            <a:spLocks noChangeArrowheads="1"/>
          </p:cNvSpPr>
          <p:nvPr/>
        </p:nvSpPr>
        <p:spPr bwMode="auto">
          <a:xfrm>
            <a:off x="4419600" y="23622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41" name="Text Box 17"/>
          <p:cNvSpPr txBox="1">
            <a:spLocks noChangeArrowheads="1"/>
          </p:cNvSpPr>
          <p:nvPr/>
        </p:nvSpPr>
        <p:spPr bwMode="auto">
          <a:xfrm>
            <a:off x="7416800" y="2373868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42" name="Line 18"/>
          <p:cNvSpPr>
            <a:spLocks noChangeShapeType="1"/>
          </p:cNvSpPr>
          <p:nvPr/>
        </p:nvSpPr>
        <p:spPr bwMode="auto">
          <a:xfrm flipH="1">
            <a:off x="4405034" y="2666999"/>
            <a:ext cx="2971800" cy="25717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3" name="Text Box 19"/>
          <p:cNvSpPr txBox="1">
            <a:spLocks noChangeArrowheads="1"/>
          </p:cNvSpPr>
          <p:nvPr/>
        </p:nvSpPr>
        <p:spPr bwMode="auto">
          <a:xfrm>
            <a:off x="193675" y="29686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44" name="Line 20"/>
          <p:cNvSpPr>
            <a:spLocks noChangeShapeType="1"/>
          </p:cNvSpPr>
          <p:nvPr/>
        </p:nvSpPr>
        <p:spPr bwMode="auto">
          <a:xfrm flipH="1">
            <a:off x="3505200" y="32607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5" name="Line 21"/>
          <p:cNvSpPr>
            <a:spLocks noChangeShapeType="1"/>
          </p:cNvSpPr>
          <p:nvPr/>
        </p:nvSpPr>
        <p:spPr bwMode="auto">
          <a:xfrm>
            <a:off x="3505200" y="353695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6" name="Text Box 22"/>
          <p:cNvSpPr txBox="1">
            <a:spLocks noChangeArrowheads="1"/>
          </p:cNvSpPr>
          <p:nvPr/>
        </p:nvSpPr>
        <p:spPr bwMode="auto">
          <a:xfrm>
            <a:off x="4419600" y="310832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47" name="Text Box 23"/>
          <p:cNvSpPr txBox="1">
            <a:spLocks noChangeArrowheads="1"/>
          </p:cNvSpPr>
          <p:nvPr/>
        </p:nvSpPr>
        <p:spPr bwMode="auto">
          <a:xfrm>
            <a:off x="3124200" y="3122613"/>
            <a:ext cx="844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1</a:t>
            </a:r>
          </a:p>
        </p:txBody>
      </p:sp>
      <p:sp>
        <p:nvSpPr>
          <p:cNvPr id="794648" name="Text Box 24"/>
          <p:cNvSpPr txBox="1">
            <a:spLocks noChangeArrowheads="1"/>
          </p:cNvSpPr>
          <p:nvPr/>
        </p:nvSpPr>
        <p:spPr bwMode="auto">
          <a:xfrm>
            <a:off x="152400" y="3429000"/>
            <a:ext cx="1524000" cy="20313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User goes out to lunch</a:t>
            </a:r>
          </a:p>
          <a:p>
            <a:endParaRPr lang="en-US" sz="1800" b="0" dirty="0"/>
          </a:p>
          <a:p>
            <a:r>
              <a:rPr lang="en-US" sz="1800" dirty="0">
                <a:solidFill>
                  <a:srgbClr val="FF0000"/>
                </a:solidFill>
              </a:rPr>
              <a:t>Client 1 blocks</a:t>
            </a:r>
          </a:p>
          <a:p>
            <a:r>
              <a:rPr lang="en-US" sz="1800" dirty="0">
                <a:solidFill>
                  <a:srgbClr val="FF0000"/>
                </a:solidFill>
              </a:rPr>
              <a:t>waiting for user to type in data</a:t>
            </a:r>
          </a:p>
        </p:txBody>
      </p:sp>
      <p:sp>
        <p:nvSpPr>
          <p:cNvPr id="794649" name="Text Box 25"/>
          <p:cNvSpPr txBox="1">
            <a:spLocks noChangeArrowheads="1"/>
          </p:cNvSpPr>
          <p:nvPr/>
        </p:nvSpPr>
        <p:spPr bwMode="auto">
          <a:xfrm>
            <a:off x="4419600" y="34575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accept</a:t>
            </a:r>
            <a:endParaRPr lang="en-US" sz="1800"/>
          </a:p>
        </p:txBody>
      </p:sp>
      <p:sp>
        <p:nvSpPr>
          <p:cNvPr id="794653" name="Text Box 29"/>
          <p:cNvSpPr txBox="1">
            <a:spLocks noChangeArrowheads="1"/>
          </p:cNvSpPr>
          <p:nvPr/>
        </p:nvSpPr>
        <p:spPr bwMode="auto">
          <a:xfrm>
            <a:off x="4419600" y="37338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54" name="Text Box 30"/>
          <p:cNvSpPr txBox="1">
            <a:spLocks noChangeArrowheads="1"/>
          </p:cNvSpPr>
          <p:nvPr/>
        </p:nvSpPr>
        <p:spPr bwMode="auto">
          <a:xfrm>
            <a:off x="7391400" y="40227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55" name="Text Box 31"/>
          <p:cNvSpPr txBox="1">
            <a:spLocks noChangeArrowheads="1"/>
          </p:cNvSpPr>
          <p:nvPr/>
        </p:nvSpPr>
        <p:spPr bwMode="auto">
          <a:xfrm>
            <a:off x="7391400" y="4448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56" name="Line 32"/>
          <p:cNvSpPr>
            <a:spLocks noChangeShapeType="1"/>
          </p:cNvSpPr>
          <p:nvPr/>
        </p:nvSpPr>
        <p:spPr bwMode="auto">
          <a:xfrm>
            <a:off x="4419600" y="46323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7" name="Text Box 33"/>
          <p:cNvSpPr txBox="1">
            <a:spLocks noChangeArrowheads="1"/>
          </p:cNvSpPr>
          <p:nvPr/>
        </p:nvSpPr>
        <p:spPr bwMode="auto">
          <a:xfrm>
            <a:off x="3670802" y="444817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58" name="Line 34"/>
          <p:cNvSpPr>
            <a:spLocks noChangeShapeType="1"/>
          </p:cNvSpPr>
          <p:nvPr/>
        </p:nvSpPr>
        <p:spPr bwMode="auto">
          <a:xfrm>
            <a:off x="5334000" y="4908550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9" name="Text Box 35"/>
          <p:cNvSpPr txBox="1">
            <a:spLocks noChangeArrowheads="1"/>
          </p:cNvSpPr>
          <p:nvPr/>
        </p:nvSpPr>
        <p:spPr bwMode="auto">
          <a:xfrm>
            <a:off x="4614863" y="4965700"/>
            <a:ext cx="87395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</a:t>
            </a:r>
          </a:p>
          <a:p>
            <a:r>
              <a:rPr lang="en-US" sz="1800">
                <a:latin typeface="Courier New" pitchFamily="49" charset="0"/>
              </a:rPr>
              <a:t>read</a:t>
            </a:r>
          </a:p>
        </p:txBody>
      </p:sp>
      <p:sp>
        <p:nvSpPr>
          <p:cNvPr id="794660" name="Text Box 36"/>
          <p:cNvSpPr txBox="1">
            <a:spLocks noChangeArrowheads="1"/>
          </p:cNvSpPr>
          <p:nvPr/>
        </p:nvSpPr>
        <p:spPr bwMode="auto">
          <a:xfrm>
            <a:off x="4800600" y="4479925"/>
            <a:ext cx="8445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2</a:t>
            </a:r>
          </a:p>
        </p:txBody>
      </p:sp>
      <p:sp>
        <p:nvSpPr>
          <p:cNvPr id="794661" name="Line 37"/>
          <p:cNvSpPr>
            <a:spLocks noChangeShapeType="1"/>
          </p:cNvSpPr>
          <p:nvPr/>
        </p:nvSpPr>
        <p:spPr bwMode="auto">
          <a:xfrm flipH="1">
            <a:off x="5334000" y="4632325"/>
            <a:ext cx="2057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2" name="Text Box 38"/>
          <p:cNvSpPr txBox="1">
            <a:spLocks noChangeArrowheads="1"/>
          </p:cNvSpPr>
          <p:nvPr/>
        </p:nvSpPr>
        <p:spPr bwMode="auto">
          <a:xfrm>
            <a:off x="4495800" y="562292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63" name="Line 39"/>
          <p:cNvSpPr>
            <a:spLocks noChangeShapeType="1"/>
          </p:cNvSpPr>
          <p:nvPr/>
        </p:nvSpPr>
        <p:spPr bwMode="auto">
          <a:xfrm>
            <a:off x="5334000" y="5775325"/>
            <a:ext cx="2057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4" name="Text Box 40"/>
          <p:cNvSpPr txBox="1">
            <a:spLocks noChangeArrowheads="1"/>
          </p:cNvSpPr>
          <p:nvPr/>
        </p:nvSpPr>
        <p:spPr bwMode="auto">
          <a:xfrm>
            <a:off x="7391400" y="482917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read</a:t>
            </a:r>
          </a:p>
        </p:txBody>
      </p:sp>
      <p:sp>
        <p:nvSpPr>
          <p:cNvPr id="794665" name="Text Box 41"/>
          <p:cNvSpPr txBox="1">
            <a:spLocks noChangeArrowheads="1"/>
          </p:cNvSpPr>
          <p:nvPr/>
        </p:nvSpPr>
        <p:spPr bwMode="auto">
          <a:xfrm>
            <a:off x="7391400" y="5895975"/>
            <a:ext cx="13003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794666" name="Text Box 42"/>
          <p:cNvSpPr txBox="1">
            <a:spLocks noChangeArrowheads="1"/>
          </p:cNvSpPr>
          <p:nvPr/>
        </p:nvSpPr>
        <p:spPr bwMode="auto">
          <a:xfrm>
            <a:off x="7391400" y="61722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7" name="Text Box 43"/>
          <p:cNvSpPr txBox="1">
            <a:spLocks noChangeArrowheads="1"/>
          </p:cNvSpPr>
          <p:nvPr/>
        </p:nvSpPr>
        <p:spPr bwMode="auto">
          <a:xfrm>
            <a:off x="4495800" y="5972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8" name="Text Box 44"/>
          <p:cNvSpPr txBox="1">
            <a:spLocks noChangeArrowheads="1"/>
          </p:cNvSpPr>
          <p:nvPr/>
        </p:nvSpPr>
        <p:spPr bwMode="auto">
          <a:xfrm>
            <a:off x="4197350" y="5165725"/>
            <a:ext cx="374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...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2209800" y="3962400"/>
            <a:ext cx="1524000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Child blocks waiting for data from Client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Close(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closes its listening socket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Close(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   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/* Child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closes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connection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with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exit(0);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exits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Parent closes connected socket (important!)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Process-Based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28420</TotalTime>
  <Words>2479</Words>
  <Application>Microsoft Macintosh PowerPoint</Application>
  <PresentationFormat>On-screen Show (4:3)</PresentationFormat>
  <Paragraphs>581</Paragraphs>
  <Slides>34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ＭＳ Ｐゴシック</vt:lpstr>
      <vt:lpstr>Arial</vt:lpstr>
      <vt:lpstr>Arial Black</vt:lpstr>
      <vt:lpstr>Arial Narrow</vt:lpstr>
      <vt:lpstr>Calibri</vt:lpstr>
      <vt:lpstr>Courier New</vt:lpstr>
      <vt:lpstr>Menlo-Regular</vt:lpstr>
      <vt:lpstr>Times New Roman</vt:lpstr>
      <vt:lpstr>Wingdings</vt:lpstr>
      <vt:lpstr>Wingdings 2</vt:lpstr>
      <vt:lpstr>template2007</vt:lpstr>
      <vt:lpstr>Concurrent Programming  CSCI 380: Operating Systems Lecture #15</vt:lpstr>
      <vt:lpstr>Concurrent Programming is Hard!</vt:lpstr>
      <vt:lpstr>Concurrent Programming is Hard!</vt:lpstr>
      <vt:lpstr>Iterative Servers</vt:lpstr>
      <vt:lpstr>Where Does Second Client Block?</vt:lpstr>
      <vt:lpstr>Fundamental Flaw of Iterative Servers</vt:lpstr>
      <vt:lpstr>Approaches for Writing Concurrent Servers</vt:lpstr>
      <vt:lpstr>Approach #1: Process-based Servers</vt:lpstr>
      <vt:lpstr>Process-Based Concurrent Echo Server</vt:lpstr>
      <vt:lpstr>Process-Based Concurrent Echo Server (cont)</vt:lpstr>
      <vt:lpstr>Concurrent Server: accept Illustrated</vt:lpstr>
      <vt:lpstr>Process-based Server Execution Model</vt:lpstr>
      <vt:lpstr>Issues with Process-based Servers</vt:lpstr>
      <vt:lpstr>Pros and Cons of Process-based Servers</vt:lpstr>
      <vt:lpstr>Approach #2: Event-based Servers</vt:lpstr>
      <vt:lpstr>I/O Multiplexed Event Processing</vt:lpstr>
      <vt:lpstr>Pros and Cons of Event-based Servers</vt:lpstr>
      <vt:lpstr>Approach #3: Thread-based Servers</vt:lpstr>
      <vt:lpstr>Traditional View of a Process</vt:lpstr>
      <vt:lpstr>Alternate View of a Process</vt:lpstr>
      <vt:lpstr>A Process With Multiple Threads</vt:lpstr>
      <vt:lpstr>Logical View of Threads</vt:lpstr>
      <vt:lpstr>Concurrent Threads</vt:lpstr>
      <vt:lpstr>Concurrent Thread Execution</vt:lpstr>
      <vt:lpstr>Threads vs. Processes</vt:lpstr>
      <vt:lpstr>Posix Threads (Pthreads) Interface</vt:lpstr>
      <vt:lpstr>The Pthreads "hello, world" Program</vt:lpstr>
      <vt:lpstr>Execution of Threaded “hello, world”</vt:lpstr>
      <vt:lpstr>Thread-Based Concurrent Echo Server</vt:lpstr>
      <vt:lpstr>Thread-Based Concurrent Server (cont)</vt:lpstr>
      <vt:lpstr>Thread-based Server Execution Model</vt:lpstr>
      <vt:lpstr>Issues With Thread-Based Servers</vt:lpstr>
      <vt:lpstr>Pros and Cons of Thread-Based Designs</vt:lpstr>
      <vt:lpstr>Summary: Approaches to Concurrency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927</cp:revision>
  <cp:lastPrinted>2012-11-14T01:18:46Z</cp:lastPrinted>
  <dcterms:created xsi:type="dcterms:W3CDTF">2012-11-14T01:16:09Z</dcterms:created>
  <dcterms:modified xsi:type="dcterms:W3CDTF">2018-08-21T14:17:45Z</dcterms:modified>
</cp:coreProperties>
</file>