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42" r:id="rId2"/>
    <p:sldId id="1675" r:id="rId3"/>
    <p:sldId id="1676" r:id="rId4"/>
    <p:sldId id="1677" r:id="rId5"/>
    <p:sldId id="1678" r:id="rId6"/>
    <p:sldId id="1679" r:id="rId7"/>
    <p:sldId id="1680" r:id="rId8"/>
    <p:sldId id="1681" r:id="rId9"/>
    <p:sldId id="1682" r:id="rId10"/>
    <p:sldId id="1683" r:id="rId11"/>
    <p:sldId id="1684" r:id="rId12"/>
    <p:sldId id="1685" r:id="rId13"/>
    <p:sldId id="1686" r:id="rId14"/>
    <p:sldId id="1687" r:id="rId15"/>
    <p:sldId id="1688" r:id="rId16"/>
    <p:sldId id="1665" r:id="rId17"/>
    <p:sldId id="1663" r:id="rId18"/>
    <p:sldId id="1664" r:id="rId19"/>
    <p:sldId id="1667" r:id="rId20"/>
    <p:sldId id="1666" r:id="rId21"/>
    <p:sldId id="1668" r:id="rId22"/>
    <p:sldId id="1669" r:id="rId23"/>
    <p:sldId id="1584" r:id="rId24"/>
    <p:sldId id="1670" r:id="rId25"/>
    <p:sldId id="1606" r:id="rId26"/>
    <p:sldId id="1607" r:id="rId27"/>
    <p:sldId id="1608" r:id="rId28"/>
  </p:sldIdLst>
  <p:sldSz cx="9144000" cy="6858000" type="screen4x3"/>
  <p:notesSz cx="7302500" cy="9586913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9D9D9"/>
    <a:srgbClr val="A5A6DF"/>
    <a:srgbClr val="D5F1D2"/>
    <a:srgbClr val="A5A6E4"/>
    <a:srgbClr val="F6F5BD"/>
    <a:srgbClr val="F1C7C7"/>
    <a:srgbClr val="990000"/>
    <a:srgbClr val="D5F1CF"/>
    <a:srgbClr val="B3B3B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421" autoAdjust="0"/>
  </p:normalViewPr>
  <p:slideViewPr>
    <p:cSldViewPr snapToObjects="1">
      <p:cViewPr varScale="1">
        <p:scale>
          <a:sx n="77" d="100"/>
          <a:sy n="77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17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5B8443-C8E5-8B4C-A721-456D7B6710B0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1A2073B-C541-7C45-8603-ABC040409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0C099374-1AA2-4D41-A196-1BE90180A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/>
              <a:t>Network Programming: Part II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 dirty="0"/>
            </a:br>
            <a:r>
              <a:rPr lang="en-US" sz="2000" b="0" dirty="0"/>
              <a:t>Lecture </a:t>
            </a:r>
            <a:r>
              <a:rPr lang="en-US" sz="2000" b="0"/>
              <a:t>#1</a:t>
            </a:r>
            <a:r>
              <a:rPr lang="en-US" sz="2000" b="0" dirty="0"/>
              <a:t>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86000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pPr lvl="2"/>
            <a:endParaRPr lang="en-US" dirty="0">
              <a:latin typeface="+mn-lt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 bwMode="auto">
          <a:xfrm>
            <a:off x="1447800" y="4180323"/>
            <a:ext cx="5410200" cy="13716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6324600" y="4555150"/>
            <a:ext cx="381000" cy="685800"/>
            <a:chOff x="3984" y="3264"/>
            <a:chExt cx="240" cy="432"/>
          </a:xfrm>
        </p:grpSpPr>
        <p:sp>
          <p:nvSpPr>
            <p:cNvPr id="759813" name="Line 5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4" name="Line 6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5" name="Line 7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 rot="10800000" flipV="1">
            <a:off x="1676400" y="4555150"/>
            <a:ext cx="381000" cy="685800"/>
            <a:chOff x="3984" y="3264"/>
            <a:chExt cx="240" cy="432"/>
          </a:xfrm>
        </p:grpSpPr>
        <p:sp>
          <p:nvSpPr>
            <p:cNvPr id="759817" name="Line 9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8" name="Line 10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9" name="Line 11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20" name="Text Box 12"/>
          <p:cNvSpPr txBox="1">
            <a:spLocks noChangeArrowheads="1"/>
          </p:cNvSpPr>
          <p:nvPr/>
        </p:nvSpPr>
        <p:spPr bwMode="auto">
          <a:xfrm>
            <a:off x="457200" y="4448787"/>
            <a:ext cx="8382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Client / Server</a:t>
            </a:r>
          </a:p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Session</a:t>
            </a:r>
          </a:p>
        </p:txBody>
      </p: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9494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Establish a connection with a server</a:t>
            </a:r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851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Echo Client: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457200" y="1019621"/>
            <a:ext cx="7201156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host = argv[1];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(host,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Fgets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!= </a:t>
            </a:r>
            <a:r>
              <a:rPr lang="es-ES_trad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6159490"/>
            <a:ext cx="133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echoclient.c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Iterative Echo Server: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113632" y="950177"/>
            <a:ext cx="8954168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”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Enough room for any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Important!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"Connected to (%s, %s)\n"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09611" y="6119352"/>
            <a:ext cx="145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echoserveri.c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8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546850" cy="573087"/>
          </a:xfrm>
        </p:spPr>
        <p:txBody>
          <a:bodyPr/>
          <a:lstStyle/>
          <a:p>
            <a:r>
              <a:rPr lang="en-US" dirty="0"/>
              <a:t>Echo Server: </a:t>
            </a:r>
            <a:r>
              <a:rPr lang="en-US" dirty="0">
                <a:latin typeface="Courier New" pitchFamily="49" charset="0"/>
              </a:rPr>
              <a:t>echo</a:t>
            </a:r>
            <a:r>
              <a:rPr lang="en-US" dirty="0">
                <a:latin typeface="+mn-lt"/>
              </a:rPr>
              <a:t> function</a:t>
            </a:r>
            <a:endParaRPr lang="en-US" dirty="0"/>
          </a:p>
        </p:txBody>
      </p:sp>
      <p:sp>
        <p:nvSpPr>
          <p:cNvPr id="742403" name="Rectangle 3"/>
          <p:cNvSpPr>
            <a:spLocks noChangeArrowheads="1"/>
          </p:cNvSpPr>
          <p:nvPr/>
        </p:nvSpPr>
        <p:spPr bwMode="auto">
          <a:xfrm>
            <a:off x="751665" y="2743200"/>
            <a:ext cx="7225957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MAXLINE)) != 0) 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"server received %d bytes\n"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9153" y="1220788"/>
            <a:ext cx="8307387" cy="1293812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The server uses RIO to read and echo text lines until EOF (end-of-file) condition is encountered.</a:t>
            </a:r>
          </a:p>
          <a:p>
            <a:pPr lvl="1"/>
            <a:r>
              <a:rPr lang="en-US" dirty="0"/>
              <a:t>EOF condition caused by client calling  </a:t>
            </a:r>
            <a:r>
              <a:rPr lang="en-US" b="1" dirty="0">
                <a:latin typeface="Courier New" pitchFamily="49" charset="0"/>
              </a:rPr>
              <a:t>close(</a:t>
            </a:r>
            <a:r>
              <a:rPr lang="en-US" b="1" dirty="0" err="1">
                <a:latin typeface="Courier New" pitchFamily="49" charset="0"/>
              </a:rPr>
              <a:t>clientfd</a:t>
            </a:r>
            <a:r>
              <a:rPr lang="en-US" b="1" dirty="0">
                <a:latin typeface="Courier New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73946" y="5410200"/>
            <a:ext cx="80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475882" y="1219200"/>
            <a:ext cx="6991718" cy="4770537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echoserveri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(MAKOSHARK.ICS.CS.CMU.EDU, 50280)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11 bytes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8 bytes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Protocol 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the parameters automatically, so that code is protocol independent.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A 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process can read bytes that arrive on the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.</a:t>
            </a:r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522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connection.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3547646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20454</TotalTime>
  <Words>2222</Words>
  <Application>Microsoft Macintosh PowerPoint</Application>
  <PresentationFormat>On-screen Show (4:3)</PresentationFormat>
  <Paragraphs>547</Paragraphs>
  <Slides>27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Network Programming: Part II  CSCI 380: Operating Systems Lecture #13</vt:lpstr>
      <vt:lpstr>Sockets Interface</vt:lpstr>
      <vt:lpstr>Sockets Interface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accept Illustrated</vt:lpstr>
      <vt:lpstr>Connected vs. Listening Descriptors</vt:lpstr>
      <vt:lpstr>Sockets Interface</vt:lpstr>
      <vt:lpstr>Sockets Interface</vt:lpstr>
      <vt:lpstr>Sockets Helper: open_clientfd</vt:lpstr>
      <vt:lpstr>Sockets Helper: open_clientfd (cont)</vt:lpstr>
      <vt:lpstr>Sockets Interface</vt:lpstr>
      <vt:lpstr>Sockets Helper: open_listenfd</vt:lpstr>
      <vt:lpstr>Sockets Helper: open_listenfd (cont)</vt:lpstr>
      <vt:lpstr>Sockets Helper: open_listenfd (cont)</vt:lpstr>
      <vt:lpstr>Echo Client: Main Routine</vt:lpstr>
      <vt:lpstr>Iterative Echo Server: Main Routine</vt:lpstr>
      <vt:lpstr>Echo Server: echo function</vt:lpstr>
      <vt:lpstr>Testing Servers Using telnet</vt:lpstr>
      <vt:lpstr>Testing the Echo Server With telnet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subject/>
  <dc:creator>Markus Pueschel</dc:creator>
  <cp:keywords/>
  <dc:description>Redesign of slides created by Randal E. Bryant and David R. O'Hallaron</dc:description>
  <cp:lastModifiedBy>William Killian</cp:lastModifiedBy>
  <cp:revision>903</cp:revision>
  <cp:lastPrinted>2012-11-08T08:32:40Z</cp:lastPrinted>
  <dcterms:created xsi:type="dcterms:W3CDTF">2012-11-08T08:32:21Z</dcterms:created>
  <dcterms:modified xsi:type="dcterms:W3CDTF">2018-10-18T14:30:43Z</dcterms:modified>
  <cp:category/>
</cp:coreProperties>
</file>