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2" r:id="rId2"/>
    <p:sldId id="1529" r:id="rId3"/>
    <p:sldId id="1530" r:id="rId4"/>
    <p:sldId id="1542" r:id="rId5"/>
    <p:sldId id="1552" r:id="rId6"/>
    <p:sldId id="1580" r:id="rId7"/>
    <p:sldId id="1553" r:id="rId8"/>
    <p:sldId id="1571" r:id="rId9"/>
    <p:sldId id="1556" r:id="rId10"/>
    <p:sldId id="1589" r:id="rId11"/>
    <p:sldId id="1591" r:id="rId12"/>
    <p:sldId id="1590" r:id="rId13"/>
    <p:sldId id="1581" r:id="rId14"/>
    <p:sldId id="1584" r:id="rId15"/>
    <p:sldId id="1585" r:id="rId16"/>
    <p:sldId id="1587" r:id="rId17"/>
    <p:sldId id="1588" r:id="rId18"/>
    <p:sldId id="1598" r:id="rId19"/>
    <p:sldId id="1614" r:id="rId20"/>
    <p:sldId id="1606" r:id="rId21"/>
    <p:sldId id="1607" r:id="rId22"/>
    <p:sldId id="1608" r:id="rId23"/>
    <p:sldId id="1609" r:id="rId24"/>
    <p:sldId id="1610" r:id="rId25"/>
    <p:sldId id="1611" r:id="rId26"/>
    <p:sldId id="1612" r:id="rId27"/>
    <p:sldId id="1613" r:id="rId28"/>
  </p:sldIdLst>
  <p:sldSz cx="9144000" cy="6858000" type="screen4x3"/>
  <p:notesSz cx="7302500" cy="9586913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C00000"/>
    <a:srgbClr val="B3B3B3"/>
    <a:srgbClr val="D5F1CF"/>
    <a:srgbClr val="F1C7C7"/>
    <a:srgbClr val="E6E6E6"/>
    <a:srgbClr val="D09E00"/>
    <a:srgbClr val="F6F5BD"/>
    <a:srgbClr val="990000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20" autoAdjust="0"/>
    <p:restoredTop sz="94643" autoAdjust="0"/>
  </p:normalViewPr>
  <p:slideViewPr>
    <p:cSldViewPr snapToObjects="1">
      <p:cViewPr varScale="1">
        <p:scale>
          <a:sx n="82" d="100"/>
          <a:sy n="82" d="100"/>
        </p:scale>
        <p:origin x="16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762E31-2276-6E43-BA7B-0616C6D0537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Network Programming: Part 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#12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651" y="417513"/>
            <a:ext cx="6777038" cy="573087"/>
          </a:xfrm>
        </p:spPr>
        <p:txBody>
          <a:bodyPr/>
          <a:lstStyle/>
          <a:p>
            <a:r>
              <a:rPr lang="en-US" dirty="0"/>
              <a:t>(3)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Point-to-point</a:t>
            </a:r>
            <a:r>
              <a:rPr lang="en-US" dirty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Full-duplex</a:t>
            </a:r>
            <a:r>
              <a:rPr lang="en-US" dirty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Reliable</a:t>
            </a:r>
            <a:r>
              <a:rPr lang="en-US" dirty="0"/>
              <a:t>: stream of bytes sent by the source is eventually received by the destination in the same order it was sent. </a:t>
            </a:r>
          </a:p>
          <a:p>
            <a:pPr marL="0" indent="0">
              <a:lnSpc>
                <a:spcPct val="85000"/>
              </a:lnSpc>
              <a:buNone/>
            </a:pPr>
            <a:endParaRPr lang="en-US" i="1" dirty="0"/>
          </a:p>
          <a:p>
            <a:pPr>
              <a:lnSpc>
                <a:spcPct val="85000"/>
              </a:lnSpc>
            </a:pPr>
            <a:r>
              <a:rPr lang="en-US" i="1" dirty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 pair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by  client kernel when client makes a connection request.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76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2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152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7405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969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3488" y="4241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7881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9334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78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2149475" y="4215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6729413" y="4215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73200" y="3000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57788" y="3000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2278063" y="3581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445250" y="3581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93725" y="4905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453188" y="4905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5800" y="6170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an ephemeral port 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allocated by 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363868" y="6170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1178733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768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59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file descriptor that lets the application read/write from/to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Internet-specific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636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767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89225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1925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19825" y="4567614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59068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gethostbyname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Reentrant (can be safely used by threaded programs).</a:t>
            </a:r>
          </a:p>
          <a:p>
            <a:pPr lvl="1"/>
            <a:r>
              <a:rPr lang="en-US" dirty="0"/>
              <a:t>Allows us to write portable protocol-independent code</a:t>
            </a:r>
          </a:p>
          <a:p>
            <a:pPr lvl="2"/>
            <a:r>
              <a:rPr lang="en-US" dirty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Somewhat complex</a:t>
            </a:r>
          </a:p>
          <a:p>
            <a:pPr lvl="1"/>
            <a:r>
              <a:rPr lang="en-US" dirty="0"/>
              <a:t>Fortunately, a small number of usage patterns suffice in most cases.</a:t>
            </a:r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5419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r>
              <a:rPr lang="en-US" dirty="0"/>
              <a:t>Helper functions: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839200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</a:t>
            </a:r>
            <a:r>
              <a:rPr lang="en-US" dirty="0" err="1"/>
              <a:t>struct</a:t>
            </a:r>
            <a:r>
              <a:rPr lang="en-US" dirty="0"/>
              <a:t>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28007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localhost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127.0.0.1</a:t>
            </a:r>
          </a:p>
          <a:p>
            <a:endParaRPr lang="en-US" sz="1600" dirty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whaleshark.ics.cs.cmu.edu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128.2.210.175</a:t>
            </a:r>
          </a:p>
          <a:p>
            <a:endParaRPr lang="en-US" sz="1600" dirty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twitter.com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199.16.156.230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199.16.156.38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199.16.156.102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199.16.156.198</a:t>
            </a: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Organization 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Organization </a:t>
            </a:r>
            <a:br>
              <a:rPr lang="en-US" dirty="0"/>
            </a:br>
            <a:r>
              <a:rPr lang="en-US" dirty="0"/>
              <a:t>of 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C00000"/>
                </a:solidFill>
              </a:rPr>
              <a:t>IP 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The 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names</a:t>
            </a:r>
          </a:p>
          <a:p>
            <a:pPr lvl="1"/>
            <a:r>
              <a:rPr lang="en-US" dirty="0"/>
              <a:t>128.2.203.179 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A process on one Internet host can communicate with a process on another Internet host over a </a:t>
            </a:r>
            <a:r>
              <a:rPr lang="en-US" i="1" dirty="0">
                <a:solidFill>
                  <a:srgbClr val="C00000"/>
                </a:solidFill>
              </a:rPr>
              <a:t>connection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pPr lvl="1"/>
            <a:endParaRPr lang="en-US" dirty="0"/>
          </a:p>
          <a:p>
            <a:r>
              <a:rPr lang="en-US" dirty="0"/>
              <a:t>As of 2015, vast majority of Internet traffic still carried by IPv4	</a:t>
            </a:r>
          </a:p>
          <a:p>
            <a:pPr lvl="1"/>
            <a:r>
              <a:rPr lang="en-US" dirty="0"/>
              <a:t>Only 4% of users access Google services using IPv6.</a:t>
            </a:r>
          </a:p>
          <a:p>
            <a:pPr lvl="1"/>
            <a:endParaRPr lang="en-US" dirty="0"/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57077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/>
              <a:t>(1) IP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br>
              <a:rPr lang="en-US" dirty="0"/>
            </a:br>
            <a:r>
              <a:rPr lang="en-US" dirty="0"/>
              <a:t>(big-endian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uint32_t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address: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functions (described later) to convert between IP addresses and dotted decimal format.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/>
              <a:t>(2) Internet 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18745" y="5762625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128.2.210.175</a:t>
            </a: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06946" y="4841875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928" y="5775325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128.2.131.66</a:t>
            </a: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347545" y="3926576"/>
            <a:ext cx="1379985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176.32.98.166</a:t>
            </a: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17625</TotalTime>
  <Words>2080</Words>
  <Application>Microsoft Macintosh PowerPoint</Application>
  <PresentationFormat>On-screen Show (4:3)</PresentationFormat>
  <Paragraphs>422</Paragraphs>
  <Slides>27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ＭＳ Ｐゴシック</vt:lpstr>
      <vt:lpstr>Arial</vt:lpstr>
      <vt:lpstr>Arial Narrow</vt:lpstr>
      <vt:lpstr>Calibri</vt:lpstr>
      <vt:lpstr>Courier New</vt:lpstr>
      <vt:lpstr>Menlo-Bold</vt:lpstr>
      <vt:lpstr>Menlo-Regular</vt:lpstr>
      <vt:lpstr>Times</vt:lpstr>
      <vt:lpstr>Times New Roman</vt:lpstr>
      <vt:lpstr>Wingdings</vt:lpstr>
      <vt:lpstr>Wingdings 2</vt:lpstr>
      <vt:lpstr>template2007</vt:lpstr>
      <vt:lpstr>Network Programming: Part I  CSCI 380: Operating Systems Lecture #12</vt:lpstr>
      <vt:lpstr>A Client-Server Transaction</vt:lpstr>
      <vt:lpstr>Hardware Organization of a Network Host</vt:lpstr>
      <vt:lpstr>Hardware and Software Organization  of an Internet Application</vt:lpstr>
      <vt:lpstr>A Programmer’s View of the Internet</vt:lpstr>
      <vt:lpstr>Aside: IPv4 and IPv6</vt:lpstr>
      <vt:lpstr>(1) IP Addresses</vt:lpstr>
      <vt:lpstr>Dotted Decimal Notation</vt:lpstr>
      <vt:lpstr>(2) Internet Domain Names</vt:lpstr>
      <vt:lpstr>(3) Internet Connections</vt:lpstr>
      <vt:lpstr>Well-known Ports and Service Names </vt:lpstr>
      <vt:lpstr>Anatomy of a Connection</vt:lpstr>
      <vt:lpstr>Using Ports to Identify Services</vt:lpstr>
      <vt:lpstr>Sockets Interface</vt:lpstr>
      <vt:lpstr>Sockets</vt:lpstr>
      <vt:lpstr>Socket Address Structures</vt:lpstr>
      <vt:lpstr>Socket Address Structures</vt:lpstr>
      <vt:lpstr>Sockets Interface</vt:lpstr>
      <vt:lpstr>Sockets Interface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832</cp:revision>
  <cp:lastPrinted>1999-09-20T15:19:18Z</cp:lastPrinted>
  <dcterms:created xsi:type="dcterms:W3CDTF">2012-11-06T16:54:28Z</dcterms:created>
  <dcterms:modified xsi:type="dcterms:W3CDTF">2018-10-18T14:28:02Z</dcterms:modified>
</cp:coreProperties>
</file>