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2" r:id="rId2"/>
    <p:sldId id="1529" r:id="rId3"/>
    <p:sldId id="1530" r:id="rId4"/>
    <p:sldId id="1542" r:id="rId5"/>
    <p:sldId id="1552" r:id="rId6"/>
    <p:sldId id="1580" r:id="rId7"/>
    <p:sldId id="1553" r:id="rId8"/>
    <p:sldId id="1571" r:id="rId9"/>
    <p:sldId id="1556" r:id="rId10"/>
    <p:sldId id="1589" r:id="rId11"/>
    <p:sldId id="1591" r:id="rId12"/>
    <p:sldId id="1590" r:id="rId13"/>
    <p:sldId id="1581" r:id="rId14"/>
    <p:sldId id="1584" r:id="rId15"/>
    <p:sldId id="1585" r:id="rId16"/>
    <p:sldId id="1587" r:id="rId17"/>
    <p:sldId id="1588" r:id="rId18"/>
    <p:sldId id="1598" r:id="rId19"/>
    <p:sldId id="1614" r:id="rId20"/>
    <p:sldId id="1606" r:id="rId21"/>
    <p:sldId id="1607" r:id="rId22"/>
    <p:sldId id="1608" r:id="rId23"/>
    <p:sldId id="1609" r:id="rId24"/>
    <p:sldId id="1610" r:id="rId25"/>
    <p:sldId id="1611" r:id="rId26"/>
    <p:sldId id="1612" r:id="rId27"/>
    <p:sldId id="1613" r:id="rId28"/>
  </p:sldIdLst>
  <p:sldSz cx="9144000" cy="6858000" type="screen4x3"/>
  <p:notesSz cx="7302500" cy="9586913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C00000"/>
    <a:srgbClr val="B3B3B3"/>
    <a:srgbClr val="D5F1CF"/>
    <a:srgbClr val="F1C7C7"/>
    <a:srgbClr val="E6E6E6"/>
    <a:srgbClr val="D09E00"/>
    <a:srgbClr val="F6F5BD"/>
    <a:srgbClr val="990000"/>
    <a:srgbClr val="EB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0" autoAdjust="0"/>
    <p:restoredTop sz="94643" autoAdjust="0"/>
  </p:normalViewPr>
  <p:slideViewPr>
    <p:cSldViewPr snapToObjects="1">
      <p:cViewPr varScale="1">
        <p:scale>
          <a:sx n="82" d="100"/>
          <a:sy n="82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9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72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762E31-2276-6E43-BA7B-0616C6D0537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Network Programming: Part I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#12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7651" y="417513"/>
            <a:ext cx="6777038" cy="573087"/>
          </a:xfrm>
        </p:spPr>
        <p:txBody>
          <a:bodyPr/>
          <a:lstStyle/>
          <a:p>
            <a:r>
              <a:rPr lang="en-US" dirty="0"/>
              <a:t>(3)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116228"/>
            <a:ext cx="8307387" cy="54848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C00000"/>
                </a:solidFill>
              </a:rPr>
              <a:t>connections</a:t>
            </a:r>
            <a:r>
              <a:rPr lang="en-US" dirty="0"/>
              <a:t>. Each connection is: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i="1" dirty="0"/>
              <a:t>Point-to-point</a:t>
            </a:r>
            <a:r>
              <a:rPr lang="en-US" dirty="0"/>
              <a:t>: connects a pair of processes.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Full-duplex</a:t>
            </a:r>
            <a:r>
              <a:rPr lang="en-US" dirty="0"/>
              <a:t>: data can flow in both directions at the same time,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Reliable</a:t>
            </a:r>
            <a:r>
              <a:rPr lang="en-US" dirty="0"/>
              <a:t>: stream of bytes sent by the source is eventually received by the destination in the same order it was sent. </a:t>
            </a:r>
          </a:p>
          <a:p>
            <a:pPr marL="0" indent="0">
              <a:lnSpc>
                <a:spcPct val="85000"/>
              </a:lnSpc>
              <a:buNone/>
            </a:pPr>
            <a:endParaRPr lang="en-US" i="1" dirty="0"/>
          </a:p>
          <a:p>
            <a:pPr>
              <a:lnSpc>
                <a:spcPct val="85000"/>
              </a:lnSpc>
            </a:pPr>
            <a:r>
              <a:rPr lang="en-US" i="1" dirty="0"/>
              <a:t>A </a:t>
            </a:r>
            <a:r>
              <a:rPr lang="en-US" i="1" dirty="0">
                <a:solidFill>
                  <a:srgbClr val="C00000"/>
                </a:solidFill>
              </a:rPr>
              <a:t>socket</a:t>
            </a:r>
            <a:r>
              <a:rPr lang="en-US" dirty="0"/>
              <a:t> is an endpoint of a connection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Socket address </a:t>
            </a:r>
            <a:r>
              <a:rPr lang="en-US" dirty="0"/>
              <a:t>is an </a:t>
            </a:r>
            <a:r>
              <a:rPr lang="en-US" b="1" dirty="0" err="1">
                <a:latin typeface="Courier New" pitchFamily="49" charset="0"/>
              </a:rPr>
              <a:t>IPaddress:port</a:t>
            </a:r>
            <a:r>
              <a:rPr lang="en-US" dirty="0"/>
              <a:t>  pair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port</a:t>
            </a:r>
            <a:r>
              <a:rPr lang="en-US" dirty="0"/>
              <a:t> is a 16-bit integer that identifies a process: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Ephemeral port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Assigned automatically by  client kernel when client makes a connection request.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Well-known port: </a:t>
            </a:r>
            <a:r>
              <a:rPr lang="en-US" dirty="0"/>
              <a:t>Associated with some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provided by a server (e.g., port 80 is associated with Web servers)</a:t>
            </a:r>
          </a:p>
          <a:p>
            <a:pPr marL="0" indent="0">
              <a:lnSpc>
                <a:spcPct val="8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7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25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1525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A connection is uniquely identified by the socket addresses of its endpoints (</a:t>
            </a:r>
            <a:r>
              <a:rPr lang="en-US" i="1" dirty="0">
                <a:solidFill>
                  <a:srgbClr val="C0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cliaddr:cliport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servaddr:servport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405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96925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503488" y="4241800"/>
            <a:ext cx="421140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Connection socket pair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67881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(port 80)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933450" y="3881438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2278063" y="427990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2149475" y="4215607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6729413" y="4215607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73200" y="3000375"/>
            <a:ext cx="21868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Client socket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51213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157788" y="3000375"/>
            <a:ext cx="2589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Server socket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sz="1800" dirty="0"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7030A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2278063" y="35814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6445250" y="35814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593725" y="4905375"/>
            <a:ext cx="19952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Client host address</a:t>
            </a:r>
          </a:p>
          <a:p>
            <a:pPr algn="ctr"/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128.2.194.242 </a:t>
            </a:r>
            <a:endParaRPr lang="en-US" sz="1800" dirty="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453188" y="4905375"/>
            <a:ext cx="2056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Server host address</a:t>
            </a:r>
          </a:p>
          <a:p>
            <a:pPr algn="ctr"/>
            <a:r>
              <a:rPr lang="en-US" sz="1800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5800" y="6170069"/>
            <a:ext cx="256224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1600" dirty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an ephemeral port 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allocated by the kernel 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363868" y="6170069"/>
            <a:ext cx="2551532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1600" dirty="0">
                <a:latin typeface="+mn-lt"/>
              </a:rPr>
              <a:t> </a:t>
            </a:r>
            <a:r>
              <a:rPr lang="en-US" sz="1600" b="0" dirty="0">
                <a:latin typeface="+mn-lt"/>
              </a:rPr>
              <a:t>is a well-known port</a:t>
            </a:r>
          </a:p>
          <a:p>
            <a:pPr>
              <a:lnSpc>
                <a:spcPct val="90000"/>
              </a:lnSpc>
            </a:pPr>
            <a:r>
              <a:rPr lang="en-US" sz="1600" b="0" dirty="0">
                <a:latin typeface="+mn-lt"/>
              </a:rPr>
              <a:t>associated with Web servers</a:t>
            </a:r>
          </a:p>
        </p:txBody>
      </p:sp>
    </p:spTree>
    <p:extLst>
      <p:ext uri="{BB962C8B-B14F-4D97-AF65-F5344CB8AC3E}">
        <p14:creationId xmlns:p14="http://schemas.microsoft.com/office/powerpoint/2010/main" val="117873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381000" y="1913996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381000" y="4830880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279057" y="1612312"/>
            <a:ext cx="10925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4696323" y="1191502"/>
            <a:ext cx="240238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Server host 128.2.194.242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1841500" y="1657350"/>
            <a:ext cx="2654300" cy="825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128.2.194.242:80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2155825" y="4603750"/>
            <a:ext cx="19927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128.2.194.242:7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575042" y="2239434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575042" y="5169488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8768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44" grpId="0" animBg="1"/>
      <p:bldP spid="713745" grpId="0" animBg="1"/>
      <p:bldP spid="713743" grpId="0" animBg="1"/>
      <p:bldP spid="713746" grpId="0" animBg="1"/>
      <p:bldP spid="713748" grpId="0" animBg="1"/>
      <p:bldP spid="713749" grpId="0"/>
      <p:bldP spid="713750" grpId="0" animBg="1"/>
      <p:bldP spid="713747" grpId="0" animBg="1"/>
      <p:bldP spid="7137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Android,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59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file descriptor that lets the application read/write from/to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main distinction between regular file I/O and socket I/O is how the application “opens” the socket descriptors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132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/>
              <a:t>Internet-specific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017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4761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sz="1800" dirty="0"/>
              <a:t>5</a:t>
            </a:r>
            <a:r>
              <a:rPr lang="en-US" sz="1800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1676400" y="5662094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sz="1800" dirty="0"/>
              <a:t>4</a:t>
            </a:r>
            <a:r>
              <a:rPr lang="en-US" sz="1800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1249104" y="4068494"/>
            <a:ext cx="7153533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sz="1800" dirty="0"/>
              <a:t>3</a:t>
            </a:r>
            <a:r>
              <a:rPr lang="en-US" sz="1800" i="1" dirty="0"/>
              <a:t>. Exchange</a:t>
            </a:r>
          </a:p>
          <a:p>
            <a:pPr algn="r"/>
            <a:r>
              <a:rPr lang="en-US" sz="1800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17526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2</a:t>
            </a:r>
            <a:r>
              <a:rPr lang="en-US" sz="1800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572000" y="228600"/>
            <a:ext cx="2057400" cy="39517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sz="1800" dirty="0"/>
              <a:t>1</a:t>
            </a:r>
            <a:r>
              <a:rPr lang="en-US" sz="1800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36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6934200" y="228600"/>
            <a:ext cx="2133600" cy="1194820"/>
          </a:xfrm>
        </p:spPr>
        <p:txBody>
          <a:bodyPr/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452735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452735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47755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70325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847955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952500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952500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5638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876800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2819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2057401" y="952500"/>
            <a:ext cx="14478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767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93713"/>
            <a:ext cx="7158038" cy="573087"/>
          </a:xfrm>
        </p:spPr>
        <p:txBody>
          <a:bodyPr/>
          <a:lstStyle/>
          <a:p>
            <a:r>
              <a:rPr lang="en-US"/>
              <a:t>A Client-Server Transaction</a:t>
            </a:r>
          </a:p>
        </p:txBody>
      </p:sp>
      <p:sp>
        <p:nvSpPr>
          <p:cNvPr id="67892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56286" y="1219200"/>
            <a:ext cx="8701087" cy="2055812"/>
          </a:xfrm>
        </p:spPr>
        <p:txBody>
          <a:bodyPr/>
          <a:lstStyle/>
          <a:p>
            <a:r>
              <a:rPr lang="en-US" dirty="0"/>
              <a:t>Most network applications are based on the client-server model:</a:t>
            </a: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C0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b="1" i="1" dirty="0">
                <a:solidFill>
                  <a:srgbClr val="C0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Server manages some </a:t>
            </a:r>
            <a:r>
              <a:rPr lang="en-US" b="1" i="1" dirty="0">
                <a:solidFill>
                  <a:srgbClr val="C00000"/>
                </a:solidFill>
              </a:rPr>
              <a:t>resource</a:t>
            </a:r>
            <a:endParaRPr lang="en-US" dirty="0"/>
          </a:p>
          <a:p>
            <a:pPr lvl="1"/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  <a:p>
            <a:pPr lvl="1"/>
            <a:r>
              <a:rPr lang="en-US" dirty="0"/>
              <a:t>Server activated by request from client (vending machine analogy)</a:t>
            </a:r>
          </a:p>
        </p:txBody>
      </p:sp>
      <p:sp>
        <p:nvSpPr>
          <p:cNvPr id="678915" name="Oval 3"/>
          <p:cNvSpPr>
            <a:spLocks noChangeArrowheads="1"/>
          </p:cNvSpPr>
          <p:nvPr/>
        </p:nvSpPr>
        <p:spPr bwMode="auto">
          <a:xfrm>
            <a:off x="15922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Client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5173662" y="4162802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800" dirty="0">
                <a:latin typeface="Calibri" pitchFamily="34" charset="0"/>
              </a:rPr>
              <a:t>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689225" y="3994527"/>
            <a:ext cx="2560637" cy="369332"/>
            <a:chOff x="2689225" y="3994527"/>
            <a:chExt cx="2560637" cy="369332"/>
          </a:xfrm>
        </p:grpSpPr>
        <p:sp>
          <p:nvSpPr>
            <p:cNvPr id="678916" name="Line 4"/>
            <p:cNvSpPr>
              <a:spLocks noChangeShapeType="1"/>
            </p:cNvSpPr>
            <p:nvPr/>
          </p:nvSpPr>
          <p:spPr bwMode="auto">
            <a:xfrm flipH="1">
              <a:off x="2689225" y="43485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811645" y="3994527"/>
              <a:ext cx="2329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1. Client sends request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01925" y="4793039"/>
            <a:ext cx="2632075" cy="382032"/>
            <a:chOff x="2701925" y="4793039"/>
            <a:chExt cx="2632075" cy="382032"/>
          </a:xfrm>
        </p:grpSpPr>
        <p:sp>
          <p:nvSpPr>
            <p:cNvPr id="678920" name="Line 8"/>
            <p:cNvSpPr>
              <a:spLocks noChangeShapeType="1"/>
            </p:cNvSpPr>
            <p:nvPr/>
          </p:nvSpPr>
          <p:spPr bwMode="auto">
            <a:xfrm flipH="1">
              <a:off x="2701925" y="47930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805295" y="4805739"/>
              <a:ext cx="252870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3. Server sends response</a:t>
              </a:r>
            </a:p>
          </p:txBody>
        </p:sp>
      </p:grp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609600" y="4745414"/>
            <a:ext cx="104227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4. Client 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handles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response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19825" y="4567614"/>
            <a:ext cx="1077987" cy="1110655"/>
            <a:chOff x="6219825" y="4567614"/>
            <a:chExt cx="1077987" cy="1110655"/>
          </a:xfrm>
        </p:grpSpPr>
        <p:sp>
          <p:nvSpPr>
            <p:cNvPr id="678919" name="Text Box 7"/>
            <p:cNvSpPr txBox="1">
              <a:spLocks noChangeArrowheads="1"/>
            </p:cNvSpPr>
            <p:nvPr/>
          </p:nvSpPr>
          <p:spPr bwMode="auto">
            <a:xfrm>
              <a:off x="6219825" y="4754939"/>
              <a:ext cx="1077987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2. Server 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handles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6380162" y="4567614"/>
              <a:ext cx="836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78924" name="AutoShape 12"/>
          <p:cNvSpPr>
            <a:spLocks noChangeArrowheads="1"/>
          </p:cNvSpPr>
          <p:nvPr/>
        </p:nvSpPr>
        <p:spPr bwMode="auto">
          <a:xfrm>
            <a:off x="7216775" y="4264402"/>
            <a:ext cx="1089025" cy="569912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800" dirty="0">
                <a:latin typeface="Calibri" pitchFamily="34" charset="0"/>
              </a:rPr>
              <a:t>Resource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1806281" y="5906869"/>
            <a:ext cx="558511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 clients and servers are processes running on hosts </a:t>
            </a:r>
          </a:p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442325" cy="52673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gethostbyname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Reentrant (can be safely used by threaded programs).</a:t>
            </a:r>
          </a:p>
          <a:p>
            <a:pPr lvl="1"/>
            <a:r>
              <a:rPr lang="en-US" dirty="0"/>
              <a:t>Allows us to write portable protocol-independent code</a:t>
            </a:r>
          </a:p>
          <a:p>
            <a:pPr lvl="2"/>
            <a:r>
              <a:rPr lang="en-US" dirty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Somewhat complex</a:t>
            </a:r>
          </a:p>
          <a:p>
            <a:pPr lvl="1"/>
            <a:r>
              <a:rPr lang="en-US" dirty="0"/>
              <a:t>Fortunately, a small number of usage patterns suffice in most cases.</a:t>
            </a:r>
          </a:p>
        </p:txBody>
      </p:sp>
    </p:spTree>
    <p:extLst>
      <p:ext uri="{BB962C8B-B14F-4D97-AF65-F5344CB8AC3E}">
        <p14:creationId xmlns:p14="http://schemas.microsoft.com/office/powerpoint/2010/main" val="1350292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US" dirty="0">
                <a:latin typeface="+mn-lt"/>
                <a:cs typeface="Courier New"/>
              </a:rPr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54197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host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service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returns </a:t>
            </a:r>
            <a:r>
              <a:rPr lang="en-US" dirty="0">
                <a:latin typeface="Courier New"/>
                <a:cs typeface="Courier New"/>
              </a:rPr>
              <a:t>result</a:t>
            </a:r>
            <a:r>
              <a:rPr lang="en-US" dirty="0"/>
              <a:t> that points to a linked list of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each of which points to a corresponding socket address </a:t>
            </a:r>
            <a:r>
              <a:rPr lang="en-US" dirty="0" err="1"/>
              <a:t>struct</a:t>
            </a:r>
            <a:r>
              <a:rPr lang="en-US" dirty="0"/>
              <a:t>, and which contains arguments for the sockets interface functions.</a:t>
            </a:r>
          </a:p>
          <a:p>
            <a:r>
              <a:rPr lang="en-US" dirty="0"/>
              <a:t>Helper functions: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freeadderinfo</a:t>
            </a:r>
            <a:r>
              <a:rPr lang="en-US" dirty="0"/>
              <a:t> frees the entire linked list.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gai_strerror</a:t>
            </a:r>
            <a:r>
              <a:rPr lang="en-US" dirty="0"/>
              <a:t> converts error code to an error message.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52400" y="1595497"/>
            <a:ext cx="8839200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*host,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Hostname or address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*service,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*hints,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**result);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freeaddrinfo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*result);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</a:t>
            </a:r>
            <a:r>
              <a:rPr lang="en-US" sz="1600" dirty="0" err="1">
                <a:latin typeface="Courier New" pitchFamily="49" charset="0"/>
              </a:rPr>
              <a:t>gai_strerror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errcode</a:t>
            </a:r>
            <a:r>
              <a:rPr lang="en-US" sz="1600" dirty="0">
                <a:latin typeface="Courier New" pitchFamily="49" charset="0"/>
              </a:rPr>
              <a:t>);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3993122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Linked List Returned by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472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381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2472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2472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2472274" y="148792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3803074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4563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711816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343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  <a:cs typeface="Courier New"/>
              </a:rPr>
              <a:t>addrinfo</a:t>
            </a:r>
            <a:r>
              <a:rPr lang="en-US" sz="1600" dirty="0">
                <a:latin typeface="+mn-lt"/>
                <a:cs typeface="Courier New"/>
              </a:rPr>
              <a:t>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6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  <a:cs typeface="Courier New"/>
              </a:rPr>
              <a:t>Socket address </a:t>
            </a:r>
            <a:r>
              <a:rPr lang="en-US" sz="1600" dirty="0" err="1">
                <a:latin typeface="+mn-lt"/>
                <a:cs typeface="Courier New"/>
              </a:rPr>
              <a:t>structs</a:t>
            </a:r>
            <a:endParaRPr lang="en-US" sz="1600" dirty="0">
              <a:latin typeface="+mn-lt"/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1711816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381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2092045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092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2472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2472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2472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2472274" y="275535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3803074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4563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092045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2092045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2092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092045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2472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2472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2472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2472274" y="4022787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803074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4563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88328" y="5413528"/>
            <a:ext cx="8442325" cy="1485615"/>
          </a:xfrm>
        </p:spPr>
        <p:txBody>
          <a:bodyPr/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03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23" y="4038600"/>
            <a:ext cx="8188077" cy="1752600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returned by </a:t>
            </a:r>
            <a:r>
              <a:rPr lang="en-US" dirty="0" err="1"/>
              <a:t>getaddrinfo</a:t>
            </a:r>
            <a:r>
              <a:rPr lang="en-US" dirty="0"/>
              <a:t> contains arguments that can be passed directly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function.</a:t>
            </a:r>
          </a:p>
          <a:p>
            <a:r>
              <a:rPr lang="en-US" dirty="0"/>
              <a:t>Also points to a socket address </a:t>
            </a:r>
            <a:r>
              <a:rPr lang="en-US" dirty="0" err="1"/>
              <a:t>struct</a:t>
            </a:r>
            <a:r>
              <a:rPr lang="en-US" dirty="0"/>
              <a:t> that can be passed directly to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bind </a:t>
            </a:r>
            <a:r>
              <a:rPr lang="en-US" dirty="0">
                <a:latin typeface="+mn-lt"/>
                <a:cs typeface="Courier New"/>
              </a:rPr>
              <a:t>functions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1333143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056620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8"/>
            <a:ext cx="8915400" cy="762000"/>
          </a:xfrm>
        </p:spPr>
        <p:txBody>
          <a:bodyPr/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1835868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, converting a socket address to the corresponding host and service.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gethostbyaddr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getservbyport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getnameinfo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SA *</a:t>
            </a:r>
            <a:r>
              <a:rPr lang="en-US" sz="1600" dirty="0" err="1">
                <a:latin typeface="Courier New" pitchFamily="49" charset="0"/>
              </a:rPr>
              <a:t>sa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salen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In: socket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char *host,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hostlen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               char *</a:t>
            </a:r>
            <a:r>
              <a:rPr lang="en-US" sz="1600" dirty="0" err="1">
                <a:latin typeface="Courier New" pitchFamily="49" charset="0"/>
              </a:rPr>
              <a:t>serv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servlen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service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4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7066" y="1817906"/>
            <a:ext cx="8708334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6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399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6392" y="2133600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address instead of name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Getnameinfo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40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18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5882" y="1542634"/>
            <a:ext cx="6686918" cy="280076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localhost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127.0.0.1</a:t>
            </a:r>
          </a:p>
          <a:p>
            <a:endParaRPr lang="en-US" sz="1600" dirty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whaleshark.ics.cs.cmu.edu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128.2.210.175</a:t>
            </a:r>
          </a:p>
          <a:p>
            <a:endParaRPr lang="en-US" sz="1600" dirty="0">
              <a:solidFill>
                <a:srgbClr val="3913A8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3913A8"/>
                </a:solidFill>
                <a:latin typeface="Menlo-Regular"/>
              </a:rPr>
              <a:t>whaleshark</a:t>
            </a:r>
            <a:r>
              <a:rPr lang="en-US" sz="1600" dirty="0">
                <a:solidFill>
                  <a:srgbClr val="3913A8"/>
                </a:solidFill>
                <a:latin typeface="Menlo-Regular"/>
              </a:rPr>
              <a:t>&gt;</a:t>
            </a:r>
            <a:r>
              <a:rPr lang="en-US" sz="1600" b="0" dirty="0">
                <a:solidFill>
                  <a:srgbClr val="3913A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./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hostinfo</a:t>
            </a:r>
            <a:r>
              <a:rPr lang="en-US" sz="1600" dirty="0">
                <a:solidFill>
                  <a:srgbClr val="000000"/>
                </a:solidFill>
                <a:latin typeface="Menlo-Bold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Bold"/>
              </a:rPr>
              <a:t>twitter.com</a:t>
            </a:r>
            <a:endParaRPr lang="en-US" sz="1600" b="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199.16.156.230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199.16.156.38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199.16.156.102</a:t>
            </a:r>
          </a:p>
          <a:p>
            <a:r>
              <a:rPr lang="en-US" sz="1600" b="0" dirty="0">
                <a:solidFill>
                  <a:srgbClr val="000000"/>
                </a:solidFill>
                <a:latin typeface="Menlo-Regular"/>
              </a:rPr>
              <a:t>199.16.156.198</a:t>
            </a:r>
          </a:p>
        </p:txBody>
      </p:sp>
    </p:spTree>
    <p:extLst>
      <p:ext uri="{BB962C8B-B14F-4D97-AF65-F5344CB8AC3E}">
        <p14:creationId xmlns:p14="http://schemas.microsoft.com/office/powerpoint/2010/main" val="53939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1066800" y="12954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2" name="AutoShape 2"/>
          <p:cNvSpPr>
            <a:spLocks noChangeArrowheads="1"/>
          </p:cNvSpPr>
          <p:nvPr/>
        </p:nvSpPr>
        <p:spPr bwMode="auto">
          <a:xfrm flipV="1">
            <a:off x="577850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2" name="Rectangle 52"/>
          <p:cNvSpPr>
            <a:spLocks noGrp="1" noChangeArrowheads="1"/>
          </p:cNvSpPr>
          <p:nvPr>
            <p:ph type="title"/>
          </p:nvPr>
        </p:nvSpPr>
        <p:spPr>
          <a:xfrm>
            <a:off x="350838" y="285750"/>
            <a:ext cx="8716962" cy="781050"/>
          </a:xfrm>
        </p:spPr>
        <p:txBody>
          <a:bodyPr/>
          <a:lstStyle/>
          <a:p>
            <a:r>
              <a:rPr lang="en-US" dirty="0"/>
              <a:t>Hardware Organization of a Network Host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7015163" y="2819400"/>
            <a:ext cx="909637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main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memory</a:t>
            </a:r>
          </a:p>
        </p:txBody>
      </p:sp>
      <p:sp>
        <p:nvSpPr>
          <p:cNvPr id="706565" name="AutoShape 5"/>
          <p:cNvSpPr>
            <a:spLocks noChangeArrowheads="1"/>
          </p:cNvSpPr>
          <p:nvPr/>
        </p:nvSpPr>
        <p:spPr bwMode="auto">
          <a:xfrm>
            <a:off x="5491163" y="3021228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4576763" y="3003550"/>
            <a:ext cx="909637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I/O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bridge</a:t>
            </a:r>
          </a:p>
        </p:txBody>
      </p:sp>
      <p:sp>
        <p:nvSpPr>
          <p:cNvPr id="706567" name="AutoShape 7"/>
          <p:cNvSpPr>
            <a:spLocks noChangeArrowheads="1"/>
          </p:cNvSpPr>
          <p:nvPr/>
        </p:nvSpPr>
        <p:spPr bwMode="auto">
          <a:xfrm>
            <a:off x="3092450" y="3021228"/>
            <a:ext cx="1479550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68" name="Rectangle 8"/>
          <p:cNvSpPr>
            <a:spLocks noChangeArrowheads="1"/>
          </p:cNvSpPr>
          <p:nvPr/>
        </p:nvSpPr>
        <p:spPr bwMode="auto">
          <a:xfrm>
            <a:off x="1219200" y="3003550"/>
            <a:ext cx="1873250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MI</a:t>
            </a:r>
          </a:p>
        </p:txBody>
      </p:sp>
      <p:sp>
        <p:nvSpPr>
          <p:cNvPr id="706569" name="Rectangle 9"/>
          <p:cNvSpPr>
            <a:spLocks noChangeArrowheads="1"/>
          </p:cNvSpPr>
          <p:nvPr/>
        </p:nvSpPr>
        <p:spPr bwMode="auto">
          <a:xfrm>
            <a:off x="2135188" y="16764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0" name="Rectangle 10"/>
          <p:cNvSpPr>
            <a:spLocks noChangeArrowheads="1"/>
          </p:cNvSpPr>
          <p:nvPr/>
        </p:nvSpPr>
        <p:spPr bwMode="auto">
          <a:xfrm>
            <a:off x="2135188" y="18288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2135188" y="19812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2135188" y="21336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2135188" y="22860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4" name="AutoShape 14"/>
          <p:cNvSpPr>
            <a:spLocks noChangeArrowheads="1"/>
          </p:cNvSpPr>
          <p:nvPr/>
        </p:nvSpPr>
        <p:spPr bwMode="auto">
          <a:xfrm>
            <a:off x="2863850" y="1676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5" name="AutoShape 15"/>
          <p:cNvSpPr>
            <a:spLocks noChangeArrowheads="1"/>
          </p:cNvSpPr>
          <p:nvPr/>
        </p:nvSpPr>
        <p:spPr bwMode="auto">
          <a:xfrm flipH="1">
            <a:off x="2863850" y="2057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3352800" y="1524000"/>
            <a:ext cx="5334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ALU</a:t>
            </a:r>
          </a:p>
        </p:txBody>
      </p:sp>
      <p:sp>
        <p:nvSpPr>
          <p:cNvPr id="706577" name="Text Box 17"/>
          <p:cNvSpPr txBox="1">
            <a:spLocks noChangeArrowheads="1"/>
          </p:cNvSpPr>
          <p:nvPr/>
        </p:nvSpPr>
        <p:spPr bwMode="auto">
          <a:xfrm>
            <a:off x="1852613" y="1355725"/>
            <a:ext cx="12619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register file</a:t>
            </a:r>
          </a:p>
        </p:txBody>
      </p:sp>
      <p:sp>
        <p:nvSpPr>
          <p:cNvPr id="706578" name="AutoShape 18"/>
          <p:cNvSpPr>
            <a:spLocks noChangeArrowheads="1"/>
          </p:cNvSpPr>
          <p:nvPr/>
        </p:nvSpPr>
        <p:spPr bwMode="auto">
          <a:xfrm>
            <a:off x="2166552" y="2489886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0" name="Text Box 20"/>
          <p:cNvSpPr txBox="1">
            <a:spLocks noChangeArrowheads="1"/>
          </p:cNvSpPr>
          <p:nvPr/>
        </p:nvSpPr>
        <p:spPr bwMode="auto">
          <a:xfrm>
            <a:off x="968375" y="990600"/>
            <a:ext cx="10326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CPU chip</a:t>
            </a:r>
          </a:p>
        </p:txBody>
      </p:sp>
      <p:sp>
        <p:nvSpPr>
          <p:cNvPr id="706581" name="Text Box 21"/>
          <p:cNvSpPr txBox="1">
            <a:spLocks noChangeArrowheads="1"/>
          </p:cNvSpPr>
          <p:nvPr/>
        </p:nvSpPr>
        <p:spPr bwMode="auto">
          <a:xfrm>
            <a:off x="4000500" y="2286000"/>
            <a:ext cx="12403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system bus</a:t>
            </a:r>
          </a:p>
        </p:txBody>
      </p:sp>
      <p:sp>
        <p:nvSpPr>
          <p:cNvPr id="706582" name="Line 22"/>
          <p:cNvSpPr>
            <a:spLocks noChangeShapeType="1"/>
          </p:cNvSpPr>
          <p:nvPr/>
        </p:nvSpPr>
        <p:spPr bwMode="auto">
          <a:xfrm flipH="1">
            <a:off x="3886200" y="2590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5521325" y="2286000"/>
            <a:ext cx="13815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memory bus</a:t>
            </a:r>
          </a:p>
        </p:txBody>
      </p:sp>
      <p:sp>
        <p:nvSpPr>
          <p:cNvPr id="706584" name="Line 24"/>
          <p:cNvSpPr>
            <a:spLocks noChangeShapeType="1"/>
          </p:cNvSpPr>
          <p:nvPr/>
        </p:nvSpPr>
        <p:spPr bwMode="auto">
          <a:xfrm>
            <a:off x="61722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5" name="AutoShape 25"/>
          <p:cNvSpPr>
            <a:spLocks noChangeArrowheads="1"/>
          </p:cNvSpPr>
          <p:nvPr/>
        </p:nvSpPr>
        <p:spPr bwMode="auto">
          <a:xfrm>
            <a:off x="4800600" y="3581400"/>
            <a:ext cx="495300" cy="7620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6" name="Rectangle 26"/>
          <p:cNvSpPr>
            <a:spLocks noChangeArrowheads="1"/>
          </p:cNvSpPr>
          <p:nvPr/>
        </p:nvSpPr>
        <p:spPr bwMode="auto">
          <a:xfrm>
            <a:off x="535940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 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87" name="AutoShape 27"/>
          <p:cNvSpPr>
            <a:spLocks noChangeArrowheads="1"/>
          </p:cNvSpPr>
          <p:nvPr/>
        </p:nvSpPr>
        <p:spPr bwMode="auto">
          <a:xfrm flipV="1">
            <a:off x="357505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88" name="Rectangle 28"/>
          <p:cNvSpPr>
            <a:spLocks noChangeArrowheads="1"/>
          </p:cNvSpPr>
          <p:nvPr/>
        </p:nvSpPr>
        <p:spPr bwMode="auto">
          <a:xfrm>
            <a:off x="315595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graphics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589" name="AutoShape 29"/>
          <p:cNvSpPr>
            <a:spLocks noChangeArrowheads="1"/>
          </p:cNvSpPr>
          <p:nvPr/>
        </p:nvSpPr>
        <p:spPr bwMode="auto">
          <a:xfrm flipV="1">
            <a:off x="1898650" y="4377724"/>
            <a:ext cx="495300" cy="719438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0" name="Rectangle 30"/>
          <p:cNvSpPr>
            <a:spLocks noChangeArrowheads="1"/>
          </p:cNvSpPr>
          <p:nvPr/>
        </p:nvSpPr>
        <p:spPr bwMode="auto">
          <a:xfrm>
            <a:off x="1555750" y="5105400"/>
            <a:ext cx="11430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USB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controller</a:t>
            </a:r>
          </a:p>
        </p:txBody>
      </p:sp>
      <p:sp>
        <p:nvSpPr>
          <p:cNvPr id="706591" name="Line 31"/>
          <p:cNvSpPr>
            <a:spLocks noChangeShapeType="1"/>
          </p:cNvSpPr>
          <p:nvPr/>
        </p:nvSpPr>
        <p:spPr bwMode="auto">
          <a:xfrm>
            <a:off x="1784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2" name="Line 32"/>
          <p:cNvSpPr>
            <a:spLocks noChangeShapeType="1"/>
          </p:cNvSpPr>
          <p:nvPr/>
        </p:nvSpPr>
        <p:spPr bwMode="auto">
          <a:xfrm>
            <a:off x="2546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3" name="Text Box 33"/>
          <p:cNvSpPr txBox="1">
            <a:spLocks noChangeArrowheads="1"/>
          </p:cNvSpPr>
          <p:nvPr/>
        </p:nvSpPr>
        <p:spPr bwMode="auto">
          <a:xfrm>
            <a:off x="1349375" y="5867400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mouse</a:t>
            </a:r>
          </a:p>
        </p:txBody>
      </p:sp>
      <p:sp>
        <p:nvSpPr>
          <p:cNvPr id="706594" name="Text Box 34"/>
          <p:cNvSpPr txBox="1">
            <a:spLocks noChangeArrowheads="1"/>
          </p:cNvSpPr>
          <p:nvPr/>
        </p:nvSpPr>
        <p:spPr bwMode="auto">
          <a:xfrm>
            <a:off x="2027238" y="5867400"/>
            <a:ext cx="10743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keyboard</a:t>
            </a:r>
          </a:p>
        </p:txBody>
      </p:sp>
      <p:sp>
        <p:nvSpPr>
          <p:cNvPr id="706595" name="Line 35"/>
          <p:cNvSpPr>
            <a:spLocks noChangeShapeType="1"/>
          </p:cNvSpPr>
          <p:nvPr/>
        </p:nvSpPr>
        <p:spPr bwMode="auto">
          <a:xfrm>
            <a:off x="38417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6" name="Text Box 36"/>
          <p:cNvSpPr txBox="1">
            <a:spLocks noChangeArrowheads="1"/>
          </p:cNvSpPr>
          <p:nvPr/>
        </p:nvSpPr>
        <p:spPr bwMode="auto">
          <a:xfrm>
            <a:off x="3344863" y="5867400"/>
            <a:ext cx="958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monitor</a:t>
            </a:r>
          </a:p>
        </p:txBody>
      </p:sp>
      <p:sp>
        <p:nvSpPr>
          <p:cNvPr id="706597" name="Line 37"/>
          <p:cNvSpPr>
            <a:spLocks noChangeShapeType="1"/>
          </p:cNvSpPr>
          <p:nvPr/>
        </p:nvSpPr>
        <p:spPr bwMode="auto">
          <a:xfrm>
            <a:off x="6019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598" name="AutoShape 38"/>
          <p:cNvSpPr>
            <a:spLocks noChangeArrowheads="1"/>
          </p:cNvSpPr>
          <p:nvPr/>
        </p:nvSpPr>
        <p:spPr bwMode="auto">
          <a:xfrm>
            <a:off x="5715000" y="6019800"/>
            <a:ext cx="609600" cy="609600"/>
          </a:xfrm>
          <a:prstGeom prst="can">
            <a:avLst>
              <a:gd name="adj" fmla="val 25000"/>
            </a:avLst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disk</a:t>
            </a:r>
          </a:p>
        </p:txBody>
      </p:sp>
      <p:sp>
        <p:nvSpPr>
          <p:cNvPr id="706599" name="AutoShape 39"/>
          <p:cNvSpPr>
            <a:spLocks noChangeArrowheads="1"/>
          </p:cNvSpPr>
          <p:nvPr/>
        </p:nvSpPr>
        <p:spPr bwMode="auto">
          <a:xfrm>
            <a:off x="990600" y="41783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0" name="Rectangle 40"/>
          <p:cNvSpPr>
            <a:spLocks noChangeArrowheads="1"/>
          </p:cNvSpPr>
          <p:nvPr/>
        </p:nvSpPr>
        <p:spPr bwMode="auto">
          <a:xfrm>
            <a:off x="2066925" y="4348163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1" name="Rectangle 41"/>
          <p:cNvSpPr>
            <a:spLocks noChangeArrowheads="1"/>
          </p:cNvSpPr>
          <p:nvPr/>
        </p:nvSpPr>
        <p:spPr bwMode="auto">
          <a:xfrm>
            <a:off x="3743325" y="4338638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2" name="Rectangle 42"/>
          <p:cNvSpPr>
            <a:spLocks noChangeArrowheads="1"/>
          </p:cNvSpPr>
          <p:nvPr/>
        </p:nvSpPr>
        <p:spPr bwMode="auto">
          <a:xfrm>
            <a:off x="5949950" y="4329113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3" name="Text Box 43"/>
          <p:cNvSpPr txBox="1">
            <a:spLocks noChangeArrowheads="1"/>
          </p:cNvSpPr>
          <p:nvPr/>
        </p:nvSpPr>
        <p:spPr bwMode="auto">
          <a:xfrm>
            <a:off x="4664075" y="4483100"/>
            <a:ext cx="8915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I/O bus</a:t>
            </a:r>
          </a:p>
        </p:txBody>
      </p:sp>
      <p:sp>
        <p:nvSpPr>
          <p:cNvPr id="706604" name="Rectangle 44"/>
          <p:cNvSpPr>
            <a:spLocks noChangeArrowheads="1"/>
          </p:cNvSpPr>
          <p:nvPr/>
        </p:nvSpPr>
        <p:spPr bwMode="auto">
          <a:xfrm>
            <a:off x="4967288" y="4267200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5" name="Rectangle 45"/>
          <p:cNvSpPr>
            <a:spLocks noChangeArrowheads="1"/>
          </p:cNvSpPr>
          <p:nvPr/>
        </p:nvSpPr>
        <p:spPr bwMode="auto">
          <a:xfrm>
            <a:off x="68580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6" name="Rectangle 46"/>
          <p:cNvSpPr>
            <a:spLocks noChangeArrowheads="1"/>
          </p:cNvSpPr>
          <p:nvPr/>
        </p:nvSpPr>
        <p:spPr bwMode="auto">
          <a:xfrm>
            <a:off x="71628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7" name="AutoShape 47"/>
          <p:cNvSpPr>
            <a:spLocks noChangeArrowheads="1"/>
          </p:cNvSpPr>
          <p:nvPr/>
        </p:nvSpPr>
        <p:spPr bwMode="auto">
          <a:xfrm>
            <a:off x="7454900" y="41910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08" name="Text Box 48"/>
          <p:cNvSpPr txBox="1">
            <a:spLocks noChangeArrowheads="1"/>
          </p:cNvSpPr>
          <p:nvPr/>
        </p:nvSpPr>
        <p:spPr bwMode="auto">
          <a:xfrm>
            <a:off x="6332538" y="3870325"/>
            <a:ext cx="16530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Expansion slots</a:t>
            </a:r>
          </a:p>
        </p:txBody>
      </p:sp>
      <p:sp>
        <p:nvSpPr>
          <p:cNvPr id="706609" name="Rectangle 49"/>
          <p:cNvSpPr>
            <a:spLocks noChangeArrowheads="1"/>
          </p:cNvSpPr>
          <p:nvPr/>
        </p:nvSpPr>
        <p:spPr bwMode="auto">
          <a:xfrm>
            <a:off x="6953250" y="5113638"/>
            <a:ext cx="12954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7600950" y="564703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06611" name="AutoShape 51"/>
          <p:cNvSpPr>
            <a:spLocks noChangeArrowheads="1"/>
          </p:cNvSpPr>
          <p:nvPr/>
        </p:nvSpPr>
        <p:spPr bwMode="auto">
          <a:xfrm>
            <a:off x="6819900" y="6053438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52" name="Rectangle 24"/>
          <p:cNvSpPr>
            <a:spLocks noChangeArrowheads="1"/>
          </p:cNvSpPr>
          <p:nvPr/>
        </p:nvSpPr>
        <p:spPr bwMode="auto">
          <a:xfrm>
            <a:off x="27366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3" name="Rectangle 25"/>
          <p:cNvSpPr>
            <a:spLocks noChangeArrowheads="1"/>
          </p:cNvSpPr>
          <p:nvPr/>
        </p:nvSpPr>
        <p:spPr bwMode="auto">
          <a:xfrm>
            <a:off x="6635558" y="2641600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8128000" cy="1095375"/>
          </a:xfrm>
        </p:spPr>
        <p:txBody>
          <a:bodyPr/>
          <a:lstStyle/>
          <a:p>
            <a:pPr marL="0" indent="0"/>
            <a:r>
              <a:rPr lang="en-US" dirty="0"/>
              <a:t>Hardware and Software Organization </a:t>
            </a:r>
            <a:br>
              <a:rPr lang="en-US" dirty="0"/>
            </a:br>
            <a:r>
              <a:rPr lang="en-US" dirty="0"/>
              <a:t>of an Internet Application</a:t>
            </a: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28255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3473258" y="3327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3473258" y="4318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28255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Client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28255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3473258" y="53086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37" name="AutoShape 9"/>
          <p:cNvSpPr>
            <a:spLocks noChangeArrowheads="1"/>
          </p:cNvSpPr>
          <p:nvPr/>
        </p:nvSpPr>
        <p:spPr bwMode="auto">
          <a:xfrm>
            <a:off x="2711258" y="57404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Global IP Internet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6711758" y="37084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TCP/IP</a:t>
            </a:r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7397558" y="33274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7397558" y="43180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6711758" y="2717800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Server</a:t>
            </a:r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6711758" y="4699000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adapter</a:t>
            </a:r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7397558" y="53086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2454083" y="2298700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client host</a:t>
            </a: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6306945" y="2298700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server host</a:t>
            </a: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639570" y="3188687"/>
            <a:ext cx="17992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Sockets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(system calls)</a:t>
            </a:r>
          </a:p>
        </p:txBody>
      </p:sp>
      <p:sp>
        <p:nvSpPr>
          <p:cNvPr id="688147" name="Text Box 19"/>
          <p:cNvSpPr txBox="1">
            <a:spLocks noChangeArrowheads="1"/>
          </p:cNvSpPr>
          <p:nvPr/>
        </p:nvSpPr>
        <p:spPr bwMode="auto">
          <a:xfrm>
            <a:off x="453833" y="4177699"/>
            <a:ext cx="204786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Calibri" pitchFamily="34" charset="0"/>
              </a:rPr>
              <a:t>Hardware interface</a:t>
            </a:r>
          </a:p>
          <a:p>
            <a:pPr algn="r"/>
            <a:r>
              <a:rPr lang="en-US" sz="1800" i="1" dirty="0">
                <a:latin typeface="Calibri" pitchFamily="34" charset="0"/>
              </a:rPr>
              <a:t>(interrupts)</a:t>
            </a: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4143784" y="2840038"/>
            <a:ext cx="11251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User code</a:t>
            </a: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4143784" y="3829050"/>
            <a:ext cx="12967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Kernel code</a:t>
            </a:r>
          </a:p>
        </p:txBody>
      </p:sp>
      <p:sp>
        <p:nvSpPr>
          <p:cNvPr id="688150" name="Text Box 22"/>
          <p:cNvSpPr txBox="1">
            <a:spLocks noChangeArrowheads="1"/>
          </p:cNvSpPr>
          <p:nvPr/>
        </p:nvSpPr>
        <p:spPr bwMode="auto">
          <a:xfrm>
            <a:off x="4143784" y="4697413"/>
            <a:ext cx="14872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Hardware</a:t>
            </a:r>
          </a:p>
          <a:p>
            <a:r>
              <a:rPr lang="en-US" sz="1800" i="1" dirty="0">
                <a:latin typeface="Calibri" pitchFamily="34" charset="0"/>
              </a:rPr>
              <a:t>and firmware</a:t>
            </a:r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>
            <a:off x="2520758" y="34925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2508058" y="4495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573087"/>
          </a:xfrm>
        </p:spPr>
        <p:txBody>
          <a:bodyPr/>
          <a:lstStyle/>
          <a:p>
            <a:r>
              <a:rPr lang="en-US"/>
              <a:t>A Programmer’s View of the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C00000"/>
                </a:solidFill>
              </a:rPr>
              <a:t>IP addresses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128.2.203.179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The set of IP addresses is mapped to a set of identifiers called Internet </a:t>
            </a:r>
            <a:r>
              <a:rPr lang="en-US" i="1" dirty="0">
                <a:solidFill>
                  <a:srgbClr val="C00000"/>
                </a:solidFill>
              </a:rPr>
              <a:t>domain names</a:t>
            </a:r>
          </a:p>
          <a:p>
            <a:pPr lvl="1"/>
            <a:r>
              <a:rPr lang="en-US" dirty="0"/>
              <a:t>128.2.203.179 is mapped to  www.cs.cmu.edu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A process on one Internet host can communicate with a process on another Internet host over a </a:t>
            </a:r>
            <a:r>
              <a:rPr lang="en-US" i="1" dirty="0">
                <a:solidFill>
                  <a:srgbClr val="C00000"/>
                </a:solidFill>
              </a:rPr>
              <a:t>connection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495926"/>
          </a:xfrm>
        </p:spPr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pPr lvl="1"/>
            <a:endParaRPr lang="en-US" dirty="0"/>
          </a:p>
          <a:p>
            <a:r>
              <a:rPr lang="en-US" dirty="0"/>
              <a:t>As of 2015, vast majority of Internet traffic still carried by IPv4	</a:t>
            </a:r>
          </a:p>
          <a:p>
            <a:pPr lvl="1"/>
            <a:r>
              <a:rPr lang="en-US" dirty="0"/>
              <a:t>Only 4% of users access Google services using IPv6.</a:t>
            </a:r>
          </a:p>
          <a:p>
            <a:pPr lvl="1"/>
            <a:endParaRPr lang="en-US" dirty="0"/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57077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5976938" cy="573087"/>
          </a:xfrm>
        </p:spPr>
        <p:txBody>
          <a:bodyPr/>
          <a:lstStyle/>
          <a:p>
            <a:r>
              <a:rPr lang="en-US" dirty="0"/>
              <a:t>(1) IP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099" y="1159476"/>
            <a:ext cx="8281987" cy="2133600"/>
          </a:xfrm>
        </p:spPr>
        <p:txBody>
          <a:bodyPr/>
          <a:lstStyle/>
          <a:p>
            <a:r>
              <a:rPr lang="en-US" dirty="0"/>
              <a:t>32-bit IP addresses are stored in an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IP addresses are always stored in memory in </a:t>
            </a:r>
            <a:r>
              <a:rPr lang="en-US" i="1" dirty="0">
                <a:solidFill>
                  <a:srgbClr val="FF0000"/>
                </a:solidFill>
              </a:rPr>
              <a:t>network byte order </a:t>
            </a:r>
            <a:br>
              <a:rPr lang="en-US" dirty="0"/>
            </a:br>
            <a:r>
              <a:rPr lang="en-US" dirty="0"/>
              <a:t>(big-endian byte order)</a:t>
            </a:r>
          </a:p>
          <a:p>
            <a:pPr lvl="1"/>
            <a:r>
              <a:rPr lang="en-US" dirty="0"/>
              <a:t>True in general for any integer transferred in a packet header from one machine to another.</a:t>
            </a:r>
          </a:p>
          <a:p>
            <a:pPr lvl="2"/>
            <a:r>
              <a:rPr lang="en-US" dirty="0"/>
              <a:t>E.g., the port number used to identify an Internet connection.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440724" y="3533475"/>
            <a:ext cx="744937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Internet address structure */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uint32_t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network byte order (big-endian) */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6878638" cy="573087"/>
          </a:xfrm>
        </p:spPr>
        <p:txBody>
          <a:bodyPr/>
          <a:lstStyle/>
          <a:p>
            <a:r>
              <a:rPr lang="en-US"/>
              <a:t>Dotted 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51" y="1220788"/>
            <a:ext cx="8527749" cy="5180012"/>
          </a:xfrm>
        </p:spPr>
        <p:txBody>
          <a:bodyPr/>
          <a:lstStyle/>
          <a:p>
            <a:r>
              <a:rPr lang="en-US" dirty="0"/>
              <a:t>By convention, each byte in a 32-bit IP address is represented by its decimal value and separated by a period</a:t>
            </a:r>
          </a:p>
          <a:p>
            <a:pPr lvl="2"/>
            <a:r>
              <a:rPr lang="en-US" dirty="0"/>
              <a:t>IP address: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0x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80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02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C2</a:t>
            </a:r>
            <a:r>
              <a:rPr lang="en-US" b="1" dirty="0">
                <a:solidFill>
                  <a:schemeClr val="accent6"/>
                </a:solidFill>
                <a:latin typeface="Courier New" pitchFamily="49" charset="0"/>
              </a:rPr>
              <a:t>F2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128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D09E00"/>
                </a:solidFill>
                <a:latin typeface="Courier New" pitchFamily="49" charset="0"/>
              </a:rPr>
              <a:t>194</a:t>
            </a:r>
            <a:r>
              <a:rPr lang="en-US" b="1" dirty="0">
                <a:latin typeface="Courier New" pitchFamily="49" charset="0"/>
              </a:rPr>
              <a:t>.</a:t>
            </a:r>
            <a:r>
              <a:rPr lang="en-US" b="1" dirty="0">
                <a:solidFill>
                  <a:srgbClr val="2D2DB9"/>
                </a:solidFill>
                <a:latin typeface="Courier New" pitchFamily="49" charset="0"/>
              </a:rPr>
              <a:t>242</a:t>
            </a:r>
            <a:endParaRPr lang="en-US" b="1" dirty="0">
              <a:solidFill>
                <a:srgbClr val="D09E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functions (described later) to convert between IP addresses and dotted decimal format.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081838" cy="573087"/>
          </a:xfrm>
        </p:spPr>
        <p:txBody>
          <a:bodyPr/>
          <a:lstStyle/>
          <a:p>
            <a:r>
              <a:rPr lang="en-US" dirty="0"/>
              <a:t>(2) Internet Domain Names</a:t>
            </a: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1327150" y="2055813"/>
            <a:ext cx="60771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.net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1601788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2263775" y="2055813"/>
            <a:ext cx="659135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edu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3232150" y="2055813"/>
            <a:ext cx="63496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gov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4165600" y="2055813"/>
            <a:ext cx="70594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.com</a:t>
            </a:r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 flipV="1">
            <a:off x="2667000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H="1" flipV="1">
            <a:off x="3078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3078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3" name="Text Box 11"/>
          <p:cNvSpPr txBox="1">
            <a:spLocks noChangeArrowheads="1"/>
          </p:cNvSpPr>
          <p:nvPr/>
        </p:nvSpPr>
        <p:spPr bwMode="auto">
          <a:xfrm>
            <a:off x="2254250" y="2984500"/>
            <a:ext cx="638296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cmu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3106738" y="2984500"/>
            <a:ext cx="110182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berkeley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1458913" y="2984500"/>
            <a:ext cx="54371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mit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2590800" y="23923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1616075" y="3913188"/>
            <a:ext cx="39464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3116263" y="3913188"/>
            <a:ext cx="55173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ece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2590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 flipH="1">
            <a:off x="1158875" y="4249738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418745" y="5762625"/>
            <a:ext cx="141294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whaleshark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128.2.210.175</a:t>
            </a:r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V="1">
            <a:off x="1900238" y="2365375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2593975" y="2365375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V="1">
            <a:off x="1900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71525" y="4841875"/>
            <a:ext cx="68738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ics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16" name="Line 24"/>
          <p:cNvSpPr>
            <a:spLocks noChangeShapeType="1"/>
          </p:cNvSpPr>
          <p:nvPr/>
        </p:nvSpPr>
        <p:spPr bwMode="auto">
          <a:xfrm>
            <a:off x="1074738" y="5178425"/>
            <a:ext cx="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2241409" y="1105731"/>
            <a:ext cx="1696277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i="1" dirty="0">
                <a:latin typeface="Calibri" pitchFamily="34" charset="0"/>
              </a:rPr>
              <a:t>unnamed root</a:t>
            </a:r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1893888" y="4249738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9" name="Text Box 27"/>
          <p:cNvSpPr txBox="1">
            <a:spLocks noChangeArrowheads="1"/>
          </p:cNvSpPr>
          <p:nvPr/>
        </p:nvSpPr>
        <p:spPr bwMode="auto">
          <a:xfrm>
            <a:off x="2306946" y="4841875"/>
            <a:ext cx="522904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pdl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0" name="Line 28"/>
          <p:cNvSpPr>
            <a:spLocks noChangeShapeType="1"/>
          </p:cNvSpPr>
          <p:nvPr/>
        </p:nvSpPr>
        <p:spPr bwMode="auto">
          <a:xfrm>
            <a:off x="2613025" y="5191125"/>
            <a:ext cx="12700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2009928" y="5775325"/>
            <a:ext cx="1275990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128.2.131.66</a:t>
            </a: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4562475" y="2997200"/>
            <a:ext cx="1020259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amazon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4584700" y="2366963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5054600" y="3357563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4347545" y="3926576"/>
            <a:ext cx="1379985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b="0" dirty="0">
                <a:latin typeface="Calibri" pitchFamily="34" charset="0"/>
              </a:rPr>
              <a:t>176.32.98.166</a:t>
            </a: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5992813" y="2057400"/>
            <a:ext cx="2584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First-level domain names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6010275" y="2974975"/>
            <a:ext cx="28512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Second-level domain names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5992813" y="3889375"/>
            <a:ext cx="26673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Third-level domain names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17625</TotalTime>
  <Words>2080</Words>
  <Application>Microsoft Macintosh PowerPoint</Application>
  <PresentationFormat>On-screen Show (4:3)</PresentationFormat>
  <Paragraphs>422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Courier New</vt:lpstr>
      <vt:lpstr>Menlo-Bold</vt:lpstr>
      <vt:lpstr>Menlo-Regular</vt:lpstr>
      <vt:lpstr>Times</vt:lpstr>
      <vt:lpstr>Times New Roman</vt:lpstr>
      <vt:lpstr>Wingdings</vt:lpstr>
      <vt:lpstr>Wingdings 2</vt:lpstr>
      <vt:lpstr>template2007</vt:lpstr>
      <vt:lpstr>Network Programming: Part I  CSCI 380: Operating Systems Lecture #12</vt:lpstr>
      <vt:lpstr>A Client-Server Transaction</vt:lpstr>
      <vt:lpstr>Hardware Organization of a Network Host</vt:lpstr>
      <vt:lpstr>Hardware and Software Organization  of an Internet Application</vt:lpstr>
      <vt:lpstr>A Programmer’s View of the Internet</vt:lpstr>
      <vt:lpstr>Aside: IPv4 and IPv6</vt:lpstr>
      <vt:lpstr>(1) IP Addresses</vt:lpstr>
      <vt:lpstr>Dotted Decimal Notation</vt:lpstr>
      <vt:lpstr>(2) Internet Domain Names</vt:lpstr>
      <vt:lpstr>(3) Internet Connections</vt:lpstr>
      <vt:lpstr>Well-known Ports and Service Names </vt:lpstr>
      <vt:lpstr>Anatomy of a Connection</vt:lpstr>
      <vt:lpstr>Using Ports to Identify Services</vt:lpstr>
      <vt:lpstr>Sockets Interface</vt:lpstr>
      <vt:lpstr>Sockets</vt:lpstr>
      <vt:lpstr>Socket Address Structures</vt:lpstr>
      <vt:lpstr>Socket Address Structures</vt:lpstr>
      <vt:lpstr>Sockets Interface</vt:lpstr>
      <vt:lpstr>Sockets Interface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</vt:lpstr>
      <vt:lpstr>Conversion Example (cont)</vt:lpstr>
      <vt:lpstr>Running hostinfo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832</cp:revision>
  <cp:lastPrinted>1999-09-20T15:19:18Z</cp:lastPrinted>
  <dcterms:created xsi:type="dcterms:W3CDTF">2012-11-06T16:54:28Z</dcterms:created>
  <dcterms:modified xsi:type="dcterms:W3CDTF">2018-10-18T14:28:02Z</dcterms:modified>
</cp:coreProperties>
</file>