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F7F5CD"/>
    <a:srgbClr val="990000"/>
    <a:srgbClr val="F6F5BD"/>
    <a:srgbClr val="D5F1CF"/>
    <a:srgbClr val="EBAFAF"/>
    <a:srgbClr val="F1C7C7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0" autoAdjust="0"/>
    <p:restoredTop sz="94649" autoAdjust="0"/>
  </p:normalViewPr>
  <p:slideViewPr>
    <p:cSldViewPr snapToObjects="1">
      <p:cViewPr varScale="1">
        <p:scale>
          <a:sx n="131" d="100"/>
          <a:sy n="131" d="100"/>
        </p:scale>
        <p:origin x="1280" y="184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8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62601" y="-26988"/>
            <a:ext cx="35814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/>
              <a:t>CSCI 380: Operating Systems	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/>
              <a:t>Lecture #8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5,000 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dirty="0"/>
              <a:t> calls and 5,000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operations/second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Peak 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dirty="0"/>
              <a:t>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Current heap size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Assume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r>
              <a:rPr lang="en-GB" dirty="0"/>
              <a:t> is monotonically </a:t>
            </a:r>
            <a:r>
              <a:rPr lang="en-GB" dirty="0" err="1"/>
              <a:t>nondecreasing</a:t>
            </a:r>
            <a:endParaRPr lang="en-GB" dirty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i.e., heap only grows when allocator uses </a:t>
            </a:r>
            <a:r>
              <a:rPr lang="en-GB" b="1" dirty="0" err="1">
                <a:latin typeface="Courier New" pitchFamily="49" charset="0"/>
              </a:rPr>
              <a:t>sbrk</a:t>
            </a:r>
            <a:endParaRPr lang="en-GB" b="1" dirty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utilization after k+1 requests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/>
              <a:t>U</a:t>
            </a:r>
            <a:r>
              <a:rPr lang="en-GB" i="1" baseline="-25000" dirty="0" err="1"/>
              <a:t>k</a:t>
            </a:r>
            <a:r>
              <a:rPr lang="en-GB" i="1" dirty="0"/>
              <a:t> = ( max</a:t>
            </a:r>
            <a:r>
              <a:rPr lang="en-GB" i="1" baseline="-25000" dirty="0"/>
              <a:t>i&lt;=</a:t>
            </a:r>
            <a:r>
              <a:rPr lang="en-GB" i="1" baseline="-25000" dirty="0" err="1"/>
              <a:t>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Poor memory utilization caused by </a:t>
            </a:r>
            <a:r>
              <a:rPr lang="en-GB" i="1">
                <a:solidFill>
                  <a:srgbClr val="C00000"/>
                </a:solidFill>
              </a:rPr>
              <a:t>fragmentation</a:t>
            </a:r>
            <a:endParaRPr lang="en-GB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/>
              <a:t> fragmentation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ourier New" pitchFamily="49" charset="0"/>
              </a:rPr>
              <a:t>(6)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b</a:t>
              </a:r>
              <a:r>
                <a:rPr lang="en-GB" sz="1600" b="1" dirty="0">
                  <a:latin typeface="Calibri" pitchFamily="34" charset="0"/>
                </a:rPr>
                <a:t>lock 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858726" cy="3366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payload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76212" y="4712413"/>
            <a:ext cx="457200" cy="7859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6028612" y="4864813"/>
            <a:ext cx="457200" cy="4811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81012" y="5017213"/>
            <a:ext cx="457200" cy="1763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333412" y="5041187"/>
            <a:ext cx="457200" cy="12842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Double-word</a:t>
            </a: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dirty="0" err="1">
                <a:latin typeface="Calibri" pitchFamily="34" charset="0"/>
              </a:rPr>
              <a:t>unshaded</a:t>
            </a:r>
            <a:endParaRPr lang="en-US" sz="20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b="1" i="1" dirty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(*</a:t>
            </a:r>
            <a:r>
              <a:rPr lang="en-GB" sz="1600" b="1" dirty="0" err="1">
                <a:latin typeface="Courier New" pitchFamily="49" charset="0"/>
              </a:rPr>
              <a:t>p</a:t>
            </a:r>
            <a:r>
              <a:rPr lang="en-GB" sz="1600" b="1" dirty="0">
                <a:latin typeface="Courier New" pitchFamily="49" charset="0"/>
              </a:rPr>
              <a:t>  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block (word addressed)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round up to even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4)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 { *p = *p &amp; -2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Oops!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r>
              <a:rPr lang="en-GB" sz="1600" dirty="0">
                <a:latin typeface="Courier New" pitchFamily="49" charset="0"/>
              </a:rPr>
              <a:t/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) to acquire VM at run time. </a:t>
            </a:r>
          </a:p>
          <a:p>
            <a:pPr lvl="1"/>
            <a:r>
              <a:rPr lang="en-US" dirty="0"/>
              <a:t>For data structures whose size is only known at runtime.</a:t>
            </a:r>
          </a:p>
          <a:p>
            <a:r>
              <a:rPr lang="en-US" dirty="0"/>
              <a:t>Dynamic memory allocators manage an area of process virtual memory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.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Heap </a:t>
            </a:r>
            <a:r>
              <a:rPr lang="en-GB" sz="1800" b="1" dirty="0">
                <a:latin typeface="Calibri" pitchFamily="34" charset="0"/>
              </a:rPr>
              <a:t>(via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>
                <a:latin typeface="Calibri" pitchFamily="34" charset="0"/>
              </a:rPr>
              <a:t>rogram 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>
                <a:latin typeface="Calibri" pitchFamily="34" charset="0"/>
              </a:rPr>
              <a:t>nitialized 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>
                <a:latin typeface="Calibri" pitchFamily="34" charset="0"/>
              </a:rPr>
              <a:t>ninitialized 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User s</a:t>
            </a:r>
            <a:r>
              <a:rPr lang="en-GB" sz="1800" b="1" dirty="0">
                <a:latin typeface="Calibri" pitchFamily="34" charset="0"/>
              </a:rPr>
              <a:t>tack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latin typeface="Calibri" pitchFamily="34" charset="0"/>
                </a:rPr>
                <a:t> (</a:t>
              </a:r>
              <a:r>
                <a:rPr lang="en-GB" sz="2000" b="1" dirty="0" err="1">
                  <a:latin typeface="Courier New"/>
                  <a:cs typeface="Courier New"/>
                </a:rPr>
                <a:t>brk</a:t>
              </a:r>
              <a:r>
                <a:rPr lang="en-GB" sz="2000" b="1" dirty="0">
                  <a:latin typeface="Courier New"/>
                  <a:cs typeface="Courier New"/>
                </a:rPr>
                <a:t> </a:t>
              </a:r>
              <a:r>
                <a:rPr lang="en-GB" sz="2000" b="1" dirty="0" err="1">
                  <a:latin typeface="Calibri" pitchFamily="34" charset="0"/>
                </a:rPr>
                <a:t>ptr</a:t>
              </a:r>
              <a:r>
                <a:rPr lang="en-GB" sz="2000" b="1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+mn-lt"/>
              </a:rPr>
              <a:t>Heap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 Examples:</a:t>
            </a:r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>
                <a:latin typeface="Courier New" pitchFamily="49" charset="0"/>
              </a:rPr>
              <a:t>malloc</a:t>
            </a:r>
            <a:endParaRPr lang="en-GB" b="1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 garbage collection in Java, ML, and Lisp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an 8-byte (x86) or  16-byte (x86-64) boundary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/>
              <a:t>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a block of n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ints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 =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(n *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	p[i] = i;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Memory is word addressed.</a:t>
            </a:r>
          </a:p>
          <a:p>
            <a:r>
              <a:rPr lang="en-GB" dirty="0"/>
              <a:t>Words are </a:t>
            </a:r>
            <a:r>
              <a:rPr lang="en-GB" dirty="0" err="1"/>
              <a:t>int</a:t>
            </a:r>
            <a:r>
              <a:rPr lang="en-GB"/>
              <a:t>-sized.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8-byte (x86) or 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12947</TotalTime>
  <Words>1783</Words>
  <Application>Microsoft Macintosh PowerPoint</Application>
  <PresentationFormat>On-screen Show (4:3)</PresentationFormat>
  <Paragraphs>517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Arial Narrow</vt:lpstr>
      <vt:lpstr>Calibri</vt:lpstr>
      <vt:lpstr>Courier New</vt:lpstr>
      <vt:lpstr>Menlo-Regular</vt:lpstr>
      <vt:lpstr>ＭＳ Ｐゴシック</vt:lpstr>
      <vt:lpstr>Times New Roman</vt:lpstr>
      <vt:lpstr>Wingdings</vt:lpstr>
      <vt:lpstr>Wingdings 2</vt:lpstr>
      <vt:lpstr>template2007</vt:lpstr>
      <vt:lpstr>Dynamic Memory Allocation:  Basic Concepts  CSCI 380: Operating Systems  Lecture #8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Microsoft Office User</cp:lastModifiedBy>
  <cp:revision>649</cp:revision>
  <cp:lastPrinted>1999-09-20T15:19:18Z</cp:lastPrinted>
  <dcterms:created xsi:type="dcterms:W3CDTF">2012-10-29T21:36:53Z</dcterms:created>
  <dcterms:modified xsi:type="dcterms:W3CDTF">2018-09-18T13:48:02Z</dcterms:modified>
</cp:coreProperties>
</file>