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42" r:id="rId2"/>
    <p:sldId id="1405" r:id="rId3"/>
    <p:sldId id="1406" r:id="rId4"/>
    <p:sldId id="1407" r:id="rId5"/>
    <p:sldId id="1426" r:id="rId6"/>
    <p:sldId id="1434" r:id="rId7"/>
    <p:sldId id="1435" r:id="rId8"/>
    <p:sldId id="1445" r:id="rId9"/>
    <p:sldId id="1446" r:id="rId10"/>
    <p:sldId id="1431" r:id="rId11"/>
    <p:sldId id="1430" r:id="rId12"/>
    <p:sldId id="1428" r:id="rId13"/>
    <p:sldId id="1427" r:id="rId14"/>
    <p:sldId id="1429" r:id="rId15"/>
  </p:sldIdLst>
  <p:sldSz cx="9144000" cy="6858000" type="screen4x3"/>
  <p:notesSz cx="7302500" cy="9586913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579"/>
    <a:srgbClr val="F6D2D2"/>
    <a:srgbClr val="DEDFF5"/>
    <a:srgbClr val="F5F5F5"/>
    <a:srgbClr val="FFFFFF"/>
    <a:srgbClr val="DBF2DA"/>
    <a:srgbClr val="EBEBEB"/>
    <a:srgbClr val="990000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49" autoAdjust="0"/>
  </p:normalViewPr>
  <p:slideViewPr>
    <p:cSldViewPr snapToObjects="1">
      <p:cViewPr varScale="1">
        <p:scale>
          <a:sx n="131" d="100"/>
          <a:sy n="131" d="100"/>
        </p:scale>
        <p:origin x="1624" y="184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tags" Target="tags/tag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1" y="-26988"/>
            <a:ext cx="35052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Systems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/>
              <a:t>CSCI 380: Operating Systems	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/>
              <a:t>Lecture #6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process. 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To create virtual address for new new process</a:t>
            </a:r>
          </a:p>
          <a:p>
            <a:pPr lvl="1"/>
            <a:r>
              <a:rPr lang="en-GB" dirty="0"/>
              <a:t>Create exact copies of current </a:t>
            </a:r>
            <a:r>
              <a:rPr lang="en-GB" dirty="0" err="1">
                <a:latin typeface="Courier New"/>
                <a:cs typeface="Courier New"/>
              </a:rPr>
              <a:t>mm_struct</a:t>
            </a:r>
            <a:r>
              <a:rPr lang="en-GB" dirty="0"/>
              <a:t>,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/>
              <a:t>, and page tables. </a:t>
            </a:r>
          </a:p>
          <a:p>
            <a:pPr lvl="1"/>
            <a:r>
              <a:rPr lang="en-GB" dirty="0"/>
              <a:t>Flag each page in both processes as read-only</a:t>
            </a:r>
          </a:p>
          <a:p>
            <a:pPr lvl="1"/>
            <a:r>
              <a:rPr lang="en-GB" dirty="0"/>
              <a:t>Flag each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>
                <a:latin typeface="+mn-lt"/>
                <a:cs typeface="Courier New"/>
              </a:rPr>
              <a:t>i</a:t>
            </a:r>
            <a:r>
              <a:rPr lang="en-GB" dirty="0">
                <a:latin typeface="+mn-lt"/>
              </a:rPr>
              <a:t>n</a:t>
            </a:r>
            <a:r>
              <a:rPr lang="en-GB" dirty="0"/>
              <a:t> both processes as private COW</a:t>
            </a:r>
          </a:p>
          <a:p>
            <a:pPr lvl="1"/>
            <a:endParaRPr lang="en-GB" dirty="0"/>
          </a:p>
          <a:p>
            <a:r>
              <a:rPr lang="en-GB" dirty="0"/>
              <a:t>On return, each process has exact copy of virtual memory</a:t>
            </a:r>
          </a:p>
          <a:p>
            <a:endParaRPr lang="en-GB" dirty="0"/>
          </a:p>
          <a:p>
            <a:r>
              <a:rPr lang="en-GB" dirty="0"/>
              <a:t>Subsequent writes create new pages using COW mechanism.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5534024" y="1362074"/>
            <a:ext cx="3609975" cy="549592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endParaRPr lang="en-GB" dirty="0"/>
          </a:p>
          <a:p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/>
            <a:r>
              <a:rPr lang="en-GB" dirty="0"/>
              <a:t>Programs and initialized data backed by object files.</a:t>
            </a:r>
          </a:p>
          <a:p>
            <a:pPr lvl="1"/>
            <a:r>
              <a:rPr lang="en-GB" dirty="0">
                <a:latin typeface="Courier New"/>
                <a:cs typeface="Courier New"/>
              </a:rPr>
              <a:t>.</a:t>
            </a:r>
            <a:r>
              <a:rPr lang="en-GB" dirty="0" err="1">
                <a:latin typeface="Courier New"/>
                <a:cs typeface="Courier New"/>
              </a:rPr>
              <a:t>bss</a:t>
            </a:r>
            <a:r>
              <a:rPr lang="en-GB" dirty="0">
                <a:latin typeface="Courier New"/>
                <a:cs typeface="Courier New"/>
              </a:rPr>
              <a:t>  </a:t>
            </a:r>
            <a:r>
              <a:rPr lang="en-GB" dirty="0"/>
              <a:t>and stack backed by anonymous files . </a:t>
            </a:r>
          </a:p>
          <a:p>
            <a:endParaRPr lang="en-GB" dirty="0"/>
          </a:p>
          <a:p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/>
            <a:r>
              <a:rPr lang="en-GB" dirty="0"/>
              <a:t>Linux will fault in code and data pages as needed.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1514475" y="2627312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1514475" y="3262312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1514475" y="3956050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1514475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1514475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1514475" y="4943475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1514475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2540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1514475" y="1452562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2551113" y="2297112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2560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1514475" y="5668962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1316115" y="5867400"/>
            <a:ext cx="26654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3746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3746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3746500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3746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3746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3822700" y="1439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211180" y="2430462"/>
            <a:ext cx="649203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88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88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1003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1003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3822700" y="2811462"/>
            <a:ext cx="171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3822700" y="4106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3822700" y="45640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3822700" y="5173662"/>
            <a:ext cx="16922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275700" y="4792662"/>
            <a:ext cx="53445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88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88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1003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1003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PROT_READ, PROT_WRITE,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MAP_ANON, MAP_PRIVATE, MAP_SHARED,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 a pointer to start of mapped area (may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1963"/>
            <a:ext cx="9144000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19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>
                <a:latin typeface="Calibri" pitchFamily="34" charset="0"/>
              </a:rPr>
              <a:t>Copying a file to </a:t>
            </a:r>
            <a:r>
              <a:rPr lang="en-GB" kern="0" dirty="0" err="1">
                <a:latin typeface="Courier New"/>
                <a:cs typeface="Courier New"/>
              </a:rPr>
              <a:t>stdout</a:t>
            </a:r>
            <a:r>
              <a:rPr lang="en-GB" kern="0" dirty="0">
                <a:latin typeface="Calibri" pitchFamily="34" charset="0"/>
              </a:rPr>
              <a:t> without transferring data to user space 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3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6172200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81426" y="6183868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024982" cy="762000"/>
          </a:xfrm>
        </p:spPr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Memory mapped region </a:t>
            </a:r>
          </a:p>
          <a:p>
            <a:r>
              <a:rPr lang="en-US" sz="16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Uninitialized data (.</a:t>
            </a:r>
            <a:r>
              <a:rPr lang="en-US" sz="1600" dirty="0" err="1">
                <a:latin typeface="+mn-lt"/>
              </a:rPr>
              <a:t>bss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Process-specific data</a:t>
            </a:r>
          </a:p>
          <a:p>
            <a:pPr algn="ctr"/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  (</a:t>
            </a:r>
            <a:r>
              <a:rPr lang="en-US" sz="1600" dirty="0" err="1">
                <a:latin typeface="+mn-lt"/>
              </a:rPr>
              <a:t>ptables</a:t>
            </a:r>
            <a:r>
              <a:rPr lang="en-US" sz="1600" dirty="0">
                <a:latin typeface="+mn-lt"/>
              </a:rPr>
              <a:t>,</a:t>
            </a:r>
          </a:p>
          <a:p>
            <a:pPr algn="ctr"/>
            <a:r>
              <a:rPr lang="en-US" sz="1600" dirty="0">
                <a:latin typeface="+mn-lt"/>
              </a:rPr>
              <a:t>task and mm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2016465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9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>
                <a:latin typeface="Calibri" pitchFamily="34" charset="0"/>
              </a:rPr>
              <a:t>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657600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br>
              <a:rPr lang="en-GB" sz="1600" dirty="0"/>
            </a:br>
            <a:r>
              <a:rPr lang="en-GB" sz="1600" dirty="0"/>
              <a:t>this 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</a:t>
            </a:r>
            <a:r>
              <a:rPr lang="en-GB" sz="1600" b="1" dirty="0"/>
              <a:t>shared</a:t>
            </a:r>
            <a:r>
              <a:rPr lang="en-GB" sz="1600" dirty="0"/>
              <a:t> with other processes or </a:t>
            </a:r>
            <a:r>
              <a:rPr lang="en-GB" sz="1600" b="1" dirty="0"/>
              <a:t>private</a:t>
            </a:r>
            <a:r>
              <a:rPr lang="en-GB" sz="1600" dirty="0"/>
              <a:t>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</a:rPr>
              <a:t>Segmentation fault:</a:t>
            </a:r>
            <a:endParaRPr lang="en-US" sz="1800" dirty="0">
              <a:solidFill>
                <a:srgbClr val="99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sz="1800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Process is known as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r>
              <a:rPr lang="en-GB" i="1" dirty="0">
                <a:solidFill>
                  <a:srgbClr val="990000"/>
                </a:solidFill>
              </a:rPr>
              <a:t>. 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a physical page full of 0's (</a:t>
            </a:r>
            <a:r>
              <a:rPr lang="en-GB" b="1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r>
              <a:rPr lang="en-US" dirty="0"/>
              <a:t>Process 1  maps the shared object. 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74875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24078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48400" y="2097772"/>
            <a:ext cx="2651125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Process 2 maps the shared object.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>
                <a:latin typeface="Calibri" pitchFamily="34" charset="0"/>
              </a:rPr>
              <a:t>Notice how the virtual addresses can be different.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r>
              <a:rPr lang="en-US" dirty="0"/>
              <a:t>Two processes mapping a </a:t>
            </a:r>
            <a:r>
              <a:rPr lang="en-US" i="1" dirty="0">
                <a:solidFill>
                  <a:srgbClr val="990000"/>
                </a:solidFill>
              </a:rPr>
              <a:t>private copy-on-write (COW)  </a:t>
            </a:r>
            <a:r>
              <a:rPr lang="en-US" dirty="0"/>
              <a:t>object. </a:t>
            </a:r>
          </a:p>
          <a:p>
            <a:r>
              <a:rPr lang="en-US" dirty="0"/>
              <a:t>Area flagged as private copy-on-write</a:t>
            </a:r>
          </a:p>
          <a:p>
            <a:r>
              <a:rPr lang="en-US" dirty="0" err="1"/>
              <a:t>PTEs</a:t>
            </a:r>
            <a:r>
              <a:rPr lang="en-US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7580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44353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 Private</a:t>
            </a:r>
          </a:p>
          <a:p>
            <a:r>
              <a:rPr lang="en-US" sz="1800" dirty="0"/>
              <a:t>copy-on-write</a:t>
            </a:r>
          </a:p>
          <a:p>
            <a:r>
              <a:rPr lang="en-US" sz="1800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r>
              <a:rPr lang="en-US" dirty="0"/>
              <a:t>Instruction writing to private page triggers protection fault. </a:t>
            </a:r>
          </a:p>
          <a:p>
            <a:r>
              <a:rPr lang="en-US" dirty="0"/>
              <a:t>Handler creates new R/W page. </a:t>
            </a:r>
          </a:p>
          <a:p>
            <a:r>
              <a:rPr lang="en-US" dirty="0"/>
              <a:t>Instruction restarts upon handler return. </a:t>
            </a:r>
          </a:p>
          <a:p>
            <a:r>
              <a:rPr lang="en-US" dirty="0"/>
              <a:t>Copying deferred as long as possible!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9485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6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835228" y="3103553"/>
            <a:ext cx="11742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712054" y="3833207"/>
            <a:ext cx="155917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Write to private</a:t>
            </a:r>
          </a:p>
          <a:p>
            <a:pPr algn="ctr"/>
            <a:r>
              <a:rPr lang="en-US" sz="1800" dirty="0"/>
              <a:t>copy-on-write</a:t>
            </a:r>
          </a:p>
          <a:p>
            <a:pPr algn="ctr"/>
            <a:r>
              <a:rPr lang="en-US" sz="1800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12743</TotalTime>
  <Words>969</Words>
  <Application>Microsoft Macintosh PowerPoint</Application>
  <PresentationFormat>On-screen Show (4:3)</PresentationFormat>
  <Paragraphs>264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 Narrow</vt:lpstr>
      <vt:lpstr>Calibri</vt:lpstr>
      <vt:lpstr>Courier New</vt:lpstr>
      <vt:lpstr>Menlo-Regular</vt:lpstr>
      <vt:lpstr>ＭＳ Ｐゴシック</vt:lpstr>
      <vt:lpstr>Times New Roman</vt:lpstr>
      <vt:lpstr>Wingdings</vt:lpstr>
      <vt:lpstr>Wingdings 2</vt:lpstr>
      <vt:lpstr>template2007</vt:lpstr>
      <vt:lpstr>Virtual Memory: Systems  CSCI 380: Operating Systems  Lecture #6</vt:lpstr>
      <vt:lpstr>Virtual Address Space of a Linux Process</vt:lpstr>
      <vt:lpstr>Linux Organizes VM as Collection of “Areas” </vt:lpstr>
      <vt:lpstr>Linux Page 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</vt:vector>
  </TitlesOfParts>
  <Company> 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Microsoft Office User</cp:lastModifiedBy>
  <cp:revision>546</cp:revision>
  <cp:lastPrinted>2010-10-19T14:58:03Z</cp:lastPrinted>
  <dcterms:created xsi:type="dcterms:W3CDTF">2011-01-05T23:16:19Z</dcterms:created>
  <dcterms:modified xsi:type="dcterms:W3CDTF">2018-09-18T13:43:27Z</dcterms:modified>
</cp:coreProperties>
</file>