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1432" r:id="rId3"/>
    <p:sldId id="1433" r:id="rId4"/>
    <p:sldId id="1434" r:id="rId5"/>
    <p:sldId id="1411" r:id="rId6"/>
    <p:sldId id="1262" r:id="rId7"/>
    <p:sldId id="1286" r:id="rId8"/>
    <p:sldId id="1285" r:id="rId9"/>
    <p:sldId id="1264" r:id="rId10"/>
    <p:sldId id="1412" r:id="rId11"/>
    <p:sldId id="1265" r:id="rId12"/>
    <p:sldId id="1266" r:id="rId13"/>
    <p:sldId id="1268" r:id="rId14"/>
    <p:sldId id="1289" r:id="rId15"/>
    <p:sldId id="1290" r:id="rId16"/>
    <p:sldId id="1291" r:id="rId17"/>
    <p:sldId id="1292" r:id="rId18"/>
    <p:sldId id="1293" r:id="rId19"/>
    <p:sldId id="1294" r:id="rId20"/>
    <p:sldId id="1430" r:id="rId21"/>
    <p:sldId id="1273" r:id="rId22"/>
    <p:sldId id="1414" r:id="rId23"/>
    <p:sldId id="1274" r:id="rId24"/>
    <p:sldId id="1295" r:id="rId25"/>
    <p:sldId id="1277" r:id="rId26"/>
    <p:sldId id="1415" r:id="rId27"/>
    <p:sldId id="1278" r:id="rId28"/>
    <p:sldId id="1416" r:id="rId29"/>
    <p:sldId id="1427" r:id="rId30"/>
    <p:sldId id="1428" r:id="rId31"/>
    <p:sldId id="1417" r:id="rId32"/>
    <p:sldId id="1418" r:id="rId33"/>
    <p:sldId id="1419" r:id="rId34"/>
    <p:sldId id="1420" r:id="rId35"/>
    <p:sldId id="1421" r:id="rId36"/>
    <p:sldId id="1431" r:id="rId37"/>
    <p:sldId id="1422" r:id="rId38"/>
    <p:sldId id="1423" r:id="rId39"/>
    <p:sldId id="1424" r:id="rId40"/>
    <p:sldId id="1425" r:id="rId41"/>
    <p:sldId id="1429" r:id="rId42"/>
    <p:sldId id="1426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49" autoAdjust="0"/>
  </p:normalViewPr>
  <p:slideViewPr>
    <p:cSldViewPr snapToObjects="1">
      <p:cViewPr varScale="1">
        <p:scale>
          <a:sx n="131" d="100"/>
          <a:sy n="131" d="100"/>
        </p:scale>
        <p:origin x="1624" y="184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gs" Target="tags/tag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FEF522A-33A8-2C4F-A6C1-8CD2FD439D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8487417B-1113-924F-AACB-E998A02D9A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7771" y="-24200"/>
            <a:ext cx="302622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CSCI 380: Operating Systems	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Lecture #5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KB, sometimes 4 MB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traces behave differently from command-line input!”</a:t>
            </a:r>
          </a:p>
          <a:p>
            <a:pPr lvl="1"/>
            <a:r>
              <a:rPr lang="en-US" dirty="0"/>
              <a:t>Some people are confused to find /bin/echo on their jobs list after running some trace files.</a:t>
            </a:r>
          </a:p>
          <a:p>
            <a:pPr lvl="1"/>
            <a:r>
              <a:rPr lang="en-US" dirty="0"/>
              <a:t>Some traces (e.g. trace05) print what they’re running before they run them. They do this by using /bin/echo.</a:t>
            </a:r>
          </a:p>
          <a:p>
            <a:pPr lvl="1"/>
            <a:r>
              <a:rPr lang="en-US" dirty="0"/>
              <a:t>So if you see a mysterious /bin/echo show up on your jobs list, you shouldn’t wonder </a:t>
            </a:r>
            <a:r>
              <a:rPr lang="en-US" i="1" dirty="0"/>
              <a:t>why it got on your jobs list</a:t>
            </a:r>
            <a:r>
              <a:rPr lang="en-US" dirty="0"/>
              <a:t>, you should wonder </a:t>
            </a:r>
            <a:r>
              <a:rPr lang="en-US" i="1" dirty="0"/>
              <a:t>why it never got deleted.</a:t>
            </a:r>
            <a:endParaRPr lang="en-US" dirty="0"/>
          </a:p>
          <a:p>
            <a:pPr lvl="1"/>
            <a:r>
              <a:rPr lang="en-US" dirty="0"/>
              <a:t>Moral of the story: open the trace file and see what it does!</a:t>
            </a:r>
          </a:p>
        </p:txBody>
      </p:sp>
    </p:spTree>
    <p:extLst>
      <p:ext uri="{BB962C8B-B14F-4D97-AF65-F5344CB8AC3E}">
        <p14:creationId xmlns:p14="http://schemas.microsoft.com/office/powerpoint/2010/main" val="210144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igsuspend</a:t>
            </a:r>
            <a:r>
              <a:rPr lang="en-US" dirty="0"/>
              <a:t>???</a:t>
            </a:r>
          </a:p>
          <a:p>
            <a:pPr lvl="1"/>
            <a:r>
              <a:rPr lang="en-US" dirty="0"/>
              <a:t>You can only use </a:t>
            </a:r>
            <a:r>
              <a:rPr lang="en-US" dirty="0" err="1"/>
              <a:t>waitpid</a:t>
            </a:r>
            <a:r>
              <a:rPr lang="en-US" dirty="0"/>
              <a:t>() once, but there are probably two places you probably need to reap children (one for foreground jobs, one for background jobs).</a:t>
            </a:r>
          </a:p>
          <a:p>
            <a:pPr lvl="1"/>
            <a:r>
              <a:rPr lang="en-US" dirty="0"/>
              <a:t>Temptation: use </a:t>
            </a:r>
            <a:r>
              <a:rPr lang="en-US" dirty="0" err="1"/>
              <a:t>waitpid</a:t>
            </a:r>
            <a:r>
              <a:rPr lang="en-US" dirty="0"/>
              <a:t>() for background jobs; use </a:t>
            </a:r>
            <a:r>
              <a:rPr lang="en-US" dirty="0">
                <a:latin typeface="Consolas"/>
                <a:cs typeface="Consolas"/>
              </a:rPr>
              <a:t>sleep()</a:t>
            </a:r>
            <a:r>
              <a:rPr lang="en-US" dirty="0"/>
              <a:t> or a tight loop (i.e., </a:t>
            </a:r>
            <a:r>
              <a:rPr lang="en-US" dirty="0">
                <a:latin typeface="Consolas"/>
                <a:cs typeface="Consolas"/>
              </a:rPr>
              <a:t>while(1) </a:t>
            </a:r>
            <a:r>
              <a:rPr lang="en-US" dirty="0" smtClean="0">
                <a:latin typeface="Consolas"/>
                <a:cs typeface="Consolas"/>
              </a:rPr>
              <a:t>{}</a:t>
            </a:r>
            <a:r>
              <a:rPr lang="en-US" dirty="0" smtClean="0"/>
              <a:t>). </a:t>
            </a:r>
            <a:r>
              <a:rPr lang="en-US" b="1" dirty="0" smtClean="0"/>
              <a:t>This is okay for the assignment</a:t>
            </a:r>
            <a:endParaRPr lang="en-US" b="1" dirty="0">
              <a:latin typeface="Consolas"/>
              <a:cs typeface="Consolas"/>
            </a:endParaRPr>
          </a:p>
          <a:p>
            <a:pPr lvl="1"/>
            <a:r>
              <a:rPr lang="en-US" b="1" i="1" u="sng" dirty="0"/>
              <a:t>Correct</a:t>
            </a:r>
            <a:r>
              <a:rPr lang="en-US" dirty="0"/>
              <a:t> solution: use </a:t>
            </a:r>
            <a:r>
              <a:rPr lang="en-US" dirty="0" err="1"/>
              <a:t>sigsuspend</a:t>
            </a:r>
            <a:r>
              <a:rPr lang="en-US" dirty="0"/>
              <a:t> to block your process until a signal arrives.</a:t>
            </a: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sigsuspend(const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sigset_t</a:t>
            </a:r>
            <a:r>
              <a:rPr lang="en-US" dirty="0">
                <a:latin typeface="Consolas"/>
                <a:cs typeface="Consolas"/>
              </a:rPr>
              <a:t> *mask)</a:t>
            </a:r>
          </a:p>
          <a:p>
            <a:pPr lvl="1"/>
            <a:r>
              <a:rPr lang="en-US" i="1" dirty="0"/>
              <a:t>Temporarily </a:t>
            </a:r>
            <a:r>
              <a:rPr lang="en-US" dirty="0"/>
              <a:t>replaces the process’s signal mask with </a:t>
            </a:r>
            <a:r>
              <a:rPr lang="en-US" dirty="0">
                <a:latin typeface="Consolas"/>
                <a:cs typeface="Consolas"/>
              </a:rPr>
              <a:t>mask</a:t>
            </a:r>
            <a:r>
              <a:rPr lang="en-US" dirty="0">
                <a:cs typeface="Consolas"/>
              </a:rPr>
              <a:t>, which </a:t>
            </a:r>
            <a:r>
              <a:rPr lang="en-US" dirty="0"/>
              <a:t>should be the signals you </a:t>
            </a:r>
            <a:r>
              <a:rPr lang="en-US" b="1" dirty="0"/>
              <a:t>don’t</a:t>
            </a:r>
            <a:r>
              <a:rPr lang="en-US" dirty="0"/>
              <a:t> want to be interrupted by.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/>
              <a:t>will return after an </a:t>
            </a:r>
            <a:r>
              <a:rPr lang="en-US" b="1" dirty="0"/>
              <a:t>un</a:t>
            </a:r>
            <a:r>
              <a:rPr lang="en-US" dirty="0"/>
              <a:t>blocked signal is received and its handler run. When it returns, it automatically reverts the process signal mask to its old value.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24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874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737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5913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41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FAQ: </a:t>
            </a:r>
            <a:r>
              <a:rPr lang="en-US" dirty="0" err="1"/>
              <a:t>sigsuspend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200" b="0" dirty="0" err="1">
                <a:latin typeface="Consolas"/>
                <a:cs typeface="Consolas"/>
              </a:rPr>
              <a:t>int</a:t>
            </a:r>
            <a:r>
              <a:rPr lang="en-US" sz="1200" b="0" dirty="0">
                <a:latin typeface="Consolas"/>
                <a:cs typeface="Consolas"/>
              </a:rPr>
              <a:t> main() {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sigset_t</a:t>
            </a:r>
            <a:r>
              <a:rPr lang="en-US" sz="1200" b="0" dirty="0">
                <a:latin typeface="Consolas"/>
                <a:cs typeface="Consolas"/>
              </a:rPr>
              <a:t> </a:t>
            </a:r>
            <a:r>
              <a:rPr lang="en-US" sz="1200" b="0" dirty="0" err="1">
                <a:latin typeface="Consolas"/>
                <a:cs typeface="Consolas"/>
              </a:rPr>
              <a:t>waitmask</a:t>
            </a:r>
            <a:r>
              <a:rPr lang="en-US" sz="1200" b="0" dirty="0">
                <a:latin typeface="Consolas"/>
                <a:cs typeface="Consolas"/>
              </a:rPr>
              <a:t>, 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, 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set </a:t>
            </a:r>
            <a:r>
              <a:rPr lang="en-US" sz="1200" b="0" dirty="0" err="1">
                <a:latin typeface="Consolas"/>
                <a:cs typeface="Consolas"/>
              </a:rPr>
              <a:t>waitmask</a:t>
            </a:r>
            <a:r>
              <a:rPr lang="en-US" sz="1200" b="0" dirty="0">
                <a:latin typeface="Consolas"/>
                <a:cs typeface="Consolas"/>
              </a:rPr>
              <a:t> with everything </a:t>
            </a:r>
            <a:r>
              <a:rPr lang="en-US" sz="1200" b="0" dirty="0">
                <a:solidFill>
                  <a:srgbClr val="FF0000"/>
                </a:solidFill>
                <a:latin typeface="Consolas"/>
                <a:cs typeface="Consolas"/>
              </a:rPr>
              <a:t>except </a:t>
            </a:r>
            <a:r>
              <a:rPr lang="en-US" sz="1200" b="0" dirty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sigfillset(&amp;waitmask</a:t>
            </a:r>
            <a:r>
              <a:rPr lang="en-US" sz="1200" b="0" dirty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sigdelset(&amp;waitmask</a:t>
            </a:r>
            <a:r>
              <a:rPr lang="en-US" sz="1200" b="0" dirty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set 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 with </a:t>
            </a:r>
            <a:r>
              <a:rPr lang="en-US" sz="1200" b="0" dirty="0">
                <a:solidFill>
                  <a:srgbClr val="FF0000"/>
                </a:solidFill>
                <a:latin typeface="Consolas"/>
                <a:cs typeface="Consolas"/>
              </a:rPr>
              <a:t>only </a:t>
            </a:r>
            <a:r>
              <a:rPr lang="en-US" sz="1200" b="0" dirty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sigemptyset(&amp;newmask</a:t>
            </a:r>
            <a:r>
              <a:rPr lang="en-US" sz="1200" b="0" dirty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sigaddset(&amp;newmask</a:t>
            </a:r>
            <a:r>
              <a:rPr lang="en-US" sz="1200" b="0" dirty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sigprocmask(SIG_BLOCK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) &lt; 0) 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//</a:t>
            </a:r>
            <a:r>
              <a:rPr lang="en-US" sz="1200" b="0" dirty="0" err="1">
                <a:solidFill>
                  <a:srgbClr val="000000"/>
                </a:solidFill>
                <a:latin typeface="Consolas"/>
                <a:cs typeface="Consolas"/>
              </a:rPr>
              <a:t>oldmask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 now stores </a:t>
            </a:r>
            <a:r>
              <a:rPr lang="en-US" sz="1200" b="0" dirty="0" err="1">
                <a:solidFill>
                  <a:srgbClr val="000000"/>
                </a:solidFill>
                <a:latin typeface="Consolas"/>
                <a:cs typeface="Consolas"/>
              </a:rPr>
              <a:t>prev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 mask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unix_error("SIG_BLOCK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CRITICAL REGION OF CODE (SIGINT blocked)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pause, allowing ONLY 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sigsuspend(&amp;waitmask</a:t>
            </a:r>
            <a:r>
              <a:rPr lang="en-US" sz="1200" b="0" dirty="0">
                <a:latin typeface="Consolas"/>
                <a:cs typeface="Consolas"/>
              </a:rPr>
              <a:t>)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!= -1)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unix_error("sigsuspend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RETURN FROM SIGSUSPEND (returns to signal state from before </a:t>
            </a:r>
            <a:r>
              <a:rPr lang="en-US" sz="1200" b="0" dirty="0" err="1">
                <a:latin typeface="Consolas"/>
                <a:cs typeface="Consolas"/>
              </a:rPr>
              <a:t>sigsuspend</a:t>
            </a:r>
            <a:r>
              <a:rPr lang="en-US" sz="1200" b="0" dirty="0">
                <a:latin typeface="Consolas"/>
                <a:cs typeface="Consolas"/>
              </a:rPr>
              <a:t>)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Reset signal mask which unblocks 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sigprocmask(SIG_SETMASK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latin typeface="Consolas"/>
                <a:cs typeface="Consolas"/>
              </a:rPr>
              <a:t>, NULL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) &lt; 0)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unix_error("SIG_SETMASK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08932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 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57387" y="337156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1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2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k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18308</TotalTime>
  <Words>2940</Words>
  <Application>Microsoft Macintosh PowerPoint</Application>
  <PresentationFormat>On-screen Show (4:3)</PresentationFormat>
  <Paragraphs>963</Paragraphs>
  <Slides>42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</vt:lpstr>
      <vt:lpstr>Arial Narrow</vt:lpstr>
      <vt:lpstr>Calibri</vt:lpstr>
      <vt:lpstr>Consolas</vt:lpstr>
      <vt:lpstr>Courier New</vt:lpstr>
      <vt:lpstr>ＭＳ Ｐゴシック</vt:lpstr>
      <vt:lpstr>msgothic</vt:lpstr>
      <vt:lpstr>Symbol</vt:lpstr>
      <vt:lpstr>Times New Roman</vt:lpstr>
      <vt:lpstr>Wingdings</vt:lpstr>
      <vt:lpstr>Wingdings 2</vt:lpstr>
      <vt:lpstr>template2007</vt:lpstr>
      <vt:lpstr>Virtual Memory: Concepts  CSCI 380: Operating Systems  Lecture #5</vt:lpstr>
      <vt:lpstr>Shell Lab FAQ</vt:lpstr>
      <vt:lpstr>Shell Lab FAQ</vt:lpstr>
      <vt:lpstr>Shell Lab FAQ: sigsuspend example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Company> 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Microsoft Office User</cp:lastModifiedBy>
  <cp:revision>569</cp:revision>
  <cp:lastPrinted>1999-09-20T15:19:18Z</cp:lastPrinted>
  <dcterms:created xsi:type="dcterms:W3CDTF">2011-01-05T23:17:11Z</dcterms:created>
  <dcterms:modified xsi:type="dcterms:W3CDTF">2018-09-18T13:44:27Z</dcterms:modified>
</cp:coreProperties>
</file>