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542" r:id="rId2"/>
    <p:sldId id="1568" r:id="rId3"/>
    <p:sldId id="1470" r:id="rId4"/>
    <p:sldId id="1472" r:id="rId5"/>
    <p:sldId id="1559" r:id="rId6"/>
    <p:sldId id="1560" r:id="rId7"/>
    <p:sldId id="1561" r:id="rId8"/>
    <p:sldId id="1562" r:id="rId9"/>
    <p:sldId id="1563" r:id="rId10"/>
    <p:sldId id="1473" r:id="rId11"/>
    <p:sldId id="1474" r:id="rId12"/>
    <p:sldId id="1475" r:id="rId13"/>
    <p:sldId id="1476" r:id="rId14"/>
    <p:sldId id="1555" r:id="rId15"/>
    <p:sldId id="1527" r:id="rId16"/>
    <p:sldId id="1567" r:id="rId17"/>
    <p:sldId id="1564" r:id="rId18"/>
    <p:sldId id="1570" r:id="rId19"/>
    <p:sldId id="1565" r:id="rId20"/>
    <p:sldId id="1571" r:id="rId21"/>
    <p:sldId id="1572" r:id="rId22"/>
    <p:sldId id="1573" r:id="rId23"/>
    <p:sldId id="1574" r:id="rId24"/>
    <p:sldId id="1575" r:id="rId25"/>
    <p:sldId id="1566" r:id="rId26"/>
    <p:sldId id="1538" r:id="rId27"/>
    <p:sldId id="1539" r:id="rId28"/>
    <p:sldId id="1540" r:id="rId29"/>
    <p:sldId id="1541" r:id="rId30"/>
    <p:sldId id="1542" r:id="rId31"/>
    <p:sldId id="1543" r:id="rId32"/>
    <p:sldId id="1544" r:id="rId33"/>
    <p:sldId id="1545" r:id="rId34"/>
    <p:sldId id="1546" r:id="rId35"/>
    <p:sldId id="1549" r:id="rId36"/>
    <p:sldId id="1488" r:id="rId37"/>
    <p:sldId id="1489" r:id="rId38"/>
    <p:sldId id="1532" r:id="rId39"/>
    <p:sldId id="1490" r:id="rId40"/>
    <p:sldId id="1491" r:id="rId41"/>
    <p:sldId id="1528" r:id="rId42"/>
    <p:sldId id="1512" r:id="rId43"/>
    <p:sldId id="1513" r:id="rId44"/>
    <p:sldId id="1514" r:id="rId45"/>
    <p:sldId id="1505" r:id="rId46"/>
    <p:sldId id="1515" r:id="rId47"/>
    <p:sldId id="1558" r:id="rId48"/>
    <p:sldId id="1569" r:id="rId49"/>
    <p:sldId id="1552" r:id="rId50"/>
    <p:sldId id="1553" r:id="rId51"/>
    <p:sldId id="1554" r:id="rId52"/>
    <p:sldId id="1551" r:id="rId53"/>
  </p:sldIdLst>
  <p:sldSz cx="9144000" cy="6858000" type="screen4x3"/>
  <p:notesSz cx="7302500" cy="9586913"/>
  <p:custDataLst>
    <p:tags r:id="rId5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579"/>
    <a:srgbClr val="990000"/>
    <a:srgbClr val="F6F5BD"/>
    <a:srgbClr val="F1C7C7"/>
    <a:srgbClr val="D5F1CF"/>
    <a:srgbClr val="EBAFAF"/>
    <a:srgbClr val="ACE3A1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480" autoAdjust="0"/>
    <p:restoredTop sz="94649" autoAdjust="0"/>
  </p:normalViewPr>
  <p:slideViewPr>
    <p:cSldViewPr snapToObjects="1">
      <p:cViewPr varScale="1">
        <p:scale>
          <a:sx n="118" d="100"/>
          <a:sy n="118" d="100"/>
        </p:scale>
        <p:origin x="200" y="752"/>
      </p:cViewPr>
      <p:guideLst>
        <p:guide orient="horz" pos="672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19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1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1" y="-26988"/>
            <a:ext cx="3048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200" dirty="0">
                <a:solidFill>
                  <a:srgbClr val="FFD579"/>
                </a:solidFill>
                <a:latin typeface="Times New Roman" pitchFamily="18" charset="0"/>
              </a:rPr>
              <a:t>Killian – CSCI 380 – Millersville University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sapp.cs.cmu.edu/public/code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System-Level I/O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	</a:t>
            </a:r>
            <a:br>
              <a:rPr lang="en-US" sz="2000" b="0" dirty="0"/>
            </a:br>
            <a:r>
              <a:rPr lang="en-US" sz="2000" b="0" dirty="0"/>
              <a:t>Lecture #4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Linux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 (</a:t>
            </a:r>
            <a:r>
              <a:rPr lang="en-US" dirty="0" err="1"/>
              <a:t>stdin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 (</a:t>
            </a:r>
            <a:r>
              <a:rPr lang="en-US" dirty="0" err="1"/>
              <a:t>stdout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 (</a:t>
            </a:r>
            <a:r>
              <a:rPr lang="en-US" dirty="0" err="1"/>
              <a:t>stderr</a:t>
            </a:r>
            <a:r>
              <a:rPr lang="en-US" dirty="0"/>
              <a:t>)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Closing 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Returns 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Short 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Returns 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 dirty="0"/>
              <a:t>Copying </a:t>
            </a:r>
            <a:r>
              <a:rPr lang="en-US" dirty="0" err="1"/>
              <a:t>stdin</a:t>
            </a:r>
            <a:r>
              <a:rPr lang="en-US" dirty="0"/>
              <a:t> to </a:t>
            </a:r>
            <a:r>
              <a:rPr lang="en-US" dirty="0" err="1"/>
              <a:t>stdout</a:t>
            </a:r>
            <a:r>
              <a:rPr lang="en-US" dirty="0"/>
              <a:t>, one byte at a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461125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>
                <a:solidFill>
                  <a:srgbClr val="C1651C"/>
                </a:solidFill>
                <a:latin typeface="Courier New"/>
                <a:cs typeface="Courier New"/>
              </a:rPr>
              <a:t>c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(Read(STDIN_FILENO, &amp;c, 1) !=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Write(STDOUT_FILENO, &amp;c, 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On Short Counts</a:t>
            </a:r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</a:t>
            </a:r>
          </a:p>
          <a:p>
            <a:endParaRPr lang="en-US" dirty="0"/>
          </a:p>
          <a:p>
            <a:r>
              <a:rPr lang="en-US" dirty="0"/>
              <a:t>Short 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endParaRPr lang="en-US" dirty="0"/>
          </a:p>
          <a:p>
            <a:r>
              <a:rPr lang="en-US" dirty="0"/>
              <a:t>Best practice is to always allow for short counts.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/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8493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RIO Package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RIO is a set of wrappers that provide efficient and robust I/O in apps, such as network programs that are subject to short counts</a:t>
            </a:r>
          </a:p>
          <a:p>
            <a:endParaRPr lang="en-US" dirty="0"/>
          </a:p>
          <a:p>
            <a:r>
              <a:rPr lang="en-US" dirty="0"/>
              <a:t>RIO provides two different kinds of functions</a:t>
            </a:r>
          </a:p>
          <a:p>
            <a:pPr lvl="1"/>
            <a:r>
              <a:rPr lang="en-US" dirty="0" err="1"/>
              <a:t>Unbuffered</a:t>
            </a:r>
            <a:r>
              <a:rPr lang="en-US" dirty="0"/>
              <a:t> input and output of binary data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rio_writen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Buffered input of text lines and binary data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Buffered RIO routines are thread-safe and can be interleaved arbitrarily on the same descriptor</a:t>
            </a:r>
          </a:p>
          <a:p>
            <a:pPr lvl="2"/>
            <a:endParaRPr lang="en-US" dirty="0"/>
          </a:p>
          <a:p>
            <a:r>
              <a:rPr lang="en-US" dirty="0"/>
              <a:t>Download from </a:t>
            </a:r>
            <a:r>
              <a:rPr lang="en-US" dirty="0">
                <a:hlinkClick r:id="rId3"/>
              </a:rPr>
              <a:t>http://csapp.cs.cmu.edu/3e/code.html</a:t>
            </a:r>
            <a:r>
              <a:rPr lang="en-US" dirty="0"/>
              <a:t>  </a:t>
            </a:r>
          </a:p>
          <a:p>
            <a:pPr lvl="1">
              <a:buNone/>
            </a:pP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  </a:t>
            </a:r>
            <a:r>
              <a:rPr lang="en-US" b="1" dirty="0" err="1">
                <a:latin typeface="Courier New"/>
                <a:cs typeface="Courier New"/>
              </a:rPr>
              <a:t>src/csapp.c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/>
                <a:cs typeface="Courier New"/>
              </a:rPr>
              <a:t>include/</a:t>
            </a:r>
            <a:r>
              <a:rPr lang="en-US" b="1" dirty="0" err="1">
                <a:latin typeface="Courier New"/>
                <a:cs typeface="Courier New"/>
              </a:rPr>
              <a:t>csapp.h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56147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EOF</a:t>
            </a:r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never returns a short count</a:t>
            </a:r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descriptor</a:t>
            </a:r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14542453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errno</a:t>
            </a:r>
            <a:r>
              <a:rPr lang="en-US" sz="1600" dirty="0"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sig handler 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else if 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820348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929822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reads a text line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1879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 (cont)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Warning: 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533400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577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Layered on Unix file:</a:t>
            </a:r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762000" y="5452646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  <p:extLst>
      <p:ext uri="{BB962C8B-B14F-4D97-AF65-F5344CB8AC3E}">
        <p14:creationId xmlns:p14="http://schemas.microsoft.com/office/powerpoint/2010/main" val="141648114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  <p:extLst>
      <p:ext uri="{BB962C8B-B14F-4D97-AF65-F5344CB8AC3E}">
        <p14:creationId xmlns:p14="http://schemas.microsoft.com/office/powerpoint/2010/main" val="363533938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Example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912812"/>
          </a:xfrm>
        </p:spPr>
        <p:txBody>
          <a:bodyPr/>
          <a:lstStyle/>
          <a:p>
            <a:r>
              <a:rPr lang="en-US"/>
              <a:t>Copying the lines of a text file from standard input to standard output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main(int argc, char **argv)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n;</a:t>
            </a:r>
          </a:p>
          <a:p>
            <a:r>
              <a:rPr lang="en-US" sz="1600" dirty="0">
                <a:latin typeface="Courier New" pitchFamily="49" charset="0"/>
              </a:rPr>
              <a:t>    rio_t rio;</a:t>
            </a:r>
          </a:p>
          <a:p>
            <a:r>
              <a:rPr lang="en-US" sz="1600" dirty="0">
                <a:latin typeface="Courier New" pitchFamily="49" charset="0"/>
              </a:rPr>
              <a:t>    char buf[MAXLINE];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Rio_readinitb(&amp;rio, STDIN_FILENO);</a:t>
            </a:r>
          </a:p>
          <a:p>
            <a:r>
              <a:rPr lang="en-US" sz="1600" dirty="0">
                <a:latin typeface="Courier New" pitchFamily="49" charset="0"/>
              </a:rPr>
              <a:t>    while((n = Rio_readlineb(&amp;rio, buf, MAXLINE)) != 0) </a:t>
            </a:r>
          </a:p>
          <a:p>
            <a:r>
              <a:rPr lang="en-US" sz="1600" dirty="0">
                <a:latin typeface="Courier New" pitchFamily="49" charset="0"/>
              </a:rPr>
              <a:t>	Rio_writen(STDOUT_FILENO, buf, n);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5758" y="5209877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cpfile.c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229945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>
              <a:solidFill>
                <a:srgbClr val="7F7F7F"/>
              </a:solidFill>
            </a:endParaRPr>
          </a:p>
          <a:p>
            <a:r>
              <a:rPr lang="en-US" dirty="0"/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1257900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st_dev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mode_t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st_mode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nlink_t</a:t>
            </a:r>
            <a:r>
              <a:rPr lang="en-US" sz="1600" dirty="0">
                <a:latin typeface="Courier New" pitchFamily="49" charset="0"/>
              </a:rPr>
              <a:t>       </a:t>
            </a:r>
            <a:r>
              <a:rPr lang="en-US" sz="1600" dirty="0" err="1">
                <a:latin typeface="Courier New" pitchFamily="49" charset="0"/>
              </a:rPr>
              <a:t>st_nlink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uid_t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st_uid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gid_t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st_gid</a:t>
            </a:r>
            <a:r>
              <a:rPr lang="en-US" sz="1600" dirty="0">
                <a:latin typeface="Courier New" pitchFamily="49" charset="0"/>
              </a:rPr>
              <a:t>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dev_t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st_rdev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Device type (if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inode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device)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off_t</a:t>
            </a:r>
            <a:r>
              <a:rPr lang="en-US" sz="1600" dirty="0">
                <a:latin typeface="Courier New" pitchFamily="49" charset="0"/>
              </a:rPr>
              <a:t>         </a:t>
            </a:r>
            <a:r>
              <a:rPr lang="en-US" sz="1600" dirty="0" err="1">
                <a:latin typeface="Courier New" pitchFamily="49" charset="0"/>
              </a:rPr>
              <a:t>st_size</a:t>
            </a:r>
            <a:r>
              <a:rPr lang="en-US" sz="1600" dirty="0">
                <a:latin typeface="Courier New" pitchFamily="49" charset="0"/>
              </a:rPr>
              <a:t>;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st_blksize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Blocksize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for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filesystem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I/O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unsigned long </a:t>
            </a:r>
            <a:r>
              <a:rPr lang="en-US" sz="1600" dirty="0" err="1">
                <a:latin typeface="Courier New" pitchFamily="49" charset="0"/>
              </a:rPr>
              <a:t>st_blocks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st_atime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modification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st_ctime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15340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Stat(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&amp;stat);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(S_ISREG(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Determine file type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"regular"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(S_ISDIR(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"directory"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type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"other"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stat.st_mode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&amp; S_IRUSR))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read access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"yes"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"no"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%s, </a:t>
            </a:r>
            <a:r>
              <a:rPr lang="es-ES_tradnl" sz="1600" dirty="0" err="1">
                <a:solidFill>
                  <a:srgbClr val="9D206F"/>
                </a:solidFill>
                <a:latin typeface="Courier New"/>
                <a:cs typeface="Courier New"/>
              </a:rPr>
              <a:t>read</a:t>
            </a:r>
            <a:r>
              <a:rPr lang="es-ES_tradnl" sz="1600" dirty="0">
                <a:solidFill>
                  <a:srgbClr val="9D206F"/>
                </a:solidFill>
                <a:latin typeface="Courier New"/>
                <a:cs typeface="Courier New"/>
              </a:rPr>
              <a:t>: %s\n"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type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readok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exit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(0);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4876801" y="1143000"/>
            <a:ext cx="4114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019800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(disk)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3"/>
            <a:ext cx="4953000" cy="573087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A Linux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/>
              <a:t>B</a:t>
            </a:r>
            <a:r>
              <a:rPr lang="en-US" i="1" baseline="-25000" dirty="0"/>
              <a:t>0 </a:t>
            </a:r>
            <a:r>
              <a:rPr lang="en-US" i="1" dirty="0"/>
              <a:t>, B</a:t>
            </a:r>
            <a:r>
              <a:rPr lang="en-US" i="1" baseline="-25000" dirty="0"/>
              <a:t>1 </a:t>
            </a:r>
            <a:r>
              <a:rPr lang="en-US" i="1" dirty="0"/>
              <a:t>, 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Cool fact: All 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/>
          </a:p>
          <a:p>
            <a:r>
              <a:rPr lang="en-US" dirty="0"/>
              <a:t>Even 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/boot/</a:t>
            </a:r>
            <a:r>
              <a:rPr lang="en-US" b="1" dirty="0">
                <a:latin typeface="Courier New"/>
                <a:cs typeface="Courier New"/>
              </a:rPr>
              <a:t>vmlinuz-3.13.0-55-generic </a:t>
            </a:r>
            <a:r>
              <a:rPr lang="en-US" dirty="0"/>
              <a:t>(kernel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 	                                                  </a:t>
            </a:r>
            <a:r>
              <a:rPr lang="en-US" dirty="0"/>
              <a:t>(kernel data structures)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Files: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sz="2000" dirty="0">
                <a:ea typeface="+mn-ea"/>
                <a:cs typeface="+mn-cs"/>
              </a:rPr>
              <a:t>Note: situation unchanged by 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>
                <a:ea typeface="+mn-ea"/>
                <a:cs typeface="+mn-cs"/>
              </a:rPr>
              <a:t>functions (use </a:t>
            </a:r>
            <a:r>
              <a:rPr lang="en-US" sz="2000" b="1" dirty="0" err="1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>
                <a:ea typeface="+mn-ea"/>
                <a:cs typeface="+mn-cs"/>
              </a:rPr>
              <a:t> to change)</a:t>
            </a:r>
          </a:p>
          <a:p>
            <a:r>
              <a:rPr lang="en-US" i="1" dirty="0">
                <a:solidFill>
                  <a:srgbClr val="C00000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/>
              <a:t>How Processes Share Files: </a:t>
            </a:r>
            <a:r>
              <a:rPr lang="en-US" sz="3200" dirty="0">
                <a:latin typeface="Courier New"/>
                <a:cs typeface="Courier New"/>
              </a:rPr>
              <a:t>fork</a:t>
            </a:r>
            <a:endParaRPr lang="en-US" sz="3400" dirty="0">
              <a:latin typeface="Courier New"/>
              <a:cs typeface="Courier New"/>
            </a:endParaRP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files</a:t>
            </a:r>
          </a:p>
          <a:p>
            <a:r>
              <a:rPr lang="en-US" i="1" dirty="0">
                <a:solidFill>
                  <a:srgbClr val="C00000"/>
                </a:solidFill>
              </a:rPr>
              <a:t>After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parent’s, and +1 to each </a:t>
            </a:r>
            <a:r>
              <a:rPr lang="en-US" dirty="0" err="1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Parent</a:t>
            </a: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/>
          </a:p>
          <a:p>
            <a:r>
              <a:rPr lang="en-US" dirty="0"/>
              <a:t>Answer: By calling the </a:t>
            </a:r>
            <a:r>
              <a:rPr lang="en-US" dirty="0">
                <a:latin typeface="Courier New"/>
                <a:cs typeface="Courier New"/>
              </a:rPr>
              <a:t>dup2(</a:t>
            </a:r>
            <a:r>
              <a:rPr lang="en-US" dirty="0" err="1">
                <a:latin typeface="Courier New"/>
                <a:cs typeface="Courier New"/>
              </a:rPr>
              <a:t>oldfd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newfd</a:t>
            </a:r>
            <a:r>
              <a:rPr lang="en-US" dirty="0">
                <a:latin typeface="Courier New"/>
                <a:cs typeface="Courier New"/>
              </a:rPr>
              <a:t>) </a:t>
            </a:r>
            <a:r>
              <a:rPr lang="en-US" dirty="0"/>
              <a:t>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 to 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/>
                <a:cs typeface="Courier New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Example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>
                <a:latin typeface="Courier New"/>
                <a:cs typeface="Courier New"/>
              </a:rPr>
              <a:t>exec</a:t>
            </a: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B</a:t>
              </a: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(cont.)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=0</a:t>
            </a: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>
                <a:latin typeface="Courier New" pitchFamily="49" charset="0"/>
              </a:rPr>
              <a:t>refcnt</a:t>
            </a:r>
            <a:r>
              <a:rPr lang="en-US" sz="1400" dirty="0">
                <a:latin typeface="Courier New" pitchFamily="49" charset="0"/>
              </a:rPr>
              <a:t>=2</a:t>
            </a: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</a:t>
            </a: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Closing remarks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(</a:t>
            </a:r>
            <a:r>
              <a:rPr lang="en-US" dirty="0" err="1">
                <a:latin typeface="Courier New" pitchFamily="49" charset="0"/>
              </a:rPr>
              <a:t>libc.so</a:t>
            </a:r>
            <a:r>
              <a:rPr lang="en-US" dirty="0"/>
              <a:t>) 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</a:t>
            </a:r>
          </a:p>
          <a:p>
            <a:endParaRPr lang="en-US" dirty="0"/>
          </a:p>
          <a:p>
            <a:r>
              <a:rPr lang="en-US" dirty="0"/>
              <a:t>Examples 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</a:t>
            </a:r>
          </a:p>
          <a:p>
            <a:pPr lvl="1"/>
            <a:endParaRPr lang="en-US" dirty="0"/>
          </a:p>
          <a:p>
            <a:r>
              <a:rPr lang="en-US" dirty="0"/>
              <a:t>C programs begin life with three open streams </a:t>
            </a:r>
            <a:br>
              <a:rPr lang="en-US" dirty="0"/>
            </a:br>
            <a:r>
              <a:rPr lang="en-US" dirty="0"/>
              <a:t>(defined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 (standard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 (descriptor 0)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1)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 (descriptor 2) */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ourier New"/>
                <a:cs typeface="Courier New"/>
              </a:rPr>
              <a:t>gets, </a:t>
            </a:r>
            <a:r>
              <a:rPr lang="en-US" dirty="0" err="1">
                <a:latin typeface="Courier New"/>
                <a:cs typeface="Courier New"/>
              </a:rPr>
              <a:t>fgets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text one character at a time, stopping at newline</a:t>
            </a:r>
          </a:p>
          <a:p>
            <a:r>
              <a:rPr lang="en-US" dirty="0"/>
              <a:t>Implementing as Unix I/O calls expensive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/>
              <a:t> require Unix kernel calls</a:t>
            </a:r>
          </a:p>
          <a:p>
            <a:pPr lvl="2"/>
            <a:r>
              <a:rPr lang="en-US" dirty="0"/>
              <a:t>&gt; 10,000 clock cycles</a:t>
            </a:r>
          </a:p>
          <a:p>
            <a:r>
              <a:rPr lang="en-US" dirty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>
                <a:latin typeface="Courier New"/>
                <a:cs typeface="Courier New"/>
              </a:rPr>
              <a:t>read </a:t>
            </a:r>
            <a:r>
              <a:rPr lang="en-US" dirty="0"/>
              <a:t>to 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Buffer flushed to output </a:t>
            </a:r>
            <a:r>
              <a:rPr lang="en-US" dirty="0" err="1"/>
              <a:t>fd</a:t>
            </a:r>
            <a:r>
              <a:rPr lang="en-US" dirty="0"/>
              <a:t> on “\n”, call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exit</a:t>
            </a:r>
            <a:r>
              <a:rPr lang="en-US" dirty="0">
                <a:latin typeface="+mn-lt"/>
                <a:cs typeface="Courier New" pitchFamily="49" charset="0"/>
              </a:rPr>
              <a:t>,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+mn-lt"/>
                <a:cs typeface="Courier New" pitchFamily="49" charset="0"/>
              </a:rPr>
              <a:t>or return from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. </a:t>
            </a:r>
            <a:endParaRPr lang="en-US" dirty="0"/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, 6);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7" y="438150"/>
            <a:ext cx="8716963" cy="781050"/>
          </a:xfrm>
        </p:spPr>
        <p:txBody>
          <a:bodyPr/>
          <a:lstStyle/>
          <a:p>
            <a:r>
              <a:rPr lang="en-US" dirty="0"/>
              <a:t>Unix I/O Overview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7150"/>
            <a:ext cx="8307387" cy="4997450"/>
          </a:xfrm>
        </p:spPr>
        <p:txBody>
          <a:bodyPr/>
          <a:lstStyle/>
          <a:p>
            <a:r>
              <a:rPr lang="en-US" dirty="0"/>
              <a:t>Elegant mapping of files to devices allows kernel to export simple interface called </a:t>
            </a:r>
            <a:r>
              <a:rPr lang="en-US" i="1" dirty="0"/>
              <a:t>Unix I/O: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>
                <a:latin typeface="Courier New" pitchFamily="49" charset="0"/>
              </a:rPr>
              <a:t>lseek</a:t>
            </a:r>
            <a:r>
              <a:rPr lang="en-US" b="1" dirty="0">
                <a:latin typeface="Courier New" pitchFamily="49" charset="0"/>
              </a:rPr>
              <a:t>()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file position = 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Linux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6)               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exit_group(0)                        = 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/>
              <a:t>Closing remarks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600200"/>
            <a:ext cx="8750300" cy="4876800"/>
          </a:xfrm>
        </p:spPr>
        <p:txBody>
          <a:bodyPr/>
          <a:lstStyle/>
          <a:p>
            <a:r>
              <a:rPr lang="en-US" dirty="0"/>
              <a:t>Standard I/O and RIO are implemented using low-level Unix I/O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</a:t>
            </a:r>
          </a:p>
          <a:p>
            <a:pPr lvl="2"/>
            <a:r>
              <a:rPr lang="en-US" dirty="0"/>
              <a:t>All other I/O packages are implemented using Unix I/O functions</a:t>
            </a:r>
          </a:p>
          <a:p>
            <a:pPr lvl="1"/>
            <a:r>
              <a:rPr lang="en-US" dirty="0"/>
              <a:t>Unix I/O provides functions for accessing file metadata</a:t>
            </a:r>
          </a:p>
          <a:p>
            <a:pPr lvl="1"/>
            <a:r>
              <a:rPr lang="en-US" dirty="0"/>
              <a:t>Unix I/O functions are </a:t>
            </a:r>
            <a:r>
              <a:rPr lang="en-US" dirty="0" err="1"/>
              <a:t>async</a:t>
            </a:r>
            <a:r>
              <a:rPr lang="en-US" dirty="0"/>
              <a:t>-signal-safe and can be used safely in signal handlers</a:t>
            </a:r>
          </a:p>
          <a:p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Dealing with short counts is tricky and error prone</a:t>
            </a:r>
          </a:p>
          <a:p>
            <a:pPr lvl="1"/>
            <a:r>
              <a:rPr lang="en-US" dirty="0"/>
              <a:t>Efficient reading of text lines requires some form of buffering, also tricky and error prone</a:t>
            </a:r>
          </a:p>
          <a:p>
            <a:pPr lvl="1"/>
            <a:r>
              <a:rPr lang="en-US" dirty="0"/>
              <a:t>Both of these issues are addressed by the standard I/O and RIO packages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1362075"/>
            <a:ext cx="8458200" cy="4972050"/>
          </a:xfrm>
        </p:spPr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metadata</a:t>
            </a:r>
          </a:p>
          <a:p>
            <a:pPr lvl="1"/>
            <a:r>
              <a:rPr lang="en-US" dirty="0"/>
              <a:t>Standard I/O functions are not </a:t>
            </a:r>
            <a:r>
              <a:rPr lang="en-US" dirty="0" err="1"/>
              <a:t>async</a:t>
            </a:r>
            <a:r>
              <a:rPr lang="en-US" dirty="0"/>
              <a:t>-signal-safe, and not appropriate for signal handlers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sockets (CS:APP3e, Sec 10.11)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functions</a:t>
            </a:r>
          </a:p>
          <a:p>
            <a:pPr lvl="1"/>
            <a:r>
              <a:rPr lang="en-US" dirty="0"/>
              <a:t>But, be sure to understand the functions you use!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</a:p>
          <a:p>
            <a:pPr lvl="1"/>
            <a:r>
              <a:rPr lang="en-US" dirty="0"/>
              <a:t>Inside signal handlers, because Unix I/O is </a:t>
            </a:r>
            <a:r>
              <a:rPr lang="en-US" dirty="0" err="1"/>
              <a:t>async</a:t>
            </a:r>
            <a:r>
              <a:rPr lang="en-US" dirty="0"/>
              <a:t>-signal-safe</a:t>
            </a:r>
          </a:p>
          <a:p>
            <a:pPr lvl="1"/>
            <a:r>
              <a:rPr lang="en-US" dirty="0"/>
              <a:t>In rare cases when you need absolute highest performance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dirty="0"/>
              <a:t>When you are reading and writing network sockets</a:t>
            </a:r>
          </a:p>
          <a:p>
            <a:pPr lvl="1"/>
            <a:r>
              <a:rPr lang="en-US" dirty="0"/>
              <a:t>Avoid using standard I/O on sockets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04249" y="30825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/>
              <a:t>Aside: Working 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62074"/>
            <a:ext cx="9067800" cy="54959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Functions you should never use on binary files</a:t>
            </a:r>
          </a:p>
          <a:p>
            <a:pPr lvl="1"/>
            <a:r>
              <a:rPr lang="en-US" dirty="0"/>
              <a:t>Text-oriented I/O such as </a:t>
            </a:r>
            <a:r>
              <a:rPr lang="en-US" b="1" dirty="0" err="1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rio_readlineb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 EOL characters. </a:t>
            </a:r>
          </a:p>
          <a:p>
            <a:pPr lvl="2"/>
            <a:r>
              <a:rPr lang="en-US" dirty="0"/>
              <a:t>Use functions like </a:t>
            </a:r>
            <a:r>
              <a:rPr lang="en-US" b="1" dirty="0" err="1">
                <a:latin typeface="Courier New"/>
                <a:cs typeface="Courier New"/>
              </a:rPr>
              <a:t>rio_readn</a:t>
            </a:r>
            <a:r>
              <a:rPr lang="en-US" dirty="0"/>
              <a:t> or </a:t>
            </a:r>
            <a:r>
              <a:rPr lang="en-US" b="1" dirty="0" err="1">
                <a:latin typeface="Courier New"/>
                <a:cs typeface="Courier New"/>
              </a:rPr>
              <a:t>rio_readnb</a:t>
            </a:r>
            <a:r>
              <a:rPr lang="en-US" dirty="0"/>
              <a:t> instead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strcat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 (end of string) as special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For Further Information</a:t>
            </a:r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518525" cy="4972050"/>
          </a:xfrm>
        </p:spPr>
        <p:txBody>
          <a:bodyPr/>
          <a:lstStyle/>
          <a:p>
            <a:r>
              <a:rPr lang="en-US" dirty="0"/>
              <a:t>The Unix bible:</a:t>
            </a:r>
          </a:p>
          <a:p>
            <a:pPr lvl="1"/>
            <a:r>
              <a:rPr lang="en-US" dirty="0"/>
              <a:t>W. Richard  Stevens &amp; Stephen A. </a:t>
            </a:r>
            <a:r>
              <a:rPr lang="en-US" dirty="0" err="1"/>
              <a:t>Rago</a:t>
            </a:r>
            <a:r>
              <a:rPr lang="en-US" dirty="0"/>
              <a:t>, </a:t>
            </a:r>
            <a:r>
              <a:rPr lang="en-US" b="1" i="1" dirty="0"/>
              <a:t>Advanced Programming in the Unix Environment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Addison Wesley, 2005</a:t>
            </a:r>
          </a:p>
          <a:p>
            <a:pPr lvl="2"/>
            <a:r>
              <a:rPr lang="en-US" dirty="0"/>
              <a:t>Updated from </a:t>
            </a:r>
            <a:r>
              <a:rPr lang="en-US" dirty="0" err="1"/>
              <a:t>Stevens’s</a:t>
            </a:r>
            <a:r>
              <a:rPr lang="en-US" dirty="0"/>
              <a:t> 1993 classic text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Linux bible: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The Linux Programming Interface, No Starch Press, 2010</a:t>
            </a:r>
          </a:p>
          <a:p>
            <a:pPr lvl="2"/>
            <a:r>
              <a:rPr lang="en-US" dirty="0"/>
              <a:t>Encyclopedic and authoritative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911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242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7592093" cy="762000"/>
          </a:xfrm>
        </p:spPr>
        <p:txBody>
          <a:bodyPr/>
          <a:lstStyle/>
          <a:p>
            <a:r>
              <a:rPr lang="en-US"/>
              <a:t>Fun with File Descriptors (1)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Types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file has a </a:t>
            </a:r>
            <a:r>
              <a:rPr lang="en-US" i="1" dirty="0"/>
              <a:t>type</a:t>
            </a:r>
            <a:r>
              <a:rPr lang="en-US" dirty="0"/>
              <a:t> indicating its role in the system</a:t>
            </a:r>
          </a:p>
          <a:p>
            <a:pPr lvl="1"/>
            <a:r>
              <a:rPr lang="en-US" i="1" dirty="0"/>
              <a:t>Regular file: </a:t>
            </a:r>
            <a:r>
              <a:rPr lang="en-US" dirty="0"/>
              <a:t>Contains arbitrary data</a:t>
            </a:r>
          </a:p>
          <a:p>
            <a:pPr lvl="1"/>
            <a:r>
              <a:rPr lang="en-US" i="1" dirty="0"/>
              <a:t>Directory:  </a:t>
            </a:r>
            <a:r>
              <a:rPr lang="en-US" dirty="0"/>
              <a:t>Index for a related group of files</a:t>
            </a:r>
          </a:p>
          <a:p>
            <a:pPr lvl="1"/>
            <a:r>
              <a:rPr lang="en-US" i="1" dirty="0"/>
              <a:t>Socket:</a:t>
            </a:r>
            <a:r>
              <a:rPr lang="en-US" dirty="0"/>
              <a:t> For communicating with a process on another machine</a:t>
            </a:r>
          </a:p>
          <a:p>
            <a:endParaRPr lang="en-US" dirty="0"/>
          </a:p>
          <a:p>
            <a:r>
              <a:rPr lang="en-US" dirty="0"/>
              <a:t>Other file types beyond our scope</a:t>
            </a:r>
          </a:p>
          <a:p>
            <a:pPr lvl="1"/>
            <a:r>
              <a:rPr lang="en-US" i="1" dirty="0"/>
              <a:t>Named pipes (FIFOs)</a:t>
            </a:r>
          </a:p>
          <a:p>
            <a:pPr lvl="1"/>
            <a:r>
              <a:rPr lang="en-US" i="1" dirty="0"/>
              <a:t>Symbolic links</a:t>
            </a:r>
          </a:p>
          <a:p>
            <a:pPr lvl="1"/>
            <a:r>
              <a:rPr lang="en-US" i="1" dirty="0"/>
              <a:t>Character and block devices</a:t>
            </a:r>
          </a:p>
        </p:txBody>
      </p:sp>
    </p:spTree>
    <p:extLst>
      <p:ext uri="{BB962C8B-B14F-4D97-AF65-F5344CB8AC3E}">
        <p14:creationId xmlns:p14="http://schemas.microsoft.com/office/powerpoint/2010/main" val="5202297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Fun with File Descriptors (2)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{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the contents of the resulting 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/>
              <a:t>Only recommended operation on a directory: read 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regular file contains arbitrary data</a:t>
            </a:r>
          </a:p>
          <a:p>
            <a:r>
              <a:rPr lang="en-US" dirty="0"/>
              <a:t>Applications often distinguish between </a:t>
            </a:r>
            <a:r>
              <a:rPr lang="en-US" i="1" dirty="0"/>
              <a:t>text files </a:t>
            </a:r>
            <a:r>
              <a:rPr lang="en-US" dirty="0"/>
              <a:t>and </a:t>
            </a:r>
            <a:r>
              <a:rPr lang="en-US" i="1" dirty="0"/>
              <a:t>binary files</a:t>
            </a:r>
          </a:p>
          <a:p>
            <a:pPr lvl="1"/>
            <a:r>
              <a:rPr lang="en-US" dirty="0"/>
              <a:t>Text files are regular files with only ASCII or Unicode characters</a:t>
            </a:r>
          </a:p>
          <a:p>
            <a:pPr lvl="1"/>
            <a:r>
              <a:rPr lang="en-US" dirty="0"/>
              <a:t>Binary files are everything else</a:t>
            </a:r>
          </a:p>
          <a:p>
            <a:pPr lvl="2"/>
            <a:r>
              <a:rPr lang="en-US" dirty="0"/>
              <a:t>e.g., object files, JPEG images</a:t>
            </a:r>
          </a:p>
          <a:p>
            <a:pPr lvl="1"/>
            <a:r>
              <a:rPr lang="en-US" dirty="0"/>
              <a:t>Kernel </a:t>
            </a:r>
            <a:r>
              <a:rPr lang="en-US" dirty="0" err="1"/>
              <a:t>doesn</a:t>
            </a:r>
            <a:r>
              <a:rPr lang="fr-FR" dirty="0"/>
              <a:t>’</a:t>
            </a:r>
            <a:r>
              <a:rPr lang="en-US" dirty="0"/>
              <a:t>t know the difference!</a:t>
            </a:r>
          </a:p>
          <a:p>
            <a:r>
              <a:rPr lang="en-US" dirty="0"/>
              <a:t>Text file is sequence of </a:t>
            </a:r>
            <a:r>
              <a:rPr lang="en-US" i="1" dirty="0"/>
              <a:t>text lines</a:t>
            </a:r>
          </a:p>
          <a:p>
            <a:pPr lvl="1"/>
            <a:r>
              <a:rPr lang="en-US" dirty="0"/>
              <a:t>Text line is sequence of chars terminated by </a:t>
            </a:r>
            <a:r>
              <a:rPr lang="en-US" i="1" dirty="0"/>
              <a:t>newline char </a:t>
            </a:r>
            <a:r>
              <a:rPr lang="en-US" dirty="0"/>
              <a:t>(‘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’)	</a:t>
            </a:r>
          </a:p>
          <a:p>
            <a:pPr lvl="2"/>
            <a:r>
              <a:rPr lang="en-US" dirty="0"/>
              <a:t>Newline is 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, same as ASCII line feed character (LF)</a:t>
            </a:r>
          </a:p>
          <a:p>
            <a:r>
              <a:rPr lang="en-US" dirty="0"/>
              <a:t>End of line (EOL) indicators in other systems</a:t>
            </a:r>
          </a:p>
          <a:p>
            <a:pPr lvl="1"/>
            <a:r>
              <a:rPr lang="en-US" dirty="0"/>
              <a:t>Linux and Mac OS: ‘</a:t>
            </a:r>
            <a:r>
              <a:rPr lang="en-US" dirty="0">
                <a:latin typeface="Courier New"/>
                <a:cs typeface="Courier New"/>
              </a:rPr>
              <a:t>\n</a:t>
            </a:r>
            <a:r>
              <a:rPr lang="en-US" dirty="0"/>
              <a:t>’ (</a:t>
            </a:r>
            <a:r>
              <a:rPr lang="en-US" dirty="0">
                <a:latin typeface="Courier New"/>
                <a:cs typeface="Courier New"/>
              </a:rPr>
              <a:t>0xa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line feed </a:t>
            </a:r>
            <a:r>
              <a:rPr lang="en-US"/>
              <a:t>(LF)</a:t>
            </a:r>
          </a:p>
          <a:p>
            <a:pPr lvl="1"/>
            <a:r>
              <a:rPr lang="en-US"/>
              <a:t>Windows </a:t>
            </a:r>
            <a:r>
              <a:rPr lang="en-US" dirty="0"/>
              <a:t>and Internet protocols: ‘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’ (</a:t>
            </a:r>
            <a:r>
              <a:rPr lang="en-US" dirty="0">
                <a:latin typeface="Courier New"/>
                <a:cs typeface="Courier New"/>
              </a:rPr>
              <a:t>0xd 0xa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Carriage return (CR) followed by line feed (LF)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4707457"/>
            <a:ext cx="25908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5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Directory consists of an array of </a:t>
            </a:r>
            <a:r>
              <a:rPr lang="en-US" i="1" dirty="0"/>
              <a:t>links</a:t>
            </a:r>
          </a:p>
          <a:p>
            <a:pPr lvl="1"/>
            <a:r>
              <a:rPr lang="en-US" dirty="0"/>
              <a:t>Each link maps a </a:t>
            </a:r>
            <a:r>
              <a:rPr lang="en-US" i="1" dirty="0"/>
              <a:t>filenam</a:t>
            </a:r>
            <a:r>
              <a:rPr lang="en-US" dirty="0"/>
              <a:t>e to a file</a:t>
            </a:r>
          </a:p>
          <a:p>
            <a:r>
              <a:rPr lang="en-US" dirty="0"/>
              <a:t>Each directory contains at least two entries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/>
              <a:t> (dot) is  a link to itself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..</a:t>
            </a:r>
            <a:r>
              <a:rPr lang="en-US" dirty="0"/>
              <a:t> (dot dot) is a link to </a:t>
            </a:r>
            <a:r>
              <a:rPr lang="en-US" i="1" dirty="0"/>
              <a:t>the parent directory </a:t>
            </a:r>
            <a:r>
              <a:rPr lang="en-US" dirty="0"/>
              <a:t>in the </a:t>
            </a:r>
            <a:r>
              <a:rPr lang="en-US" i="1" dirty="0"/>
              <a:t>directory hierarchy</a:t>
            </a:r>
            <a:r>
              <a:rPr lang="en-US" dirty="0"/>
              <a:t> (next slide)</a:t>
            </a:r>
          </a:p>
          <a:p>
            <a:r>
              <a:rPr lang="en-US" dirty="0"/>
              <a:t>Commands for manipulating directories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mkdir</a:t>
            </a:r>
            <a:r>
              <a:rPr lang="en-US" dirty="0"/>
              <a:t>: create empty directory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ls</a:t>
            </a:r>
            <a:r>
              <a:rPr lang="en-US" dirty="0"/>
              <a:t>: view directory contents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rmdir</a:t>
            </a:r>
            <a:r>
              <a:rPr lang="en-US" dirty="0"/>
              <a:t>: delete empty directory</a:t>
            </a:r>
          </a:p>
        </p:txBody>
      </p:sp>
    </p:spTree>
    <p:extLst>
      <p:ext uri="{BB962C8B-B14F-4D97-AF65-F5344CB8AC3E}">
        <p14:creationId xmlns:p14="http://schemas.microsoft.com/office/powerpoint/2010/main" val="346448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Hierarchy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62075"/>
            <a:ext cx="8899525" cy="5267325"/>
          </a:xfrm>
        </p:spPr>
        <p:txBody>
          <a:bodyPr/>
          <a:lstStyle/>
          <a:p>
            <a:r>
              <a:rPr lang="en-US" dirty="0"/>
              <a:t>All files are organized as a hierarchy anchored by root directory named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/>
              <a:t> (slash)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Kernel maintains </a:t>
            </a:r>
            <a:r>
              <a:rPr lang="en-US" i="1" dirty="0"/>
              <a:t>current working directory (</a:t>
            </a:r>
            <a:r>
              <a:rPr lang="en-US" i="1" dirty="0" err="1"/>
              <a:t>cwd</a:t>
            </a:r>
            <a:r>
              <a:rPr lang="en-US" i="1" dirty="0"/>
              <a:t>) </a:t>
            </a:r>
            <a:r>
              <a:rPr lang="en-US" dirty="0"/>
              <a:t>for each process</a:t>
            </a:r>
          </a:p>
          <a:p>
            <a:pPr lvl="1"/>
            <a:r>
              <a:rPr lang="en-US" dirty="0"/>
              <a:t>Modified using the </a:t>
            </a:r>
            <a:r>
              <a:rPr lang="en-US" dirty="0">
                <a:latin typeface="Courier New"/>
                <a:cs typeface="Courier New"/>
              </a:rPr>
              <a:t>cd</a:t>
            </a:r>
            <a:r>
              <a:rPr lang="en-US" dirty="0"/>
              <a:t> command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bryant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25483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25483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25483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25483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25483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32722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32722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39199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32722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32722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32722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32722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32722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39199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39199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39199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47581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hello.c</a:t>
            </a:r>
            <a:endParaRPr lang="en-US" sz="16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046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Pathnames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1914525"/>
          </a:xfrm>
        </p:spPr>
        <p:txBody>
          <a:bodyPr/>
          <a:lstStyle/>
          <a:p>
            <a:r>
              <a:rPr lang="en-US" dirty="0"/>
              <a:t>Locations of files in the hierarchy denoted by </a:t>
            </a:r>
            <a:r>
              <a:rPr lang="en-US" i="1" dirty="0"/>
              <a:t>pathnames</a:t>
            </a:r>
          </a:p>
          <a:p>
            <a:pPr lvl="1"/>
            <a:r>
              <a:rPr lang="en-US" i="1" dirty="0"/>
              <a:t>Absolute pathname </a:t>
            </a:r>
            <a:r>
              <a:rPr lang="en-US" dirty="0"/>
              <a:t>starts with ‘/’ and denotes path from root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/home/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i="1" dirty="0">
                <a:latin typeface="+mn-lt"/>
                <a:cs typeface="Courier New"/>
              </a:rPr>
              <a:t>Relative pathname </a:t>
            </a:r>
            <a:r>
              <a:rPr lang="en-US" dirty="0">
                <a:latin typeface="+mn-lt"/>
                <a:cs typeface="Courier New"/>
              </a:rPr>
              <a:t>denotes path from current working directory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../home/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dev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etc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home/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usr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bash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tty1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group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passwd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 New"/>
                <a:cs typeface="Courier New"/>
              </a:rPr>
              <a:t>droh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3333CC"/>
                </a:solidFill>
                <a:latin typeface="Courier New"/>
                <a:cs typeface="Courier New"/>
              </a:rPr>
              <a:t>bryant</a:t>
            </a:r>
            <a:r>
              <a:rPr lang="en-US" sz="1600" dirty="0">
                <a:solidFill>
                  <a:srgbClr val="3333CC"/>
                </a:solidFill>
                <a:latin typeface="Courier New"/>
                <a:cs typeface="Courier New"/>
              </a:rPr>
              <a:t>/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include/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bin/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stdio.h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vim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sys/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Courier New"/>
                <a:cs typeface="Courier New"/>
              </a:rPr>
              <a:t>unistd.h</a:t>
            </a:r>
            <a:endParaRPr lang="en-US" sz="1600" dirty="0">
              <a:latin typeface="Courier New"/>
              <a:cs typeface="Courier New"/>
            </a:endParaRPr>
          </a:p>
        </p:txBody>
      </p:sp>
      <p:cxnSp>
        <p:nvCxnSpPr>
          <p:cNvPr id="133" name="Straight Connector 132"/>
          <p:cNvCxnSpPr>
            <a:stCxn id="115" idx="2"/>
            <a:endCxn id="116" idx="0"/>
          </p:cNvCxnSpPr>
          <p:nvPr/>
        </p:nvCxnSpPr>
        <p:spPr bwMode="auto">
          <a:xfrm flipH="1">
            <a:off x="512948" y="38437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>
            <a:stCxn id="115" idx="2"/>
            <a:endCxn id="117" idx="0"/>
          </p:cNvCxnSpPr>
          <p:nvPr/>
        </p:nvCxnSpPr>
        <p:spPr bwMode="auto">
          <a:xfrm flipH="1">
            <a:off x="1481595" y="38437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>
            <a:stCxn id="115" idx="2"/>
            <a:endCxn id="118" idx="0"/>
          </p:cNvCxnSpPr>
          <p:nvPr/>
        </p:nvCxnSpPr>
        <p:spPr bwMode="auto">
          <a:xfrm flipH="1">
            <a:off x="2715430" y="38437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>
            <a:stCxn id="115" idx="2"/>
            <a:endCxn id="119" idx="0"/>
          </p:cNvCxnSpPr>
          <p:nvPr/>
        </p:nvCxnSpPr>
        <p:spPr bwMode="auto">
          <a:xfrm>
            <a:off x="4116299" y="3843754"/>
            <a:ext cx="741341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>
            <a:stCxn id="115" idx="2"/>
            <a:endCxn id="120" idx="0"/>
          </p:cNvCxnSpPr>
          <p:nvPr/>
        </p:nvCxnSpPr>
        <p:spPr bwMode="auto">
          <a:xfrm>
            <a:off x="4116299" y="38437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>
            <a:stCxn id="119" idx="2"/>
            <a:endCxn id="125" idx="0"/>
          </p:cNvCxnSpPr>
          <p:nvPr/>
        </p:nvCxnSpPr>
        <p:spPr bwMode="auto">
          <a:xfrm flipH="1">
            <a:off x="4429710" y="4567654"/>
            <a:ext cx="42793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>
            <a:stCxn id="119" idx="2"/>
            <a:endCxn id="126" idx="0"/>
          </p:cNvCxnSpPr>
          <p:nvPr/>
        </p:nvCxnSpPr>
        <p:spPr bwMode="auto">
          <a:xfrm>
            <a:off x="4857640" y="4567654"/>
            <a:ext cx="56267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>
            <a:stCxn id="125" idx="2"/>
          </p:cNvCxnSpPr>
          <p:nvPr/>
        </p:nvCxnSpPr>
        <p:spPr bwMode="auto">
          <a:xfrm>
            <a:off x="4429710" y="5215354"/>
            <a:ext cx="0" cy="5377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>
            <a:stCxn id="116" idx="2"/>
            <a:endCxn id="121" idx="0"/>
          </p:cNvCxnSpPr>
          <p:nvPr/>
        </p:nvCxnSpPr>
        <p:spPr bwMode="auto">
          <a:xfrm>
            <a:off x="512948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>
            <a:stCxn id="117" idx="2"/>
            <a:endCxn id="122" idx="0"/>
          </p:cNvCxnSpPr>
          <p:nvPr/>
        </p:nvCxnSpPr>
        <p:spPr bwMode="auto">
          <a:xfrm>
            <a:off x="1481595" y="4567654"/>
            <a:ext cx="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>
            <a:stCxn id="118" idx="2"/>
            <a:endCxn id="123" idx="0"/>
          </p:cNvCxnSpPr>
          <p:nvPr/>
        </p:nvCxnSpPr>
        <p:spPr bwMode="auto">
          <a:xfrm flipH="1">
            <a:off x="2357674" y="4567654"/>
            <a:ext cx="357756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>
            <a:stCxn id="118" idx="2"/>
            <a:endCxn id="124" idx="0"/>
          </p:cNvCxnSpPr>
          <p:nvPr/>
        </p:nvCxnSpPr>
        <p:spPr bwMode="auto">
          <a:xfrm>
            <a:off x="2715430" y="4567654"/>
            <a:ext cx="480445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>
            <a:stCxn id="120" idx="2"/>
            <a:endCxn id="127" idx="0"/>
          </p:cNvCxnSpPr>
          <p:nvPr/>
        </p:nvCxnSpPr>
        <p:spPr bwMode="auto">
          <a:xfrm flipH="1">
            <a:off x="6680856" y="4567654"/>
            <a:ext cx="75295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>
            <a:stCxn id="120" idx="2"/>
            <a:endCxn id="128" idx="0"/>
          </p:cNvCxnSpPr>
          <p:nvPr/>
        </p:nvCxnSpPr>
        <p:spPr bwMode="auto">
          <a:xfrm>
            <a:off x="7433806" y="4567654"/>
            <a:ext cx="685800" cy="3091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>
            <a:stCxn id="127" idx="2"/>
            <a:endCxn id="129" idx="0"/>
          </p:cNvCxnSpPr>
          <p:nvPr/>
        </p:nvCxnSpPr>
        <p:spPr bwMode="auto">
          <a:xfrm flipH="1">
            <a:off x="6162091" y="5215354"/>
            <a:ext cx="518765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stCxn id="127" idx="2"/>
            <a:endCxn id="131" idx="0"/>
          </p:cNvCxnSpPr>
          <p:nvPr/>
        </p:nvCxnSpPr>
        <p:spPr bwMode="auto">
          <a:xfrm>
            <a:off x="6680856" y="5215354"/>
            <a:ext cx="533400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>
            <a:stCxn id="128" idx="2"/>
            <a:endCxn id="130" idx="0"/>
          </p:cNvCxnSpPr>
          <p:nvPr/>
        </p:nvCxnSpPr>
        <p:spPr bwMode="auto">
          <a:xfrm flipH="1">
            <a:off x="8119605" y="5215354"/>
            <a:ext cx="1" cy="49964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>
            <a:stCxn id="131" idx="2"/>
            <a:endCxn id="132" idx="0"/>
          </p:cNvCxnSpPr>
          <p:nvPr/>
        </p:nvCxnSpPr>
        <p:spPr bwMode="auto">
          <a:xfrm>
            <a:off x="7214256" y="6053554"/>
            <a:ext cx="0" cy="54209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hello.c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+mn-lt"/>
                <a:cs typeface="Courier New"/>
              </a:rPr>
              <a:t>cwd</a:t>
            </a:r>
            <a:r>
              <a:rPr lang="en-US" sz="1800" dirty="0">
                <a:latin typeface="+mn-lt"/>
                <a:cs typeface="Courier New"/>
              </a:rPr>
              <a:t>: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urier New"/>
                <a:cs typeface="Courier New"/>
              </a:rPr>
              <a:t>/home/</a:t>
            </a:r>
            <a:r>
              <a:rPr lang="en-US" sz="1800" dirty="0" err="1">
                <a:solidFill>
                  <a:schemeClr val="accent2"/>
                </a:solidFill>
                <a:latin typeface="Courier New"/>
                <a:cs typeface="Courier New"/>
              </a:rPr>
              <a:t>bryant</a:t>
            </a:r>
            <a:endParaRPr lang="en-US" sz="1800" dirty="0">
              <a:solidFill>
                <a:schemeClr val="accent2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29929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17558</TotalTime>
  <Words>4674</Words>
  <Application>Microsoft Macintosh PowerPoint</Application>
  <PresentationFormat>On-screen Show (4:3)</PresentationFormat>
  <Paragraphs>939</Paragraphs>
  <Slides>52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System-Level I/O  CSCI 380: Operating Systems  Lecture #4</vt:lpstr>
      <vt:lpstr>Today</vt:lpstr>
      <vt:lpstr>Unix I/O Overview</vt:lpstr>
      <vt:lpstr>Unix I/O Overview</vt:lpstr>
      <vt:lpstr>File Types </vt:lpstr>
      <vt:lpstr>Regular Files</vt:lpstr>
      <vt:lpstr>Directories </vt:lpstr>
      <vt:lpstr>Directory Hierarchy </vt:lpstr>
      <vt:lpstr>Pathnames 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Today</vt:lpstr>
      <vt:lpstr>The RIO Package</vt:lpstr>
      <vt:lpstr>Unbuffered RIO Input and Output</vt:lpstr>
      <vt:lpstr>Implementation of rio_readn</vt:lpstr>
      <vt:lpstr>Buffered RIO Input Functions</vt:lpstr>
      <vt:lpstr>Buffered RIO Input Functions (cont)</vt:lpstr>
      <vt:lpstr>Buffered I/O: Implementation</vt:lpstr>
      <vt:lpstr>Buffered I/O: Declaration</vt:lpstr>
      <vt:lpstr>RIO Example</vt:lpstr>
      <vt:lpstr>Today</vt:lpstr>
      <vt:lpstr>File Metadata</vt:lpstr>
      <vt:lpstr>Example of Accessing File Metadata</vt:lpstr>
      <vt:lpstr>How the Unix Kernel Represents Open Files</vt:lpstr>
      <vt:lpstr>File Sharing</vt:lpstr>
      <vt:lpstr>How Processes Share Files: fork</vt:lpstr>
      <vt:lpstr>How Processes Share Files: fork</vt:lpstr>
      <vt:lpstr>I/O Redirection</vt:lpstr>
      <vt:lpstr>I/O Redirection Example</vt:lpstr>
      <vt:lpstr>I/O Redirection Example (cont.)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Today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For Further Information</vt:lpstr>
      <vt:lpstr>Extra Slides</vt:lpstr>
      <vt:lpstr>Fun with File Descriptors (1)</vt:lpstr>
      <vt:lpstr>Fun with File Descriptors (2)</vt:lpstr>
      <vt:lpstr>Fun with File Descriptors (3)</vt:lpstr>
      <vt:lpstr>Accessing Directories</vt:lpstr>
    </vt:vector>
  </TitlesOfParts>
  <Company> 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755</cp:revision>
  <cp:lastPrinted>2012-10-18T17:15:46Z</cp:lastPrinted>
  <dcterms:created xsi:type="dcterms:W3CDTF">2012-10-18T16:33:38Z</dcterms:created>
  <dcterms:modified xsi:type="dcterms:W3CDTF">2018-08-21T13:43:02Z</dcterms:modified>
</cp:coreProperties>
</file>