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684" r:id="rId2"/>
  </p:sldMasterIdLst>
  <p:notesMasterIdLst>
    <p:notesMasterId r:id="rId34"/>
  </p:notesMasterIdLst>
  <p:sldIdLst>
    <p:sldId id="256" r:id="rId3"/>
    <p:sldId id="275" r:id="rId4"/>
    <p:sldId id="292" r:id="rId5"/>
    <p:sldId id="293" r:id="rId6"/>
    <p:sldId id="294" r:id="rId7"/>
    <p:sldId id="258" r:id="rId8"/>
    <p:sldId id="295" r:id="rId9"/>
    <p:sldId id="298" r:id="rId10"/>
    <p:sldId id="260" r:id="rId11"/>
    <p:sldId id="296" r:id="rId12"/>
    <p:sldId id="297" r:id="rId13"/>
    <p:sldId id="262" r:id="rId14"/>
    <p:sldId id="263" r:id="rId15"/>
    <p:sldId id="264" r:id="rId16"/>
    <p:sldId id="272" r:id="rId17"/>
    <p:sldId id="271" r:id="rId18"/>
    <p:sldId id="273" r:id="rId19"/>
    <p:sldId id="299" r:id="rId20"/>
    <p:sldId id="300" r:id="rId21"/>
    <p:sldId id="301" r:id="rId22"/>
    <p:sldId id="302" r:id="rId23"/>
    <p:sldId id="267" r:id="rId24"/>
    <p:sldId id="268" r:id="rId25"/>
    <p:sldId id="309" r:id="rId26"/>
    <p:sldId id="307" r:id="rId27"/>
    <p:sldId id="274" r:id="rId28"/>
    <p:sldId id="305" r:id="rId29"/>
    <p:sldId id="284" r:id="rId30"/>
    <p:sldId id="306" r:id="rId31"/>
    <p:sldId id="286" r:id="rId32"/>
    <p:sldId id="30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579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955" autoAdjust="0"/>
  </p:normalViewPr>
  <p:slideViewPr>
    <p:cSldViewPr>
      <p:cViewPr varScale="1">
        <p:scale>
          <a:sx n="109" d="100"/>
          <a:sy n="109" d="100"/>
        </p:scale>
        <p:origin x="172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AF16F9-6F8B-564B-9227-76DA300A01E3}" type="datetimeFigureOut">
              <a:rPr lang="en-US" smtClean="0"/>
              <a:t>8/20/18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F20B1-36C7-2E4B-B49C-9368D9E7F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38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271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2070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45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616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46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2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692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3377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188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150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289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16293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601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2053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8251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11883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39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069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1258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1876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369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56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72354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298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90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822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383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9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7929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567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8981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61727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5374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7910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603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solidFill>
                <a:srgbClr val="FFD579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334001" y="-26988"/>
            <a:ext cx="3810000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hangingPunct="0">
              <a:defRPr/>
            </a:pPr>
            <a:r>
              <a:rPr lang="en-US" sz="1200" b="1" dirty="0">
                <a:solidFill>
                  <a:srgbClr val="FFD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Killian – CSCI 380 – Millersville University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9200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12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xStyles>
    <p:titleStyle>
      <a:lvl1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2pPr>
      <a:lvl3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3pPr>
      <a:lvl4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4pPr>
      <a:lvl5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52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Exceptional Control Flow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677492" cy="2286000"/>
          </a:xfrm>
        </p:spPr>
        <p:txBody>
          <a:bodyPr/>
          <a:lstStyle/>
          <a:p>
            <a:r>
              <a:rPr lang="en-US" dirty="0"/>
              <a:t>CSCI 380: Operating Systems</a:t>
            </a:r>
          </a:p>
          <a:p>
            <a:r>
              <a:rPr lang="en-US" dirty="0"/>
              <a:t>Lecture #3 – Lab Preparation</a:t>
            </a:r>
          </a:p>
          <a:p>
            <a:endParaRPr lang="en-US" dirty="0"/>
          </a:p>
          <a:p>
            <a:r>
              <a:rPr lang="en-US" b="1" dirty="0"/>
              <a:t>Instructor:</a:t>
            </a:r>
          </a:p>
          <a:p>
            <a:r>
              <a:rPr lang="en-US" sz="1800" dirty="0"/>
              <a:t>William Killian</a:t>
            </a:r>
          </a:p>
        </p:txBody>
      </p:sp>
    </p:spTree>
    <p:extLst>
      <p:ext uri="{BB962C8B-B14F-4D97-AF65-F5344CB8AC3E}">
        <p14:creationId xmlns:p14="http://schemas.microsoft.com/office/powerpoint/2010/main" val="1923924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latin typeface="Consolas"/>
                <a:cs typeface="Consolas"/>
              </a:rPr>
              <a:t>int</a:t>
            </a:r>
            <a:r>
              <a:rPr lang="en-US" b="1" dirty="0">
                <a:latin typeface="Consolas"/>
                <a:cs typeface="Consolas"/>
              </a:rPr>
              <a:t> fork(void)</a:t>
            </a:r>
          </a:p>
          <a:p>
            <a:pPr lvl="1"/>
            <a:r>
              <a:rPr lang="en-US" dirty="0"/>
              <a:t>creates a new process (child process) that is identical to the calling process (parent process)</a:t>
            </a:r>
          </a:p>
          <a:p>
            <a:pPr lvl="1"/>
            <a:r>
              <a:rPr lang="en-US" dirty="0"/>
              <a:t>OS creates an exact duplicate of parent’s state:</a:t>
            </a:r>
          </a:p>
          <a:p>
            <a:pPr lvl="2"/>
            <a:r>
              <a:rPr lang="en-US" dirty="0"/>
              <a:t>Virtual address space (memory), including heap and stack</a:t>
            </a:r>
          </a:p>
          <a:p>
            <a:pPr lvl="2"/>
            <a:r>
              <a:rPr lang="en-US" dirty="0"/>
              <a:t>Registers, except for the return value (%</a:t>
            </a:r>
            <a:r>
              <a:rPr lang="en-US" dirty="0" err="1"/>
              <a:t>eax</a:t>
            </a:r>
            <a:r>
              <a:rPr lang="en-US" dirty="0"/>
              <a:t>/%</a:t>
            </a:r>
            <a:r>
              <a:rPr lang="en-US" dirty="0" err="1"/>
              <a:t>rax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File descriptors but files are shared</a:t>
            </a:r>
          </a:p>
          <a:p>
            <a:pPr lvl="1"/>
            <a:r>
              <a:rPr lang="en-US" b="1" dirty="0"/>
              <a:t>Result </a:t>
            </a:r>
            <a:r>
              <a:rPr lang="en-US" b="1" dirty="0">
                <a:sym typeface="Wingdings" pitchFamily="2" charset="2"/>
              </a:rPr>
              <a:t> </a:t>
            </a:r>
            <a:r>
              <a:rPr lang="en-US" b="1" dirty="0"/>
              <a:t>Equal but separate state</a:t>
            </a:r>
          </a:p>
          <a:p>
            <a:pPr lvl="1"/>
            <a:endParaRPr lang="en-US" b="1" dirty="0"/>
          </a:p>
          <a:p>
            <a:pPr lvl="1"/>
            <a:r>
              <a:rPr lang="en-US" dirty="0"/>
              <a:t>Fork is interesting (and often confusing) because </a:t>
            </a:r>
            <a:br>
              <a:rPr lang="en-US" dirty="0"/>
            </a:br>
            <a:r>
              <a:rPr lang="en-US" dirty="0"/>
              <a:t>it is called </a:t>
            </a:r>
            <a:r>
              <a:rPr lang="en-US" i="1" dirty="0">
                <a:solidFill>
                  <a:srgbClr val="C00000"/>
                </a:solidFill>
              </a:rPr>
              <a:t>once</a:t>
            </a:r>
            <a:r>
              <a:rPr lang="en-US" i="1" dirty="0"/>
              <a:t> </a:t>
            </a:r>
            <a:r>
              <a:rPr lang="en-US" dirty="0"/>
              <a:t>but returns </a:t>
            </a:r>
            <a:r>
              <a:rPr lang="en-US" i="1" dirty="0">
                <a:solidFill>
                  <a:srgbClr val="C00000"/>
                </a:solidFill>
              </a:rPr>
              <a:t>twice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598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latin typeface="Consolas"/>
                <a:cs typeface="Consolas"/>
              </a:rPr>
              <a:t>int</a:t>
            </a:r>
            <a:r>
              <a:rPr lang="en-US" b="1" dirty="0">
                <a:latin typeface="Consolas"/>
                <a:cs typeface="Consolas"/>
              </a:rPr>
              <a:t> fork(void)</a:t>
            </a:r>
          </a:p>
          <a:p>
            <a:pPr lvl="1"/>
            <a:r>
              <a:rPr lang="en-US" dirty="0"/>
              <a:t>returns 0 to the child process</a:t>
            </a:r>
          </a:p>
          <a:p>
            <a:pPr lvl="1"/>
            <a:r>
              <a:rPr lang="en-US" dirty="0"/>
              <a:t>returns child’s </a:t>
            </a:r>
            <a:r>
              <a:rPr lang="en-US" b="1" dirty="0" err="1">
                <a:latin typeface="Courier New" pitchFamily="49" charset="0"/>
              </a:rPr>
              <a:t>pid</a:t>
            </a:r>
            <a:r>
              <a:rPr lang="en-US" dirty="0"/>
              <a:t> (process id) to the parent process</a:t>
            </a:r>
          </a:p>
          <a:p>
            <a:pPr lvl="1"/>
            <a:r>
              <a:rPr lang="en-US" dirty="0"/>
              <a:t>Usually used like:</a:t>
            </a:r>
          </a:p>
        </p:txBody>
      </p:sp>
      <p:sp>
        <p:nvSpPr>
          <p:cNvPr id="489476" name="Text Box 4"/>
          <p:cNvSpPr txBox="1">
            <a:spLocks noChangeArrowheads="1"/>
          </p:cNvSpPr>
          <p:nvPr/>
        </p:nvSpPr>
        <p:spPr bwMode="auto">
          <a:xfrm>
            <a:off x="914400" y="2956679"/>
            <a:ext cx="7086600" cy="3139321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>
                <a:latin typeface="Consolas"/>
                <a:cs typeface="Consolas"/>
              </a:rPr>
              <a:t>pid_t</a:t>
            </a:r>
            <a:r>
              <a:rPr lang="en-US" sz="1800" dirty="0">
                <a:latin typeface="Consolas"/>
                <a:cs typeface="Consolas"/>
              </a:rPr>
              <a:t> </a:t>
            </a:r>
            <a:r>
              <a:rPr lang="en-US" sz="1800" dirty="0" err="1">
                <a:latin typeface="Consolas"/>
                <a:cs typeface="Consolas"/>
              </a:rPr>
              <a:t>pid</a:t>
            </a:r>
            <a:r>
              <a:rPr lang="en-US" sz="1800" dirty="0">
                <a:latin typeface="Consolas"/>
                <a:cs typeface="Consolas"/>
              </a:rPr>
              <a:t> = fork();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nsolas"/>
              <a:cs typeface="Consolas"/>
            </a:endParaRP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nsolas"/>
                <a:cs typeface="Consolas"/>
              </a:rPr>
              <a:t>if (</a:t>
            </a:r>
            <a:r>
              <a:rPr lang="en-US" sz="1800" dirty="0" err="1">
                <a:latin typeface="Consolas"/>
                <a:cs typeface="Consolas"/>
              </a:rPr>
              <a:t>pid</a:t>
            </a:r>
            <a:r>
              <a:rPr lang="en-US" sz="1800" dirty="0">
                <a:latin typeface="Consolas"/>
                <a:cs typeface="Consolas"/>
              </a:rPr>
              <a:t> == 0) 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nsolas"/>
                <a:cs typeface="Consolas"/>
              </a:rPr>
              <a:t>   </a:t>
            </a:r>
            <a:r>
              <a:rPr lang="en-US" i="1" dirty="0">
                <a:latin typeface="Consolas"/>
                <a:cs typeface="Consolas"/>
              </a:rPr>
              <a:t>// </a:t>
            </a:r>
            <a:r>
              <a:rPr lang="en-US" i="1" dirty="0" err="1">
                <a:latin typeface="Consolas"/>
                <a:cs typeface="Consolas"/>
              </a:rPr>
              <a:t>pid</a:t>
            </a:r>
            <a:r>
              <a:rPr lang="en-US" i="1" dirty="0">
                <a:latin typeface="Consolas"/>
                <a:cs typeface="Consolas"/>
              </a:rPr>
              <a:t> is 0 so we can detect child</a:t>
            </a:r>
            <a:endParaRPr lang="en-US" sz="1800" i="1" dirty="0">
              <a:latin typeface="Consolas"/>
              <a:cs typeface="Consolas"/>
            </a:endParaRP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nsolas"/>
                <a:cs typeface="Consolas"/>
              </a:rPr>
              <a:t>   </a:t>
            </a:r>
            <a:r>
              <a:rPr lang="en-US" sz="1800" dirty="0" err="1">
                <a:latin typeface="Consolas"/>
                <a:cs typeface="Consolas"/>
              </a:rPr>
              <a:t>printf</a:t>
            </a:r>
            <a:r>
              <a:rPr lang="en-US" sz="1800" dirty="0">
                <a:latin typeface="Consolas"/>
                <a:cs typeface="Consolas"/>
              </a:rPr>
              <a:t>("hello from child\n");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nsolas"/>
                <a:cs typeface="Consolas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dirty="0">
              <a:latin typeface="Consolas"/>
              <a:cs typeface="Consolas"/>
            </a:endParaRP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nsolas"/>
                <a:cs typeface="Consolas"/>
              </a:rPr>
              <a:t>else { 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nsolas"/>
                <a:cs typeface="Consolas"/>
              </a:rPr>
              <a:t>   </a:t>
            </a:r>
            <a:r>
              <a:rPr lang="en-US" i="1" dirty="0">
                <a:latin typeface="Consolas"/>
                <a:cs typeface="Consolas"/>
              </a:rPr>
              <a:t>// </a:t>
            </a:r>
            <a:r>
              <a:rPr lang="en-US" i="1" dirty="0" err="1">
                <a:latin typeface="Consolas"/>
                <a:cs typeface="Consolas"/>
              </a:rPr>
              <a:t>pid</a:t>
            </a:r>
            <a:r>
              <a:rPr lang="en-US" i="1" dirty="0">
                <a:latin typeface="Consolas"/>
                <a:cs typeface="Consolas"/>
              </a:rPr>
              <a:t> = child’s assigned </a:t>
            </a:r>
            <a:r>
              <a:rPr lang="en-US" i="1" dirty="0" err="1">
                <a:latin typeface="Consolas"/>
                <a:cs typeface="Consolas"/>
              </a:rPr>
              <a:t>pid</a:t>
            </a:r>
            <a:endParaRPr lang="en-US" sz="1800" i="1" dirty="0">
              <a:latin typeface="Consolas"/>
              <a:cs typeface="Consolas"/>
            </a:endParaRP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nsolas"/>
                <a:cs typeface="Consolas"/>
              </a:rPr>
              <a:t>   </a:t>
            </a:r>
            <a:r>
              <a:rPr lang="en-US" sz="1800" dirty="0" err="1">
                <a:latin typeface="Consolas"/>
                <a:cs typeface="Consolas"/>
              </a:rPr>
              <a:t>printf</a:t>
            </a:r>
            <a:r>
              <a:rPr lang="en-US" sz="1800" dirty="0">
                <a:latin typeface="Consolas"/>
                <a:cs typeface="Consolas"/>
              </a:rPr>
              <a:t>("hello from parent\n");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nsolas"/>
                <a:cs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13408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exec()</a:t>
            </a:r>
          </a:p>
          <a:p>
            <a:pPr lvl="1"/>
            <a:r>
              <a:rPr lang="en-US" dirty="0"/>
              <a:t>Replaces the current process’s state and context</a:t>
            </a:r>
          </a:p>
          <a:p>
            <a:pPr lvl="2"/>
            <a:r>
              <a:rPr lang="en-US" dirty="0"/>
              <a:t>But keeps PID, open files, and signal context</a:t>
            </a:r>
          </a:p>
          <a:p>
            <a:pPr lvl="1"/>
            <a:r>
              <a:rPr lang="en-US" dirty="0"/>
              <a:t>Provides a way to load and run </a:t>
            </a:r>
            <a:r>
              <a:rPr lang="en-US" b="1" dirty="0"/>
              <a:t>another</a:t>
            </a:r>
            <a:r>
              <a:rPr lang="en-US" dirty="0"/>
              <a:t> program</a:t>
            </a:r>
          </a:p>
          <a:p>
            <a:pPr lvl="2"/>
            <a:r>
              <a:rPr lang="en-US" dirty="0"/>
              <a:t>Replaces the current running memory image with that of new program</a:t>
            </a:r>
          </a:p>
          <a:p>
            <a:pPr lvl="2"/>
            <a:r>
              <a:rPr lang="en-US" dirty="0"/>
              <a:t>Set up stack with arguments and environment variables</a:t>
            </a:r>
          </a:p>
          <a:p>
            <a:pPr lvl="2"/>
            <a:r>
              <a:rPr lang="en-US" dirty="0"/>
              <a:t>Start execution at the entry point </a:t>
            </a:r>
          </a:p>
          <a:p>
            <a:pPr lvl="1"/>
            <a:r>
              <a:rPr lang="en-US" dirty="0"/>
              <a:t>Never returns on successful execution</a:t>
            </a:r>
          </a:p>
          <a:p>
            <a:pPr lvl="1"/>
            <a:r>
              <a:rPr lang="en-US" dirty="0"/>
              <a:t>The newly loaded program’s perspective: as if the previous program has not been run before</a:t>
            </a:r>
          </a:p>
          <a:p>
            <a:pPr lvl="1"/>
            <a:r>
              <a:rPr lang="en-US" dirty="0"/>
              <a:t>More useful variant is </a:t>
            </a:r>
            <a:r>
              <a:rPr lang="en-US" b="1" dirty="0" err="1">
                <a:latin typeface="Consolas"/>
                <a:cs typeface="Consolas"/>
              </a:rPr>
              <a:t>int</a:t>
            </a:r>
            <a:r>
              <a:rPr lang="en-US" b="1" dirty="0">
                <a:latin typeface="Consolas"/>
                <a:cs typeface="Consolas"/>
              </a:rPr>
              <a:t> </a:t>
            </a:r>
            <a:r>
              <a:rPr lang="en-US" b="1" dirty="0" err="1">
                <a:latin typeface="Consolas"/>
                <a:cs typeface="Consolas"/>
              </a:rPr>
              <a:t>execve</a:t>
            </a:r>
            <a:r>
              <a:rPr lang="en-US" b="1" dirty="0">
                <a:latin typeface="Consolas"/>
                <a:cs typeface="Consolas"/>
              </a:rPr>
              <a:t>()</a:t>
            </a:r>
          </a:p>
          <a:p>
            <a:pPr lvl="1"/>
            <a:r>
              <a:rPr lang="en-US" dirty="0"/>
              <a:t>More information? man 3 exec</a:t>
            </a:r>
          </a:p>
        </p:txBody>
      </p:sp>
    </p:spTree>
    <p:extLst>
      <p:ext uri="{BB962C8B-B14F-4D97-AF65-F5344CB8AC3E}">
        <p14:creationId xmlns:p14="http://schemas.microsoft.com/office/powerpoint/2010/main" val="2396696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nsolas"/>
                <a:cs typeface="Consolas"/>
              </a:rPr>
              <a:t>void exit(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status)</a:t>
            </a:r>
          </a:p>
          <a:p>
            <a:pPr lvl="1"/>
            <a:r>
              <a:rPr lang="en-US" dirty="0"/>
              <a:t>Normally return with status 0 (other numbers indicate an error)</a:t>
            </a:r>
          </a:p>
          <a:p>
            <a:pPr lvl="1"/>
            <a:r>
              <a:rPr lang="en-US" dirty="0"/>
              <a:t>Terminates the current process</a:t>
            </a:r>
          </a:p>
          <a:p>
            <a:pPr lvl="1"/>
            <a:r>
              <a:rPr lang="en-US" dirty="0"/>
              <a:t>OS frees resources such as heap memory and open file descriptors and so on…</a:t>
            </a:r>
          </a:p>
          <a:p>
            <a:pPr lvl="1"/>
            <a:r>
              <a:rPr lang="en-US" dirty="0"/>
              <a:t>Reduce to a zombie state </a:t>
            </a:r>
          </a:p>
          <a:p>
            <a:pPr lvl="2"/>
            <a:r>
              <a:rPr lang="en-US" dirty="0"/>
              <a:t>Must wait to be reaped by the parent process (or the </a:t>
            </a:r>
            <a:r>
              <a:rPr lang="en-US" dirty="0" err="1"/>
              <a:t>init</a:t>
            </a:r>
            <a:r>
              <a:rPr lang="en-US" dirty="0"/>
              <a:t> process if the parent died)</a:t>
            </a:r>
          </a:p>
          <a:p>
            <a:pPr lvl="2"/>
            <a:r>
              <a:rPr lang="en-US" dirty="0"/>
              <a:t>Signal is sent to the parent process notifying of death</a:t>
            </a:r>
          </a:p>
          <a:p>
            <a:pPr lvl="2"/>
            <a:r>
              <a:rPr lang="en-US" dirty="0"/>
              <a:t>Reaper can inspect the exit status</a:t>
            </a:r>
          </a:p>
        </p:txBody>
      </p:sp>
    </p:spTree>
    <p:extLst>
      <p:ext uri="{BB962C8B-B14F-4D97-AF65-F5344CB8AC3E}">
        <p14:creationId xmlns:p14="http://schemas.microsoft.com/office/powerpoint/2010/main" val="448606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wait(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*</a:t>
            </a:r>
            <a:r>
              <a:rPr lang="en-US" dirty="0" err="1">
                <a:latin typeface="Consolas"/>
                <a:cs typeface="Consolas"/>
              </a:rPr>
              <a:t>child_status</a:t>
            </a:r>
            <a:r>
              <a:rPr lang="en-US" dirty="0">
                <a:latin typeface="Consolas"/>
                <a:cs typeface="Consolas"/>
              </a:rPr>
              <a:t>)</a:t>
            </a:r>
          </a:p>
          <a:p>
            <a:pPr lvl="1"/>
            <a:r>
              <a:rPr lang="en-US" dirty="0"/>
              <a:t>suspends current process until one of its children terminates</a:t>
            </a:r>
          </a:p>
          <a:p>
            <a:pPr lvl="1"/>
            <a:r>
              <a:rPr lang="en-US" dirty="0"/>
              <a:t>return value is the </a:t>
            </a:r>
            <a:r>
              <a:rPr lang="en-US" dirty="0" err="1"/>
              <a:t>pid</a:t>
            </a:r>
            <a:r>
              <a:rPr lang="en-US" dirty="0"/>
              <a:t> of the child process that terminated</a:t>
            </a:r>
          </a:p>
          <a:p>
            <a:pPr lvl="2"/>
            <a:r>
              <a:rPr lang="en-US" dirty="0"/>
              <a:t>When wait returns a </a:t>
            </a:r>
            <a:r>
              <a:rPr lang="en-US" dirty="0" err="1"/>
              <a:t>pid</a:t>
            </a:r>
            <a:r>
              <a:rPr lang="en-US" dirty="0"/>
              <a:t> &gt; 0, child process has been reaped</a:t>
            </a:r>
          </a:p>
          <a:p>
            <a:pPr lvl="2"/>
            <a:r>
              <a:rPr lang="en-US" dirty="0"/>
              <a:t>All child resources freed</a:t>
            </a:r>
          </a:p>
          <a:p>
            <a:pPr lvl="1"/>
            <a:r>
              <a:rPr lang="en-US" dirty="0"/>
              <a:t>if </a:t>
            </a:r>
            <a:r>
              <a:rPr lang="en-US" dirty="0" err="1"/>
              <a:t>child_status</a:t>
            </a:r>
            <a:r>
              <a:rPr lang="en-US" dirty="0"/>
              <a:t> != NULL, then the object it points to will be set to  a status indicating why the child process terminated</a:t>
            </a:r>
          </a:p>
          <a:p>
            <a:pPr lvl="1"/>
            <a:r>
              <a:rPr lang="en-US" dirty="0"/>
              <a:t>More useful variant is 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waitpid</a:t>
            </a:r>
            <a:r>
              <a:rPr lang="en-US" dirty="0">
                <a:latin typeface="Consolas"/>
                <a:cs typeface="Consolas"/>
              </a:rPr>
              <a:t>()</a:t>
            </a:r>
          </a:p>
          <a:p>
            <a:pPr lvl="1"/>
            <a:r>
              <a:rPr lang="en-US" dirty="0"/>
              <a:t>For details: man 2 wait</a:t>
            </a:r>
          </a:p>
        </p:txBody>
      </p:sp>
    </p:spTree>
    <p:extLst>
      <p:ext uri="{BB962C8B-B14F-4D97-AF65-F5344CB8AC3E}">
        <p14:creationId xmlns:p14="http://schemas.microsoft.com/office/powerpoint/2010/main" val="2282712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Examples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24400" y="1362075"/>
            <a:ext cx="3568700" cy="4972050"/>
          </a:xfrm>
        </p:spPr>
        <p:txBody>
          <a:bodyPr>
            <a:normAutofit/>
          </a:bodyPr>
          <a:lstStyle/>
          <a:p>
            <a:r>
              <a:rPr lang="en-US" dirty="0"/>
              <a:t>What are the possible output  (assuming fork succeeds) ?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Child!</a:t>
            </a:r>
            <a:br>
              <a:rPr lang="en-US" dirty="0">
                <a:latin typeface="Consolas"/>
                <a:cs typeface="Consolas"/>
              </a:rPr>
            </a:br>
            <a:r>
              <a:rPr lang="en-US" dirty="0">
                <a:latin typeface="Consolas"/>
                <a:cs typeface="Consolas"/>
              </a:rPr>
              <a:t>Parent!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Parent!</a:t>
            </a:r>
            <a:br>
              <a:rPr lang="en-US" dirty="0">
                <a:latin typeface="Consolas"/>
                <a:cs typeface="Consolas"/>
              </a:rPr>
            </a:br>
            <a:r>
              <a:rPr lang="en-US" dirty="0">
                <a:latin typeface="Consolas"/>
                <a:cs typeface="Consolas"/>
              </a:rPr>
              <a:t>Child!</a:t>
            </a:r>
          </a:p>
          <a:p>
            <a:pPr lvl="1"/>
            <a:endParaRPr lang="en-US" dirty="0"/>
          </a:p>
          <a:p>
            <a:r>
              <a:rPr lang="en-US" dirty="0"/>
              <a:t>How to get the child to always print first?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929348"/>
            <a:ext cx="457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/>
                <a:cs typeface="Consolas"/>
              </a:rPr>
              <a:t> 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 err="1">
                <a:latin typeface="Consolas"/>
                <a:cs typeface="Consolas"/>
              </a:rPr>
              <a:t>pid_t</a:t>
            </a:r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err="1">
                <a:latin typeface="Consolas"/>
                <a:cs typeface="Consolas"/>
              </a:rPr>
              <a:t>child_pid</a:t>
            </a:r>
            <a:r>
              <a:rPr lang="en-US" sz="1600" dirty="0">
                <a:latin typeface="Consolas"/>
                <a:cs typeface="Consolas"/>
              </a:rPr>
              <a:t> = fork();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if (</a:t>
            </a:r>
            <a:r>
              <a:rPr lang="en-US" sz="1600" dirty="0" err="1">
                <a:latin typeface="Consolas"/>
                <a:cs typeface="Consolas"/>
              </a:rPr>
              <a:t>child_pid</a:t>
            </a:r>
            <a:r>
              <a:rPr lang="en-US" sz="1600" dirty="0">
                <a:latin typeface="Consolas"/>
                <a:cs typeface="Consolas"/>
              </a:rPr>
              <a:t> == 0){</a:t>
            </a:r>
          </a:p>
          <a:p>
            <a:r>
              <a:rPr lang="en-US" sz="1600" dirty="0">
                <a:latin typeface="Consolas"/>
                <a:cs typeface="Consolas"/>
              </a:rPr>
              <a:t>   /* only child comes here */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</a:t>
            </a:r>
            <a:r>
              <a:rPr lang="en-US" sz="1600" dirty="0" err="1">
                <a:latin typeface="Consolas"/>
                <a:cs typeface="Consolas"/>
              </a:rPr>
              <a:t>printf</a:t>
            </a:r>
            <a:r>
              <a:rPr lang="en-US" sz="1600" dirty="0">
                <a:latin typeface="Consolas"/>
                <a:cs typeface="Consolas"/>
              </a:rPr>
              <a:t>(“Child!\n”);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exit(0);</a:t>
            </a:r>
          </a:p>
          <a:p>
            <a:r>
              <a:rPr lang="en-US" sz="1600" dirty="0">
                <a:latin typeface="Consolas"/>
                <a:cs typeface="Consolas"/>
              </a:rPr>
              <a:t>}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else{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 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</a:t>
            </a:r>
            <a:r>
              <a:rPr lang="en-US" sz="1600" dirty="0" err="1">
                <a:latin typeface="Consolas"/>
                <a:cs typeface="Consolas"/>
              </a:rPr>
              <a:t>printf</a:t>
            </a:r>
            <a:r>
              <a:rPr lang="en-US" sz="1600" dirty="0">
                <a:latin typeface="Consolas"/>
                <a:cs typeface="Consolas"/>
              </a:rPr>
              <a:t>(“Parent!\n”);</a:t>
            </a:r>
          </a:p>
          <a:p>
            <a:r>
              <a:rPr lang="en-US" sz="1600" dirty="0">
                <a:latin typeface="Consolas"/>
                <a:cs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04730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1929348"/>
            <a:ext cx="457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Consolas"/>
                <a:cs typeface="Consolas"/>
              </a:rPr>
              <a:t>int</a:t>
            </a:r>
            <a:r>
              <a:rPr lang="en-US" sz="1600" dirty="0">
                <a:latin typeface="Consolas"/>
                <a:cs typeface="Consolas"/>
              </a:rPr>
              <a:t> status;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 err="1">
                <a:latin typeface="Consolas"/>
                <a:cs typeface="Consolas"/>
              </a:rPr>
              <a:t>pid_t</a:t>
            </a:r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err="1">
                <a:latin typeface="Consolas"/>
                <a:cs typeface="Consolas"/>
              </a:rPr>
              <a:t>child_pid</a:t>
            </a:r>
            <a:r>
              <a:rPr lang="en-US" sz="1600" dirty="0">
                <a:latin typeface="Consolas"/>
                <a:cs typeface="Consolas"/>
              </a:rPr>
              <a:t> = fork();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if (</a:t>
            </a:r>
            <a:r>
              <a:rPr lang="en-US" sz="1600" dirty="0" err="1">
                <a:latin typeface="Consolas"/>
                <a:cs typeface="Consolas"/>
              </a:rPr>
              <a:t>child_pid</a:t>
            </a:r>
            <a:r>
              <a:rPr lang="en-US" sz="1600" dirty="0">
                <a:latin typeface="Consolas"/>
                <a:cs typeface="Consolas"/>
              </a:rPr>
              <a:t> == 0){</a:t>
            </a:r>
          </a:p>
          <a:p>
            <a:r>
              <a:rPr lang="en-US" sz="1600" dirty="0">
                <a:latin typeface="Consolas"/>
                <a:cs typeface="Consolas"/>
              </a:rPr>
              <a:t>   /* only child comes here */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</a:t>
            </a:r>
            <a:r>
              <a:rPr lang="en-US" sz="1600" dirty="0" err="1">
                <a:latin typeface="Consolas"/>
                <a:cs typeface="Consolas"/>
              </a:rPr>
              <a:t>printf</a:t>
            </a:r>
            <a:r>
              <a:rPr lang="en-US" sz="1600" dirty="0">
                <a:latin typeface="Consolas"/>
                <a:cs typeface="Consolas"/>
              </a:rPr>
              <a:t>(“Child!\n”);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exit(0);</a:t>
            </a:r>
          </a:p>
          <a:p>
            <a:r>
              <a:rPr lang="en-US" sz="1600" dirty="0">
                <a:latin typeface="Consolas"/>
                <a:cs typeface="Consolas"/>
              </a:rPr>
              <a:t>}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else{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</a:t>
            </a:r>
            <a:r>
              <a:rPr lang="en-US" sz="1600" dirty="0" err="1">
                <a:latin typeface="Consolas"/>
                <a:cs typeface="Consolas"/>
              </a:rPr>
              <a:t>waitpid</a:t>
            </a:r>
            <a:r>
              <a:rPr lang="en-US" sz="1600" dirty="0">
                <a:latin typeface="Consolas"/>
                <a:cs typeface="Consolas"/>
              </a:rPr>
              <a:t>(</a:t>
            </a:r>
            <a:r>
              <a:rPr lang="en-US" sz="1600" dirty="0" err="1">
                <a:latin typeface="Consolas"/>
                <a:cs typeface="Consolas"/>
              </a:rPr>
              <a:t>child_pid</a:t>
            </a:r>
            <a:r>
              <a:rPr lang="en-US" sz="1600" dirty="0">
                <a:latin typeface="Consolas"/>
                <a:cs typeface="Consolas"/>
              </a:rPr>
              <a:t>, &amp;status, 0);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</a:t>
            </a:r>
            <a:r>
              <a:rPr lang="en-US" sz="1600" dirty="0" err="1">
                <a:latin typeface="Consolas"/>
                <a:cs typeface="Consolas"/>
              </a:rPr>
              <a:t>printf</a:t>
            </a:r>
            <a:r>
              <a:rPr lang="en-US" sz="1600" dirty="0">
                <a:latin typeface="Consolas"/>
                <a:cs typeface="Consolas"/>
              </a:rPr>
              <a:t>(“Parent!\n”);</a:t>
            </a:r>
          </a:p>
          <a:p>
            <a:r>
              <a:rPr lang="en-US" sz="1600" dirty="0">
                <a:latin typeface="Consolas"/>
                <a:cs typeface="Consolas"/>
              </a:rPr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Examples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724400" y="1362075"/>
            <a:ext cx="3568700" cy="4972050"/>
          </a:xfrm>
        </p:spPr>
        <p:txBody>
          <a:bodyPr>
            <a:normAutofit/>
          </a:bodyPr>
          <a:lstStyle/>
          <a:p>
            <a:r>
              <a:rPr lang="en-US" dirty="0"/>
              <a:t>Waits </a:t>
            </a:r>
            <a:r>
              <a:rPr lang="en-US" dirty="0" err="1"/>
              <a:t>til</a:t>
            </a:r>
            <a:r>
              <a:rPr lang="en-US" dirty="0"/>
              <a:t> the child has terminated.</a:t>
            </a:r>
            <a:br>
              <a:rPr lang="en-US" dirty="0"/>
            </a:br>
            <a:r>
              <a:rPr lang="en-US" dirty="0"/>
              <a:t>    Parent can inspect exit status of  </a:t>
            </a:r>
            <a:br>
              <a:rPr lang="en-US" dirty="0"/>
            </a:br>
            <a:r>
              <a:rPr lang="en-US" dirty="0"/>
              <a:t>    child using ‘status’</a:t>
            </a:r>
          </a:p>
          <a:p>
            <a:pPr lvl="1"/>
            <a:r>
              <a:rPr lang="en-US" dirty="0"/>
              <a:t>WEXITSTATUS(status)</a:t>
            </a:r>
          </a:p>
          <a:p>
            <a:endParaRPr lang="en-US" dirty="0"/>
          </a:p>
          <a:p>
            <a:r>
              <a:rPr lang="en-US" dirty="0"/>
              <a:t>Output always: </a:t>
            </a:r>
            <a:br>
              <a:rPr lang="en-US" dirty="0"/>
            </a:br>
            <a:r>
              <a:rPr lang="en-US" dirty="0">
                <a:latin typeface="Consolas"/>
                <a:cs typeface="Consolas"/>
              </a:rPr>
              <a:t>Child!</a:t>
            </a:r>
            <a:br>
              <a:rPr lang="en-US" dirty="0">
                <a:latin typeface="Consolas"/>
                <a:cs typeface="Consolas"/>
              </a:rPr>
            </a:br>
            <a:r>
              <a:rPr lang="en-US" dirty="0">
                <a:latin typeface="Consolas"/>
                <a:cs typeface="Consolas"/>
              </a:rPr>
              <a:t>Parent!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733800" y="2819400"/>
            <a:ext cx="609600" cy="1794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09600" y="4614333"/>
            <a:ext cx="3962400" cy="381000"/>
          </a:xfrm>
          <a:prstGeom prst="rect">
            <a:avLst/>
          </a:prstGeom>
          <a:noFill/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0839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Examples</a:t>
            </a:r>
          </a:p>
        </p:txBody>
      </p:sp>
      <p:sp>
        <p:nvSpPr>
          <p:cNvPr id="5" name="Content Placeholder 6"/>
          <p:cNvSpPr>
            <a:spLocks noGrp="1"/>
          </p:cNvSpPr>
          <p:nvPr>
            <p:ph idx="1"/>
          </p:nvPr>
        </p:nvSpPr>
        <p:spPr>
          <a:xfrm>
            <a:off x="4724400" y="1447800"/>
            <a:ext cx="4191000" cy="4972050"/>
          </a:xfrm>
        </p:spPr>
        <p:txBody>
          <a:bodyPr>
            <a:normAutofit/>
          </a:bodyPr>
          <a:lstStyle/>
          <a:p>
            <a:r>
              <a:rPr lang="en-US" dirty="0"/>
              <a:t>An example of something useful.</a:t>
            </a:r>
          </a:p>
          <a:p>
            <a:r>
              <a:rPr lang="en-US" dirty="0"/>
              <a:t>Why is the first </a:t>
            </a:r>
            <a:r>
              <a:rPr lang="en-US" dirty="0" err="1"/>
              <a:t>arg</a:t>
            </a:r>
            <a:r>
              <a:rPr lang="en-US" dirty="0"/>
              <a:t> “/bin/</a:t>
            </a:r>
            <a:r>
              <a:rPr lang="en-US" dirty="0" err="1"/>
              <a:t>ls</a:t>
            </a:r>
            <a:r>
              <a:rPr lang="en-US" dirty="0"/>
              <a:t>”?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Will child reach here?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1676400"/>
            <a:ext cx="48006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Consolas"/>
                <a:cs typeface="Consolas"/>
              </a:rPr>
              <a:t>int</a:t>
            </a:r>
            <a:r>
              <a:rPr lang="en-US" sz="1600" dirty="0">
                <a:latin typeface="Consolas"/>
                <a:cs typeface="Consolas"/>
              </a:rPr>
              <a:t> status;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 err="1">
                <a:latin typeface="Consolas"/>
                <a:cs typeface="Consolas"/>
              </a:rPr>
              <a:t>pid_t</a:t>
            </a:r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err="1">
                <a:latin typeface="Consolas"/>
                <a:cs typeface="Consolas"/>
              </a:rPr>
              <a:t>child_pid</a:t>
            </a:r>
            <a:r>
              <a:rPr lang="en-US" sz="1600" dirty="0">
                <a:latin typeface="Consolas"/>
                <a:cs typeface="Consolas"/>
              </a:rPr>
              <a:t> = fork();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char* </a:t>
            </a:r>
            <a:r>
              <a:rPr lang="en-US" sz="1600" dirty="0" err="1">
                <a:latin typeface="Consolas"/>
                <a:cs typeface="Consolas"/>
              </a:rPr>
              <a:t>argv</a:t>
            </a:r>
            <a:r>
              <a:rPr lang="en-US" sz="1600" dirty="0">
                <a:latin typeface="Consolas"/>
                <a:cs typeface="Consolas"/>
              </a:rPr>
              <a:t>[] = {“/bin/</a:t>
            </a:r>
            <a:r>
              <a:rPr lang="en-US" sz="1600" dirty="0" err="1">
                <a:latin typeface="Consolas"/>
                <a:cs typeface="Consolas"/>
              </a:rPr>
              <a:t>ls</a:t>
            </a:r>
            <a:r>
              <a:rPr lang="en-US" sz="1600" dirty="0">
                <a:latin typeface="Consolas"/>
                <a:cs typeface="Consolas"/>
              </a:rPr>
              <a:t>”, “-l”, NULL};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char* </a:t>
            </a:r>
            <a:r>
              <a:rPr lang="en-US" sz="1600" dirty="0" err="1">
                <a:latin typeface="Consolas"/>
                <a:cs typeface="Consolas"/>
              </a:rPr>
              <a:t>env</a:t>
            </a:r>
            <a:r>
              <a:rPr lang="en-US" sz="1600" dirty="0">
                <a:latin typeface="Consolas"/>
                <a:cs typeface="Consolas"/>
              </a:rPr>
              <a:t>[] = {…, NULL};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if (</a:t>
            </a:r>
            <a:r>
              <a:rPr lang="en-US" sz="1600" dirty="0" err="1">
                <a:latin typeface="Consolas"/>
                <a:cs typeface="Consolas"/>
              </a:rPr>
              <a:t>child_pid</a:t>
            </a:r>
            <a:r>
              <a:rPr lang="en-US" sz="1600" dirty="0">
                <a:latin typeface="Consolas"/>
                <a:cs typeface="Consolas"/>
              </a:rPr>
              <a:t> == 0){</a:t>
            </a:r>
          </a:p>
          <a:p>
            <a:r>
              <a:rPr lang="en-US" sz="1600" dirty="0">
                <a:latin typeface="Consolas"/>
                <a:cs typeface="Consolas"/>
              </a:rPr>
              <a:t>   /* only child comes here */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</a:t>
            </a:r>
            <a:r>
              <a:rPr lang="en-US" sz="1600" dirty="0" err="1">
                <a:latin typeface="Consolas"/>
                <a:cs typeface="Consolas"/>
              </a:rPr>
              <a:t>execve</a:t>
            </a:r>
            <a:r>
              <a:rPr lang="en-US" sz="1600" dirty="0">
                <a:latin typeface="Consolas"/>
                <a:cs typeface="Consolas"/>
              </a:rPr>
              <a:t>(“/bin/</a:t>
            </a:r>
            <a:r>
              <a:rPr lang="en-US" sz="1600" dirty="0" err="1">
                <a:latin typeface="Consolas"/>
                <a:cs typeface="Consolas"/>
              </a:rPr>
              <a:t>ls</a:t>
            </a:r>
            <a:r>
              <a:rPr lang="en-US" sz="1600" dirty="0">
                <a:latin typeface="Consolas"/>
                <a:cs typeface="Consolas"/>
              </a:rPr>
              <a:t>”, </a:t>
            </a:r>
            <a:r>
              <a:rPr lang="en-US" sz="1600" dirty="0" err="1">
                <a:latin typeface="Consolas"/>
                <a:cs typeface="Consolas"/>
              </a:rPr>
              <a:t>argv</a:t>
            </a:r>
            <a:r>
              <a:rPr lang="en-US" sz="1600" dirty="0">
                <a:latin typeface="Consolas"/>
                <a:cs typeface="Consolas"/>
              </a:rPr>
              <a:t>, </a:t>
            </a:r>
            <a:r>
              <a:rPr lang="en-US" sz="1600" dirty="0" err="1">
                <a:latin typeface="Consolas"/>
                <a:cs typeface="Consolas"/>
              </a:rPr>
              <a:t>env</a:t>
            </a:r>
            <a:r>
              <a:rPr lang="en-US" sz="1600" dirty="0">
                <a:latin typeface="Consolas"/>
                <a:cs typeface="Consolas"/>
              </a:rPr>
              <a:t>);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/* will child reach here? */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}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else{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</a:t>
            </a:r>
            <a:r>
              <a:rPr lang="en-US" sz="1600" dirty="0" err="1">
                <a:latin typeface="Consolas"/>
                <a:cs typeface="Consolas"/>
              </a:rPr>
              <a:t>waitpid</a:t>
            </a:r>
            <a:r>
              <a:rPr lang="en-US" sz="1600" dirty="0">
                <a:latin typeface="Consolas"/>
                <a:cs typeface="Consolas"/>
              </a:rPr>
              <a:t>(</a:t>
            </a:r>
            <a:r>
              <a:rPr lang="en-US" sz="1600" dirty="0" err="1">
                <a:latin typeface="Consolas"/>
                <a:cs typeface="Consolas"/>
              </a:rPr>
              <a:t>child_pid</a:t>
            </a:r>
            <a:r>
              <a:rPr lang="en-US" sz="1600" dirty="0">
                <a:latin typeface="Consolas"/>
                <a:cs typeface="Consolas"/>
              </a:rPr>
              <a:t>, &amp;status, 0);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… parent continue execution…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}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962400" y="3505200"/>
            <a:ext cx="762000" cy="7620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4419600" y="2438400"/>
            <a:ext cx="304800" cy="762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95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96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Examples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7175" y="1362075"/>
            <a:ext cx="7896225" cy="4972050"/>
          </a:xfrm>
        </p:spPr>
        <p:txBody>
          <a:bodyPr/>
          <a:lstStyle/>
          <a:p>
            <a:r>
              <a:rPr lang="en-US" dirty="0"/>
              <a:t>Unix Process Hierarchy:</a:t>
            </a:r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3657600" y="34290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Login shell</a:t>
            </a:r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5715000" y="4419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3657600" y="4419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1600200" y="4419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4724400" y="5562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Grandchild</a:t>
            </a:r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2514600" y="5562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Grandchild</a:t>
            </a: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H="1">
            <a:off x="2971800" y="3886200"/>
            <a:ext cx="9906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5029200" y="3886200"/>
            <a:ext cx="9144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3" name="Oval 12"/>
          <p:cNvSpPr>
            <a:spLocks noChangeArrowheads="1"/>
          </p:cNvSpPr>
          <p:nvPr/>
        </p:nvSpPr>
        <p:spPr bwMode="auto">
          <a:xfrm>
            <a:off x="3657600" y="14478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 dirty="0">
                <a:latin typeface="Courier New" charset="0"/>
              </a:rPr>
              <a:t>[0]</a:t>
            </a:r>
          </a:p>
        </p:txBody>
      </p:sp>
      <p:sp>
        <p:nvSpPr>
          <p:cNvPr id="23564" name="Line 13"/>
          <p:cNvSpPr>
            <a:spLocks noChangeShapeType="1"/>
          </p:cNvSpPr>
          <p:nvPr/>
        </p:nvSpPr>
        <p:spPr bwMode="auto">
          <a:xfrm flipH="1">
            <a:off x="4495800" y="19812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5" name="Line 14"/>
          <p:cNvSpPr>
            <a:spLocks noChangeShapeType="1"/>
          </p:cNvSpPr>
          <p:nvPr/>
        </p:nvSpPr>
        <p:spPr bwMode="auto">
          <a:xfrm flipH="1">
            <a:off x="4495800" y="2971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6" name="Line 15"/>
          <p:cNvSpPr>
            <a:spLocks noChangeShapeType="1"/>
          </p:cNvSpPr>
          <p:nvPr/>
        </p:nvSpPr>
        <p:spPr bwMode="auto">
          <a:xfrm flipH="1">
            <a:off x="4495800" y="39624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7" name="Line 16"/>
          <p:cNvSpPr>
            <a:spLocks noChangeShapeType="1"/>
          </p:cNvSpPr>
          <p:nvPr/>
        </p:nvSpPr>
        <p:spPr bwMode="auto">
          <a:xfrm>
            <a:off x="4648200" y="4953000"/>
            <a:ext cx="9144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8" name="Line 17"/>
          <p:cNvSpPr>
            <a:spLocks noChangeShapeType="1"/>
          </p:cNvSpPr>
          <p:nvPr/>
        </p:nvSpPr>
        <p:spPr bwMode="auto">
          <a:xfrm flipH="1">
            <a:off x="3429000" y="4953000"/>
            <a:ext cx="8382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9" name="Line 18"/>
          <p:cNvSpPr>
            <a:spLocks noChangeShapeType="1"/>
          </p:cNvSpPr>
          <p:nvPr/>
        </p:nvSpPr>
        <p:spPr bwMode="auto">
          <a:xfrm flipH="1">
            <a:off x="2971800" y="2895600"/>
            <a:ext cx="9906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70" name="Oval 19"/>
          <p:cNvSpPr>
            <a:spLocks noChangeArrowheads="1"/>
          </p:cNvSpPr>
          <p:nvPr/>
        </p:nvSpPr>
        <p:spPr bwMode="auto">
          <a:xfrm>
            <a:off x="1066800" y="3352800"/>
            <a:ext cx="2133600" cy="762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 dirty="0"/>
              <a:t>Daemon</a:t>
            </a:r>
          </a:p>
          <a:p>
            <a:pPr algn="ctr">
              <a:lnSpc>
                <a:spcPct val="100000"/>
              </a:lnSpc>
            </a:pPr>
            <a:r>
              <a:rPr lang="en-US" sz="2000" b="1" dirty="0"/>
              <a:t>e.g. </a:t>
            </a:r>
            <a:r>
              <a:rPr lang="en-US" sz="2000" b="1" dirty="0" err="1">
                <a:latin typeface="Courier New" charset="0"/>
              </a:rPr>
              <a:t>httpd</a:t>
            </a:r>
            <a:endParaRPr lang="en-US" sz="2000" b="1" dirty="0">
              <a:latin typeface="Courier New" charset="0"/>
            </a:endParaRPr>
          </a:p>
        </p:txBody>
      </p:sp>
      <p:sp>
        <p:nvSpPr>
          <p:cNvPr id="23571" name="Oval 11"/>
          <p:cNvSpPr>
            <a:spLocks noChangeArrowheads="1"/>
          </p:cNvSpPr>
          <p:nvPr/>
        </p:nvSpPr>
        <p:spPr bwMode="auto">
          <a:xfrm>
            <a:off x="3657600" y="24384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>
                <a:latin typeface="Courier New" charset="0"/>
              </a:rPr>
              <a:t>init [1]</a:t>
            </a:r>
          </a:p>
        </p:txBody>
      </p:sp>
    </p:spTree>
    <p:extLst>
      <p:ext uri="{BB962C8B-B14F-4D97-AF65-F5344CB8AC3E}">
        <p14:creationId xmlns:p14="http://schemas.microsoft.com/office/powerpoint/2010/main" val="14499126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58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Signals</a:t>
            </a:r>
          </a:p>
        </p:txBody>
      </p:sp>
      <p:sp>
        <p:nvSpPr>
          <p:cNvPr id="521259" name="Rectangle 43"/>
          <p:cNvSpPr>
            <a:spLocks noGrp="1" noChangeArrowheads="1"/>
          </p:cNvSpPr>
          <p:nvPr>
            <p:ph type="body" idx="1"/>
          </p:nvPr>
        </p:nvSpPr>
        <p:spPr>
          <a:xfrm>
            <a:off x="366713" y="1220788"/>
            <a:ext cx="8396287" cy="2741612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signal</a:t>
            </a:r>
            <a:r>
              <a:rPr lang="en-US" dirty="0"/>
              <a:t> is a small message that notifies a process that an event of some type has occurred in the system</a:t>
            </a:r>
          </a:p>
          <a:p>
            <a:pPr lvl="1"/>
            <a:r>
              <a:rPr lang="en-US" dirty="0"/>
              <a:t>akin to exceptions and interrupts (asynchronous)</a:t>
            </a:r>
          </a:p>
          <a:p>
            <a:pPr lvl="1"/>
            <a:r>
              <a:rPr lang="en-US" dirty="0"/>
              <a:t>sent from the kernel (sometimes at the request of another process) to a process</a:t>
            </a:r>
          </a:p>
          <a:p>
            <a:pPr lvl="1"/>
            <a:r>
              <a:rPr lang="en-US" dirty="0"/>
              <a:t>signal type is identified by small integer ID’s (1-30)</a:t>
            </a:r>
          </a:p>
          <a:p>
            <a:pPr lvl="1"/>
            <a:r>
              <a:rPr lang="en-US" dirty="0"/>
              <a:t>only information in a signal is its ID and the fact that it arrived</a:t>
            </a:r>
          </a:p>
        </p:txBody>
      </p:sp>
      <p:graphicFrame>
        <p:nvGraphicFramePr>
          <p:cNvPr id="521257" name="Group 41"/>
          <p:cNvGraphicFramePr>
            <a:graphicFrameLocks noGrp="1"/>
          </p:cNvGraphicFramePr>
          <p:nvPr/>
        </p:nvGraphicFramePr>
        <p:xfrm>
          <a:off x="609601" y="4038600"/>
          <a:ext cx="8001000" cy="2112264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79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9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21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200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ID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Name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Default Action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Corresponding Event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SIGINT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Interrupt (e.g., </a:t>
                      </a:r>
                      <a:r>
                        <a:rPr kumimoji="0" lang="en-US" sz="18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ctl</a:t>
                      </a: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-c from keyboard)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SIGKILL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Kill program (cannot override or ignore)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11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SIGSEGV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Terminate &amp; Dump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Segmentation violation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14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SIGALRM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Timer signal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17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SIGCHLD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Ignore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Child stopped or terminated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562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Exceptional Control Flow</a:t>
            </a:r>
          </a:p>
          <a:p>
            <a:r>
              <a:rPr lang="en-US" dirty="0"/>
              <a:t>Processes</a:t>
            </a:r>
          </a:p>
          <a:p>
            <a:r>
              <a:rPr lang="en-US" dirty="0"/>
              <a:t>Signals</a:t>
            </a:r>
          </a:p>
          <a:p>
            <a:r>
              <a:rPr lang="en-US" dirty="0"/>
              <a:t>Shell lab</a:t>
            </a:r>
          </a:p>
        </p:txBody>
      </p:sp>
    </p:spTree>
    <p:extLst>
      <p:ext uri="{BB962C8B-B14F-4D97-AF65-F5344CB8AC3E}">
        <p14:creationId xmlns:p14="http://schemas.microsoft.com/office/powerpoint/2010/main" val="5707001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Signals</a:t>
            </a:r>
          </a:p>
        </p:txBody>
      </p:sp>
      <p:sp>
        <p:nvSpPr>
          <p:cNvPr id="547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Kernel </a:t>
            </a:r>
            <a:r>
              <a:rPr lang="en-US" i="1" dirty="0">
                <a:solidFill>
                  <a:srgbClr val="C00000"/>
                </a:solidFill>
              </a:rPr>
              <a:t>sends</a:t>
            </a:r>
            <a:r>
              <a:rPr lang="en-US" dirty="0"/>
              <a:t> (delivers) a signal to a </a:t>
            </a:r>
            <a:r>
              <a:rPr lang="en-US" i="1" dirty="0">
                <a:solidFill>
                  <a:srgbClr val="C00000"/>
                </a:solidFill>
              </a:rPr>
              <a:t>destination process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by updating some state in the context of the destination process</a:t>
            </a:r>
          </a:p>
          <a:p>
            <a:endParaRPr lang="en-US" dirty="0"/>
          </a:p>
          <a:p>
            <a:r>
              <a:rPr lang="en-US" dirty="0"/>
              <a:t>Kernel sends a signal for one of the following reasons:</a:t>
            </a:r>
          </a:p>
          <a:p>
            <a:pPr lvl="1"/>
            <a:r>
              <a:rPr lang="en-US" dirty="0"/>
              <a:t>Kernel has detected a system event such as Ctrl-C (SIGINT), divide-by-zero (SIGFPE), or the termination of a child process (SIGCHLD)</a:t>
            </a:r>
          </a:p>
          <a:p>
            <a:pPr lvl="1"/>
            <a:r>
              <a:rPr lang="en-US" dirty="0"/>
              <a:t>Another program called the </a:t>
            </a:r>
            <a:r>
              <a:rPr lang="en-US" dirty="0">
                <a:latin typeface="Consolas"/>
                <a:cs typeface="Consolas"/>
              </a:rPr>
              <a:t>kill()</a:t>
            </a:r>
            <a:r>
              <a:rPr lang="en-US" dirty="0"/>
              <a:t> function</a:t>
            </a:r>
          </a:p>
          <a:p>
            <a:pPr lvl="1"/>
            <a:r>
              <a:rPr lang="en-US" dirty="0"/>
              <a:t>The user used a </a:t>
            </a:r>
            <a:r>
              <a:rPr lang="en-US" dirty="0">
                <a:latin typeface="Consolas"/>
                <a:cs typeface="Consolas"/>
              </a:rPr>
              <a:t>kill</a:t>
            </a:r>
            <a:r>
              <a:rPr lang="en-US" dirty="0"/>
              <a:t> utility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994396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Signals</a:t>
            </a:r>
          </a:p>
        </p:txBody>
      </p:sp>
      <p:sp>
        <p:nvSpPr>
          <p:cNvPr id="548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destination process </a:t>
            </a:r>
            <a:r>
              <a:rPr lang="en-US" i="1" dirty="0">
                <a:solidFill>
                  <a:srgbClr val="C00000"/>
                </a:solidFill>
              </a:rPr>
              <a:t>receives</a:t>
            </a:r>
            <a:r>
              <a:rPr lang="en-US" dirty="0"/>
              <a:t> a signal when it is forced by the kernel to react in some way to the delivery of the signal</a:t>
            </a:r>
          </a:p>
          <a:p>
            <a:endParaRPr lang="en-US" dirty="0"/>
          </a:p>
          <a:p>
            <a:r>
              <a:rPr lang="en-US" dirty="0"/>
              <a:t>Receiving a signal is non-queuing</a:t>
            </a:r>
          </a:p>
          <a:p>
            <a:pPr lvl="1"/>
            <a:r>
              <a:rPr lang="en-US" dirty="0"/>
              <a:t>There is only one bit in the context per signal</a:t>
            </a:r>
          </a:p>
          <a:p>
            <a:pPr lvl="1"/>
            <a:r>
              <a:rPr lang="en-US" dirty="0"/>
              <a:t>Receiving 1 or 300 SIGINTs looks the same to the process</a:t>
            </a:r>
          </a:p>
          <a:p>
            <a:r>
              <a:rPr lang="en-US" dirty="0"/>
              <a:t>Signals are received at a context switch</a:t>
            </a:r>
          </a:p>
          <a:p>
            <a:r>
              <a:rPr lang="en-US" dirty="0"/>
              <a:t>Three possible ways to react: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Ignore</a:t>
            </a:r>
            <a:r>
              <a:rPr lang="en-US" dirty="0"/>
              <a:t> the signal (do nothing)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Terminate</a:t>
            </a:r>
            <a:r>
              <a:rPr lang="en-US" dirty="0"/>
              <a:t> the process (with optional core dump)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Catch</a:t>
            </a:r>
            <a:r>
              <a:rPr lang="en-US" i="1" dirty="0">
                <a:solidFill>
                  <a:srgbClr val="FF3300"/>
                </a:solidFill>
              </a:rPr>
              <a:t> </a:t>
            </a:r>
            <a:r>
              <a:rPr lang="en-US" dirty="0"/>
              <a:t>the signal by executing a user-level function called </a:t>
            </a:r>
            <a:r>
              <a:rPr lang="en-US" b="1" i="1" dirty="0">
                <a:solidFill>
                  <a:srgbClr val="C00000"/>
                </a:solidFill>
              </a:rPr>
              <a:t>signal handler</a:t>
            </a:r>
          </a:p>
          <a:p>
            <a:pPr lvl="2"/>
            <a:r>
              <a:rPr lang="en-US" dirty="0"/>
              <a:t>Akin to a hardware exception handler being called in response to an asynchronous interrupt</a:t>
            </a:r>
          </a:p>
        </p:txBody>
      </p:sp>
    </p:spTree>
    <p:extLst>
      <p:ext uri="{BB962C8B-B14F-4D97-AF65-F5344CB8AC3E}">
        <p14:creationId xmlns:p14="http://schemas.microsoft.com/office/powerpoint/2010/main" val="3474954303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destination process </a:t>
            </a:r>
            <a:r>
              <a:rPr lang="en-US" i="1" dirty="0">
                <a:solidFill>
                  <a:srgbClr val="C00000"/>
                </a:solidFill>
              </a:rPr>
              <a:t>receives</a:t>
            </a:r>
            <a:r>
              <a:rPr lang="en-US" dirty="0"/>
              <a:t> a signal when it is forced by the kernel to react in some way to the delivery of the signal</a:t>
            </a:r>
          </a:p>
          <a:p>
            <a:endParaRPr lang="en-US" dirty="0"/>
          </a:p>
          <a:p>
            <a:r>
              <a:rPr lang="en-US" dirty="0"/>
              <a:t>Blocking signals</a:t>
            </a:r>
          </a:p>
          <a:p>
            <a:pPr lvl="1"/>
            <a:r>
              <a:rPr lang="en-US" dirty="0"/>
              <a:t>Sometimes code needs to run through a section that can’t be interrupted</a:t>
            </a:r>
          </a:p>
          <a:p>
            <a:pPr lvl="1"/>
            <a:r>
              <a:rPr lang="en-US" dirty="0"/>
              <a:t>Implemented with </a:t>
            </a:r>
            <a:r>
              <a:rPr lang="en-US" dirty="0" err="1">
                <a:latin typeface="Consolas"/>
                <a:cs typeface="Consolas"/>
              </a:rPr>
              <a:t>sigprocmask</a:t>
            </a:r>
            <a:r>
              <a:rPr lang="en-US" dirty="0">
                <a:latin typeface="Consolas"/>
                <a:cs typeface="Consolas"/>
              </a:rPr>
              <a:t>()</a:t>
            </a:r>
          </a:p>
          <a:p>
            <a:r>
              <a:rPr lang="en-US" dirty="0"/>
              <a:t>Waiting for signals</a:t>
            </a:r>
          </a:p>
          <a:p>
            <a:pPr lvl="1"/>
            <a:r>
              <a:rPr lang="en-US" dirty="0"/>
              <a:t>Sometimes, we want to pause execution until we get a specific signal</a:t>
            </a:r>
          </a:p>
          <a:p>
            <a:pPr lvl="1"/>
            <a:r>
              <a:rPr lang="en-US" dirty="0"/>
              <a:t>Implemented with </a:t>
            </a:r>
            <a:r>
              <a:rPr lang="en-US" dirty="0" err="1">
                <a:latin typeface="Consolas"/>
                <a:cs typeface="Consolas"/>
              </a:rPr>
              <a:t>sigsuspend</a:t>
            </a:r>
            <a:r>
              <a:rPr lang="en-US" dirty="0">
                <a:latin typeface="Consolas"/>
                <a:cs typeface="Consolas"/>
              </a:rPr>
              <a:t>()</a:t>
            </a:r>
          </a:p>
          <a:p>
            <a:r>
              <a:rPr lang="en-US" dirty="0"/>
              <a:t>Can’t modify behavior of SIGKILL and SIGSTOP </a:t>
            </a:r>
          </a:p>
        </p:txBody>
      </p:sp>
    </p:spTree>
    <p:extLst>
      <p:ext uri="{BB962C8B-B14F-4D97-AF65-F5344CB8AC3E}">
        <p14:creationId xmlns:p14="http://schemas.microsoft.com/office/powerpoint/2010/main" val="2272654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Signal handlers</a:t>
            </a:r>
          </a:p>
          <a:p>
            <a:pPr lvl="1"/>
            <a:r>
              <a:rPr lang="en-US" sz="2400" dirty="0"/>
              <a:t>Can be installed to run when a signal is received</a:t>
            </a:r>
          </a:p>
          <a:p>
            <a:pPr lvl="1"/>
            <a:r>
              <a:rPr lang="en-US" sz="2400" dirty="0"/>
              <a:t>The form is   </a:t>
            </a:r>
            <a:r>
              <a:rPr lang="en-US" sz="2400" dirty="0">
                <a:latin typeface="Consolas"/>
                <a:cs typeface="Consolas"/>
              </a:rPr>
              <a:t>void  handler(</a:t>
            </a:r>
            <a:r>
              <a:rPr lang="en-US" sz="2400" dirty="0" err="1">
                <a:latin typeface="Consolas"/>
                <a:cs typeface="Consolas"/>
              </a:rPr>
              <a:t>int</a:t>
            </a:r>
            <a:r>
              <a:rPr lang="en-US" sz="2400" dirty="0">
                <a:latin typeface="Consolas"/>
                <a:cs typeface="Consolas"/>
              </a:rPr>
              <a:t> </a:t>
            </a:r>
            <a:r>
              <a:rPr lang="en-US" sz="2400" dirty="0" err="1">
                <a:latin typeface="Consolas"/>
                <a:cs typeface="Consolas"/>
              </a:rPr>
              <a:t>signum</a:t>
            </a:r>
            <a:r>
              <a:rPr lang="en-US" sz="2400" dirty="0">
                <a:latin typeface="Consolas"/>
                <a:cs typeface="Consolas"/>
              </a:rPr>
              <a:t>){ … }</a:t>
            </a:r>
          </a:p>
          <a:p>
            <a:pPr lvl="1"/>
            <a:r>
              <a:rPr lang="en-US" sz="2400" b="1" dirty="0"/>
              <a:t>Separate </a:t>
            </a:r>
            <a:r>
              <a:rPr lang="en-US" sz="2400" dirty="0"/>
              <a:t>flow of control in the same process</a:t>
            </a:r>
          </a:p>
          <a:p>
            <a:pPr lvl="1"/>
            <a:r>
              <a:rPr lang="en-US" sz="2400" dirty="0"/>
              <a:t>Resumes normal flow of control upon returning</a:t>
            </a:r>
          </a:p>
          <a:p>
            <a:pPr lvl="1"/>
            <a:r>
              <a:rPr lang="en-US" sz="2400" dirty="0"/>
              <a:t>Can be called </a:t>
            </a:r>
            <a:r>
              <a:rPr lang="en-US" sz="2400" b="1" dirty="0"/>
              <a:t>anytime</a:t>
            </a:r>
            <a:r>
              <a:rPr lang="en-US" sz="2400" dirty="0"/>
              <a:t> when the appropriate signal is fired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48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sigsuspend</a:t>
            </a:r>
            <a:r>
              <a:rPr lang="en-US" dirty="0">
                <a:latin typeface="Consolas"/>
                <a:cs typeface="Consolas"/>
              </a:rPr>
              <a:t>(</a:t>
            </a:r>
            <a:r>
              <a:rPr lang="en-US" dirty="0" err="1">
                <a:latin typeface="Consolas"/>
                <a:cs typeface="Consolas"/>
              </a:rPr>
              <a:t>const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sigset_t</a:t>
            </a:r>
            <a:r>
              <a:rPr lang="en-US" dirty="0">
                <a:latin typeface="Consolas"/>
                <a:cs typeface="Consolas"/>
              </a:rPr>
              <a:t> *mask)</a:t>
            </a:r>
          </a:p>
          <a:p>
            <a:pPr lvl="1"/>
            <a:r>
              <a:rPr lang="en-US" dirty="0"/>
              <a:t>Can’t use wait() twice – use </a:t>
            </a:r>
            <a:r>
              <a:rPr lang="en-US" dirty="0" err="1"/>
              <a:t>sigsuspend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Temporarily replaces the signal mask of the calling process with the mask given</a:t>
            </a:r>
          </a:p>
          <a:p>
            <a:pPr lvl="1"/>
            <a:r>
              <a:rPr lang="en-US" dirty="0"/>
              <a:t>Suspends the process until delivery of a signal whose action is to invoke a signal handler or terminate a process</a:t>
            </a:r>
          </a:p>
          <a:p>
            <a:pPr lvl="1"/>
            <a:r>
              <a:rPr lang="en-US" dirty="0"/>
              <a:t>Returns if the signal is caught</a:t>
            </a:r>
          </a:p>
          <a:p>
            <a:pPr lvl="2"/>
            <a:r>
              <a:rPr lang="en-US" dirty="0"/>
              <a:t>Signal mask restored to the previous state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sigaddset</a:t>
            </a:r>
            <a:r>
              <a:rPr lang="en-US" dirty="0"/>
              <a:t>(), </a:t>
            </a:r>
            <a:r>
              <a:rPr lang="en-US" dirty="0" err="1"/>
              <a:t>sigemptyset</a:t>
            </a:r>
            <a:r>
              <a:rPr lang="en-US" dirty="0"/>
              <a:t>(), etc. to create the mask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379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Examples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idx="1"/>
          </p:nvPr>
        </p:nvSpPr>
        <p:spPr>
          <a:xfrm>
            <a:off x="396875" y="1066800"/>
            <a:ext cx="7896225" cy="4972050"/>
          </a:xfrm>
        </p:spPr>
        <p:txBody>
          <a:bodyPr/>
          <a:lstStyle/>
          <a:p>
            <a:r>
              <a:rPr lang="en-US" dirty="0"/>
              <a:t>Every process belongs to exactly one process group</a:t>
            </a:r>
          </a:p>
          <a:p>
            <a:r>
              <a:rPr lang="en-US" dirty="0"/>
              <a:t>Process groups can be used to distribute signals easily</a:t>
            </a:r>
          </a:p>
          <a:p>
            <a:r>
              <a:rPr lang="en-US" dirty="0"/>
              <a:t>A forked process becomes a member of the parent’s process group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084497" y="2362200"/>
            <a:ext cx="7068903" cy="4343400"/>
            <a:chOff x="1084497" y="1905000"/>
            <a:chExt cx="7068903" cy="4343400"/>
          </a:xfrm>
        </p:grpSpPr>
        <p:sp>
          <p:nvSpPr>
            <p:cNvPr id="30" name="Rectangle 29"/>
            <p:cNvSpPr/>
            <p:nvPr/>
          </p:nvSpPr>
          <p:spPr bwMode="auto">
            <a:xfrm>
              <a:off x="6096000" y="3156387"/>
              <a:ext cx="2057400" cy="1644213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3810000" y="3147796"/>
              <a:ext cx="2057400" cy="1644213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1084497" y="3147796"/>
              <a:ext cx="2514600" cy="309937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1940" name="Oval 4"/>
            <p:cNvSpPr>
              <a:spLocks noChangeAspect="1" noChangeArrowheads="1"/>
            </p:cNvSpPr>
            <p:nvPr/>
          </p:nvSpPr>
          <p:spPr bwMode="auto">
            <a:xfrm>
              <a:off x="1898650" y="3228975"/>
              <a:ext cx="982663" cy="88582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Fore-</a:t>
              </a:r>
            </a:p>
            <a:p>
              <a:pPr algn="ctr"/>
              <a:r>
                <a:rPr lang="en-US" sz="1600" dirty="0">
                  <a:latin typeface="Calibri" pitchFamily="34" charset="0"/>
                </a:rPr>
                <a:t>ground</a:t>
              </a:r>
            </a:p>
            <a:p>
              <a:pPr algn="ctr"/>
              <a:r>
                <a:rPr lang="en-US" sz="1600" dirty="0">
                  <a:latin typeface="Calibri" pitchFamily="34" charset="0"/>
                </a:rPr>
                <a:t>job</a:t>
              </a:r>
            </a:p>
          </p:txBody>
        </p:sp>
        <p:sp>
          <p:nvSpPr>
            <p:cNvPr id="551941" name="Oval 5"/>
            <p:cNvSpPr>
              <a:spLocks noChangeAspect="1" noChangeArrowheads="1"/>
            </p:cNvSpPr>
            <p:nvPr/>
          </p:nvSpPr>
          <p:spPr bwMode="auto">
            <a:xfrm>
              <a:off x="4094163" y="3228975"/>
              <a:ext cx="982662" cy="8636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Back-</a:t>
              </a:r>
            </a:p>
            <a:p>
              <a:pPr algn="ctr"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ground</a:t>
              </a:r>
            </a:p>
            <a:p>
              <a:pPr algn="ctr"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job #1</a:t>
              </a:r>
            </a:p>
          </p:txBody>
        </p:sp>
        <p:sp>
          <p:nvSpPr>
            <p:cNvPr id="551942" name="Oval 6"/>
            <p:cNvSpPr>
              <a:spLocks noChangeAspect="1" noChangeArrowheads="1"/>
            </p:cNvSpPr>
            <p:nvPr/>
          </p:nvSpPr>
          <p:spPr bwMode="auto">
            <a:xfrm>
              <a:off x="6248400" y="3228975"/>
              <a:ext cx="984250" cy="88582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Back-</a:t>
              </a:r>
            </a:p>
            <a:p>
              <a:pPr algn="ctr"/>
              <a:r>
                <a:rPr lang="en-US" sz="1600" dirty="0">
                  <a:latin typeface="Calibri" pitchFamily="34" charset="0"/>
                </a:rPr>
                <a:t>ground</a:t>
              </a:r>
            </a:p>
            <a:p>
              <a:pPr algn="ctr"/>
              <a:r>
                <a:rPr lang="en-US" sz="1600" dirty="0">
                  <a:latin typeface="Calibri" pitchFamily="34" charset="0"/>
                </a:rPr>
                <a:t>job #2</a:t>
              </a:r>
            </a:p>
          </p:txBody>
        </p:sp>
        <p:sp>
          <p:nvSpPr>
            <p:cNvPr id="551943" name="Oval 7"/>
            <p:cNvSpPr>
              <a:spLocks noChangeAspect="1" noChangeArrowheads="1"/>
            </p:cNvSpPr>
            <p:nvPr/>
          </p:nvSpPr>
          <p:spPr bwMode="auto">
            <a:xfrm>
              <a:off x="4098925" y="1905000"/>
              <a:ext cx="984250" cy="7762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1600" b="1" dirty="0">
                  <a:latin typeface="Calibri" pitchFamily="34" charset="0"/>
                </a:rPr>
                <a:t>Shell</a:t>
              </a:r>
            </a:p>
          </p:txBody>
        </p:sp>
        <p:sp>
          <p:nvSpPr>
            <p:cNvPr id="551944" name="Oval 8"/>
            <p:cNvSpPr>
              <a:spLocks noChangeAspect="1" noChangeArrowheads="1"/>
            </p:cNvSpPr>
            <p:nvPr/>
          </p:nvSpPr>
          <p:spPr bwMode="auto">
            <a:xfrm>
              <a:off x="1339850" y="4414838"/>
              <a:ext cx="984250" cy="77628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Child</a:t>
              </a:r>
            </a:p>
          </p:txBody>
        </p:sp>
        <p:sp>
          <p:nvSpPr>
            <p:cNvPr id="551945" name="Oval 9"/>
            <p:cNvSpPr>
              <a:spLocks noChangeAspect="1" noChangeArrowheads="1"/>
            </p:cNvSpPr>
            <p:nvPr/>
          </p:nvSpPr>
          <p:spPr bwMode="auto">
            <a:xfrm>
              <a:off x="2465388" y="4414838"/>
              <a:ext cx="984250" cy="77628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Child</a:t>
              </a:r>
            </a:p>
          </p:txBody>
        </p:sp>
        <p:sp>
          <p:nvSpPr>
            <p:cNvPr id="551946" name="Line 10"/>
            <p:cNvSpPr>
              <a:spLocks noChangeAspect="1" noChangeShapeType="1"/>
            </p:cNvSpPr>
            <p:nvPr/>
          </p:nvSpPr>
          <p:spPr bwMode="auto">
            <a:xfrm flipH="1">
              <a:off x="1906588" y="4051300"/>
              <a:ext cx="182562" cy="3698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51947" name="Line 11"/>
            <p:cNvSpPr>
              <a:spLocks noChangeAspect="1" noChangeShapeType="1"/>
            </p:cNvSpPr>
            <p:nvPr/>
          </p:nvSpPr>
          <p:spPr bwMode="auto">
            <a:xfrm>
              <a:off x="2686050" y="4048125"/>
              <a:ext cx="163513" cy="361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51948" name="Line 12"/>
            <p:cNvSpPr>
              <a:spLocks noChangeAspect="1" noChangeShapeType="1"/>
            </p:cNvSpPr>
            <p:nvPr/>
          </p:nvSpPr>
          <p:spPr bwMode="auto">
            <a:xfrm>
              <a:off x="4594225" y="2667000"/>
              <a:ext cx="0" cy="5572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51949" name="Line 13"/>
            <p:cNvSpPr>
              <a:spLocks noChangeAspect="1" noChangeShapeType="1"/>
            </p:cNvSpPr>
            <p:nvPr/>
          </p:nvSpPr>
          <p:spPr bwMode="auto">
            <a:xfrm flipH="1">
              <a:off x="2768600" y="2574925"/>
              <a:ext cx="1481138" cy="8016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51950" name="Line 14"/>
            <p:cNvSpPr>
              <a:spLocks noChangeAspect="1" noChangeShapeType="1"/>
            </p:cNvSpPr>
            <p:nvPr/>
          </p:nvSpPr>
          <p:spPr bwMode="auto">
            <a:xfrm>
              <a:off x="4968875" y="2535238"/>
              <a:ext cx="1412875" cy="8334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51951" name="Text Box 15"/>
            <p:cNvSpPr txBox="1">
              <a:spLocks noChangeAspect="1" noChangeArrowheads="1"/>
            </p:cNvSpPr>
            <p:nvPr/>
          </p:nvSpPr>
          <p:spPr bwMode="auto">
            <a:xfrm>
              <a:off x="3297238" y="2070100"/>
              <a:ext cx="828675" cy="457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r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pid=10</a:t>
              </a:r>
            </a:p>
            <a:p>
              <a:pPr algn="r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pgid=10</a:t>
              </a:r>
            </a:p>
          </p:txBody>
        </p:sp>
        <p:sp>
          <p:nvSpPr>
            <p:cNvPr id="551953" name="Text Box 17"/>
            <p:cNvSpPr txBox="1">
              <a:spLocks noChangeAspect="1" noChangeArrowheads="1"/>
            </p:cNvSpPr>
            <p:nvPr/>
          </p:nvSpPr>
          <p:spPr bwMode="auto">
            <a:xfrm>
              <a:off x="1084498" y="5663625"/>
              <a:ext cx="1765066" cy="5847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</a:rPr>
                <a:t>Foreground </a:t>
              </a:r>
            </a:p>
            <a:p>
              <a:pPr>
                <a:lnSpc>
                  <a:spcPct val="100000"/>
                </a:lnSpc>
              </a:pPr>
              <a:r>
                <a:rPr lang="en-US" sz="1600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</a:rPr>
                <a:t>process group 20</a:t>
              </a:r>
            </a:p>
          </p:txBody>
        </p:sp>
        <p:sp>
          <p:nvSpPr>
            <p:cNvPr id="551955" name="Text Box 19"/>
            <p:cNvSpPr txBox="1">
              <a:spLocks noChangeAspect="1" noChangeArrowheads="1"/>
            </p:cNvSpPr>
            <p:nvPr/>
          </p:nvSpPr>
          <p:spPr bwMode="auto">
            <a:xfrm>
              <a:off x="3810000" y="4191000"/>
              <a:ext cx="1629100" cy="5847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</a:rPr>
                <a:t>Background</a:t>
              </a:r>
            </a:p>
            <a:p>
              <a:r>
                <a:rPr lang="en-US" sz="16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</a:rPr>
                <a:t>process group 32</a:t>
              </a:r>
            </a:p>
          </p:txBody>
        </p:sp>
        <p:sp>
          <p:nvSpPr>
            <p:cNvPr id="551956" name="Text Box 20"/>
            <p:cNvSpPr txBox="1">
              <a:spLocks noChangeAspect="1" noChangeArrowheads="1"/>
            </p:cNvSpPr>
            <p:nvPr/>
          </p:nvSpPr>
          <p:spPr bwMode="auto">
            <a:xfrm>
              <a:off x="6096000" y="4215825"/>
              <a:ext cx="1629100" cy="5847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</a:rPr>
                <a:t>Background</a:t>
              </a:r>
            </a:p>
            <a:p>
              <a:pPr>
                <a:lnSpc>
                  <a:spcPct val="100000"/>
                </a:lnSpc>
              </a:pPr>
              <a:r>
                <a:rPr lang="en-US" sz="1600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</a:rPr>
                <a:t>process group 40</a:t>
              </a:r>
            </a:p>
          </p:txBody>
        </p:sp>
        <p:sp>
          <p:nvSpPr>
            <p:cNvPr id="551958" name="Text Box 22"/>
            <p:cNvSpPr txBox="1">
              <a:spLocks noChangeAspect="1" noChangeArrowheads="1"/>
            </p:cNvSpPr>
            <p:nvPr/>
          </p:nvSpPr>
          <p:spPr bwMode="auto">
            <a:xfrm>
              <a:off x="1098550" y="3365500"/>
              <a:ext cx="828675" cy="457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r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pid=20</a:t>
              </a:r>
            </a:p>
            <a:p>
              <a:pPr algn="r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pgid=20</a:t>
              </a:r>
            </a:p>
          </p:txBody>
        </p:sp>
        <p:sp>
          <p:nvSpPr>
            <p:cNvPr id="551959" name="Text Box 23"/>
            <p:cNvSpPr txBox="1">
              <a:spLocks noChangeAspect="1" noChangeArrowheads="1"/>
            </p:cNvSpPr>
            <p:nvPr/>
          </p:nvSpPr>
          <p:spPr bwMode="auto">
            <a:xfrm>
              <a:off x="5038725" y="3416300"/>
              <a:ext cx="828675" cy="457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pid=32</a:t>
              </a:r>
            </a:p>
            <a:p>
              <a:pPr algn="l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pgid=32</a:t>
              </a:r>
            </a:p>
          </p:txBody>
        </p:sp>
        <p:sp>
          <p:nvSpPr>
            <p:cNvPr id="551960" name="Text Box 24"/>
            <p:cNvSpPr txBox="1">
              <a:spLocks noChangeAspect="1" noChangeArrowheads="1"/>
            </p:cNvSpPr>
            <p:nvPr/>
          </p:nvSpPr>
          <p:spPr bwMode="auto">
            <a:xfrm>
              <a:off x="7224929" y="3443288"/>
              <a:ext cx="828675" cy="457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pid=40</a:t>
              </a:r>
            </a:p>
            <a:p>
              <a:pPr algn="l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pgid=40</a:t>
              </a:r>
            </a:p>
          </p:txBody>
        </p:sp>
        <p:sp>
          <p:nvSpPr>
            <p:cNvPr id="551961" name="Text Box 25"/>
            <p:cNvSpPr txBox="1">
              <a:spLocks noChangeAspect="1" noChangeArrowheads="1"/>
            </p:cNvSpPr>
            <p:nvPr/>
          </p:nvSpPr>
          <p:spPr bwMode="auto">
            <a:xfrm>
              <a:off x="1398588" y="5181600"/>
              <a:ext cx="828675" cy="457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r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pid=21</a:t>
              </a:r>
            </a:p>
            <a:p>
              <a:pPr algn="r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pgid=20</a:t>
              </a:r>
            </a:p>
          </p:txBody>
        </p:sp>
        <p:sp>
          <p:nvSpPr>
            <p:cNvPr id="551962" name="Text Box 26"/>
            <p:cNvSpPr txBox="1">
              <a:spLocks noChangeAspect="1" noChangeArrowheads="1"/>
            </p:cNvSpPr>
            <p:nvPr/>
          </p:nvSpPr>
          <p:spPr bwMode="auto">
            <a:xfrm>
              <a:off x="2541588" y="5181600"/>
              <a:ext cx="828675" cy="457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r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pid=22</a:t>
              </a:r>
            </a:p>
            <a:p>
              <a:pPr algn="r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pgid=20</a:t>
              </a:r>
            </a:p>
          </p:txBody>
        </p:sp>
      </p:grpSp>
      <p:sp>
        <p:nvSpPr>
          <p:cNvPr id="551963" name="Rectangle 27"/>
          <p:cNvSpPr>
            <a:spLocks noChangeArrowheads="1"/>
          </p:cNvSpPr>
          <p:nvPr/>
        </p:nvSpPr>
        <p:spPr bwMode="auto">
          <a:xfrm>
            <a:off x="3733800" y="5259387"/>
            <a:ext cx="41148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getpgrp</a:t>
            </a:r>
            <a:r>
              <a:rPr lang="en-US" sz="1800" b="1" dirty="0">
                <a:solidFill>
                  <a:schemeClr val="tx2"/>
                </a:solidFill>
                <a:latin typeface="Courier New" pitchFamily="49" charset="0"/>
              </a:rPr>
              <a:t>()</a:t>
            </a:r>
            <a:br>
              <a:rPr lang="en-US" sz="1800" b="1" dirty="0">
                <a:solidFill>
                  <a:schemeClr val="tx2"/>
                </a:solidFill>
                <a:latin typeface="Calibri" pitchFamily="34" charset="0"/>
              </a:rPr>
            </a:b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Return process group of current process</a:t>
            </a:r>
          </a:p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setpgid</a:t>
            </a:r>
            <a:r>
              <a:rPr lang="en-US" sz="1800" b="1" dirty="0">
                <a:solidFill>
                  <a:schemeClr val="tx2"/>
                </a:solidFill>
                <a:latin typeface="Courier New" pitchFamily="49" charset="0"/>
              </a:rPr>
              <a:t>()</a:t>
            </a:r>
            <a:br>
              <a:rPr lang="en-US" sz="1800" b="1" dirty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Change process group of a process</a:t>
            </a:r>
            <a:endParaRPr lang="en-US" sz="1800" b="1" dirty="0">
              <a:solidFill>
                <a:schemeClr val="tx2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0050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6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1143000"/>
            <a:ext cx="3810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/>
                <a:cs typeface="Consolas"/>
              </a:rPr>
              <a:t>// </a:t>
            </a:r>
            <a:r>
              <a:rPr lang="en-US" sz="1600" dirty="0" err="1">
                <a:latin typeface="Consolas"/>
                <a:cs typeface="Consolas"/>
              </a:rPr>
              <a:t>sigchld</a:t>
            </a:r>
            <a:r>
              <a:rPr lang="en-US" sz="1600" dirty="0">
                <a:latin typeface="Consolas"/>
                <a:cs typeface="Consolas"/>
              </a:rPr>
              <a:t> handler installed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 err="1">
                <a:latin typeface="Consolas"/>
                <a:cs typeface="Consolas"/>
              </a:rPr>
              <a:t>pid_t</a:t>
            </a:r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err="1">
                <a:latin typeface="Consolas"/>
                <a:cs typeface="Consolas"/>
              </a:rPr>
              <a:t>child_pid</a:t>
            </a:r>
            <a:r>
              <a:rPr lang="en-US" sz="1600" dirty="0">
                <a:latin typeface="Consolas"/>
                <a:cs typeface="Consolas"/>
              </a:rPr>
              <a:t> = fork();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if (</a:t>
            </a:r>
            <a:r>
              <a:rPr lang="en-US" sz="1600" dirty="0" err="1">
                <a:latin typeface="Consolas"/>
                <a:cs typeface="Consolas"/>
              </a:rPr>
              <a:t>child_pid</a:t>
            </a:r>
            <a:r>
              <a:rPr lang="en-US" sz="1600" dirty="0">
                <a:latin typeface="Consolas"/>
                <a:cs typeface="Consolas"/>
              </a:rPr>
              <a:t> == 0){</a:t>
            </a:r>
          </a:p>
          <a:p>
            <a:r>
              <a:rPr lang="en-US" sz="1600" dirty="0">
                <a:latin typeface="Consolas"/>
                <a:cs typeface="Consolas"/>
              </a:rPr>
              <a:t>   /* child comes here */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</a:t>
            </a:r>
            <a:r>
              <a:rPr lang="en-US" sz="1600" dirty="0" err="1">
                <a:latin typeface="Consolas"/>
                <a:cs typeface="Consolas"/>
              </a:rPr>
              <a:t>execve</a:t>
            </a:r>
            <a:r>
              <a:rPr lang="en-US" sz="1600" dirty="0">
                <a:latin typeface="Consolas"/>
                <a:cs typeface="Consolas"/>
              </a:rPr>
              <a:t>(……);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}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else{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</a:t>
            </a:r>
            <a:r>
              <a:rPr lang="en-US" sz="1600" b="1" dirty="0" err="1">
                <a:latin typeface="Consolas"/>
                <a:cs typeface="Consolas"/>
              </a:rPr>
              <a:t>add_job</a:t>
            </a:r>
            <a:r>
              <a:rPr lang="en-US" sz="1600" b="1" dirty="0">
                <a:latin typeface="Consolas"/>
                <a:cs typeface="Consolas"/>
              </a:rPr>
              <a:t>(</a:t>
            </a:r>
            <a:r>
              <a:rPr lang="en-US" sz="1600" b="1" dirty="0" err="1">
                <a:latin typeface="Consolas"/>
                <a:cs typeface="Consolas"/>
              </a:rPr>
              <a:t>child_pid</a:t>
            </a:r>
            <a:r>
              <a:rPr lang="en-US" sz="1600" b="1" dirty="0">
                <a:latin typeface="Consolas"/>
                <a:cs typeface="Consolas"/>
              </a:rPr>
              <a:t>);</a:t>
            </a:r>
            <a:br>
              <a:rPr lang="en-US" sz="1600" b="1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Examples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6875" y="4648199"/>
            <a:ext cx="7896225" cy="1685925"/>
          </a:xfrm>
        </p:spPr>
        <p:txBody>
          <a:bodyPr/>
          <a:lstStyle/>
          <a:p>
            <a:r>
              <a:rPr lang="en-US" dirty="0"/>
              <a:t>Does </a:t>
            </a:r>
            <a:r>
              <a:rPr lang="en-US" dirty="0" err="1"/>
              <a:t>add_job</a:t>
            </a:r>
            <a:r>
              <a:rPr lang="en-US" dirty="0"/>
              <a:t> or </a:t>
            </a:r>
            <a:r>
              <a:rPr lang="en-US" dirty="0" err="1"/>
              <a:t>remove_job</a:t>
            </a:r>
            <a:r>
              <a:rPr lang="en-US" dirty="0"/>
              <a:t>() come first?</a:t>
            </a:r>
          </a:p>
          <a:p>
            <a:r>
              <a:rPr lang="en-US" dirty="0"/>
              <a:t>Where can we block signals in this code to guarantee correct execution?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76700" y="1143000"/>
            <a:ext cx="4686300" cy="28007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/>
                <a:cs typeface="Consolas"/>
              </a:rPr>
              <a:t>void </a:t>
            </a:r>
            <a:r>
              <a:rPr lang="en-US" sz="1600" dirty="0" err="1">
                <a:latin typeface="Consolas"/>
                <a:cs typeface="Consolas"/>
              </a:rPr>
              <a:t>sigchld_handler</a:t>
            </a:r>
            <a:r>
              <a:rPr lang="en-US" sz="1600" dirty="0">
                <a:latin typeface="Consolas"/>
                <a:cs typeface="Consolas"/>
              </a:rPr>
              <a:t>(</a:t>
            </a:r>
            <a:r>
              <a:rPr lang="en-US" sz="1600" dirty="0" err="1">
                <a:latin typeface="Consolas"/>
                <a:cs typeface="Consolas"/>
              </a:rPr>
              <a:t>int</a:t>
            </a:r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err="1">
                <a:latin typeface="Consolas"/>
                <a:cs typeface="Consolas"/>
              </a:rPr>
              <a:t>signum</a:t>
            </a:r>
            <a:r>
              <a:rPr lang="en-US" sz="1600" dirty="0">
                <a:latin typeface="Consolas"/>
                <a:cs typeface="Consolas"/>
              </a:rPr>
              <a:t>)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{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 </a:t>
            </a:r>
            <a:r>
              <a:rPr lang="en-US" sz="1600" dirty="0" err="1">
                <a:latin typeface="Consolas"/>
                <a:cs typeface="Consolas"/>
              </a:rPr>
              <a:t>int</a:t>
            </a:r>
            <a:r>
              <a:rPr lang="en-US" sz="1600" dirty="0">
                <a:latin typeface="Consolas"/>
                <a:cs typeface="Consolas"/>
              </a:rPr>
              <a:t> status;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 </a:t>
            </a:r>
            <a:r>
              <a:rPr lang="en-US" sz="1600" dirty="0" err="1">
                <a:latin typeface="Consolas"/>
                <a:cs typeface="Consolas"/>
              </a:rPr>
              <a:t>pid_t</a:t>
            </a:r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err="1">
                <a:latin typeface="Consolas"/>
                <a:cs typeface="Consolas"/>
              </a:rPr>
              <a:t>child_pid</a:t>
            </a:r>
            <a:r>
              <a:rPr lang="en-US" sz="1600" dirty="0">
                <a:latin typeface="Consolas"/>
                <a:cs typeface="Consolas"/>
              </a:rPr>
              <a:t> = 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   </a:t>
            </a:r>
            <a:r>
              <a:rPr lang="en-US" sz="1600" dirty="0" err="1">
                <a:latin typeface="Consolas"/>
                <a:cs typeface="Consolas"/>
              </a:rPr>
              <a:t>waitpid</a:t>
            </a:r>
            <a:r>
              <a:rPr lang="en-US" sz="1600" dirty="0">
                <a:latin typeface="Consolas"/>
                <a:cs typeface="Consolas"/>
              </a:rPr>
              <a:t>(-1, &amp;status, WNOHANG);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 if (WIFEXITED(status))</a:t>
            </a:r>
          </a:p>
          <a:p>
            <a:r>
              <a:rPr lang="en-US" sz="1600" dirty="0">
                <a:latin typeface="Consolas"/>
                <a:cs typeface="Consolas"/>
              </a:rPr>
              <a:t>       </a:t>
            </a:r>
            <a:r>
              <a:rPr lang="en-US" sz="1600" b="1" dirty="0" err="1">
                <a:latin typeface="Consolas"/>
                <a:cs typeface="Consolas"/>
              </a:rPr>
              <a:t>remove_job</a:t>
            </a:r>
            <a:r>
              <a:rPr lang="en-US" sz="1600" b="1" dirty="0">
                <a:latin typeface="Consolas"/>
                <a:cs typeface="Consolas"/>
              </a:rPr>
              <a:t>(</a:t>
            </a:r>
            <a:r>
              <a:rPr lang="en-US" sz="1600" b="1" dirty="0" err="1">
                <a:latin typeface="Consolas"/>
                <a:cs typeface="Consolas"/>
              </a:rPr>
              <a:t>child_pid</a:t>
            </a:r>
            <a:r>
              <a:rPr lang="en-US" sz="1600" b="1" dirty="0">
                <a:latin typeface="Consolas"/>
                <a:cs typeface="Consolas"/>
              </a:rPr>
              <a:t>);</a:t>
            </a:r>
          </a:p>
          <a:p>
            <a:r>
              <a:rPr lang="en-US" sz="1600" dirty="0">
                <a:latin typeface="Consolas"/>
                <a:cs typeface="Consolas"/>
              </a:rPr>
              <a:t>}</a:t>
            </a:r>
            <a:br>
              <a:rPr lang="en-US" sz="1600" dirty="0">
                <a:latin typeface="Consolas"/>
                <a:cs typeface="Consolas"/>
              </a:rPr>
            </a:br>
            <a:endParaRPr lang="en-US" sz="1600" dirty="0">
              <a:latin typeface="Consolas"/>
              <a:cs typeface="Consola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0" y="1143000"/>
            <a:ext cx="0" cy="335280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1862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1143000"/>
            <a:ext cx="3810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/>
                <a:cs typeface="Consolas"/>
              </a:rPr>
              <a:t>// </a:t>
            </a:r>
            <a:r>
              <a:rPr lang="en-US" sz="1600" dirty="0" err="1">
                <a:latin typeface="Consolas"/>
                <a:cs typeface="Consolas"/>
              </a:rPr>
              <a:t>sigchld</a:t>
            </a:r>
            <a:r>
              <a:rPr lang="en-US" sz="1600" dirty="0">
                <a:latin typeface="Consolas"/>
                <a:cs typeface="Consolas"/>
              </a:rPr>
              <a:t> handler installed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 err="1">
                <a:latin typeface="Consolas"/>
                <a:cs typeface="Consolas"/>
              </a:rPr>
              <a:t>pid_t</a:t>
            </a:r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err="1">
                <a:latin typeface="Consolas"/>
                <a:cs typeface="Consolas"/>
              </a:rPr>
              <a:t>child_pid</a:t>
            </a:r>
            <a:r>
              <a:rPr lang="en-US" sz="1600" dirty="0">
                <a:latin typeface="Consolas"/>
                <a:cs typeface="Consolas"/>
              </a:rPr>
              <a:t> = fork();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if (</a:t>
            </a:r>
            <a:r>
              <a:rPr lang="en-US" sz="1600" dirty="0" err="1">
                <a:latin typeface="Consolas"/>
                <a:cs typeface="Consolas"/>
              </a:rPr>
              <a:t>child_pid</a:t>
            </a:r>
            <a:r>
              <a:rPr lang="en-US" sz="1600" dirty="0">
                <a:latin typeface="Consolas"/>
                <a:cs typeface="Consolas"/>
              </a:rPr>
              <a:t> == 0){</a:t>
            </a:r>
          </a:p>
          <a:p>
            <a:r>
              <a:rPr lang="en-US" sz="1600" dirty="0">
                <a:latin typeface="Consolas"/>
                <a:cs typeface="Consolas"/>
              </a:rPr>
              <a:t>   /* child comes here */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</a:t>
            </a:r>
            <a:r>
              <a:rPr lang="en-US" sz="1600" dirty="0" err="1">
                <a:latin typeface="Consolas"/>
                <a:cs typeface="Consolas"/>
              </a:rPr>
              <a:t>execve</a:t>
            </a:r>
            <a:r>
              <a:rPr lang="en-US" sz="1600" dirty="0">
                <a:latin typeface="Consolas"/>
                <a:cs typeface="Consolas"/>
              </a:rPr>
              <a:t>(……);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}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else{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</a:t>
            </a:r>
            <a:r>
              <a:rPr lang="en-US" sz="1600" b="1" dirty="0" err="1">
                <a:latin typeface="Consolas"/>
                <a:cs typeface="Consolas"/>
              </a:rPr>
              <a:t>add_job</a:t>
            </a:r>
            <a:r>
              <a:rPr lang="en-US" sz="1600" b="1" dirty="0">
                <a:latin typeface="Consolas"/>
                <a:cs typeface="Consolas"/>
              </a:rPr>
              <a:t>(</a:t>
            </a:r>
            <a:r>
              <a:rPr lang="en-US" sz="1600" b="1" dirty="0" err="1">
                <a:latin typeface="Consolas"/>
                <a:cs typeface="Consolas"/>
              </a:rPr>
              <a:t>child_pid</a:t>
            </a:r>
            <a:r>
              <a:rPr lang="en-US" sz="1600" b="1" dirty="0">
                <a:latin typeface="Consolas"/>
                <a:cs typeface="Consolas"/>
              </a:rPr>
              <a:t>);</a:t>
            </a:r>
            <a:br>
              <a:rPr lang="en-US" sz="1600" b="1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Examples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6875" y="4648199"/>
            <a:ext cx="7896225" cy="1685925"/>
          </a:xfrm>
        </p:spPr>
        <p:txBody>
          <a:bodyPr/>
          <a:lstStyle/>
          <a:p>
            <a:r>
              <a:rPr lang="en-US" dirty="0"/>
              <a:t>Does </a:t>
            </a:r>
            <a:r>
              <a:rPr lang="en-US" dirty="0" err="1"/>
              <a:t>add_job</a:t>
            </a:r>
            <a:r>
              <a:rPr lang="en-US" dirty="0"/>
              <a:t> or </a:t>
            </a:r>
            <a:r>
              <a:rPr lang="en-US" dirty="0" err="1"/>
              <a:t>remove_job</a:t>
            </a:r>
            <a:r>
              <a:rPr lang="en-US" dirty="0"/>
              <a:t>() come first?</a:t>
            </a:r>
          </a:p>
          <a:p>
            <a:r>
              <a:rPr lang="en-US" dirty="0"/>
              <a:t>Where can we block signals in this code to guarantee correct execution?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76700" y="1143000"/>
            <a:ext cx="4686300" cy="28007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/>
                <a:cs typeface="Consolas"/>
              </a:rPr>
              <a:t>void </a:t>
            </a:r>
            <a:r>
              <a:rPr lang="en-US" sz="1600" dirty="0" err="1">
                <a:latin typeface="Consolas"/>
                <a:cs typeface="Consolas"/>
              </a:rPr>
              <a:t>sigchld_handler</a:t>
            </a:r>
            <a:r>
              <a:rPr lang="en-US" sz="1600" dirty="0">
                <a:latin typeface="Consolas"/>
                <a:cs typeface="Consolas"/>
              </a:rPr>
              <a:t>(</a:t>
            </a:r>
            <a:r>
              <a:rPr lang="en-US" sz="1600" dirty="0" err="1">
                <a:latin typeface="Consolas"/>
                <a:cs typeface="Consolas"/>
              </a:rPr>
              <a:t>int</a:t>
            </a:r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err="1">
                <a:latin typeface="Consolas"/>
                <a:cs typeface="Consolas"/>
              </a:rPr>
              <a:t>signum</a:t>
            </a:r>
            <a:r>
              <a:rPr lang="en-US" sz="1600" dirty="0">
                <a:latin typeface="Consolas"/>
                <a:cs typeface="Consolas"/>
              </a:rPr>
              <a:t>)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{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 </a:t>
            </a:r>
            <a:r>
              <a:rPr lang="en-US" sz="1600" dirty="0" err="1">
                <a:latin typeface="Consolas"/>
                <a:cs typeface="Consolas"/>
              </a:rPr>
              <a:t>int</a:t>
            </a:r>
            <a:r>
              <a:rPr lang="en-US" sz="1600" dirty="0">
                <a:latin typeface="Consolas"/>
                <a:cs typeface="Consolas"/>
              </a:rPr>
              <a:t> status;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 </a:t>
            </a:r>
            <a:r>
              <a:rPr lang="en-US" sz="1600" dirty="0" err="1">
                <a:latin typeface="Consolas"/>
                <a:cs typeface="Consolas"/>
              </a:rPr>
              <a:t>pid_t</a:t>
            </a:r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err="1">
                <a:latin typeface="Consolas"/>
                <a:cs typeface="Consolas"/>
              </a:rPr>
              <a:t>child_pid</a:t>
            </a:r>
            <a:r>
              <a:rPr lang="en-US" sz="1600" dirty="0">
                <a:latin typeface="Consolas"/>
                <a:cs typeface="Consolas"/>
              </a:rPr>
              <a:t> = </a:t>
            </a: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   </a:t>
            </a:r>
            <a:r>
              <a:rPr lang="en-US" sz="1600" dirty="0" err="1">
                <a:latin typeface="Consolas"/>
                <a:cs typeface="Consolas"/>
              </a:rPr>
              <a:t>waitpid</a:t>
            </a:r>
            <a:r>
              <a:rPr lang="en-US" sz="1600" dirty="0">
                <a:latin typeface="Consolas"/>
                <a:cs typeface="Consolas"/>
              </a:rPr>
              <a:t>(-1, &amp;status, WNOHANG);</a:t>
            </a:r>
            <a:br>
              <a:rPr lang="en-US" sz="1600" dirty="0">
                <a:latin typeface="Consolas"/>
                <a:cs typeface="Consolas"/>
              </a:rPr>
            </a:br>
            <a:br>
              <a:rPr lang="en-US" sz="1600" dirty="0">
                <a:latin typeface="Consolas"/>
                <a:cs typeface="Consolas"/>
              </a:rPr>
            </a:br>
            <a:r>
              <a:rPr lang="en-US" sz="1600" dirty="0">
                <a:latin typeface="Consolas"/>
                <a:cs typeface="Consolas"/>
              </a:rPr>
              <a:t>    if (WIFEXITED(status))</a:t>
            </a:r>
          </a:p>
          <a:p>
            <a:r>
              <a:rPr lang="en-US" sz="1600" dirty="0">
                <a:latin typeface="Consolas"/>
                <a:cs typeface="Consolas"/>
              </a:rPr>
              <a:t>       </a:t>
            </a:r>
            <a:r>
              <a:rPr lang="en-US" sz="1600" b="1" dirty="0" err="1">
                <a:latin typeface="Consolas"/>
                <a:cs typeface="Consolas"/>
              </a:rPr>
              <a:t>remove_job</a:t>
            </a:r>
            <a:r>
              <a:rPr lang="en-US" sz="1600" b="1" dirty="0">
                <a:latin typeface="Consolas"/>
                <a:cs typeface="Consolas"/>
              </a:rPr>
              <a:t>(</a:t>
            </a:r>
            <a:r>
              <a:rPr lang="en-US" sz="1600" b="1" dirty="0" err="1">
                <a:latin typeface="Consolas"/>
                <a:cs typeface="Consolas"/>
              </a:rPr>
              <a:t>child_pid</a:t>
            </a:r>
            <a:r>
              <a:rPr lang="en-US" sz="1600" b="1" dirty="0">
                <a:latin typeface="Consolas"/>
                <a:cs typeface="Consolas"/>
              </a:rPr>
              <a:t>);</a:t>
            </a:r>
          </a:p>
          <a:p>
            <a:r>
              <a:rPr lang="en-US" sz="1600" dirty="0">
                <a:latin typeface="Consolas"/>
                <a:cs typeface="Consolas"/>
              </a:rPr>
              <a:t>}</a:t>
            </a:r>
            <a:br>
              <a:rPr lang="en-US" sz="1600" dirty="0">
                <a:latin typeface="Consolas"/>
                <a:cs typeface="Consolas"/>
              </a:rPr>
            </a:br>
            <a:endParaRPr lang="en-US" sz="1600" dirty="0">
              <a:latin typeface="Consolas"/>
              <a:cs typeface="Consola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0" y="1143000"/>
            <a:ext cx="0" cy="335280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Left Arrow 3"/>
          <p:cNvSpPr/>
          <p:nvPr/>
        </p:nvSpPr>
        <p:spPr bwMode="auto">
          <a:xfrm>
            <a:off x="1828800" y="1143000"/>
            <a:ext cx="2438400" cy="914400"/>
          </a:xfrm>
          <a:prstGeom prst="leftArrow">
            <a:avLst/>
          </a:prstGeom>
          <a:solidFill>
            <a:schemeClr val="bg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itchFamily="34" charset="0"/>
              </a:rPr>
              <a:t>Block SIGCHLD</a:t>
            </a:r>
          </a:p>
        </p:txBody>
      </p:sp>
      <p:sp>
        <p:nvSpPr>
          <p:cNvPr id="9" name="Left Arrow 8"/>
          <p:cNvSpPr/>
          <p:nvPr/>
        </p:nvSpPr>
        <p:spPr bwMode="auto">
          <a:xfrm>
            <a:off x="1828800" y="2362200"/>
            <a:ext cx="2438400" cy="914400"/>
          </a:xfrm>
          <a:prstGeom prst="leftArrow">
            <a:avLst/>
          </a:prstGeom>
          <a:solidFill>
            <a:schemeClr val="bg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itchFamily="34" charset="0"/>
              </a:rPr>
              <a:t>Unblock SIGCHLD</a:t>
            </a:r>
          </a:p>
        </p:txBody>
      </p:sp>
      <p:sp>
        <p:nvSpPr>
          <p:cNvPr id="11" name="Left Arrow 10"/>
          <p:cNvSpPr/>
          <p:nvPr/>
        </p:nvSpPr>
        <p:spPr bwMode="auto">
          <a:xfrm>
            <a:off x="1828800" y="3733800"/>
            <a:ext cx="2438400" cy="914400"/>
          </a:xfrm>
          <a:prstGeom prst="leftArrow">
            <a:avLst/>
          </a:prstGeom>
          <a:solidFill>
            <a:schemeClr val="bg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itchFamily="34" charset="0"/>
              </a:rPr>
              <a:t>Unblock SIGCHLD</a:t>
            </a:r>
          </a:p>
        </p:txBody>
      </p:sp>
    </p:spTree>
    <p:extLst>
      <p:ext uri="{BB962C8B-B14F-4D97-AF65-F5344CB8AC3E}">
        <p14:creationId xmlns:p14="http://schemas.microsoft.com/office/powerpoint/2010/main" val="7921416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Shell Lab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Shell Lab is out!</a:t>
            </a:r>
          </a:p>
          <a:p>
            <a:r>
              <a:rPr lang="en-US" dirty="0"/>
              <a:t>Due Tuesday, November 3</a:t>
            </a:r>
            <a:r>
              <a:rPr lang="en-US" baseline="30000" dirty="0"/>
              <a:t>rd</a:t>
            </a:r>
            <a:r>
              <a:rPr lang="en-US" dirty="0"/>
              <a:t> at 11:59pm</a:t>
            </a:r>
          </a:p>
          <a:p>
            <a:r>
              <a:rPr lang="en-US" dirty="0"/>
              <a:t>Read the code we’ve given you</a:t>
            </a:r>
          </a:p>
          <a:p>
            <a:pPr lvl="1"/>
            <a:r>
              <a:rPr lang="en-US" dirty="0"/>
              <a:t>There’s a lot of stuff you don’t need to write yourself; we gave you quite a few helper functions</a:t>
            </a:r>
          </a:p>
          <a:p>
            <a:pPr lvl="1"/>
            <a:r>
              <a:rPr lang="en-US" dirty="0"/>
              <a:t>It’s a good example of the code we expect from you!</a:t>
            </a:r>
          </a:p>
          <a:p>
            <a:r>
              <a:rPr lang="en-US" dirty="0"/>
              <a:t>Don’t be afraid to write your own helper functions; this is not a simple assignment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1298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Shell Lab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man pages. You may find the following functions helpful: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s</a:t>
            </a:r>
            <a:r>
              <a:rPr lang="de-DE" dirty="0" err="1">
                <a:latin typeface="Consolas"/>
                <a:cs typeface="Consolas"/>
              </a:rPr>
              <a:t>igemptyset</a:t>
            </a:r>
            <a:r>
              <a:rPr lang="de-DE" dirty="0">
                <a:latin typeface="Consolas"/>
                <a:cs typeface="Consolas"/>
              </a:rPr>
              <a:t>()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s</a:t>
            </a:r>
            <a:r>
              <a:rPr lang="nb-NO" dirty="0" err="1">
                <a:latin typeface="Consolas"/>
                <a:cs typeface="Consolas"/>
              </a:rPr>
              <a:t>igaddset</a:t>
            </a:r>
            <a:r>
              <a:rPr lang="nb-NO" dirty="0">
                <a:latin typeface="Consolas"/>
                <a:cs typeface="Consolas"/>
              </a:rPr>
              <a:t>()</a:t>
            </a:r>
          </a:p>
          <a:p>
            <a:pPr lvl="1"/>
            <a:r>
              <a:rPr lang="en-US" dirty="0" err="1">
                <a:latin typeface="Consolas"/>
                <a:cs typeface="Consolas"/>
              </a:rPr>
              <a:t>sigprocmask</a:t>
            </a:r>
            <a:r>
              <a:rPr lang="en-US" dirty="0">
                <a:latin typeface="Consolas"/>
                <a:cs typeface="Consolas"/>
              </a:rPr>
              <a:t>()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s</a:t>
            </a:r>
            <a:r>
              <a:rPr lang="de-DE" dirty="0" err="1">
                <a:latin typeface="Consolas"/>
                <a:cs typeface="Consolas"/>
              </a:rPr>
              <a:t>igsuspend</a:t>
            </a:r>
            <a:r>
              <a:rPr lang="de-DE" dirty="0">
                <a:latin typeface="Consolas"/>
                <a:cs typeface="Consolas"/>
              </a:rPr>
              <a:t>()</a:t>
            </a:r>
          </a:p>
          <a:p>
            <a:pPr lvl="1"/>
            <a:r>
              <a:rPr lang="en-US" dirty="0" err="1">
                <a:latin typeface="Consolas"/>
                <a:cs typeface="Consolas"/>
              </a:rPr>
              <a:t>waitpid</a:t>
            </a:r>
            <a:r>
              <a:rPr lang="en-US" dirty="0">
                <a:latin typeface="Consolas"/>
                <a:cs typeface="Consolas"/>
              </a:rPr>
              <a:t>()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open()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dup2()</a:t>
            </a:r>
          </a:p>
          <a:p>
            <a:pPr lvl="1"/>
            <a:r>
              <a:rPr lang="en-US" dirty="0" err="1">
                <a:latin typeface="Consolas"/>
                <a:cs typeface="Consolas"/>
              </a:rPr>
              <a:t>setpgid</a:t>
            </a:r>
            <a:r>
              <a:rPr lang="en-US" dirty="0">
                <a:latin typeface="Consolas"/>
                <a:cs typeface="Consolas"/>
              </a:rPr>
              <a:t>()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kill()</a:t>
            </a:r>
          </a:p>
          <a:p>
            <a:r>
              <a:rPr lang="en-US" dirty="0"/>
              <a:t>Please do not use sleep() to solve synchronization issues.</a:t>
            </a:r>
          </a:p>
        </p:txBody>
      </p:sp>
    </p:spTree>
    <p:extLst>
      <p:ext uri="{BB962C8B-B14F-4D97-AF65-F5344CB8AC3E}">
        <p14:creationId xmlns:p14="http://schemas.microsoft.com/office/powerpoint/2010/main" val="3759799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Exceptional Control Flow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 to now: two mechanisms for changing control flow:</a:t>
            </a:r>
          </a:p>
          <a:p>
            <a:pPr lvl="1"/>
            <a:r>
              <a:rPr lang="en-US" dirty="0"/>
              <a:t>Jumps and branches</a:t>
            </a:r>
          </a:p>
          <a:p>
            <a:pPr lvl="1"/>
            <a:r>
              <a:rPr lang="en-US" dirty="0"/>
              <a:t>Call and return</a:t>
            </a:r>
          </a:p>
          <a:p>
            <a:pPr lvl="1">
              <a:buFont typeface="Wingdings" pitchFamily="2" charset="2"/>
              <a:buNone/>
            </a:pPr>
            <a:r>
              <a:rPr lang="en-US" dirty="0"/>
              <a:t>Both react to changes in </a:t>
            </a:r>
            <a:r>
              <a:rPr lang="en-US" b="1" i="1" dirty="0">
                <a:solidFill>
                  <a:srgbClr val="C00000"/>
                </a:solidFill>
              </a:rPr>
              <a:t>program state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Insufficient  for a useful system: </a:t>
            </a:r>
            <a:br>
              <a:rPr lang="en-US" dirty="0"/>
            </a:br>
            <a:r>
              <a:rPr lang="en-US" dirty="0"/>
              <a:t>Difficult to react to changes in </a:t>
            </a:r>
            <a:r>
              <a:rPr lang="en-US" i="1" dirty="0">
                <a:solidFill>
                  <a:srgbClr val="C00000"/>
                </a:solidFill>
              </a:rPr>
              <a:t>system state </a:t>
            </a:r>
          </a:p>
          <a:p>
            <a:pPr lvl="1"/>
            <a:r>
              <a:rPr lang="en-US" dirty="0"/>
              <a:t>data arrives from a disk or a network adapter</a:t>
            </a:r>
          </a:p>
          <a:p>
            <a:pPr lvl="1"/>
            <a:r>
              <a:rPr lang="en-US" dirty="0"/>
              <a:t>instruction divides by zero</a:t>
            </a:r>
          </a:p>
          <a:p>
            <a:pPr lvl="1"/>
            <a:r>
              <a:rPr lang="en-US" dirty="0"/>
              <a:t>user hits Ctrl-C at the keyboard</a:t>
            </a:r>
          </a:p>
          <a:p>
            <a:pPr lvl="1"/>
            <a:r>
              <a:rPr lang="en-US" dirty="0"/>
              <a:t>System timer expires</a:t>
            </a:r>
          </a:p>
          <a:p>
            <a:endParaRPr lang="en-US" dirty="0"/>
          </a:p>
          <a:p>
            <a:r>
              <a:rPr lang="en-US" dirty="0"/>
              <a:t>System needs mechanisms for “exceptional control flow”</a:t>
            </a:r>
          </a:p>
        </p:txBody>
      </p:sp>
    </p:spTree>
    <p:extLst>
      <p:ext uri="{BB962C8B-B14F-4D97-AF65-F5344CB8AC3E}">
        <p14:creationId xmlns:p14="http://schemas.microsoft.com/office/powerpoint/2010/main" val="2462247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Shell Lab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Hazards</a:t>
            </a:r>
          </a:p>
          <a:p>
            <a:pPr lvl="1"/>
            <a:r>
              <a:rPr lang="en-US" dirty="0"/>
              <a:t>Race conditions</a:t>
            </a:r>
          </a:p>
          <a:p>
            <a:pPr lvl="2"/>
            <a:r>
              <a:rPr lang="en-US" dirty="0"/>
              <a:t>Hard to debug so start early (and think carefully)</a:t>
            </a:r>
          </a:p>
          <a:p>
            <a:pPr lvl="1"/>
            <a:r>
              <a:rPr lang="en-US" dirty="0"/>
              <a:t>Reaping zombies</a:t>
            </a:r>
          </a:p>
          <a:p>
            <a:pPr lvl="2"/>
            <a:r>
              <a:rPr lang="en-US" dirty="0"/>
              <a:t>Race conditions</a:t>
            </a:r>
          </a:p>
          <a:p>
            <a:pPr lvl="2"/>
            <a:r>
              <a:rPr lang="en-US" dirty="0"/>
              <a:t>Handling signals correctly</a:t>
            </a:r>
          </a:p>
          <a:p>
            <a:pPr lvl="1"/>
            <a:r>
              <a:rPr lang="en-US" dirty="0"/>
              <a:t>Waiting for foreground job</a:t>
            </a:r>
          </a:p>
          <a:p>
            <a:pPr lvl="2"/>
            <a:r>
              <a:rPr lang="en-US" dirty="0"/>
              <a:t>Think carefully about what the right way to do this is</a:t>
            </a:r>
          </a:p>
        </p:txBody>
      </p:sp>
    </p:spTree>
    <p:extLst>
      <p:ext uri="{BB962C8B-B14F-4D97-AF65-F5344CB8AC3E}">
        <p14:creationId xmlns:p14="http://schemas.microsoft.com/office/powerpoint/2010/main" val="29808581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Shell Lab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your shell</a:t>
            </a:r>
          </a:p>
          <a:p>
            <a:pPr lvl="1"/>
            <a:r>
              <a:rPr lang="en-US" dirty="0"/>
              <a:t>This is the fun part!</a:t>
            </a:r>
          </a:p>
          <a:p>
            <a:r>
              <a:rPr lang="en-US" dirty="0" err="1"/>
              <a:t>tshref</a:t>
            </a:r>
            <a:endParaRPr lang="en-US" dirty="0"/>
          </a:p>
          <a:p>
            <a:pPr lvl="1"/>
            <a:r>
              <a:rPr lang="en-US" dirty="0"/>
              <a:t>How should the shell behave?</a:t>
            </a:r>
          </a:p>
          <a:p>
            <a:r>
              <a:rPr lang="en-US" dirty="0" err="1"/>
              <a:t>runtrace</a:t>
            </a:r>
            <a:endParaRPr lang="en-US" dirty="0"/>
          </a:p>
          <a:p>
            <a:pPr lvl="1"/>
            <a:r>
              <a:rPr lang="en-US" dirty="0"/>
              <a:t>Each trace tests one feature.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694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6766" y="569912"/>
            <a:ext cx="7912100" cy="573088"/>
          </a:xfrm>
        </p:spPr>
        <p:txBody>
          <a:bodyPr/>
          <a:lstStyle/>
          <a:p>
            <a:r>
              <a:rPr lang="en-US"/>
              <a:t>Asynchronous Exceptions (Interrupts)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Caused by events external to the processor</a:t>
            </a:r>
          </a:p>
          <a:p>
            <a:pPr lvl="1"/>
            <a:r>
              <a:rPr lang="en-US" dirty="0"/>
              <a:t>Indicated by setting the processor’s interrupt pin</a:t>
            </a:r>
          </a:p>
          <a:p>
            <a:pPr lvl="1"/>
            <a:r>
              <a:rPr lang="en-US" dirty="0"/>
              <a:t>Handler returns to “next” instruction</a:t>
            </a:r>
          </a:p>
          <a:p>
            <a:endParaRPr lang="en-US" dirty="0"/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I/O interrupts</a:t>
            </a:r>
          </a:p>
          <a:p>
            <a:pPr lvl="2"/>
            <a:r>
              <a:rPr lang="en-US" dirty="0"/>
              <a:t>hitting Ctrl-C at the keyboard</a:t>
            </a:r>
          </a:p>
          <a:p>
            <a:pPr lvl="2"/>
            <a:r>
              <a:rPr lang="en-US" dirty="0"/>
              <a:t>arrival of a packet from a network</a:t>
            </a:r>
          </a:p>
          <a:p>
            <a:pPr lvl="2"/>
            <a:r>
              <a:rPr lang="en-US" dirty="0"/>
              <a:t>arrival of data from a disk</a:t>
            </a:r>
          </a:p>
          <a:p>
            <a:pPr lvl="1"/>
            <a:r>
              <a:rPr lang="en-US" dirty="0"/>
              <a:t>Hard reset interrupt</a:t>
            </a:r>
          </a:p>
          <a:p>
            <a:pPr lvl="2"/>
            <a:r>
              <a:rPr lang="en-US" dirty="0"/>
              <a:t>hitting the reset button</a:t>
            </a:r>
          </a:p>
          <a:p>
            <a:pPr lvl="1"/>
            <a:r>
              <a:rPr lang="en-US" dirty="0"/>
              <a:t>Soft reset interrupt</a:t>
            </a:r>
          </a:p>
          <a:p>
            <a:pPr lvl="2"/>
            <a:r>
              <a:rPr lang="en-US" dirty="0"/>
              <a:t>hitting Ctrl-Alt-Delete on a PC</a:t>
            </a:r>
          </a:p>
        </p:txBody>
      </p:sp>
    </p:spTree>
    <p:extLst>
      <p:ext uri="{BB962C8B-B14F-4D97-AF65-F5344CB8AC3E}">
        <p14:creationId xmlns:p14="http://schemas.microsoft.com/office/powerpoint/2010/main" val="411422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569912"/>
            <a:ext cx="6819900" cy="573088"/>
          </a:xfrm>
        </p:spPr>
        <p:txBody>
          <a:bodyPr/>
          <a:lstStyle/>
          <a:p>
            <a:r>
              <a:rPr lang="en-US"/>
              <a:t>Synchronous Exceptions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19200"/>
            <a:ext cx="7896225" cy="4972050"/>
          </a:xfrm>
        </p:spPr>
        <p:txBody>
          <a:bodyPr/>
          <a:lstStyle/>
          <a:p>
            <a:r>
              <a:rPr lang="en-US" dirty="0"/>
              <a:t>Caused by events that occur as a result of executing an instruction: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Traps</a:t>
            </a:r>
          </a:p>
          <a:p>
            <a:pPr lvl="2"/>
            <a:r>
              <a:rPr lang="en-US" dirty="0"/>
              <a:t>Intentional</a:t>
            </a:r>
          </a:p>
          <a:p>
            <a:pPr lvl="2"/>
            <a:r>
              <a:rPr lang="en-US" dirty="0"/>
              <a:t>Examples: </a:t>
            </a:r>
            <a:r>
              <a:rPr lang="en-US" b="1" i="1" dirty="0"/>
              <a:t>system calls</a:t>
            </a:r>
            <a:r>
              <a:rPr lang="en-US" dirty="0"/>
              <a:t>, breakpoint traps, special instructions</a:t>
            </a:r>
          </a:p>
          <a:p>
            <a:pPr lvl="2"/>
            <a:r>
              <a:rPr lang="en-US" dirty="0"/>
              <a:t>Returns control to “next” instruction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Faults</a:t>
            </a:r>
          </a:p>
          <a:p>
            <a:pPr lvl="2"/>
            <a:r>
              <a:rPr lang="en-US" dirty="0"/>
              <a:t>Unintentional but possibly recoverable </a:t>
            </a:r>
          </a:p>
          <a:p>
            <a:pPr lvl="2"/>
            <a:r>
              <a:rPr lang="en-US" dirty="0"/>
              <a:t>Examples: page faults (recoverable), protection faults (unrecoverable), floating point exceptions</a:t>
            </a:r>
          </a:p>
          <a:p>
            <a:pPr lvl="2"/>
            <a:r>
              <a:rPr lang="en-US" dirty="0"/>
              <a:t>Either re-executes faulting (“current”) instruction or aborts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Aborts</a:t>
            </a:r>
          </a:p>
          <a:p>
            <a:pPr lvl="2"/>
            <a:r>
              <a:rPr lang="en-US" dirty="0"/>
              <a:t>unintentional and unrecoverable</a:t>
            </a:r>
          </a:p>
          <a:p>
            <a:pPr lvl="2"/>
            <a:r>
              <a:rPr lang="en-US" dirty="0"/>
              <a:t>Examples: parity error, machine check</a:t>
            </a:r>
          </a:p>
          <a:p>
            <a:pPr lvl="2"/>
            <a:r>
              <a:rPr lang="en-US" dirty="0"/>
              <a:t>Aborts current program</a:t>
            </a:r>
          </a:p>
        </p:txBody>
      </p:sp>
    </p:spTree>
    <p:extLst>
      <p:ext uri="{BB962C8B-B14F-4D97-AF65-F5344CB8AC3E}">
        <p14:creationId xmlns:p14="http://schemas.microsoft.com/office/powerpoint/2010/main" val="3693380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a </a:t>
            </a:r>
            <a:r>
              <a:rPr lang="en-US" i="1" dirty="0">
                <a:solidFill>
                  <a:srgbClr val="C00000"/>
                </a:solidFill>
              </a:rPr>
              <a:t>program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A bunch of data and instructions stored in an executable binary file</a:t>
            </a:r>
          </a:p>
          <a:p>
            <a:pPr lvl="1"/>
            <a:r>
              <a:rPr lang="en-US" dirty="0"/>
              <a:t>Written according to a specification that tells users what it is supposed to do</a:t>
            </a:r>
          </a:p>
          <a:p>
            <a:pPr lvl="1"/>
            <a:r>
              <a:rPr lang="en-US" dirty="0"/>
              <a:t>Stateless since binary file is static</a:t>
            </a:r>
          </a:p>
        </p:txBody>
      </p:sp>
    </p:spTree>
    <p:extLst>
      <p:ext uri="{BB962C8B-B14F-4D97-AF65-F5344CB8AC3E}">
        <p14:creationId xmlns:p14="http://schemas.microsoft.com/office/powerpoint/2010/main" val="192019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Processes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Definition: A </a:t>
            </a:r>
            <a:r>
              <a:rPr lang="en-US" i="1" dirty="0">
                <a:solidFill>
                  <a:srgbClr val="C00000"/>
                </a:solidFill>
              </a:rPr>
              <a:t>process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is an instance of a running program.</a:t>
            </a:r>
          </a:p>
          <a:p>
            <a:r>
              <a:rPr lang="en-US" dirty="0"/>
              <a:t>Process provides each program with two key abstractions:</a:t>
            </a:r>
          </a:p>
          <a:p>
            <a:pPr lvl="1"/>
            <a:r>
              <a:rPr lang="en-US" dirty="0"/>
              <a:t>Logical control flow</a:t>
            </a:r>
          </a:p>
          <a:p>
            <a:pPr lvl="2"/>
            <a:r>
              <a:rPr lang="en-US" dirty="0"/>
              <a:t>Each program seems to have exclusive use of the CPU</a:t>
            </a:r>
          </a:p>
          <a:p>
            <a:pPr lvl="1"/>
            <a:r>
              <a:rPr lang="en-US" dirty="0"/>
              <a:t>Private virtual address space</a:t>
            </a:r>
          </a:p>
          <a:p>
            <a:pPr lvl="2"/>
            <a:r>
              <a:rPr lang="en-US" dirty="0"/>
              <a:t>Each program seems to have exclusive use of main memory</a:t>
            </a:r>
          </a:p>
          <a:p>
            <a:pPr lvl="2"/>
            <a:r>
              <a:rPr lang="en-US" dirty="0"/>
              <a:t>Gives the running program a </a:t>
            </a:r>
            <a:r>
              <a:rPr lang="en-US" b="1" i="1" dirty="0"/>
              <a:t>state</a:t>
            </a:r>
          </a:p>
          <a:p>
            <a:r>
              <a:rPr lang="en-US" dirty="0"/>
              <a:t>How are these Illusions maintained?</a:t>
            </a:r>
          </a:p>
          <a:p>
            <a:pPr lvl="1"/>
            <a:r>
              <a:rPr lang="en-US" dirty="0"/>
              <a:t>Process executions interleaved (multitasking) or run on separate cores</a:t>
            </a:r>
          </a:p>
          <a:p>
            <a:pPr lvl="1"/>
            <a:r>
              <a:rPr lang="en-US" dirty="0"/>
              <a:t>Address spaces managed by virtual memory system</a:t>
            </a:r>
          </a:p>
          <a:p>
            <a:pPr lvl="2"/>
            <a:r>
              <a:rPr lang="en-US" dirty="0"/>
              <a:t>Just know that this exists for now; we’ll talk about it soon</a:t>
            </a:r>
          </a:p>
        </p:txBody>
      </p:sp>
    </p:spTree>
    <p:extLst>
      <p:ext uri="{BB962C8B-B14F-4D97-AF65-F5344CB8AC3E}">
        <p14:creationId xmlns:p14="http://schemas.microsoft.com/office/powerpoint/2010/main" val="111283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 dirty="0"/>
              <a:t>Four basic States</a:t>
            </a:r>
          </a:p>
          <a:p>
            <a:pPr lvl="1"/>
            <a:r>
              <a:rPr lang="en-US" sz="2600" dirty="0"/>
              <a:t>Running</a:t>
            </a:r>
          </a:p>
          <a:p>
            <a:pPr lvl="2"/>
            <a:r>
              <a:rPr lang="en-US" sz="2600" dirty="0"/>
              <a:t>Executing instructions on the CPU</a:t>
            </a:r>
          </a:p>
          <a:p>
            <a:pPr lvl="2"/>
            <a:r>
              <a:rPr lang="en-US" sz="2600" dirty="0"/>
              <a:t>Number bounded by number of CPU cores</a:t>
            </a:r>
          </a:p>
          <a:p>
            <a:pPr lvl="1"/>
            <a:r>
              <a:rPr lang="en-US" sz="2600" dirty="0"/>
              <a:t>Runnable</a:t>
            </a:r>
          </a:p>
          <a:p>
            <a:pPr lvl="2"/>
            <a:r>
              <a:rPr lang="en-US" sz="2600" dirty="0"/>
              <a:t>Waiting to be running</a:t>
            </a:r>
          </a:p>
          <a:p>
            <a:pPr lvl="1"/>
            <a:r>
              <a:rPr lang="en-US" sz="2600" dirty="0"/>
              <a:t>Blocked</a:t>
            </a:r>
          </a:p>
          <a:p>
            <a:pPr lvl="2"/>
            <a:r>
              <a:rPr lang="en-US" sz="2600" dirty="0"/>
              <a:t>Waiting for an event, maybe input from STDIN</a:t>
            </a:r>
          </a:p>
          <a:p>
            <a:pPr lvl="2"/>
            <a:r>
              <a:rPr lang="en-US" sz="2600" dirty="0"/>
              <a:t>Not runnable</a:t>
            </a:r>
          </a:p>
          <a:p>
            <a:pPr lvl="1"/>
            <a:r>
              <a:rPr lang="en-US" sz="2600" dirty="0"/>
              <a:t>Zombie </a:t>
            </a:r>
          </a:p>
          <a:p>
            <a:pPr lvl="2"/>
            <a:r>
              <a:rPr lang="en-US" sz="2600" dirty="0"/>
              <a:t>Terminated, not yet reaped</a:t>
            </a:r>
          </a:p>
          <a:p>
            <a:pPr marL="627063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742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Four basic process control function families:</a:t>
            </a:r>
          </a:p>
          <a:p>
            <a:pPr lvl="1"/>
            <a:r>
              <a:rPr lang="en-US" dirty="0"/>
              <a:t>fork()</a:t>
            </a:r>
          </a:p>
          <a:p>
            <a:pPr lvl="1"/>
            <a:r>
              <a:rPr lang="en-US" dirty="0"/>
              <a:t>exec()  </a:t>
            </a:r>
          </a:p>
          <a:p>
            <a:pPr lvl="2"/>
            <a:r>
              <a:rPr lang="en-US" dirty="0"/>
              <a:t>And other variants such as </a:t>
            </a:r>
            <a:r>
              <a:rPr lang="en-US" dirty="0" err="1"/>
              <a:t>execve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exit()</a:t>
            </a:r>
          </a:p>
          <a:p>
            <a:pPr lvl="1"/>
            <a:r>
              <a:rPr lang="en-US" dirty="0"/>
              <a:t>wait()</a:t>
            </a:r>
          </a:p>
          <a:p>
            <a:pPr lvl="2"/>
            <a:r>
              <a:rPr lang="en-US" dirty="0"/>
              <a:t>And variants like </a:t>
            </a:r>
            <a:r>
              <a:rPr lang="en-US" dirty="0" err="1"/>
              <a:t>waitpid</a:t>
            </a:r>
            <a:r>
              <a:rPr lang="en-US" dirty="0"/>
              <a:t>()</a:t>
            </a:r>
          </a:p>
          <a:p>
            <a:r>
              <a:rPr lang="en-US" dirty="0"/>
              <a:t>Standard on all UNIX-based systems</a:t>
            </a:r>
          </a:p>
          <a:p>
            <a:r>
              <a:rPr lang="en-US" dirty="0"/>
              <a:t>Don’t be confused:</a:t>
            </a:r>
            <a:br>
              <a:rPr lang="en-US" dirty="0"/>
            </a:br>
            <a:r>
              <a:rPr lang="en-US" b="1" u="sng" dirty="0"/>
              <a:t>F</a:t>
            </a:r>
            <a:r>
              <a:rPr lang="en-US" dirty="0"/>
              <a:t>ork(), </a:t>
            </a:r>
            <a:r>
              <a:rPr lang="en-US" b="1" u="sng" dirty="0"/>
              <a:t>E</a:t>
            </a:r>
            <a:r>
              <a:rPr lang="en-US" dirty="0"/>
              <a:t>xit(), </a:t>
            </a:r>
            <a:r>
              <a:rPr lang="en-US" b="1" u="sng" dirty="0"/>
              <a:t>W</a:t>
            </a:r>
            <a:r>
              <a:rPr lang="en-US" dirty="0"/>
              <a:t>ait() are all wrappers provided by CS:APP</a:t>
            </a:r>
          </a:p>
        </p:txBody>
      </p:sp>
    </p:spTree>
    <p:extLst>
      <p:ext uri="{BB962C8B-B14F-4D97-AF65-F5344CB8AC3E}">
        <p14:creationId xmlns:p14="http://schemas.microsoft.com/office/powerpoint/2010/main" val="1544042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2" grpId="1" uiExpand="1" build="p"/>
    </p:bldLst>
  </p:timing>
</p:sld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2811</TotalTime>
  <Words>1749</Words>
  <Application>Microsoft Macintosh PowerPoint</Application>
  <PresentationFormat>On-screen Show (4:3)</PresentationFormat>
  <Paragraphs>349</Paragraphs>
  <Slides>31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42" baseType="lpstr">
      <vt:lpstr>ＭＳ Ｐゴシック</vt:lpstr>
      <vt:lpstr>Arial</vt:lpstr>
      <vt:lpstr>Arial Narrow</vt:lpstr>
      <vt:lpstr>Calibri</vt:lpstr>
      <vt:lpstr>Consolas</vt:lpstr>
      <vt:lpstr>Courier New</vt:lpstr>
      <vt:lpstr>Times New Roman</vt:lpstr>
      <vt:lpstr>Wingdings</vt:lpstr>
      <vt:lpstr>Wingdings 2</vt:lpstr>
      <vt:lpstr>template2007</vt:lpstr>
      <vt:lpstr>Office Theme</vt:lpstr>
      <vt:lpstr>Exceptional Control Flow</vt:lpstr>
      <vt:lpstr>Agenda</vt:lpstr>
      <vt:lpstr>Exceptional Control Flow</vt:lpstr>
      <vt:lpstr>Asynchronous Exceptions (Interrupts)</vt:lpstr>
      <vt:lpstr>Synchronous Exceptions</vt:lpstr>
      <vt:lpstr>Processes</vt:lpstr>
      <vt:lpstr>Processes</vt:lpstr>
      <vt:lpstr>Processes</vt:lpstr>
      <vt:lpstr>Processes</vt:lpstr>
      <vt:lpstr>Processes</vt:lpstr>
      <vt:lpstr>Processes</vt:lpstr>
      <vt:lpstr>Processes</vt:lpstr>
      <vt:lpstr>Processes</vt:lpstr>
      <vt:lpstr>Processes</vt:lpstr>
      <vt:lpstr>Process Examples</vt:lpstr>
      <vt:lpstr>Process Examples</vt:lpstr>
      <vt:lpstr>Process Examples</vt:lpstr>
      <vt:lpstr>Process Examples</vt:lpstr>
      <vt:lpstr>Signals</vt:lpstr>
      <vt:lpstr>Signals</vt:lpstr>
      <vt:lpstr>Signals</vt:lpstr>
      <vt:lpstr>Signals</vt:lpstr>
      <vt:lpstr>Signals</vt:lpstr>
      <vt:lpstr>Signals</vt:lpstr>
      <vt:lpstr>Signal Examples</vt:lpstr>
      <vt:lpstr>Signal Examples</vt:lpstr>
      <vt:lpstr>Signal Examples</vt:lpstr>
      <vt:lpstr>Shell Lab</vt:lpstr>
      <vt:lpstr>Shell Lab</vt:lpstr>
      <vt:lpstr>Shell Lab</vt:lpstr>
      <vt:lpstr>Shell Lab Testing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Tan</dc:creator>
  <cp:lastModifiedBy>William Killian</cp:lastModifiedBy>
  <cp:revision>86</cp:revision>
  <dcterms:created xsi:type="dcterms:W3CDTF">2006-08-16T00:00:00Z</dcterms:created>
  <dcterms:modified xsi:type="dcterms:W3CDTF">2018-08-20T23:52:06Z</dcterms:modified>
</cp:coreProperties>
</file>