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542" r:id="rId2"/>
    <p:sldId id="1202" r:id="rId3"/>
    <p:sldId id="1204" r:id="rId4"/>
    <p:sldId id="1205" r:id="rId5"/>
    <p:sldId id="1206" r:id="rId6"/>
    <p:sldId id="1276" r:id="rId7"/>
    <p:sldId id="1207" r:id="rId8"/>
    <p:sldId id="1208" r:id="rId9"/>
    <p:sldId id="1209" r:id="rId10"/>
    <p:sldId id="1210" r:id="rId11"/>
    <p:sldId id="1262" r:id="rId12"/>
    <p:sldId id="1211" r:id="rId13"/>
    <p:sldId id="1212" r:id="rId14"/>
    <p:sldId id="1213" r:id="rId15"/>
    <p:sldId id="1277" r:id="rId16"/>
    <p:sldId id="1249" r:id="rId17"/>
    <p:sldId id="1250" r:id="rId18"/>
    <p:sldId id="1253" r:id="rId19"/>
    <p:sldId id="1254" r:id="rId20"/>
    <p:sldId id="1263" r:id="rId21"/>
    <p:sldId id="1264" r:id="rId22"/>
    <p:sldId id="1274" r:id="rId23"/>
    <p:sldId id="1255" r:id="rId24"/>
    <p:sldId id="1216" r:id="rId25"/>
    <p:sldId id="1217" r:id="rId26"/>
    <p:sldId id="1218" r:id="rId27"/>
    <p:sldId id="1278" r:id="rId28"/>
    <p:sldId id="1265" r:id="rId29"/>
    <p:sldId id="1266" r:id="rId30"/>
    <p:sldId id="1267" r:id="rId31"/>
    <p:sldId id="1268" r:id="rId32"/>
    <p:sldId id="1269" r:id="rId33"/>
    <p:sldId id="1270" r:id="rId34"/>
    <p:sldId id="1261" r:id="rId35"/>
    <p:sldId id="1220" r:id="rId36"/>
    <p:sldId id="1271" r:id="rId37"/>
    <p:sldId id="1272" r:id="rId38"/>
    <p:sldId id="1273" r:id="rId39"/>
    <p:sldId id="1221" r:id="rId40"/>
    <p:sldId id="1238" r:id="rId41"/>
    <p:sldId id="1239" r:id="rId42"/>
    <p:sldId id="1226" r:id="rId43"/>
    <p:sldId id="1227" r:id="rId44"/>
    <p:sldId id="1228" r:id="rId45"/>
    <p:sldId id="1229" r:id="rId46"/>
    <p:sldId id="1230" r:id="rId47"/>
    <p:sldId id="1231" r:id="rId48"/>
    <p:sldId id="1232" r:id="rId49"/>
    <p:sldId id="1233" r:id="rId50"/>
    <p:sldId id="1275" r:id="rId51"/>
    <p:sldId id="1246" r:id="rId52"/>
    <p:sldId id="1235" r:id="rId53"/>
    <p:sldId id="1236" r:id="rId54"/>
  </p:sldIdLst>
  <p:sldSz cx="9144000" cy="6858000" type="screen4x3"/>
  <p:notesSz cx="7302500" cy="9586913"/>
  <p:custDataLst>
    <p:tags r:id="rId5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79"/>
    <a:srgbClr val="AB8D8D"/>
    <a:srgbClr val="F7F5CD"/>
    <a:srgbClr val="990000"/>
    <a:srgbClr val="D5F1CF"/>
    <a:srgbClr val="F1C7C7"/>
    <a:srgbClr val="E9E1C9"/>
    <a:srgbClr val="F6F5BD"/>
    <a:srgbClr val="DED8C4"/>
    <a:srgbClr val="E7D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5" autoAdjust="0"/>
    <p:restoredTop sz="94649" autoAdjust="0"/>
  </p:normalViewPr>
  <p:slideViewPr>
    <p:cSldViewPr snapToObjects="1">
      <p:cViewPr varScale="1">
        <p:scale>
          <a:sx n="115" d="100"/>
          <a:sy n="115" d="100"/>
        </p:scale>
        <p:origin x="156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gs" Target="tags/tag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16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546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334001" y="-26988"/>
            <a:ext cx="3810000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200" dirty="0">
                <a:solidFill>
                  <a:srgbClr val="FFD579"/>
                </a:solidFill>
                <a:latin typeface="Times New Roman" pitchFamily="18" charset="0"/>
              </a:rPr>
              <a:t>Killian – CSCI 380 – Millersville University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/>
              <a:t>Exceptional Control Flow: </a:t>
            </a:r>
            <a:br>
              <a:rPr lang="en-US" dirty="0"/>
            </a:br>
            <a:r>
              <a:rPr lang="en-US" dirty="0"/>
              <a:t>Exceptions and Processes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380 : Operating Systems</a:t>
            </a:r>
            <a:br>
              <a:rPr lang="en-US" b="0" dirty="0"/>
            </a:br>
            <a:r>
              <a:rPr lang="en-US" sz="2000" b="0" dirty="0"/>
              <a:t>Lecture #1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965200" y="8255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569912"/>
            <a:ext cx="6819900" cy="573088"/>
          </a:xfrm>
        </p:spPr>
        <p:txBody>
          <a:bodyPr/>
          <a:lstStyle/>
          <a:p>
            <a:r>
              <a:rPr lang="en-US" dirty="0"/>
              <a:t>Synchronous Exceptions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5334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Caused by events that occur as a result of executing an instruction: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Traps</a:t>
            </a:r>
          </a:p>
          <a:p>
            <a:pPr lvl="2"/>
            <a:r>
              <a:rPr lang="en-US" dirty="0"/>
              <a:t>Intentional</a:t>
            </a:r>
          </a:p>
          <a:p>
            <a:pPr lvl="2"/>
            <a:r>
              <a:rPr lang="en-US" dirty="0"/>
              <a:t>Examples: </a:t>
            </a:r>
            <a:r>
              <a:rPr lang="en-US" b="1" i="1" dirty="0"/>
              <a:t>system calls</a:t>
            </a:r>
            <a:r>
              <a:rPr lang="en-US" dirty="0"/>
              <a:t>, breakpoint traps, special instructions</a:t>
            </a:r>
          </a:p>
          <a:p>
            <a:pPr lvl="2"/>
            <a:r>
              <a:rPr lang="en-US" dirty="0"/>
              <a:t>Returns control to “next” instruction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Faults</a:t>
            </a:r>
          </a:p>
          <a:p>
            <a:pPr lvl="2"/>
            <a:r>
              <a:rPr lang="en-US" dirty="0"/>
              <a:t>Unintentional but possibly recoverable </a:t>
            </a:r>
          </a:p>
          <a:p>
            <a:pPr lvl="2"/>
            <a:r>
              <a:rPr lang="en-US" dirty="0"/>
              <a:t>Examples: page faults (recoverable), protection faults (unrecoverable), floating point exceptions</a:t>
            </a:r>
          </a:p>
          <a:p>
            <a:pPr lvl="2"/>
            <a:r>
              <a:rPr lang="en-US" dirty="0"/>
              <a:t>Either re-executes faulting (“current”) instruction or aborts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Aborts</a:t>
            </a:r>
          </a:p>
          <a:p>
            <a:pPr lvl="2"/>
            <a:r>
              <a:rPr lang="en-US" dirty="0"/>
              <a:t>Unintentional and unrecoverable</a:t>
            </a:r>
          </a:p>
          <a:p>
            <a:pPr lvl="2"/>
            <a:r>
              <a:rPr lang="en-US" dirty="0"/>
              <a:t>Examples: illegal instruction, parity error, machine check</a:t>
            </a:r>
          </a:p>
          <a:p>
            <a:pPr lvl="2"/>
            <a:r>
              <a:rPr lang="en-US" dirty="0"/>
              <a:t>Aborts current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109844"/>
              </p:ext>
            </p:extLst>
          </p:nvPr>
        </p:nvGraphicFramePr>
        <p:xfrm>
          <a:off x="457200" y="2311400"/>
          <a:ext cx="7086600" cy="370840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Number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Name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Description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read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Read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write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Write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open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Open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close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Close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stat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Get info</a:t>
                      </a:r>
                      <a:r>
                        <a:rPr lang="en-US" baseline="0" dirty="0">
                          <a:latin typeface="Calibri" pitchFamily="34" charset="0"/>
                        </a:rPr>
                        <a:t> about file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57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fork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Create process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59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>
                          <a:latin typeface="Courier New"/>
                        </a:rPr>
                        <a:t>execve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Execute a program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60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_exit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Terminate process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62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kill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Send signal to process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96875" y="1219200"/>
            <a:ext cx="7896225" cy="5334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Each x86-64 system call has a unique ID number</a:t>
            </a:r>
          </a:p>
          <a:p>
            <a:r>
              <a:rPr lang="en-US" dirty="0"/>
              <a:t>Examples:</a:t>
            </a:r>
          </a:p>
        </p:txBody>
      </p:sp>
    </p:spTree>
    <p:extLst>
      <p:ext uri="{BB962C8B-B14F-4D97-AF65-F5344CB8AC3E}">
        <p14:creationId xmlns:p14="http://schemas.microsoft.com/office/powerpoint/2010/main" val="292240045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 bwMode="auto">
          <a:xfrm>
            <a:off x="381000" y="4191000"/>
            <a:ext cx="48768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0999" y="188912"/>
            <a:ext cx="8606503" cy="573088"/>
          </a:xfrm>
          <a:noFill/>
          <a:ln/>
        </p:spPr>
        <p:txBody>
          <a:bodyPr/>
          <a:lstStyle/>
          <a:p>
            <a:r>
              <a:rPr lang="en-US" dirty="0"/>
              <a:t>System Call Example: Opening File</a:t>
            </a:r>
          </a:p>
        </p:txBody>
      </p:sp>
      <p:sp>
        <p:nvSpPr>
          <p:cNvPr id="480271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363008" y="859519"/>
            <a:ext cx="8399992" cy="1045481"/>
          </a:xfrm>
        </p:spPr>
        <p:txBody>
          <a:bodyPr>
            <a:normAutofit/>
          </a:bodyPr>
          <a:lstStyle/>
          <a:p>
            <a:r>
              <a:rPr lang="en-US" sz="2000" b="0" dirty="0"/>
              <a:t>User calls: </a:t>
            </a:r>
            <a:r>
              <a:rPr lang="en-US" sz="2000" dirty="0">
                <a:latin typeface="Courier New" pitchFamily="49" charset="0"/>
              </a:rPr>
              <a:t>open(filename, options)</a:t>
            </a:r>
            <a:endParaRPr lang="en-US" sz="2000" b="0" dirty="0"/>
          </a:p>
          <a:p>
            <a:r>
              <a:rPr lang="en-US" sz="2000" b="0" dirty="0"/>
              <a:t>Calls __</a:t>
            </a:r>
            <a:r>
              <a:rPr lang="en-US" sz="2000" dirty="0">
                <a:latin typeface="Courier New" pitchFamily="49" charset="0"/>
              </a:rPr>
              <a:t>open</a:t>
            </a:r>
            <a:r>
              <a:rPr lang="en-US" sz="2000" b="0" dirty="0"/>
              <a:t> function, which invokes system call instruction </a:t>
            </a:r>
            <a:r>
              <a:rPr lang="en-US" sz="2000" dirty="0" err="1">
                <a:latin typeface="Courier New" pitchFamily="49" charset="0"/>
              </a:rPr>
              <a:t>syscall</a:t>
            </a:r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pPr marL="0" indent="0">
              <a:buNone/>
            </a:pPr>
            <a:endParaRPr lang="en-US" sz="2200" b="0" dirty="0"/>
          </a:p>
          <a:p>
            <a:pPr marL="0" indent="0">
              <a:buNone/>
            </a:pPr>
            <a:endParaRPr lang="en-US" sz="2200" b="0" dirty="0"/>
          </a:p>
          <a:p>
            <a:endParaRPr lang="en-US" sz="2200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80272" name="Text Box 16"/>
          <p:cNvSpPr txBox="1">
            <a:spLocks noChangeArrowheads="1"/>
          </p:cNvSpPr>
          <p:nvPr/>
        </p:nvSpPr>
        <p:spPr bwMode="auto">
          <a:xfrm>
            <a:off x="529303" y="1917918"/>
            <a:ext cx="8458200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de-DE" sz="1600" dirty="0">
                <a:solidFill>
                  <a:srgbClr val="000000"/>
                </a:solidFill>
                <a:latin typeface="Menlo-Regular"/>
              </a:rPr>
              <a:t>00000000000e5d70 &lt;__open&gt;:</a:t>
            </a:r>
          </a:p>
          <a:p>
            <a:r>
              <a:rPr lang="de-DE" sz="1600" dirty="0">
                <a:solidFill>
                  <a:srgbClr val="000000"/>
                </a:solidFill>
                <a:latin typeface="Menlo-Regular"/>
              </a:rPr>
              <a:t>...</a:t>
            </a:r>
          </a:p>
          <a:p>
            <a:r>
              <a:rPr lang="sk-SK" sz="1600" dirty="0">
                <a:solidFill>
                  <a:srgbClr val="000000"/>
                </a:solidFill>
                <a:latin typeface="Menlo-Regular"/>
              </a:rPr>
              <a:t>e5d79:   b8 02 00 00 00      mov  $0x2,%eax  # 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open</a:t>
            </a:r>
            <a:r>
              <a:rPr lang="sk-SK" sz="1600" dirty="0">
                <a:solidFill>
                  <a:srgbClr val="000000"/>
                </a:solidFill>
                <a:latin typeface="Menlo-Regular"/>
              </a:rPr>
              <a:t> is syscall #2</a:t>
            </a:r>
            <a:endParaRPr lang="de-DE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e5d7e:   0f 05     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syscall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# Return value in %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rax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e5d80:   48 3d 01 f0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ff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ff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cmp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 $0xfffffffffffff001,%rax 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...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e5dfa:   c3          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retq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482382" y="4191000"/>
            <a:ext cx="154403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code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3173772" y="4191000"/>
            <a:ext cx="177922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1296770" y="4713287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>
            <a:off x="1303120" y="5318125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4116170" y="53244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1290420" y="5387975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H="1">
            <a:off x="1290420" y="5414962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2165132" y="4953000"/>
            <a:ext cx="114258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</a:t>
            </a: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4146332" y="5410200"/>
            <a:ext cx="12192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Open file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2165132" y="5719762"/>
            <a:ext cx="914772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Returns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685800" y="5086513"/>
            <a:ext cx="65068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syscall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782334" y="5291872"/>
            <a:ext cx="49832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cmp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2" name="Rectangle 15"/>
          <p:cNvSpPr txBox="1">
            <a:spLocks noChangeArrowheads="1"/>
          </p:cNvSpPr>
          <p:nvPr/>
        </p:nvSpPr>
        <p:spPr bwMode="auto">
          <a:xfrm>
            <a:off x="5410200" y="4241215"/>
            <a:ext cx="3753280" cy="254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rax</a:t>
            </a:r>
            <a:r>
              <a:rPr lang="en-US" sz="2000" b="0" dirty="0">
                <a:latin typeface="Courier New"/>
                <a:cs typeface="Courier New"/>
              </a:rPr>
              <a:t> </a:t>
            </a:r>
            <a:r>
              <a:rPr lang="en-US" sz="2000" b="0" dirty="0"/>
              <a:t>contains </a:t>
            </a:r>
            <a:r>
              <a:rPr lang="en-US" sz="2000" b="0" dirty="0" err="1"/>
              <a:t>syscall</a:t>
            </a:r>
            <a:r>
              <a:rPr lang="en-US" sz="2000" b="0" dirty="0"/>
              <a:t> number</a:t>
            </a:r>
          </a:p>
          <a:p>
            <a:r>
              <a:rPr lang="en-US" sz="2000" b="0" dirty="0"/>
              <a:t>Other arguments in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rdi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rsi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rdx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%r10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%r8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%r9</a:t>
            </a:r>
          </a:p>
          <a:p>
            <a:r>
              <a:rPr lang="en-US" sz="2000" b="0" dirty="0"/>
              <a:t>Return value in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rax</a:t>
            </a:r>
            <a:endParaRPr lang="en-US" sz="2000" b="0" dirty="0">
              <a:latin typeface="Courier New"/>
              <a:cs typeface="Courier New"/>
            </a:endParaRPr>
          </a:p>
          <a:p>
            <a:r>
              <a:rPr lang="en-US" sz="2000" b="0" dirty="0">
                <a:latin typeface="Calibri"/>
                <a:cs typeface="Calibri"/>
              </a:rPr>
              <a:t>Negative value is an error corresponding to negative </a:t>
            </a:r>
            <a:r>
              <a:rPr lang="en-US" sz="2000" b="0" dirty="0" err="1">
                <a:latin typeface="Courier New"/>
                <a:cs typeface="Courier New"/>
              </a:rPr>
              <a:t>errno</a:t>
            </a:r>
            <a:endParaRPr lang="en-US" sz="2000" b="0" dirty="0">
              <a:latin typeface="Courier New"/>
              <a:cs typeface="Courier New"/>
            </a:endParaRPr>
          </a:p>
          <a:p>
            <a:endParaRPr lang="en-US" sz="2000" b="0" dirty="0">
              <a:latin typeface="+mn-lt"/>
              <a:cs typeface="Courier New"/>
            </a:endParaRPr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pPr marL="0" indent="0">
              <a:buFont typeface="Wingdings 2" pitchFamily="18" charset="2"/>
              <a:buNone/>
            </a:pPr>
            <a:endParaRPr lang="en-US" sz="2000" b="0" dirty="0"/>
          </a:p>
          <a:p>
            <a:pPr marL="0" indent="0">
              <a:buFont typeface="Wingdings 2" pitchFamily="18" charset="2"/>
              <a:buNone/>
            </a:pPr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pPr marL="0" indent="0">
              <a:buFont typeface="Wingdings 2" pitchFamily="18" charset="2"/>
              <a:buNone/>
            </a:pPr>
            <a:endParaRPr lang="en-US" sz="2000" b="0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 bwMode="auto">
          <a:xfrm>
            <a:off x="762000" y="3581400"/>
            <a:ext cx="57150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41652" y="587375"/>
            <a:ext cx="7893050" cy="555625"/>
          </a:xfrm>
          <a:noFill/>
          <a:ln/>
        </p:spPr>
        <p:txBody>
          <a:bodyPr/>
          <a:lstStyle/>
          <a:p>
            <a:r>
              <a:rPr lang="en-US" dirty="0"/>
              <a:t>Fault Example: Page Fault</a:t>
            </a:r>
          </a:p>
        </p:txBody>
      </p:sp>
      <p:sp>
        <p:nvSpPr>
          <p:cNvPr id="481297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53400" cy="1066800"/>
          </a:xfrm>
        </p:spPr>
        <p:txBody>
          <a:bodyPr/>
          <a:lstStyle/>
          <a:p>
            <a:r>
              <a:rPr lang="en-US" sz="2000" b="0" dirty="0"/>
              <a:t>User writes to memory location</a:t>
            </a:r>
          </a:p>
          <a:p>
            <a:r>
              <a:rPr lang="en-US" sz="2000" b="0" dirty="0"/>
              <a:t>That portion (page) of user’s memory </a:t>
            </a:r>
            <a:br>
              <a:rPr lang="en-US" sz="2000" b="0" dirty="0"/>
            </a:br>
            <a:r>
              <a:rPr lang="en-US" sz="2000" b="0" dirty="0"/>
              <a:t>is currently on disk</a:t>
            </a:r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81298" name="Text Box 18"/>
          <p:cNvSpPr txBox="1">
            <a:spLocks noChangeArrowheads="1"/>
          </p:cNvSpPr>
          <p:nvPr/>
        </p:nvSpPr>
        <p:spPr bwMode="auto">
          <a:xfrm>
            <a:off x="6113354" y="1022350"/>
            <a:ext cx="2165350" cy="13398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a[1000];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a[500] = 13;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481299" name="Text Box 19"/>
          <p:cNvSpPr txBox="1">
            <a:spLocks noChangeArrowheads="1"/>
          </p:cNvSpPr>
          <p:nvPr/>
        </p:nvSpPr>
        <p:spPr bwMode="auto">
          <a:xfrm>
            <a:off x="914400" y="2488982"/>
            <a:ext cx="7348538" cy="3619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80483b7:	c7 05 10 9d 04 08 0d 	movl   $0xd,0x8049d10</a:t>
            </a: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838200" y="3633951"/>
            <a:ext cx="1511126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code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3581400" y="3633951"/>
            <a:ext cx="1746317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1652588" y="4156238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1658938" y="4761076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4471988" y="4767426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1646237" y="4767426"/>
            <a:ext cx="28321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1646238" y="4857913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2124964" y="4395951"/>
            <a:ext cx="221311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Exception: page fault</a:t>
            </a:r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4502150" y="4740166"/>
            <a:ext cx="1974850" cy="643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Copy page from disk to memory</a:t>
            </a: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2520951" y="5147442"/>
            <a:ext cx="1817130" cy="643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Return and </a:t>
            </a:r>
            <a:r>
              <a:rPr lang="en-US" sz="1800" b="0" i="1" dirty="0" err="1">
                <a:latin typeface="Calibri" pitchFamily="34" charset="0"/>
              </a:rPr>
              <a:t>reexecute</a:t>
            </a:r>
            <a:r>
              <a:rPr lang="en-US" sz="1800" b="0" i="1" dirty="0">
                <a:latin typeface="Calibri" pitchFamily="34" charset="0"/>
              </a:rPr>
              <a:t> </a:t>
            </a:r>
            <a:r>
              <a:rPr lang="en-US" sz="1800" b="0" i="1" dirty="0" err="1">
                <a:latin typeface="Calibri" pitchFamily="34" charset="0"/>
              </a:rPr>
              <a:t>movl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1098332" y="4595649"/>
            <a:ext cx="544573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movl</a:t>
            </a:r>
            <a:endParaRPr lang="en-US" sz="1400" b="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0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686800" cy="555625"/>
          </a:xfrm>
          <a:noFill/>
          <a:ln/>
        </p:spPr>
        <p:txBody>
          <a:bodyPr/>
          <a:lstStyle/>
          <a:p>
            <a:r>
              <a:rPr lang="en-US" dirty="0"/>
              <a:t>Fault Example: Invalid Memory Reference</a:t>
            </a:r>
          </a:p>
        </p:txBody>
      </p:sp>
      <p:sp>
        <p:nvSpPr>
          <p:cNvPr id="482318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517634" y="5525815"/>
            <a:ext cx="6705600" cy="874985"/>
          </a:xfrm>
        </p:spPr>
        <p:txBody>
          <a:bodyPr/>
          <a:lstStyle/>
          <a:p>
            <a:r>
              <a:rPr lang="en-US" sz="2000" b="0" dirty="0"/>
              <a:t>Sends </a:t>
            </a:r>
            <a:r>
              <a:rPr lang="en-US" sz="2000" dirty="0">
                <a:latin typeface="Courier New" pitchFamily="49" charset="0"/>
              </a:rPr>
              <a:t>SIGSEGV</a:t>
            </a:r>
            <a:r>
              <a:rPr lang="en-US" sz="2000" b="0" dirty="0"/>
              <a:t> signal to user process</a:t>
            </a:r>
          </a:p>
          <a:p>
            <a:r>
              <a:rPr lang="en-US" sz="2000" b="0" dirty="0"/>
              <a:t>User process exits with “segmentation fault”</a:t>
            </a:r>
          </a:p>
        </p:txBody>
      </p:sp>
      <p:sp>
        <p:nvSpPr>
          <p:cNvPr id="482319" name="Text Box 15"/>
          <p:cNvSpPr txBox="1">
            <a:spLocks noChangeArrowheads="1"/>
          </p:cNvSpPr>
          <p:nvPr/>
        </p:nvSpPr>
        <p:spPr bwMode="auto">
          <a:xfrm>
            <a:off x="959068" y="1219200"/>
            <a:ext cx="2287588" cy="13398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 a[1000];</a:t>
            </a:r>
          </a:p>
          <a:p>
            <a:r>
              <a:rPr lang="en-US" sz="1600" dirty="0" err="1">
                <a:latin typeface="Courier New" pitchFamily="49" charset="0"/>
              </a:rPr>
              <a:t>main ()</a:t>
            </a:r>
          </a:p>
          <a:p>
            <a:r>
              <a:rPr lang="en-US" sz="1600" dirty="0" err="1">
                <a:latin typeface="Courier New" pitchFamily="49" charset="0"/>
              </a:rPr>
              <a:t>{</a:t>
            </a:r>
          </a:p>
          <a:p>
            <a:r>
              <a:rPr lang="en-US" sz="1600" dirty="0" err="1">
                <a:latin typeface="Courier New" pitchFamily="49" charset="0"/>
              </a:rPr>
              <a:t>    a[5000] = 13;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  <p:sp>
        <p:nvSpPr>
          <p:cNvPr id="482320" name="Text Box 16"/>
          <p:cNvSpPr txBox="1">
            <a:spLocks noChangeArrowheads="1"/>
          </p:cNvSpPr>
          <p:nvPr/>
        </p:nvSpPr>
        <p:spPr bwMode="auto">
          <a:xfrm>
            <a:off x="959068" y="2667000"/>
            <a:ext cx="7393371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Courier New" pitchFamily="49" charset="0"/>
              </a:rPr>
              <a:t> 80483b7:	c7 05 60 e3 04 08 0d 	movl   $0xd,0x804e360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959068" y="3276600"/>
            <a:ext cx="7270532" cy="20574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060450" y="3276600"/>
            <a:ext cx="1511126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code</a:t>
            </a: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3810000" y="3276600"/>
            <a:ext cx="1746317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1874838" y="3798887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>
            <a:off x="1881188" y="4403725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>
            <a:off x="4694238" y="44100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2277364" y="4038600"/>
            <a:ext cx="221311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Exception: page fault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4724400" y="4495800"/>
            <a:ext cx="22860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Detect invalid address</a:t>
            </a: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1319049" y="4240574"/>
            <a:ext cx="544573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movl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>
            <a:off x="4708634" y="5005551"/>
            <a:ext cx="176836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6477000" y="4814841"/>
            <a:ext cx="16002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Signal process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18" grpId="0" build="p"/>
      <p:bldP spid="18" grpId="0" animBg="1"/>
      <p:bldP spid="19" grpId="0"/>
      <p:bldP spid="20" grpId="0"/>
      <p:bldP spid="21" grpId="0" animBg="1"/>
      <p:bldP spid="22" grpId="0" animBg="1"/>
      <p:bldP spid="23" grpId="0" animBg="1"/>
      <p:bldP spid="26" grpId="0"/>
      <p:bldP spid="27" grpId="0"/>
      <p:bldP spid="29" grpId="0"/>
      <p:bldP spid="31" grpId="0" animBg="1"/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Exceptional Control Flow</a:t>
            </a:r>
          </a:p>
          <a:p>
            <a:r>
              <a:rPr lang="en-US" dirty="0">
                <a:solidFill>
                  <a:schemeClr val="bg2"/>
                </a:solidFill>
              </a:rPr>
              <a:t>Exceptions</a:t>
            </a:r>
          </a:p>
          <a:p>
            <a:r>
              <a:rPr lang="en-US" dirty="0"/>
              <a:t>Processes</a:t>
            </a:r>
          </a:p>
          <a:p>
            <a:r>
              <a:rPr lang="en-US" dirty="0">
                <a:solidFill>
                  <a:schemeClr val="bg2"/>
                </a:solidFill>
              </a:rPr>
              <a:t>Process Control</a:t>
            </a:r>
          </a:p>
        </p:txBody>
      </p:sp>
    </p:spTree>
    <p:extLst>
      <p:ext uri="{BB962C8B-B14F-4D97-AF65-F5344CB8AC3E}">
        <p14:creationId xmlns:p14="http://schemas.microsoft.com/office/powerpoint/2010/main" val="3464747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149" y="457200"/>
            <a:ext cx="5245100" cy="573088"/>
          </a:xfrm>
        </p:spPr>
        <p:txBody>
          <a:bodyPr/>
          <a:lstStyle/>
          <a:p>
            <a:r>
              <a:rPr lang="en-US"/>
              <a:t>Processes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143000"/>
            <a:ext cx="7100887" cy="5530850"/>
          </a:xfrm>
        </p:spPr>
        <p:txBody>
          <a:bodyPr/>
          <a:lstStyle/>
          <a:p>
            <a:r>
              <a:rPr lang="en-US" dirty="0"/>
              <a:t>Definition: A </a:t>
            </a:r>
            <a:r>
              <a:rPr lang="en-US" i="1" dirty="0">
                <a:solidFill>
                  <a:srgbClr val="C00000"/>
                </a:solidFill>
              </a:rPr>
              <a:t>process</a:t>
            </a:r>
            <a:r>
              <a:rPr lang="en-US" dirty="0"/>
              <a:t> is an instance of a running program.</a:t>
            </a:r>
          </a:p>
          <a:p>
            <a:pPr lvl="1"/>
            <a:r>
              <a:rPr lang="en-US" dirty="0"/>
              <a:t>One of the most profound ideas in computer science</a:t>
            </a:r>
          </a:p>
          <a:p>
            <a:pPr lvl="1"/>
            <a:r>
              <a:rPr lang="en-US" dirty="0"/>
              <a:t>Not the same as “program” or “processor”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Process provides each program with two key abstractions: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Logical control flow</a:t>
            </a:r>
          </a:p>
          <a:p>
            <a:pPr lvl="2"/>
            <a:r>
              <a:rPr lang="en-US" dirty="0"/>
              <a:t>Each program seems to have exclusive use of the CPU</a:t>
            </a:r>
          </a:p>
          <a:p>
            <a:pPr lvl="2"/>
            <a:r>
              <a:rPr lang="en-US" dirty="0"/>
              <a:t>Provided by kernel mechanism called </a:t>
            </a:r>
            <a:r>
              <a:rPr lang="en-US" i="1" dirty="0"/>
              <a:t>context switching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Private address space</a:t>
            </a:r>
          </a:p>
          <a:p>
            <a:pPr lvl="2"/>
            <a:r>
              <a:rPr lang="en-US" dirty="0"/>
              <a:t>Each program seems to have exclusive use of main memory. </a:t>
            </a:r>
          </a:p>
          <a:p>
            <a:pPr lvl="2"/>
            <a:r>
              <a:rPr lang="en-US" dirty="0"/>
              <a:t>Provided by kernel mechanism called </a:t>
            </a:r>
            <a:r>
              <a:rPr lang="en-US" i="1" dirty="0"/>
              <a:t>virtual memory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7616520" y="5257800"/>
            <a:ext cx="1371600" cy="990600"/>
            <a:chOff x="7208670" y="5257800"/>
            <a:chExt cx="1371600" cy="990600"/>
          </a:xfrm>
        </p:grpSpPr>
        <p:sp>
          <p:nvSpPr>
            <p:cNvPr id="5" name="Rectangle 4"/>
            <p:cNvSpPr/>
            <p:nvPr/>
          </p:nvSpPr>
          <p:spPr bwMode="auto">
            <a:xfrm>
              <a:off x="7208670" y="5257800"/>
              <a:ext cx="1371600" cy="990600"/>
            </a:xfrm>
            <a:prstGeom prst="rect">
              <a:avLst/>
            </a:prstGeom>
            <a:solidFill>
              <a:srgbClr val="F6F5BD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/>
                <a:t>CPU</a:t>
              </a:r>
            </a:p>
          </p:txBody>
        </p:sp>
        <p:sp>
          <p:nvSpPr>
            <p:cNvPr id="3" name="Rectangle 2"/>
            <p:cNvSpPr/>
            <p:nvPr/>
          </p:nvSpPr>
          <p:spPr bwMode="auto">
            <a:xfrm>
              <a:off x="7361070" y="5715000"/>
              <a:ext cx="1066800" cy="30480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/>
                <a:t>Registers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620000" y="3291499"/>
            <a:ext cx="1371600" cy="1905000"/>
            <a:chOff x="7212150" y="3291499"/>
            <a:chExt cx="1371600" cy="1905000"/>
          </a:xfrm>
        </p:grpSpPr>
        <p:sp>
          <p:nvSpPr>
            <p:cNvPr id="2" name="Rectangle 1"/>
            <p:cNvSpPr/>
            <p:nvPr/>
          </p:nvSpPr>
          <p:spPr bwMode="auto">
            <a:xfrm>
              <a:off x="7212150" y="3291499"/>
              <a:ext cx="1371600" cy="1905000"/>
            </a:xfrm>
            <a:prstGeom prst="rect">
              <a:avLst/>
            </a:prstGeom>
            <a:solidFill>
              <a:srgbClr val="F1C7C7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/>
                <a:t>Memory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7348740" y="3861884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/>
                <a:t>Stack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7348740" y="4166685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/>
                <a:t>Heap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7348740" y="4739470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/>
                <a:t>Code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7348740" y="4455389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/>
                <a:t>Data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402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Illusion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96875" y="4501452"/>
            <a:ext cx="7896225" cy="1975548"/>
          </a:xfrm>
        </p:spPr>
        <p:txBody>
          <a:bodyPr/>
          <a:lstStyle/>
          <a:p>
            <a:r>
              <a:rPr lang="en-US" dirty="0"/>
              <a:t>Computer runs many processes simultaneously</a:t>
            </a:r>
          </a:p>
          <a:p>
            <a:pPr lvl="1"/>
            <a:r>
              <a:rPr lang="en-US" dirty="0"/>
              <a:t>Applications for one or more users</a:t>
            </a:r>
          </a:p>
          <a:p>
            <a:pPr lvl="2"/>
            <a:r>
              <a:rPr lang="en-US" dirty="0"/>
              <a:t>Web browsers, email clients, editors, …</a:t>
            </a:r>
          </a:p>
          <a:p>
            <a:pPr lvl="1"/>
            <a:r>
              <a:rPr lang="en-US" dirty="0"/>
              <a:t>Background tasks</a:t>
            </a:r>
          </a:p>
          <a:p>
            <a:pPr lvl="2"/>
            <a:r>
              <a:rPr lang="en-US" dirty="0"/>
              <a:t>Monitoring network &amp; I/O devices</a:t>
            </a:r>
          </a:p>
          <a:p>
            <a:pPr lvl="2"/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747916" y="3352628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900316" y="3809828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51396" y="1379305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887986" y="19496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887986" y="22544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887986" y="28272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87986" y="25431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527834" y="33528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680234" y="38100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531314" y="1379477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2667904" y="194986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667904" y="225466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2667904" y="282744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2667904" y="254336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67200" y="2254663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5104737" y="33528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5257137" y="38100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5108217" y="1379477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244807" y="194986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244807" y="225466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244807" y="282744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5244807" y="254336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271687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 Example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100" y="1168400"/>
            <a:ext cx="7277100" cy="4851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410200"/>
            <a:ext cx="7896225" cy="923924"/>
          </a:xfrm>
          <a:solidFill>
            <a:schemeClr val="bg1">
              <a:alpha val="76000"/>
            </a:schemeClr>
          </a:solidFill>
        </p:spPr>
        <p:txBody>
          <a:bodyPr/>
          <a:lstStyle/>
          <a:p>
            <a:r>
              <a:rPr lang="en-US" dirty="0"/>
              <a:t>Running program “top” on Mac</a:t>
            </a:r>
          </a:p>
          <a:p>
            <a:pPr lvl="1"/>
            <a:r>
              <a:rPr lang="en-US" dirty="0"/>
              <a:t>System has 123 processes, 5 of which are active</a:t>
            </a:r>
          </a:p>
          <a:p>
            <a:pPr lvl="1"/>
            <a:r>
              <a:rPr lang="en-US" dirty="0"/>
              <a:t>Identified by Process ID (PID)</a:t>
            </a:r>
          </a:p>
        </p:txBody>
      </p:sp>
    </p:spTree>
    <p:extLst>
      <p:ext uri="{BB962C8B-B14F-4D97-AF65-F5344CB8AC3E}">
        <p14:creationId xmlns:p14="http://schemas.microsoft.com/office/powerpoint/2010/main" val="41964516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33400" y="5257800"/>
            <a:ext cx="8534400" cy="1295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Single processor executes multiple processes concurrently</a:t>
            </a:r>
          </a:p>
          <a:p>
            <a:pPr lvl="1"/>
            <a:r>
              <a:rPr lang="en-US" dirty="0"/>
              <a:t>Process executions interleaved (multitasking) </a:t>
            </a:r>
          </a:p>
          <a:p>
            <a:pPr lvl="1"/>
            <a:r>
              <a:rPr lang="en-US" dirty="0"/>
              <a:t>Address spaces managed by virtual memory system (later in course)</a:t>
            </a:r>
          </a:p>
          <a:p>
            <a:pPr lvl="1"/>
            <a:r>
              <a:rPr lang="en-US" dirty="0"/>
              <a:t>Register values for </a:t>
            </a:r>
            <a:r>
              <a:rPr lang="en-US" dirty="0" err="1"/>
              <a:t>nonexecuting</a:t>
            </a:r>
            <a:r>
              <a:rPr lang="en-US" dirty="0"/>
              <a:t> processes saved in memory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9144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0527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8382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00750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Exceptional Control Flow</a:t>
            </a:r>
          </a:p>
          <a:p>
            <a:r>
              <a:rPr lang="en-US" dirty="0">
                <a:solidFill>
                  <a:srgbClr val="7F7F7F"/>
                </a:solidFill>
              </a:rPr>
              <a:t>Exceptions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Processes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Process Control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33400" y="5257800"/>
            <a:ext cx="8534400" cy="533400"/>
          </a:xfrm>
        </p:spPr>
        <p:txBody>
          <a:bodyPr>
            <a:normAutofit/>
          </a:bodyPr>
          <a:lstStyle/>
          <a:p>
            <a:r>
              <a:rPr lang="en-US" dirty="0"/>
              <a:t>Save current registers in memory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9144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0527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8382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5" name="Up Arrow 4"/>
          <p:cNvSpPr/>
          <p:nvPr/>
        </p:nvSpPr>
        <p:spPr bwMode="auto">
          <a:xfrm>
            <a:off x="1447800" y="3573699"/>
            <a:ext cx="228600" cy="4649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84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33400" y="5257800"/>
            <a:ext cx="8534400" cy="533400"/>
          </a:xfrm>
        </p:spPr>
        <p:txBody>
          <a:bodyPr>
            <a:normAutofit/>
          </a:bodyPr>
          <a:lstStyle/>
          <a:p>
            <a:r>
              <a:rPr lang="en-US" dirty="0"/>
              <a:t>Schedule next process for execution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5908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7291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5146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006959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33400" y="5257800"/>
            <a:ext cx="8534400" cy="533400"/>
          </a:xfrm>
        </p:spPr>
        <p:txBody>
          <a:bodyPr>
            <a:normAutofit/>
          </a:bodyPr>
          <a:lstStyle/>
          <a:p>
            <a:r>
              <a:rPr lang="en-US" dirty="0"/>
              <a:t>Load saved registers and switch address space (context switch)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5908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7291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5146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5" name="Up Arrow 4"/>
          <p:cNvSpPr/>
          <p:nvPr/>
        </p:nvSpPr>
        <p:spPr bwMode="auto">
          <a:xfrm flipV="1">
            <a:off x="3200400" y="3573699"/>
            <a:ext cx="228600" cy="4649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146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Multiprocessing: The (Modern)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4191001" y="3957638"/>
            <a:ext cx="4724400" cy="2671762"/>
          </a:xfrm>
        </p:spPr>
        <p:txBody>
          <a:bodyPr/>
          <a:lstStyle/>
          <a:p>
            <a:r>
              <a:rPr lang="en-US" dirty="0"/>
              <a:t>Multicore processors</a:t>
            </a:r>
          </a:p>
          <a:p>
            <a:pPr lvl="1"/>
            <a:r>
              <a:rPr lang="en-US" dirty="0"/>
              <a:t>Multiple CPUs on single chip</a:t>
            </a:r>
          </a:p>
          <a:p>
            <a:pPr lvl="1"/>
            <a:r>
              <a:rPr lang="en-US" dirty="0"/>
              <a:t>Share main memory (and some of the caches)</a:t>
            </a:r>
          </a:p>
          <a:p>
            <a:pPr lvl="1"/>
            <a:r>
              <a:rPr lang="en-US" dirty="0"/>
              <a:t>Each can execute a separate process</a:t>
            </a:r>
          </a:p>
          <a:p>
            <a:pPr lvl="2"/>
            <a:r>
              <a:rPr lang="en-US" dirty="0"/>
              <a:t>Scheduling of processors onto cores done by kernel</a:t>
            </a:r>
          </a:p>
          <a:p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25908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7291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5146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914400" y="4046304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1052716" y="4503504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838200" y="1676400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6582678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93712"/>
            <a:ext cx="6070600" cy="573088"/>
          </a:xfrm>
        </p:spPr>
        <p:txBody>
          <a:bodyPr/>
          <a:lstStyle/>
          <a:p>
            <a:r>
              <a:rPr lang="en-US" dirty="0"/>
              <a:t>Concurrent Processes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575" y="1219200"/>
            <a:ext cx="7896225" cy="2590800"/>
          </a:xfrm>
        </p:spPr>
        <p:txBody>
          <a:bodyPr/>
          <a:lstStyle/>
          <a:p>
            <a:r>
              <a:rPr lang="en-US" dirty="0"/>
              <a:t>Each process is a logical control flow. </a:t>
            </a:r>
          </a:p>
          <a:p>
            <a:r>
              <a:rPr lang="en-US" dirty="0"/>
              <a:t>Two processes </a:t>
            </a:r>
            <a:r>
              <a:rPr lang="en-US" i="1" dirty="0"/>
              <a:t>run </a:t>
            </a:r>
            <a:r>
              <a:rPr lang="en-US" i="1" dirty="0">
                <a:solidFill>
                  <a:srgbClr val="C00000"/>
                </a:solidFill>
              </a:rPr>
              <a:t>concurrently</a:t>
            </a:r>
            <a:r>
              <a:rPr lang="en-US" dirty="0"/>
              <a:t> (</a:t>
            </a:r>
            <a:r>
              <a:rPr lang="en-US" i="1" dirty="0"/>
              <a:t>are concurrent)</a:t>
            </a:r>
            <a:r>
              <a:rPr lang="en-US" dirty="0"/>
              <a:t> if their flows overlap in time</a:t>
            </a:r>
          </a:p>
          <a:p>
            <a:r>
              <a:rPr lang="en-US" dirty="0"/>
              <a:t>Otherwise, they are </a:t>
            </a:r>
            <a:r>
              <a:rPr lang="en-US" i="1" dirty="0">
                <a:solidFill>
                  <a:srgbClr val="C00000"/>
                </a:solidFill>
              </a:rPr>
              <a:t>sequential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/>
              <a:t>Examples (running on single core):</a:t>
            </a:r>
          </a:p>
          <a:p>
            <a:pPr lvl="1"/>
            <a:r>
              <a:rPr lang="en-US" dirty="0"/>
              <a:t>Concurrent: A &amp; B, A &amp; C</a:t>
            </a:r>
          </a:p>
          <a:p>
            <a:pPr lvl="1"/>
            <a:r>
              <a:rPr lang="en-US" dirty="0"/>
              <a:t>Sequential: B &amp; C</a:t>
            </a:r>
          </a:p>
        </p:txBody>
      </p:sp>
      <p:sp>
        <p:nvSpPr>
          <p:cNvPr id="485383" name="Line 7"/>
          <p:cNvSpPr>
            <a:spLocks noChangeShapeType="1"/>
          </p:cNvSpPr>
          <p:nvPr/>
        </p:nvSpPr>
        <p:spPr bwMode="auto">
          <a:xfrm>
            <a:off x="3124200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84" name="Text Box 8"/>
          <p:cNvSpPr txBox="1">
            <a:spLocks noChangeArrowheads="1"/>
          </p:cNvSpPr>
          <p:nvPr/>
        </p:nvSpPr>
        <p:spPr bwMode="auto">
          <a:xfrm>
            <a:off x="2622332" y="4267200"/>
            <a:ext cx="99969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85385" name="Text Box 9"/>
          <p:cNvSpPr txBox="1">
            <a:spLocks noChangeArrowheads="1"/>
          </p:cNvSpPr>
          <p:nvPr/>
        </p:nvSpPr>
        <p:spPr bwMode="auto">
          <a:xfrm>
            <a:off x="4146332" y="42672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5386" name="Text Box 10"/>
          <p:cNvSpPr txBox="1">
            <a:spLocks noChangeArrowheads="1"/>
          </p:cNvSpPr>
          <p:nvPr/>
        </p:nvSpPr>
        <p:spPr bwMode="auto">
          <a:xfrm>
            <a:off x="5670332" y="4267200"/>
            <a:ext cx="98366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C</a:t>
            </a:r>
          </a:p>
        </p:txBody>
      </p:sp>
      <p:sp>
        <p:nvSpPr>
          <p:cNvPr id="485387" name="Line 11"/>
          <p:cNvSpPr>
            <a:spLocks noChangeShapeType="1"/>
          </p:cNvSpPr>
          <p:nvPr/>
        </p:nvSpPr>
        <p:spPr bwMode="auto">
          <a:xfrm>
            <a:off x="4648200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88" name="Line 12"/>
          <p:cNvSpPr>
            <a:spLocks noChangeShapeType="1"/>
          </p:cNvSpPr>
          <p:nvPr/>
        </p:nvSpPr>
        <p:spPr bwMode="auto">
          <a:xfrm>
            <a:off x="6172200" y="5257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89" name="Line 13"/>
          <p:cNvSpPr>
            <a:spLocks noChangeShapeType="1"/>
          </p:cNvSpPr>
          <p:nvPr/>
        </p:nvSpPr>
        <p:spPr bwMode="auto">
          <a:xfrm>
            <a:off x="3124200" y="5562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0" name="Line 14"/>
          <p:cNvSpPr>
            <a:spLocks noChangeShapeType="1"/>
          </p:cNvSpPr>
          <p:nvPr/>
        </p:nvSpPr>
        <p:spPr bwMode="auto">
          <a:xfrm>
            <a:off x="6172200" y="5867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1" name="Line 15"/>
          <p:cNvSpPr>
            <a:spLocks noChangeShapeType="1"/>
          </p:cNvSpPr>
          <p:nvPr/>
        </p:nvSpPr>
        <p:spPr bwMode="auto">
          <a:xfrm>
            <a:off x="2667000" y="4953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2" name="Line 16"/>
          <p:cNvSpPr>
            <a:spLocks noChangeShapeType="1"/>
          </p:cNvSpPr>
          <p:nvPr/>
        </p:nvSpPr>
        <p:spPr bwMode="auto">
          <a:xfrm>
            <a:off x="2667000" y="5257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3" name="Line 17"/>
          <p:cNvSpPr>
            <a:spLocks noChangeShapeType="1"/>
          </p:cNvSpPr>
          <p:nvPr/>
        </p:nvSpPr>
        <p:spPr bwMode="auto">
          <a:xfrm>
            <a:off x="2667000" y="5562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4" name="Line 18"/>
          <p:cNvSpPr>
            <a:spLocks noChangeShapeType="1"/>
          </p:cNvSpPr>
          <p:nvPr/>
        </p:nvSpPr>
        <p:spPr bwMode="auto">
          <a:xfrm>
            <a:off x="2667000" y="5867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5" name="Line 19"/>
          <p:cNvSpPr>
            <a:spLocks noChangeShapeType="1"/>
          </p:cNvSpPr>
          <p:nvPr/>
        </p:nvSpPr>
        <p:spPr bwMode="auto">
          <a:xfrm>
            <a:off x="2667000" y="6172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Text Box 1031"/>
          <p:cNvSpPr txBox="1">
            <a:spLocks noChangeArrowheads="1"/>
          </p:cNvSpPr>
          <p:nvPr/>
        </p:nvSpPr>
        <p:spPr bwMode="auto">
          <a:xfrm>
            <a:off x="1010947" y="5177135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1" name="Down Arrow 20"/>
          <p:cNvSpPr/>
          <p:nvPr/>
        </p:nvSpPr>
        <p:spPr bwMode="auto">
          <a:xfrm>
            <a:off x="1752600" y="4800600"/>
            <a:ext cx="457200" cy="1600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83" grpId="0" animBg="1"/>
      <p:bldP spid="485384" grpId="0"/>
      <p:bldP spid="485385" grpId="0"/>
      <p:bldP spid="485386" grpId="0"/>
      <p:bldP spid="485387" grpId="0" animBg="1"/>
      <p:bldP spid="485388" grpId="0" animBg="1"/>
      <p:bldP spid="485389" grpId="0" animBg="1"/>
      <p:bldP spid="485390" grpId="0" animBg="1"/>
      <p:bldP spid="485391" grpId="0" animBg="1"/>
      <p:bldP spid="485392" grpId="0" animBg="1"/>
      <p:bldP spid="485393" grpId="0" animBg="1"/>
      <p:bldP spid="485394" grpId="0" animBg="1"/>
      <p:bldP spid="485395" grpId="0" animBg="1"/>
      <p:bldP spid="20" grpId="0"/>
      <p:bldP spid="2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8200" cy="573088"/>
          </a:xfrm>
        </p:spPr>
        <p:txBody>
          <a:bodyPr/>
          <a:lstStyle/>
          <a:p>
            <a:r>
              <a:rPr lang="en-US"/>
              <a:t>User View of Concurrent Processes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0031" y="1285875"/>
            <a:ext cx="7896225" cy="1990725"/>
          </a:xfrm>
        </p:spPr>
        <p:txBody>
          <a:bodyPr/>
          <a:lstStyle/>
          <a:p>
            <a:r>
              <a:rPr lang="en-US" dirty="0"/>
              <a:t>Control flows for concurrent processes are physically disjoint in time</a:t>
            </a:r>
          </a:p>
          <a:p>
            <a:endParaRPr lang="en-US" dirty="0"/>
          </a:p>
          <a:p>
            <a:r>
              <a:rPr lang="en-US" dirty="0"/>
              <a:t>However, we can think of concurrent processes as running in parallel with each other</a:t>
            </a:r>
          </a:p>
        </p:txBody>
      </p:sp>
      <p:sp>
        <p:nvSpPr>
          <p:cNvPr id="486405" name="Text Box 5"/>
          <p:cNvSpPr txBox="1">
            <a:spLocks noChangeArrowheads="1"/>
          </p:cNvSpPr>
          <p:nvPr/>
        </p:nvSpPr>
        <p:spPr bwMode="auto">
          <a:xfrm>
            <a:off x="1219200" y="4311650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486406" name="Line 6"/>
          <p:cNvSpPr>
            <a:spLocks noChangeShapeType="1"/>
          </p:cNvSpPr>
          <p:nvPr/>
        </p:nvSpPr>
        <p:spPr bwMode="auto">
          <a:xfrm>
            <a:off x="3276600" y="4191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07" name="Text Box 7"/>
          <p:cNvSpPr txBox="1">
            <a:spLocks noChangeArrowheads="1"/>
          </p:cNvSpPr>
          <p:nvPr/>
        </p:nvSpPr>
        <p:spPr bwMode="auto">
          <a:xfrm>
            <a:off x="2709863" y="3810000"/>
            <a:ext cx="99969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86408" name="Text Box 8"/>
          <p:cNvSpPr txBox="1">
            <a:spLocks noChangeArrowheads="1"/>
          </p:cNvSpPr>
          <p:nvPr/>
        </p:nvSpPr>
        <p:spPr bwMode="auto">
          <a:xfrm>
            <a:off x="4233863" y="38100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6409" name="Text Box 9"/>
          <p:cNvSpPr txBox="1">
            <a:spLocks noChangeArrowheads="1"/>
          </p:cNvSpPr>
          <p:nvPr/>
        </p:nvSpPr>
        <p:spPr bwMode="auto">
          <a:xfrm>
            <a:off x="5757863" y="3810000"/>
            <a:ext cx="98366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C</a:t>
            </a:r>
          </a:p>
        </p:txBody>
      </p:sp>
      <p:sp>
        <p:nvSpPr>
          <p:cNvPr id="486410" name="Line 10"/>
          <p:cNvSpPr>
            <a:spLocks noChangeShapeType="1"/>
          </p:cNvSpPr>
          <p:nvPr/>
        </p:nvSpPr>
        <p:spPr bwMode="auto">
          <a:xfrm>
            <a:off x="4800600" y="4343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1" name="Line 11"/>
          <p:cNvSpPr>
            <a:spLocks noChangeShapeType="1"/>
          </p:cNvSpPr>
          <p:nvPr/>
        </p:nvSpPr>
        <p:spPr bwMode="auto">
          <a:xfrm>
            <a:off x="6324600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2" name="Line 12"/>
          <p:cNvSpPr>
            <a:spLocks noChangeShapeType="1"/>
          </p:cNvSpPr>
          <p:nvPr/>
        </p:nvSpPr>
        <p:spPr bwMode="auto">
          <a:xfrm>
            <a:off x="3276600" y="4495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3" name="Line 13"/>
          <p:cNvSpPr>
            <a:spLocks noChangeShapeType="1"/>
          </p:cNvSpPr>
          <p:nvPr/>
        </p:nvSpPr>
        <p:spPr bwMode="auto">
          <a:xfrm>
            <a:off x="2819400" y="4191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4" name="Line 14"/>
          <p:cNvSpPr>
            <a:spLocks noChangeShapeType="1"/>
          </p:cNvSpPr>
          <p:nvPr/>
        </p:nvSpPr>
        <p:spPr bwMode="auto">
          <a:xfrm>
            <a:off x="2819400" y="4800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5" name="Line 15"/>
          <p:cNvSpPr>
            <a:spLocks noChangeShapeType="1"/>
          </p:cNvSpPr>
          <p:nvPr/>
        </p:nvSpPr>
        <p:spPr bwMode="auto">
          <a:xfrm>
            <a:off x="6324600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6" name="Line 16"/>
          <p:cNvSpPr>
            <a:spLocks noChangeShapeType="1"/>
          </p:cNvSpPr>
          <p:nvPr/>
        </p:nvSpPr>
        <p:spPr bwMode="auto">
          <a:xfrm>
            <a:off x="2819400" y="4343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7" name="Line 17"/>
          <p:cNvSpPr>
            <a:spLocks noChangeShapeType="1"/>
          </p:cNvSpPr>
          <p:nvPr/>
        </p:nvSpPr>
        <p:spPr bwMode="auto">
          <a:xfrm>
            <a:off x="2819400" y="4648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1981200" y="4000500"/>
            <a:ext cx="457200" cy="1257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2120444" y="54852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120444" y="50598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120444" y="59107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120444" y="46284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120444" y="4203016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0088" y="387578"/>
            <a:ext cx="5842000" cy="573088"/>
          </a:xfrm>
        </p:spPr>
        <p:txBody>
          <a:bodyPr/>
          <a:lstStyle/>
          <a:p>
            <a:r>
              <a:rPr lang="en-US"/>
              <a:t>Context Switching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04900"/>
            <a:ext cx="8294687" cy="2552700"/>
          </a:xfrm>
        </p:spPr>
        <p:txBody>
          <a:bodyPr/>
          <a:lstStyle/>
          <a:p>
            <a:r>
              <a:rPr lang="en-US" dirty="0"/>
              <a:t>Processes are managed by a shared chunk of memory-resident OS code called the </a:t>
            </a:r>
            <a:r>
              <a:rPr lang="en-US" i="1" dirty="0">
                <a:solidFill>
                  <a:srgbClr val="C00000"/>
                </a:solidFill>
              </a:rPr>
              <a:t>kernel</a:t>
            </a:r>
          </a:p>
          <a:p>
            <a:pPr lvl="1"/>
            <a:r>
              <a:rPr lang="en-US" dirty="0"/>
              <a:t>Important: the kernel is not a separate process, but rather runs as part of some existing process.</a:t>
            </a:r>
          </a:p>
          <a:p>
            <a:r>
              <a:rPr lang="en-US" dirty="0"/>
              <a:t>Control flow passes from one process to another via a </a:t>
            </a:r>
            <a:r>
              <a:rPr lang="en-US" i="1" dirty="0">
                <a:solidFill>
                  <a:srgbClr val="C00000"/>
                </a:solidFill>
              </a:rPr>
              <a:t>context switch</a:t>
            </a:r>
            <a:endParaRPr lang="en-US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87428" name="Text Box 4"/>
          <p:cNvSpPr txBox="1">
            <a:spLocks noChangeArrowheads="1"/>
          </p:cNvSpPr>
          <p:nvPr/>
        </p:nvSpPr>
        <p:spPr bwMode="auto">
          <a:xfrm>
            <a:off x="2342466" y="35814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87429" name="Text Box 5"/>
          <p:cNvSpPr txBox="1">
            <a:spLocks noChangeArrowheads="1"/>
          </p:cNvSpPr>
          <p:nvPr/>
        </p:nvSpPr>
        <p:spPr bwMode="auto">
          <a:xfrm>
            <a:off x="3865458" y="35814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7430" name="Line 6"/>
          <p:cNvSpPr>
            <a:spLocks noChangeShapeType="1"/>
          </p:cNvSpPr>
          <p:nvPr/>
        </p:nvSpPr>
        <p:spPr bwMode="auto">
          <a:xfrm flipH="1">
            <a:off x="2895600" y="4206200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7435" name="Line 11"/>
          <p:cNvSpPr>
            <a:spLocks noChangeShapeType="1"/>
          </p:cNvSpPr>
          <p:nvPr/>
        </p:nvSpPr>
        <p:spPr bwMode="auto">
          <a:xfrm flipH="1">
            <a:off x="3721100" y="35814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7436" name="Text Box 12"/>
          <p:cNvSpPr txBox="1">
            <a:spLocks noChangeArrowheads="1"/>
          </p:cNvSpPr>
          <p:nvPr/>
        </p:nvSpPr>
        <p:spPr bwMode="auto">
          <a:xfrm>
            <a:off x="5422900" y="426720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487437" name="Text Box 13"/>
          <p:cNvSpPr txBox="1">
            <a:spLocks noChangeArrowheads="1"/>
          </p:cNvSpPr>
          <p:nvPr/>
        </p:nvSpPr>
        <p:spPr bwMode="auto">
          <a:xfrm>
            <a:off x="5422900" y="46815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487438" name="Text Box 14"/>
          <p:cNvSpPr txBox="1">
            <a:spLocks noChangeArrowheads="1"/>
          </p:cNvSpPr>
          <p:nvPr/>
        </p:nvSpPr>
        <p:spPr bwMode="auto">
          <a:xfrm>
            <a:off x="5422900" y="5094288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487439" name="Text Box 15"/>
          <p:cNvSpPr txBox="1">
            <a:spLocks noChangeArrowheads="1"/>
          </p:cNvSpPr>
          <p:nvPr/>
        </p:nvSpPr>
        <p:spPr bwMode="auto">
          <a:xfrm>
            <a:off x="5405438" y="55308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487440" name="Text Box 16"/>
          <p:cNvSpPr txBox="1">
            <a:spLocks noChangeArrowheads="1"/>
          </p:cNvSpPr>
          <p:nvPr/>
        </p:nvSpPr>
        <p:spPr bwMode="auto">
          <a:xfrm>
            <a:off x="5422900" y="598805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487451" name="AutoShape 27"/>
          <p:cNvSpPr>
            <a:spLocks/>
          </p:cNvSpPr>
          <p:nvPr/>
        </p:nvSpPr>
        <p:spPr bwMode="auto">
          <a:xfrm>
            <a:off x="6858000" y="46273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87452" name="Text Box 28"/>
          <p:cNvSpPr txBox="1">
            <a:spLocks noChangeArrowheads="1"/>
          </p:cNvSpPr>
          <p:nvPr/>
        </p:nvSpPr>
        <p:spPr bwMode="auto">
          <a:xfrm>
            <a:off x="6937375" y="46485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87453" name="AutoShape 29"/>
          <p:cNvSpPr>
            <a:spLocks/>
          </p:cNvSpPr>
          <p:nvPr/>
        </p:nvSpPr>
        <p:spPr bwMode="auto">
          <a:xfrm>
            <a:off x="6858000" y="54968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87454" name="Text Box 30"/>
          <p:cNvSpPr txBox="1">
            <a:spLocks noChangeArrowheads="1"/>
          </p:cNvSpPr>
          <p:nvPr/>
        </p:nvSpPr>
        <p:spPr bwMode="auto">
          <a:xfrm>
            <a:off x="6937375" y="55180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33400" y="4953000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32" name="Down Arrow 31"/>
          <p:cNvSpPr/>
          <p:nvPr/>
        </p:nvSpPr>
        <p:spPr bwMode="auto">
          <a:xfrm>
            <a:off x="1295400" y="4152900"/>
            <a:ext cx="457200" cy="2400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Line 6"/>
          <p:cNvSpPr>
            <a:spLocks noChangeShapeType="1"/>
          </p:cNvSpPr>
          <p:nvPr/>
        </p:nvSpPr>
        <p:spPr bwMode="auto">
          <a:xfrm flipH="1">
            <a:off x="2889250" y="59039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Line 6"/>
          <p:cNvSpPr>
            <a:spLocks noChangeShapeType="1"/>
          </p:cNvSpPr>
          <p:nvPr/>
        </p:nvSpPr>
        <p:spPr bwMode="auto">
          <a:xfrm flipH="1">
            <a:off x="4489450" y="50657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41" name="Straight Arrow Connector 40"/>
          <p:cNvCxnSpPr>
            <a:stCxn id="487430" idx="1"/>
            <a:endCxn id="39" idx="0"/>
          </p:cNvCxnSpPr>
          <p:nvPr/>
        </p:nvCxnSpPr>
        <p:spPr bwMode="auto">
          <a:xfrm rot="16200000" flipH="1">
            <a:off x="3476224" y="4046200"/>
            <a:ext cx="438952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3" name="Straight Arrow Connector 42"/>
          <p:cNvCxnSpPr>
            <a:stCxn id="39" idx="1"/>
            <a:endCxn id="38" idx="0"/>
          </p:cNvCxnSpPr>
          <p:nvPr/>
        </p:nvCxnSpPr>
        <p:spPr bwMode="auto">
          <a:xfrm rot="16200000" flipH="1" flipV="1">
            <a:off x="3483737" y="4898263"/>
            <a:ext cx="417576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Exceptional Control Flow</a:t>
            </a:r>
          </a:p>
          <a:p>
            <a:r>
              <a:rPr lang="en-US" dirty="0">
                <a:solidFill>
                  <a:schemeClr val="bg2"/>
                </a:solidFill>
              </a:rPr>
              <a:t>Exceptions</a:t>
            </a:r>
          </a:p>
          <a:p>
            <a:r>
              <a:rPr lang="en-US" dirty="0">
                <a:solidFill>
                  <a:srgbClr val="808080"/>
                </a:solidFill>
              </a:rPr>
              <a:t>Processes</a:t>
            </a:r>
          </a:p>
          <a:p>
            <a:r>
              <a:rPr lang="en-US" dirty="0"/>
              <a:t>Process Control</a:t>
            </a:r>
          </a:p>
        </p:txBody>
      </p:sp>
    </p:spTree>
    <p:extLst>
      <p:ext uri="{BB962C8B-B14F-4D97-AF65-F5344CB8AC3E}">
        <p14:creationId xmlns:p14="http://schemas.microsoft.com/office/powerpoint/2010/main" val="41510270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0088" y="387578"/>
            <a:ext cx="7620912" cy="573088"/>
          </a:xfrm>
        </p:spPr>
        <p:txBody>
          <a:bodyPr/>
          <a:lstStyle/>
          <a:p>
            <a:r>
              <a:rPr lang="en-US" dirty="0"/>
              <a:t>System Call Error Handling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04899"/>
            <a:ext cx="8294687" cy="2647771"/>
          </a:xfrm>
        </p:spPr>
        <p:txBody>
          <a:bodyPr/>
          <a:lstStyle/>
          <a:p>
            <a:r>
              <a:rPr lang="en-US" dirty="0"/>
              <a:t>On error</a:t>
            </a:r>
            <a:r>
              <a:rPr lang="en-US"/>
              <a:t>, Linux </a:t>
            </a:r>
            <a:r>
              <a:rPr lang="en-US" dirty="0"/>
              <a:t>system-level functions typically return -1 and set global variable </a:t>
            </a:r>
            <a:r>
              <a:rPr lang="en-US" dirty="0" err="1">
                <a:latin typeface="Courier New"/>
                <a:cs typeface="Courier New"/>
              </a:rPr>
              <a:t>errno</a:t>
            </a:r>
            <a:r>
              <a:rPr lang="en-US" dirty="0"/>
              <a:t> to indicate cause. </a:t>
            </a:r>
          </a:p>
          <a:p>
            <a:r>
              <a:rPr lang="en-US" dirty="0"/>
              <a:t>Hard and fast rule: </a:t>
            </a:r>
          </a:p>
          <a:p>
            <a:pPr lvl="1"/>
            <a:r>
              <a:rPr lang="en-US" dirty="0"/>
              <a:t>You must check the return status of every system-level function</a:t>
            </a:r>
          </a:p>
          <a:p>
            <a:pPr lvl="1"/>
            <a:r>
              <a:rPr lang="en-US" dirty="0"/>
              <a:t>Only exception is the handful of functions that return </a:t>
            </a:r>
            <a:r>
              <a:rPr lang="en-US" dirty="0">
                <a:latin typeface="Courier New"/>
                <a:cs typeface="Courier New"/>
              </a:rPr>
              <a:t>void</a:t>
            </a:r>
          </a:p>
          <a:p>
            <a:r>
              <a:rPr lang="en-US" dirty="0"/>
              <a:t>Example: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228600" y="3810000"/>
            <a:ext cx="8662009" cy="120032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b-NO" sz="18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 = fork()) &lt; 0) {</a:t>
            </a:r>
          </a:p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fprintf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nb-NO" sz="1800" dirty="0">
                <a:solidFill>
                  <a:srgbClr val="9D206F"/>
                </a:solidFill>
                <a:latin typeface="Menlo-Regular"/>
              </a:rPr>
              <a:t>"fork </a:t>
            </a:r>
            <a:r>
              <a:rPr lang="nb-NO" sz="1800" dirty="0" err="1">
                <a:solidFill>
                  <a:srgbClr val="9D206F"/>
                </a:solidFill>
                <a:latin typeface="Menlo-Regular"/>
              </a:rPr>
              <a:t>error</a:t>
            </a:r>
            <a:r>
              <a:rPr lang="nb-NO" sz="1800" dirty="0">
                <a:solidFill>
                  <a:srgbClr val="9D206F"/>
                </a:solidFill>
                <a:latin typeface="Menlo-Regular"/>
              </a:rPr>
              <a:t>: %s\n"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strerror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   }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0803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Error-reporting functions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66725"/>
          </a:xfrm>
        </p:spPr>
        <p:txBody>
          <a:bodyPr/>
          <a:lstStyle/>
          <a:p>
            <a:r>
              <a:rPr lang="en-US" dirty="0"/>
              <a:t>Can simplify somewhat using an </a:t>
            </a:r>
            <a:r>
              <a:rPr lang="en-US" i="1" dirty="0"/>
              <a:t>error-reporting function</a:t>
            </a:r>
            <a:r>
              <a:rPr lang="en-US" dirty="0"/>
              <a:t>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3209" y="1981200"/>
            <a:ext cx="7689199" cy="147732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unix_error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msg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/* Unix-style error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fprintf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"%s: %s\n"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msg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strerror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74116" y="4230469"/>
            <a:ext cx="4214878" cy="64633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b-NO" sz="18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 = fork()) &lt; 0)</a:t>
            </a:r>
          </a:p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unix_error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b-NO" sz="1800" dirty="0">
                <a:solidFill>
                  <a:srgbClr val="9D206F"/>
                </a:solidFill>
                <a:latin typeface="Menlo-Regular"/>
              </a:rPr>
              <a:t>"fork </a:t>
            </a:r>
            <a:r>
              <a:rPr lang="nb-NO" sz="1800" dirty="0" err="1">
                <a:solidFill>
                  <a:srgbClr val="9D206F"/>
                </a:solidFill>
                <a:latin typeface="Menlo-Regular"/>
              </a:rPr>
              <a:t>error</a:t>
            </a:r>
            <a:r>
              <a:rPr lang="nb-NO" sz="18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);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484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31800" y="457200"/>
            <a:ext cx="4292600" cy="573088"/>
          </a:xfrm>
        </p:spPr>
        <p:txBody>
          <a:bodyPr/>
          <a:lstStyle/>
          <a:p>
            <a:r>
              <a:rPr lang="en-US"/>
              <a:t>Control Flow</a:t>
            </a:r>
          </a:p>
        </p:txBody>
      </p:sp>
      <p:sp>
        <p:nvSpPr>
          <p:cNvPr id="472067" name="Text Box 1027"/>
          <p:cNvSpPr txBox="1">
            <a:spLocks noChangeArrowheads="1"/>
          </p:cNvSpPr>
          <p:nvPr/>
        </p:nvSpPr>
        <p:spPr bwMode="auto">
          <a:xfrm>
            <a:off x="3190875" y="3460750"/>
            <a:ext cx="1774012" cy="2677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&lt;startup&gt;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inst</a:t>
            </a:r>
            <a:r>
              <a:rPr lang="en-US" baseline="-25000" dirty="0">
                <a:latin typeface="Calibri" pitchFamily="34" charset="0"/>
              </a:rPr>
              <a:t>1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inst</a:t>
            </a:r>
            <a:r>
              <a:rPr lang="en-US" baseline="-25000" dirty="0">
                <a:latin typeface="Calibri" pitchFamily="34" charset="0"/>
              </a:rPr>
              <a:t>2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inst</a:t>
            </a:r>
            <a:r>
              <a:rPr lang="en-US" baseline="-25000" dirty="0">
                <a:latin typeface="Calibri" pitchFamily="34" charset="0"/>
              </a:rPr>
              <a:t>3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…</a:t>
            </a:r>
          </a:p>
          <a:p>
            <a:pPr>
              <a:lnSpc>
                <a:spcPct val="100000"/>
              </a:lnSpc>
            </a:pPr>
            <a:r>
              <a:rPr lang="en-US" dirty="0" err="1">
                <a:latin typeface="Calibri" pitchFamily="34" charset="0"/>
              </a:rPr>
              <a:t>inst</a:t>
            </a:r>
            <a:r>
              <a:rPr lang="en-US" baseline="-25000" dirty="0" err="1">
                <a:latin typeface="Calibri" pitchFamily="34" charset="0"/>
              </a:rPr>
              <a:t>n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&lt;shutdown&gt;</a:t>
            </a:r>
          </a:p>
        </p:txBody>
      </p:sp>
      <p:sp>
        <p:nvSpPr>
          <p:cNvPr id="472068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452547" y="1219200"/>
            <a:ext cx="8294687" cy="1741487"/>
          </a:xfrm>
          <a:noFill/>
          <a:ln/>
        </p:spPr>
        <p:txBody>
          <a:bodyPr lIns="90487" tIns="44450" rIns="90487" bIns="44450"/>
          <a:lstStyle/>
          <a:p>
            <a:r>
              <a:rPr lang="en-US" dirty="0"/>
              <a:t>Processors do only one thing:</a:t>
            </a:r>
          </a:p>
          <a:p>
            <a:pPr lvl="1"/>
            <a:r>
              <a:rPr lang="en-US" dirty="0"/>
              <a:t>From startup to shutdown, a CPU simply reads and executes (interprets) a sequence of instructions, one at a time</a:t>
            </a:r>
          </a:p>
          <a:p>
            <a:pPr lvl="1"/>
            <a:r>
              <a:rPr lang="en-US" dirty="0"/>
              <a:t>This sequence is the CPU’s </a:t>
            </a:r>
            <a:r>
              <a:rPr lang="en-US" i="1" dirty="0"/>
              <a:t>control flow</a:t>
            </a:r>
            <a:r>
              <a:rPr lang="en-US" dirty="0"/>
              <a:t> (or </a:t>
            </a:r>
            <a:r>
              <a:rPr lang="en-US" i="1" dirty="0"/>
              <a:t>flow of control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72069" name="Text Box 1029"/>
          <p:cNvSpPr txBox="1">
            <a:spLocks noChangeArrowheads="1"/>
          </p:cNvSpPr>
          <p:nvPr/>
        </p:nvSpPr>
        <p:spPr bwMode="auto">
          <a:xfrm>
            <a:off x="3190875" y="2895600"/>
            <a:ext cx="281641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Physical control flow</a:t>
            </a:r>
          </a:p>
        </p:txBody>
      </p:sp>
      <p:sp>
        <p:nvSpPr>
          <p:cNvPr id="472071" name="Text Box 1031"/>
          <p:cNvSpPr txBox="1">
            <a:spLocks noChangeArrowheads="1"/>
          </p:cNvSpPr>
          <p:nvPr/>
        </p:nvSpPr>
        <p:spPr bwMode="auto">
          <a:xfrm>
            <a:off x="1544347" y="4370685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8" name="Down Arrow 7"/>
          <p:cNvSpPr/>
          <p:nvPr/>
        </p:nvSpPr>
        <p:spPr bwMode="auto">
          <a:xfrm>
            <a:off x="2438400" y="3613150"/>
            <a:ext cx="457200" cy="2362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Error-handling Wrappers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847725"/>
          </a:xfrm>
        </p:spPr>
        <p:txBody>
          <a:bodyPr/>
          <a:lstStyle/>
          <a:p>
            <a:r>
              <a:rPr lang="en-US" dirty="0"/>
              <a:t>We simplify the code we present to you even further by using Stevens-style error-handling wrappers: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3209" y="2408872"/>
            <a:ext cx="4770769" cy="230832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Fork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8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8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i-FI" sz="1800" dirty="0">
              <a:solidFill>
                <a:srgbClr val="000000"/>
              </a:solidFill>
              <a:latin typeface="Menlo-Regular"/>
            </a:endParaRPr>
          </a:p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b-NO" sz="18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 = fork()) &lt; 0)</a:t>
            </a:r>
          </a:p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unix_error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b-NO" sz="1800" dirty="0">
                <a:solidFill>
                  <a:srgbClr val="9D206F"/>
                </a:solidFill>
                <a:latin typeface="Menlo-Regular"/>
              </a:rPr>
              <a:t>"Fork </a:t>
            </a:r>
            <a:r>
              <a:rPr lang="nb-NO" sz="1800" dirty="0" err="1">
                <a:solidFill>
                  <a:srgbClr val="9D206F"/>
                </a:solidFill>
                <a:latin typeface="Menlo-Regular"/>
              </a:rPr>
              <a:t>error</a:t>
            </a:r>
            <a:r>
              <a:rPr lang="nb-NO" sz="18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b-NO" sz="1800" dirty="0" err="1">
                <a:solidFill>
                  <a:srgbClr val="C200FF"/>
                </a:solidFill>
                <a:latin typeface="Menlo-Regular"/>
              </a:rPr>
              <a:t>return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74116" y="5221069"/>
            <a:ext cx="2269259" cy="36933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Fork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();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0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Obtaining Process 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2524125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pid_t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getpid</a:t>
            </a:r>
            <a:r>
              <a:rPr lang="en-US" dirty="0">
                <a:latin typeface="Courier New"/>
                <a:cs typeface="Courier New"/>
              </a:rPr>
              <a:t>(void)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Returns PID of current process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r>
              <a:rPr lang="en-US" dirty="0" err="1">
                <a:latin typeface="Courier New"/>
                <a:cs typeface="Courier New"/>
              </a:rPr>
              <a:t>pid_t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getppid</a:t>
            </a:r>
            <a:r>
              <a:rPr lang="en-US" dirty="0">
                <a:latin typeface="Courier New"/>
                <a:cs typeface="Courier New"/>
              </a:rPr>
              <a:t>(void)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Returns PID of parent process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8395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and Terminating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03872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alibri"/>
                <a:cs typeface="Calibri"/>
              </a:rPr>
              <a:t>From a programmer’s perspective, we can think of a process as being in one of three states</a:t>
            </a: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Running	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Process is either executing, or waiting to be executed and will eventually be </a:t>
            </a:r>
            <a:r>
              <a:rPr lang="en-US" i="1" dirty="0">
                <a:latin typeface="Calibri"/>
                <a:cs typeface="Calibri"/>
              </a:rPr>
              <a:t>scheduled</a:t>
            </a:r>
            <a:r>
              <a:rPr lang="en-US" dirty="0">
                <a:latin typeface="Calibri"/>
                <a:cs typeface="Calibri"/>
              </a:rPr>
              <a:t> (i.e., chosen to execute) by the kernel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Stopped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Process execution is </a:t>
            </a:r>
            <a:r>
              <a:rPr lang="en-US" i="1" dirty="0">
                <a:latin typeface="Calibri"/>
                <a:cs typeface="Calibri"/>
              </a:rPr>
              <a:t>suspended</a:t>
            </a:r>
            <a:r>
              <a:rPr lang="en-US" dirty="0">
                <a:latin typeface="Calibri"/>
                <a:cs typeface="Calibri"/>
              </a:rPr>
              <a:t> and will not be scheduled until further notice (next lecture when we study signals)	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Terminated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Process is stopped permanently</a:t>
            </a:r>
            <a:r>
              <a:rPr lang="en-US" dirty="0">
                <a:latin typeface="Courier New"/>
                <a:cs typeface="Courier New"/>
              </a:rPr>
              <a:t> </a:t>
            </a:r>
            <a:endParaRPr lang="en-US" dirty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58219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Terminating Processes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089525"/>
          </a:xfrm>
        </p:spPr>
        <p:txBody>
          <a:bodyPr/>
          <a:lstStyle/>
          <a:p>
            <a:r>
              <a:rPr lang="en-US" dirty="0"/>
              <a:t>Process becomes terminated for one of three reasons:</a:t>
            </a:r>
          </a:p>
          <a:p>
            <a:pPr lvl="1"/>
            <a:r>
              <a:rPr lang="en-US" dirty="0"/>
              <a:t>Receiving a signal whose default action is to terminate (next lecture)</a:t>
            </a:r>
          </a:p>
          <a:p>
            <a:pPr lvl="1"/>
            <a:r>
              <a:rPr lang="en-US" dirty="0"/>
              <a:t>Returning from the </a:t>
            </a:r>
            <a:r>
              <a:rPr lang="en-US" dirty="0">
                <a:latin typeface="Courier New"/>
                <a:cs typeface="Courier New"/>
              </a:rPr>
              <a:t>main</a:t>
            </a:r>
            <a:r>
              <a:rPr lang="en-US" dirty="0"/>
              <a:t> routine</a:t>
            </a:r>
          </a:p>
          <a:p>
            <a:pPr lvl="1"/>
            <a:r>
              <a:rPr lang="en-US" dirty="0"/>
              <a:t>Calling the </a:t>
            </a:r>
            <a:r>
              <a:rPr lang="en-US" dirty="0">
                <a:latin typeface="Courier New"/>
                <a:cs typeface="Courier New"/>
              </a:rPr>
              <a:t>exit</a:t>
            </a:r>
            <a:r>
              <a:rPr lang="en-US" dirty="0"/>
              <a:t> function</a:t>
            </a:r>
          </a:p>
          <a:p>
            <a:pPr lvl="1"/>
            <a:endParaRPr lang="en-US" dirty="0"/>
          </a:p>
          <a:p>
            <a:r>
              <a:rPr lang="en-US" dirty="0">
                <a:latin typeface="Courier New"/>
                <a:cs typeface="Courier New"/>
              </a:rPr>
              <a:t>void exit(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status)</a:t>
            </a:r>
          </a:p>
          <a:p>
            <a:pPr lvl="1"/>
            <a:r>
              <a:rPr lang="en-US" dirty="0"/>
              <a:t>Terminates with an </a:t>
            </a:r>
            <a:r>
              <a:rPr lang="en-US" i="1" dirty="0"/>
              <a:t>exit status </a:t>
            </a:r>
            <a:r>
              <a:rPr lang="en-US" dirty="0"/>
              <a:t>of </a:t>
            </a:r>
            <a:r>
              <a:rPr lang="en-US" dirty="0">
                <a:latin typeface="Courier New"/>
                <a:cs typeface="Courier New"/>
              </a:rPr>
              <a:t>status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Convention: normal return status is 0, nonzero on error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Another way to explicitly set the exit status is to return an integer value from the main routine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r>
              <a:rPr lang="en-US" dirty="0">
                <a:latin typeface="Courier New"/>
                <a:cs typeface="Courier New"/>
              </a:rPr>
              <a:t>exit</a:t>
            </a:r>
            <a:r>
              <a:rPr lang="en-US" dirty="0">
                <a:latin typeface="Calibri"/>
                <a:cs typeface="Calibri"/>
              </a:rPr>
              <a:t> is called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once</a:t>
            </a:r>
            <a:r>
              <a:rPr lang="en-US" dirty="0">
                <a:latin typeface="Calibri"/>
                <a:cs typeface="Calibri"/>
              </a:rPr>
              <a:t> but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never </a:t>
            </a:r>
            <a:r>
              <a:rPr lang="en-US" dirty="0">
                <a:latin typeface="Calibri"/>
                <a:cs typeface="Calibri"/>
              </a:rPr>
              <a:t>returns.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4490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6" y="493712"/>
            <a:ext cx="7159078" cy="573088"/>
          </a:xfrm>
        </p:spPr>
        <p:txBody>
          <a:bodyPr/>
          <a:lstStyle/>
          <a:p>
            <a:r>
              <a:rPr lang="en-US" dirty="0">
                <a:latin typeface="Calibri"/>
                <a:cs typeface="Calibri"/>
              </a:rPr>
              <a:t>Creating Processes</a:t>
            </a:r>
            <a:endParaRPr lang="en-US" dirty="0"/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7844" y="1282244"/>
            <a:ext cx="8015287" cy="5270956"/>
          </a:xfrm>
        </p:spPr>
        <p:txBody>
          <a:bodyPr/>
          <a:lstStyle/>
          <a:p>
            <a:r>
              <a:rPr lang="en-US" i="1" dirty="0">
                <a:latin typeface="Calibri"/>
                <a:cs typeface="Calibri"/>
              </a:rPr>
              <a:t>Parent process </a:t>
            </a:r>
            <a:r>
              <a:rPr lang="en-US" dirty="0">
                <a:latin typeface="Calibri"/>
                <a:cs typeface="Calibri"/>
              </a:rPr>
              <a:t>creates a new running </a:t>
            </a:r>
            <a:r>
              <a:rPr lang="en-US" i="1" dirty="0">
                <a:latin typeface="Calibri"/>
                <a:cs typeface="Calibri"/>
              </a:rPr>
              <a:t>child process </a:t>
            </a:r>
            <a:r>
              <a:rPr lang="en-US" dirty="0">
                <a:latin typeface="Calibri"/>
                <a:cs typeface="Calibri"/>
              </a:rPr>
              <a:t>by calling </a:t>
            </a:r>
            <a:r>
              <a:rPr lang="en-US" dirty="0">
                <a:latin typeface="Courier New"/>
                <a:cs typeface="Courier New"/>
              </a:rPr>
              <a:t>fork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fork(void)</a:t>
            </a:r>
            <a:endParaRPr lang="en-US" dirty="0"/>
          </a:p>
          <a:p>
            <a:pPr lvl="1"/>
            <a:r>
              <a:rPr lang="en-US" dirty="0"/>
              <a:t>Returns 0 to the child process, child’s PID to parent process</a:t>
            </a:r>
            <a:endParaRPr lang="en-US" dirty="0">
              <a:latin typeface="Calibri"/>
              <a:cs typeface="Calibri"/>
            </a:endParaRPr>
          </a:p>
          <a:p>
            <a:pPr lvl="1"/>
            <a:r>
              <a:rPr lang="en-US" dirty="0">
                <a:latin typeface="Calibri"/>
                <a:cs typeface="Calibri"/>
              </a:rPr>
              <a:t>Child is </a:t>
            </a:r>
            <a:r>
              <a:rPr lang="en-US" i="1" dirty="0">
                <a:latin typeface="Calibri"/>
                <a:cs typeface="Calibri"/>
              </a:rPr>
              <a:t>almost</a:t>
            </a:r>
            <a:r>
              <a:rPr lang="en-US" dirty="0">
                <a:latin typeface="Calibri"/>
                <a:cs typeface="Calibri"/>
              </a:rPr>
              <a:t> identical to parent: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Child get an identical (but separate) copy of the parent’s virtual address space.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Child gets identical copies of the parent’s open file descriptors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Child has a different PID than the parent</a:t>
            </a:r>
          </a:p>
          <a:p>
            <a:pPr lvl="2"/>
            <a:endParaRPr lang="en-US" dirty="0">
              <a:latin typeface="Calibri"/>
              <a:cs typeface="Calibri"/>
            </a:endParaRPr>
          </a:p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is interesting (and often confusing) because </a:t>
            </a:r>
            <a:br>
              <a:rPr lang="en-US" dirty="0"/>
            </a:br>
            <a:r>
              <a:rPr lang="en-US" dirty="0"/>
              <a:t>it is called </a:t>
            </a:r>
            <a:r>
              <a:rPr lang="en-US" i="1" dirty="0">
                <a:solidFill>
                  <a:srgbClr val="C00000"/>
                </a:solidFill>
              </a:rPr>
              <a:t>once</a:t>
            </a:r>
            <a:r>
              <a:rPr lang="en-US" i="1" dirty="0"/>
              <a:t> </a:t>
            </a:r>
            <a:r>
              <a:rPr lang="en-US" dirty="0"/>
              <a:t>but returns </a:t>
            </a:r>
            <a:r>
              <a:rPr lang="en-US" i="1" dirty="0">
                <a:solidFill>
                  <a:srgbClr val="C00000"/>
                </a:solidFill>
              </a:rPr>
              <a:t>twice</a:t>
            </a:r>
          </a:p>
        </p:txBody>
      </p:sp>
    </p:spTree>
    <p:extLst>
      <p:ext uri="{BB962C8B-B14F-4D97-AF65-F5344CB8AC3E}">
        <p14:creationId xmlns:p14="http://schemas.microsoft.com/office/powerpoint/2010/main" val="20080597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2"/>
            <a:ext cx="5699125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</a:t>
            </a:r>
          </a:p>
        </p:txBody>
      </p:sp>
      <p:sp>
        <p:nvSpPr>
          <p:cNvPr id="490499" name="Text Box 3"/>
          <p:cNvSpPr txBox="1">
            <a:spLocks noChangeArrowheads="1"/>
          </p:cNvSpPr>
          <p:nvPr/>
        </p:nvSpPr>
        <p:spPr bwMode="auto">
          <a:xfrm>
            <a:off x="226540" y="1524000"/>
            <a:ext cx="4878860" cy="378565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1;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Fork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();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== 0) {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"child 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++x);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/* Parent */</a:t>
            </a:r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"parent: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--x);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36944" y="5638800"/>
            <a:ext cx="1782456" cy="791320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ea typeface="msgothic" charset="0"/>
                <a:cs typeface="Courier New"/>
              </a:rPr>
              <a:t>linux</a:t>
            </a:r>
            <a:r>
              <a:rPr lang="en-GB" sz="1600" dirty="0">
                <a:latin typeface="Courier New"/>
                <a:ea typeface="msgothic" charset="0"/>
                <a:cs typeface="Courier New"/>
              </a:rPr>
              <a:t>&gt; ./fork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/>
                <a:ea typeface="msgothic" charset="0"/>
                <a:cs typeface="Courier New"/>
              </a:rPr>
              <a:t>parent: x=0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/>
                <a:ea typeface="msgothic" charset="0"/>
                <a:cs typeface="Courier New"/>
              </a:rPr>
              <a:t>child : x=2</a:t>
            </a:r>
            <a:endParaRPr lang="en-GB" sz="1600" b="1" dirty="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114306" y="49763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257800" y="1358444"/>
            <a:ext cx="3810000" cy="5194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latin typeface="Calibri"/>
                <a:cs typeface="Calibri"/>
              </a:rPr>
              <a:t>Call once, return twice</a:t>
            </a:r>
          </a:p>
          <a:p>
            <a:r>
              <a:rPr lang="en-US" dirty="0">
                <a:latin typeface="Calibri"/>
                <a:cs typeface="Calibri"/>
              </a:rPr>
              <a:t>Concurrent execution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Can’t predict execution order of parent and child</a:t>
            </a:r>
          </a:p>
          <a:p>
            <a:r>
              <a:rPr lang="en-US" dirty="0">
                <a:latin typeface="Calibri"/>
                <a:cs typeface="Calibri"/>
              </a:rPr>
              <a:t>Duplicate but separate address space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Calibri"/>
                <a:cs typeface="Calibri"/>
              </a:rPr>
              <a:t> has a value of 1 when fork returns in parent and child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Subsequent changes to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Calibri"/>
                <a:cs typeface="Calibri"/>
              </a:rPr>
              <a:t> are independent</a:t>
            </a:r>
          </a:p>
          <a:p>
            <a:r>
              <a:rPr lang="en-US" dirty="0">
                <a:latin typeface="Calibri"/>
                <a:cs typeface="Calibri"/>
              </a:rPr>
              <a:t>Shared open files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stdout</a:t>
            </a:r>
            <a:r>
              <a:rPr lang="en-US" dirty="0">
                <a:latin typeface="Calibri"/>
                <a:cs typeface="Calibri"/>
              </a:rPr>
              <a:t> is the same in both parent and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with Process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9" y="1362075"/>
            <a:ext cx="8558382" cy="4657725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process graph </a:t>
            </a:r>
            <a:r>
              <a:rPr lang="en-US" dirty="0"/>
              <a:t>is a useful tool for capturing the partial ordering of statements in a concurrent program:</a:t>
            </a:r>
          </a:p>
          <a:p>
            <a:pPr lvl="1"/>
            <a:r>
              <a:rPr lang="en-US" dirty="0"/>
              <a:t>Each vertex is the execution of a statement</a:t>
            </a:r>
          </a:p>
          <a:p>
            <a:pPr lvl="1"/>
            <a:r>
              <a:rPr lang="en-US" dirty="0"/>
              <a:t>a -&gt; b means </a:t>
            </a:r>
            <a:r>
              <a:rPr lang="en-US" dirty="0">
                <a:latin typeface="Courier New"/>
                <a:cs typeface="Courier New"/>
              </a:rPr>
              <a:t>a</a:t>
            </a:r>
            <a:r>
              <a:rPr lang="en-US" dirty="0"/>
              <a:t> happens before b</a:t>
            </a:r>
          </a:p>
          <a:p>
            <a:pPr lvl="1"/>
            <a:r>
              <a:rPr lang="en-US" dirty="0"/>
              <a:t>Edges can be labeled with current value of variables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/>
              <a:t> vertices can be labeled with output</a:t>
            </a:r>
          </a:p>
          <a:p>
            <a:pPr lvl="1"/>
            <a:r>
              <a:rPr lang="en-US" dirty="0"/>
              <a:t>Each graph begins with a vertex with no </a:t>
            </a:r>
            <a:r>
              <a:rPr lang="en-US" dirty="0" err="1"/>
              <a:t>inedges</a:t>
            </a:r>
            <a:r>
              <a:rPr lang="en-US" dirty="0"/>
              <a:t>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/>
              <a:t>Any </a:t>
            </a:r>
            <a:r>
              <a:rPr lang="en-US" i="1" dirty="0"/>
              <a:t>topological sort </a:t>
            </a:r>
            <a:r>
              <a:rPr lang="en-US" dirty="0"/>
              <a:t>of the graph corresponds to a feasible total ordering. </a:t>
            </a:r>
          </a:p>
          <a:p>
            <a:pPr lvl="1"/>
            <a:r>
              <a:rPr lang="en-US" dirty="0"/>
              <a:t>Total ordering of vertices where all edges point from left to right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5733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Graph Example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76200" y="1472148"/>
            <a:ext cx="4878860" cy="378565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1;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Fork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();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== 0) {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"child 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++x);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/* Parent */</a:t>
            </a:r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"parent: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--x);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4" name="Text Box 407"/>
          <p:cNvSpPr txBox="1">
            <a:spLocks noChangeArrowheads="1"/>
          </p:cNvSpPr>
          <p:nvPr/>
        </p:nvSpPr>
        <p:spPr bwMode="auto">
          <a:xfrm>
            <a:off x="6068150" y="2514600"/>
            <a:ext cx="183403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child: </a:t>
            </a:r>
            <a:r>
              <a:rPr lang="en-US" sz="1600" dirty="0" err="1">
                <a:solidFill>
                  <a:srgbClr val="FF0000"/>
                </a:solidFill>
                <a:latin typeface="Courier New" charset="0"/>
              </a:rPr>
              <a:t>x</a:t>
            </a:r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=2</a:t>
            </a: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5192739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" name="TextBox 5"/>
          <p:cNvSpPr txBox="1"/>
          <p:nvPr/>
        </p:nvSpPr>
        <p:spPr>
          <a:xfrm>
            <a:off x="4931297" y="3468791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latin typeface="Courier New"/>
                <a:cs typeface="Courier New"/>
              </a:rPr>
              <a:t>main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6106851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7037185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" name="TextBox 8"/>
          <p:cNvSpPr txBox="1"/>
          <p:nvPr/>
        </p:nvSpPr>
        <p:spPr>
          <a:xfrm>
            <a:off x="5820629" y="3468791"/>
            <a:ext cx="667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Courier New"/>
                <a:cs typeface="Courier New"/>
              </a:rPr>
              <a:t>fork</a:t>
            </a:r>
          </a:p>
        </p:txBody>
      </p:sp>
      <p:cxnSp>
        <p:nvCxnSpPr>
          <p:cNvPr id="10" name="Elbow Connector 35"/>
          <p:cNvCxnSpPr>
            <a:stCxn id="9" idx="0"/>
          </p:cNvCxnSpPr>
          <p:nvPr/>
        </p:nvCxnSpPr>
        <p:spPr>
          <a:xfrm rot="5400000" flipH="1" flipV="1">
            <a:off x="6266290" y="2716546"/>
            <a:ext cx="640396" cy="864095"/>
          </a:xfrm>
          <a:prstGeom prst="bentConnector2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>
            <a:spLocks noChangeAspect="1"/>
          </p:cNvSpPr>
          <p:nvPr/>
        </p:nvSpPr>
        <p:spPr>
          <a:xfrm>
            <a:off x="7021652" y="278339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198291" y="3472178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284179" y="3472178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07830" y="3468791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latin typeface="Courier New"/>
                <a:cs typeface="Courier New"/>
              </a:rPr>
              <a:t>printf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07731" y="2811249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latin typeface="Courier New"/>
                <a:cs typeface="Courier New"/>
              </a:rPr>
              <a:t>printf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16" name="Text Box 407"/>
          <p:cNvSpPr txBox="1">
            <a:spLocks noChangeArrowheads="1"/>
          </p:cNvSpPr>
          <p:nvPr/>
        </p:nvSpPr>
        <p:spPr bwMode="auto">
          <a:xfrm>
            <a:off x="5298814" y="3156378"/>
            <a:ext cx="79533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 err="1">
                <a:latin typeface="Courier New" charset="0"/>
              </a:rPr>
              <a:t>x</a:t>
            </a:r>
            <a:r>
              <a:rPr lang="en-US" sz="1600" dirty="0">
                <a:latin typeface="Courier New" charset="0"/>
              </a:rPr>
              <a:t>==1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7103855" y="2828395"/>
            <a:ext cx="874528" cy="915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7975351" y="278339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9" name="TextBox 18"/>
          <p:cNvSpPr txBox="1"/>
          <p:nvPr/>
        </p:nvSpPr>
        <p:spPr>
          <a:xfrm>
            <a:off x="7542234" y="2811249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Courier New"/>
                <a:cs typeface="Courier New"/>
              </a:rPr>
              <a:t>exit</a:t>
            </a:r>
          </a:p>
        </p:txBody>
      </p:sp>
      <p:sp>
        <p:nvSpPr>
          <p:cNvPr id="20" name="Text Box 407"/>
          <p:cNvSpPr txBox="1">
            <a:spLocks noChangeArrowheads="1"/>
          </p:cNvSpPr>
          <p:nvPr/>
        </p:nvSpPr>
        <p:spPr bwMode="auto">
          <a:xfrm>
            <a:off x="6144350" y="3137103"/>
            <a:ext cx="183403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parent: </a:t>
            </a:r>
            <a:r>
              <a:rPr lang="en-US" sz="1600" dirty="0" err="1">
                <a:solidFill>
                  <a:srgbClr val="FF0000"/>
                </a:solidFill>
                <a:latin typeface="Courier New" charset="0"/>
              </a:rPr>
              <a:t>x</a:t>
            </a:r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=0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7103855" y="3464113"/>
            <a:ext cx="874528" cy="40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>
            <a:spLocks noChangeAspect="1"/>
          </p:cNvSpPr>
          <p:nvPr/>
        </p:nvSpPr>
        <p:spPr>
          <a:xfrm>
            <a:off x="7975351" y="3418593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3" name="TextBox 22"/>
          <p:cNvSpPr txBox="1"/>
          <p:nvPr/>
        </p:nvSpPr>
        <p:spPr>
          <a:xfrm>
            <a:off x="7542234" y="3446452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Courier New"/>
                <a:cs typeface="Courier New"/>
              </a:rPr>
              <a:t>exit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380434" y="3290992"/>
            <a:ext cx="838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Arial"/>
                <a:cs typeface="Arial"/>
              </a:rPr>
              <a:t>Parent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448912" y="2641972"/>
            <a:ext cx="701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Arial"/>
                <a:cs typeface="Arial"/>
              </a:rPr>
              <a:t>Child</a:t>
            </a: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3963966" y="49001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1736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Process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62075"/>
            <a:ext cx="4700023" cy="3895725"/>
          </a:xfrm>
        </p:spPr>
        <p:txBody>
          <a:bodyPr/>
          <a:lstStyle/>
          <a:p>
            <a:r>
              <a:rPr lang="en-US" dirty="0"/>
              <a:t>Original graph: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Relabled</a:t>
            </a:r>
            <a:r>
              <a:rPr lang="en-US" dirty="0"/>
              <a:t> graph: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7182" y="1831455"/>
            <a:ext cx="4085241" cy="1292745"/>
            <a:chOff x="2748382" y="2974455"/>
            <a:chExt cx="4085241" cy="1292745"/>
          </a:xfrm>
        </p:grpSpPr>
        <p:sp>
          <p:nvSpPr>
            <p:cNvPr id="5" name="Text Box 407"/>
            <p:cNvSpPr txBox="1">
              <a:spLocks noChangeArrowheads="1"/>
            </p:cNvSpPr>
            <p:nvPr/>
          </p:nvSpPr>
          <p:spPr bwMode="auto">
            <a:xfrm>
              <a:off x="3885235" y="2974455"/>
              <a:ext cx="1834033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child: </a:t>
              </a:r>
              <a:r>
                <a:rPr lang="en-US" sz="1600" dirty="0" err="1">
                  <a:solidFill>
                    <a:srgbClr val="FF0000"/>
                  </a:solidFill>
                  <a:latin typeface="Courier New" charset="0"/>
                </a:rPr>
                <a:t>x</a:t>
              </a:r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=2</a:t>
              </a:r>
            </a:p>
          </p:txBody>
        </p:sp>
        <p:sp>
          <p:nvSpPr>
            <p:cNvPr id="6" name="Oval 5"/>
            <p:cNvSpPr>
              <a:spLocks noChangeAspect="1"/>
            </p:cNvSpPr>
            <p:nvPr/>
          </p:nvSpPr>
          <p:spPr>
            <a:xfrm>
              <a:off x="3009824" y="3888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748382" y="3928646"/>
              <a:ext cx="6771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main</a:t>
              </a:r>
            </a:p>
          </p:txBody>
        </p:sp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3923936" y="3888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4854270" y="3888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37714" y="3928646"/>
              <a:ext cx="667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11" name="Elbow Connector 35"/>
            <p:cNvCxnSpPr>
              <a:stCxn id="10" idx="0"/>
            </p:cNvCxnSpPr>
            <p:nvPr/>
          </p:nvCxnSpPr>
          <p:spPr>
            <a:xfrm rot="5400000" flipH="1" flipV="1">
              <a:off x="4083375" y="3176401"/>
              <a:ext cx="640396" cy="8640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4838737" y="324324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4015376" y="3932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3101264" y="3932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424915" y="39286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424816" y="3271104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7" name="Text Box 407"/>
            <p:cNvSpPr txBox="1">
              <a:spLocks noChangeArrowheads="1"/>
            </p:cNvSpPr>
            <p:nvPr/>
          </p:nvSpPr>
          <p:spPr bwMode="auto">
            <a:xfrm>
              <a:off x="3115899" y="3616233"/>
              <a:ext cx="79533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 err="1">
                  <a:latin typeface="Courier New" charset="0"/>
                </a:rPr>
                <a:t>x</a:t>
              </a:r>
              <a:r>
                <a:rPr lang="en-US" sz="1600" dirty="0">
                  <a:latin typeface="Courier New" charset="0"/>
                </a:rPr>
                <a:t>==1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4920940" y="3288765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>
              <a:spLocks noChangeAspect="1"/>
            </p:cNvSpPr>
            <p:nvPr/>
          </p:nvSpPr>
          <p:spPr>
            <a:xfrm>
              <a:off x="6319518" y="324324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86401" y="3271104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exit</a:t>
              </a:r>
            </a:p>
          </p:txBody>
        </p:sp>
        <p:sp>
          <p:nvSpPr>
            <p:cNvPr id="21" name="Text Box 407"/>
            <p:cNvSpPr txBox="1">
              <a:spLocks noChangeArrowheads="1"/>
            </p:cNvSpPr>
            <p:nvPr/>
          </p:nvSpPr>
          <p:spPr bwMode="auto">
            <a:xfrm>
              <a:off x="3961435" y="3596958"/>
              <a:ext cx="1834033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parent: </a:t>
              </a:r>
              <a:r>
                <a:rPr lang="en-US" sz="1600" dirty="0" err="1">
                  <a:solidFill>
                    <a:srgbClr val="FF0000"/>
                  </a:solidFill>
                  <a:latin typeface="Courier New" charset="0"/>
                </a:rPr>
                <a:t>x</a:t>
              </a:r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=0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4920940" y="3923968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>
              <a:spLocks noChangeAspect="1"/>
            </p:cNvSpPr>
            <p:nvPr/>
          </p:nvSpPr>
          <p:spPr>
            <a:xfrm>
              <a:off x="6319518" y="387844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886401" y="3906307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exit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900055" y="4035852"/>
            <a:ext cx="3900545" cy="993348"/>
            <a:chOff x="410379" y="3386287"/>
            <a:chExt cx="3900545" cy="993348"/>
          </a:xfrm>
        </p:grpSpPr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487125" y="403667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10379" y="4041081"/>
              <a:ext cx="3077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a</a:t>
              </a:r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1401237" y="403667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2331571" y="403667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115015" y="4041081"/>
              <a:ext cx="667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b</a:t>
              </a:r>
            </a:p>
          </p:txBody>
        </p:sp>
        <p:cxnSp>
          <p:nvCxnSpPr>
            <p:cNvPr id="34" name="Elbow Connector 35"/>
            <p:cNvCxnSpPr>
              <a:stCxn id="33" idx="0"/>
            </p:cNvCxnSpPr>
            <p:nvPr/>
          </p:nvCxnSpPr>
          <p:spPr>
            <a:xfrm rot="5400000" flipH="1" flipV="1">
              <a:off x="1578795" y="3306955"/>
              <a:ext cx="604159" cy="864094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>
              <a:spLocks noChangeAspect="1"/>
            </p:cNvSpPr>
            <p:nvPr/>
          </p:nvSpPr>
          <p:spPr>
            <a:xfrm>
              <a:off x="2316038" y="33919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flipV="1">
              <a:off x="1492677" y="4080704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V="1">
              <a:off x="578565" y="4080704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V="1">
              <a:off x="2398241" y="3437436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>
              <a:spLocks noChangeAspect="1"/>
            </p:cNvSpPr>
            <p:nvPr/>
          </p:nvSpPr>
          <p:spPr>
            <a:xfrm>
              <a:off x="3796819" y="33919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363702" y="3386287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f</a:t>
              </a: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flipV="1">
              <a:off x="2398241" y="4072639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3796819" y="402711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363702" y="4041081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d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057400" y="4041081"/>
              <a:ext cx="667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c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905000" y="3386287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e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709045" y="3434318"/>
            <a:ext cx="3230523" cy="1442482"/>
            <a:chOff x="5709045" y="3581400"/>
            <a:chExt cx="3230523" cy="1442482"/>
          </a:xfrm>
        </p:grpSpPr>
        <p:sp>
          <p:nvSpPr>
            <p:cNvPr id="27" name="TextBox 26"/>
            <p:cNvSpPr txBox="1"/>
            <p:nvPr/>
          </p:nvSpPr>
          <p:spPr>
            <a:xfrm>
              <a:off x="5709045" y="4654550"/>
              <a:ext cx="298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265035" y="4654550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830943" y="4654550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e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396851" y="4654550"/>
              <a:ext cx="2812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c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935483" y="465455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f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454465" y="4654550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d</a:t>
              </a:r>
            </a:p>
          </p:txBody>
        </p:sp>
        <p:cxnSp>
          <p:nvCxnSpPr>
            <p:cNvPr id="38" name="Curved Connector 37"/>
            <p:cNvCxnSpPr>
              <a:stCxn id="27" idx="0"/>
              <a:endCxn id="48" idx="0"/>
            </p:cNvCxnSpPr>
            <p:nvPr/>
          </p:nvCxnSpPr>
          <p:spPr bwMode="auto">
            <a:xfrm rot="5400000" flipH="1" flipV="1">
              <a:off x="6138828" y="4374076"/>
              <a:ext cx="12700" cy="560949"/>
            </a:xfrm>
            <a:prstGeom prst="curvedConnector3">
              <a:avLst>
                <a:gd name="adj1" fmla="val 32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0" name="Curved Connector 39"/>
            <p:cNvCxnSpPr>
              <a:stCxn id="48" idx="0"/>
              <a:endCxn id="49" idx="0"/>
            </p:cNvCxnSpPr>
            <p:nvPr/>
          </p:nvCxnSpPr>
          <p:spPr bwMode="auto">
            <a:xfrm rot="5400000" flipH="1" flipV="1">
              <a:off x="6702257" y="4371596"/>
              <a:ext cx="12700" cy="565908"/>
            </a:xfrm>
            <a:prstGeom prst="curvedConnector3">
              <a:avLst>
                <a:gd name="adj1" fmla="val 41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6" name="Curved Connector 55"/>
            <p:cNvCxnSpPr>
              <a:stCxn id="49" idx="0"/>
              <a:endCxn id="52" idx="0"/>
            </p:cNvCxnSpPr>
            <p:nvPr/>
          </p:nvCxnSpPr>
          <p:spPr bwMode="auto">
            <a:xfrm rot="5400000" flipH="1" flipV="1">
              <a:off x="7525749" y="4114012"/>
              <a:ext cx="12700" cy="1081077"/>
            </a:xfrm>
            <a:prstGeom prst="curvedConnector3">
              <a:avLst>
                <a:gd name="adj1" fmla="val 36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8" name="Curved Connector 57"/>
            <p:cNvCxnSpPr>
              <a:stCxn id="48" idx="0"/>
              <a:endCxn id="51" idx="0"/>
            </p:cNvCxnSpPr>
            <p:nvPr/>
          </p:nvCxnSpPr>
          <p:spPr bwMode="auto">
            <a:xfrm rot="5400000" flipH="1" flipV="1">
              <a:off x="6978392" y="4095461"/>
              <a:ext cx="12700" cy="1118178"/>
            </a:xfrm>
            <a:prstGeom prst="curvedConnector3">
              <a:avLst>
                <a:gd name="adj1" fmla="val 37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60" name="Curved Connector 59"/>
            <p:cNvCxnSpPr>
              <a:stCxn id="51" idx="0"/>
              <a:endCxn id="55" idx="0"/>
            </p:cNvCxnSpPr>
            <p:nvPr/>
          </p:nvCxnSpPr>
          <p:spPr bwMode="auto">
            <a:xfrm rot="5400000" flipH="1" flipV="1">
              <a:off x="8073107" y="4118924"/>
              <a:ext cx="12700" cy="1071252"/>
            </a:xfrm>
            <a:prstGeom prst="curvedConnector3">
              <a:avLst>
                <a:gd name="adj1" fmla="val 39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8" name="TextBox 97"/>
            <p:cNvSpPr txBox="1"/>
            <p:nvPr/>
          </p:nvSpPr>
          <p:spPr>
            <a:xfrm>
              <a:off x="5791200" y="3581400"/>
              <a:ext cx="31483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Feasible total ordering:</a:t>
              </a: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5709045" y="5181600"/>
            <a:ext cx="3402003" cy="1371600"/>
            <a:chOff x="5709045" y="5105400"/>
            <a:chExt cx="3402003" cy="1371600"/>
          </a:xfrm>
        </p:grpSpPr>
        <p:sp>
          <p:nvSpPr>
            <p:cNvPr id="74" name="TextBox 73"/>
            <p:cNvSpPr txBox="1"/>
            <p:nvPr/>
          </p:nvSpPr>
          <p:spPr>
            <a:xfrm>
              <a:off x="5709045" y="6107668"/>
              <a:ext cx="298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a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265035" y="6107668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991310" y="6107668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e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485186" y="6107668"/>
              <a:ext cx="2812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c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928245" y="6107668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f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8454465" y="6107668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d</a:t>
              </a:r>
            </a:p>
          </p:txBody>
        </p:sp>
        <p:cxnSp>
          <p:nvCxnSpPr>
            <p:cNvPr id="80" name="Curved Connector 79"/>
            <p:cNvCxnSpPr>
              <a:stCxn id="74" idx="0"/>
              <a:endCxn id="75" idx="0"/>
            </p:cNvCxnSpPr>
            <p:nvPr/>
          </p:nvCxnSpPr>
          <p:spPr bwMode="auto">
            <a:xfrm rot="5400000" flipH="1" flipV="1">
              <a:off x="6138828" y="5827194"/>
              <a:ext cx="12700" cy="560949"/>
            </a:xfrm>
            <a:prstGeom prst="curvedConnector3">
              <a:avLst>
                <a:gd name="adj1" fmla="val 33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1" name="Curved Connector 80"/>
            <p:cNvCxnSpPr>
              <a:stCxn id="75" idx="0"/>
              <a:endCxn id="76" idx="0"/>
            </p:cNvCxnSpPr>
            <p:nvPr/>
          </p:nvCxnSpPr>
          <p:spPr bwMode="auto">
            <a:xfrm rot="5400000" flipH="1" flipV="1">
              <a:off x="7282440" y="5244531"/>
              <a:ext cx="12700" cy="1726275"/>
            </a:xfrm>
            <a:prstGeom prst="curvedConnector3">
              <a:avLst>
                <a:gd name="adj1" fmla="val 35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2" name="Curved Connector 81"/>
            <p:cNvCxnSpPr>
              <a:stCxn id="76" idx="0"/>
              <a:endCxn id="78" idx="0"/>
            </p:cNvCxnSpPr>
            <p:nvPr/>
          </p:nvCxnSpPr>
          <p:spPr bwMode="auto">
            <a:xfrm rot="16200000" flipV="1">
              <a:off x="7602314" y="5564404"/>
              <a:ext cx="12700" cy="1086528"/>
            </a:xfrm>
            <a:prstGeom prst="curvedConnector3">
              <a:avLst>
                <a:gd name="adj1" fmla="val 4200000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3" name="Curved Connector 82"/>
            <p:cNvCxnSpPr>
              <a:stCxn id="75" idx="0"/>
              <a:endCxn id="77" idx="0"/>
            </p:cNvCxnSpPr>
            <p:nvPr/>
          </p:nvCxnSpPr>
          <p:spPr bwMode="auto">
            <a:xfrm rot="5400000" flipH="1" flipV="1">
              <a:off x="7022559" y="5504412"/>
              <a:ext cx="12700" cy="1206513"/>
            </a:xfrm>
            <a:prstGeom prst="curvedConnector3">
              <a:avLst>
                <a:gd name="adj1" fmla="val 36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4" name="Curved Connector 83"/>
            <p:cNvCxnSpPr>
              <a:stCxn id="77" idx="0"/>
              <a:endCxn id="79" idx="0"/>
            </p:cNvCxnSpPr>
            <p:nvPr/>
          </p:nvCxnSpPr>
          <p:spPr bwMode="auto">
            <a:xfrm rot="5400000" flipH="1" flipV="1">
              <a:off x="8117274" y="5616210"/>
              <a:ext cx="12700" cy="982917"/>
            </a:xfrm>
            <a:prstGeom prst="curvedConnector3">
              <a:avLst>
                <a:gd name="adj1" fmla="val 39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9" name="TextBox 98"/>
            <p:cNvSpPr txBox="1"/>
            <p:nvPr/>
          </p:nvSpPr>
          <p:spPr>
            <a:xfrm>
              <a:off x="5759349" y="5105400"/>
              <a:ext cx="33516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Infeasible total ordering: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4273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534400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Example: Two consecutive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s</a:t>
            </a:r>
          </a:p>
        </p:txBody>
      </p:sp>
      <p:sp>
        <p:nvSpPr>
          <p:cNvPr id="491523" name="Text Box 3"/>
          <p:cNvSpPr txBox="1">
            <a:spLocks noChangeArrowheads="1"/>
          </p:cNvSpPr>
          <p:nvPr/>
        </p:nvSpPr>
        <p:spPr bwMode="auto">
          <a:xfrm>
            <a:off x="228600" y="1676400"/>
            <a:ext cx="2964123" cy="230832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fork2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"L0\n"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   fork();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"L1\n"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   fork();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588921" y="1295400"/>
            <a:ext cx="4640679" cy="2667000"/>
            <a:chOff x="3124200" y="3505200"/>
            <a:chExt cx="4640679" cy="2667000"/>
          </a:xfrm>
        </p:grpSpPr>
        <p:sp>
          <p:nvSpPr>
            <p:cNvPr id="64" name="Oval 63"/>
            <p:cNvSpPr>
              <a:spLocks noChangeAspect="1"/>
            </p:cNvSpPr>
            <p:nvPr/>
          </p:nvSpPr>
          <p:spPr>
            <a:xfrm>
              <a:off x="3511276" y="57962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124200" y="5833646"/>
              <a:ext cx="92845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66" name="Oval 65"/>
            <p:cNvSpPr>
              <a:spLocks noChangeAspect="1"/>
            </p:cNvSpPr>
            <p:nvPr/>
          </p:nvSpPr>
          <p:spPr>
            <a:xfrm>
              <a:off x="5365188" y="57835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6295522" y="57869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915812" y="5820946"/>
              <a:ext cx="9502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70" name="Elbow Connector 35"/>
            <p:cNvCxnSpPr/>
            <p:nvPr/>
          </p:nvCxnSpPr>
          <p:spPr>
            <a:xfrm rot="5400000" flipH="1" flipV="1">
              <a:off x="6465299" y="5057784"/>
              <a:ext cx="640392" cy="88593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/>
            <p:cNvSpPr>
              <a:spLocks noChangeAspect="1"/>
            </p:cNvSpPr>
            <p:nvPr/>
          </p:nvSpPr>
          <p:spPr>
            <a:xfrm>
              <a:off x="7244278" y="512212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 flipV="1">
              <a:off x="5456628" y="58259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V="1">
              <a:off x="3602716" y="58352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5866167" y="58209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817657" y="5105400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V="1">
              <a:off x="6381242" y="58191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/>
            <p:cNvSpPr>
              <a:spLocks noChangeAspect="1"/>
            </p:cNvSpPr>
            <p:nvPr/>
          </p:nvSpPr>
          <p:spPr>
            <a:xfrm>
              <a:off x="7220136" y="57670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787989" y="58209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82" name="Oval 81"/>
            <p:cNvSpPr>
              <a:spLocks noChangeAspect="1"/>
            </p:cNvSpPr>
            <p:nvPr/>
          </p:nvSpPr>
          <p:spPr>
            <a:xfrm>
              <a:off x="4438088" y="57962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151866" y="5833646"/>
              <a:ext cx="667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 flipV="1">
              <a:off x="4529528" y="58284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lbow Connector 35"/>
            <p:cNvCxnSpPr>
              <a:endCxn id="86" idx="2"/>
            </p:cNvCxnSpPr>
            <p:nvPr/>
          </p:nvCxnSpPr>
          <p:spPr>
            <a:xfrm rot="5400000" flipH="1" flipV="1">
              <a:off x="4294242" y="4725345"/>
              <a:ext cx="1262381" cy="879511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/>
            <p:cNvSpPr>
              <a:spLocks noChangeAspect="1"/>
            </p:cNvSpPr>
            <p:nvPr/>
          </p:nvSpPr>
          <p:spPr>
            <a:xfrm>
              <a:off x="5365188" y="44881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>
              <a:spLocks noChangeAspect="1"/>
            </p:cNvSpPr>
            <p:nvPr/>
          </p:nvSpPr>
          <p:spPr>
            <a:xfrm>
              <a:off x="6295522" y="44915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4878277" y="4495800"/>
              <a:ext cx="10170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90" name="Elbow Connector 35"/>
            <p:cNvCxnSpPr/>
            <p:nvPr/>
          </p:nvCxnSpPr>
          <p:spPr>
            <a:xfrm rot="5400000" flipH="1" flipV="1">
              <a:off x="6476216" y="3743554"/>
              <a:ext cx="640396" cy="8640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Oval 90"/>
            <p:cNvSpPr>
              <a:spLocks noChangeAspect="1"/>
            </p:cNvSpPr>
            <p:nvPr/>
          </p:nvSpPr>
          <p:spPr>
            <a:xfrm>
              <a:off x="7244278" y="379698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 flipV="1">
              <a:off x="5456628" y="45305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5866167" y="45255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6817657" y="3846512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 flipV="1">
              <a:off x="6381242" y="45237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Oval 97"/>
            <p:cNvSpPr>
              <a:spLocks noChangeAspect="1"/>
            </p:cNvSpPr>
            <p:nvPr/>
          </p:nvSpPr>
          <p:spPr>
            <a:xfrm>
              <a:off x="7220136" y="44716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6787989" y="45255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02" name="Text Box 407"/>
            <p:cNvSpPr txBox="1">
              <a:spLocks noChangeArrowheads="1"/>
            </p:cNvSpPr>
            <p:nvPr/>
          </p:nvSpPr>
          <p:spPr bwMode="auto">
            <a:xfrm>
              <a:off x="6913523" y="3505200"/>
              <a:ext cx="79533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Bye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3379073" y="5528846"/>
              <a:ext cx="4309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034547" y="4800600"/>
              <a:ext cx="5540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207873" y="5496311"/>
              <a:ext cx="4309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207873" y="4191000"/>
              <a:ext cx="4309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7010400" y="5452646"/>
              <a:ext cx="5540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118" name="Text Box 407"/>
            <p:cNvSpPr txBox="1">
              <a:spLocks noChangeArrowheads="1"/>
            </p:cNvSpPr>
            <p:nvPr/>
          </p:nvSpPr>
          <p:spPr bwMode="auto">
            <a:xfrm>
              <a:off x="6858000" y="4157246"/>
              <a:ext cx="79533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Bye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747618" y="4267200"/>
            <a:ext cx="173793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Feasible output: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554050" y="4267200"/>
            <a:ext cx="18904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Infeasible output: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122" name="Rectangle 3"/>
          <p:cNvSpPr>
            <a:spLocks noChangeArrowheads="1"/>
          </p:cNvSpPr>
          <p:nvPr/>
        </p:nvSpPr>
        <p:spPr bwMode="auto">
          <a:xfrm>
            <a:off x="2090478" y="3640774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299200" cy="573088"/>
          </a:xfrm>
        </p:spPr>
        <p:txBody>
          <a:bodyPr/>
          <a:lstStyle/>
          <a:p>
            <a:r>
              <a:rPr lang="en-US"/>
              <a:t>Altering the Control Flow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50950"/>
            <a:ext cx="8624887" cy="5378450"/>
          </a:xfrm>
        </p:spPr>
        <p:txBody>
          <a:bodyPr/>
          <a:lstStyle/>
          <a:p>
            <a:r>
              <a:rPr lang="en-US" dirty="0"/>
              <a:t>Up to now: two mechanisms for changing control flow:</a:t>
            </a:r>
          </a:p>
          <a:p>
            <a:pPr lvl="1"/>
            <a:r>
              <a:rPr lang="en-US" dirty="0"/>
              <a:t>Jumps and branches</a:t>
            </a:r>
          </a:p>
          <a:p>
            <a:pPr lvl="1"/>
            <a:r>
              <a:rPr lang="en-US" dirty="0"/>
              <a:t>Call and return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React to changes in </a:t>
            </a:r>
            <a:r>
              <a:rPr lang="en-US" b="1" i="1" dirty="0">
                <a:solidFill>
                  <a:srgbClr val="C00000"/>
                </a:solidFill>
              </a:rPr>
              <a:t>program state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Insufficient  for a useful system: </a:t>
            </a:r>
            <a:br>
              <a:rPr lang="en-US" dirty="0"/>
            </a:br>
            <a:r>
              <a:rPr lang="en-US" dirty="0"/>
              <a:t>Difficult to react to changes in </a:t>
            </a:r>
            <a:r>
              <a:rPr lang="en-US" i="1" dirty="0">
                <a:solidFill>
                  <a:srgbClr val="C00000"/>
                </a:solidFill>
              </a:rPr>
              <a:t>system state </a:t>
            </a:r>
          </a:p>
          <a:p>
            <a:pPr lvl="1"/>
            <a:r>
              <a:rPr lang="en-US" dirty="0"/>
              <a:t>Data arrives from a disk or a network adapter</a:t>
            </a:r>
          </a:p>
          <a:p>
            <a:pPr lvl="1"/>
            <a:r>
              <a:rPr lang="en-US" dirty="0"/>
              <a:t>Instruction divides by zero</a:t>
            </a:r>
          </a:p>
          <a:p>
            <a:pPr lvl="1"/>
            <a:r>
              <a:rPr lang="en-US" dirty="0"/>
              <a:t>User hits Ctrl-C at the keyboard</a:t>
            </a:r>
          </a:p>
          <a:p>
            <a:pPr lvl="1"/>
            <a:r>
              <a:rPr lang="en-US" dirty="0"/>
              <a:t>System timer expires</a:t>
            </a:r>
          </a:p>
          <a:p>
            <a:endParaRPr lang="en-US" dirty="0"/>
          </a:p>
          <a:p>
            <a:r>
              <a:rPr lang="en-US" dirty="0"/>
              <a:t>System needs mechanisms for “exceptional control flow”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029551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Example: Nested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s in parent</a:t>
            </a: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152400" y="1447800"/>
            <a:ext cx="3936933" cy="313932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fork4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"L0\n"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(fork() != 0) {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"L1\n"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(fork() != 0) {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    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"L2\n"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	}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>
          <a:xfrm>
            <a:off x="4090164" y="2068202"/>
            <a:ext cx="4863336" cy="1213951"/>
            <a:chOff x="2767585" y="4328459"/>
            <a:chExt cx="5721572" cy="1428183"/>
          </a:xfrm>
        </p:grpSpPr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3206476" y="5339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767585" y="5376446"/>
              <a:ext cx="1032089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30" name="Oval 29"/>
            <p:cNvSpPr>
              <a:spLocks noChangeAspect="1"/>
            </p:cNvSpPr>
            <p:nvPr/>
          </p:nvSpPr>
          <p:spPr>
            <a:xfrm>
              <a:off x="5060388" y="53263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5990722" y="53297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611011" y="5363746"/>
              <a:ext cx="1084145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33" name="Elbow Connector 35"/>
            <p:cNvCxnSpPr/>
            <p:nvPr/>
          </p:nvCxnSpPr>
          <p:spPr>
            <a:xfrm rot="5400000" flipH="1" flipV="1">
              <a:off x="6160499" y="4600584"/>
              <a:ext cx="640392" cy="88593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6939478" y="466492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V="1">
              <a:off x="5151828" y="53687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V="1">
              <a:off x="3297916" y="5378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5561367" y="5363746"/>
              <a:ext cx="947222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12857" y="4648200"/>
              <a:ext cx="1128428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6076442" y="53619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6915336" y="53098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435216" y="5363746"/>
              <a:ext cx="1192488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42" name="Oval 41"/>
            <p:cNvSpPr>
              <a:spLocks noChangeAspect="1"/>
            </p:cNvSpPr>
            <p:nvPr/>
          </p:nvSpPr>
          <p:spPr>
            <a:xfrm>
              <a:off x="4133288" y="5339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847065" y="5376446"/>
              <a:ext cx="763947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flipV="1">
              <a:off x="4224728" y="53712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Elbow Connector 35"/>
            <p:cNvCxnSpPr>
              <a:stCxn id="43" idx="0"/>
            </p:cNvCxnSpPr>
            <p:nvPr/>
          </p:nvCxnSpPr>
          <p:spPr>
            <a:xfrm rot="5400000" flipH="1" flipV="1">
              <a:off x="4307401" y="4620228"/>
              <a:ext cx="677858" cy="834582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5060388" y="46278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573477" y="4622800"/>
              <a:ext cx="1017034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045305" y="4994354"/>
              <a:ext cx="488866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694440" y="4328459"/>
              <a:ext cx="624672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874105" y="4994354"/>
              <a:ext cx="488866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806202" y="4328459"/>
              <a:ext cx="624672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738196" y="4994354"/>
              <a:ext cx="488866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L2</a:t>
              </a:r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 flipV="1">
              <a:off x="7009706" y="5346700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val 86"/>
            <p:cNvSpPr>
              <a:spLocks noChangeAspect="1"/>
            </p:cNvSpPr>
            <p:nvPr/>
          </p:nvSpPr>
          <p:spPr>
            <a:xfrm>
              <a:off x="7848600" y="5289981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430411" y="5350088"/>
              <a:ext cx="1058746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7627705" y="4994354"/>
              <a:ext cx="624672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4357218" y="4089400"/>
            <a:ext cx="173793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Feasible output: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884250" y="4089400"/>
            <a:ext cx="18904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Infeasible output: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</p:txBody>
      </p:sp>
      <p:sp>
        <p:nvSpPr>
          <p:cNvPr id="92" name="Rectangle 3"/>
          <p:cNvSpPr>
            <a:spLocks noChangeArrowheads="1"/>
          </p:cNvSpPr>
          <p:nvPr/>
        </p:nvSpPr>
        <p:spPr bwMode="auto">
          <a:xfrm>
            <a:off x="2915978" y="4224974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1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0999" y="457200"/>
            <a:ext cx="8434737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Example: Nested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s in children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73493" y="1536690"/>
            <a:ext cx="3936933" cy="313932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fork5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"L0\n"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"L1\n"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    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"L2\n"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153664" y="1799014"/>
            <a:ext cx="4863336" cy="1782386"/>
            <a:chOff x="4153664" y="1487067"/>
            <a:chExt cx="4863336" cy="1782386"/>
          </a:xfrm>
        </p:grpSpPr>
        <p:sp>
          <p:nvSpPr>
            <p:cNvPr id="49" name="Oval 48"/>
            <p:cNvSpPr>
              <a:spLocks noChangeAspect="1"/>
            </p:cNvSpPr>
            <p:nvPr/>
          </p:nvSpPr>
          <p:spPr>
            <a:xfrm>
              <a:off x="4526721" y="291453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53664" y="2946288"/>
              <a:ext cx="87727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51" name="Oval 50"/>
            <p:cNvSpPr>
              <a:spLocks noChangeAspect="1"/>
            </p:cNvSpPr>
            <p:nvPr/>
          </p:nvSpPr>
          <p:spPr>
            <a:xfrm>
              <a:off x="6102546" y="2903739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2" name="Oval 51"/>
            <p:cNvSpPr>
              <a:spLocks noChangeAspect="1"/>
            </p:cNvSpPr>
            <p:nvPr/>
          </p:nvSpPr>
          <p:spPr>
            <a:xfrm>
              <a:off x="6893330" y="233516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720576" y="2935493"/>
              <a:ext cx="921523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54" name="Elbow Connector 35"/>
            <p:cNvCxnSpPr/>
            <p:nvPr/>
          </p:nvCxnSpPr>
          <p:spPr>
            <a:xfrm rot="5400000" flipH="1" flipV="1">
              <a:off x="7037642" y="1715351"/>
              <a:ext cx="544331" cy="75304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Oval 54"/>
            <p:cNvSpPr>
              <a:spLocks noChangeAspect="1"/>
            </p:cNvSpPr>
            <p:nvPr/>
          </p:nvSpPr>
          <p:spPr>
            <a:xfrm>
              <a:off x="7699773" y="1770045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V="1">
              <a:off x="6180270" y="2368266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4604445" y="294763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6528379" y="2305691"/>
              <a:ext cx="805139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337145" y="1755826"/>
              <a:ext cx="95916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V="1">
              <a:off x="6966192" y="236250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Oval 60"/>
            <p:cNvSpPr>
              <a:spLocks noChangeAspect="1"/>
            </p:cNvSpPr>
            <p:nvPr/>
          </p:nvSpPr>
          <p:spPr>
            <a:xfrm>
              <a:off x="7679252" y="2318247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271150" y="2305691"/>
              <a:ext cx="1013615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63" name="Oval 62"/>
            <p:cNvSpPr>
              <a:spLocks noChangeAspect="1"/>
            </p:cNvSpPr>
            <p:nvPr/>
          </p:nvSpPr>
          <p:spPr>
            <a:xfrm>
              <a:off x="5314512" y="291453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071222" y="2946288"/>
              <a:ext cx="649355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 flipV="1">
              <a:off x="5392235" y="294187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Elbow Connector 35"/>
            <p:cNvCxnSpPr>
              <a:stCxn id="64" idx="0"/>
            </p:cNvCxnSpPr>
            <p:nvPr/>
          </p:nvCxnSpPr>
          <p:spPr>
            <a:xfrm rot="5400000" flipH="1" flipV="1">
              <a:off x="5462509" y="2303503"/>
              <a:ext cx="576177" cy="7093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6102546" y="2310017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688672" y="2305691"/>
              <a:ext cx="864479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389726" y="2621511"/>
              <a:ext cx="41553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549209" y="1487067"/>
              <a:ext cx="41553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L2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886489" y="2621511"/>
              <a:ext cx="53097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944206" y="2055502"/>
              <a:ext cx="41553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470966" y="2050056"/>
              <a:ext cx="53097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cxnSp>
          <p:nvCxnSpPr>
            <p:cNvPr id="74" name="Straight Arrow Connector 73"/>
            <p:cNvCxnSpPr/>
            <p:nvPr/>
          </p:nvCxnSpPr>
          <p:spPr>
            <a:xfrm flipV="1">
              <a:off x="7759467" y="1816191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/>
            <p:cNvSpPr>
              <a:spLocks noChangeAspect="1"/>
            </p:cNvSpPr>
            <p:nvPr/>
          </p:nvSpPr>
          <p:spPr>
            <a:xfrm>
              <a:off x="8472527" y="1767980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8117066" y="1755826"/>
              <a:ext cx="89993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8284766" y="1487067"/>
              <a:ext cx="53097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4420718" y="4089400"/>
            <a:ext cx="173793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Feasible output: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947750" y="4089400"/>
            <a:ext cx="18904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Infeasible output: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</p:txBody>
      </p:sp>
      <p:sp>
        <p:nvSpPr>
          <p:cNvPr id="80" name="Rectangle 3"/>
          <p:cNvSpPr>
            <a:spLocks noChangeArrowheads="1"/>
          </p:cNvSpPr>
          <p:nvPr/>
        </p:nvSpPr>
        <p:spPr bwMode="auto">
          <a:xfrm>
            <a:off x="2904610" y="4318348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7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2"/>
            <a:ext cx="6997700" cy="573088"/>
          </a:xfrm>
        </p:spPr>
        <p:txBody>
          <a:bodyPr/>
          <a:lstStyle/>
          <a:p>
            <a:r>
              <a:rPr lang="en-US" dirty="0"/>
              <a:t>Reaping Child Processes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9679" y="1098550"/>
            <a:ext cx="8307387" cy="5454650"/>
          </a:xfrm>
        </p:spPr>
        <p:txBody>
          <a:bodyPr/>
          <a:lstStyle/>
          <a:p>
            <a:r>
              <a:rPr lang="en-US" dirty="0"/>
              <a:t>Idea</a:t>
            </a:r>
          </a:p>
          <a:p>
            <a:pPr lvl="1"/>
            <a:r>
              <a:rPr lang="en-US" dirty="0"/>
              <a:t>When process terminates, it still consumes system resources</a:t>
            </a:r>
          </a:p>
          <a:p>
            <a:pPr lvl="2"/>
            <a:r>
              <a:rPr lang="en-US" dirty="0"/>
              <a:t>Examples: Exit status, various OS tables</a:t>
            </a:r>
          </a:p>
          <a:p>
            <a:pPr lvl="1"/>
            <a:r>
              <a:rPr lang="en-US" dirty="0"/>
              <a:t>Called a “zombie”</a:t>
            </a:r>
          </a:p>
          <a:p>
            <a:pPr lvl="2"/>
            <a:r>
              <a:rPr lang="en-US" dirty="0"/>
              <a:t>Living corpse, half alive and half dead</a:t>
            </a:r>
          </a:p>
          <a:p>
            <a:r>
              <a:rPr lang="en-US" dirty="0"/>
              <a:t>Reaping</a:t>
            </a:r>
          </a:p>
          <a:p>
            <a:pPr lvl="1"/>
            <a:r>
              <a:rPr lang="en-US" dirty="0"/>
              <a:t>Performed by parent on terminated child (using </a:t>
            </a:r>
            <a:r>
              <a:rPr lang="en-US" dirty="0">
                <a:latin typeface="Courier New"/>
                <a:cs typeface="Courier New"/>
              </a:rPr>
              <a:t>wait</a:t>
            </a:r>
            <a:r>
              <a:rPr lang="en-US" dirty="0"/>
              <a:t> or </a:t>
            </a:r>
            <a:r>
              <a:rPr lang="en-US" dirty="0" err="1">
                <a:latin typeface="Courier New"/>
                <a:cs typeface="Courier New"/>
              </a:rPr>
              <a:t>waitpid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Parent is given exit status information</a:t>
            </a:r>
          </a:p>
          <a:p>
            <a:pPr lvl="1"/>
            <a:r>
              <a:rPr lang="en-US" dirty="0"/>
              <a:t>Kernel then deletes zombie child process</a:t>
            </a:r>
          </a:p>
          <a:p>
            <a:r>
              <a:rPr lang="en-US" dirty="0"/>
              <a:t>What if parent doesn’t reap?</a:t>
            </a:r>
          </a:p>
          <a:p>
            <a:pPr lvl="1"/>
            <a:r>
              <a:rPr lang="en-US" dirty="0"/>
              <a:t>If any parent terminates without reaping a child, then the orphaned child will be reaped by </a:t>
            </a:r>
            <a:r>
              <a:rPr lang="en-US" b="1" dirty="0">
                <a:latin typeface="Courier New" pitchFamily="49" charset="0"/>
              </a:rPr>
              <a:t>init</a:t>
            </a:r>
            <a:r>
              <a:rPr lang="en-US" dirty="0"/>
              <a:t> process (</a:t>
            </a:r>
            <a:r>
              <a:rPr lang="en-US" dirty="0" err="1"/>
              <a:t>pid</a:t>
            </a:r>
            <a:r>
              <a:rPr lang="en-US" dirty="0"/>
              <a:t> == 1)</a:t>
            </a:r>
          </a:p>
          <a:p>
            <a:pPr lvl="1"/>
            <a:r>
              <a:rPr lang="en-US" dirty="0"/>
              <a:t>So, only need explicit reaping in long-running processes</a:t>
            </a:r>
          </a:p>
          <a:p>
            <a:pPr lvl="2"/>
            <a:r>
              <a:rPr lang="en-US" dirty="0"/>
              <a:t>e.g., shells and servers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Text Box 2"/>
          <p:cNvSpPr txBox="1">
            <a:spLocks noChangeArrowheads="1"/>
          </p:cNvSpPr>
          <p:nvPr/>
        </p:nvSpPr>
        <p:spPr bwMode="auto">
          <a:xfrm>
            <a:off x="152400" y="2438400"/>
            <a:ext cx="4951413" cy="4003675"/>
          </a:xfrm>
          <a:prstGeom prst="rect">
            <a:avLst/>
          </a:prstGeom>
          <a:solidFill>
            <a:srgbClr val="DDDDDD"/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>
                <a:latin typeface="Courier New" pitchFamily="49" charset="0"/>
              </a:rPr>
              <a:t>./forks 7 &amp;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[1] 6639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Running Parent, PID = 6639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Terminating Child, PID = 6640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 err="1">
                <a:latin typeface="Courier New" pitchFamily="49" charset="0"/>
              </a:rPr>
              <a:t>ps</a:t>
            </a:r>
            <a:endParaRPr 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6585 ttyp9    00:00:00 </a:t>
            </a:r>
            <a:r>
              <a:rPr lang="en-US" sz="1600" dirty="0" err="1">
                <a:latin typeface="Courier New" pitchFamily="49" charset="0"/>
              </a:rPr>
              <a:t>tcsh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6639 ttyp9    00:00:03 forks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6640 ttyp9    00:00:00 forks &lt;defunct&gt;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6641 ttyp9    00:00:00 </a:t>
            </a:r>
            <a:r>
              <a:rPr lang="en-US" sz="1600" dirty="0" err="1">
                <a:latin typeface="Courier New" pitchFamily="49" charset="0"/>
              </a:rPr>
              <a:t>ps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</a:t>
            </a:r>
            <a:r>
              <a:rPr lang="en-US" sz="1600" i="1" dirty="0">
                <a:latin typeface="Courier New" pitchFamily="49" charset="0"/>
              </a:rPr>
              <a:t> kill 6639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[1]    Terminated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 err="1">
                <a:latin typeface="Courier New" pitchFamily="49" charset="0"/>
              </a:rPr>
              <a:t>ps</a:t>
            </a:r>
            <a:endParaRPr 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6585 ttyp9    00:00:00 </a:t>
            </a:r>
            <a:r>
              <a:rPr lang="en-US" sz="1600" dirty="0" err="1">
                <a:latin typeface="Courier New" pitchFamily="49" charset="0"/>
              </a:rPr>
              <a:t>tcsh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6642 ttyp9    00:00:00 </a:t>
            </a:r>
            <a:r>
              <a:rPr lang="en-US" sz="1600" dirty="0" err="1">
                <a:latin typeface="Courier New" pitchFamily="49" charset="0"/>
              </a:rPr>
              <a:t>ps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04825"/>
            <a:ext cx="2006600" cy="1095375"/>
          </a:xfrm>
        </p:spPr>
        <p:txBody>
          <a:bodyPr/>
          <a:lstStyle/>
          <a:p>
            <a:pPr marL="0" indent="0"/>
            <a:r>
              <a:rPr lang="en-US" dirty="0"/>
              <a:t>Zombie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497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181600" y="3994150"/>
            <a:ext cx="3962400" cy="2635250"/>
          </a:xfrm>
        </p:spPr>
        <p:txBody>
          <a:bodyPr/>
          <a:lstStyle/>
          <a:p>
            <a:r>
              <a:rPr lang="en-US" sz="2000" dirty="0" err="1">
                <a:latin typeface="Courier New" pitchFamily="49" charset="0"/>
              </a:rPr>
              <a:t>ps</a:t>
            </a:r>
            <a:r>
              <a:rPr lang="en-US" sz="2000" b="0" dirty="0"/>
              <a:t> shows child process as “defunct” (i.e., a zombie)</a:t>
            </a:r>
          </a:p>
          <a:p>
            <a:endParaRPr lang="en-US" sz="2000" b="0" dirty="0"/>
          </a:p>
          <a:p>
            <a:r>
              <a:rPr lang="en-US" sz="2000" b="0" dirty="0"/>
              <a:t>Killing parent allows child to be reaped by </a:t>
            </a:r>
            <a:r>
              <a:rPr lang="en-US" sz="2000" dirty="0">
                <a:latin typeface="Courier New" pitchFamily="49" charset="0"/>
              </a:rPr>
              <a:t>init</a:t>
            </a:r>
          </a:p>
        </p:txBody>
      </p:sp>
      <p:sp>
        <p:nvSpPr>
          <p:cNvPr id="497669" name="Text Box 5"/>
          <p:cNvSpPr txBox="1">
            <a:spLocks noChangeArrowheads="1"/>
          </p:cNvSpPr>
          <p:nvPr/>
        </p:nvSpPr>
        <p:spPr bwMode="auto">
          <a:xfrm>
            <a:off x="2547938" y="482164"/>
            <a:ext cx="6453885" cy="246221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fork7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() 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"Terminating Child, PID = %d\n"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getpid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());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} </a:t>
            </a:r>
            <a:r>
              <a:rPr lang="da-DK" sz="1400" dirty="0" err="1">
                <a:solidFill>
                  <a:srgbClr val="C200FF"/>
                </a:solidFill>
                <a:latin typeface="Menlo-Regular"/>
              </a:rPr>
              <a:t>else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{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4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da-DK" sz="1400" dirty="0" err="1">
                <a:solidFill>
                  <a:srgbClr val="9D206F"/>
                </a:solidFill>
                <a:latin typeface="Menlo-Regular"/>
              </a:rPr>
              <a:t>Running</a:t>
            </a:r>
            <a:r>
              <a:rPr lang="da-DK" sz="1400" dirty="0">
                <a:solidFill>
                  <a:srgbClr val="9D206F"/>
                </a:solidFill>
                <a:latin typeface="Menlo-Regular"/>
              </a:rPr>
              <a:t> </a:t>
            </a:r>
            <a:r>
              <a:rPr lang="da-DK" sz="1400" dirty="0" err="1">
                <a:solidFill>
                  <a:srgbClr val="9D206F"/>
                </a:solidFill>
                <a:latin typeface="Menlo-Regular"/>
              </a:rPr>
              <a:t>Parent</a:t>
            </a:r>
            <a:r>
              <a:rPr lang="da-DK" sz="1400" dirty="0">
                <a:solidFill>
                  <a:srgbClr val="9D206F"/>
                </a:solidFill>
                <a:latin typeface="Menlo-Regular"/>
              </a:rPr>
              <a:t>, PID = %d\n"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getpid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());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(1)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;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Infinite loop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796007" y="2586714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>
            <a:off x="4267200" y="4267200"/>
            <a:ext cx="990601" cy="1524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 flipH="1">
            <a:off x="1600200" y="5257800"/>
            <a:ext cx="3657600" cy="3048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66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Text Box 2"/>
          <p:cNvSpPr txBox="1">
            <a:spLocks noChangeArrowheads="1"/>
          </p:cNvSpPr>
          <p:nvPr/>
        </p:nvSpPr>
        <p:spPr bwMode="auto">
          <a:xfrm>
            <a:off x="228600" y="3352800"/>
            <a:ext cx="3851275" cy="3270250"/>
          </a:xfrm>
          <a:prstGeom prst="rect">
            <a:avLst/>
          </a:prstGeom>
          <a:solidFill>
            <a:srgbClr val="DDDDDD"/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>
                <a:latin typeface="Courier New" pitchFamily="49" charset="0"/>
              </a:rPr>
              <a:t>./forks 8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Terminating Parent, PID = 6675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Running Child, PID = 6676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 err="1">
                <a:latin typeface="Courier New" pitchFamily="49" charset="0"/>
              </a:rPr>
              <a:t>ps</a:t>
            </a:r>
            <a:endParaRPr 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6585 ttyp9    00:00:00 </a:t>
            </a:r>
            <a:r>
              <a:rPr lang="en-US" sz="1600" dirty="0" err="1">
                <a:latin typeface="Courier New" pitchFamily="49" charset="0"/>
              </a:rPr>
              <a:t>tcsh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6676 ttyp9    00:00:06 forks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6677 ttyp9    00:00:00 </a:t>
            </a:r>
            <a:r>
              <a:rPr lang="en-US" sz="1600" dirty="0" err="1">
                <a:latin typeface="Courier New" pitchFamily="49" charset="0"/>
              </a:rPr>
              <a:t>ps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i="1" dirty="0" err="1">
                <a:latin typeface="Courier New" pitchFamily="49" charset="0"/>
              </a:rPr>
              <a:t>linux</a:t>
            </a:r>
            <a:r>
              <a:rPr lang="en-US" sz="1600" i="1" dirty="0">
                <a:latin typeface="Courier New" pitchFamily="49" charset="0"/>
              </a:rPr>
              <a:t>&gt;</a:t>
            </a:r>
            <a:r>
              <a:rPr lang="en-US" sz="1600" dirty="0">
                <a:latin typeface="Courier New" pitchFamily="49" charset="0"/>
              </a:rPr>
              <a:t> kill 6676</a:t>
            </a:r>
          </a:p>
          <a:p>
            <a:pPr algn="l">
              <a:lnSpc>
                <a:spcPct val="100000"/>
              </a:lnSpc>
            </a:pPr>
            <a:r>
              <a:rPr lang="en-US" sz="1600" i="1" dirty="0" err="1">
                <a:latin typeface="Courier New" pitchFamily="49" charset="0"/>
              </a:rPr>
              <a:t>linux</a:t>
            </a:r>
            <a:r>
              <a:rPr lang="en-US" sz="1600" i="1" dirty="0">
                <a:latin typeface="Courier New" pitchFamily="49" charset="0"/>
              </a:rPr>
              <a:t>&gt;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ps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6585 ttyp9    00:00:00 </a:t>
            </a:r>
            <a:r>
              <a:rPr lang="en-US" sz="1600" dirty="0" err="1">
                <a:latin typeface="Courier New" pitchFamily="49" charset="0"/>
              </a:rPr>
              <a:t>tcsh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6678 ttyp9    00:00:00 </a:t>
            </a:r>
            <a:r>
              <a:rPr lang="en-US" sz="1600" dirty="0" err="1">
                <a:latin typeface="Courier New" pitchFamily="49" charset="0"/>
              </a:rPr>
              <a:t>ps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3657600" cy="1617663"/>
          </a:xfrm>
        </p:spPr>
        <p:txBody>
          <a:bodyPr/>
          <a:lstStyle/>
          <a:p>
            <a:pPr marL="0" indent="0"/>
            <a:r>
              <a:rPr lang="en-US" dirty="0"/>
              <a:t>Non-</a:t>
            </a:r>
            <a:br>
              <a:rPr lang="en-US" dirty="0"/>
            </a:br>
            <a:r>
              <a:rPr lang="en-US" dirty="0"/>
              <a:t>terminating</a:t>
            </a:r>
            <a:br>
              <a:rPr lang="en-US" dirty="0"/>
            </a:br>
            <a:r>
              <a:rPr lang="en-US" dirty="0"/>
              <a:t>Child Example</a:t>
            </a:r>
          </a:p>
        </p:txBody>
      </p:sp>
      <p:sp>
        <p:nvSpPr>
          <p:cNvPr id="4986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356100" y="3765550"/>
            <a:ext cx="4330700" cy="2711450"/>
          </a:xfrm>
        </p:spPr>
        <p:txBody>
          <a:bodyPr/>
          <a:lstStyle/>
          <a:p>
            <a:r>
              <a:rPr lang="en-US" sz="2000" b="0" dirty="0"/>
              <a:t>Child process still active even though parent has terminated</a:t>
            </a:r>
          </a:p>
          <a:p>
            <a:endParaRPr lang="en-US" sz="2000" b="0" dirty="0"/>
          </a:p>
          <a:p>
            <a:r>
              <a:rPr lang="en-US" sz="2000" b="0" dirty="0"/>
              <a:t>Must kill child explicitly, or else will keep running indefinitely</a:t>
            </a:r>
          </a:p>
        </p:txBody>
      </p:sp>
      <p:sp>
        <p:nvSpPr>
          <p:cNvPr id="498693" name="Text Box 5"/>
          <p:cNvSpPr txBox="1">
            <a:spLocks noChangeArrowheads="1"/>
          </p:cNvSpPr>
          <p:nvPr/>
        </p:nvSpPr>
        <p:spPr bwMode="auto">
          <a:xfrm>
            <a:off x="3276600" y="279400"/>
            <a:ext cx="5743580" cy="33239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fork8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>
                <a:solidFill>
                  <a:srgbClr val="9D206F"/>
                </a:solidFill>
                <a:latin typeface="Menlo-Regular"/>
              </a:rPr>
              <a:t>"Running Child, PID = %d\n"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is-IS" sz="1500" dirty="0">
                <a:solidFill>
                  <a:srgbClr val="000000"/>
                </a:solidFill>
                <a:latin typeface="Menlo-Regular"/>
              </a:rPr>
              <a:t>               getpid());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(1)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    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Infinite loop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500" dirty="0">
                <a:solidFill>
                  <a:srgbClr val="000000"/>
                </a:solidFill>
                <a:latin typeface="Menlo-Regular"/>
              </a:rPr>
              <a:t>    } </a:t>
            </a:r>
            <a:r>
              <a:rPr lang="da-DK" sz="1500" dirty="0" err="1">
                <a:solidFill>
                  <a:srgbClr val="C200FF"/>
                </a:solidFill>
                <a:latin typeface="Menlo-Regular"/>
              </a:rPr>
              <a:t>else</a:t>
            </a:r>
            <a:r>
              <a:rPr lang="da-DK" sz="1500" dirty="0">
                <a:solidFill>
                  <a:srgbClr val="000000"/>
                </a:solidFill>
                <a:latin typeface="Menlo-Regular"/>
              </a:rPr>
              <a:t> {</a:t>
            </a:r>
          </a:p>
          <a:p>
            <a:r>
              <a:rPr lang="da-DK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5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5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da-DK" sz="1500" dirty="0" err="1">
                <a:solidFill>
                  <a:srgbClr val="9D206F"/>
                </a:solidFill>
                <a:latin typeface="Menlo-Regular"/>
              </a:rPr>
              <a:t>Terminating</a:t>
            </a:r>
            <a:r>
              <a:rPr lang="da-DK" sz="1500" dirty="0">
                <a:solidFill>
                  <a:srgbClr val="9D206F"/>
                </a:solidFill>
                <a:latin typeface="Menlo-Regular"/>
              </a:rPr>
              <a:t> </a:t>
            </a:r>
            <a:r>
              <a:rPr lang="da-DK" sz="1500" dirty="0" err="1">
                <a:solidFill>
                  <a:srgbClr val="9D206F"/>
                </a:solidFill>
                <a:latin typeface="Menlo-Regular"/>
              </a:rPr>
              <a:t>Parent</a:t>
            </a:r>
            <a:r>
              <a:rPr lang="da-DK" sz="1500" dirty="0">
                <a:solidFill>
                  <a:srgbClr val="9D206F"/>
                </a:solidFill>
                <a:latin typeface="Menlo-Regular"/>
              </a:rPr>
              <a:t>, PID = %d\n"</a:t>
            </a:r>
            <a:r>
              <a:rPr lang="da-DK" sz="15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is-IS" sz="1500" dirty="0">
                <a:solidFill>
                  <a:srgbClr val="000000"/>
                </a:solidFill>
                <a:latin typeface="Menlo-Regular"/>
              </a:rPr>
              <a:t>               getpid());</a:t>
            </a:r>
          </a:p>
          <a:p>
            <a:r>
              <a:rPr lang="is-IS" sz="15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r>
              <a:rPr lang="is-IS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is-IS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824769" y="3258881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3810000" y="4038600"/>
            <a:ext cx="622300" cy="9144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>
            <a:off x="2362200" y="5029200"/>
            <a:ext cx="2070100" cy="4572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690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05800" cy="573088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wait</a:t>
            </a:r>
            <a:r>
              <a:rPr lang="en-US" dirty="0"/>
              <a:t>: Synchronizing with Children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255000" cy="5105400"/>
          </a:xfrm>
        </p:spPr>
        <p:txBody>
          <a:bodyPr/>
          <a:lstStyle/>
          <a:p>
            <a:r>
              <a:rPr lang="en-US" dirty="0">
                <a:latin typeface="Calibri"/>
                <a:cs typeface="Calibri"/>
              </a:rPr>
              <a:t>Parent reaps a child by calling the </a:t>
            </a:r>
            <a:r>
              <a:rPr lang="en-US" dirty="0">
                <a:latin typeface="Courier New"/>
                <a:cs typeface="Courier New"/>
              </a:rPr>
              <a:t>wait </a:t>
            </a:r>
            <a:r>
              <a:rPr lang="en-US" dirty="0">
                <a:latin typeface="Calibri"/>
                <a:cs typeface="Calibri"/>
              </a:rPr>
              <a:t>function</a:t>
            </a:r>
          </a:p>
          <a:p>
            <a:pPr>
              <a:buNone/>
            </a:pPr>
            <a:endParaRPr lang="en-US" dirty="0">
              <a:latin typeface="Courier New" pitchFamily="49" charset="0"/>
            </a:endParaRPr>
          </a:p>
          <a:p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wait(int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child_status</a:t>
            </a:r>
            <a:r>
              <a:rPr lang="en-US" dirty="0">
                <a:latin typeface="Courier New" pitchFamily="49" charset="0"/>
              </a:rPr>
              <a:t>)</a:t>
            </a:r>
            <a:endParaRPr lang="en-US" dirty="0"/>
          </a:p>
          <a:p>
            <a:pPr lvl="1"/>
            <a:r>
              <a:rPr lang="en-US" dirty="0"/>
              <a:t>Suspends current process until one of its children terminates</a:t>
            </a:r>
          </a:p>
          <a:p>
            <a:pPr lvl="1"/>
            <a:r>
              <a:rPr lang="en-US" dirty="0"/>
              <a:t>Return value is the </a:t>
            </a:r>
            <a:r>
              <a:rPr lang="en-US" b="1" dirty="0" err="1">
                <a:latin typeface="Courier New" pitchFamily="49" charset="0"/>
              </a:rPr>
              <a:t>pid</a:t>
            </a:r>
            <a:r>
              <a:rPr lang="en-US" dirty="0"/>
              <a:t> of the child process that terminated</a:t>
            </a:r>
          </a:p>
          <a:p>
            <a:pPr lvl="1"/>
            <a:r>
              <a:rPr lang="en-US" dirty="0"/>
              <a:t>If </a:t>
            </a:r>
            <a:r>
              <a:rPr lang="en-US" b="1" dirty="0" err="1">
                <a:latin typeface="Courier New" pitchFamily="49" charset="0"/>
              </a:rPr>
              <a:t>child_status</a:t>
            </a:r>
            <a:r>
              <a:rPr lang="en-US" b="1" dirty="0"/>
              <a:t> </a:t>
            </a:r>
            <a:r>
              <a:rPr lang="en-US" b="1" dirty="0">
                <a:latin typeface="Courier New" pitchFamily="49" charset="0"/>
              </a:rPr>
              <a:t>!= NULL</a:t>
            </a:r>
            <a:r>
              <a:rPr lang="en-US" dirty="0"/>
              <a:t>, then the integer it points to will be set to  a value that indicates reason the child terminated and the exit status:</a:t>
            </a:r>
          </a:p>
          <a:p>
            <a:pPr lvl="2"/>
            <a:r>
              <a:rPr lang="en-US" dirty="0"/>
              <a:t>Checked using macros defined in </a:t>
            </a:r>
            <a:r>
              <a:rPr lang="en-US" dirty="0" err="1">
                <a:latin typeface="Courier New"/>
                <a:cs typeface="Courier New"/>
              </a:rPr>
              <a:t>wait.h</a:t>
            </a:r>
            <a:endParaRPr lang="en-US" dirty="0">
              <a:latin typeface="Courier New"/>
              <a:cs typeface="Courier New"/>
            </a:endParaRPr>
          </a:p>
          <a:p>
            <a:pPr lvl="3"/>
            <a:r>
              <a:rPr lang="en-US" dirty="0">
                <a:latin typeface="Courier New"/>
                <a:cs typeface="Courier New"/>
              </a:rPr>
              <a:t>WIFEXITED, WEXITSTATUS, WIFSIGNALED, WTERMSIG, WIFSTOPPED, WSTOPSIG, WIFCONTINUED</a:t>
            </a:r>
          </a:p>
          <a:p>
            <a:pPr lvl="3"/>
            <a:r>
              <a:rPr lang="en-US" dirty="0">
                <a:latin typeface="Calibri"/>
                <a:cs typeface="Calibri"/>
              </a:rPr>
              <a:t>See textbook for details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</a:rPr>
              <a:t>wait</a:t>
            </a:r>
            <a:r>
              <a:rPr lang="en-US"/>
              <a:t>: Synchronizing with Children</a:t>
            </a:r>
          </a:p>
        </p:txBody>
      </p:sp>
      <p:sp>
        <p:nvSpPr>
          <p:cNvPr id="506884" name="Text Box 4"/>
          <p:cNvSpPr txBox="1">
            <a:spLocks noChangeArrowheads="1"/>
          </p:cNvSpPr>
          <p:nvPr/>
        </p:nvSpPr>
        <p:spPr bwMode="auto">
          <a:xfrm>
            <a:off x="152400" y="1507391"/>
            <a:ext cx="5743580" cy="329320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fork9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child_status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"HC: hello from child\n"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exit(0);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} </a:t>
            </a:r>
            <a:r>
              <a:rPr lang="da-DK" sz="1600" dirty="0" err="1">
                <a:solidFill>
                  <a:srgbClr val="C200FF"/>
                </a:solidFill>
                <a:latin typeface="Menlo-Regular"/>
              </a:rPr>
              <a:t>else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{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"HP: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hello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 from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parent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\n"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wait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"CT: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child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 has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terminated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\n"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5936076" y="1959174"/>
            <a:ext cx="3131724" cy="1850826"/>
            <a:chOff x="4592180" y="4635500"/>
            <a:chExt cx="3367445" cy="1990135"/>
          </a:xfrm>
        </p:grpSpPr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5709180" y="6228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6639514" y="62314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259804" y="6265446"/>
              <a:ext cx="950256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V="1">
              <a:off x="5800620" y="62704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6210159" y="6265446"/>
              <a:ext cx="947223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latin typeface="Courier New"/>
                  <a:cs typeface="Courier New"/>
                </a:rPr>
                <a:t>wait</a:t>
              </a: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6725234" y="62636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>
              <a:spLocks noChangeAspect="1"/>
            </p:cNvSpPr>
            <p:nvPr/>
          </p:nvSpPr>
          <p:spPr>
            <a:xfrm>
              <a:off x="7564128" y="62115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012402" y="6265446"/>
              <a:ext cx="947223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4782080" y="62407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592180" y="6278146"/>
              <a:ext cx="799809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flipV="1">
              <a:off x="4873520" y="62729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Elbow Connector 35"/>
            <p:cNvCxnSpPr>
              <a:endCxn id="44" idx="2"/>
            </p:cNvCxnSpPr>
            <p:nvPr/>
          </p:nvCxnSpPr>
          <p:spPr>
            <a:xfrm rot="5400000" flipH="1" flipV="1">
              <a:off x="4638234" y="5169845"/>
              <a:ext cx="1262381" cy="879511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>
              <a:spLocks noChangeAspect="1"/>
            </p:cNvSpPr>
            <p:nvPr/>
          </p:nvSpPr>
          <p:spPr>
            <a:xfrm>
              <a:off x="5709180" y="49326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5" name="Oval 44"/>
            <p:cNvSpPr>
              <a:spLocks noChangeAspect="1"/>
            </p:cNvSpPr>
            <p:nvPr/>
          </p:nvSpPr>
          <p:spPr>
            <a:xfrm>
              <a:off x="6639514" y="49360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222269" y="4940300"/>
              <a:ext cx="1017034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flipV="1">
              <a:off x="5800620" y="49750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endCxn id="29" idx="7"/>
            </p:cNvCxnSpPr>
            <p:nvPr/>
          </p:nvCxnSpPr>
          <p:spPr>
            <a:xfrm flipH="1">
              <a:off x="6717563" y="4971633"/>
              <a:ext cx="7671" cy="1273235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6242981" y="4639856"/>
              <a:ext cx="947223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latin typeface="Courier New"/>
                  <a:cs typeface="Courier New"/>
                </a:rPr>
                <a:t>exit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543922" y="5940811"/>
              <a:ext cx="446813" cy="3474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HP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543922" y="4635500"/>
              <a:ext cx="446813" cy="3474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HC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308765" y="5626100"/>
              <a:ext cx="570937" cy="595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CT</a:t>
              </a:r>
            </a:p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</p:grpSp>
      <p:sp>
        <p:nvSpPr>
          <p:cNvPr id="62" name="Rectangle 3"/>
          <p:cNvSpPr>
            <a:spLocks noChangeArrowheads="1"/>
          </p:cNvSpPr>
          <p:nvPr/>
        </p:nvSpPr>
        <p:spPr bwMode="auto">
          <a:xfrm>
            <a:off x="4800600" y="4495800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817296" y="4999672"/>
            <a:ext cx="17379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Feasible output: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HC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HP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CT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024964" y="4999672"/>
            <a:ext cx="189043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Infeasible output: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HP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CT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HC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553200" cy="573088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Another wait </a:t>
            </a:r>
            <a:r>
              <a:rPr lang="en-US" dirty="0"/>
              <a:t>Example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578" y="1052512"/>
            <a:ext cx="8307388" cy="1233488"/>
          </a:xfrm>
        </p:spPr>
        <p:txBody>
          <a:bodyPr/>
          <a:lstStyle/>
          <a:p>
            <a:r>
              <a:rPr lang="en-US" sz="2000" b="0" dirty="0"/>
              <a:t>If multiple children completed, will take in arbitrary order</a:t>
            </a:r>
          </a:p>
          <a:p>
            <a:r>
              <a:rPr lang="en-US" sz="2000" b="0" dirty="0"/>
              <a:t>Can use macros WIFEXITED and WEXITSTATUS to get information about exit status</a:t>
            </a:r>
          </a:p>
        </p:txBody>
      </p:sp>
      <p:sp>
        <p:nvSpPr>
          <p:cNvPr id="500740" name="Text Box 4"/>
          <p:cNvSpPr txBox="1">
            <a:spLocks noChangeArrowheads="1"/>
          </p:cNvSpPr>
          <p:nvPr/>
        </p:nvSpPr>
        <p:spPr bwMode="auto">
          <a:xfrm>
            <a:off x="497084" y="2275106"/>
            <a:ext cx="7967145" cy="427809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fork10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 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[N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];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child_status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r>
              <a:rPr lang="nb-NO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b-NO" sz="16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nb-NO" sz="16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nb-NO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nb-NO" sz="1600" dirty="0">
                <a:solidFill>
                  <a:srgbClr val="000000"/>
                </a:solidFill>
                <a:latin typeface="Menlo-Regular"/>
              </a:rPr>
              <a:t>[i] = fork()) == 0) {</a:t>
            </a:r>
          </a:p>
          <a:p>
            <a:r>
              <a:rPr lang="nb-NO" sz="1600" dirty="0">
                <a:solidFill>
                  <a:srgbClr val="000000"/>
                </a:solidFill>
                <a:latin typeface="Menlo-Regular"/>
              </a:rPr>
              <a:t>            exit(100+i); </a:t>
            </a:r>
            <a:r>
              <a:rPr lang="nb-NO" sz="16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nb-NO" sz="1600" dirty="0">
              <a:solidFill>
                <a:srgbClr val="000000"/>
              </a:solidFill>
              <a:latin typeface="Menlo-Regular"/>
            </a:endParaRPr>
          </a:p>
          <a:p>
            <a:r>
              <a:rPr lang="nb-NO" sz="16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&lt; N;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++) {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Parent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wpid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wait(&amp;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(WIFEXITED(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"Child %d terminated with exit status 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pl-PL" sz="1600" dirty="0">
                <a:solidFill>
                  <a:srgbClr val="000000"/>
                </a:solidFill>
                <a:latin typeface="Menlo-Regular"/>
              </a:rPr>
              <a:t>                   </a:t>
            </a:r>
            <a:r>
              <a:rPr lang="pl-PL" sz="1600" dirty="0" err="1">
                <a:solidFill>
                  <a:srgbClr val="000000"/>
                </a:solidFill>
                <a:latin typeface="Menlo-Regular"/>
              </a:rPr>
              <a:t>wpid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, WEXITSTATUS(</a:t>
            </a:r>
            <a:r>
              <a:rPr lang="pl-PL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r>
              <a:rPr lang="hu-HU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Menlo-Regular"/>
              </a:rPr>
              <a:t>else</a:t>
            </a:r>
            <a:endParaRPr lang="hu-HU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"Child %d terminate abnormally\n"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wpid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258413" y="6195537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67844" y="493712"/>
            <a:ext cx="8839200" cy="573088"/>
          </a:xfrm>
        </p:spPr>
        <p:txBody>
          <a:bodyPr/>
          <a:lstStyle/>
          <a:p>
            <a:r>
              <a:rPr lang="en-US" sz="3400" dirty="0" err="1">
                <a:latin typeface="Courier New" pitchFamily="49" charset="0"/>
              </a:rPr>
              <a:t>waitpid</a:t>
            </a:r>
            <a:r>
              <a:rPr lang="en-US" sz="3400" dirty="0"/>
              <a:t>: Waiting for a Specific Process</a:t>
            </a:r>
            <a:endParaRPr lang="en-US" sz="3400" dirty="0">
              <a:latin typeface="Courier New" pitchFamily="49" charset="0"/>
            </a:endParaRP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62966"/>
            <a:ext cx="8610600" cy="1099234"/>
          </a:xfrm>
        </p:spPr>
        <p:txBody>
          <a:bodyPr/>
          <a:lstStyle/>
          <a:p>
            <a:r>
              <a:rPr lang="en-US" sz="2000" dirty="0" err="1">
                <a:latin typeface="Courier New" pitchFamily="49" charset="0"/>
              </a:rPr>
              <a:t>pid_t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</a:rPr>
              <a:t>waitpid</a:t>
            </a:r>
            <a:r>
              <a:rPr lang="en-US" sz="2000" dirty="0">
                <a:latin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</a:rPr>
              <a:t>pid_t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</a:rPr>
              <a:t>pid</a:t>
            </a:r>
            <a:r>
              <a:rPr lang="en-US" sz="2000" dirty="0">
                <a:latin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</a:rPr>
              <a:t> &amp;status, </a:t>
            </a:r>
            <a:r>
              <a:rPr lang="en-US" sz="2000" dirty="0" err="1">
                <a:latin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</a:rPr>
              <a:t> options)</a:t>
            </a:r>
          </a:p>
          <a:p>
            <a:pPr lvl="1"/>
            <a:r>
              <a:rPr lang="en-US" dirty="0"/>
              <a:t>Suspends current process until specific process terminates</a:t>
            </a:r>
          </a:p>
          <a:p>
            <a:pPr lvl="1"/>
            <a:r>
              <a:rPr lang="en-US" dirty="0"/>
              <a:t>Various options (see textbook)</a:t>
            </a:r>
          </a:p>
        </p:txBody>
      </p:sp>
      <p:sp>
        <p:nvSpPr>
          <p:cNvPr id="501764" name="Text Box 4"/>
          <p:cNvSpPr txBox="1">
            <a:spLocks noChangeArrowheads="1"/>
          </p:cNvSpPr>
          <p:nvPr/>
        </p:nvSpPr>
        <p:spPr bwMode="auto">
          <a:xfrm>
            <a:off x="485286" y="2461716"/>
            <a:ext cx="7967145" cy="427809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fork11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 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[N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];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Menlo-Regular"/>
              </a:rPr>
              <a:t>child_status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r>
              <a:rPr lang="nb-NO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b-NO" sz="16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nb-NO" sz="16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nb-NO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nb-NO" sz="1600" dirty="0">
                <a:solidFill>
                  <a:srgbClr val="000000"/>
                </a:solidFill>
                <a:latin typeface="Menlo-Regular"/>
              </a:rPr>
              <a:t>[i] = fork()) == 0)</a:t>
            </a:r>
          </a:p>
          <a:p>
            <a:r>
              <a:rPr lang="nb-NO" sz="1600" dirty="0">
                <a:solidFill>
                  <a:srgbClr val="000000"/>
                </a:solidFill>
                <a:latin typeface="Menlo-Regular"/>
              </a:rPr>
              <a:t>            exit(100+i); </a:t>
            </a:r>
            <a:r>
              <a:rPr lang="nb-NO" sz="16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nb-NO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N-1; i &gt;= 0; i--) {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err="1">
                <a:solidFill>
                  <a:srgbClr val="C1651C"/>
                </a:solidFill>
                <a:latin typeface="Menlo-Regular"/>
              </a:rPr>
              <a:t>wpid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waitpid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[i], &amp;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 0);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(WIFEXITED(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"Child %d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terminated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 with exit status %d\n"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pl-PL" sz="1600" dirty="0">
                <a:solidFill>
                  <a:srgbClr val="000000"/>
                </a:solidFill>
                <a:latin typeface="Menlo-Regular"/>
              </a:rPr>
              <a:t>                   </a:t>
            </a:r>
            <a:r>
              <a:rPr lang="pl-PL" sz="1600" dirty="0" err="1">
                <a:solidFill>
                  <a:srgbClr val="000000"/>
                </a:solidFill>
                <a:latin typeface="Menlo-Regular"/>
              </a:rPr>
              <a:t>wpid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, WEXITSTATUS(</a:t>
            </a:r>
            <a:r>
              <a:rPr lang="pl-PL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r>
              <a:rPr lang="hu-HU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Menlo-Regular"/>
              </a:rPr>
              <a:t>else</a:t>
            </a:r>
            <a:endParaRPr lang="hu-HU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"Child %d terminate abnormally\n"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wpid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246615" y="6382147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573088"/>
          </a:xfrm>
        </p:spPr>
        <p:txBody>
          <a:bodyPr/>
          <a:lstStyle/>
          <a:p>
            <a:r>
              <a:rPr lang="en-US" sz="3400" dirty="0" err="1">
                <a:latin typeface="Courier New" pitchFamily="49" charset="0"/>
              </a:rPr>
              <a:t>execve</a:t>
            </a:r>
            <a:r>
              <a:rPr lang="en-US" sz="3400" dirty="0">
                <a:latin typeface="Courier" pitchFamily="49" charset="0"/>
              </a:rPr>
              <a:t>:</a:t>
            </a:r>
            <a:r>
              <a:rPr lang="en-US" sz="3400" dirty="0"/>
              <a:t> Loading and Running Programs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410200"/>
          </a:xfrm>
        </p:spPr>
        <p:txBody>
          <a:bodyPr/>
          <a:lstStyle/>
          <a:p>
            <a:r>
              <a:rPr lang="en-US" sz="2000" dirty="0" err="1">
                <a:latin typeface="Courier New"/>
                <a:cs typeface="Courier New"/>
              </a:rPr>
              <a:t>int</a:t>
            </a: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err="1">
                <a:latin typeface="Courier New"/>
                <a:cs typeface="Courier New"/>
              </a:rPr>
              <a:t>execve</a:t>
            </a:r>
            <a:r>
              <a:rPr lang="en-US" sz="2000" dirty="0">
                <a:latin typeface="Courier New"/>
                <a:cs typeface="Courier New"/>
              </a:rPr>
              <a:t>(char *filename, char *</a:t>
            </a:r>
            <a:r>
              <a:rPr lang="en-US" sz="2000" dirty="0" err="1">
                <a:latin typeface="Courier New"/>
                <a:cs typeface="Courier New"/>
              </a:rPr>
              <a:t>argv</a:t>
            </a:r>
            <a:r>
              <a:rPr lang="en-US" sz="2000" dirty="0">
                <a:latin typeface="Courier New"/>
                <a:cs typeface="Courier New"/>
              </a:rPr>
              <a:t>[], char *</a:t>
            </a:r>
            <a:r>
              <a:rPr lang="en-US" sz="2000" dirty="0" err="1">
                <a:latin typeface="Courier New"/>
                <a:cs typeface="Courier New"/>
              </a:rPr>
              <a:t>envp</a:t>
            </a:r>
            <a:r>
              <a:rPr lang="en-US" sz="2000" dirty="0">
                <a:latin typeface="Courier New"/>
                <a:cs typeface="Courier New"/>
              </a:rPr>
              <a:t>[])</a:t>
            </a:r>
            <a:endParaRPr lang="en-US" dirty="0"/>
          </a:p>
          <a:p>
            <a:r>
              <a:rPr lang="en-US" dirty="0"/>
              <a:t>Loads and runs in the current process:</a:t>
            </a:r>
          </a:p>
          <a:p>
            <a:pPr lvl="1"/>
            <a:r>
              <a:rPr lang="en-US" dirty="0"/>
              <a:t>Executable  file </a:t>
            </a:r>
            <a:r>
              <a:rPr lang="en-US" b="1" dirty="0">
                <a:latin typeface="Courier New" pitchFamily="49" charset="0"/>
                <a:ea typeface="+mn-ea"/>
                <a:cs typeface="+mn-cs"/>
              </a:rPr>
              <a:t>filename</a:t>
            </a:r>
          </a:p>
          <a:p>
            <a:pPr lvl="2"/>
            <a:r>
              <a:rPr lang="en-US" dirty="0">
                <a:latin typeface="Calibri"/>
                <a:ea typeface="+mn-ea"/>
                <a:cs typeface="Calibri"/>
              </a:rPr>
              <a:t>Can be object file or script file beginning with </a:t>
            </a:r>
            <a:r>
              <a:rPr lang="en-US" dirty="0">
                <a:latin typeface="Courier New"/>
                <a:ea typeface="+mn-ea"/>
                <a:cs typeface="Courier New"/>
              </a:rPr>
              <a:t>#!interpreter          </a:t>
            </a:r>
            <a:r>
              <a:rPr lang="en-US" dirty="0">
                <a:latin typeface="Calibri"/>
                <a:ea typeface="+mn-ea"/>
                <a:cs typeface="Calibri"/>
              </a:rPr>
              <a:t>(e.g., </a:t>
            </a:r>
            <a:r>
              <a:rPr lang="en-US" dirty="0">
                <a:latin typeface="Courier New"/>
                <a:ea typeface="+mn-ea"/>
                <a:cs typeface="Courier New"/>
              </a:rPr>
              <a:t>#!/bin/bash</a:t>
            </a:r>
            <a:r>
              <a:rPr lang="en-US" dirty="0">
                <a:latin typeface="Calibri"/>
                <a:ea typeface="+mn-ea"/>
                <a:cs typeface="Calibri"/>
              </a:rPr>
              <a:t>)</a:t>
            </a:r>
            <a:endParaRPr lang="en-US" dirty="0">
              <a:latin typeface="Courier New"/>
              <a:ea typeface="+mn-ea"/>
              <a:cs typeface="Courier New"/>
            </a:endParaRPr>
          </a:p>
          <a:p>
            <a:pPr lvl="1"/>
            <a:r>
              <a:rPr lang="en-US" dirty="0"/>
              <a:t>…with argument list </a:t>
            </a:r>
            <a:r>
              <a:rPr lang="en-US" b="1" dirty="0" err="1">
                <a:latin typeface="Courier New" pitchFamily="49" charset="0"/>
                <a:ea typeface="+mn-ea"/>
                <a:cs typeface="+mn-cs"/>
              </a:rPr>
              <a:t>argv</a:t>
            </a:r>
            <a:endParaRPr lang="en-US" b="1" dirty="0">
              <a:latin typeface="Courier New" pitchFamily="49" charset="0"/>
              <a:ea typeface="+mn-ea"/>
              <a:cs typeface="+mn-cs"/>
            </a:endParaRPr>
          </a:p>
          <a:p>
            <a:pPr lvl="2"/>
            <a:r>
              <a:rPr lang="en-US" dirty="0">
                <a:latin typeface="Calibri"/>
                <a:ea typeface="+mn-ea"/>
                <a:cs typeface="Calibri"/>
              </a:rPr>
              <a:t>By convention </a:t>
            </a:r>
            <a:r>
              <a:rPr lang="en-US" b="1" dirty="0" err="1">
                <a:latin typeface="Courier New" pitchFamily="49" charset="0"/>
                <a:ea typeface="+mn-ea"/>
                <a:cs typeface="+mn-cs"/>
              </a:rPr>
              <a:t>argv</a:t>
            </a:r>
            <a:r>
              <a:rPr lang="en-US" b="1" dirty="0">
                <a:latin typeface="Courier New" pitchFamily="49" charset="0"/>
                <a:ea typeface="+mn-ea"/>
                <a:cs typeface="+mn-cs"/>
              </a:rPr>
              <a:t>[0]==filename</a:t>
            </a:r>
          </a:p>
          <a:p>
            <a:pPr lvl="1"/>
            <a:r>
              <a:rPr lang="en-US" dirty="0"/>
              <a:t>…and  environment variable </a:t>
            </a:r>
            <a:r>
              <a:rPr lang="en-US" dirty="0">
                <a:latin typeface="Calibri"/>
                <a:ea typeface="+mn-ea"/>
                <a:cs typeface="Calibri"/>
              </a:rPr>
              <a:t>list</a:t>
            </a:r>
            <a:r>
              <a:rPr lang="en-US" b="1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b="1" dirty="0" err="1">
                <a:latin typeface="Courier New" pitchFamily="49" charset="0"/>
                <a:ea typeface="+mn-ea"/>
                <a:cs typeface="+mn-cs"/>
              </a:rPr>
              <a:t>envp</a:t>
            </a:r>
            <a:endParaRPr lang="en-US" b="1" dirty="0">
              <a:latin typeface="Courier New" pitchFamily="49" charset="0"/>
              <a:ea typeface="+mn-ea"/>
              <a:cs typeface="+mn-cs"/>
            </a:endParaRPr>
          </a:p>
          <a:p>
            <a:pPr lvl="2"/>
            <a:r>
              <a:rPr lang="en-US" dirty="0"/>
              <a:t>“name=value” strings (e.g., </a:t>
            </a:r>
            <a:r>
              <a:rPr lang="en-US" dirty="0">
                <a:latin typeface="Courier New"/>
                <a:cs typeface="Courier New"/>
              </a:rPr>
              <a:t>USER=</a:t>
            </a:r>
            <a:r>
              <a:rPr lang="en-US" dirty="0" err="1">
                <a:latin typeface="Courier New"/>
                <a:cs typeface="Courier New"/>
              </a:rPr>
              <a:t>droh</a:t>
            </a:r>
            <a:r>
              <a:rPr lang="en-US" dirty="0"/>
              <a:t>)</a:t>
            </a:r>
          </a:p>
          <a:p>
            <a:pPr lvl="2"/>
            <a:r>
              <a:rPr lang="en-US" dirty="0" err="1">
                <a:latin typeface="Courier New"/>
                <a:cs typeface="Courier New"/>
              </a:rPr>
              <a:t>getenv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putenv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printenv</a:t>
            </a:r>
            <a:endParaRPr lang="en-US" b="1" dirty="0">
              <a:latin typeface="Courier New" pitchFamily="49" charset="0"/>
              <a:ea typeface="+mn-ea"/>
              <a:cs typeface="+mn-cs"/>
            </a:endParaRPr>
          </a:p>
          <a:p>
            <a:r>
              <a:rPr lang="en-US" dirty="0"/>
              <a:t>Overwrites code, data, and stack</a:t>
            </a:r>
          </a:p>
          <a:p>
            <a:pPr lvl="1"/>
            <a:r>
              <a:rPr lang="en-US" dirty="0"/>
              <a:t>Retains PID, open files and signal context</a:t>
            </a:r>
          </a:p>
          <a:p>
            <a:r>
              <a:rPr lang="en-US" dirty="0"/>
              <a:t>Called </a:t>
            </a:r>
            <a:r>
              <a:rPr lang="en-US" dirty="0">
                <a:solidFill>
                  <a:srgbClr val="FF0000"/>
                </a:solidFill>
              </a:rPr>
              <a:t>once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never </a:t>
            </a:r>
            <a:r>
              <a:rPr lang="en-US" dirty="0"/>
              <a:t>returns</a:t>
            </a:r>
          </a:p>
          <a:p>
            <a:pPr lvl="1"/>
            <a:r>
              <a:rPr lang="en-US" dirty="0"/>
              <a:t>…except if there is an 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686800" cy="573088"/>
          </a:xfrm>
        </p:spPr>
        <p:txBody>
          <a:bodyPr/>
          <a:lstStyle/>
          <a:p>
            <a:r>
              <a:rPr lang="en-US"/>
              <a:t>Exceptional Control Flow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82700"/>
            <a:ext cx="8281987" cy="5118100"/>
          </a:xfrm>
        </p:spPr>
        <p:txBody>
          <a:bodyPr/>
          <a:lstStyle/>
          <a:p>
            <a:r>
              <a:rPr lang="en-US" dirty="0"/>
              <a:t>Exists at all levels of a computer system</a:t>
            </a:r>
          </a:p>
          <a:p>
            <a:r>
              <a:rPr lang="en-US" dirty="0"/>
              <a:t>Low level mechanisms</a:t>
            </a:r>
          </a:p>
          <a:p>
            <a:pPr lvl="1"/>
            <a:r>
              <a:rPr lang="en-US" dirty="0"/>
              <a:t>1. </a:t>
            </a:r>
            <a:r>
              <a:rPr lang="en-US" b="1" dirty="0">
                <a:solidFill>
                  <a:srgbClr val="FF0000"/>
                </a:solidFill>
              </a:rPr>
              <a:t>Exceptions </a:t>
            </a:r>
          </a:p>
          <a:p>
            <a:pPr lvl="2"/>
            <a:r>
              <a:rPr lang="en-US" dirty="0"/>
              <a:t>Change in control flow in response to a system event </a:t>
            </a:r>
            <a:br>
              <a:rPr lang="en-US" dirty="0"/>
            </a:br>
            <a:r>
              <a:rPr lang="en-US" dirty="0"/>
              <a:t>(i.e.,  change in system state)</a:t>
            </a:r>
          </a:p>
          <a:p>
            <a:pPr lvl="2"/>
            <a:r>
              <a:rPr lang="en-US" dirty="0"/>
              <a:t>Implemented using combination of hardware and OS software	</a:t>
            </a:r>
          </a:p>
          <a:p>
            <a:r>
              <a:rPr lang="en-US" dirty="0"/>
              <a:t>Higher level mechanisms</a:t>
            </a:r>
          </a:p>
          <a:p>
            <a:pPr lvl="1"/>
            <a:r>
              <a:rPr lang="en-US" dirty="0"/>
              <a:t>2. </a:t>
            </a:r>
            <a:r>
              <a:rPr lang="en-US" b="1" dirty="0">
                <a:solidFill>
                  <a:srgbClr val="FF0000"/>
                </a:solidFill>
              </a:rPr>
              <a:t>Process context switch</a:t>
            </a:r>
          </a:p>
          <a:p>
            <a:pPr lvl="2"/>
            <a:r>
              <a:rPr lang="en-US" dirty="0"/>
              <a:t>Implemented by OS software and hardware timer</a:t>
            </a:r>
          </a:p>
          <a:p>
            <a:pPr lvl="1"/>
            <a:r>
              <a:rPr lang="en-US" dirty="0"/>
              <a:t>3. </a:t>
            </a:r>
            <a:r>
              <a:rPr lang="en-US" b="1" dirty="0">
                <a:solidFill>
                  <a:srgbClr val="FF0000"/>
                </a:solidFill>
              </a:rPr>
              <a:t>Signals</a:t>
            </a:r>
          </a:p>
          <a:p>
            <a:pPr lvl="2"/>
            <a:r>
              <a:rPr lang="en-US" dirty="0"/>
              <a:t>Implemented by OS software </a:t>
            </a:r>
          </a:p>
          <a:p>
            <a:pPr lvl="1"/>
            <a:r>
              <a:rPr lang="en-US" dirty="0"/>
              <a:t>4. </a:t>
            </a:r>
            <a:r>
              <a:rPr lang="en-US" b="1" dirty="0">
                <a:solidFill>
                  <a:srgbClr val="FF0000"/>
                </a:solidFill>
              </a:rPr>
              <a:t>Nonlocal jumps</a:t>
            </a:r>
            <a:r>
              <a:rPr lang="en-US" dirty="0"/>
              <a:t>: </a:t>
            </a:r>
            <a:r>
              <a:rPr lang="en-US" dirty="0" err="1">
                <a:latin typeface="Courier New"/>
                <a:cs typeface="Courier New"/>
              </a:rPr>
              <a:t>setjmp</a:t>
            </a:r>
            <a:r>
              <a:rPr lang="en-US" dirty="0">
                <a:latin typeface="Courier New"/>
                <a:cs typeface="Courier New"/>
              </a:rPr>
              <a:t>()</a:t>
            </a:r>
            <a:r>
              <a:rPr lang="en-US" dirty="0"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longjmp</a:t>
            </a:r>
            <a:r>
              <a:rPr lang="en-US" dirty="0">
                <a:latin typeface="Courier New"/>
                <a:cs typeface="Courier New"/>
              </a:rPr>
              <a:t>()</a:t>
            </a:r>
          </a:p>
          <a:p>
            <a:pPr lvl="2"/>
            <a:r>
              <a:rPr lang="en-US" dirty="0"/>
              <a:t>Implemented by C runtime library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3259926" cy="1905000"/>
          </a:xfrm>
        </p:spPr>
        <p:txBody>
          <a:bodyPr/>
          <a:lstStyle/>
          <a:p>
            <a:r>
              <a:rPr lang="en-US" dirty="0"/>
              <a:t>Structure of </a:t>
            </a:r>
            <a:br>
              <a:rPr lang="en-US" dirty="0"/>
            </a:br>
            <a:r>
              <a:rPr lang="en-US" dirty="0"/>
              <a:t>the stack when a new program starts</a:t>
            </a:r>
          </a:p>
        </p:txBody>
      </p:sp>
      <p:sp>
        <p:nvSpPr>
          <p:cNvPr id="38" name="Rectangle 379"/>
          <p:cNvSpPr>
            <a:spLocks noChangeArrowheads="1"/>
          </p:cNvSpPr>
          <p:nvPr/>
        </p:nvSpPr>
        <p:spPr bwMode="auto">
          <a:xfrm>
            <a:off x="3997944" y="381000"/>
            <a:ext cx="2819400" cy="685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Null-terminated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environment variable strings</a:t>
            </a:r>
          </a:p>
        </p:txBody>
      </p:sp>
      <p:sp>
        <p:nvSpPr>
          <p:cNvPr id="39" name="Rectangle 381"/>
          <p:cNvSpPr>
            <a:spLocks noChangeArrowheads="1"/>
          </p:cNvSpPr>
          <p:nvPr/>
        </p:nvSpPr>
        <p:spPr bwMode="auto">
          <a:xfrm>
            <a:off x="3997944" y="1066800"/>
            <a:ext cx="2819400" cy="685800"/>
          </a:xfrm>
          <a:prstGeom prst="rect">
            <a:avLst/>
          </a:prstGeom>
          <a:solidFill>
            <a:srgbClr val="ADADEB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Null-terminated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command-line arg strings</a:t>
            </a:r>
          </a:p>
        </p:txBody>
      </p:sp>
      <p:sp>
        <p:nvSpPr>
          <p:cNvPr id="40" name="Rectangle 382"/>
          <p:cNvSpPr>
            <a:spLocks noChangeArrowheads="1"/>
          </p:cNvSpPr>
          <p:nvPr/>
        </p:nvSpPr>
        <p:spPr bwMode="auto">
          <a:xfrm>
            <a:off x="3997944" y="1752600"/>
            <a:ext cx="2819400" cy="304800"/>
          </a:xfrm>
          <a:prstGeom prst="rect">
            <a:avLst/>
          </a:prstGeom>
          <a:solidFill>
            <a:srgbClr val="C0C0C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1" name="Rectangle 383"/>
          <p:cNvSpPr>
            <a:spLocks noChangeArrowheads="1"/>
          </p:cNvSpPr>
          <p:nvPr/>
        </p:nvSpPr>
        <p:spPr bwMode="auto">
          <a:xfrm>
            <a:off x="3997944" y="2057400"/>
            <a:ext cx="2819400" cy="304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envp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[n] == NULL</a:t>
            </a:r>
          </a:p>
        </p:txBody>
      </p:sp>
      <p:sp>
        <p:nvSpPr>
          <p:cNvPr id="42" name="Rectangle 384"/>
          <p:cNvSpPr>
            <a:spLocks noChangeArrowheads="1"/>
          </p:cNvSpPr>
          <p:nvPr/>
        </p:nvSpPr>
        <p:spPr bwMode="auto">
          <a:xfrm>
            <a:off x="3997944" y="2362200"/>
            <a:ext cx="2819400" cy="304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envp[n-1]</a:t>
            </a:r>
          </a:p>
        </p:txBody>
      </p:sp>
      <p:sp>
        <p:nvSpPr>
          <p:cNvPr id="43" name="Rectangle 385"/>
          <p:cNvSpPr>
            <a:spLocks noChangeArrowheads="1"/>
          </p:cNvSpPr>
          <p:nvPr/>
        </p:nvSpPr>
        <p:spPr bwMode="auto">
          <a:xfrm>
            <a:off x="3997944" y="2667000"/>
            <a:ext cx="2819400" cy="304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...</a:t>
            </a:r>
          </a:p>
        </p:txBody>
      </p:sp>
      <p:sp>
        <p:nvSpPr>
          <p:cNvPr id="44" name="Rectangle 386"/>
          <p:cNvSpPr>
            <a:spLocks noChangeArrowheads="1"/>
          </p:cNvSpPr>
          <p:nvPr/>
        </p:nvSpPr>
        <p:spPr bwMode="auto">
          <a:xfrm>
            <a:off x="3997944" y="2971800"/>
            <a:ext cx="2819400" cy="304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envp[0]</a:t>
            </a:r>
          </a:p>
        </p:txBody>
      </p:sp>
      <p:sp>
        <p:nvSpPr>
          <p:cNvPr id="45" name="Rectangle 387"/>
          <p:cNvSpPr>
            <a:spLocks noChangeArrowheads="1"/>
          </p:cNvSpPr>
          <p:nvPr/>
        </p:nvSpPr>
        <p:spPr bwMode="auto">
          <a:xfrm>
            <a:off x="3997944" y="3276600"/>
            <a:ext cx="28194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argv[argc] = NULL</a:t>
            </a:r>
          </a:p>
        </p:txBody>
      </p:sp>
      <p:sp>
        <p:nvSpPr>
          <p:cNvPr id="46" name="Rectangle 388"/>
          <p:cNvSpPr>
            <a:spLocks noChangeArrowheads="1"/>
          </p:cNvSpPr>
          <p:nvPr/>
        </p:nvSpPr>
        <p:spPr bwMode="auto">
          <a:xfrm>
            <a:off x="3997944" y="3581400"/>
            <a:ext cx="2819400" cy="304800"/>
          </a:xfrm>
          <a:prstGeom prst="rect">
            <a:avLst/>
          </a:prstGeom>
          <a:solidFill>
            <a:srgbClr val="ADADEB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argv[argc-1]</a:t>
            </a:r>
          </a:p>
        </p:txBody>
      </p:sp>
      <p:sp>
        <p:nvSpPr>
          <p:cNvPr id="47" name="Rectangle 389"/>
          <p:cNvSpPr>
            <a:spLocks noChangeArrowheads="1"/>
          </p:cNvSpPr>
          <p:nvPr/>
        </p:nvSpPr>
        <p:spPr bwMode="auto">
          <a:xfrm>
            <a:off x="3997944" y="3886200"/>
            <a:ext cx="2819400" cy="304800"/>
          </a:xfrm>
          <a:prstGeom prst="rect">
            <a:avLst/>
          </a:prstGeom>
          <a:solidFill>
            <a:srgbClr val="ADADEB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...</a:t>
            </a:r>
          </a:p>
        </p:txBody>
      </p:sp>
      <p:sp>
        <p:nvSpPr>
          <p:cNvPr id="48" name="Rectangle 390"/>
          <p:cNvSpPr>
            <a:spLocks noChangeArrowheads="1"/>
          </p:cNvSpPr>
          <p:nvPr/>
        </p:nvSpPr>
        <p:spPr bwMode="auto">
          <a:xfrm>
            <a:off x="3997944" y="4191000"/>
            <a:ext cx="2819400" cy="304800"/>
          </a:xfrm>
          <a:prstGeom prst="rect">
            <a:avLst/>
          </a:prstGeom>
          <a:solidFill>
            <a:srgbClr val="ADADEB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argv[0]</a:t>
            </a:r>
          </a:p>
        </p:txBody>
      </p:sp>
      <p:sp>
        <p:nvSpPr>
          <p:cNvPr id="49" name="Rectangle 399"/>
          <p:cNvSpPr>
            <a:spLocks noChangeArrowheads="1"/>
          </p:cNvSpPr>
          <p:nvPr/>
        </p:nvSpPr>
        <p:spPr bwMode="auto">
          <a:xfrm>
            <a:off x="4009385" y="5488077"/>
            <a:ext cx="2819400" cy="6858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ys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Future stack frame for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main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0" name="Text Box 401"/>
          <p:cNvSpPr txBox="1">
            <a:spLocks noChangeArrowheads="1"/>
          </p:cNvSpPr>
          <p:nvPr/>
        </p:nvSpPr>
        <p:spPr bwMode="auto">
          <a:xfrm>
            <a:off x="7709422" y="2416442"/>
            <a:ext cx="1339279" cy="646331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environ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(global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var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)</a:t>
            </a:r>
          </a:p>
        </p:txBody>
      </p:sp>
      <p:sp>
        <p:nvSpPr>
          <p:cNvPr id="51" name="Line 406"/>
          <p:cNvSpPr>
            <a:spLocks noChangeShapeType="1"/>
          </p:cNvSpPr>
          <p:nvPr/>
        </p:nvSpPr>
        <p:spPr bwMode="auto">
          <a:xfrm flipV="1">
            <a:off x="3045404" y="4435332"/>
            <a:ext cx="961021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2" name="Line 407"/>
          <p:cNvSpPr>
            <a:spLocks noChangeShapeType="1"/>
          </p:cNvSpPr>
          <p:nvPr/>
        </p:nvSpPr>
        <p:spPr bwMode="auto">
          <a:xfrm flipH="1">
            <a:off x="3616944" y="4279900"/>
            <a:ext cx="4953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3" name="Line 408"/>
          <p:cNvSpPr>
            <a:spLocks noChangeShapeType="1"/>
          </p:cNvSpPr>
          <p:nvPr/>
        </p:nvSpPr>
        <p:spPr bwMode="auto">
          <a:xfrm flipV="1">
            <a:off x="3616944" y="1676400"/>
            <a:ext cx="0" cy="25908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4" name="Line 409"/>
          <p:cNvSpPr>
            <a:spLocks noChangeShapeType="1"/>
          </p:cNvSpPr>
          <p:nvPr/>
        </p:nvSpPr>
        <p:spPr bwMode="auto">
          <a:xfrm>
            <a:off x="3616944" y="16764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5" name="Line 411"/>
          <p:cNvSpPr>
            <a:spLocks noChangeShapeType="1"/>
          </p:cNvSpPr>
          <p:nvPr/>
        </p:nvSpPr>
        <p:spPr bwMode="auto">
          <a:xfrm flipH="1">
            <a:off x="6703044" y="3060700"/>
            <a:ext cx="4953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6" name="Line 412"/>
          <p:cNvSpPr>
            <a:spLocks noChangeShapeType="1"/>
          </p:cNvSpPr>
          <p:nvPr/>
        </p:nvSpPr>
        <p:spPr bwMode="auto">
          <a:xfrm flipH="1" flipV="1">
            <a:off x="7236444" y="990600"/>
            <a:ext cx="0" cy="20574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7" name="Line 413"/>
          <p:cNvSpPr>
            <a:spLocks noChangeShapeType="1"/>
          </p:cNvSpPr>
          <p:nvPr/>
        </p:nvSpPr>
        <p:spPr bwMode="auto">
          <a:xfrm>
            <a:off x="6817344" y="9906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8" name="Oval 417"/>
          <p:cNvSpPr>
            <a:spLocks noChangeAspect="1" noChangeArrowheads="1"/>
          </p:cNvSpPr>
          <p:nvPr/>
        </p:nvSpPr>
        <p:spPr bwMode="auto">
          <a:xfrm>
            <a:off x="4112244" y="4238625"/>
            <a:ext cx="92075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9" name="Oval 419"/>
          <p:cNvSpPr>
            <a:spLocks noChangeAspect="1" noChangeArrowheads="1"/>
          </p:cNvSpPr>
          <p:nvPr/>
        </p:nvSpPr>
        <p:spPr bwMode="auto">
          <a:xfrm>
            <a:off x="6626844" y="3019425"/>
            <a:ext cx="92075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0" name="Text Box 421"/>
          <p:cNvSpPr txBox="1">
            <a:spLocks noChangeArrowheads="1"/>
          </p:cNvSpPr>
          <p:nvPr/>
        </p:nvSpPr>
        <p:spPr bwMode="auto">
          <a:xfrm>
            <a:off x="7040835" y="288409"/>
            <a:ext cx="14927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Bottom of stack</a:t>
            </a:r>
          </a:p>
        </p:txBody>
      </p:sp>
      <p:sp>
        <p:nvSpPr>
          <p:cNvPr id="61" name="Text Box 422"/>
          <p:cNvSpPr txBox="1">
            <a:spLocks noChangeArrowheads="1"/>
          </p:cNvSpPr>
          <p:nvPr/>
        </p:nvSpPr>
        <p:spPr bwMode="auto">
          <a:xfrm>
            <a:off x="7027849" y="5251303"/>
            <a:ext cx="12234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Top of stack</a:t>
            </a:r>
          </a:p>
        </p:txBody>
      </p:sp>
      <p:sp>
        <p:nvSpPr>
          <p:cNvPr id="64" name="Line 431"/>
          <p:cNvSpPr>
            <a:spLocks noChangeShapeType="1"/>
          </p:cNvSpPr>
          <p:nvPr/>
        </p:nvSpPr>
        <p:spPr bwMode="auto">
          <a:xfrm>
            <a:off x="7406067" y="3154102"/>
            <a:ext cx="398673" cy="194247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5" name="Line 433"/>
          <p:cNvSpPr>
            <a:spLocks noChangeShapeType="1"/>
          </p:cNvSpPr>
          <p:nvPr/>
        </p:nvSpPr>
        <p:spPr bwMode="auto">
          <a:xfrm flipH="1">
            <a:off x="6830040" y="3153838"/>
            <a:ext cx="585722" cy="16008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6" name="Text Box 401"/>
          <p:cNvSpPr txBox="1">
            <a:spLocks noChangeArrowheads="1"/>
          </p:cNvSpPr>
          <p:nvPr/>
        </p:nvSpPr>
        <p:spPr bwMode="auto">
          <a:xfrm>
            <a:off x="1912773" y="4132836"/>
            <a:ext cx="1113312" cy="584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argv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(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in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%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rsi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)</a:t>
            </a:r>
          </a:p>
        </p:txBody>
      </p:sp>
      <p:sp>
        <p:nvSpPr>
          <p:cNvPr id="67" name="Text Box 401"/>
          <p:cNvSpPr txBox="1">
            <a:spLocks noChangeArrowheads="1"/>
          </p:cNvSpPr>
          <p:nvPr/>
        </p:nvSpPr>
        <p:spPr bwMode="auto">
          <a:xfrm>
            <a:off x="7781869" y="3243116"/>
            <a:ext cx="1189831" cy="620121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square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envp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(in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%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rdx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)</a:t>
            </a:r>
          </a:p>
        </p:txBody>
      </p:sp>
      <p:sp>
        <p:nvSpPr>
          <p:cNvPr id="68" name="Line 431"/>
          <p:cNvSpPr>
            <a:spLocks noChangeShapeType="1"/>
          </p:cNvSpPr>
          <p:nvPr/>
        </p:nvSpPr>
        <p:spPr bwMode="auto">
          <a:xfrm flipV="1">
            <a:off x="7421182" y="2940361"/>
            <a:ext cx="398673" cy="194247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9" name="Rectangle 379"/>
          <p:cNvSpPr>
            <a:spLocks noChangeArrowheads="1"/>
          </p:cNvSpPr>
          <p:nvPr/>
        </p:nvSpPr>
        <p:spPr bwMode="auto">
          <a:xfrm>
            <a:off x="4001615" y="4801237"/>
            <a:ext cx="2819400" cy="6858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Stack frame for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libc_start_main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/>
              <a:cs typeface="Courier New"/>
            </a:endParaRPr>
          </a:p>
        </p:txBody>
      </p:sp>
      <p:sp>
        <p:nvSpPr>
          <p:cNvPr id="70" name="Rectangle 382"/>
          <p:cNvSpPr>
            <a:spLocks noChangeArrowheads="1"/>
          </p:cNvSpPr>
          <p:nvPr/>
        </p:nvSpPr>
        <p:spPr bwMode="auto">
          <a:xfrm>
            <a:off x="4001614" y="4502315"/>
            <a:ext cx="2819400" cy="304800"/>
          </a:xfrm>
          <a:prstGeom prst="rect">
            <a:avLst/>
          </a:prstGeom>
          <a:solidFill>
            <a:srgbClr val="C0C0C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1" name="Text Box 401"/>
          <p:cNvSpPr txBox="1">
            <a:spLocks noChangeArrowheads="1"/>
          </p:cNvSpPr>
          <p:nvPr/>
        </p:nvSpPr>
        <p:spPr bwMode="auto">
          <a:xfrm>
            <a:off x="1905000" y="4914535"/>
            <a:ext cx="1113312" cy="584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argc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(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in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%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rdi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6306020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execve</a:t>
            </a:r>
            <a:r>
              <a:rPr lang="en-US" dirty="0"/>
              <a:t> Example</a:t>
            </a: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2590800" y="3352800"/>
            <a:ext cx="220980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>
                <a:latin typeface="Courier New"/>
                <a:cs typeface="Courier New"/>
              </a:rPr>
              <a:t>envp</a:t>
            </a:r>
            <a:r>
              <a:rPr lang="en-US" sz="1800" b="0" dirty="0">
                <a:latin typeface="Courier New"/>
                <a:cs typeface="Courier New"/>
              </a:rPr>
              <a:t>[n] = NULL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2590800" y="3657600"/>
            <a:ext cx="220980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>
                <a:latin typeface="Courier New"/>
                <a:cs typeface="Courier New"/>
              </a:rPr>
              <a:t>envp</a:t>
            </a:r>
            <a:r>
              <a:rPr lang="en-US" sz="1800" b="0" dirty="0">
                <a:latin typeface="Courier New"/>
                <a:cs typeface="Courier New"/>
              </a:rPr>
              <a:t>[n-1]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2590800" y="4267200"/>
            <a:ext cx="2209800" cy="293132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>
                <a:latin typeface="Courier New"/>
                <a:cs typeface="Courier New"/>
              </a:rPr>
              <a:t>envp</a:t>
            </a:r>
            <a:r>
              <a:rPr lang="en-US" sz="1800" b="0" dirty="0">
                <a:latin typeface="Courier New"/>
                <a:cs typeface="Courier New"/>
              </a:rPr>
              <a:t>[0]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2590800" y="3962400"/>
            <a:ext cx="220980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>
                <a:latin typeface="Courier New"/>
                <a:cs typeface="Courier New"/>
              </a:rPr>
              <a:t>…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2590799" y="2035998"/>
            <a:ext cx="2743201" cy="2733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>
                <a:latin typeface="Courier New"/>
                <a:cs typeface="Courier New"/>
              </a:rPr>
              <a:t>myargv</a:t>
            </a:r>
            <a:r>
              <a:rPr lang="en-US" sz="1800" b="0" dirty="0">
                <a:latin typeface="Courier New"/>
                <a:cs typeface="Courier New"/>
              </a:rPr>
              <a:t>[</a:t>
            </a:r>
            <a:r>
              <a:rPr lang="en-US" sz="1800" b="0" dirty="0" err="1">
                <a:latin typeface="Courier New"/>
                <a:cs typeface="Courier New"/>
              </a:rPr>
              <a:t>argc</a:t>
            </a:r>
            <a:r>
              <a:rPr lang="en-US" sz="1800" b="0" dirty="0">
                <a:latin typeface="Courier New"/>
                <a:cs typeface="Courier New"/>
              </a:rPr>
              <a:t>] = NULL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2590800" y="2297668"/>
            <a:ext cx="27432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>
                <a:latin typeface="Courier New"/>
                <a:cs typeface="Courier New"/>
              </a:rPr>
              <a:t>myargv</a:t>
            </a:r>
            <a:r>
              <a:rPr lang="en-US" sz="1800" b="0" dirty="0">
                <a:latin typeface="Courier New"/>
                <a:cs typeface="Courier New"/>
              </a:rPr>
              <a:t>[2]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2590800" y="2831068"/>
            <a:ext cx="27432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>
                <a:latin typeface="Courier New"/>
                <a:cs typeface="Courier New"/>
              </a:rPr>
              <a:t>myargv</a:t>
            </a:r>
            <a:r>
              <a:rPr lang="en-US" sz="1800" b="0" dirty="0">
                <a:latin typeface="Courier New"/>
                <a:cs typeface="Courier New"/>
              </a:rPr>
              <a:t>[0]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2590800" y="2602468"/>
            <a:ext cx="2743200" cy="2733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>
                <a:latin typeface="Courier New"/>
                <a:cs typeface="Courier New"/>
              </a:rPr>
              <a:t>myargv</a:t>
            </a:r>
            <a:r>
              <a:rPr lang="en-US" sz="1800" b="0" dirty="0">
                <a:latin typeface="Courier New"/>
                <a:cs typeface="Courier New"/>
              </a:rPr>
              <a:t>[1]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86905" y="2907268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“</a:t>
            </a:r>
            <a:r>
              <a:rPr lang="en-US" sz="1800" b="0" dirty="0">
                <a:latin typeface="Courier New"/>
                <a:cs typeface="Courier New"/>
              </a:rPr>
              <a:t>/bin/</a:t>
            </a:r>
            <a:r>
              <a:rPr lang="en-US" sz="1800" b="0" dirty="0" err="1">
                <a:latin typeface="Courier New"/>
                <a:cs typeface="Courier New"/>
              </a:rPr>
              <a:t>ls</a:t>
            </a:r>
            <a:r>
              <a:rPr lang="en-US" sz="1800" dirty="0">
                <a:latin typeface="Courier New"/>
                <a:cs typeface="Courier New"/>
              </a:rPr>
              <a:t>”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86905" y="2598155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“</a:t>
            </a:r>
            <a:r>
              <a:rPr lang="en-US" sz="1800" b="0" dirty="0">
                <a:latin typeface="Courier New"/>
                <a:cs typeface="Courier New"/>
              </a:rPr>
              <a:t>-</a:t>
            </a:r>
            <a:r>
              <a:rPr lang="en-US" sz="1800" b="0" dirty="0" err="1">
                <a:latin typeface="Courier New"/>
                <a:cs typeface="Courier New"/>
              </a:rPr>
              <a:t>lt</a:t>
            </a:r>
            <a:r>
              <a:rPr lang="en-US" sz="1800" dirty="0">
                <a:latin typeface="Courier New"/>
                <a:cs typeface="Courier New"/>
              </a:rPr>
              <a:t>”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089388" y="2297668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“</a:t>
            </a:r>
            <a:r>
              <a:rPr lang="en-US" sz="1800" b="0" dirty="0">
                <a:latin typeface="Courier New"/>
                <a:cs typeface="Courier New"/>
              </a:rPr>
              <a:t>/</a:t>
            </a:r>
            <a:r>
              <a:rPr lang="en-US" sz="1800" b="0" dirty="0" err="1">
                <a:latin typeface="Courier New"/>
                <a:cs typeface="Courier New"/>
              </a:rPr>
              <a:t>usr</a:t>
            </a:r>
            <a:r>
              <a:rPr lang="en-US" sz="1800" b="0" dirty="0">
                <a:latin typeface="Courier New"/>
                <a:cs typeface="Courier New"/>
              </a:rPr>
              <a:t>/include</a:t>
            </a:r>
            <a:r>
              <a:rPr lang="en-US" sz="1800" dirty="0">
                <a:latin typeface="Courier New"/>
                <a:cs typeface="Courier New"/>
              </a:rPr>
              <a:t>”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62600" y="4234130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“</a:t>
            </a:r>
            <a:r>
              <a:rPr lang="en-US" sz="1800" b="0" dirty="0">
                <a:latin typeface="Courier New"/>
                <a:cs typeface="Courier New"/>
              </a:rPr>
              <a:t>USER=</a:t>
            </a:r>
            <a:r>
              <a:rPr lang="en-US" sz="1800" b="0" dirty="0" err="1">
                <a:latin typeface="Courier New"/>
                <a:cs typeface="Courier New"/>
              </a:rPr>
              <a:t>droh</a:t>
            </a:r>
            <a:r>
              <a:rPr lang="en-US" sz="1800" dirty="0">
                <a:latin typeface="Courier New"/>
                <a:cs typeface="Courier New"/>
              </a:rPr>
              <a:t>”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562600" y="3624074"/>
            <a:ext cx="2252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“</a:t>
            </a:r>
            <a:r>
              <a:rPr lang="en-US" sz="1800" b="0" dirty="0">
                <a:latin typeface="Courier New"/>
                <a:cs typeface="Courier New"/>
              </a:rPr>
              <a:t>PWD=/</a:t>
            </a:r>
            <a:r>
              <a:rPr lang="en-US" sz="1800" b="0" dirty="0" err="1">
                <a:latin typeface="Courier New"/>
                <a:cs typeface="Courier New"/>
              </a:rPr>
              <a:t>usr</a:t>
            </a:r>
            <a:r>
              <a:rPr lang="en-US" sz="1800" b="0" dirty="0">
                <a:latin typeface="Courier New"/>
                <a:cs typeface="Courier New"/>
              </a:rPr>
              <a:t>/</a:t>
            </a:r>
            <a:r>
              <a:rPr lang="en-US" sz="1800" b="0" dirty="0" err="1">
                <a:latin typeface="Courier New"/>
                <a:cs typeface="Courier New"/>
              </a:rPr>
              <a:t>droh</a:t>
            </a:r>
            <a:r>
              <a:rPr lang="en-US" sz="1800" dirty="0">
                <a:latin typeface="Courier New"/>
                <a:cs typeface="Courier New"/>
              </a:rPr>
              <a:t>”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5334000" y="3091130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 flipV="1">
            <a:off x="5334000" y="2782821"/>
            <a:ext cx="717550" cy="350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5334000" y="2481530"/>
            <a:ext cx="736469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stCxn id="16" idx="3"/>
            <a:endCxn id="33" idx="1"/>
          </p:cNvCxnSpPr>
          <p:nvPr/>
        </p:nvCxnSpPr>
        <p:spPr bwMode="auto">
          <a:xfrm>
            <a:off x="4800600" y="4413766"/>
            <a:ext cx="762000" cy="503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stCxn id="15" idx="3"/>
            <a:endCxn id="35" idx="1"/>
          </p:cNvCxnSpPr>
          <p:nvPr/>
        </p:nvCxnSpPr>
        <p:spPr bwMode="auto">
          <a:xfrm flipV="1">
            <a:off x="4800600" y="3808740"/>
            <a:ext cx="762000" cy="12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85800" y="4376470"/>
            <a:ext cx="115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Courier New"/>
                <a:cs typeface="Courier New"/>
              </a:rPr>
              <a:t>environ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1828800" y="4560332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838200" y="2907268"/>
            <a:ext cx="1015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latin typeface="Courier New"/>
                <a:cs typeface="Courier New"/>
              </a:rPr>
              <a:t>myargv</a:t>
            </a:r>
            <a:endParaRPr lang="en-US" sz="1800" b="0" dirty="0">
              <a:latin typeface="Courier New"/>
              <a:cs typeface="Courier New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1828800" y="3091130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622643" y="4983540"/>
            <a:ext cx="7225957" cy="156966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600" dirty="0">
                <a:solidFill>
                  <a:srgbClr val="9D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Fork()) == 0) {   </a:t>
            </a:r>
            <a:r>
              <a:rPr lang="en-US" sz="1600" dirty="0">
                <a:solidFill>
                  <a:srgbClr val="9D0003"/>
                </a:solidFill>
                <a:latin typeface="Menlo-Regular"/>
              </a:rPr>
              <a:t>/* Child runs program */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</a:t>
            </a:r>
            <a:r>
              <a:rPr lang="en-US" sz="1600" dirty="0">
                <a:solidFill>
                  <a:srgbClr val="9D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execve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[0],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environ) &lt; 0) {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72004C"/>
                </a:solidFill>
                <a:latin typeface="Menlo-Regular"/>
              </a:rPr>
              <a:t>"%s: Command not found.\n"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[0]);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exit(1);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}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}                                                                                                    </a:t>
            </a: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 bwMode="auto">
          <a:xfrm>
            <a:off x="381000" y="1262966"/>
            <a:ext cx="7568111" cy="456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dirty="0">
                <a:latin typeface="Calibri"/>
                <a:cs typeface="Calibri"/>
              </a:rPr>
              <a:t>Executes</a:t>
            </a:r>
            <a:r>
              <a:rPr lang="en-US" sz="2000" dirty="0">
                <a:latin typeface="Courier New" pitchFamily="49" charset="0"/>
              </a:rPr>
              <a:t> “</a:t>
            </a:r>
            <a:r>
              <a:rPr lang="en-US" sz="2000" b="0" dirty="0">
                <a:latin typeface="Courier New"/>
                <a:cs typeface="Courier New"/>
              </a:rPr>
              <a:t>/bin/</a:t>
            </a:r>
            <a:r>
              <a:rPr lang="en-US" sz="2000" b="0" dirty="0" err="1">
                <a:latin typeface="Courier New"/>
                <a:cs typeface="Courier New"/>
              </a:rPr>
              <a:t>ls</a:t>
            </a:r>
            <a:r>
              <a:rPr lang="en-US" sz="2000" b="0" dirty="0">
                <a:latin typeface="Courier New"/>
                <a:cs typeface="Courier New"/>
              </a:rPr>
              <a:t> –</a:t>
            </a:r>
            <a:r>
              <a:rPr lang="en-US" sz="2000" b="0" dirty="0" err="1">
                <a:latin typeface="Courier New"/>
                <a:cs typeface="Courier New"/>
              </a:rPr>
              <a:t>lt</a:t>
            </a:r>
            <a:r>
              <a:rPr lang="en-US" sz="2000" b="0" dirty="0">
                <a:latin typeface="Courier New"/>
                <a:cs typeface="Courier New"/>
              </a:rPr>
              <a:t> /</a:t>
            </a:r>
            <a:r>
              <a:rPr lang="en-US" sz="2000" b="0" dirty="0" err="1">
                <a:latin typeface="Courier New"/>
                <a:cs typeface="Courier New"/>
              </a:rPr>
              <a:t>usr</a:t>
            </a:r>
            <a:r>
              <a:rPr lang="en-US" sz="2000" b="0" dirty="0">
                <a:latin typeface="Courier New"/>
                <a:cs typeface="Courier New"/>
              </a:rPr>
              <a:t>/include</a:t>
            </a:r>
            <a:r>
              <a:rPr lang="en-US" sz="2000" dirty="0">
                <a:latin typeface="Courier New" pitchFamily="49" charset="0"/>
              </a:rPr>
              <a:t>” </a:t>
            </a:r>
            <a:r>
              <a:rPr lang="en-US" sz="2000" dirty="0">
                <a:latin typeface="Calibri"/>
                <a:cs typeface="Calibri"/>
              </a:rPr>
              <a:t>in child process using current environment: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362200"/>
            <a:ext cx="1708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Courier New"/>
                <a:cs typeface="Courier New"/>
              </a:rPr>
              <a:t>(</a:t>
            </a:r>
            <a:r>
              <a:rPr lang="en-US" sz="1800" b="0" dirty="0" err="1">
                <a:latin typeface="Courier New"/>
                <a:cs typeface="Courier New"/>
              </a:rPr>
              <a:t>argc</a:t>
            </a:r>
            <a:r>
              <a:rPr lang="en-US" sz="1800" b="0" dirty="0">
                <a:latin typeface="Courier New"/>
                <a:cs typeface="Courier New"/>
              </a:rPr>
              <a:t> == 3)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 dirty="0"/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  <a:p>
            <a:pPr lvl="1"/>
            <a:r>
              <a:rPr lang="en-US" dirty="0"/>
              <a:t>Events that require nonstandard control flow</a:t>
            </a:r>
          </a:p>
          <a:p>
            <a:pPr lvl="1"/>
            <a:r>
              <a:rPr lang="en-US" dirty="0"/>
              <a:t>Generated externally (interrupts) or internally (traps and faults)</a:t>
            </a:r>
          </a:p>
          <a:p>
            <a:endParaRPr lang="en-US" dirty="0"/>
          </a:p>
          <a:p>
            <a:r>
              <a:rPr lang="en-US" dirty="0"/>
              <a:t>Processes</a:t>
            </a:r>
          </a:p>
          <a:p>
            <a:pPr lvl="1"/>
            <a:r>
              <a:rPr lang="en-US" dirty="0"/>
              <a:t>At any given time, system has multiple active processes</a:t>
            </a:r>
          </a:p>
          <a:p>
            <a:pPr lvl="1"/>
            <a:r>
              <a:rPr lang="en-US" dirty="0"/>
              <a:t>Only one can execute at a time on a single core, though</a:t>
            </a:r>
          </a:p>
          <a:p>
            <a:pPr lvl="1"/>
            <a:r>
              <a:rPr lang="en-US" dirty="0"/>
              <a:t>Each process appears to have total control of </a:t>
            </a:r>
            <a:br>
              <a:rPr lang="en-US" dirty="0"/>
            </a:br>
            <a:r>
              <a:rPr lang="en-US" dirty="0"/>
              <a:t>processor + private memory space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(cont.)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Spawning processes</a:t>
            </a:r>
          </a:p>
          <a:p>
            <a:pPr lvl="1"/>
            <a:r>
              <a:rPr lang="en-US" dirty="0"/>
              <a:t>Call </a:t>
            </a:r>
            <a:r>
              <a:rPr lang="en-US" dirty="0">
                <a:latin typeface="Courier New"/>
                <a:cs typeface="Courier New"/>
              </a:rPr>
              <a:t>fork</a:t>
            </a:r>
          </a:p>
          <a:p>
            <a:pPr lvl="1"/>
            <a:r>
              <a:rPr lang="en-US" dirty="0"/>
              <a:t>One call, two returns</a:t>
            </a:r>
          </a:p>
          <a:p>
            <a:r>
              <a:rPr lang="en-US" dirty="0"/>
              <a:t>Process completion</a:t>
            </a:r>
          </a:p>
          <a:p>
            <a:pPr lvl="1"/>
            <a:r>
              <a:rPr lang="en-US" dirty="0"/>
              <a:t>Call </a:t>
            </a:r>
            <a:r>
              <a:rPr lang="en-US" dirty="0">
                <a:latin typeface="Courier New"/>
                <a:cs typeface="Courier New"/>
              </a:rPr>
              <a:t>exit</a:t>
            </a:r>
          </a:p>
          <a:p>
            <a:pPr lvl="1"/>
            <a:r>
              <a:rPr lang="en-US" dirty="0"/>
              <a:t>One call, no return</a:t>
            </a:r>
          </a:p>
          <a:p>
            <a:r>
              <a:rPr lang="en-US" dirty="0"/>
              <a:t>Reaping and waiting for processes</a:t>
            </a:r>
          </a:p>
          <a:p>
            <a:pPr lvl="1"/>
            <a:r>
              <a:rPr lang="en-US" dirty="0"/>
              <a:t>Call </a:t>
            </a:r>
            <a:r>
              <a:rPr lang="en-US" dirty="0">
                <a:latin typeface="Courier New"/>
                <a:cs typeface="Courier New"/>
              </a:rPr>
              <a:t>wait</a:t>
            </a:r>
            <a:r>
              <a:rPr lang="en-US" dirty="0"/>
              <a:t> or </a:t>
            </a:r>
            <a:r>
              <a:rPr lang="en-US" dirty="0" err="1">
                <a:latin typeface="Courier New"/>
                <a:cs typeface="Courier New"/>
              </a:rPr>
              <a:t>waitpid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/>
              <a:t>Loading and running programs</a:t>
            </a:r>
          </a:p>
          <a:p>
            <a:pPr lvl="1"/>
            <a:r>
              <a:rPr lang="en-US" dirty="0"/>
              <a:t>Call </a:t>
            </a:r>
            <a:r>
              <a:rPr lang="en-US" dirty="0" err="1">
                <a:latin typeface="Courier New"/>
                <a:cs typeface="Courier New"/>
              </a:rPr>
              <a:t>execve</a:t>
            </a:r>
            <a:r>
              <a:rPr lang="en-US" dirty="0"/>
              <a:t> (or variant)</a:t>
            </a:r>
          </a:p>
          <a:p>
            <a:pPr lvl="1"/>
            <a:r>
              <a:rPr lang="en-US" dirty="0"/>
              <a:t>One call, (normally) no return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Exceptional Control Flow</a:t>
            </a:r>
          </a:p>
          <a:p>
            <a:r>
              <a:rPr lang="en-US" dirty="0"/>
              <a:t>Exceptions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Processes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Process Control</a:t>
            </a:r>
          </a:p>
        </p:txBody>
      </p:sp>
    </p:spTree>
    <p:extLst>
      <p:ext uri="{BB962C8B-B14F-4D97-AF65-F5344CB8AC3E}">
        <p14:creationId xmlns:p14="http://schemas.microsoft.com/office/powerpoint/2010/main" val="3446910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825500" y="3429000"/>
            <a:ext cx="7570461" cy="29718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3352800" cy="573088"/>
          </a:xfrm>
          <a:noFill/>
          <a:ln/>
        </p:spPr>
        <p:txBody>
          <a:bodyPr lIns="91294" tIns="45647" rIns="91294" bIns="45647" anchor="t"/>
          <a:lstStyle/>
          <a:p>
            <a:r>
              <a:rPr lang="en-US"/>
              <a:t>Exceptions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86800" cy="1902130"/>
          </a:xfrm>
          <a:noFill/>
          <a:ln/>
        </p:spPr>
        <p:txBody>
          <a:bodyPr/>
          <a:lstStyle/>
          <a:p>
            <a:r>
              <a:rPr lang="en-US" dirty="0"/>
              <a:t>An </a:t>
            </a:r>
            <a:r>
              <a:rPr lang="en-US" i="1" dirty="0">
                <a:solidFill>
                  <a:srgbClr val="C00000"/>
                </a:solidFill>
              </a:rPr>
              <a:t>exception</a:t>
            </a:r>
            <a:r>
              <a:rPr lang="en-US" dirty="0"/>
              <a:t> is a transfer of control to the OS </a:t>
            </a:r>
            <a:r>
              <a:rPr lang="en-US" i="1" dirty="0"/>
              <a:t>kernel</a:t>
            </a:r>
            <a:r>
              <a:rPr lang="en-US" dirty="0"/>
              <a:t> in response to some </a:t>
            </a:r>
            <a:r>
              <a:rPr lang="en-US" i="1" dirty="0"/>
              <a:t>event</a:t>
            </a:r>
            <a:r>
              <a:rPr lang="en-US" dirty="0"/>
              <a:t>  (i.e., change in processor state)</a:t>
            </a:r>
          </a:p>
          <a:p>
            <a:pPr lvl="1"/>
            <a:r>
              <a:rPr lang="en-US" dirty="0"/>
              <a:t>Kernel is the memory-resident part of the OS</a:t>
            </a:r>
          </a:p>
          <a:p>
            <a:pPr lvl="1"/>
            <a:r>
              <a:rPr lang="en-US" dirty="0"/>
              <a:t>Examples of events: Divide by 0, arithmetic overflow, page fault, I/O request completes, typing Ctrl-C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76164" name="Rectangle 4"/>
          <p:cNvSpPr>
            <a:spLocks noChangeArrowheads="1"/>
          </p:cNvSpPr>
          <p:nvPr/>
        </p:nvSpPr>
        <p:spPr bwMode="auto">
          <a:xfrm>
            <a:off x="2494562" y="3500438"/>
            <a:ext cx="154403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code</a:t>
            </a:r>
          </a:p>
        </p:txBody>
      </p:sp>
      <p:sp>
        <p:nvSpPr>
          <p:cNvPr id="476165" name="Rectangle 5"/>
          <p:cNvSpPr>
            <a:spLocks noChangeArrowheads="1"/>
          </p:cNvSpPr>
          <p:nvPr/>
        </p:nvSpPr>
        <p:spPr bwMode="auto">
          <a:xfrm>
            <a:off x="5105400" y="3500438"/>
            <a:ext cx="177922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476166" name="Line 6"/>
          <p:cNvSpPr>
            <a:spLocks noChangeShapeType="1"/>
          </p:cNvSpPr>
          <p:nvPr/>
        </p:nvSpPr>
        <p:spPr bwMode="auto">
          <a:xfrm>
            <a:off x="3233738" y="4022725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7" name="Line 7"/>
          <p:cNvSpPr>
            <a:spLocks noChangeShapeType="1"/>
          </p:cNvSpPr>
          <p:nvPr/>
        </p:nvSpPr>
        <p:spPr bwMode="auto">
          <a:xfrm>
            <a:off x="3240088" y="4627563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8" name="Line 8"/>
          <p:cNvSpPr>
            <a:spLocks noChangeShapeType="1"/>
          </p:cNvSpPr>
          <p:nvPr/>
        </p:nvSpPr>
        <p:spPr bwMode="auto">
          <a:xfrm>
            <a:off x="6053138" y="4633913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9" name="Line 9"/>
          <p:cNvSpPr>
            <a:spLocks noChangeShapeType="1"/>
          </p:cNvSpPr>
          <p:nvPr/>
        </p:nvSpPr>
        <p:spPr bwMode="auto">
          <a:xfrm flipH="1" flipV="1">
            <a:off x="3227388" y="4697413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70" name="Line 10"/>
          <p:cNvSpPr>
            <a:spLocks noChangeShapeType="1"/>
          </p:cNvSpPr>
          <p:nvPr/>
        </p:nvSpPr>
        <p:spPr bwMode="auto">
          <a:xfrm>
            <a:off x="3233738" y="4724400"/>
            <a:ext cx="0" cy="1512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71" name="Rectangle 11"/>
          <p:cNvSpPr>
            <a:spLocks noChangeArrowheads="1"/>
          </p:cNvSpPr>
          <p:nvPr/>
        </p:nvSpPr>
        <p:spPr bwMode="auto">
          <a:xfrm>
            <a:off x="4102100" y="4300538"/>
            <a:ext cx="114258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</a:t>
            </a:r>
          </a:p>
        </p:txBody>
      </p:sp>
      <p:sp>
        <p:nvSpPr>
          <p:cNvPr id="476172" name="Rectangle 12"/>
          <p:cNvSpPr>
            <a:spLocks noChangeArrowheads="1"/>
          </p:cNvSpPr>
          <p:nvPr/>
        </p:nvSpPr>
        <p:spPr bwMode="auto">
          <a:xfrm>
            <a:off x="6083300" y="4573588"/>
            <a:ext cx="2146300" cy="920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 processing</a:t>
            </a:r>
          </a:p>
          <a:p>
            <a:pPr algn="l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b="0" i="1" dirty="0">
                <a:latin typeface="Calibri" pitchFamily="34" charset="0"/>
              </a:rPr>
              <a:t>exception handler</a:t>
            </a:r>
          </a:p>
          <a:p>
            <a:pPr algn="l">
              <a:lnSpc>
                <a:spcPct val="100000"/>
              </a:lnSpc>
            </a:pP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476173" name="Rectangle 13"/>
          <p:cNvSpPr>
            <a:spLocks noChangeArrowheads="1"/>
          </p:cNvSpPr>
          <p:nvPr/>
        </p:nvSpPr>
        <p:spPr bwMode="auto">
          <a:xfrm>
            <a:off x="3733800" y="5140794"/>
            <a:ext cx="2093505" cy="920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>
                <a:latin typeface="Calibri" pitchFamily="34" charset="0"/>
              </a:rPr>
              <a:t> Return to </a:t>
            </a:r>
            <a:r>
              <a:rPr lang="en-US" sz="1800" b="0" i="1" dirty="0" err="1">
                <a:latin typeface="Calibri" pitchFamily="34" charset="0"/>
              </a:rPr>
              <a:t>I_current</a:t>
            </a:r>
            <a:endParaRPr lang="en-US" sz="1800" b="0" i="1" dirty="0">
              <a:latin typeface="Calibri" pitchFamily="34" charset="0"/>
            </a:endParaRPr>
          </a:p>
          <a:p>
            <a:pPr marL="112713" indent="-112713"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>
                <a:latin typeface="Calibri" pitchFamily="34" charset="0"/>
              </a:rPr>
              <a:t>Return to </a:t>
            </a:r>
            <a:r>
              <a:rPr lang="en-US" sz="1800" b="0" i="1" dirty="0" err="1">
                <a:latin typeface="Calibri" pitchFamily="34" charset="0"/>
              </a:rPr>
              <a:t>I_next</a:t>
            </a:r>
            <a:endParaRPr lang="en-US" sz="1800" b="0" i="1" dirty="0">
              <a:latin typeface="Calibri" pitchFamily="34" charset="0"/>
            </a:endParaRPr>
          </a:p>
          <a:p>
            <a:pPr marL="112713" indent="-112713"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>
                <a:latin typeface="Calibri" pitchFamily="34" charset="0"/>
              </a:rPr>
              <a:t>Abort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476174" name="Rectangle 14"/>
          <p:cNvSpPr>
            <a:spLocks noChangeArrowheads="1"/>
          </p:cNvSpPr>
          <p:nvPr/>
        </p:nvSpPr>
        <p:spPr bwMode="auto">
          <a:xfrm>
            <a:off x="1040139" y="4359166"/>
            <a:ext cx="804863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Event </a:t>
            </a:r>
          </a:p>
        </p:txBody>
      </p:sp>
      <p:sp>
        <p:nvSpPr>
          <p:cNvPr id="476175" name="Text Box 15"/>
          <p:cNvSpPr txBox="1">
            <a:spLocks noChangeArrowheads="1"/>
          </p:cNvSpPr>
          <p:nvPr/>
        </p:nvSpPr>
        <p:spPr bwMode="auto">
          <a:xfrm>
            <a:off x="2396803" y="4395951"/>
            <a:ext cx="867097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I_current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476176" name="Text Box 16"/>
          <p:cNvSpPr txBox="1">
            <a:spLocks noChangeArrowheads="1"/>
          </p:cNvSpPr>
          <p:nvPr/>
        </p:nvSpPr>
        <p:spPr bwMode="auto">
          <a:xfrm>
            <a:off x="2613978" y="4601310"/>
            <a:ext cx="649922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I_next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476177" name="Line 17"/>
          <p:cNvSpPr>
            <a:spLocks noChangeShapeType="1"/>
          </p:cNvSpPr>
          <p:nvPr/>
        </p:nvSpPr>
        <p:spPr bwMode="auto">
          <a:xfrm>
            <a:off x="1716251" y="4544623"/>
            <a:ext cx="6858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67" grpId="0" animBg="1"/>
      <p:bldP spid="476168" grpId="0" animBg="1"/>
      <p:bldP spid="476169" grpId="0" animBg="1"/>
      <p:bldP spid="476170" grpId="0" animBg="1"/>
      <p:bldP spid="476171" grpId="0"/>
      <p:bldP spid="476172" grpId="0"/>
      <p:bldP spid="476173" grpId="0"/>
      <p:bldP spid="476174" grpId="0"/>
      <p:bldP spid="476176" grpId="0"/>
      <p:bldP spid="47617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611188" y="35560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611188" y="37846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611188" y="40132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" name="Oval 9"/>
          <p:cNvSpPr>
            <a:spLocks noChangeArrowheads="1"/>
          </p:cNvSpPr>
          <p:nvPr/>
        </p:nvSpPr>
        <p:spPr bwMode="auto">
          <a:xfrm>
            <a:off x="1179513" y="40767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390525" y="35052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0</a:t>
            </a:r>
          </a:p>
        </p:txBody>
      </p:sp>
      <p:sp>
        <p:nvSpPr>
          <p:cNvPr id="47" name="Text Box 11"/>
          <p:cNvSpPr txBox="1">
            <a:spLocks noChangeArrowheads="1"/>
          </p:cNvSpPr>
          <p:nvPr/>
        </p:nvSpPr>
        <p:spPr bwMode="auto">
          <a:xfrm>
            <a:off x="390525" y="37084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1</a:t>
            </a: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390525" y="39624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2</a:t>
            </a:r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1004888" y="4025900"/>
            <a:ext cx="4365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>
                <a:latin typeface="Arial" pitchFamily="34" charset="0"/>
              </a:rPr>
              <a:t>...</a:t>
            </a:r>
          </a:p>
        </p:txBody>
      </p:sp>
      <p:sp>
        <p:nvSpPr>
          <p:cNvPr id="50" name="Rectangle 14"/>
          <p:cNvSpPr>
            <a:spLocks noChangeArrowheads="1"/>
          </p:cNvSpPr>
          <p:nvPr/>
        </p:nvSpPr>
        <p:spPr bwMode="auto">
          <a:xfrm>
            <a:off x="611188" y="44958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" name="Text Box 15"/>
          <p:cNvSpPr txBox="1">
            <a:spLocks noChangeArrowheads="1"/>
          </p:cNvSpPr>
          <p:nvPr/>
        </p:nvSpPr>
        <p:spPr bwMode="auto">
          <a:xfrm>
            <a:off x="223838" y="4445000"/>
            <a:ext cx="4492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n-1</a:t>
            </a:r>
          </a:p>
        </p:txBody>
      </p:sp>
      <p:sp>
        <p:nvSpPr>
          <p:cNvPr id="52" name="Oval 16"/>
          <p:cNvSpPr>
            <a:spLocks noChangeArrowheads="1"/>
          </p:cNvSpPr>
          <p:nvPr/>
        </p:nvSpPr>
        <p:spPr bwMode="auto">
          <a:xfrm>
            <a:off x="1179513" y="36449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" name="Oval 20"/>
          <p:cNvSpPr>
            <a:spLocks noChangeArrowheads="1"/>
          </p:cNvSpPr>
          <p:nvPr/>
        </p:nvSpPr>
        <p:spPr bwMode="auto">
          <a:xfrm>
            <a:off x="1179513" y="38608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" name="Oval 25"/>
          <p:cNvSpPr>
            <a:spLocks noChangeArrowheads="1"/>
          </p:cNvSpPr>
          <p:nvPr/>
        </p:nvSpPr>
        <p:spPr bwMode="auto">
          <a:xfrm>
            <a:off x="1179513" y="45593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7213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Tables</a:t>
            </a:r>
          </a:p>
        </p:txBody>
      </p:sp>
      <p:sp>
        <p:nvSpPr>
          <p:cNvPr id="477214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5181600" y="2340138"/>
            <a:ext cx="3810000" cy="3222462"/>
          </a:xfrm>
        </p:spPr>
        <p:txBody>
          <a:bodyPr/>
          <a:lstStyle/>
          <a:p>
            <a:r>
              <a:rPr lang="en-US" sz="2000" dirty="0"/>
              <a:t>Each type of event has a </a:t>
            </a:r>
            <a:br>
              <a:rPr lang="en-US" sz="2000" dirty="0"/>
            </a:br>
            <a:r>
              <a:rPr lang="en-US" sz="2000" dirty="0"/>
              <a:t>unique exception number k</a:t>
            </a:r>
          </a:p>
          <a:p>
            <a:endParaRPr lang="en-US" sz="2000" dirty="0"/>
          </a:p>
          <a:p>
            <a:r>
              <a:rPr lang="en-US" sz="2000" dirty="0"/>
              <a:t>k = index into exception table </a:t>
            </a:r>
            <a:br>
              <a:rPr lang="en-US" sz="2000" dirty="0"/>
            </a:br>
            <a:r>
              <a:rPr lang="en-US" sz="2000" dirty="0"/>
              <a:t>(a.k.a. interrupt vector)</a:t>
            </a:r>
          </a:p>
          <a:p>
            <a:endParaRPr lang="en-US" sz="2000" dirty="0"/>
          </a:p>
          <a:p>
            <a:r>
              <a:rPr lang="en-US" sz="2000" dirty="0"/>
              <a:t>Handler k is called each time </a:t>
            </a:r>
            <a:br>
              <a:rPr lang="en-US" sz="2000" dirty="0"/>
            </a:br>
            <a:r>
              <a:rPr lang="en-US" sz="2000" dirty="0"/>
              <a:t>exception k occurs</a:t>
            </a:r>
          </a:p>
        </p:txBody>
      </p:sp>
      <p:sp>
        <p:nvSpPr>
          <p:cNvPr id="477188" name="Rectangle 4"/>
          <p:cNvSpPr>
            <a:spLocks noChangeArrowheads="1"/>
          </p:cNvSpPr>
          <p:nvPr/>
        </p:nvSpPr>
        <p:spPr bwMode="auto">
          <a:xfrm>
            <a:off x="511624" y="2993480"/>
            <a:ext cx="1012376" cy="58220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Table</a:t>
            </a:r>
          </a:p>
        </p:txBody>
      </p:sp>
      <p:sp>
        <p:nvSpPr>
          <p:cNvPr id="477192" name="Line 8"/>
          <p:cNvSpPr>
            <a:spLocks noChangeShapeType="1"/>
          </p:cNvSpPr>
          <p:nvPr/>
        </p:nvSpPr>
        <p:spPr bwMode="auto">
          <a:xfrm flipV="1">
            <a:off x="1220788" y="3797300"/>
            <a:ext cx="12192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01" name="Line 17"/>
          <p:cNvSpPr>
            <a:spLocks noChangeShapeType="1"/>
          </p:cNvSpPr>
          <p:nvPr/>
        </p:nvSpPr>
        <p:spPr bwMode="auto">
          <a:xfrm flipV="1">
            <a:off x="1220788" y="2425700"/>
            <a:ext cx="1219200" cy="1257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02" name="Rectangle 18"/>
          <p:cNvSpPr>
            <a:spLocks noChangeArrowheads="1"/>
          </p:cNvSpPr>
          <p:nvPr/>
        </p:nvSpPr>
        <p:spPr bwMode="auto">
          <a:xfrm>
            <a:off x="2439988" y="24257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Code for 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0</a:t>
            </a:r>
          </a:p>
        </p:txBody>
      </p:sp>
      <p:sp>
        <p:nvSpPr>
          <p:cNvPr id="477203" name="Rectangle 19"/>
          <p:cNvSpPr>
            <a:spLocks noChangeArrowheads="1"/>
          </p:cNvSpPr>
          <p:nvPr/>
        </p:nvSpPr>
        <p:spPr bwMode="auto">
          <a:xfrm>
            <a:off x="2439988" y="31115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Code for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1</a:t>
            </a:r>
          </a:p>
        </p:txBody>
      </p:sp>
      <p:sp>
        <p:nvSpPr>
          <p:cNvPr id="477205" name="Line 21"/>
          <p:cNvSpPr>
            <a:spLocks noChangeShapeType="1"/>
          </p:cNvSpPr>
          <p:nvPr/>
        </p:nvSpPr>
        <p:spPr bwMode="auto">
          <a:xfrm flipV="1">
            <a:off x="1220788" y="3111500"/>
            <a:ext cx="1219200" cy="793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06" name="Rectangle 22"/>
          <p:cNvSpPr>
            <a:spLocks noChangeArrowheads="1"/>
          </p:cNvSpPr>
          <p:nvPr/>
        </p:nvSpPr>
        <p:spPr bwMode="auto">
          <a:xfrm>
            <a:off x="2439988" y="37973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Code for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2</a:t>
            </a:r>
          </a:p>
        </p:txBody>
      </p:sp>
      <p:sp>
        <p:nvSpPr>
          <p:cNvPr id="477207" name="Rectangle 23"/>
          <p:cNvSpPr>
            <a:spLocks noChangeArrowheads="1"/>
          </p:cNvSpPr>
          <p:nvPr/>
        </p:nvSpPr>
        <p:spPr bwMode="auto">
          <a:xfrm>
            <a:off x="2439988" y="51054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Code for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n-1</a:t>
            </a:r>
          </a:p>
        </p:txBody>
      </p:sp>
      <p:sp>
        <p:nvSpPr>
          <p:cNvPr id="477208" name="Text Box 24"/>
          <p:cNvSpPr txBox="1">
            <a:spLocks noChangeArrowheads="1"/>
          </p:cNvSpPr>
          <p:nvPr/>
        </p:nvSpPr>
        <p:spPr bwMode="auto">
          <a:xfrm>
            <a:off x="3581400" y="4406900"/>
            <a:ext cx="4365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...</a:t>
            </a:r>
          </a:p>
        </p:txBody>
      </p:sp>
      <p:sp>
        <p:nvSpPr>
          <p:cNvPr id="477210" name="Line 26"/>
          <p:cNvSpPr>
            <a:spLocks noChangeShapeType="1"/>
          </p:cNvSpPr>
          <p:nvPr/>
        </p:nvSpPr>
        <p:spPr bwMode="auto">
          <a:xfrm>
            <a:off x="1220788" y="4603750"/>
            <a:ext cx="1219200" cy="501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11" name="Text Box 27"/>
          <p:cNvSpPr txBox="1">
            <a:spLocks noChangeArrowheads="1"/>
          </p:cNvSpPr>
          <p:nvPr/>
        </p:nvSpPr>
        <p:spPr bwMode="auto">
          <a:xfrm>
            <a:off x="433551" y="1625025"/>
            <a:ext cx="1060803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Exception 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numbers</a:t>
            </a:r>
          </a:p>
        </p:txBody>
      </p:sp>
      <p:cxnSp>
        <p:nvCxnSpPr>
          <p:cNvPr id="57" name="Straight Arrow Connector 56"/>
          <p:cNvCxnSpPr/>
          <p:nvPr/>
        </p:nvCxnSpPr>
        <p:spPr bwMode="auto">
          <a:xfrm rot="5400000">
            <a:off x="-124894" y="2837150"/>
            <a:ext cx="1336100" cy="1588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6766" y="569912"/>
            <a:ext cx="7912100" cy="573088"/>
          </a:xfrm>
        </p:spPr>
        <p:txBody>
          <a:bodyPr/>
          <a:lstStyle/>
          <a:p>
            <a:r>
              <a:rPr lang="en-US"/>
              <a:t>Asynchronous Exceptions (Interrupts)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Caused by events external to the processor</a:t>
            </a:r>
          </a:p>
          <a:p>
            <a:pPr lvl="1"/>
            <a:r>
              <a:rPr lang="en-US" dirty="0"/>
              <a:t>Indicated by setting the processor’s </a:t>
            </a:r>
            <a:r>
              <a:rPr lang="en-US" i="1" dirty="0"/>
              <a:t>interrupt pin</a:t>
            </a:r>
          </a:p>
          <a:p>
            <a:pPr lvl="1"/>
            <a:r>
              <a:rPr lang="en-US" dirty="0"/>
              <a:t>Handler returns to “next” instruction</a:t>
            </a:r>
          </a:p>
          <a:p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Timer interrupt</a:t>
            </a:r>
          </a:p>
          <a:p>
            <a:pPr lvl="2"/>
            <a:r>
              <a:rPr lang="en-US" dirty="0"/>
              <a:t>Every few </a:t>
            </a:r>
            <a:r>
              <a:rPr lang="en-US" dirty="0" err="1"/>
              <a:t>ms</a:t>
            </a:r>
            <a:r>
              <a:rPr lang="en-US" dirty="0"/>
              <a:t>, an external timer chip triggers an interrupt</a:t>
            </a:r>
          </a:p>
          <a:p>
            <a:pPr lvl="2"/>
            <a:r>
              <a:rPr lang="en-US" dirty="0"/>
              <a:t>Used by the kernel to take back control from user programs</a:t>
            </a:r>
          </a:p>
          <a:p>
            <a:pPr lvl="1"/>
            <a:r>
              <a:rPr lang="en-US" dirty="0"/>
              <a:t> I/O interrupt from external device</a:t>
            </a:r>
          </a:p>
          <a:p>
            <a:pPr lvl="2"/>
            <a:r>
              <a:rPr lang="en-US" dirty="0"/>
              <a:t>Hitting Ctrl-C at the keyboard</a:t>
            </a:r>
          </a:p>
          <a:p>
            <a:pPr lvl="2"/>
            <a:r>
              <a:rPr lang="en-US" dirty="0"/>
              <a:t>Arrival of a packet from a network</a:t>
            </a:r>
          </a:p>
          <a:p>
            <a:pPr lvl="2"/>
            <a:r>
              <a:rPr lang="en-US" dirty="0"/>
              <a:t>Arrival of data from a disk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14417</TotalTime>
  <Words>3718</Words>
  <Application>Microsoft Macintosh PowerPoint</Application>
  <PresentationFormat>On-screen Show (4:3)</PresentationFormat>
  <Paragraphs>995</Paragraphs>
  <Slides>53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6" baseType="lpstr">
      <vt:lpstr>ＭＳ Ｐゴシック</vt:lpstr>
      <vt:lpstr>Arial</vt:lpstr>
      <vt:lpstr>Arial Narrow</vt:lpstr>
      <vt:lpstr>Calibri</vt:lpstr>
      <vt:lpstr>Courier</vt:lpstr>
      <vt:lpstr>Courier New</vt:lpstr>
      <vt:lpstr>Helvetica</vt:lpstr>
      <vt:lpstr>Menlo-Regular</vt:lpstr>
      <vt:lpstr>msgothic</vt:lpstr>
      <vt:lpstr>Times New Roman</vt:lpstr>
      <vt:lpstr>Wingdings</vt:lpstr>
      <vt:lpstr>Wingdings 2</vt:lpstr>
      <vt:lpstr>template2007</vt:lpstr>
      <vt:lpstr>Exceptional Control Flow:  Exceptions and Processes  CSCI 380 : Operating Systems Lecture #1</vt:lpstr>
      <vt:lpstr>Today</vt:lpstr>
      <vt:lpstr>Control Flow</vt:lpstr>
      <vt:lpstr>Altering the Control Flow</vt:lpstr>
      <vt:lpstr>Exceptional Control Flow</vt:lpstr>
      <vt:lpstr>Today</vt:lpstr>
      <vt:lpstr>Exceptions</vt:lpstr>
      <vt:lpstr>Exception Tables</vt:lpstr>
      <vt:lpstr>Asynchronous Exceptions (Interrupts)</vt:lpstr>
      <vt:lpstr>Synchronous Exceptions</vt:lpstr>
      <vt:lpstr>System Calls</vt:lpstr>
      <vt:lpstr>System Call Example: Opening File</vt:lpstr>
      <vt:lpstr>Fault Example: Page Fault</vt:lpstr>
      <vt:lpstr>Fault Example: Invalid Memory Reference</vt:lpstr>
      <vt:lpstr>Today</vt:lpstr>
      <vt:lpstr>Processes</vt:lpstr>
      <vt:lpstr>Multiprocessing: The Illusion</vt:lpstr>
      <vt:lpstr>Multiprocessing Example</vt:lpstr>
      <vt:lpstr>Multiprocessing: The (Traditional) Reality</vt:lpstr>
      <vt:lpstr>Multiprocessing: The (Traditional) Reality</vt:lpstr>
      <vt:lpstr>Multiprocessing: The (Traditional) Reality</vt:lpstr>
      <vt:lpstr>Multiprocessing: The (Traditional) Reality</vt:lpstr>
      <vt:lpstr>Multiprocessing: The (Modern) Reality</vt:lpstr>
      <vt:lpstr>Concurrent Processes</vt:lpstr>
      <vt:lpstr>User View of Concurrent Processes</vt:lpstr>
      <vt:lpstr>Context Switching</vt:lpstr>
      <vt:lpstr>Today</vt:lpstr>
      <vt:lpstr>System Call Error Handling</vt:lpstr>
      <vt:lpstr>Error-reporting functions </vt:lpstr>
      <vt:lpstr>Error-handling Wrappers </vt:lpstr>
      <vt:lpstr>Obtaining Process IDs</vt:lpstr>
      <vt:lpstr>Creating and Terminating Processes</vt:lpstr>
      <vt:lpstr>Terminating Processes </vt:lpstr>
      <vt:lpstr>Creating Processes</vt:lpstr>
      <vt:lpstr>fork Example</vt:lpstr>
      <vt:lpstr>Modeling fork with Process Graphs</vt:lpstr>
      <vt:lpstr>Process Graph Example</vt:lpstr>
      <vt:lpstr>Interpreting Process Graphs</vt:lpstr>
      <vt:lpstr>fork Example: Two consecutive forks</vt:lpstr>
      <vt:lpstr>fork Example: Nested forks in parent</vt:lpstr>
      <vt:lpstr>fork Example: Nested forks in children</vt:lpstr>
      <vt:lpstr>Reaping Child Processes</vt:lpstr>
      <vt:lpstr>Zombie Example</vt:lpstr>
      <vt:lpstr>Non- terminating Child Example</vt:lpstr>
      <vt:lpstr>wait: Synchronizing with Children</vt:lpstr>
      <vt:lpstr>wait: Synchronizing with Children</vt:lpstr>
      <vt:lpstr>Another wait Example</vt:lpstr>
      <vt:lpstr>waitpid: Waiting for a Specific Process</vt:lpstr>
      <vt:lpstr>execve: Loading and Running Programs</vt:lpstr>
      <vt:lpstr>Structure of  the stack when a new program starts</vt:lpstr>
      <vt:lpstr>execve Example</vt:lpstr>
      <vt:lpstr>Summary</vt:lpstr>
      <vt:lpstr>Summary (cont.)</vt:lpstr>
    </vt:vector>
  </TitlesOfParts>
  <Company> 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628</cp:revision>
  <cp:lastPrinted>1999-09-20T15:19:18Z</cp:lastPrinted>
  <dcterms:created xsi:type="dcterms:W3CDTF">2011-10-11T15:51:12Z</dcterms:created>
  <dcterms:modified xsi:type="dcterms:W3CDTF">2018-08-20T23:41:03Z</dcterms:modified>
</cp:coreProperties>
</file>