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6"/>
    <p:restoredTop sz="94410"/>
  </p:normalViewPr>
  <p:slideViewPr>
    <p:cSldViewPr snapToGrid="0" snapToObjects="1">
      <p:cViewPr varScale="1">
        <p:scale>
          <a:sx n="77" d="100"/>
          <a:sy n="77" d="100"/>
        </p:scale>
        <p:origin x="13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8DAEF1-3268-8348-ABC0-DF861010C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F66D80-9D5C-404E-82BE-591143007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F0FB14F-F734-EE40-B642-B1645A174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3C0F-A562-3843-91F1-36CC8BE59BD9}" type="datetimeFigureOut">
              <a:rPr lang="en-US" smtClean="0"/>
              <a:t>12/3/18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73B37E-ABF1-3943-8F5F-56A0343CB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4E6516-D0CE-2645-8828-374444297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982A-B873-E24E-B61E-BA9560E85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50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396EF3-0973-8340-9992-9BAEE5174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3D0C140-C631-A849-82CC-B83C536D73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2A360E-49E0-1941-B4F2-894D6B7AD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3C0F-A562-3843-91F1-36CC8BE59BD9}" type="datetimeFigureOut">
              <a:rPr lang="en-US" smtClean="0"/>
              <a:t>12/3/18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76FCE9-2A40-B943-AB1C-3E3358ADC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89D833-FBA5-1042-8173-BC002E570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982A-B873-E24E-B61E-BA9560E85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41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265514D-EC97-A54E-A8DC-7F9CC8F2E1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9FED976-8804-B14C-A2CD-35775CFD9A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DEB0F1-D0D5-D645-8FEB-2712D2017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3C0F-A562-3843-91F1-36CC8BE59BD9}" type="datetimeFigureOut">
              <a:rPr lang="en-US" smtClean="0"/>
              <a:t>12/3/18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32C93D8-15ED-B14F-8959-59A030931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B6D910-7A87-444B-A98C-C40B483C9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982A-B873-E24E-B61E-BA9560E85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566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10C6D0-11C9-3B49-8BD6-11C749DE7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5855E9-E9D4-C146-AE7B-EA61255F1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D60E31E-CD42-184F-966D-16144722B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3C0F-A562-3843-91F1-36CC8BE59BD9}" type="datetimeFigureOut">
              <a:rPr lang="en-US" smtClean="0"/>
              <a:t>12/3/18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7EDB715-7F66-2144-BA9C-29DE9E6CD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C53B12C-6ADC-7F40-AE05-EFF97AB24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982A-B873-E24E-B61E-BA9560E85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01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E82937-AD22-1C47-B34E-20FA34E86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C0852F1-804A-7048-9F5C-2A7CD1F49A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FE6E5BD-32E4-BD4A-8162-BDD7E72B9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3C0F-A562-3843-91F1-36CC8BE59BD9}" type="datetimeFigureOut">
              <a:rPr lang="en-US" smtClean="0"/>
              <a:t>12/3/18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E112A4-B964-B648-B065-669C6491D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90A314-A413-0648-8BED-B7AEF8AE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982A-B873-E24E-B61E-BA9560E85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16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785ECC-C2E8-2744-81B6-193529DF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59E3B0-0E02-DB4D-81C9-79097DDA90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DB71B7E-6580-1F4F-B308-B6E69B771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B536FF-D845-4A4C-A92C-3B20B9F98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3C0F-A562-3843-91F1-36CC8BE59BD9}" type="datetimeFigureOut">
              <a:rPr lang="en-US" smtClean="0"/>
              <a:t>12/3/18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8B297AB-4D04-2A4A-B84B-3A7E84DB9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EB3211B-CE63-8944-B876-93907DEFC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982A-B873-E24E-B61E-BA9560E85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90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7210DF-9C48-1045-B7E2-86E22A9B1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1A769C9-3B6A-204F-852F-A777C4E50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81C8324-3A74-0643-B181-7A38B4712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E0480A8-FCD0-2F49-88C1-F5DBCD821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B0282E9-39ED-BA41-8ABA-4984ADFA19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48026B3-AEF2-D34E-B606-FD1B9DA69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3C0F-A562-3843-91F1-36CC8BE59BD9}" type="datetimeFigureOut">
              <a:rPr lang="en-US" smtClean="0"/>
              <a:t>12/3/18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27DF02F-FA53-5A4B-84F2-19B8873D5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94C61B2-5A85-4244-B8E2-1B50428F7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982A-B873-E24E-B61E-BA9560E85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38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CDE29A-03B3-E847-833D-515580EC3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ED9E00E-65CB-4942-9B92-F50544B14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3C0F-A562-3843-91F1-36CC8BE59BD9}" type="datetimeFigureOut">
              <a:rPr lang="en-US" smtClean="0"/>
              <a:t>12/3/18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5F77617-84EC-0446-95FB-383E3DF54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62BC028-719E-A649-9EEC-6A829B36D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982A-B873-E24E-B61E-BA9560E85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56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C38A2BA-BB2C-A14B-945E-170880687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3C0F-A562-3843-91F1-36CC8BE59BD9}" type="datetimeFigureOut">
              <a:rPr lang="en-US" smtClean="0"/>
              <a:t>12/3/18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8C80E11-D6F7-3846-BF97-A0BE67DA1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68B3ED3-4C76-D847-BD3C-D6015C886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982A-B873-E24E-B61E-BA9560E85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112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20C3C0-5F1D-024D-A566-6A76AD21E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09C5B9-65A8-5C4E-9630-1391FCB95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3877712-B7D1-DA40-B010-F11AC3557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5729D27-CED0-8F41-BC9E-591D498E3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3C0F-A562-3843-91F1-36CC8BE59BD9}" type="datetimeFigureOut">
              <a:rPr lang="en-US" smtClean="0"/>
              <a:t>12/3/18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C4AB3EA-6201-B84C-8810-CB4282908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D53BBEB-1863-A246-B09D-5C813D91A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982A-B873-E24E-B61E-BA9560E85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4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632538-380B-E84E-974F-AC112642D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B98277D-8652-AF44-986B-2E60C26F5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6E50D7A-9793-594D-9CBF-E03F388E28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5F8C444-8049-D042-9ADA-0E0B16C7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3C0F-A562-3843-91F1-36CC8BE59BD9}" type="datetimeFigureOut">
              <a:rPr lang="en-US" smtClean="0"/>
              <a:t>12/3/18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71CBE3D-C2C8-5A4E-B540-403B35FFE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0E8FB0C-2A0F-384F-B1E8-6F6EA6759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982A-B873-E24E-B61E-BA9560E85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85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A0A1519-5A17-E143-9000-74E1E2705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CB8C6AB-BBCB-C54F-9050-BB0A60284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7BE640-B9F2-F14B-8B6A-9C01F9DF16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93C0F-A562-3843-91F1-36CC8BE59BD9}" type="datetimeFigureOut">
              <a:rPr lang="en-US" smtClean="0"/>
              <a:t>12/3/18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01317C-5801-C948-B376-840AF1E330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866A050-4233-044E-BBE0-2F9145EE3D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F982A-B873-E24E-B61E-BA9560E85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9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4D95E1-CE23-B64D-8BEC-C5CDBDE0B2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Heaps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307AD64-B59E-764E-94C3-686E23FE77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CSCI 162 – Introduction to Programming II</a:t>
            </a:r>
          </a:p>
          <a:p>
            <a:r>
              <a:rPr lang="en-US" dirty="0"/>
              <a:t>Professor William Killian</a:t>
            </a:r>
          </a:p>
        </p:txBody>
      </p:sp>
    </p:spTree>
    <p:extLst>
      <p:ext uri="{BB962C8B-B14F-4D97-AF65-F5344CB8AC3E}">
        <p14:creationId xmlns:p14="http://schemas.microsoft.com/office/powerpoint/2010/main" val="143461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3C511FE5-C428-7C47-8627-5E65F895C52E}"/>
              </a:ext>
            </a:extLst>
          </p:cNvPr>
          <p:cNvSpPr/>
          <p:nvPr/>
        </p:nvSpPr>
        <p:spPr>
          <a:xfrm>
            <a:off x="3781164" y="2011321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B46FA4A2-BEEA-E845-91A7-BA696D7B36B8}"/>
              </a:ext>
            </a:extLst>
          </p:cNvPr>
          <p:cNvSpPr/>
          <p:nvPr/>
        </p:nvSpPr>
        <p:spPr>
          <a:xfrm>
            <a:off x="2522378" y="3077860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BBD4E12F-CEA2-DC4B-BA87-CB37084D5F9C}"/>
              </a:ext>
            </a:extLst>
          </p:cNvPr>
          <p:cNvSpPr/>
          <p:nvPr/>
        </p:nvSpPr>
        <p:spPr>
          <a:xfrm>
            <a:off x="5026090" y="3077859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9867177D-7BA7-D64B-83F0-4259A09B5C5B}"/>
              </a:ext>
            </a:extLst>
          </p:cNvPr>
          <p:cNvSpPr/>
          <p:nvPr/>
        </p:nvSpPr>
        <p:spPr>
          <a:xfrm>
            <a:off x="1892985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9D7FACDC-9143-2842-A466-F974B57ACD05}"/>
              </a:ext>
            </a:extLst>
          </p:cNvPr>
          <p:cNvSpPr/>
          <p:nvPr/>
        </p:nvSpPr>
        <p:spPr>
          <a:xfrm>
            <a:off x="4396697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5B32052C-89FD-0E4C-911C-DEF3DC0D3962}"/>
              </a:ext>
            </a:extLst>
          </p:cNvPr>
          <p:cNvSpPr/>
          <p:nvPr/>
        </p:nvSpPr>
        <p:spPr>
          <a:xfrm>
            <a:off x="3151771" y="4172652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837075" y="2548542"/>
            <a:ext cx="1036261" cy="52931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4318385" y="2548542"/>
            <a:ext cx="1022402" cy="52931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2207682" y="3615081"/>
            <a:ext cx="406868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4711394" y="3615080"/>
            <a:ext cx="406868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3059599" y="3615081"/>
            <a:ext cx="406869" cy="55757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1A032072-0BB6-3B41-8BE1-E941F74AB97D}"/>
              </a:ext>
            </a:extLst>
          </p:cNvPr>
          <p:cNvSpPr/>
          <p:nvPr/>
        </p:nvSpPr>
        <p:spPr>
          <a:xfrm>
            <a:off x="5655483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448E202-7EFB-E44D-BE0A-6F695CDDBDDD}"/>
              </a:ext>
            </a:extLst>
          </p:cNvPr>
          <p:cNvSpPr txBox="1"/>
          <p:nvPr/>
        </p:nvSpPr>
        <p:spPr>
          <a:xfrm>
            <a:off x="7529802" y="3203174"/>
            <a:ext cx="3502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strategy applies for more than one “step”, too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5563311" y="3615080"/>
            <a:ext cx="406869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BC40700D-F8C8-EB42-BA58-D5D75AA290A6}"/>
              </a:ext>
            </a:extLst>
          </p:cNvPr>
          <p:cNvSpPr/>
          <p:nvPr/>
        </p:nvSpPr>
        <p:spPr>
          <a:xfrm>
            <a:off x="1578288" y="5295696"/>
            <a:ext cx="629393" cy="62939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64222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3C511FE5-C428-7C47-8627-5E65F895C52E}"/>
              </a:ext>
            </a:extLst>
          </p:cNvPr>
          <p:cNvSpPr/>
          <p:nvPr/>
        </p:nvSpPr>
        <p:spPr>
          <a:xfrm>
            <a:off x="3781164" y="2011321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B46FA4A2-BEEA-E845-91A7-BA696D7B36B8}"/>
              </a:ext>
            </a:extLst>
          </p:cNvPr>
          <p:cNvSpPr/>
          <p:nvPr/>
        </p:nvSpPr>
        <p:spPr>
          <a:xfrm>
            <a:off x="2522378" y="3077860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BBD4E12F-CEA2-DC4B-BA87-CB37084D5F9C}"/>
              </a:ext>
            </a:extLst>
          </p:cNvPr>
          <p:cNvSpPr/>
          <p:nvPr/>
        </p:nvSpPr>
        <p:spPr>
          <a:xfrm>
            <a:off x="5026090" y="3077859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9867177D-7BA7-D64B-83F0-4259A09B5C5B}"/>
              </a:ext>
            </a:extLst>
          </p:cNvPr>
          <p:cNvSpPr/>
          <p:nvPr/>
        </p:nvSpPr>
        <p:spPr>
          <a:xfrm>
            <a:off x="1892985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9D7FACDC-9143-2842-A466-F974B57ACD05}"/>
              </a:ext>
            </a:extLst>
          </p:cNvPr>
          <p:cNvSpPr/>
          <p:nvPr/>
        </p:nvSpPr>
        <p:spPr>
          <a:xfrm>
            <a:off x="4396697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5B32052C-89FD-0E4C-911C-DEF3DC0D3962}"/>
              </a:ext>
            </a:extLst>
          </p:cNvPr>
          <p:cNvSpPr/>
          <p:nvPr/>
        </p:nvSpPr>
        <p:spPr>
          <a:xfrm>
            <a:off x="3151771" y="4172652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837075" y="2548542"/>
            <a:ext cx="1036261" cy="52931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4318385" y="2548542"/>
            <a:ext cx="1022402" cy="52931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2207682" y="3615081"/>
            <a:ext cx="406868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4711394" y="3615080"/>
            <a:ext cx="406868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3059599" y="3615081"/>
            <a:ext cx="406869" cy="55757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1A032072-0BB6-3B41-8BE1-E941F74AB97D}"/>
              </a:ext>
            </a:extLst>
          </p:cNvPr>
          <p:cNvSpPr/>
          <p:nvPr/>
        </p:nvSpPr>
        <p:spPr>
          <a:xfrm>
            <a:off x="5655483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448E202-7EFB-E44D-BE0A-6F695CDDBDDD}"/>
              </a:ext>
            </a:extLst>
          </p:cNvPr>
          <p:cNvSpPr txBox="1"/>
          <p:nvPr/>
        </p:nvSpPr>
        <p:spPr>
          <a:xfrm>
            <a:off x="7529802" y="3203174"/>
            <a:ext cx="3502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18 &lt;= 7 </a:t>
            </a:r>
            <a:r>
              <a:rPr lang="en-US" dirty="0">
                <a:solidFill>
                  <a:srgbClr val="C00000"/>
                </a:solidFill>
                <a:sym typeface="Wingdings" pitchFamily="2" charset="2"/>
              </a:rPr>
              <a:t>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5563311" y="3615080"/>
            <a:ext cx="406869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BC40700D-F8C8-EB42-BA58-D5D75AA290A6}"/>
              </a:ext>
            </a:extLst>
          </p:cNvPr>
          <p:cNvSpPr/>
          <p:nvPr/>
        </p:nvSpPr>
        <p:spPr>
          <a:xfrm>
            <a:off x="1578288" y="5295696"/>
            <a:ext cx="629393" cy="62939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18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0D6BA81A-B762-B242-970D-E9014C8AA913}"/>
              </a:ext>
            </a:extLst>
          </p:cNvPr>
          <p:cNvCxnSpPr>
            <a:cxnSpLocks/>
            <a:stCxn id="7" idx="3"/>
            <a:endCxn id="18" idx="0"/>
          </p:cNvCxnSpPr>
          <p:nvPr/>
        </p:nvCxnSpPr>
        <p:spPr>
          <a:xfrm flipH="1">
            <a:off x="1892985" y="4723999"/>
            <a:ext cx="92172" cy="571697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86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3C511FE5-C428-7C47-8627-5E65F895C52E}"/>
              </a:ext>
            </a:extLst>
          </p:cNvPr>
          <p:cNvSpPr/>
          <p:nvPr/>
        </p:nvSpPr>
        <p:spPr>
          <a:xfrm>
            <a:off x="3781164" y="2011321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B46FA4A2-BEEA-E845-91A7-BA696D7B36B8}"/>
              </a:ext>
            </a:extLst>
          </p:cNvPr>
          <p:cNvSpPr/>
          <p:nvPr/>
        </p:nvSpPr>
        <p:spPr>
          <a:xfrm>
            <a:off x="2522378" y="3077860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BBD4E12F-CEA2-DC4B-BA87-CB37084D5F9C}"/>
              </a:ext>
            </a:extLst>
          </p:cNvPr>
          <p:cNvSpPr/>
          <p:nvPr/>
        </p:nvSpPr>
        <p:spPr>
          <a:xfrm>
            <a:off x="5026090" y="3077859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9867177D-7BA7-D64B-83F0-4259A09B5C5B}"/>
              </a:ext>
            </a:extLst>
          </p:cNvPr>
          <p:cNvSpPr/>
          <p:nvPr/>
        </p:nvSpPr>
        <p:spPr>
          <a:xfrm>
            <a:off x="1892985" y="4186778"/>
            <a:ext cx="629393" cy="62939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18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9D7FACDC-9143-2842-A466-F974B57ACD05}"/>
              </a:ext>
            </a:extLst>
          </p:cNvPr>
          <p:cNvSpPr/>
          <p:nvPr/>
        </p:nvSpPr>
        <p:spPr>
          <a:xfrm>
            <a:off x="4396697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5B32052C-89FD-0E4C-911C-DEF3DC0D3962}"/>
              </a:ext>
            </a:extLst>
          </p:cNvPr>
          <p:cNvSpPr/>
          <p:nvPr/>
        </p:nvSpPr>
        <p:spPr>
          <a:xfrm>
            <a:off x="3151771" y="4172652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837075" y="2548542"/>
            <a:ext cx="1036261" cy="52931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4318385" y="2548542"/>
            <a:ext cx="1022402" cy="52931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2207682" y="3615081"/>
            <a:ext cx="406868" cy="571697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4711394" y="3615080"/>
            <a:ext cx="406868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3059599" y="3615081"/>
            <a:ext cx="406869" cy="55757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1A032072-0BB6-3B41-8BE1-E941F74AB97D}"/>
              </a:ext>
            </a:extLst>
          </p:cNvPr>
          <p:cNvSpPr/>
          <p:nvPr/>
        </p:nvSpPr>
        <p:spPr>
          <a:xfrm>
            <a:off x="5655483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448E202-7EFB-E44D-BE0A-6F695CDDBDDD}"/>
              </a:ext>
            </a:extLst>
          </p:cNvPr>
          <p:cNvSpPr txBox="1"/>
          <p:nvPr/>
        </p:nvSpPr>
        <p:spPr>
          <a:xfrm>
            <a:off x="7529802" y="3203174"/>
            <a:ext cx="3502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18 &lt;= 9 </a:t>
            </a:r>
            <a:r>
              <a:rPr lang="en-US" dirty="0">
                <a:solidFill>
                  <a:srgbClr val="C00000"/>
                </a:solidFill>
                <a:sym typeface="Wingdings" pitchFamily="2" charset="2"/>
              </a:rPr>
              <a:t>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5563311" y="3615080"/>
            <a:ext cx="406869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BC40700D-F8C8-EB42-BA58-D5D75AA290A6}"/>
              </a:ext>
            </a:extLst>
          </p:cNvPr>
          <p:cNvSpPr/>
          <p:nvPr/>
        </p:nvSpPr>
        <p:spPr>
          <a:xfrm>
            <a:off x="1578288" y="5295696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0D6BA81A-B762-B242-970D-E9014C8AA913}"/>
              </a:ext>
            </a:extLst>
          </p:cNvPr>
          <p:cNvCxnSpPr>
            <a:cxnSpLocks/>
            <a:stCxn id="7" idx="3"/>
            <a:endCxn id="18" idx="0"/>
          </p:cNvCxnSpPr>
          <p:nvPr/>
        </p:nvCxnSpPr>
        <p:spPr>
          <a:xfrm flipH="1">
            <a:off x="1892985" y="4723999"/>
            <a:ext cx="92172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564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3C511FE5-C428-7C47-8627-5E65F895C52E}"/>
              </a:ext>
            </a:extLst>
          </p:cNvPr>
          <p:cNvSpPr/>
          <p:nvPr/>
        </p:nvSpPr>
        <p:spPr>
          <a:xfrm>
            <a:off x="3781164" y="2011321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B46FA4A2-BEEA-E845-91A7-BA696D7B36B8}"/>
              </a:ext>
            </a:extLst>
          </p:cNvPr>
          <p:cNvSpPr/>
          <p:nvPr/>
        </p:nvSpPr>
        <p:spPr>
          <a:xfrm>
            <a:off x="2522378" y="3077860"/>
            <a:ext cx="629393" cy="62939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18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BBD4E12F-CEA2-DC4B-BA87-CB37084D5F9C}"/>
              </a:ext>
            </a:extLst>
          </p:cNvPr>
          <p:cNvSpPr/>
          <p:nvPr/>
        </p:nvSpPr>
        <p:spPr>
          <a:xfrm>
            <a:off x="5026090" y="3077859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9867177D-7BA7-D64B-83F0-4259A09B5C5B}"/>
              </a:ext>
            </a:extLst>
          </p:cNvPr>
          <p:cNvSpPr/>
          <p:nvPr/>
        </p:nvSpPr>
        <p:spPr>
          <a:xfrm>
            <a:off x="1892985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9D7FACDC-9143-2842-A466-F974B57ACD05}"/>
              </a:ext>
            </a:extLst>
          </p:cNvPr>
          <p:cNvSpPr/>
          <p:nvPr/>
        </p:nvSpPr>
        <p:spPr>
          <a:xfrm>
            <a:off x="4396697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5B32052C-89FD-0E4C-911C-DEF3DC0D3962}"/>
              </a:ext>
            </a:extLst>
          </p:cNvPr>
          <p:cNvSpPr/>
          <p:nvPr/>
        </p:nvSpPr>
        <p:spPr>
          <a:xfrm>
            <a:off x="3151771" y="4172652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837075" y="2548542"/>
            <a:ext cx="1036261" cy="529318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4318385" y="2548542"/>
            <a:ext cx="1022402" cy="52931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2207682" y="3615081"/>
            <a:ext cx="406868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4711394" y="3615080"/>
            <a:ext cx="406868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3059599" y="3615081"/>
            <a:ext cx="406869" cy="55757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1A032072-0BB6-3B41-8BE1-E941F74AB97D}"/>
              </a:ext>
            </a:extLst>
          </p:cNvPr>
          <p:cNvSpPr/>
          <p:nvPr/>
        </p:nvSpPr>
        <p:spPr>
          <a:xfrm>
            <a:off x="5655483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448E202-7EFB-E44D-BE0A-6F695CDDBDDD}"/>
              </a:ext>
            </a:extLst>
          </p:cNvPr>
          <p:cNvSpPr txBox="1"/>
          <p:nvPr/>
        </p:nvSpPr>
        <p:spPr>
          <a:xfrm>
            <a:off x="7529802" y="3203174"/>
            <a:ext cx="3502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18 &lt;= 13 </a:t>
            </a:r>
            <a:r>
              <a:rPr lang="en-US" dirty="0">
                <a:solidFill>
                  <a:srgbClr val="C00000"/>
                </a:solidFill>
                <a:sym typeface="Wingdings" pitchFamily="2" charset="2"/>
              </a:rPr>
              <a:t>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5563311" y="3615080"/>
            <a:ext cx="406869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BC40700D-F8C8-EB42-BA58-D5D75AA290A6}"/>
              </a:ext>
            </a:extLst>
          </p:cNvPr>
          <p:cNvSpPr/>
          <p:nvPr/>
        </p:nvSpPr>
        <p:spPr>
          <a:xfrm>
            <a:off x="1578288" y="5295696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0D6BA81A-B762-B242-970D-E9014C8AA913}"/>
              </a:ext>
            </a:extLst>
          </p:cNvPr>
          <p:cNvCxnSpPr>
            <a:cxnSpLocks/>
            <a:stCxn id="7" idx="3"/>
            <a:endCxn id="18" idx="0"/>
          </p:cNvCxnSpPr>
          <p:nvPr/>
        </p:nvCxnSpPr>
        <p:spPr>
          <a:xfrm flipH="1">
            <a:off x="1892985" y="4723999"/>
            <a:ext cx="92172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16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3C511FE5-C428-7C47-8627-5E65F895C52E}"/>
              </a:ext>
            </a:extLst>
          </p:cNvPr>
          <p:cNvSpPr/>
          <p:nvPr/>
        </p:nvSpPr>
        <p:spPr>
          <a:xfrm>
            <a:off x="3781164" y="2011321"/>
            <a:ext cx="629393" cy="62939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B46FA4A2-BEEA-E845-91A7-BA696D7B36B8}"/>
              </a:ext>
            </a:extLst>
          </p:cNvPr>
          <p:cNvSpPr/>
          <p:nvPr/>
        </p:nvSpPr>
        <p:spPr>
          <a:xfrm>
            <a:off x="2522378" y="3077860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BBD4E12F-CEA2-DC4B-BA87-CB37084D5F9C}"/>
              </a:ext>
            </a:extLst>
          </p:cNvPr>
          <p:cNvSpPr/>
          <p:nvPr/>
        </p:nvSpPr>
        <p:spPr>
          <a:xfrm>
            <a:off x="5026090" y="3077859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9867177D-7BA7-D64B-83F0-4259A09B5C5B}"/>
              </a:ext>
            </a:extLst>
          </p:cNvPr>
          <p:cNvSpPr/>
          <p:nvPr/>
        </p:nvSpPr>
        <p:spPr>
          <a:xfrm>
            <a:off x="1892985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9D7FACDC-9143-2842-A466-F974B57ACD05}"/>
              </a:ext>
            </a:extLst>
          </p:cNvPr>
          <p:cNvSpPr/>
          <p:nvPr/>
        </p:nvSpPr>
        <p:spPr>
          <a:xfrm>
            <a:off x="4396697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5B32052C-89FD-0E4C-911C-DEF3DC0D3962}"/>
              </a:ext>
            </a:extLst>
          </p:cNvPr>
          <p:cNvSpPr/>
          <p:nvPr/>
        </p:nvSpPr>
        <p:spPr>
          <a:xfrm>
            <a:off x="3151771" y="4172652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837075" y="2548542"/>
            <a:ext cx="1036261" cy="52931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4318385" y="2548542"/>
            <a:ext cx="1022402" cy="52931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2207682" y="3615081"/>
            <a:ext cx="406868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4711394" y="3615080"/>
            <a:ext cx="406868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3059599" y="3615081"/>
            <a:ext cx="406869" cy="55757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1A032072-0BB6-3B41-8BE1-E941F74AB97D}"/>
              </a:ext>
            </a:extLst>
          </p:cNvPr>
          <p:cNvSpPr/>
          <p:nvPr/>
        </p:nvSpPr>
        <p:spPr>
          <a:xfrm>
            <a:off x="5655483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448E202-7EFB-E44D-BE0A-6F695CDDBDDD}"/>
              </a:ext>
            </a:extLst>
          </p:cNvPr>
          <p:cNvSpPr txBox="1"/>
          <p:nvPr/>
        </p:nvSpPr>
        <p:spPr>
          <a:xfrm>
            <a:off x="7529802" y="3203174"/>
            <a:ext cx="3502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13 &lt;= 18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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5563311" y="3615080"/>
            <a:ext cx="406869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BC40700D-F8C8-EB42-BA58-D5D75AA290A6}"/>
              </a:ext>
            </a:extLst>
          </p:cNvPr>
          <p:cNvSpPr/>
          <p:nvPr/>
        </p:nvSpPr>
        <p:spPr>
          <a:xfrm>
            <a:off x="1578288" y="5295696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0D6BA81A-B762-B242-970D-E9014C8AA913}"/>
              </a:ext>
            </a:extLst>
          </p:cNvPr>
          <p:cNvCxnSpPr>
            <a:cxnSpLocks/>
            <a:stCxn id="7" idx="3"/>
            <a:endCxn id="18" idx="0"/>
          </p:cNvCxnSpPr>
          <p:nvPr/>
        </p:nvCxnSpPr>
        <p:spPr>
          <a:xfrm flipH="1">
            <a:off x="1892985" y="4723999"/>
            <a:ext cx="92172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69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– Done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3C511FE5-C428-7C47-8627-5E65F895C52E}"/>
              </a:ext>
            </a:extLst>
          </p:cNvPr>
          <p:cNvSpPr/>
          <p:nvPr/>
        </p:nvSpPr>
        <p:spPr>
          <a:xfrm>
            <a:off x="3781164" y="2011321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B46FA4A2-BEEA-E845-91A7-BA696D7B36B8}"/>
              </a:ext>
            </a:extLst>
          </p:cNvPr>
          <p:cNvSpPr/>
          <p:nvPr/>
        </p:nvSpPr>
        <p:spPr>
          <a:xfrm>
            <a:off x="2522378" y="3077860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BBD4E12F-CEA2-DC4B-BA87-CB37084D5F9C}"/>
              </a:ext>
            </a:extLst>
          </p:cNvPr>
          <p:cNvSpPr/>
          <p:nvPr/>
        </p:nvSpPr>
        <p:spPr>
          <a:xfrm>
            <a:off x="5026090" y="3077859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9867177D-7BA7-D64B-83F0-4259A09B5C5B}"/>
              </a:ext>
            </a:extLst>
          </p:cNvPr>
          <p:cNvSpPr/>
          <p:nvPr/>
        </p:nvSpPr>
        <p:spPr>
          <a:xfrm>
            <a:off x="1892985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9D7FACDC-9143-2842-A466-F974B57ACD05}"/>
              </a:ext>
            </a:extLst>
          </p:cNvPr>
          <p:cNvSpPr/>
          <p:nvPr/>
        </p:nvSpPr>
        <p:spPr>
          <a:xfrm>
            <a:off x="4396697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5B32052C-89FD-0E4C-911C-DEF3DC0D3962}"/>
              </a:ext>
            </a:extLst>
          </p:cNvPr>
          <p:cNvSpPr/>
          <p:nvPr/>
        </p:nvSpPr>
        <p:spPr>
          <a:xfrm>
            <a:off x="3151771" y="4172652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837075" y="2548542"/>
            <a:ext cx="1036261" cy="52931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4318385" y="2548542"/>
            <a:ext cx="1022402" cy="52931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2207682" y="3615081"/>
            <a:ext cx="406868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4711394" y="3615080"/>
            <a:ext cx="406868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3059599" y="3615081"/>
            <a:ext cx="406869" cy="55757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1A032072-0BB6-3B41-8BE1-E941F74AB97D}"/>
              </a:ext>
            </a:extLst>
          </p:cNvPr>
          <p:cNvSpPr/>
          <p:nvPr/>
        </p:nvSpPr>
        <p:spPr>
          <a:xfrm>
            <a:off x="5655483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5563311" y="3615080"/>
            <a:ext cx="406869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BC40700D-F8C8-EB42-BA58-D5D75AA290A6}"/>
              </a:ext>
            </a:extLst>
          </p:cNvPr>
          <p:cNvSpPr/>
          <p:nvPr/>
        </p:nvSpPr>
        <p:spPr>
          <a:xfrm>
            <a:off x="1578288" y="5295696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0D6BA81A-B762-B242-970D-E9014C8AA913}"/>
              </a:ext>
            </a:extLst>
          </p:cNvPr>
          <p:cNvCxnSpPr>
            <a:cxnSpLocks/>
            <a:stCxn id="7" idx="3"/>
            <a:endCxn id="18" idx="0"/>
          </p:cNvCxnSpPr>
          <p:nvPr/>
        </p:nvCxnSpPr>
        <p:spPr>
          <a:xfrm flipH="1">
            <a:off x="1892985" y="4723999"/>
            <a:ext cx="92172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AAAD1006-B812-D54E-B14E-DBD446506DC9}"/>
              </a:ext>
            </a:extLst>
          </p:cNvPr>
          <p:cNvSpPr txBox="1"/>
          <p:nvPr/>
        </p:nvSpPr>
        <p:spPr>
          <a:xfrm>
            <a:off x="7348840" y="3170026"/>
            <a:ext cx="46808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“13” node “bubbled up” from the bottom to its final position</a:t>
            </a:r>
          </a:p>
          <a:p>
            <a:endParaRPr lang="en-US" dirty="0"/>
          </a:p>
          <a:p>
            <a:r>
              <a:rPr lang="en-US" dirty="0"/>
              <a:t>This operation is known as upheap()</a:t>
            </a:r>
          </a:p>
          <a:p>
            <a:endParaRPr lang="en-US" dirty="0"/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while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n.data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&gt; parent(n).data: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swap(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n.data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parent(n).data)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n = parent(n)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if n == null: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break</a:t>
            </a:r>
          </a:p>
        </p:txBody>
      </p:sp>
    </p:spTree>
    <p:extLst>
      <p:ext uri="{BB962C8B-B14F-4D97-AF65-F5344CB8AC3E}">
        <p14:creationId xmlns:p14="http://schemas.microsoft.com/office/powerpoint/2010/main" val="57371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3C511FE5-C428-7C47-8627-5E65F895C52E}"/>
              </a:ext>
            </a:extLst>
          </p:cNvPr>
          <p:cNvSpPr/>
          <p:nvPr/>
        </p:nvSpPr>
        <p:spPr>
          <a:xfrm>
            <a:off x="3781164" y="2011321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B46FA4A2-BEEA-E845-91A7-BA696D7B36B8}"/>
              </a:ext>
            </a:extLst>
          </p:cNvPr>
          <p:cNvSpPr/>
          <p:nvPr/>
        </p:nvSpPr>
        <p:spPr>
          <a:xfrm>
            <a:off x="2522378" y="3077860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BBD4E12F-CEA2-DC4B-BA87-CB37084D5F9C}"/>
              </a:ext>
            </a:extLst>
          </p:cNvPr>
          <p:cNvSpPr/>
          <p:nvPr/>
        </p:nvSpPr>
        <p:spPr>
          <a:xfrm>
            <a:off x="5026090" y="3077859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9867177D-7BA7-D64B-83F0-4259A09B5C5B}"/>
              </a:ext>
            </a:extLst>
          </p:cNvPr>
          <p:cNvSpPr/>
          <p:nvPr/>
        </p:nvSpPr>
        <p:spPr>
          <a:xfrm>
            <a:off x="1892985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9D7FACDC-9143-2842-A466-F974B57ACD05}"/>
              </a:ext>
            </a:extLst>
          </p:cNvPr>
          <p:cNvSpPr/>
          <p:nvPr/>
        </p:nvSpPr>
        <p:spPr>
          <a:xfrm>
            <a:off x="4396697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5B32052C-89FD-0E4C-911C-DEF3DC0D3962}"/>
              </a:ext>
            </a:extLst>
          </p:cNvPr>
          <p:cNvSpPr/>
          <p:nvPr/>
        </p:nvSpPr>
        <p:spPr>
          <a:xfrm>
            <a:off x="3151771" y="4172652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837075" y="2548542"/>
            <a:ext cx="1036261" cy="52931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4318385" y="2548542"/>
            <a:ext cx="1022402" cy="52931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2207682" y="3615081"/>
            <a:ext cx="406868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4711394" y="3615080"/>
            <a:ext cx="406868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3059599" y="3615081"/>
            <a:ext cx="406869" cy="55757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1A032072-0BB6-3B41-8BE1-E941F74AB97D}"/>
              </a:ext>
            </a:extLst>
          </p:cNvPr>
          <p:cNvSpPr/>
          <p:nvPr/>
        </p:nvSpPr>
        <p:spPr>
          <a:xfrm>
            <a:off x="5655483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5563311" y="3615080"/>
            <a:ext cx="406869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BC40700D-F8C8-EB42-BA58-D5D75AA290A6}"/>
              </a:ext>
            </a:extLst>
          </p:cNvPr>
          <p:cNvSpPr/>
          <p:nvPr/>
        </p:nvSpPr>
        <p:spPr>
          <a:xfrm>
            <a:off x="1578288" y="5295696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0D6BA81A-B762-B242-970D-E9014C8AA913}"/>
              </a:ext>
            </a:extLst>
          </p:cNvPr>
          <p:cNvCxnSpPr>
            <a:cxnSpLocks/>
            <a:stCxn id="7" idx="3"/>
            <a:endCxn id="18" idx="0"/>
          </p:cNvCxnSpPr>
          <p:nvPr/>
        </p:nvCxnSpPr>
        <p:spPr>
          <a:xfrm flipH="1">
            <a:off x="1892985" y="4723999"/>
            <a:ext cx="92172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C9E194E-5DB4-E845-B111-0B077833645F}"/>
              </a:ext>
            </a:extLst>
          </p:cNvPr>
          <p:cNvSpPr txBox="1"/>
          <p:nvPr/>
        </p:nvSpPr>
        <p:spPr>
          <a:xfrm>
            <a:off x="6721434" y="2616194"/>
            <a:ext cx="42930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can only remove from the top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need to maintain the shape property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need to maintain ordering property</a:t>
            </a:r>
          </a:p>
        </p:txBody>
      </p:sp>
    </p:spTree>
    <p:extLst>
      <p:ext uri="{BB962C8B-B14F-4D97-AF65-F5344CB8AC3E}">
        <p14:creationId xmlns:p14="http://schemas.microsoft.com/office/powerpoint/2010/main" val="80260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3C511FE5-C428-7C47-8627-5E65F895C52E}"/>
              </a:ext>
            </a:extLst>
          </p:cNvPr>
          <p:cNvSpPr/>
          <p:nvPr/>
        </p:nvSpPr>
        <p:spPr>
          <a:xfrm>
            <a:off x="3781164" y="2011321"/>
            <a:ext cx="629393" cy="62939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B46FA4A2-BEEA-E845-91A7-BA696D7B36B8}"/>
              </a:ext>
            </a:extLst>
          </p:cNvPr>
          <p:cNvSpPr/>
          <p:nvPr/>
        </p:nvSpPr>
        <p:spPr>
          <a:xfrm>
            <a:off x="2522378" y="3077860"/>
            <a:ext cx="629393" cy="62939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BBD4E12F-CEA2-DC4B-BA87-CB37084D5F9C}"/>
              </a:ext>
            </a:extLst>
          </p:cNvPr>
          <p:cNvSpPr/>
          <p:nvPr/>
        </p:nvSpPr>
        <p:spPr>
          <a:xfrm>
            <a:off x="5026090" y="3077859"/>
            <a:ext cx="629393" cy="62939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9867177D-7BA7-D64B-83F0-4259A09B5C5B}"/>
              </a:ext>
            </a:extLst>
          </p:cNvPr>
          <p:cNvSpPr/>
          <p:nvPr/>
        </p:nvSpPr>
        <p:spPr>
          <a:xfrm>
            <a:off x="1892985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9D7FACDC-9143-2842-A466-F974B57ACD05}"/>
              </a:ext>
            </a:extLst>
          </p:cNvPr>
          <p:cNvSpPr/>
          <p:nvPr/>
        </p:nvSpPr>
        <p:spPr>
          <a:xfrm>
            <a:off x="4396697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5B32052C-89FD-0E4C-911C-DEF3DC0D3962}"/>
              </a:ext>
            </a:extLst>
          </p:cNvPr>
          <p:cNvSpPr/>
          <p:nvPr/>
        </p:nvSpPr>
        <p:spPr>
          <a:xfrm>
            <a:off x="3151771" y="4172652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837075" y="2548542"/>
            <a:ext cx="1036261" cy="52931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4318385" y="2548542"/>
            <a:ext cx="1022402" cy="52931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2207682" y="3615081"/>
            <a:ext cx="406868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4711394" y="3615080"/>
            <a:ext cx="406868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3059599" y="3615081"/>
            <a:ext cx="406869" cy="55757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1A032072-0BB6-3B41-8BE1-E941F74AB97D}"/>
              </a:ext>
            </a:extLst>
          </p:cNvPr>
          <p:cNvSpPr/>
          <p:nvPr/>
        </p:nvSpPr>
        <p:spPr>
          <a:xfrm>
            <a:off x="5655483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5563311" y="3615080"/>
            <a:ext cx="406869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C9E194E-5DB4-E845-B111-0B077833645F}"/>
              </a:ext>
            </a:extLst>
          </p:cNvPr>
          <p:cNvSpPr txBox="1"/>
          <p:nvPr/>
        </p:nvSpPr>
        <p:spPr>
          <a:xfrm>
            <a:off x="6721434" y="2616194"/>
            <a:ext cx="45375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Swap the “root” with the last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compare the node with its two children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Choose the larger one and swap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Repeat until in place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A274B01F-0A30-4840-A555-CEDF44F52F5F}"/>
              </a:ext>
            </a:extLst>
          </p:cNvPr>
          <p:cNvSpPr/>
          <p:nvPr/>
        </p:nvSpPr>
        <p:spPr>
          <a:xfrm>
            <a:off x="1578288" y="5295696"/>
            <a:ext cx="629393" cy="62939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18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613FF101-DA36-A84D-840B-AF80F2CBF908}"/>
              </a:ext>
            </a:extLst>
          </p:cNvPr>
          <p:cNvCxnSpPr>
            <a:cxnSpLocks/>
            <a:endCxn id="20" idx="0"/>
          </p:cNvCxnSpPr>
          <p:nvPr/>
        </p:nvCxnSpPr>
        <p:spPr>
          <a:xfrm flipH="1">
            <a:off x="1892985" y="4723999"/>
            <a:ext cx="92172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EA8A073-685F-5747-BCF5-75CFE0D9B177}"/>
              </a:ext>
            </a:extLst>
          </p:cNvPr>
          <p:cNvSpPr txBox="1"/>
          <p:nvPr/>
        </p:nvSpPr>
        <p:spPr>
          <a:xfrm>
            <a:off x="2305658" y="5446980"/>
            <a:ext cx="1021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removed</a:t>
            </a:r>
          </a:p>
        </p:txBody>
      </p:sp>
    </p:spTree>
    <p:extLst>
      <p:ext uri="{BB962C8B-B14F-4D97-AF65-F5344CB8AC3E}">
        <p14:creationId xmlns:p14="http://schemas.microsoft.com/office/powerpoint/2010/main" val="63418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3C511FE5-C428-7C47-8627-5E65F895C52E}"/>
              </a:ext>
            </a:extLst>
          </p:cNvPr>
          <p:cNvSpPr/>
          <p:nvPr/>
        </p:nvSpPr>
        <p:spPr>
          <a:xfrm>
            <a:off x="3781164" y="2011321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B46FA4A2-BEEA-E845-91A7-BA696D7B36B8}"/>
              </a:ext>
            </a:extLst>
          </p:cNvPr>
          <p:cNvSpPr/>
          <p:nvPr/>
        </p:nvSpPr>
        <p:spPr>
          <a:xfrm>
            <a:off x="2522378" y="3077860"/>
            <a:ext cx="629393" cy="62939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BBD4E12F-CEA2-DC4B-BA87-CB37084D5F9C}"/>
              </a:ext>
            </a:extLst>
          </p:cNvPr>
          <p:cNvSpPr/>
          <p:nvPr/>
        </p:nvSpPr>
        <p:spPr>
          <a:xfrm>
            <a:off x="5026090" y="3077859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9867177D-7BA7-D64B-83F0-4259A09B5C5B}"/>
              </a:ext>
            </a:extLst>
          </p:cNvPr>
          <p:cNvSpPr/>
          <p:nvPr/>
        </p:nvSpPr>
        <p:spPr>
          <a:xfrm>
            <a:off x="1892985" y="4186778"/>
            <a:ext cx="629393" cy="62939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9D7FACDC-9143-2842-A466-F974B57ACD05}"/>
              </a:ext>
            </a:extLst>
          </p:cNvPr>
          <p:cNvSpPr/>
          <p:nvPr/>
        </p:nvSpPr>
        <p:spPr>
          <a:xfrm>
            <a:off x="4396697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5B32052C-89FD-0E4C-911C-DEF3DC0D3962}"/>
              </a:ext>
            </a:extLst>
          </p:cNvPr>
          <p:cNvSpPr/>
          <p:nvPr/>
        </p:nvSpPr>
        <p:spPr>
          <a:xfrm>
            <a:off x="3151771" y="4172652"/>
            <a:ext cx="629393" cy="62939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837075" y="2548542"/>
            <a:ext cx="1036261" cy="52931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4318385" y="2548542"/>
            <a:ext cx="1022402" cy="52931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2207682" y="3615081"/>
            <a:ext cx="406868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4711394" y="3615080"/>
            <a:ext cx="406868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3059599" y="3615081"/>
            <a:ext cx="406869" cy="55757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1A032072-0BB6-3B41-8BE1-E941F74AB97D}"/>
              </a:ext>
            </a:extLst>
          </p:cNvPr>
          <p:cNvSpPr/>
          <p:nvPr/>
        </p:nvSpPr>
        <p:spPr>
          <a:xfrm>
            <a:off x="5655483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5563311" y="3615080"/>
            <a:ext cx="406869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C9E194E-5DB4-E845-B111-0B077833645F}"/>
              </a:ext>
            </a:extLst>
          </p:cNvPr>
          <p:cNvSpPr txBox="1"/>
          <p:nvPr/>
        </p:nvSpPr>
        <p:spPr>
          <a:xfrm>
            <a:off x="6721434" y="2616194"/>
            <a:ext cx="45375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Swap the “root” with the last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compare the node with its two children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Choose the larger one and swap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Repeat until in place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A274B01F-0A30-4840-A555-CEDF44F52F5F}"/>
              </a:ext>
            </a:extLst>
          </p:cNvPr>
          <p:cNvSpPr/>
          <p:nvPr/>
        </p:nvSpPr>
        <p:spPr>
          <a:xfrm>
            <a:off x="1578288" y="5295696"/>
            <a:ext cx="629393" cy="62939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18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613FF101-DA36-A84D-840B-AF80F2CBF908}"/>
              </a:ext>
            </a:extLst>
          </p:cNvPr>
          <p:cNvCxnSpPr>
            <a:cxnSpLocks/>
            <a:endCxn id="20" idx="0"/>
          </p:cNvCxnSpPr>
          <p:nvPr/>
        </p:nvCxnSpPr>
        <p:spPr>
          <a:xfrm flipH="1">
            <a:off x="1892985" y="4723999"/>
            <a:ext cx="92172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EA8A073-685F-5747-BCF5-75CFE0D9B177}"/>
              </a:ext>
            </a:extLst>
          </p:cNvPr>
          <p:cNvSpPr txBox="1"/>
          <p:nvPr/>
        </p:nvSpPr>
        <p:spPr>
          <a:xfrm>
            <a:off x="2305658" y="5446980"/>
            <a:ext cx="1021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removed</a:t>
            </a:r>
          </a:p>
        </p:txBody>
      </p:sp>
    </p:spTree>
    <p:extLst>
      <p:ext uri="{BB962C8B-B14F-4D97-AF65-F5344CB8AC3E}">
        <p14:creationId xmlns:p14="http://schemas.microsoft.com/office/powerpoint/2010/main" val="120915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3C511FE5-C428-7C47-8627-5E65F895C52E}"/>
              </a:ext>
            </a:extLst>
          </p:cNvPr>
          <p:cNvSpPr/>
          <p:nvPr/>
        </p:nvSpPr>
        <p:spPr>
          <a:xfrm>
            <a:off x="3781164" y="2011321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B46FA4A2-BEEA-E845-91A7-BA696D7B36B8}"/>
              </a:ext>
            </a:extLst>
          </p:cNvPr>
          <p:cNvSpPr/>
          <p:nvPr/>
        </p:nvSpPr>
        <p:spPr>
          <a:xfrm>
            <a:off x="2522378" y="3077860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BBD4E12F-CEA2-DC4B-BA87-CB37084D5F9C}"/>
              </a:ext>
            </a:extLst>
          </p:cNvPr>
          <p:cNvSpPr/>
          <p:nvPr/>
        </p:nvSpPr>
        <p:spPr>
          <a:xfrm>
            <a:off x="5026090" y="3077859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9867177D-7BA7-D64B-83F0-4259A09B5C5B}"/>
              </a:ext>
            </a:extLst>
          </p:cNvPr>
          <p:cNvSpPr/>
          <p:nvPr/>
        </p:nvSpPr>
        <p:spPr>
          <a:xfrm>
            <a:off x="1892985" y="4186778"/>
            <a:ext cx="629393" cy="62939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9D7FACDC-9143-2842-A466-F974B57ACD05}"/>
              </a:ext>
            </a:extLst>
          </p:cNvPr>
          <p:cNvSpPr/>
          <p:nvPr/>
        </p:nvSpPr>
        <p:spPr>
          <a:xfrm>
            <a:off x="4396697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5B32052C-89FD-0E4C-911C-DEF3DC0D3962}"/>
              </a:ext>
            </a:extLst>
          </p:cNvPr>
          <p:cNvSpPr/>
          <p:nvPr/>
        </p:nvSpPr>
        <p:spPr>
          <a:xfrm>
            <a:off x="3151771" y="4172652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837075" y="2548542"/>
            <a:ext cx="1036261" cy="52931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4318385" y="2548542"/>
            <a:ext cx="1022402" cy="52931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2207682" y="3615081"/>
            <a:ext cx="406868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4711394" y="3615080"/>
            <a:ext cx="406868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3059599" y="3615081"/>
            <a:ext cx="406869" cy="55757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1A032072-0BB6-3B41-8BE1-E941F74AB97D}"/>
              </a:ext>
            </a:extLst>
          </p:cNvPr>
          <p:cNvSpPr/>
          <p:nvPr/>
        </p:nvSpPr>
        <p:spPr>
          <a:xfrm>
            <a:off x="5655483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5563311" y="3615080"/>
            <a:ext cx="406869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C9E194E-5DB4-E845-B111-0B077833645F}"/>
              </a:ext>
            </a:extLst>
          </p:cNvPr>
          <p:cNvSpPr txBox="1"/>
          <p:nvPr/>
        </p:nvSpPr>
        <p:spPr>
          <a:xfrm>
            <a:off x="6721434" y="2616194"/>
            <a:ext cx="45375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Swap the “root” with the last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compare the node with its two children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Choose the larger one and swap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Repeat until in place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A274B01F-0A30-4840-A555-CEDF44F52F5F}"/>
              </a:ext>
            </a:extLst>
          </p:cNvPr>
          <p:cNvSpPr/>
          <p:nvPr/>
        </p:nvSpPr>
        <p:spPr>
          <a:xfrm>
            <a:off x="1578288" y="5295696"/>
            <a:ext cx="629393" cy="62939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18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613FF101-DA36-A84D-840B-AF80F2CBF908}"/>
              </a:ext>
            </a:extLst>
          </p:cNvPr>
          <p:cNvCxnSpPr>
            <a:cxnSpLocks/>
            <a:endCxn id="20" idx="0"/>
          </p:cNvCxnSpPr>
          <p:nvPr/>
        </p:nvCxnSpPr>
        <p:spPr>
          <a:xfrm flipH="1">
            <a:off x="1892985" y="4723999"/>
            <a:ext cx="92172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EA8A073-685F-5747-BCF5-75CFE0D9B177}"/>
              </a:ext>
            </a:extLst>
          </p:cNvPr>
          <p:cNvSpPr txBox="1"/>
          <p:nvPr/>
        </p:nvSpPr>
        <p:spPr>
          <a:xfrm>
            <a:off x="2305658" y="5446980"/>
            <a:ext cx="1021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removed</a:t>
            </a:r>
          </a:p>
        </p:txBody>
      </p:sp>
    </p:spTree>
    <p:extLst>
      <p:ext uri="{BB962C8B-B14F-4D97-AF65-F5344CB8AC3E}">
        <p14:creationId xmlns:p14="http://schemas.microsoft.com/office/powerpoint/2010/main" val="305816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07A6F0-55DD-A745-BE69-FE3ACC2F9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19CFD2F4-0C69-DA47-ADF9-A48B3E57393C}"/>
              </a:ext>
            </a:extLst>
          </p:cNvPr>
          <p:cNvSpPr/>
          <p:nvPr/>
        </p:nvSpPr>
        <p:spPr>
          <a:xfrm>
            <a:off x="5308270" y="1847892"/>
            <a:ext cx="970808" cy="97080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5" name="Triangle 4">
            <a:extLst>
              <a:ext uri="{FF2B5EF4-FFF2-40B4-BE49-F238E27FC236}">
                <a16:creationId xmlns:a16="http://schemas.microsoft.com/office/drawing/2014/main" xmlns="" id="{0F52EC70-FF89-8B40-AD4E-B5240B62CBA4}"/>
              </a:ext>
            </a:extLst>
          </p:cNvPr>
          <p:cNvSpPr/>
          <p:nvPr/>
        </p:nvSpPr>
        <p:spPr>
          <a:xfrm>
            <a:off x="2745882" y="3402331"/>
            <a:ext cx="2562388" cy="2208955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&lt;= V</a:t>
            </a:r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xmlns="" id="{FDDEE254-5EDC-8E41-AF9A-A8CAB9F57F62}"/>
              </a:ext>
            </a:extLst>
          </p:cNvPr>
          <p:cNvSpPr/>
          <p:nvPr/>
        </p:nvSpPr>
        <p:spPr>
          <a:xfrm>
            <a:off x="6279078" y="3393353"/>
            <a:ext cx="2562388" cy="2208955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&gt; V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C5B53EE0-209F-364E-B31B-ED2C580BA504}"/>
              </a:ext>
            </a:extLst>
          </p:cNvPr>
          <p:cNvCxnSpPr>
            <a:stCxn id="4" idx="3"/>
          </p:cNvCxnSpPr>
          <p:nvPr/>
        </p:nvCxnSpPr>
        <p:spPr>
          <a:xfrm flipH="1">
            <a:off x="4001984" y="2676528"/>
            <a:ext cx="1448458" cy="716825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C51A691B-80D4-7641-892A-1A8743BCB124}"/>
              </a:ext>
            </a:extLst>
          </p:cNvPr>
          <p:cNvCxnSpPr>
            <a:stCxn id="4" idx="5"/>
          </p:cNvCxnSpPr>
          <p:nvPr/>
        </p:nvCxnSpPr>
        <p:spPr>
          <a:xfrm>
            <a:off x="6136906" y="2676528"/>
            <a:ext cx="1423366" cy="716825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151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3C511FE5-C428-7C47-8627-5E65F895C52E}"/>
              </a:ext>
            </a:extLst>
          </p:cNvPr>
          <p:cNvSpPr/>
          <p:nvPr/>
        </p:nvSpPr>
        <p:spPr>
          <a:xfrm>
            <a:off x="3781164" y="2011321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B46FA4A2-BEEA-E845-91A7-BA696D7B36B8}"/>
              </a:ext>
            </a:extLst>
          </p:cNvPr>
          <p:cNvSpPr/>
          <p:nvPr/>
        </p:nvSpPr>
        <p:spPr>
          <a:xfrm>
            <a:off x="2522378" y="3077860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BBD4E12F-CEA2-DC4B-BA87-CB37084D5F9C}"/>
              </a:ext>
            </a:extLst>
          </p:cNvPr>
          <p:cNvSpPr/>
          <p:nvPr/>
        </p:nvSpPr>
        <p:spPr>
          <a:xfrm>
            <a:off x="5026090" y="3077859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9867177D-7BA7-D64B-83F0-4259A09B5C5B}"/>
              </a:ext>
            </a:extLst>
          </p:cNvPr>
          <p:cNvSpPr/>
          <p:nvPr/>
        </p:nvSpPr>
        <p:spPr>
          <a:xfrm>
            <a:off x="1892985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9D7FACDC-9143-2842-A466-F974B57ACD05}"/>
              </a:ext>
            </a:extLst>
          </p:cNvPr>
          <p:cNvSpPr/>
          <p:nvPr/>
        </p:nvSpPr>
        <p:spPr>
          <a:xfrm>
            <a:off x="4396697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5B32052C-89FD-0E4C-911C-DEF3DC0D3962}"/>
              </a:ext>
            </a:extLst>
          </p:cNvPr>
          <p:cNvSpPr/>
          <p:nvPr/>
        </p:nvSpPr>
        <p:spPr>
          <a:xfrm>
            <a:off x="3151771" y="4172652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837075" y="2548542"/>
            <a:ext cx="1036261" cy="52931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4318385" y="2548542"/>
            <a:ext cx="1022402" cy="52931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2207682" y="3615081"/>
            <a:ext cx="406868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4711394" y="3615080"/>
            <a:ext cx="406868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3059599" y="3615081"/>
            <a:ext cx="406869" cy="55757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1A032072-0BB6-3B41-8BE1-E941F74AB97D}"/>
              </a:ext>
            </a:extLst>
          </p:cNvPr>
          <p:cNvSpPr/>
          <p:nvPr/>
        </p:nvSpPr>
        <p:spPr>
          <a:xfrm>
            <a:off x="5655483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5563311" y="3615080"/>
            <a:ext cx="406869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C9E194E-5DB4-E845-B111-0B077833645F}"/>
              </a:ext>
            </a:extLst>
          </p:cNvPr>
          <p:cNvSpPr txBox="1"/>
          <p:nvPr/>
        </p:nvSpPr>
        <p:spPr>
          <a:xfrm>
            <a:off x="7077693" y="2433374"/>
            <a:ext cx="4113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“7” node “bubbled down” from the </a:t>
            </a:r>
            <a:r>
              <a:rPr lang="en-US" dirty="0" err="1" smtClean="0"/>
              <a:t>topto</a:t>
            </a:r>
            <a:r>
              <a:rPr lang="en-US" dirty="0" smtClean="0"/>
              <a:t> </a:t>
            </a:r>
            <a:r>
              <a:rPr lang="en-US" dirty="0"/>
              <a:t>its final position</a:t>
            </a:r>
          </a:p>
          <a:p>
            <a:endParaRPr lang="en-US" dirty="0"/>
          </a:p>
          <a:p>
            <a:r>
              <a:rPr lang="en-US" dirty="0"/>
              <a:t>This operation is known as </a:t>
            </a:r>
            <a:r>
              <a:rPr lang="en-US" dirty="0" err="1"/>
              <a:t>downheap</a:t>
            </a:r>
            <a:r>
              <a:rPr lang="en-US" dirty="0"/>
              <a:t>()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A274B01F-0A30-4840-A555-CEDF44F52F5F}"/>
              </a:ext>
            </a:extLst>
          </p:cNvPr>
          <p:cNvSpPr/>
          <p:nvPr/>
        </p:nvSpPr>
        <p:spPr>
          <a:xfrm>
            <a:off x="1578288" y="5295696"/>
            <a:ext cx="629393" cy="62939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18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EA8A073-685F-5747-BCF5-75CFE0D9B177}"/>
              </a:ext>
            </a:extLst>
          </p:cNvPr>
          <p:cNvSpPr txBox="1"/>
          <p:nvPr/>
        </p:nvSpPr>
        <p:spPr>
          <a:xfrm>
            <a:off x="2305658" y="5446980"/>
            <a:ext cx="1021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removed</a:t>
            </a:r>
          </a:p>
        </p:txBody>
      </p:sp>
    </p:spTree>
    <p:extLst>
      <p:ext uri="{BB962C8B-B14F-4D97-AF65-F5344CB8AC3E}">
        <p14:creationId xmlns:p14="http://schemas.microsoft.com/office/powerpoint/2010/main" val="312073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273E03-3538-8945-87DE-D1831C1DB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Heaps Are Arrays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9B94DF95-4980-514B-BDD2-D713F4231AD0}"/>
              </a:ext>
            </a:extLst>
          </p:cNvPr>
          <p:cNvSpPr/>
          <p:nvPr/>
        </p:nvSpPr>
        <p:spPr>
          <a:xfrm>
            <a:off x="3128021" y="2011321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CEB90CDB-CC77-9341-B8AF-40C8C3EBED2D}"/>
              </a:ext>
            </a:extLst>
          </p:cNvPr>
          <p:cNvSpPr/>
          <p:nvPr/>
        </p:nvSpPr>
        <p:spPr>
          <a:xfrm>
            <a:off x="1869235" y="3077860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8F361F04-55F7-5C4B-8E65-9E7145E386EC}"/>
              </a:ext>
            </a:extLst>
          </p:cNvPr>
          <p:cNvSpPr/>
          <p:nvPr/>
        </p:nvSpPr>
        <p:spPr>
          <a:xfrm>
            <a:off x="4372947" y="3077859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353512D2-0CDA-7B44-A169-7506CCA6831D}"/>
              </a:ext>
            </a:extLst>
          </p:cNvPr>
          <p:cNvSpPr/>
          <p:nvPr/>
        </p:nvSpPr>
        <p:spPr>
          <a:xfrm>
            <a:off x="1239842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D87439D6-CA3E-D844-B878-CD7B4BA2AA92}"/>
              </a:ext>
            </a:extLst>
          </p:cNvPr>
          <p:cNvSpPr/>
          <p:nvPr/>
        </p:nvSpPr>
        <p:spPr>
          <a:xfrm>
            <a:off x="3743554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895F97B5-5524-0B47-8C0A-510237AE7BF8}"/>
              </a:ext>
            </a:extLst>
          </p:cNvPr>
          <p:cNvSpPr/>
          <p:nvPr/>
        </p:nvSpPr>
        <p:spPr>
          <a:xfrm>
            <a:off x="2498628" y="4172652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6BF4F34A-F6A9-7543-A0FA-150E4E5E959C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183932" y="2548542"/>
            <a:ext cx="1036261" cy="52931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9F46BC48-D3F2-2D46-9DD4-182B47844D68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3665242" y="2548542"/>
            <a:ext cx="1022402" cy="52931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7E088562-5E5C-504A-A970-66C2ED2E2D03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1554539" y="3615081"/>
            <a:ext cx="406868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D1B275F2-BED0-6140-9BF5-9450538B5D84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4058251" y="3615080"/>
            <a:ext cx="406868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DF9F23F8-61DC-374C-97D0-8B30CF126146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2406456" y="3615081"/>
            <a:ext cx="406869" cy="55757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AD209639-A67D-C940-81D2-B6EEE74403EC}"/>
              </a:ext>
            </a:extLst>
          </p:cNvPr>
          <p:cNvSpPr/>
          <p:nvPr/>
        </p:nvSpPr>
        <p:spPr>
          <a:xfrm>
            <a:off x="5002340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1E384241-19AD-1B4F-9DAA-129911AA8563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4910168" y="3615080"/>
            <a:ext cx="406869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1C89ABA5-56A0-1B45-A016-2F02D12C77B7}"/>
              </a:ext>
            </a:extLst>
          </p:cNvPr>
          <p:cNvSpPr txBox="1"/>
          <p:nvPr/>
        </p:nvSpPr>
        <p:spPr>
          <a:xfrm>
            <a:off x="3770000" y="21413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939B1A3-9092-9046-9782-593CC577CFCA}"/>
              </a:ext>
            </a:extLst>
          </p:cNvPr>
          <p:cNvSpPr txBox="1"/>
          <p:nvPr/>
        </p:nvSpPr>
        <p:spPr>
          <a:xfrm>
            <a:off x="2459047" y="31951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96C25FF7-04D7-634B-B02A-4086EA9161F0}"/>
              </a:ext>
            </a:extLst>
          </p:cNvPr>
          <p:cNvSpPr txBox="1"/>
          <p:nvPr/>
        </p:nvSpPr>
        <p:spPr>
          <a:xfrm>
            <a:off x="5000921" y="32075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3AFD84F-4A9D-9049-9D7E-73CCB0737848}"/>
              </a:ext>
            </a:extLst>
          </p:cNvPr>
          <p:cNvSpPr txBox="1"/>
          <p:nvPr/>
        </p:nvSpPr>
        <p:spPr>
          <a:xfrm>
            <a:off x="1852697" y="43153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6EE9D70A-9795-6A4C-8925-0C5A004496D6}"/>
              </a:ext>
            </a:extLst>
          </p:cNvPr>
          <p:cNvSpPr txBox="1"/>
          <p:nvPr/>
        </p:nvSpPr>
        <p:spPr>
          <a:xfrm>
            <a:off x="3111483" y="43026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FDC51A2A-54DF-B749-83A8-4CB13037B559}"/>
              </a:ext>
            </a:extLst>
          </p:cNvPr>
          <p:cNvSpPr txBox="1"/>
          <p:nvPr/>
        </p:nvSpPr>
        <p:spPr>
          <a:xfrm>
            <a:off x="4339871" y="43153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88517E1C-DF01-D946-9767-39B8F36DC42A}"/>
              </a:ext>
            </a:extLst>
          </p:cNvPr>
          <p:cNvSpPr txBox="1"/>
          <p:nvPr/>
        </p:nvSpPr>
        <p:spPr>
          <a:xfrm>
            <a:off x="5631733" y="4316808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47ABF5EA-8B1D-8240-A180-B81377B90BE2}"/>
              </a:ext>
            </a:extLst>
          </p:cNvPr>
          <p:cNvSpPr txBox="1"/>
          <p:nvPr/>
        </p:nvSpPr>
        <p:spPr>
          <a:xfrm>
            <a:off x="6874965" y="2977599"/>
            <a:ext cx="48465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parent(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= 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– 1) / 2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left(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  = 2 * i + 1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right(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 = 2 *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+ 2</a:t>
            </a:r>
          </a:p>
        </p:txBody>
      </p:sp>
    </p:spTree>
    <p:extLst>
      <p:ext uri="{BB962C8B-B14F-4D97-AF65-F5344CB8AC3E}">
        <p14:creationId xmlns:p14="http://schemas.microsoft.com/office/powerpoint/2010/main" val="161926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07A6F0-55DD-A745-BE69-FE3ACC2F9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Heaps (Max Heap)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19CFD2F4-0C69-DA47-ADF9-A48B3E57393C}"/>
              </a:ext>
            </a:extLst>
          </p:cNvPr>
          <p:cNvSpPr/>
          <p:nvPr/>
        </p:nvSpPr>
        <p:spPr>
          <a:xfrm>
            <a:off x="5308270" y="1847892"/>
            <a:ext cx="970808" cy="97080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5" name="Triangle 4">
            <a:extLst>
              <a:ext uri="{FF2B5EF4-FFF2-40B4-BE49-F238E27FC236}">
                <a16:creationId xmlns:a16="http://schemas.microsoft.com/office/drawing/2014/main" xmlns="" id="{0F52EC70-FF89-8B40-AD4E-B5240B62CBA4}"/>
              </a:ext>
            </a:extLst>
          </p:cNvPr>
          <p:cNvSpPr/>
          <p:nvPr/>
        </p:nvSpPr>
        <p:spPr>
          <a:xfrm>
            <a:off x="2745882" y="3402331"/>
            <a:ext cx="2562388" cy="2208955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&lt;= V</a:t>
            </a:r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xmlns="" id="{FDDEE254-5EDC-8E41-AF9A-A8CAB9F57F62}"/>
              </a:ext>
            </a:extLst>
          </p:cNvPr>
          <p:cNvSpPr/>
          <p:nvPr/>
        </p:nvSpPr>
        <p:spPr>
          <a:xfrm>
            <a:off x="6279078" y="3393353"/>
            <a:ext cx="2562388" cy="2208955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&lt;= V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C5B53EE0-209F-364E-B31B-ED2C580BA504}"/>
              </a:ext>
            </a:extLst>
          </p:cNvPr>
          <p:cNvCxnSpPr>
            <a:stCxn id="4" idx="3"/>
          </p:cNvCxnSpPr>
          <p:nvPr/>
        </p:nvCxnSpPr>
        <p:spPr>
          <a:xfrm flipH="1">
            <a:off x="4001984" y="2676528"/>
            <a:ext cx="1448458" cy="716825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C51A691B-80D4-7641-892A-1A8743BCB124}"/>
              </a:ext>
            </a:extLst>
          </p:cNvPr>
          <p:cNvCxnSpPr>
            <a:stCxn id="4" idx="5"/>
          </p:cNvCxnSpPr>
          <p:nvPr/>
        </p:nvCxnSpPr>
        <p:spPr>
          <a:xfrm>
            <a:off x="6136906" y="2676528"/>
            <a:ext cx="1423366" cy="716825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8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106B7B-9217-F345-9171-F7278453D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	Binary Tree		  </a:t>
            </a:r>
            <a:r>
              <a:rPr lang="en-US" dirty="0"/>
              <a:t>vs.			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Heap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6359AAE7-5376-6440-8848-507D056D8F1B}"/>
              </a:ext>
            </a:extLst>
          </p:cNvPr>
          <p:cNvSpPr/>
          <p:nvPr/>
        </p:nvSpPr>
        <p:spPr>
          <a:xfrm>
            <a:off x="2541320" y="2019512"/>
            <a:ext cx="629393" cy="62939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C51F75CF-E545-6540-AD90-3245C6FBC1D1}"/>
              </a:ext>
            </a:extLst>
          </p:cNvPr>
          <p:cNvSpPr/>
          <p:nvPr/>
        </p:nvSpPr>
        <p:spPr>
          <a:xfrm>
            <a:off x="1277025" y="3114302"/>
            <a:ext cx="629393" cy="62939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D12C2CCC-B24D-4745-A517-022089EE1024}"/>
              </a:ext>
            </a:extLst>
          </p:cNvPr>
          <p:cNvSpPr/>
          <p:nvPr/>
        </p:nvSpPr>
        <p:spPr>
          <a:xfrm>
            <a:off x="3800106" y="3114302"/>
            <a:ext cx="629393" cy="62939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97133DE0-F489-404D-8FF0-A1BC93D721C1}"/>
              </a:ext>
            </a:extLst>
          </p:cNvPr>
          <p:cNvSpPr/>
          <p:nvPr/>
        </p:nvSpPr>
        <p:spPr>
          <a:xfrm>
            <a:off x="647632" y="4194969"/>
            <a:ext cx="629393" cy="62939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7D036B53-777D-7948-AEB5-6CCD24409B6D}"/>
              </a:ext>
            </a:extLst>
          </p:cNvPr>
          <p:cNvSpPr/>
          <p:nvPr/>
        </p:nvSpPr>
        <p:spPr>
          <a:xfrm>
            <a:off x="3170713" y="4209095"/>
            <a:ext cx="629393" cy="62939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EB982B93-C3FA-8742-A54A-19DCAB183460}"/>
              </a:ext>
            </a:extLst>
          </p:cNvPr>
          <p:cNvSpPr/>
          <p:nvPr/>
        </p:nvSpPr>
        <p:spPr>
          <a:xfrm>
            <a:off x="4429499" y="4209095"/>
            <a:ext cx="629393" cy="62939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98C63299-84C7-F141-AA56-625AADC5EB0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1591722" y="2556733"/>
            <a:ext cx="1041770" cy="557569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92D50C47-E2F0-D74C-9119-A456AB8A9322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3078541" y="2556733"/>
            <a:ext cx="1036262" cy="557569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5A3618F1-C8D0-C54D-98C8-4C4A48EA1C92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962329" y="3651523"/>
            <a:ext cx="406868" cy="543446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8882FE2F-A12C-BA4F-B3DE-AC919B59736E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3485410" y="3651523"/>
            <a:ext cx="406868" cy="557572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AE32ADA6-F71A-2C43-B655-A3FCDE06E455}"/>
              </a:ext>
            </a:extLst>
          </p:cNvPr>
          <p:cNvCxnSpPr>
            <a:stCxn id="6" idx="5"/>
            <a:endCxn id="14" idx="0"/>
          </p:cNvCxnSpPr>
          <p:nvPr/>
        </p:nvCxnSpPr>
        <p:spPr>
          <a:xfrm>
            <a:off x="4337327" y="3651523"/>
            <a:ext cx="406869" cy="557572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41CBA4FF-8EBD-4340-92B3-656826F454CE}"/>
              </a:ext>
            </a:extLst>
          </p:cNvPr>
          <p:cNvSpPr/>
          <p:nvPr/>
        </p:nvSpPr>
        <p:spPr>
          <a:xfrm>
            <a:off x="8661922" y="203363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xmlns="" id="{9128AC77-BD50-A44E-9A68-DFD8B9B2E582}"/>
              </a:ext>
            </a:extLst>
          </p:cNvPr>
          <p:cNvSpPr/>
          <p:nvPr/>
        </p:nvSpPr>
        <p:spPr>
          <a:xfrm>
            <a:off x="7403136" y="3100177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xmlns="" id="{2863A65A-DD2D-384D-A967-125955109E87}"/>
              </a:ext>
            </a:extLst>
          </p:cNvPr>
          <p:cNvSpPr/>
          <p:nvPr/>
        </p:nvSpPr>
        <p:spPr>
          <a:xfrm>
            <a:off x="9906848" y="3100176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xmlns="" id="{2E8615F0-6B96-E54A-8FD6-9EA16F525646}"/>
              </a:ext>
            </a:extLst>
          </p:cNvPr>
          <p:cNvSpPr/>
          <p:nvPr/>
        </p:nvSpPr>
        <p:spPr>
          <a:xfrm>
            <a:off x="6773743" y="4209095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xmlns="" id="{583AED54-5D89-1F43-A9B3-7C3C7C5645F8}"/>
              </a:ext>
            </a:extLst>
          </p:cNvPr>
          <p:cNvSpPr/>
          <p:nvPr/>
        </p:nvSpPr>
        <p:spPr>
          <a:xfrm>
            <a:off x="9277455" y="4209095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xmlns="" id="{C21FC289-DE0A-1E4E-96B9-1250BCA174D6}"/>
              </a:ext>
            </a:extLst>
          </p:cNvPr>
          <p:cNvSpPr/>
          <p:nvPr/>
        </p:nvSpPr>
        <p:spPr>
          <a:xfrm>
            <a:off x="8032529" y="4194969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CC63CC25-A848-A646-AC02-7183C5702FBE}"/>
              </a:ext>
            </a:extLst>
          </p:cNvPr>
          <p:cNvCxnSpPr>
            <a:stCxn id="25" idx="3"/>
            <a:endCxn id="26" idx="0"/>
          </p:cNvCxnSpPr>
          <p:nvPr/>
        </p:nvCxnSpPr>
        <p:spPr>
          <a:xfrm flipH="1">
            <a:off x="7717833" y="2570859"/>
            <a:ext cx="1036261" cy="52931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xmlns="" id="{5CF514E1-04BF-A64D-B28F-9F1B663C6E56}"/>
              </a:ext>
            </a:extLst>
          </p:cNvPr>
          <p:cNvCxnSpPr>
            <a:cxnSpLocks/>
            <a:stCxn id="25" idx="5"/>
            <a:endCxn id="27" idx="0"/>
          </p:cNvCxnSpPr>
          <p:nvPr/>
        </p:nvCxnSpPr>
        <p:spPr>
          <a:xfrm>
            <a:off x="9199143" y="2570859"/>
            <a:ext cx="1022402" cy="52931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845C5EB1-119D-7446-81FF-FD33B34BBD4F}"/>
              </a:ext>
            </a:extLst>
          </p:cNvPr>
          <p:cNvCxnSpPr>
            <a:stCxn id="26" idx="3"/>
            <a:endCxn id="28" idx="0"/>
          </p:cNvCxnSpPr>
          <p:nvPr/>
        </p:nvCxnSpPr>
        <p:spPr>
          <a:xfrm flipH="1">
            <a:off x="7088440" y="3637398"/>
            <a:ext cx="406868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87BBA78A-FD58-C54B-9038-FB052F77B0D3}"/>
              </a:ext>
            </a:extLst>
          </p:cNvPr>
          <p:cNvCxnSpPr>
            <a:stCxn id="27" idx="3"/>
            <a:endCxn id="29" idx="0"/>
          </p:cNvCxnSpPr>
          <p:nvPr/>
        </p:nvCxnSpPr>
        <p:spPr>
          <a:xfrm flipH="1">
            <a:off x="9592152" y="3637397"/>
            <a:ext cx="406868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6D9D39EA-1C4A-2641-8A91-C1783BC2599C}"/>
              </a:ext>
            </a:extLst>
          </p:cNvPr>
          <p:cNvCxnSpPr>
            <a:cxnSpLocks/>
            <a:stCxn id="26" idx="5"/>
            <a:endCxn id="30" idx="0"/>
          </p:cNvCxnSpPr>
          <p:nvPr/>
        </p:nvCxnSpPr>
        <p:spPr>
          <a:xfrm>
            <a:off x="7940357" y="3637398"/>
            <a:ext cx="406869" cy="55757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86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5F27DD-B7A8-C342-B3A0-06D0D36AC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Shape Property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43A8CA-F563-2D4E-A491-5D2F1514D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heap must be a “complete” binary tree</a:t>
            </a:r>
          </a:p>
          <a:p>
            <a:r>
              <a:rPr lang="en-US" dirty="0"/>
              <a:t>This means the levels of the tree will always be filled from left-to-right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7DFA2669-9A09-8A47-95B6-DD3EEC0E1D36}"/>
              </a:ext>
            </a:extLst>
          </p:cNvPr>
          <p:cNvSpPr/>
          <p:nvPr/>
        </p:nvSpPr>
        <p:spPr>
          <a:xfrm>
            <a:off x="3306151" y="3091976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3D59B4FD-C209-554C-B7B4-900493630E96}"/>
              </a:ext>
            </a:extLst>
          </p:cNvPr>
          <p:cNvSpPr/>
          <p:nvPr/>
        </p:nvSpPr>
        <p:spPr>
          <a:xfrm>
            <a:off x="2047365" y="4158515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AC7B0D2E-1F7E-7346-B1B7-F72E307BE7EF}"/>
              </a:ext>
            </a:extLst>
          </p:cNvPr>
          <p:cNvSpPr/>
          <p:nvPr/>
        </p:nvSpPr>
        <p:spPr>
          <a:xfrm>
            <a:off x="4551077" y="4158514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586C352B-724F-204F-AF1D-63EC68400940}"/>
              </a:ext>
            </a:extLst>
          </p:cNvPr>
          <p:cNvSpPr/>
          <p:nvPr/>
        </p:nvSpPr>
        <p:spPr>
          <a:xfrm>
            <a:off x="1417972" y="5267433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8DBBB9A8-C88A-0444-A342-44975C76E283}"/>
              </a:ext>
            </a:extLst>
          </p:cNvPr>
          <p:cNvSpPr/>
          <p:nvPr/>
        </p:nvSpPr>
        <p:spPr>
          <a:xfrm>
            <a:off x="3921684" y="5267433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3F34FE67-3824-114A-96B5-6B3821E463F9}"/>
              </a:ext>
            </a:extLst>
          </p:cNvPr>
          <p:cNvSpPr/>
          <p:nvPr/>
        </p:nvSpPr>
        <p:spPr>
          <a:xfrm>
            <a:off x="2676758" y="5253307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C7D774EA-7B59-BB4A-A25A-0E4C9B523376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362062" y="3629197"/>
            <a:ext cx="1036261" cy="52931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90FC7557-4041-E24B-9CF5-6BD3DAD769C9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3843372" y="3629197"/>
            <a:ext cx="1022402" cy="52931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0AD37389-6A93-1046-8A15-5313F24EAF51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1732669" y="4695736"/>
            <a:ext cx="406868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43CF967B-55EF-1B4B-86ED-A576EC710119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4236381" y="4695735"/>
            <a:ext cx="406868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EB94A4D1-1F53-7142-A7B4-6B7FF0139C8C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2584586" y="4695736"/>
            <a:ext cx="406869" cy="55757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F234EC8C-9AFE-6648-AF12-AC2718E0CF7F}"/>
              </a:ext>
            </a:extLst>
          </p:cNvPr>
          <p:cNvCxnSpPr/>
          <p:nvPr/>
        </p:nvCxnSpPr>
        <p:spPr>
          <a:xfrm>
            <a:off x="1092530" y="3883231"/>
            <a:ext cx="5545776" cy="0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D18B2F16-BA0A-2644-8548-CFEE6569FF44}"/>
              </a:ext>
            </a:extLst>
          </p:cNvPr>
          <p:cNvCxnSpPr/>
          <p:nvPr/>
        </p:nvCxnSpPr>
        <p:spPr>
          <a:xfrm>
            <a:off x="1070484" y="4997532"/>
            <a:ext cx="5545776" cy="0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CFD62668-7291-3F4A-89C1-CC437AF86BD3}"/>
              </a:ext>
            </a:extLst>
          </p:cNvPr>
          <p:cNvSpPr txBox="1"/>
          <p:nvPr/>
        </p:nvSpPr>
        <p:spPr>
          <a:xfrm>
            <a:off x="6403495" y="3222006"/>
            <a:ext cx="836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Level 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AED1003-A0FD-4B47-B005-38FEAA342F13}"/>
              </a:ext>
            </a:extLst>
          </p:cNvPr>
          <p:cNvSpPr txBox="1"/>
          <p:nvPr/>
        </p:nvSpPr>
        <p:spPr>
          <a:xfrm>
            <a:off x="6403495" y="4283972"/>
            <a:ext cx="836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Level 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52F52FC-4A31-6440-B2D1-CD83B0169125}"/>
              </a:ext>
            </a:extLst>
          </p:cNvPr>
          <p:cNvSpPr txBox="1"/>
          <p:nvPr/>
        </p:nvSpPr>
        <p:spPr>
          <a:xfrm>
            <a:off x="6425396" y="5402582"/>
            <a:ext cx="836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Level 2</a:t>
            </a:r>
          </a:p>
        </p:txBody>
      </p:sp>
    </p:spTree>
    <p:extLst>
      <p:ext uri="{BB962C8B-B14F-4D97-AF65-F5344CB8AC3E}">
        <p14:creationId xmlns:p14="http://schemas.microsoft.com/office/powerpoint/2010/main" val="285416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3C511FE5-C428-7C47-8627-5E65F895C52E}"/>
              </a:ext>
            </a:extLst>
          </p:cNvPr>
          <p:cNvSpPr/>
          <p:nvPr/>
        </p:nvSpPr>
        <p:spPr>
          <a:xfrm>
            <a:off x="3781164" y="2011321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B46FA4A2-BEEA-E845-91A7-BA696D7B36B8}"/>
              </a:ext>
            </a:extLst>
          </p:cNvPr>
          <p:cNvSpPr/>
          <p:nvPr/>
        </p:nvSpPr>
        <p:spPr>
          <a:xfrm>
            <a:off x="2522378" y="3077860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BBD4E12F-CEA2-DC4B-BA87-CB37084D5F9C}"/>
              </a:ext>
            </a:extLst>
          </p:cNvPr>
          <p:cNvSpPr/>
          <p:nvPr/>
        </p:nvSpPr>
        <p:spPr>
          <a:xfrm>
            <a:off x="5026090" y="3077859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9867177D-7BA7-D64B-83F0-4259A09B5C5B}"/>
              </a:ext>
            </a:extLst>
          </p:cNvPr>
          <p:cNvSpPr/>
          <p:nvPr/>
        </p:nvSpPr>
        <p:spPr>
          <a:xfrm>
            <a:off x="1892985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9D7FACDC-9143-2842-A466-F974B57ACD05}"/>
              </a:ext>
            </a:extLst>
          </p:cNvPr>
          <p:cNvSpPr/>
          <p:nvPr/>
        </p:nvSpPr>
        <p:spPr>
          <a:xfrm>
            <a:off x="4396697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5B32052C-89FD-0E4C-911C-DEF3DC0D3962}"/>
              </a:ext>
            </a:extLst>
          </p:cNvPr>
          <p:cNvSpPr/>
          <p:nvPr/>
        </p:nvSpPr>
        <p:spPr>
          <a:xfrm>
            <a:off x="3151771" y="4172652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837075" y="2548542"/>
            <a:ext cx="1036261" cy="52931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4318385" y="2548542"/>
            <a:ext cx="1022402" cy="52931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2207682" y="3615081"/>
            <a:ext cx="406868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4711394" y="3615080"/>
            <a:ext cx="406868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3059599" y="3615081"/>
            <a:ext cx="406869" cy="55757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5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3C511FE5-C428-7C47-8627-5E65F895C52E}"/>
              </a:ext>
            </a:extLst>
          </p:cNvPr>
          <p:cNvSpPr/>
          <p:nvPr/>
        </p:nvSpPr>
        <p:spPr>
          <a:xfrm>
            <a:off x="3781164" y="2011321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B46FA4A2-BEEA-E845-91A7-BA696D7B36B8}"/>
              </a:ext>
            </a:extLst>
          </p:cNvPr>
          <p:cNvSpPr/>
          <p:nvPr/>
        </p:nvSpPr>
        <p:spPr>
          <a:xfrm>
            <a:off x="2522378" y="3077860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BBD4E12F-CEA2-DC4B-BA87-CB37084D5F9C}"/>
              </a:ext>
            </a:extLst>
          </p:cNvPr>
          <p:cNvSpPr/>
          <p:nvPr/>
        </p:nvSpPr>
        <p:spPr>
          <a:xfrm>
            <a:off x="5026090" y="3077859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9867177D-7BA7-D64B-83F0-4259A09B5C5B}"/>
              </a:ext>
            </a:extLst>
          </p:cNvPr>
          <p:cNvSpPr/>
          <p:nvPr/>
        </p:nvSpPr>
        <p:spPr>
          <a:xfrm>
            <a:off x="1892985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9D7FACDC-9143-2842-A466-F974B57ACD05}"/>
              </a:ext>
            </a:extLst>
          </p:cNvPr>
          <p:cNvSpPr/>
          <p:nvPr/>
        </p:nvSpPr>
        <p:spPr>
          <a:xfrm>
            <a:off x="4396697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5B32052C-89FD-0E4C-911C-DEF3DC0D3962}"/>
              </a:ext>
            </a:extLst>
          </p:cNvPr>
          <p:cNvSpPr/>
          <p:nvPr/>
        </p:nvSpPr>
        <p:spPr>
          <a:xfrm>
            <a:off x="3151771" y="4172652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837075" y="2548542"/>
            <a:ext cx="1036261" cy="52931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4318385" y="2548542"/>
            <a:ext cx="1022402" cy="52931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2207682" y="3615081"/>
            <a:ext cx="406868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4711394" y="3615080"/>
            <a:ext cx="406868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3059599" y="3615081"/>
            <a:ext cx="406869" cy="55757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1A032072-0BB6-3B41-8BE1-E941F74AB97D}"/>
              </a:ext>
            </a:extLst>
          </p:cNvPr>
          <p:cNvSpPr/>
          <p:nvPr/>
        </p:nvSpPr>
        <p:spPr>
          <a:xfrm>
            <a:off x="5655483" y="4186778"/>
            <a:ext cx="629393" cy="62939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448E202-7EFB-E44D-BE0A-6F695CDDBDDD}"/>
              </a:ext>
            </a:extLst>
          </p:cNvPr>
          <p:cNvSpPr txBox="1"/>
          <p:nvPr/>
        </p:nvSpPr>
        <p:spPr>
          <a:xfrm>
            <a:off x="7529802" y="3203174"/>
            <a:ext cx="3502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maintain the Shape property, we must insert at the end of level 2</a:t>
            </a:r>
          </a:p>
        </p:txBody>
      </p:sp>
    </p:spTree>
    <p:extLst>
      <p:ext uri="{BB962C8B-B14F-4D97-AF65-F5344CB8AC3E}">
        <p14:creationId xmlns:p14="http://schemas.microsoft.com/office/powerpoint/2010/main" val="189667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3C511FE5-C428-7C47-8627-5E65F895C52E}"/>
              </a:ext>
            </a:extLst>
          </p:cNvPr>
          <p:cNvSpPr/>
          <p:nvPr/>
        </p:nvSpPr>
        <p:spPr>
          <a:xfrm>
            <a:off x="3781164" y="2011321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B46FA4A2-BEEA-E845-91A7-BA696D7B36B8}"/>
              </a:ext>
            </a:extLst>
          </p:cNvPr>
          <p:cNvSpPr/>
          <p:nvPr/>
        </p:nvSpPr>
        <p:spPr>
          <a:xfrm>
            <a:off x="2522378" y="3077860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BBD4E12F-CEA2-DC4B-BA87-CB37084D5F9C}"/>
              </a:ext>
            </a:extLst>
          </p:cNvPr>
          <p:cNvSpPr/>
          <p:nvPr/>
        </p:nvSpPr>
        <p:spPr>
          <a:xfrm>
            <a:off x="5026090" y="3077859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9867177D-7BA7-D64B-83F0-4259A09B5C5B}"/>
              </a:ext>
            </a:extLst>
          </p:cNvPr>
          <p:cNvSpPr/>
          <p:nvPr/>
        </p:nvSpPr>
        <p:spPr>
          <a:xfrm>
            <a:off x="1892985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9D7FACDC-9143-2842-A466-F974B57ACD05}"/>
              </a:ext>
            </a:extLst>
          </p:cNvPr>
          <p:cNvSpPr/>
          <p:nvPr/>
        </p:nvSpPr>
        <p:spPr>
          <a:xfrm>
            <a:off x="4396697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5B32052C-89FD-0E4C-911C-DEF3DC0D3962}"/>
              </a:ext>
            </a:extLst>
          </p:cNvPr>
          <p:cNvSpPr/>
          <p:nvPr/>
        </p:nvSpPr>
        <p:spPr>
          <a:xfrm>
            <a:off x="3151771" y="4172652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837075" y="2548542"/>
            <a:ext cx="1036261" cy="52931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4318385" y="2548542"/>
            <a:ext cx="1022402" cy="52931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2207682" y="3615081"/>
            <a:ext cx="406868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4711394" y="3615080"/>
            <a:ext cx="406868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3059599" y="3615081"/>
            <a:ext cx="406869" cy="55757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1A032072-0BB6-3B41-8BE1-E941F74AB97D}"/>
              </a:ext>
            </a:extLst>
          </p:cNvPr>
          <p:cNvSpPr/>
          <p:nvPr/>
        </p:nvSpPr>
        <p:spPr>
          <a:xfrm>
            <a:off x="5655483" y="4186778"/>
            <a:ext cx="629393" cy="62939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448E202-7EFB-E44D-BE0A-6F695CDDBDDD}"/>
              </a:ext>
            </a:extLst>
          </p:cNvPr>
          <p:cNvSpPr txBox="1"/>
          <p:nvPr/>
        </p:nvSpPr>
        <p:spPr>
          <a:xfrm>
            <a:off x="7529802" y="3203174"/>
            <a:ext cx="35023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But if we insert the 8 there the heap ordering property isn’t maintained!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5563311" y="3615080"/>
            <a:ext cx="406869" cy="571698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0CCD88C7-EB07-ED44-8A80-67B26DF35AAE}"/>
              </a:ext>
            </a:extLst>
          </p:cNvPr>
          <p:cNvSpPr txBox="1"/>
          <p:nvPr/>
        </p:nvSpPr>
        <p:spPr>
          <a:xfrm>
            <a:off x="5862089" y="3664839"/>
            <a:ext cx="1002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8 &lt;= 3 </a:t>
            </a:r>
            <a:r>
              <a:rPr lang="en-US" dirty="0">
                <a:solidFill>
                  <a:srgbClr val="C00000"/>
                </a:solidFill>
                <a:sym typeface="Wingdings" pitchFamily="2" charset="2"/>
              </a:rPr>
              <a:t>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96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3C511FE5-C428-7C47-8627-5E65F895C52E}"/>
              </a:ext>
            </a:extLst>
          </p:cNvPr>
          <p:cNvSpPr/>
          <p:nvPr/>
        </p:nvSpPr>
        <p:spPr>
          <a:xfrm>
            <a:off x="3781164" y="2011321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B46FA4A2-BEEA-E845-91A7-BA696D7B36B8}"/>
              </a:ext>
            </a:extLst>
          </p:cNvPr>
          <p:cNvSpPr/>
          <p:nvPr/>
        </p:nvSpPr>
        <p:spPr>
          <a:xfrm>
            <a:off x="2522378" y="3077860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BBD4E12F-CEA2-DC4B-BA87-CB37084D5F9C}"/>
              </a:ext>
            </a:extLst>
          </p:cNvPr>
          <p:cNvSpPr/>
          <p:nvPr/>
        </p:nvSpPr>
        <p:spPr>
          <a:xfrm>
            <a:off x="5026090" y="3077859"/>
            <a:ext cx="629393" cy="62939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9867177D-7BA7-D64B-83F0-4259A09B5C5B}"/>
              </a:ext>
            </a:extLst>
          </p:cNvPr>
          <p:cNvSpPr/>
          <p:nvPr/>
        </p:nvSpPr>
        <p:spPr>
          <a:xfrm>
            <a:off x="1892985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9D7FACDC-9143-2842-A466-F974B57ACD05}"/>
              </a:ext>
            </a:extLst>
          </p:cNvPr>
          <p:cNvSpPr/>
          <p:nvPr/>
        </p:nvSpPr>
        <p:spPr>
          <a:xfrm>
            <a:off x="4396697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5B32052C-89FD-0E4C-911C-DEF3DC0D3962}"/>
              </a:ext>
            </a:extLst>
          </p:cNvPr>
          <p:cNvSpPr/>
          <p:nvPr/>
        </p:nvSpPr>
        <p:spPr>
          <a:xfrm>
            <a:off x="3151771" y="4172652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837075" y="2548542"/>
            <a:ext cx="1036261" cy="52931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4318385" y="2548542"/>
            <a:ext cx="1022402" cy="52931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2207682" y="3615081"/>
            <a:ext cx="406868" cy="57169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4711394" y="3615080"/>
            <a:ext cx="406868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3059599" y="3615081"/>
            <a:ext cx="406869" cy="55757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1A032072-0BB6-3B41-8BE1-E941F74AB97D}"/>
              </a:ext>
            </a:extLst>
          </p:cNvPr>
          <p:cNvSpPr/>
          <p:nvPr/>
        </p:nvSpPr>
        <p:spPr>
          <a:xfrm>
            <a:off x="5655483" y="4186778"/>
            <a:ext cx="629393" cy="62939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448E202-7EFB-E44D-BE0A-6F695CDDBDDD}"/>
              </a:ext>
            </a:extLst>
          </p:cNvPr>
          <p:cNvSpPr txBox="1"/>
          <p:nvPr/>
        </p:nvSpPr>
        <p:spPr>
          <a:xfrm>
            <a:off x="7529802" y="3203174"/>
            <a:ext cx="3502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 we do the only sensible thing and swap the values!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5563311" y="3615080"/>
            <a:ext cx="406869" cy="57169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0CCD88C7-EB07-ED44-8A80-67B26DF35AAE}"/>
              </a:ext>
            </a:extLst>
          </p:cNvPr>
          <p:cNvSpPr txBox="1"/>
          <p:nvPr/>
        </p:nvSpPr>
        <p:spPr>
          <a:xfrm>
            <a:off x="5862089" y="3664839"/>
            <a:ext cx="1002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3 &lt;= 8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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0055EE35-631C-D94E-B0B9-0478FF84B163}"/>
              </a:ext>
            </a:extLst>
          </p:cNvPr>
          <p:cNvSpPr txBox="1"/>
          <p:nvPr/>
        </p:nvSpPr>
        <p:spPr>
          <a:xfrm>
            <a:off x="4653286" y="2262265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8 &lt;= 13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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14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507</Words>
  <Application>Microsoft Macintosh PowerPoint</Application>
  <PresentationFormat>Widescreen</PresentationFormat>
  <Paragraphs>228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Calibri</vt:lpstr>
      <vt:lpstr>Calibri Light</vt:lpstr>
      <vt:lpstr>Consolas</vt:lpstr>
      <vt:lpstr>Wingdings</vt:lpstr>
      <vt:lpstr>Arial</vt:lpstr>
      <vt:lpstr>Office Theme</vt:lpstr>
      <vt:lpstr>Heaps</vt:lpstr>
      <vt:lpstr>Binary Trees</vt:lpstr>
      <vt:lpstr>Heaps (Max Heap)</vt:lpstr>
      <vt:lpstr> Binary Tree    vs.    Heap</vt:lpstr>
      <vt:lpstr>Heap Shape Property</vt:lpstr>
      <vt:lpstr>Insertion</vt:lpstr>
      <vt:lpstr>Insertion</vt:lpstr>
      <vt:lpstr>Insertion</vt:lpstr>
      <vt:lpstr>Insertion</vt:lpstr>
      <vt:lpstr>Insertion</vt:lpstr>
      <vt:lpstr>Insertion</vt:lpstr>
      <vt:lpstr>Insertion</vt:lpstr>
      <vt:lpstr>Insertion</vt:lpstr>
      <vt:lpstr>Insertion</vt:lpstr>
      <vt:lpstr>Insertion – Done</vt:lpstr>
      <vt:lpstr>Removal</vt:lpstr>
      <vt:lpstr>Removal</vt:lpstr>
      <vt:lpstr>Removal</vt:lpstr>
      <vt:lpstr>Removal</vt:lpstr>
      <vt:lpstr>Removal</vt:lpstr>
      <vt:lpstr>Heaps Are Arrays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Heaps</dc:title>
  <dc:creator>William Killian</dc:creator>
  <cp:lastModifiedBy>Microsoft Office User</cp:lastModifiedBy>
  <cp:revision>9</cp:revision>
  <dcterms:created xsi:type="dcterms:W3CDTF">2018-12-03T17:13:15Z</dcterms:created>
  <dcterms:modified xsi:type="dcterms:W3CDTF">2018-12-03T18:55:19Z</dcterms:modified>
</cp:coreProperties>
</file>