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1"/>
  </p:notesMasterIdLst>
  <p:sldIdLst>
    <p:sldId id="496" r:id="rId2"/>
    <p:sldId id="488" r:id="rId3"/>
    <p:sldId id="489" r:id="rId4"/>
    <p:sldId id="490" r:id="rId5"/>
    <p:sldId id="491" r:id="rId6"/>
    <p:sldId id="492" r:id="rId7"/>
    <p:sldId id="493" r:id="rId8"/>
    <p:sldId id="494" r:id="rId9"/>
    <p:sldId id="495" r:id="rId10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33" autoAdjust="0"/>
    <p:restoredTop sz="85752" autoAdjust="0"/>
  </p:normalViewPr>
  <p:slideViewPr>
    <p:cSldViewPr>
      <p:cViewPr>
        <p:scale>
          <a:sx n="90" d="100"/>
          <a:sy n="90" d="100"/>
        </p:scale>
        <p:origin x="1432" y="5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Linked Lists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William Killian</a:t>
            </a:r>
          </a:p>
          <a:p>
            <a:r>
              <a:rPr lang="en-US" dirty="0" smtClean="0"/>
              <a:t>CSCI 162 </a:t>
            </a:r>
            <a:r>
              <a:rPr lang="mr-IN" dirty="0" smtClean="0"/>
              <a:t>–</a:t>
            </a:r>
            <a:r>
              <a:rPr lang="en-US" dirty="0" smtClean="0"/>
              <a:t> Introduction to Programming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51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Use Linked List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What operations with a Linked List faster than the version from ArrayList?</a:t>
            </a:r>
          </a:p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87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Remove Back Method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public Object removeBack()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Big O?</a:t>
            </a:r>
          </a:p>
        </p:txBody>
      </p:sp>
    </p:spTree>
    <p:extLst>
      <p:ext uri="{BB962C8B-B14F-4D97-AF65-F5344CB8AC3E}">
        <p14:creationId xmlns:p14="http://schemas.microsoft.com/office/powerpoint/2010/main" val="2104746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Iterators for Linked Lists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the Big O of the following code?</a:t>
            </a:r>
          </a:p>
          <a:p>
            <a:pPr eaLnBrk="1" hangingPunct="1"/>
            <a:endParaRPr lang="en-US" altLang="en-US" dirty="0"/>
          </a:p>
          <a:p>
            <a:pPr eaLnBrk="1" hangingPunct="1">
              <a:buFont typeface="Marlett" charset="2"/>
              <a:buNone/>
            </a:pPr>
            <a:r>
              <a:rPr lang="mr-IN" altLang="en-US" dirty="0" smtClean="0">
                <a:latin typeface="Courier New" charset="0"/>
              </a:rPr>
              <a:t>  </a:t>
            </a:r>
            <a:r>
              <a:rPr lang="en-US" altLang="en-US" sz="2800" dirty="0" err="1" smtClean="0">
                <a:latin typeface="Courier New" charset="0"/>
              </a:rPr>
              <a:t>LinkedList</a:t>
            </a:r>
            <a:r>
              <a:rPr lang="en-US" altLang="en-US" sz="2800" dirty="0" smtClean="0">
                <a:latin typeface="Courier New" charset="0"/>
              </a:rPr>
              <a:t>&lt;Integer</a:t>
            </a:r>
            <a:r>
              <a:rPr lang="en-US" altLang="en-US" sz="2800" dirty="0">
                <a:latin typeface="Courier New" charset="0"/>
              </a:rPr>
              <a:t>&gt; list;</a:t>
            </a:r>
          </a:p>
          <a:p>
            <a:pPr eaLnBrk="1" hangingPunct="1">
              <a:buFont typeface="Marlett" charset="2"/>
              <a:buNone/>
            </a:pPr>
            <a:r>
              <a:rPr lang="mr-IN" altLang="en-US" sz="2800" dirty="0" smtClean="0">
                <a:latin typeface="Courier New" charset="0"/>
              </a:rPr>
              <a:t>  </a:t>
            </a:r>
            <a:r>
              <a:rPr lang="en-US" altLang="en-US" sz="2800" dirty="0" smtClean="0">
                <a:latin typeface="Courier New" charset="0"/>
              </a:rPr>
              <a:t>list </a:t>
            </a:r>
            <a:r>
              <a:rPr lang="en-US" altLang="en-US" sz="2800" dirty="0">
                <a:latin typeface="Courier New" charset="0"/>
              </a:rPr>
              <a:t>= new </a:t>
            </a:r>
            <a:r>
              <a:rPr lang="en-US" altLang="en-US" sz="2800" dirty="0" err="1">
                <a:latin typeface="Courier New" charset="0"/>
              </a:rPr>
              <a:t>LinkedList</a:t>
            </a:r>
            <a:r>
              <a:rPr lang="en-US" altLang="en-US" sz="2800" dirty="0">
                <a:latin typeface="Courier New" charset="0"/>
              </a:rPr>
              <a:t>&lt;Integer&gt;();</a:t>
            </a:r>
            <a:br>
              <a:rPr lang="en-US" altLang="en-US" sz="2800" dirty="0">
                <a:latin typeface="Courier New" charset="0"/>
              </a:rPr>
            </a:br>
            <a:r>
              <a:rPr lang="en-US" altLang="en-US" sz="2800" dirty="0">
                <a:latin typeface="Courier New" charset="0"/>
              </a:rPr>
              <a:t>// code to fill list with N elements</a:t>
            </a:r>
            <a:br>
              <a:rPr lang="en-US" altLang="en-US" sz="2800" dirty="0">
                <a:latin typeface="Courier New" charset="0"/>
              </a:rPr>
            </a:br>
            <a:endParaRPr lang="en-US" altLang="en-US" sz="2800" dirty="0">
              <a:latin typeface="Courier New" charset="0"/>
            </a:endParaRPr>
          </a:p>
          <a:p>
            <a:pPr eaLnBrk="1" hangingPunct="1">
              <a:buFont typeface="Marlett" charset="2"/>
              <a:buNone/>
            </a:pPr>
            <a:r>
              <a:rPr lang="mr-IN" altLang="en-US" sz="2800" dirty="0" smtClean="0">
                <a:latin typeface="Courier New" charset="0"/>
              </a:rPr>
              <a:t>  </a:t>
            </a:r>
            <a:r>
              <a:rPr lang="en-US" altLang="en-US" sz="2800" dirty="0" smtClean="0">
                <a:latin typeface="Courier New" charset="0"/>
              </a:rPr>
              <a:t>//</a:t>
            </a:r>
            <a:r>
              <a:rPr lang="en-US" altLang="en-US" sz="2800" dirty="0">
                <a:latin typeface="Courier New" charset="0"/>
              </a:rPr>
              <a:t>Big O of following code?</a:t>
            </a:r>
            <a:br>
              <a:rPr lang="en-US" altLang="en-US" sz="2800" dirty="0">
                <a:latin typeface="Courier New" charset="0"/>
              </a:rPr>
            </a:br>
            <a:r>
              <a:rPr lang="en-US" altLang="en-US" sz="2800" dirty="0">
                <a:latin typeface="Courier New" charset="0"/>
              </a:rPr>
              <a:t>for(</a:t>
            </a:r>
            <a:r>
              <a:rPr lang="en-US" altLang="en-US" sz="2800" dirty="0" err="1">
                <a:latin typeface="Courier New" charset="0"/>
              </a:rPr>
              <a:t>int</a:t>
            </a:r>
            <a:r>
              <a:rPr lang="en-US" altLang="en-US" sz="2800" dirty="0">
                <a:latin typeface="Courier New" charset="0"/>
              </a:rPr>
              <a:t> </a:t>
            </a:r>
            <a:r>
              <a:rPr lang="en-US" altLang="en-US" sz="2800" dirty="0" err="1">
                <a:latin typeface="Courier New" charset="0"/>
              </a:rPr>
              <a:t>i</a:t>
            </a:r>
            <a:r>
              <a:rPr lang="en-US" altLang="en-US" sz="2800" dirty="0">
                <a:latin typeface="Courier New" charset="0"/>
              </a:rPr>
              <a:t> = 0; </a:t>
            </a:r>
            <a:r>
              <a:rPr lang="en-US" altLang="en-US" sz="2800" dirty="0" err="1">
                <a:latin typeface="Courier New" charset="0"/>
              </a:rPr>
              <a:t>i</a:t>
            </a:r>
            <a:r>
              <a:rPr lang="en-US" altLang="en-US" sz="2800" dirty="0">
                <a:latin typeface="Courier New" charset="0"/>
              </a:rPr>
              <a:t> &lt; </a:t>
            </a:r>
            <a:r>
              <a:rPr lang="en-US" altLang="en-US" sz="2800" dirty="0" err="1">
                <a:latin typeface="Courier New" charset="0"/>
              </a:rPr>
              <a:t>list.size</a:t>
            </a:r>
            <a:r>
              <a:rPr lang="en-US" altLang="en-US" sz="2800" dirty="0">
                <a:latin typeface="Courier New" charset="0"/>
              </a:rPr>
              <a:t>(); </a:t>
            </a:r>
            <a:r>
              <a:rPr lang="en-US" altLang="en-US" sz="2800" dirty="0" err="1">
                <a:latin typeface="Courier New" charset="0"/>
              </a:rPr>
              <a:t>i</a:t>
            </a:r>
            <a:r>
              <a:rPr lang="en-US" altLang="en-US" sz="2800" dirty="0">
                <a:latin typeface="Courier New" charset="0"/>
              </a:rPr>
              <a:t>++)</a:t>
            </a:r>
            <a:br>
              <a:rPr lang="en-US" altLang="en-US" sz="2800" dirty="0">
                <a:latin typeface="Courier New" charset="0"/>
              </a:rPr>
            </a:br>
            <a:r>
              <a:rPr lang="mr-IN" altLang="en-US" sz="2800" dirty="0" smtClean="0">
                <a:latin typeface="Courier New" charset="0"/>
              </a:rPr>
              <a:t>  </a:t>
            </a:r>
            <a:r>
              <a:rPr lang="en-US" altLang="en-US" sz="2800" dirty="0" err="1" smtClean="0">
                <a:latin typeface="Courier New" charset="0"/>
              </a:rPr>
              <a:t>System.out.println</a:t>
            </a:r>
            <a:r>
              <a:rPr lang="en-US" altLang="en-US" sz="2800" dirty="0">
                <a:latin typeface="Courier New" charset="0"/>
              </a:rPr>
              <a:t>( </a:t>
            </a:r>
            <a:r>
              <a:rPr lang="en-US" altLang="en-US" sz="2800" dirty="0" err="1">
                <a:latin typeface="Courier New" charset="0"/>
              </a:rPr>
              <a:t>list.get</a:t>
            </a:r>
            <a:r>
              <a:rPr lang="en-US" altLang="en-US" sz="2800" dirty="0">
                <a:latin typeface="Courier New" charset="0"/>
              </a:rPr>
              <a:t>(</a:t>
            </a:r>
            <a:r>
              <a:rPr lang="en-US" altLang="en-US" sz="2800" dirty="0" err="1">
                <a:latin typeface="Courier New" charset="0"/>
              </a:rPr>
              <a:t>i</a:t>
            </a:r>
            <a:r>
              <a:rPr lang="en-US" altLang="en-US" sz="2800" dirty="0">
                <a:latin typeface="Courier New" charset="0"/>
              </a:rPr>
              <a:t>) );</a:t>
            </a:r>
            <a:br>
              <a:rPr lang="en-US" altLang="en-US" sz="2800" dirty="0">
                <a:latin typeface="Courier New" charset="0"/>
              </a:rPr>
            </a:br>
            <a:endParaRPr lang="en-US" altLang="en-US" sz="2800" dirty="0">
              <a:latin typeface="Courier Ne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5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Marlett" pitchFamily="2" charset="2"/>
              <a:buChar char="8"/>
              <a:defRPr/>
            </a:pPr>
            <a:r>
              <a:rPr lang="en-US" dirty="0" smtClean="0"/>
              <a:t>What is the Big O of the code on the previous slide?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O(N)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O(2</a:t>
            </a:r>
            <a:r>
              <a:rPr lang="en-US" baseline="30000" dirty="0" smtClean="0"/>
              <a:t>N</a:t>
            </a:r>
            <a:r>
              <a:rPr lang="en-US" dirty="0" smtClean="0"/>
              <a:t>)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O(</a:t>
            </a:r>
            <a:r>
              <a:rPr lang="en-US" dirty="0" err="1" smtClean="0"/>
              <a:t>NlogN</a:t>
            </a:r>
            <a:r>
              <a:rPr lang="en-US" dirty="0" smtClean="0"/>
              <a:t>)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marL="514350" indent="-514350">
              <a:buFont typeface="Marlett" pitchFamily="2" charset="2"/>
              <a:buAutoNum type="alphaUcPeriod"/>
              <a:defRPr/>
            </a:pPr>
            <a:r>
              <a:rPr lang="en-US" dirty="0" smtClean="0"/>
              <a:t>O(N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8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Other Possible Features of Linked Lists</a:t>
            </a:r>
            <a:endParaRPr lang="en-US" altLang="en-US"/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Doubly Linked</a:t>
            </a:r>
          </a:p>
          <a:p>
            <a:r>
              <a:rPr lang="en-US" altLang="en-US" dirty="0" smtClean="0"/>
              <a:t>Circular</a:t>
            </a:r>
          </a:p>
          <a:p>
            <a:r>
              <a:rPr lang="en-US" altLang="en-US" dirty="0" smtClean="0"/>
              <a:t>Dummy Nodes for first and last node in list</a:t>
            </a:r>
          </a:p>
          <a:p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2057400" y="3429001"/>
            <a:ext cx="7315200" cy="2289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charset="2"/>
              <a:defRPr sz="2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charset="2"/>
              <a:defRPr sz="2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charset="2"/>
              <a:defRPr sz="2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Marlett" charset="2"/>
              <a:defRPr sz="2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85000"/>
              </a:lnSpc>
              <a:spcBef>
                <a:spcPct val="0"/>
              </a:spcBef>
            </a:pPr>
            <a:r>
              <a:rPr lang="en-US" altLang="en-US" sz="24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DLNode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&lt;E&gt; {</a:t>
            </a:r>
          </a:p>
          <a:p>
            <a:pPr algn="l" eaLnBrk="1" hangingPunct="1">
              <a:lnSpc>
                <a:spcPct val="85000"/>
              </a:lnSpc>
              <a:spcBef>
                <a:spcPct val="0"/>
              </a:spcBef>
            </a:pPr>
            <a:r>
              <a:rPr lang="mr-IN" altLang="en-US" sz="24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private</a:t>
            </a:r>
            <a:r>
              <a:rPr lang="en-US" altLang="en-US" sz="24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E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myData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 eaLnBrk="1" hangingPunct="1">
              <a:lnSpc>
                <a:spcPct val="85000"/>
              </a:lnSpc>
              <a:spcBef>
                <a:spcPct val="0"/>
              </a:spcBef>
            </a:pPr>
            <a:r>
              <a:rPr lang="mr-IN" altLang="en-US" sz="24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private</a:t>
            </a:r>
            <a:r>
              <a:rPr lang="en-US" altLang="en-US" sz="24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DLNode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&lt;E&gt;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myNext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 eaLnBrk="1" hangingPunct="1">
              <a:lnSpc>
                <a:spcPct val="85000"/>
              </a:lnSpc>
              <a:spcBef>
                <a:spcPct val="0"/>
              </a:spcBef>
            </a:pPr>
            <a:r>
              <a:rPr lang="mr-IN" altLang="en-US" sz="2400" dirty="0" smtClean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en-US" sz="24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private</a:t>
            </a:r>
            <a:r>
              <a:rPr lang="en-US" altLang="en-US" sz="24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DLNode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&lt;E&gt;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myPrevious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algn="l" eaLnBrk="1" hangingPunct="1">
              <a:lnSpc>
                <a:spcPct val="85000"/>
              </a:lnSpc>
              <a:spcBef>
                <a:spcPct val="0"/>
              </a:spcBef>
            </a:pPr>
            <a:endParaRPr lang="en-US" altLang="en-US" sz="2400" dirty="0" smtClean="0">
              <a:latin typeface="Consolas" charset="0"/>
              <a:ea typeface="Consolas" charset="0"/>
              <a:cs typeface="Consolas" charset="0"/>
            </a:endParaRPr>
          </a:p>
          <a:p>
            <a:pPr algn="l" eaLnBrk="1" hangingPunct="1">
              <a:lnSpc>
                <a:spcPct val="85000"/>
              </a:lnSpc>
              <a:spcBef>
                <a:spcPct val="0"/>
              </a:spcBef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smtClean="0">
                <a:latin typeface="Consolas" charset="0"/>
                <a:ea typeface="Consolas" charset="0"/>
                <a:cs typeface="Consolas" charset="0"/>
              </a:rPr>
              <a:t> ...</a:t>
            </a: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algn="l" eaLnBrk="1" hangingPunct="1">
              <a:lnSpc>
                <a:spcPct val="85000"/>
              </a:lnSpc>
              <a:spcBef>
                <a:spcPct val="0"/>
              </a:spcBef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9986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Dummy Nodes</a:t>
            </a:r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 of Dummy Nodes for a Doubly Linked List removes most special cases</a:t>
            </a:r>
          </a:p>
          <a:p>
            <a:pPr eaLnBrk="1" hangingPunct="1"/>
            <a:r>
              <a:rPr lang="en-US" altLang="en-US"/>
              <a:t>Also could make the Double Linked List circular</a:t>
            </a:r>
          </a:p>
        </p:txBody>
      </p:sp>
    </p:spTree>
    <p:extLst>
      <p:ext uri="{BB962C8B-B14F-4D97-AF65-F5344CB8AC3E}">
        <p14:creationId xmlns:p14="http://schemas.microsoft.com/office/powerpoint/2010/main" val="1732554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Doubly Linked List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addFront</a:t>
            </a:r>
            <a:r>
              <a:rPr lang="en-US" altLang="en-US" dirty="0" smtClean="0"/>
              <a:t>()</a:t>
            </a:r>
            <a:endParaRPr lang="en-US" altLang="en-US" dirty="0"/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public void addFront(Object obj)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4341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Insert for Doubly Linked List</a:t>
            </a:r>
            <a:endParaRPr lang="en-US" altLang="en-US"/>
          </a:p>
        </p:txBody>
      </p:sp>
      <p:sp>
        <p:nvSpPr>
          <p:cNvPr id="491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public void insert(int pos, Object obj)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193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17350</TotalTime>
  <Words>176</Words>
  <Application>Microsoft Macintosh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Calibri</vt:lpstr>
      <vt:lpstr>Calibri Light</vt:lpstr>
      <vt:lpstr>Consolas</vt:lpstr>
      <vt:lpstr>Courier New</vt:lpstr>
      <vt:lpstr>Mangal</vt:lpstr>
      <vt:lpstr>Marlett</vt:lpstr>
      <vt:lpstr>Wingdings</vt:lpstr>
      <vt:lpstr>Arial</vt:lpstr>
      <vt:lpstr>Custom Design</vt:lpstr>
      <vt:lpstr>Linked Lists</vt:lpstr>
      <vt:lpstr>Why Use Linked List</vt:lpstr>
      <vt:lpstr>Remove Back Method</vt:lpstr>
      <vt:lpstr>Iterators for Linked Lists</vt:lpstr>
      <vt:lpstr>PowerPoint Presentation</vt:lpstr>
      <vt:lpstr>Other Possible Features of Linked Lists</vt:lpstr>
      <vt:lpstr>Dummy Nodes</vt:lpstr>
      <vt:lpstr>Doubly Linked List – addFront()</vt:lpstr>
      <vt:lpstr>Insert for Doubly Linked List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603</cp:revision>
  <dcterms:created xsi:type="dcterms:W3CDTF">2008-06-28T20:57:21Z</dcterms:created>
  <dcterms:modified xsi:type="dcterms:W3CDTF">2017-10-13T19:22:55Z</dcterms:modified>
</cp:coreProperties>
</file>