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0"/>
  </p:notesMasterIdLst>
  <p:sldIdLst>
    <p:sldId id="460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85" autoAdjust="0"/>
    <p:restoredTop sz="85752" autoAdjust="0"/>
  </p:normalViewPr>
  <p:slideViewPr>
    <p:cSldViewPr>
      <p:cViewPr>
        <p:scale>
          <a:sx n="90" d="100"/>
          <a:sy n="90" d="100"/>
        </p:scale>
        <p:origin x="1648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A2E04A-D383-B444-87DF-34B1C092388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charset="0"/>
              </a:rPr>
              <a:t>Think of "ArrayList&lt;Integer&gt;" as just all being one atomic token representing the type.</a:t>
            </a:r>
          </a:p>
        </p:txBody>
      </p:sp>
    </p:spTree>
    <p:extLst>
      <p:ext uri="{BB962C8B-B14F-4D97-AF65-F5344CB8AC3E}">
        <p14:creationId xmlns:p14="http://schemas.microsoft.com/office/powerpoint/2010/main" val="35229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and collections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You can use an array or list of strings with Java's included binary search method because it calls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internally.</a:t>
            </a:r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String[] a = {"al", "bob", "cari", "dan", "mike"};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int index = </a:t>
            </a:r>
            <a:r>
              <a:rPr lang="en-US" altLang="en-US" b="1">
                <a:latin typeface="Courier New" charset="0"/>
              </a:rPr>
              <a:t>Arrays.binarySearch</a:t>
            </a:r>
            <a:r>
              <a:rPr lang="en-US" altLang="en-US">
                <a:latin typeface="Courier New" charset="0"/>
              </a:rPr>
              <a:t>(a, "dan");  </a:t>
            </a: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Java's </a:t>
            </a:r>
            <a:r>
              <a:rPr lang="en-US" altLang="en-US">
                <a:latin typeface="Courier New" charset="0"/>
              </a:rPr>
              <a:t>TreeSet</a:t>
            </a:r>
            <a:r>
              <a:rPr lang="en-US" altLang="en-US"/>
              <a:t>/</a:t>
            </a:r>
            <a:r>
              <a:rPr lang="en-US" altLang="en-US">
                <a:latin typeface="Courier New" charset="0"/>
              </a:rPr>
              <a:t>Map</a:t>
            </a:r>
            <a:r>
              <a:rPr lang="en-US" altLang="en-US"/>
              <a:t> use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internally for ordering.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Set&lt;String&gt; set = </a:t>
            </a:r>
            <a:r>
              <a:rPr lang="en-US" altLang="en-US" b="1">
                <a:latin typeface="Courier New" charset="0"/>
              </a:rPr>
              <a:t>new TreeSet&lt;String&gt;()</a:t>
            </a:r>
            <a:r>
              <a:rPr lang="en-US" altLang="en-US">
                <a:latin typeface="Courier New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for (String s : a)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set.add(s);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System.out.println(s);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[al, bob, cari, dan, mike]</a:t>
            </a:r>
          </a:p>
        </p:txBody>
      </p:sp>
    </p:spTree>
    <p:extLst>
      <p:ext uri="{BB962C8B-B14F-4D97-AF65-F5344CB8AC3E}">
        <p14:creationId xmlns:p14="http://schemas.microsoft.com/office/powerpoint/2010/main" val="11999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Ordering our own types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cannot binary search or make a </a:t>
            </a:r>
            <a:r>
              <a:rPr lang="en-US" altLang="en-US">
                <a:latin typeface="Courier New" charset="0"/>
              </a:rPr>
              <a:t>TreeSet</a:t>
            </a:r>
            <a:r>
              <a:rPr lang="en-US" altLang="en-US"/>
              <a:t>/</a:t>
            </a:r>
            <a:r>
              <a:rPr lang="en-US" altLang="en-US">
                <a:latin typeface="Courier New" charset="0"/>
              </a:rPr>
              <a:t>Map</a:t>
            </a:r>
            <a:r>
              <a:rPr lang="en-US" altLang="en-US"/>
              <a:t> of arbitrary types, because Java doesn't know how to order the elements.</a:t>
            </a:r>
          </a:p>
          <a:p>
            <a:pPr lvl="1" eaLnBrk="1" hangingPunct="1"/>
            <a:endParaRPr lang="en-US" altLang="en-US" sz="800"/>
          </a:p>
          <a:p>
            <a:pPr lvl="1" eaLnBrk="1" hangingPunct="1"/>
            <a:r>
              <a:rPr lang="en-US" altLang="en-US"/>
              <a:t>The program compiles but crashes when we run it.</a:t>
            </a:r>
          </a:p>
          <a:p>
            <a:pPr lvl="1" eaLnBrk="1" hangingPunct="1">
              <a:buFontTx/>
              <a:buNone/>
            </a:pPr>
            <a:endParaRPr lang="en-US" altLang="en-US"/>
          </a:p>
          <a:p>
            <a:pPr lvl="1" eaLnBrk="1" hangingPunct="1">
              <a:buFontTx/>
              <a:buNone/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Set&lt;HtmlTag&gt; tags = </a:t>
            </a: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new TreeSet&lt;HtmlTag&gt;</a:t>
            </a:r>
            <a:r>
              <a:rPr lang="en-US" altLang="en-US" sz="2000">
                <a:latin typeface="Courier New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HtmlTag("body", true));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false));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Exception in thread "main" java.lang.ClassCastException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        at java.util.TreeSet.add(TreeSet.java:238)</a:t>
            </a:r>
          </a:p>
        </p:txBody>
      </p:sp>
    </p:spTree>
    <p:extLst>
      <p:ext uri="{BB962C8B-B14F-4D97-AF65-F5344CB8AC3E}">
        <p14:creationId xmlns:p14="http://schemas.microsoft.com/office/powerpoint/2010/main" val="12046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Comparable</a:t>
            </a:r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r>
              <a:rPr lang="en-US" altLang="en-US">
                <a:latin typeface="Courier New" charset="0"/>
              </a:rPr>
              <a:t>	public interface Comparable&lt;</a:t>
            </a:r>
            <a:r>
              <a:rPr lang="en-US" altLang="en-US" b="1"/>
              <a:t>E</a:t>
            </a:r>
            <a:r>
              <a:rPr lang="en-US" altLang="en-US">
                <a:latin typeface="Courier New" charset="0"/>
              </a:rPr>
              <a:t>&gt; {</a:t>
            </a:r>
          </a:p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r>
              <a:rPr lang="en-US" altLang="en-US">
                <a:latin typeface="Courier New" charset="0"/>
              </a:rPr>
              <a:t>	    public int compareTo(</a:t>
            </a:r>
            <a:r>
              <a:rPr lang="en-US" altLang="en-US" b="1"/>
              <a:t>E</a:t>
            </a:r>
            <a:r>
              <a:rPr lang="en-US" altLang="en-US">
                <a:latin typeface="Courier New" charset="0"/>
              </a:rPr>
              <a:t> other);</a:t>
            </a:r>
          </a:p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r>
              <a:rPr lang="en-US" altLang="en-US">
                <a:latin typeface="Courier New" charset="0"/>
              </a:rPr>
              <a:t>	}</a:t>
            </a:r>
          </a:p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endParaRPr lang="en-US" altLang="en-US">
              <a:latin typeface="Courier New" charset="0"/>
            </a:endParaRPr>
          </a:p>
          <a:p>
            <a:pPr>
              <a:tabLst>
                <a:tab pos="1600200" algn="l"/>
                <a:tab pos="1943100" algn="l"/>
              </a:tabLst>
            </a:pPr>
            <a:r>
              <a:rPr lang="en-US" altLang="en-US"/>
              <a:t>A class can implement the </a:t>
            </a:r>
            <a:r>
              <a:rPr lang="en-US" altLang="en-US">
                <a:latin typeface="Courier New" charset="0"/>
              </a:rPr>
              <a:t>Comparable</a:t>
            </a:r>
            <a:r>
              <a:rPr lang="en-US" altLang="en-US"/>
              <a:t> interface to define a natural ordering function for its objects.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endParaRPr lang="en-US" altLang="en-US">
              <a:solidFill>
                <a:schemeClr val="bg2"/>
              </a:solidFill>
            </a:endParaRPr>
          </a:p>
          <a:p>
            <a:pPr>
              <a:tabLst>
                <a:tab pos="1600200" algn="l"/>
                <a:tab pos="1943100" algn="l"/>
              </a:tabLst>
            </a:pPr>
            <a:r>
              <a:rPr lang="en-US" altLang="en-US"/>
              <a:t>A call to your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method should return: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r>
              <a:rPr lang="en-US" altLang="en-US"/>
              <a:t>a value &lt;	0	if the </a:t>
            </a:r>
            <a:r>
              <a:rPr lang="en-US" altLang="en-US">
                <a:latin typeface="Courier New" charset="0"/>
              </a:rPr>
              <a:t>other</a:t>
            </a:r>
            <a:r>
              <a:rPr lang="en-US" altLang="en-US"/>
              <a:t> object comes "before" </a:t>
            </a:r>
            <a:r>
              <a:rPr lang="en-US" altLang="en-US">
                <a:latin typeface="Courier New" charset="0"/>
              </a:rPr>
              <a:t>this</a:t>
            </a:r>
            <a:r>
              <a:rPr lang="en-US" altLang="en-US"/>
              <a:t> one,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r>
              <a:rPr lang="en-US" altLang="en-US"/>
              <a:t>a value &gt;	0	if the </a:t>
            </a:r>
            <a:r>
              <a:rPr lang="en-US" altLang="en-US">
                <a:latin typeface="Courier New" charset="0"/>
              </a:rPr>
              <a:t>other</a:t>
            </a:r>
            <a:r>
              <a:rPr lang="en-US" altLang="en-US"/>
              <a:t> object comes "after" </a:t>
            </a:r>
            <a:r>
              <a:rPr lang="en-US" altLang="en-US">
                <a:latin typeface="Courier New" charset="0"/>
              </a:rPr>
              <a:t>this</a:t>
            </a:r>
            <a:r>
              <a:rPr lang="en-US" altLang="en-US"/>
              <a:t> one,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r>
              <a:rPr lang="en-US" altLang="en-US"/>
              <a:t>or		0	if the </a:t>
            </a:r>
            <a:r>
              <a:rPr lang="en-US" altLang="en-US">
                <a:latin typeface="Courier New" charset="0"/>
              </a:rPr>
              <a:t>other</a:t>
            </a:r>
            <a:r>
              <a:rPr lang="en-US" altLang="en-US"/>
              <a:t> object is considered "equal" to </a:t>
            </a:r>
            <a:r>
              <a:rPr lang="en-US" altLang="en-US">
                <a:latin typeface="Courier New" charset="0"/>
              </a:rPr>
              <a:t>this</a:t>
            </a:r>
            <a:r>
              <a:rPr lang="en-US" altLang="en-US"/>
              <a:t>.</a:t>
            </a:r>
          </a:p>
          <a:p>
            <a:pPr lvl="1"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endParaRPr lang="en-US" altLang="en-US"/>
          </a:p>
          <a:p>
            <a:pPr lvl="1"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endParaRPr lang="en-US" altLang="en-US"/>
          </a:p>
          <a:p>
            <a:pPr>
              <a:tabLst>
                <a:tab pos="1600200" algn="l"/>
                <a:tab pos="1943100" algn="l"/>
              </a:tabLst>
            </a:pPr>
            <a:r>
              <a:rPr lang="en-US" altLang="en-US" sz="2000">
                <a:solidFill>
                  <a:schemeClr val="bg2"/>
                </a:solidFill>
              </a:rPr>
              <a:t>If you want multiple orderings, use a </a:t>
            </a:r>
            <a:r>
              <a:rPr lang="en-US" altLang="en-US" sz="2000">
                <a:solidFill>
                  <a:schemeClr val="bg2"/>
                </a:solidFill>
                <a:latin typeface="Courier New" charset="0"/>
              </a:rPr>
              <a:t>Comparator</a:t>
            </a:r>
            <a:r>
              <a:rPr lang="en-US" altLang="en-US" sz="2000">
                <a:solidFill>
                  <a:schemeClr val="bg2"/>
                </a:solidFill>
              </a:rPr>
              <a:t> instead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6247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Comparable</a:t>
            </a:r>
            <a:r>
              <a:rPr lang="en-US" altLang="en-US"/>
              <a:t> template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public class 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charset="0"/>
              </a:rPr>
              <a:t> implements Comparable&lt;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charset="0"/>
              </a:rPr>
              <a:t>&gt;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public int compareTo(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charset="0"/>
              </a:rPr>
              <a:t> other)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  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14624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Comparable</a:t>
            </a:r>
            <a:r>
              <a:rPr lang="en-US" altLang="en-US"/>
              <a:t> 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public class Point </a:t>
            </a:r>
            <a:r>
              <a:rPr lang="en-US" altLang="en-US" sz="2200" b="1">
                <a:solidFill>
                  <a:schemeClr val="accent2"/>
                </a:solidFill>
                <a:latin typeface="Courier New" charset="0"/>
              </a:rPr>
              <a:t>implements Comparable&lt;Point&gt;</a:t>
            </a:r>
            <a:r>
              <a:rPr lang="en-US" altLang="en-US" sz="2200">
                <a:latin typeface="Courier New" charset="0"/>
              </a:rPr>
              <a:t>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private int x;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private int y;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</a:t>
            </a:r>
            <a:r>
              <a:rPr lang="en-US" altLang="en-US" sz="2200"/>
              <a:t>...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    // sort by x and break ties by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 b="1">
                <a:solidFill>
                  <a:schemeClr val="accent2"/>
                </a:solidFill>
                <a:latin typeface="Courier New" charset="0"/>
              </a:rPr>
              <a:t>    public int compareTo(Point other)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if (x &lt; other.x)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-1;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if (x &gt; other.x)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1;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if (y &lt; other.y)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-1;   </a:t>
            </a: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// same x, smaller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if (y &gt; other.y)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1;    </a:t>
            </a: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// same x, larger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0;    </a:t>
            </a: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// same x and same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 b="1">
                <a:solidFill>
                  <a:schemeClr val="accent2"/>
                </a:solidFill>
                <a:latin typeface="Courier New" charset="0"/>
              </a:rPr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950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tricks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3200400" algn="l"/>
              </a:tabLst>
            </a:pPr>
            <a:r>
              <a:rPr lang="en-US" altLang="en-US" i="1"/>
              <a:t>subtraction trick </a:t>
            </a:r>
            <a:r>
              <a:rPr lang="en-US" altLang="en-US"/>
              <a:t>- Subtracting related numeric values produces the right result for what you want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to return:</a:t>
            </a:r>
            <a:endParaRPr lang="en-US" altLang="en-US" sz="2200" b="1">
              <a:solidFill>
                <a:srgbClr val="008000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  <a:buNone/>
              <a:tabLst>
                <a:tab pos="3200400" algn="l"/>
              </a:tabLst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sort by x and break ties by y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public int compareTo(Point other) {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    if (x != other.x) {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 b="1">
                <a:latin typeface="Courier New" charset="0"/>
              </a:rPr>
              <a:t>        return x - other.x;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different x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    } else {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 b="1">
                <a:latin typeface="Courier New" charset="0"/>
              </a:rPr>
              <a:t>        return y - other.y;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same x; compare y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endParaRPr lang="en-US" altLang="en-US" sz="2000">
              <a:latin typeface="Courier New" charset="0"/>
            </a:endParaRPr>
          </a:p>
          <a:p>
            <a:pPr lvl="1">
              <a:tabLst>
                <a:tab pos="3200400" algn="l"/>
              </a:tabLst>
            </a:pPr>
            <a:r>
              <a:rPr lang="en-US" altLang="en-US"/>
              <a:t>The idea:</a:t>
            </a:r>
          </a:p>
          <a:p>
            <a:pPr lvl="2">
              <a:tabLst>
                <a:tab pos="3200400" algn="l"/>
              </a:tabLst>
            </a:pPr>
            <a:r>
              <a:rPr lang="en-US" altLang="en-US"/>
              <a:t>if </a:t>
            </a:r>
            <a:r>
              <a:rPr lang="en-US" altLang="en-US">
                <a:latin typeface="Courier New" charset="0"/>
              </a:rPr>
              <a:t>x &gt; other.x</a:t>
            </a:r>
            <a:r>
              <a:rPr lang="en-US" altLang="en-US"/>
              <a:t>,	then </a:t>
            </a:r>
            <a:r>
              <a:rPr lang="en-US" altLang="en-US">
                <a:latin typeface="Courier New" charset="0"/>
              </a:rPr>
              <a:t>x - other.x &gt; 0</a:t>
            </a:r>
            <a:endParaRPr lang="en-US" altLang="en-US"/>
          </a:p>
          <a:p>
            <a:pPr lvl="2">
              <a:tabLst>
                <a:tab pos="3200400" algn="l"/>
              </a:tabLst>
            </a:pPr>
            <a:r>
              <a:rPr lang="en-US" altLang="en-US"/>
              <a:t>if </a:t>
            </a:r>
            <a:r>
              <a:rPr lang="en-US" altLang="en-US">
                <a:latin typeface="Courier New" charset="0"/>
              </a:rPr>
              <a:t>x &lt; other.x</a:t>
            </a:r>
            <a:r>
              <a:rPr lang="en-US" altLang="en-US"/>
              <a:t>,	then </a:t>
            </a:r>
            <a:r>
              <a:rPr lang="en-US" altLang="en-US">
                <a:latin typeface="Courier New" charset="0"/>
              </a:rPr>
              <a:t>x - other.x &lt; 0</a:t>
            </a:r>
            <a:endParaRPr lang="en-US" altLang="en-US"/>
          </a:p>
          <a:p>
            <a:pPr lvl="2">
              <a:tabLst>
                <a:tab pos="3200400" algn="l"/>
              </a:tabLst>
            </a:pPr>
            <a:r>
              <a:rPr lang="en-US" altLang="en-US"/>
              <a:t>if </a:t>
            </a:r>
            <a:r>
              <a:rPr lang="en-US" altLang="en-US">
                <a:latin typeface="Courier New" charset="0"/>
              </a:rPr>
              <a:t>x == other.x</a:t>
            </a:r>
            <a:r>
              <a:rPr lang="en-US" altLang="en-US"/>
              <a:t>,	then </a:t>
            </a:r>
            <a:r>
              <a:rPr lang="en-US" altLang="en-US">
                <a:latin typeface="Courier New" charset="0"/>
              </a:rPr>
              <a:t>x - other.x == 0</a:t>
            </a:r>
          </a:p>
          <a:p>
            <a:pPr lvl="3">
              <a:tabLst>
                <a:tab pos="3200400" algn="l"/>
              </a:tabLst>
            </a:pPr>
            <a:endParaRPr lang="en-US" altLang="en-US" sz="1000"/>
          </a:p>
          <a:p>
            <a:pPr lvl="3">
              <a:tabLst>
                <a:tab pos="3200400" algn="l"/>
              </a:tabLst>
            </a:pPr>
            <a:r>
              <a:rPr lang="en-US" altLang="en-US">
                <a:solidFill>
                  <a:schemeClr val="bg2"/>
                </a:solidFill>
              </a:rPr>
              <a:t>NOTE: This trick doesn't work for </a:t>
            </a: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double</a:t>
            </a:r>
            <a:r>
              <a:rPr lang="en-US" altLang="en-US">
                <a:solidFill>
                  <a:schemeClr val="bg2"/>
                </a:solidFill>
              </a:rPr>
              <a:t>s   (but see </a:t>
            </a: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Math.signum</a:t>
            </a:r>
            <a:r>
              <a:rPr lang="en-US" altLang="en-US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75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tricks 2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/>
              <a:t>delegation trick</a:t>
            </a:r>
            <a:r>
              <a:rPr lang="en-US" altLang="en-US"/>
              <a:t> - If your object's fields are comparable (such as strings), use their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results to help you:</a:t>
            </a: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sort by employee name, e.g. "Jim" &lt; "Susan"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public int compareTo(Employee other)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return name.compareTo(other.getName());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 i="1">
                <a:latin typeface="Courier New" charset="0"/>
              </a:rPr>
              <a:t>toString</a:t>
            </a:r>
            <a:r>
              <a:rPr lang="en-US" altLang="en-US" i="1"/>
              <a:t> trick</a:t>
            </a:r>
            <a:r>
              <a:rPr lang="en-US" altLang="en-US"/>
              <a:t> - If your object's </a:t>
            </a:r>
            <a:r>
              <a:rPr lang="en-US" altLang="en-US">
                <a:latin typeface="Courier New" charset="0"/>
              </a:rPr>
              <a:t>toString</a:t>
            </a:r>
            <a:r>
              <a:rPr lang="en-US" altLang="en-US"/>
              <a:t> representation is related to the ordering, use that to help you:</a:t>
            </a: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sort by date, e.g. "09/19" &gt; "04/01"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public int compareTo(Date other)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return toString().compareTo(other.toString());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17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Make the </a:t>
            </a:r>
            <a:r>
              <a:rPr lang="en-US" altLang="en-US">
                <a:latin typeface="Courier New" charset="0"/>
              </a:rPr>
              <a:t>HtmlTag</a:t>
            </a:r>
            <a:r>
              <a:rPr lang="en-US" altLang="en-US"/>
              <a:t> class from HTML Validator comparable.</a:t>
            </a:r>
          </a:p>
          <a:p>
            <a:pPr lvl="1" eaLnBrk="1" hangingPunct="1"/>
            <a:r>
              <a:rPr lang="en-US" altLang="en-US"/>
              <a:t>Compare tags by their elements, alphabetically by name.</a:t>
            </a:r>
          </a:p>
          <a:p>
            <a:pPr lvl="1" eaLnBrk="1" hangingPunct="1"/>
            <a:r>
              <a:rPr lang="en-US" altLang="en-US"/>
              <a:t>For the same element, opening tags come before closing tags.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&lt;body&gt;&lt;b&gt;&lt;/b&gt;&lt;i&gt;&lt;b&gt;&lt;/b&gt;&lt;br/&gt;&lt;/i&gt;&lt;/body&gt;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Set&lt;HtmlTag&gt; tags = new TreeSet&lt;HtmlTag&gt;();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HtmlTag("body", true));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&lt;body&gt;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true));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false));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HtmlTag("i", true));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&lt;i&gt;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true));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false));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HtmlTag("br"));     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&lt;br/&gt;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HtmlTag("i", false));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&lt;/i&gt;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HtmlTag("body", false));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&lt;/body&gt;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System.out.println(tags);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[&lt;b&gt;, &lt;/b&gt;, &lt;body&gt;, &lt;/body&gt;, &lt;br/&gt;, &lt;i&gt;, &lt;/i&gt;]</a:t>
            </a:r>
          </a:p>
        </p:txBody>
      </p:sp>
    </p:spTree>
    <p:extLst>
      <p:ext uri="{BB962C8B-B14F-4D97-AF65-F5344CB8AC3E}">
        <p14:creationId xmlns:p14="http://schemas.microsoft.com/office/powerpoint/2010/main" val="11509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 solution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public class HtmlTag </a:t>
            </a:r>
            <a:r>
              <a:rPr lang="en-US" altLang="en-US" sz="1800" b="1">
                <a:solidFill>
                  <a:schemeClr val="accent2"/>
                </a:solidFill>
                <a:latin typeface="Courier New" charset="0"/>
              </a:rPr>
              <a:t>implements Comparable&lt;HtmlTag&gt;</a:t>
            </a:r>
            <a:r>
              <a:rPr lang="en-US" altLang="en-US" sz="1800">
                <a:latin typeface="Courier New" charset="0"/>
              </a:rPr>
              <a:t>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...</a:t>
            </a:r>
            <a:endParaRPr lang="en-US" altLang="en-US" sz="800">
              <a:latin typeface="Courier New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// Compares tags by their element ("body" before "head"),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// breaking ties with opening tags before closing tags.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// Returns &lt; 0 for less, 0 for equal, &gt; 0 for greater.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</a:t>
            </a:r>
            <a:r>
              <a:rPr lang="en-US" altLang="en-US" sz="1800" b="1">
                <a:solidFill>
                  <a:schemeClr val="accent2"/>
                </a:solidFill>
                <a:latin typeface="Courier New" charset="0"/>
              </a:rPr>
              <a:t>public int compareTo(HtmlTag other)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int compare = element.compareTo(other.getElement());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if (compare != 0)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        // different tags; use String's compareTo result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return compare;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 else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        // same tag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if ((isOpenTag == other.isOpenTag())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return 0;   </a:t>
            </a: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// exactly the same kind of tag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} else if (other.isOpenTag())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return 1;   </a:t>
            </a: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// he=open, I=close; I am after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} else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return -1;  </a:t>
            </a: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// I=open, he=close; I am before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</a:t>
            </a:r>
            <a:r>
              <a:rPr lang="en-US" altLang="en-US" sz="1800" b="1">
                <a:solidFill>
                  <a:schemeClr val="accent2"/>
                </a:solidFill>
                <a:latin typeface="Courier New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67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as parameter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altLang="en-US" sz="2200">
                <a:latin typeface="Courier New" charset="0"/>
              </a:rPr>
              <a:t>public static void </a:t>
            </a:r>
            <a:r>
              <a:rPr lang="en-US" altLang="en-US" sz="2200" b="1"/>
              <a:t>name</a:t>
            </a:r>
            <a:r>
              <a:rPr lang="en-US" altLang="en-US" sz="2200">
                <a:latin typeface="Courier New" charset="0"/>
              </a:rPr>
              <a:t>(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ArrayList&lt;</a:t>
            </a:r>
            <a:r>
              <a:rPr lang="en-US" altLang="en-US" sz="2200" b="1">
                <a:solidFill>
                  <a:schemeClr val="accent2"/>
                </a:solidFill>
              </a:rPr>
              <a:t>Type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&gt; </a:t>
            </a:r>
            <a:r>
              <a:rPr lang="en-US" altLang="en-US" sz="2200" b="1">
                <a:solidFill>
                  <a:schemeClr val="accent2"/>
                </a:solidFill>
              </a:rPr>
              <a:t>name</a:t>
            </a:r>
            <a:r>
              <a:rPr lang="en-US" altLang="en-US" sz="2200">
                <a:latin typeface="Courier New" charset="0"/>
              </a:rPr>
              <a:t>) { </a:t>
            </a:r>
          </a:p>
          <a:p>
            <a:pPr eaLnBrk="1" hangingPunct="1">
              <a:buFontTx/>
              <a:buNone/>
            </a:pPr>
            <a:endParaRPr lang="en-US" altLang="en-US" sz="2200">
              <a:latin typeface="Courier New" charset="0"/>
            </a:endParaRPr>
          </a:p>
          <a:p>
            <a:pPr eaLnBrk="1" hangingPunct="1"/>
            <a:r>
              <a:rPr lang="en-US" altLang="en-US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Removes all plural words from the given list.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static void removePlural(</a:t>
            </a:r>
            <a:r>
              <a:rPr lang="en-US" altLang="en-US" sz="1800" b="1">
                <a:latin typeface="Courier New" charset="0"/>
              </a:rPr>
              <a:t>ArrayList&lt;String&gt; list</a:t>
            </a:r>
            <a:r>
              <a:rPr lang="en-US" altLang="en-US" sz="2000">
                <a:latin typeface="Courier New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for (int i = 0; i &lt; list.size();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String str = list.get(i);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if (str.endsWith("s"))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    list.remove(i);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    i--;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eaLnBrk="1" hangingPunct="1"/>
            <a:r>
              <a:rPr lang="en-US" altLang="en-US"/>
              <a:t>You can also return a list:</a:t>
            </a:r>
          </a:p>
          <a:p>
            <a:pPr algn="ctr" eaLnBrk="1" hangingPunct="1">
              <a:buFontTx/>
              <a:buNone/>
            </a:pPr>
            <a:r>
              <a:rPr lang="en-US" altLang="en-US" sz="2200">
                <a:latin typeface="Courier New" charset="0"/>
              </a:rPr>
              <a:t>public static 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ArrayList&lt;</a:t>
            </a:r>
            <a:r>
              <a:rPr lang="en-US" altLang="en-US" sz="2200" b="1">
                <a:solidFill>
                  <a:schemeClr val="accent2"/>
                </a:solidFill>
              </a:rPr>
              <a:t>Type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&gt;</a:t>
            </a:r>
            <a:r>
              <a:rPr lang="en-US" altLang="en-US" sz="2200">
                <a:latin typeface="Courier New" charset="0"/>
              </a:rPr>
              <a:t> </a:t>
            </a:r>
            <a:r>
              <a:rPr lang="en-US" altLang="en-US" sz="2200" b="1"/>
              <a:t>methodName</a:t>
            </a:r>
            <a:r>
              <a:rPr lang="en-US" altLang="en-US" sz="2200">
                <a:latin typeface="Courier New" charset="0"/>
              </a:rPr>
              <a:t>(</a:t>
            </a:r>
            <a:r>
              <a:rPr lang="en-US" altLang="en-US" sz="2200" b="1"/>
              <a:t>params</a:t>
            </a:r>
            <a:r>
              <a:rPr lang="en-US" altLang="en-US" sz="2200">
                <a:latin typeface="Courier New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42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addStars</a:t>
            </a:r>
            <a:r>
              <a:rPr lang="en-US" altLang="en-US"/>
              <a:t> that accepts an array list of strings as a parameter and places a </a:t>
            </a:r>
            <a:r>
              <a:rPr lang="en-US" altLang="en-US">
                <a:latin typeface="Courier New" charset="0"/>
              </a:rPr>
              <a:t>*</a:t>
            </a:r>
            <a:r>
              <a:rPr lang="en-US" altLang="en-US"/>
              <a:t> after each element.</a:t>
            </a:r>
          </a:p>
          <a:p>
            <a:pPr lvl="1" eaLnBrk="1" hangingPunct="1"/>
            <a:endParaRPr lang="en-US" altLang="en-US" sz="800"/>
          </a:p>
          <a:p>
            <a:pPr lvl="1" eaLnBrk="1" hangingPunct="1"/>
            <a:r>
              <a:rPr lang="en-US" altLang="en-US"/>
              <a:t>Example: if an array list named </a:t>
            </a:r>
            <a:r>
              <a:rPr lang="en-US" altLang="en-US">
                <a:latin typeface="Courier New" charset="0"/>
              </a:rPr>
              <a:t>list</a:t>
            </a:r>
            <a:r>
              <a:rPr lang="en-US" altLang="en-US"/>
              <a:t> initially stores: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[the, quick, brown, fox]</a:t>
            </a:r>
          </a:p>
          <a:p>
            <a:pPr lvl="1" eaLnBrk="1" hangingPunct="1"/>
            <a:endParaRPr lang="en-US" altLang="en-US">
              <a:latin typeface="Courier New" charset="0"/>
            </a:endParaRPr>
          </a:p>
          <a:p>
            <a:pPr lvl="1" eaLnBrk="1" hangingPunct="1"/>
            <a:r>
              <a:rPr lang="en-US" altLang="en-US"/>
              <a:t>Then the call of </a:t>
            </a:r>
            <a:r>
              <a:rPr lang="en-US" altLang="en-US">
                <a:latin typeface="Courier New" charset="0"/>
              </a:rPr>
              <a:t>addStars(list);</a:t>
            </a:r>
            <a:r>
              <a:rPr lang="en-US" altLang="en-US"/>
              <a:t>  makes it store: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charset="0"/>
              </a:rPr>
              <a:t>[the, *, quick, *, brown, *, fox, *]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removeStars</a:t>
            </a:r>
            <a:r>
              <a:rPr lang="en-US" altLang="en-US"/>
              <a:t> that accepts an array list of strings, assuming that every other element is a </a:t>
            </a:r>
            <a:r>
              <a:rPr lang="en-US" altLang="en-US">
                <a:latin typeface="Courier New" charset="0"/>
              </a:rPr>
              <a:t>*</a:t>
            </a:r>
            <a:r>
              <a:rPr lang="en-US" altLang="en-US"/>
              <a:t>, and removes the stars (undoing what was done by </a:t>
            </a:r>
            <a:r>
              <a:rPr lang="en-US" altLang="en-US">
                <a:latin typeface="Courier New" charset="0"/>
              </a:rPr>
              <a:t>addStars</a:t>
            </a:r>
            <a:r>
              <a:rPr lang="en-US" altLang="en-US"/>
              <a:t> above).</a:t>
            </a:r>
            <a:endParaRPr lang="en-US" altLang="en-US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 solution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static void addStars(ArrayList&lt;String&gt; list)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for (int i = 1; i &lt; list.size(); </a:t>
            </a:r>
            <a:r>
              <a:rPr lang="en-US" altLang="en-US" sz="2000" b="1">
                <a:latin typeface="Courier New" charset="0"/>
              </a:rPr>
              <a:t>i += 2</a:t>
            </a:r>
            <a:r>
              <a:rPr lang="en-US" altLang="en-US" sz="2000">
                <a:latin typeface="Courier New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list.add(i, "*");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static void removeStars(ArrayList&lt;String&gt; list)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for (int i = 0; i &lt; list.size(); </a:t>
            </a:r>
            <a:r>
              <a:rPr lang="en-US" altLang="en-US" sz="2000" b="1">
                <a:latin typeface="Courier New" charset="0"/>
              </a:rPr>
              <a:t>i++</a:t>
            </a:r>
            <a:r>
              <a:rPr lang="en-US" altLang="en-US" sz="2000">
                <a:latin typeface="Courier New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list.remove(i);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91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Write a method </a:t>
            </a:r>
            <a:r>
              <a:rPr lang="en-US" altLang="en-US" dirty="0" smtClean="0">
                <a:latin typeface="Courier New" panose="02070309020205020404" pitchFamily="49" charset="0"/>
              </a:rPr>
              <a:t>intersect</a:t>
            </a:r>
            <a:r>
              <a:rPr lang="en-US" altLang="en-US" dirty="0" smtClean="0"/>
              <a:t> that accepts two sorted array lists of integers as parameters and returns a new list that contains only the elements that are found in both lists.</a:t>
            </a:r>
          </a:p>
          <a:p>
            <a:pPr marL="0" indent="0">
              <a:buNone/>
              <a:defRPr/>
            </a:pP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/>
              <a:t>Example: if lists named </a:t>
            </a:r>
            <a:r>
              <a:rPr lang="en-US" altLang="en-US" dirty="0" smtClean="0">
                <a:latin typeface="Courier New" panose="02070309020205020404" pitchFamily="49" charset="0"/>
              </a:rPr>
              <a:t>list1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list2</a:t>
            </a:r>
            <a:r>
              <a:rPr lang="en-US" altLang="en-US" dirty="0" smtClean="0"/>
              <a:t> initially store: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 smtClean="0">
                <a:latin typeface="Courier New" panose="02070309020205020404" pitchFamily="49" charset="0"/>
              </a:rPr>
              <a:t>	[1, </a:t>
            </a:r>
            <a:r>
              <a:rPr lang="en-US" altLang="en-US" b="1" dirty="0" smtClean="0">
                <a:latin typeface="Courier New" panose="02070309020205020404" pitchFamily="49" charset="0"/>
              </a:rPr>
              <a:t>4</a:t>
            </a:r>
            <a:r>
              <a:rPr lang="en-US" altLang="en-US" dirty="0" smtClean="0">
                <a:latin typeface="Courier New" panose="02070309020205020404" pitchFamily="49" charset="0"/>
              </a:rPr>
              <a:t>, 8, 9, </a:t>
            </a:r>
            <a:r>
              <a:rPr lang="en-US" altLang="en-US" b="1" dirty="0" smtClean="0">
                <a:latin typeface="Courier New" panose="02070309020205020404" pitchFamily="49" charset="0"/>
              </a:rPr>
              <a:t>11</a:t>
            </a:r>
            <a:r>
              <a:rPr lang="en-US" altLang="en-US" dirty="0" smtClean="0">
                <a:latin typeface="Courier New" panose="02070309020205020404" pitchFamily="49" charset="0"/>
              </a:rPr>
              <a:t>, 15, 17, </a:t>
            </a:r>
            <a:r>
              <a:rPr lang="en-US" altLang="en-US" b="1" dirty="0" smtClean="0">
                <a:latin typeface="Courier New" panose="02070309020205020404" pitchFamily="49" charset="0"/>
              </a:rPr>
              <a:t>28</a:t>
            </a:r>
            <a:r>
              <a:rPr lang="en-US" altLang="en-US" dirty="0" smtClean="0">
                <a:latin typeface="Courier New" panose="02070309020205020404" pitchFamily="49" charset="0"/>
              </a:rPr>
              <a:t>, 41, </a:t>
            </a:r>
            <a:r>
              <a:rPr lang="en-US" altLang="en-US" b="1" dirty="0" smtClean="0">
                <a:latin typeface="Courier New" panose="02070309020205020404" pitchFamily="49" charset="0"/>
              </a:rPr>
              <a:t>59</a:t>
            </a:r>
            <a:r>
              <a:rPr lang="en-US" alt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 smtClean="0">
                <a:latin typeface="Courier New" panose="02070309020205020404" pitchFamily="49" charset="0"/>
              </a:rPr>
              <a:t>	[</a:t>
            </a:r>
            <a:r>
              <a:rPr lang="en-US" altLang="en-US" b="1" dirty="0" smtClean="0">
                <a:latin typeface="Courier New" panose="02070309020205020404" pitchFamily="49" charset="0"/>
              </a:rPr>
              <a:t>4</a:t>
            </a:r>
            <a:r>
              <a:rPr lang="en-US" altLang="en-US" dirty="0" smtClean="0">
                <a:latin typeface="Courier New" panose="02070309020205020404" pitchFamily="49" charset="0"/>
              </a:rPr>
              <a:t>, 7, </a:t>
            </a:r>
            <a:r>
              <a:rPr lang="en-US" altLang="en-US" b="1" dirty="0" smtClean="0">
                <a:latin typeface="Courier New" panose="02070309020205020404" pitchFamily="49" charset="0"/>
              </a:rPr>
              <a:t>11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b="1" dirty="0" smtClean="0">
                <a:latin typeface="Courier New" panose="02070309020205020404" pitchFamily="49" charset="0"/>
              </a:rPr>
              <a:t>17</a:t>
            </a:r>
            <a:r>
              <a:rPr lang="en-US" altLang="en-US" dirty="0" smtClean="0">
                <a:latin typeface="Courier New" panose="02070309020205020404" pitchFamily="49" charset="0"/>
              </a:rPr>
              <a:t>, 19, 20, 23, </a:t>
            </a:r>
            <a:r>
              <a:rPr lang="en-US" altLang="en-US" b="1" dirty="0" smtClean="0">
                <a:latin typeface="Courier New" panose="02070309020205020404" pitchFamily="49" charset="0"/>
              </a:rPr>
              <a:t>28</a:t>
            </a:r>
            <a:r>
              <a:rPr lang="en-US" altLang="en-US" dirty="0" smtClean="0">
                <a:latin typeface="Courier New" panose="02070309020205020404" pitchFamily="49" charset="0"/>
              </a:rPr>
              <a:t>, 37, </a:t>
            </a:r>
            <a:r>
              <a:rPr lang="en-US" altLang="en-US" b="1" dirty="0" smtClean="0">
                <a:latin typeface="Courier New" panose="02070309020205020404" pitchFamily="49" charset="0"/>
              </a:rPr>
              <a:t>59</a:t>
            </a:r>
            <a:r>
              <a:rPr lang="en-US" altLang="en-US" dirty="0" smtClean="0">
                <a:latin typeface="Courier New" panose="02070309020205020404" pitchFamily="49" charset="0"/>
              </a:rPr>
              <a:t>, 81]</a:t>
            </a:r>
          </a:p>
          <a:p>
            <a:pPr lvl="1" eaLnBrk="1" hangingPunct="1">
              <a:defRPr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defRPr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n-US" altLang="en-US" dirty="0" smtClean="0"/>
              <a:t>Then the call of </a:t>
            </a:r>
            <a:r>
              <a:rPr lang="en-US" altLang="en-US" dirty="0" smtClean="0">
                <a:latin typeface="Courier New" panose="02070309020205020404" pitchFamily="49" charset="0"/>
              </a:rPr>
              <a:t>intersect(list1, list2)</a:t>
            </a:r>
            <a:r>
              <a:rPr lang="en-US" altLang="en-US" dirty="0" smtClean="0"/>
              <a:t>  returns the list: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[4, 11, 17, 28, 59]</a:t>
            </a:r>
          </a:p>
          <a:p>
            <a:pPr eaLnBrk="1" hangingPunct="1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6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Exercises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reverse</a:t>
            </a:r>
            <a:r>
              <a:rPr lang="en-US" altLang="en-US"/>
              <a:t> that reverses the order of the elements in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capitalizePlurals</a:t>
            </a:r>
            <a:r>
              <a:rPr lang="en-US" altLang="en-US"/>
              <a:t> that accepts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 and replaces every word ending with an "s" with its uppercased version.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removePlurals</a:t>
            </a:r>
            <a:r>
              <a:rPr lang="en-US" altLang="en-US"/>
              <a:t> that accepts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 and removes every word in the list ending with an "s", case-insensitively.</a:t>
            </a:r>
          </a:p>
        </p:txBody>
      </p:sp>
    </p:spTree>
    <p:extLst>
      <p:ext uri="{BB962C8B-B14F-4D97-AF65-F5344CB8AC3E}">
        <p14:creationId xmlns:p14="http://schemas.microsoft.com/office/powerpoint/2010/main" val="66661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Objects storing collections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An object can have an array, list, or other collection as a field.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public class Course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private double[] grades;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private ArrayList&lt;String&gt; studentNames;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public Course()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    grades = new double[4];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    studentNames = new ArrayList&lt;String&gt;();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Now each object stores a collection of data inside it.</a:t>
            </a:r>
          </a:p>
        </p:txBody>
      </p:sp>
    </p:spTree>
    <p:extLst>
      <p:ext uri="{BB962C8B-B14F-4D97-AF65-F5344CB8AC3E}">
        <p14:creationId xmlns:p14="http://schemas.microsoft.com/office/powerpoint/2010/main" val="4574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method</a:t>
            </a:r>
            <a:endParaRPr lang="en-US" altLang="en-US" sz="28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657350" algn="l"/>
                <a:tab pos="2286000" algn="l"/>
              </a:tabLst>
            </a:pPr>
            <a:r>
              <a:rPr lang="en-US" altLang="en-US"/>
              <a:t>The standard way for a Java class to define a comparison function for its objects is to define a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method.</a:t>
            </a:r>
          </a:p>
          <a:p>
            <a:pPr lvl="1">
              <a:tabLst>
                <a:tab pos="1657350" algn="l"/>
                <a:tab pos="2286000" algn="l"/>
              </a:tabLst>
            </a:pPr>
            <a:endParaRPr lang="en-US" altLang="en-US" sz="800"/>
          </a:p>
          <a:p>
            <a:pPr lvl="1">
              <a:tabLst>
                <a:tab pos="1657350" algn="l"/>
                <a:tab pos="2286000" algn="l"/>
              </a:tabLst>
            </a:pPr>
            <a:r>
              <a:rPr lang="en-US" altLang="en-US"/>
              <a:t>Example: in the </a:t>
            </a:r>
            <a:r>
              <a:rPr lang="en-US" altLang="en-US">
                <a:latin typeface="Courier New" charset="0"/>
              </a:rPr>
              <a:t>String</a:t>
            </a:r>
            <a:r>
              <a:rPr lang="en-US" altLang="en-US"/>
              <a:t> class, there is a method: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>
                <a:latin typeface="Courier New" charset="0"/>
              </a:rPr>
              <a:t>	public int compareTo(String other)</a:t>
            </a:r>
          </a:p>
          <a:p>
            <a:pPr lvl="1">
              <a:tabLst>
                <a:tab pos="1657350" algn="l"/>
                <a:tab pos="2286000" algn="l"/>
              </a:tabLst>
            </a:pPr>
            <a:endParaRPr lang="en-US" altLang="en-US"/>
          </a:p>
          <a:p>
            <a:pPr lvl="1">
              <a:tabLst>
                <a:tab pos="1657350" algn="l"/>
                <a:tab pos="2286000" algn="l"/>
              </a:tabLst>
            </a:pPr>
            <a:endParaRPr lang="en-US" altLang="en-US"/>
          </a:p>
          <a:p>
            <a:pPr>
              <a:tabLst>
                <a:tab pos="1657350" algn="l"/>
                <a:tab pos="2286000" algn="l"/>
              </a:tabLst>
            </a:pPr>
            <a:r>
              <a:rPr lang="en-US" altLang="en-US"/>
              <a:t>A call of  </a:t>
            </a:r>
            <a:r>
              <a:rPr lang="en-US" altLang="en-US" b="1"/>
              <a:t>A</a:t>
            </a:r>
            <a:r>
              <a:rPr lang="en-US" altLang="en-US">
                <a:latin typeface="Courier New" charset="0"/>
              </a:rPr>
              <a:t>.compareTo(</a:t>
            </a:r>
            <a:r>
              <a:rPr lang="en-US" altLang="en-US" b="1"/>
              <a:t>B</a:t>
            </a:r>
            <a:r>
              <a:rPr lang="en-US" altLang="en-US">
                <a:latin typeface="Courier New" charset="0"/>
              </a:rPr>
              <a:t>)</a:t>
            </a:r>
            <a:r>
              <a:rPr lang="en-US" altLang="en-US"/>
              <a:t>  will return: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/>
              <a:t>a value &lt;	0	if </a:t>
            </a:r>
            <a:r>
              <a:rPr lang="en-US" altLang="en-US" b="1"/>
              <a:t>A</a:t>
            </a:r>
            <a:r>
              <a:rPr lang="en-US" altLang="en-US"/>
              <a:t> comes "before" </a:t>
            </a:r>
            <a:r>
              <a:rPr lang="en-US" altLang="en-US" b="1"/>
              <a:t>B</a:t>
            </a:r>
            <a:r>
              <a:rPr lang="en-US" altLang="en-US"/>
              <a:t> in the ordering,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/>
              <a:t>a value &gt;	0	if </a:t>
            </a:r>
            <a:r>
              <a:rPr lang="en-US" altLang="en-US" b="1"/>
              <a:t>A</a:t>
            </a:r>
            <a:r>
              <a:rPr lang="en-US" altLang="en-US"/>
              <a:t> comes "after" </a:t>
            </a:r>
            <a:r>
              <a:rPr lang="en-US" altLang="en-US" b="1"/>
              <a:t>B</a:t>
            </a:r>
            <a:r>
              <a:rPr lang="en-US" altLang="en-US"/>
              <a:t> in the ordering,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/>
              <a:t>or		0	if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  <a:r>
              <a:rPr lang="en-US" altLang="en-US"/>
              <a:t> are considered "equal" in the ordering.</a:t>
            </a:r>
          </a:p>
        </p:txBody>
      </p:sp>
    </p:spTree>
    <p:extLst>
      <p:ext uri="{BB962C8B-B14F-4D97-AF65-F5344CB8AC3E}">
        <p14:creationId xmlns:p14="http://schemas.microsoft.com/office/powerpoint/2010/main" val="6140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</a:t>
            </a:r>
            <a:r>
              <a:rPr lang="en-US" altLang="en-US">
                <a:latin typeface="Courier New" charset="0"/>
              </a:rPr>
              <a:t>compareTo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can be used as a test in an </a:t>
            </a:r>
            <a:r>
              <a:rPr lang="en-US" altLang="en-US">
                <a:latin typeface="Courier New" charset="0"/>
              </a:rPr>
              <a:t>if</a:t>
            </a:r>
            <a:r>
              <a:rPr lang="en-US" altLang="en-US"/>
              <a:t> statement.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String a = "alice";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String b = "bob";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if (</a:t>
            </a:r>
            <a:r>
              <a:rPr lang="en-US" altLang="en-US" b="1">
                <a:solidFill>
                  <a:schemeClr val="accent2"/>
                </a:solidFill>
                <a:latin typeface="Courier New" charset="0"/>
              </a:rPr>
              <a:t>a.compareTo(b) &lt; 0</a:t>
            </a:r>
            <a:r>
              <a:rPr lang="en-US" altLang="en-US">
                <a:latin typeface="Courier New" charset="0"/>
              </a:rPr>
              <a:t>) {  </a:t>
            </a: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true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</p:txBody>
      </p:sp>
      <p:graphicFrame>
        <p:nvGraphicFramePr>
          <p:cNvPr id="222212" name="Group 4"/>
          <p:cNvGraphicFramePr>
            <a:graphicFrameLocks noGrp="1"/>
          </p:cNvGraphicFramePr>
          <p:nvPr/>
        </p:nvGraphicFramePr>
        <p:xfrm>
          <a:off x="2057400" y="3709988"/>
          <a:ext cx="8153400" cy="2773610"/>
        </p:xfrm>
        <a:graphic>
          <a:graphicData uri="http://schemas.openxmlformats.org/drawingml/2006/table">
            <a:tbl>
              <a:tblPr/>
              <a:tblGrid>
                <a:gridCol w="3048000"/>
                <a:gridCol w="5105400"/>
              </a:tblGrid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Primitives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Objects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&lt;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&lt;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&lt;=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&lt;=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==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==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!=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!=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&gt;=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&gt;=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&gt;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&gt;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8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17333</TotalTime>
  <Words>1366</Words>
  <Application>Microsoft Macintosh PowerPoint</Application>
  <PresentationFormat>Widescreen</PresentationFormat>
  <Paragraphs>259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Tahoma</vt:lpstr>
      <vt:lpstr>Wingdings</vt:lpstr>
      <vt:lpstr>Custom Design</vt:lpstr>
      <vt:lpstr>Collections</vt:lpstr>
      <vt:lpstr>ArrayList as parameter</vt:lpstr>
      <vt:lpstr>Exercise</vt:lpstr>
      <vt:lpstr>Exercise solution</vt:lpstr>
      <vt:lpstr>Exercise</vt:lpstr>
      <vt:lpstr>Other Exercises</vt:lpstr>
      <vt:lpstr>Objects storing collections</vt:lpstr>
      <vt:lpstr>The compareTo method</vt:lpstr>
      <vt:lpstr>Using compareTo</vt:lpstr>
      <vt:lpstr>compareTo and collections</vt:lpstr>
      <vt:lpstr>Ordering our own types</vt:lpstr>
      <vt:lpstr>Comparable</vt:lpstr>
      <vt:lpstr>Comparable template</vt:lpstr>
      <vt:lpstr>Comparable example</vt:lpstr>
      <vt:lpstr>compareTo tricks</vt:lpstr>
      <vt:lpstr>compareTo tricks 2</vt:lpstr>
      <vt:lpstr>Exercises</vt:lpstr>
      <vt:lpstr>Exercise solution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600</cp:revision>
  <dcterms:created xsi:type="dcterms:W3CDTF">2008-06-28T20:57:21Z</dcterms:created>
  <dcterms:modified xsi:type="dcterms:W3CDTF">2017-09-18T14:01:01Z</dcterms:modified>
</cp:coreProperties>
</file>