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6"/>
  </p:notesMasterIdLst>
  <p:sldIdLst>
    <p:sldId id="460" r:id="rId2"/>
    <p:sldId id="420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31" r:id="rId14"/>
    <p:sldId id="432" r:id="rId15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85" autoAdjust="0"/>
    <p:restoredTop sz="85752" autoAdjust="0"/>
  </p:normalViewPr>
  <p:slideViewPr>
    <p:cSldViewPr>
      <p:cViewPr>
        <p:scale>
          <a:sx n="90" d="100"/>
          <a:sy n="90" d="100"/>
        </p:scale>
        <p:origin x="1648" y="5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68EB328-6759-E246-AD1A-C9EC13137E0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charset="0"/>
              </a:rPr>
              <a:t>use jGRASP/DrJava Interactions window to create a list and add some elements, get them, check size</a:t>
            </a:r>
          </a:p>
        </p:txBody>
      </p:sp>
    </p:spTree>
    <p:extLst>
      <p:ext uri="{BB962C8B-B14F-4D97-AF65-F5344CB8AC3E}">
        <p14:creationId xmlns:p14="http://schemas.microsoft.com/office/powerpoint/2010/main" val="1966438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70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Parameters (Generics)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ArrayList&lt;</a:t>
            </a:r>
            <a:r>
              <a:rPr lang="en-US" altLang="en-US" b="1"/>
              <a:t>Type</a:t>
            </a:r>
            <a:r>
              <a:rPr lang="en-US" altLang="en-US">
                <a:latin typeface="Courier New" charset="0"/>
              </a:rPr>
              <a:t>&gt; </a:t>
            </a:r>
            <a:r>
              <a:rPr lang="en-US" altLang="en-US" b="1"/>
              <a:t>name</a:t>
            </a:r>
            <a:r>
              <a:rPr lang="en-US" altLang="en-US">
                <a:latin typeface="Courier New" charset="0"/>
              </a:rPr>
              <a:t> = new ArrayList&lt;</a:t>
            </a:r>
            <a:r>
              <a:rPr lang="en-US" altLang="en-US" b="1"/>
              <a:t>Type</a:t>
            </a:r>
            <a:r>
              <a:rPr lang="en-US" altLang="en-US">
                <a:latin typeface="Courier New" charset="0"/>
              </a:rPr>
              <a:t>&gt;();</a:t>
            </a:r>
          </a:p>
          <a:p>
            <a:pPr eaLnBrk="1" hangingPunct="1">
              <a:buFontTx/>
              <a:buNone/>
            </a:pPr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When constructing an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, you must specify the</a:t>
            </a:r>
            <a:br>
              <a:rPr lang="en-US" altLang="en-US"/>
            </a:br>
            <a:r>
              <a:rPr lang="en-US" altLang="en-US"/>
              <a:t>type of elements it will contain between </a:t>
            </a:r>
            <a:r>
              <a:rPr lang="en-US" altLang="en-US">
                <a:latin typeface="Courier New" charset="0"/>
              </a:rPr>
              <a:t>&lt;</a:t>
            </a:r>
            <a:r>
              <a:rPr lang="en-US" altLang="en-US"/>
              <a:t> and </a:t>
            </a:r>
            <a:r>
              <a:rPr lang="en-US" altLang="en-US">
                <a:latin typeface="Courier New" charset="0"/>
              </a:rPr>
              <a:t>&gt;</a:t>
            </a:r>
            <a:r>
              <a:rPr lang="en-US" altLang="en-US"/>
              <a:t>.</a:t>
            </a:r>
          </a:p>
          <a:p>
            <a:pPr lvl="1" eaLnBrk="1" hangingPunct="1"/>
            <a:r>
              <a:rPr lang="en-US" altLang="en-US"/>
              <a:t>This is called a </a:t>
            </a:r>
            <a:r>
              <a:rPr lang="en-US" altLang="en-US" i="1"/>
              <a:t>type parameter</a:t>
            </a:r>
            <a:r>
              <a:rPr lang="en-US" altLang="en-US"/>
              <a:t> or a </a:t>
            </a:r>
            <a:r>
              <a:rPr lang="en-US" altLang="en-US" i="1"/>
              <a:t>generic </a:t>
            </a:r>
            <a:r>
              <a:rPr lang="en-US" altLang="en-US"/>
              <a:t>class.</a:t>
            </a:r>
          </a:p>
          <a:p>
            <a:pPr lvl="1" eaLnBrk="1" hangingPunct="1"/>
            <a:r>
              <a:rPr lang="en-US" altLang="en-US"/>
              <a:t>Allows the same </a:t>
            </a:r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class to store lists of different types.</a:t>
            </a:r>
          </a:p>
          <a:p>
            <a:pPr lvl="1" eaLnBrk="1" hangingPunct="1"/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ArrayList</a:t>
            </a:r>
            <a:r>
              <a:rPr lang="en-US" altLang="en-US" b="1">
                <a:latin typeface="Courier New" charset="0"/>
              </a:rPr>
              <a:t>&lt;String&gt;</a:t>
            </a:r>
            <a:r>
              <a:rPr lang="en-US" altLang="en-US">
                <a:latin typeface="Courier New" charset="0"/>
              </a:rPr>
              <a:t> names = new ArrayList</a:t>
            </a:r>
            <a:r>
              <a:rPr lang="en-US" altLang="en-US" b="1">
                <a:latin typeface="Courier New" charset="0"/>
              </a:rPr>
              <a:t>&lt;String&gt;</a:t>
            </a:r>
            <a:r>
              <a:rPr lang="en-US" altLang="en-US">
                <a:latin typeface="Courier New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names.add("Bert");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charset="0"/>
              </a:rPr>
              <a:t>names.add("Ernie");</a:t>
            </a:r>
          </a:p>
        </p:txBody>
      </p:sp>
    </p:spTree>
    <p:extLst>
      <p:ext uri="{BB962C8B-B14F-4D97-AF65-F5344CB8AC3E}">
        <p14:creationId xmlns:p14="http://schemas.microsoft.com/office/powerpoint/2010/main" val="65003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Learning about classes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</a:t>
            </a:r>
            <a:r>
              <a:rPr lang="en-US" altLang="en-US" i="1" dirty="0">
                <a:solidFill>
                  <a:srgbClr val="C00000"/>
                </a:solidFill>
              </a:rPr>
              <a:t>Java API Specification</a:t>
            </a:r>
            <a:r>
              <a:rPr lang="en-US" altLang="en-US" dirty="0"/>
              <a:t> is a huge web page containing documentation about every Java class and its methods.</a:t>
            </a:r>
          </a:p>
          <a:p>
            <a:pPr lvl="1" eaLnBrk="1" hangingPunct="1"/>
            <a:r>
              <a:rPr lang="en-US" altLang="en-US" dirty="0"/>
              <a:t>The link to the API Specs is on the </a:t>
            </a:r>
            <a:r>
              <a:rPr lang="en-US" altLang="en-US" dirty="0" smtClean="0"/>
              <a:t>instructor web site (under Resources).</a:t>
            </a:r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819400"/>
            <a:ext cx="5608638" cy="393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51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vs. array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4572000" algn="l"/>
              </a:tabLst>
            </a:pPr>
            <a:r>
              <a:rPr lang="en-US" altLang="en-US"/>
              <a:t>construction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String[] names = new String[5];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ArrayList&lt;String&gt; list = new ArrayList&lt;String&gt;();</a:t>
            </a:r>
            <a:endParaRPr lang="en-US" altLang="en-US" sz="2600"/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sz="2400"/>
          </a:p>
          <a:p>
            <a:pPr marL="273050" indent="-273050">
              <a:tabLst>
                <a:tab pos="4572000" algn="l"/>
              </a:tabLst>
            </a:pPr>
            <a:r>
              <a:rPr lang="en-US" altLang="en-US"/>
              <a:t>storing a value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names[0] = "Jessica";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list.add("Jessica");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b="1">
              <a:latin typeface="Courier New" charset="0"/>
            </a:endParaRPr>
          </a:p>
          <a:p>
            <a:pPr marL="273050" indent="-273050">
              <a:tabLst>
                <a:tab pos="4572000" algn="l"/>
              </a:tabLst>
            </a:pPr>
            <a:r>
              <a:rPr lang="en-US" altLang="en-US"/>
              <a:t>retrieving a value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String s = names[0];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String s = list.get(0);</a:t>
            </a:r>
          </a:p>
        </p:txBody>
      </p:sp>
    </p:spTree>
    <p:extLst>
      <p:ext uri="{BB962C8B-B14F-4D97-AF65-F5344CB8AC3E}">
        <p14:creationId xmlns:p14="http://schemas.microsoft.com/office/powerpoint/2010/main" val="173575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vs. array 2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>
              <a:lnSpc>
                <a:spcPct val="80000"/>
              </a:lnSpc>
              <a:tabLst>
                <a:tab pos="4572000" algn="l"/>
              </a:tabLst>
            </a:pPr>
            <a:r>
              <a:rPr lang="en-US" altLang="en-US"/>
              <a:t>doing something to each value that starts with </a:t>
            </a:r>
            <a:r>
              <a:rPr lang="en-US" altLang="en-US">
                <a:latin typeface="Courier New" charset="0"/>
              </a:rPr>
              <a:t>"B"</a:t>
            </a:r>
            <a:endParaRPr lang="en-US" altLang="en-US"/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for (int i = 0; i &lt; names.length; i++)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    if (names[i].startsWith("B")) { ... 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sz="800">
              <a:solidFill>
                <a:schemeClr val="bg2"/>
              </a:solidFill>
              <a:latin typeface="Courier New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for (int i = 0; i &lt; list.size(); i++)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    if (list.get(i).startsWith("B")) { ... 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b="1">
              <a:latin typeface="Courier New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b="1">
              <a:latin typeface="Courier New" charset="0"/>
            </a:endParaRPr>
          </a:p>
          <a:p>
            <a:pPr marL="273050" indent="-273050">
              <a:tabLst>
                <a:tab pos="4572000" algn="l"/>
              </a:tabLst>
            </a:pPr>
            <a:r>
              <a:rPr lang="en-US" altLang="en-US"/>
              <a:t>seeing whether the value </a:t>
            </a:r>
            <a:r>
              <a:rPr lang="en-US" altLang="en-US">
                <a:latin typeface="Courier New" charset="0"/>
              </a:rPr>
              <a:t>"Benson"</a:t>
            </a:r>
            <a:r>
              <a:rPr lang="en-US" altLang="en-US"/>
              <a:t> is found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for (int i = 0; i &lt; names.length; i++)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    if (names[i].equals("Benson")) { ... 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>
                <a:solidFill>
                  <a:schemeClr val="bg2"/>
                </a:solidFill>
                <a:latin typeface="Courier New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endParaRPr lang="en-US" altLang="en-US" sz="800">
              <a:solidFill>
                <a:schemeClr val="bg2"/>
              </a:solidFill>
              <a:latin typeface="Courier New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4572000" algn="l"/>
              </a:tabLst>
            </a:pPr>
            <a:r>
              <a:rPr lang="en-US" altLang="en-US" b="1">
                <a:latin typeface="Courier New" charset="0"/>
              </a:rPr>
              <a:t>if (list.contains("Benson")) { ... }</a:t>
            </a:r>
          </a:p>
        </p:txBody>
      </p:sp>
    </p:spTree>
    <p:extLst>
      <p:ext uri="{BB962C8B-B14F-4D97-AF65-F5344CB8AC3E}">
        <p14:creationId xmlns:p14="http://schemas.microsoft.com/office/powerpoint/2010/main" val="135538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Exercise, revisited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Write a program that reads a file and displays </a:t>
            </a:r>
            <a:br>
              <a:rPr lang="en-US" altLang="en-US"/>
            </a:br>
            <a:r>
              <a:rPr lang="en-US" altLang="en-US"/>
              <a:t>the words of that file as a list.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First display all words.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in reverse order.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with all plurals (ending in "s") capitalized.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with all plural words removed.</a:t>
            </a:r>
          </a:p>
        </p:txBody>
      </p:sp>
    </p:spTree>
    <p:extLst>
      <p:ext uri="{BB962C8B-B14F-4D97-AF65-F5344CB8AC3E}">
        <p14:creationId xmlns:p14="http://schemas.microsoft.com/office/powerpoint/2010/main" val="15315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Exercise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/>
              <a:t>Write a program that reads a file and displays </a:t>
            </a:r>
            <a:br>
              <a:rPr lang="en-US" altLang="en-US"/>
            </a:br>
            <a:r>
              <a:rPr lang="en-US" altLang="en-US"/>
              <a:t>the words of that file as a list.</a:t>
            </a:r>
          </a:p>
          <a:p>
            <a:pPr lvl="1" eaLnBrk="1" hangingPunct="1"/>
            <a:r>
              <a:rPr lang="en-US" altLang="en-US"/>
              <a:t>First display all words.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with all plurals (ending in "s") capitalized.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in reverse order.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Then display them with all plural words removed.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Should we solve this problem using an array?</a:t>
            </a:r>
          </a:p>
          <a:p>
            <a:pPr lvl="1" eaLnBrk="1" hangingPunct="1"/>
            <a:r>
              <a:rPr lang="en-US" altLang="en-US"/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150564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Naive solution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String[] allWords</a:t>
            </a:r>
            <a:r>
              <a:rPr lang="en-US" altLang="en-US" sz="2000">
                <a:latin typeface="Courier New" charset="0"/>
              </a:rPr>
              <a:t> = new String[</a:t>
            </a:r>
            <a:r>
              <a:rPr lang="en-US" altLang="en-US" sz="2000" b="1">
                <a:solidFill>
                  <a:srgbClr val="CC0000"/>
                </a:solidFill>
                <a:latin typeface="Courier New" charset="0"/>
              </a:rPr>
              <a:t>1000</a:t>
            </a:r>
            <a:r>
              <a:rPr lang="en-US" altLang="en-US" sz="2000">
                <a:latin typeface="Courier New" charset="0"/>
              </a:rPr>
              <a:t>];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charset="0"/>
              </a:rPr>
              <a:t>int wordCount</a:t>
            </a:r>
            <a:r>
              <a:rPr lang="en-US" altLang="en-US" sz="2000">
                <a:latin typeface="Courier New" charset="0"/>
              </a:rPr>
              <a:t> = 0;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Scanner input = new Scanner(new File("data.txt"));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while (input.hasNext())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String word = input.next();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</a:t>
            </a:r>
            <a:r>
              <a:rPr lang="en-US" altLang="en-US" sz="2000" b="1">
                <a:latin typeface="Courier New" charset="0"/>
              </a:rPr>
              <a:t>allWords[wordCount] = word;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    wordCount++;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charset="0"/>
            </a:endParaRPr>
          </a:p>
          <a:p>
            <a:pPr eaLnBrk="1" hangingPunct="1"/>
            <a:r>
              <a:rPr lang="en-US" altLang="en-US"/>
              <a:t>Problem: You don't know how many words the file will have.</a:t>
            </a:r>
          </a:p>
          <a:p>
            <a:pPr lvl="1" eaLnBrk="1" hangingPunct="1"/>
            <a:r>
              <a:rPr lang="en-US" altLang="en-US"/>
              <a:t>Hard to create an array of the appropriate size.</a:t>
            </a:r>
          </a:p>
          <a:p>
            <a:pPr lvl="1" eaLnBrk="1" hangingPunct="1"/>
            <a:r>
              <a:rPr lang="en-US" altLang="en-US"/>
              <a:t>Later parts of the problem are more difficult to solve.</a:t>
            </a:r>
          </a:p>
          <a:p>
            <a:pPr lvl="1" eaLnBrk="1" hangingPunct="1"/>
            <a:endParaRPr lang="en-US" altLang="en-US"/>
          </a:p>
          <a:p>
            <a:pPr eaLnBrk="1" hangingPunct="1"/>
            <a:r>
              <a:rPr lang="en-US" altLang="en-US"/>
              <a:t>Luckily, there are other ways to store data besides in an array.</a:t>
            </a:r>
          </a:p>
        </p:txBody>
      </p:sp>
    </p:spTree>
    <p:extLst>
      <p:ext uri="{BB962C8B-B14F-4D97-AF65-F5344CB8AC3E}">
        <p14:creationId xmlns:p14="http://schemas.microsoft.com/office/powerpoint/2010/main" val="154376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25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25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25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251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Collections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i="1">
                <a:solidFill>
                  <a:srgbClr val="C00000"/>
                </a:solidFill>
              </a:rPr>
              <a:t>collection</a:t>
            </a:r>
            <a:r>
              <a:rPr lang="en-US" altLang="en-US"/>
              <a:t>: an object that stores data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the objects stored are called </a:t>
            </a:r>
            <a:r>
              <a:rPr lang="en-US" altLang="en-US" i="1">
                <a:solidFill>
                  <a:srgbClr val="C00000"/>
                </a:solidFill>
              </a:rPr>
              <a:t>elements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some collections maintain an ordering; some allow duplicates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typical operations: </a:t>
            </a:r>
            <a:r>
              <a:rPr lang="en-US" altLang="en-US" i="1">
                <a:solidFill>
                  <a:srgbClr val="C00000"/>
                </a:solidFill>
              </a:rPr>
              <a:t>add</a:t>
            </a:r>
            <a:r>
              <a:rPr lang="en-US" altLang="en-US"/>
              <a:t>, </a:t>
            </a:r>
            <a:r>
              <a:rPr lang="en-US" altLang="en-US" i="1">
                <a:solidFill>
                  <a:srgbClr val="C00000"/>
                </a:solidFill>
              </a:rPr>
              <a:t>remove</a:t>
            </a:r>
            <a:r>
              <a:rPr lang="en-US" altLang="en-US"/>
              <a:t>, </a:t>
            </a:r>
            <a:r>
              <a:rPr lang="en-US" altLang="en-US" i="1">
                <a:solidFill>
                  <a:srgbClr val="C00000"/>
                </a:solidFill>
              </a:rPr>
              <a:t>clear</a:t>
            </a:r>
            <a:r>
              <a:rPr lang="en-US" altLang="en-US"/>
              <a:t>, </a:t>
            </a:r>
            <a:r>
              <a:rPr lang="en-US" altLang="en-US" i="1">
                <a:solidFill>
                  <a:srgbClr val="C00000"/>
                </a:solidFill>
              </a:rPr>
              <a:t>contains</a:t>
            </a:r>
            <a:r>
              <a:rPr lang="en-US" altLang="en-US">
                <a:solidFill>
                  <a:srgbClr val="C00000"/>
                </a:solidFill>
              </a:rPr>
              <a:t> </a:t>
            </a:r>
            <a:r>
              <a:rPr lang="en-US" altLang="en-US"/>
              <a:t>(search), </a:t>
            </a:r>
            <a:r>
              <a:rPr lang="en-US" altLang="en-US" i="1">
                <a:solidFill>
                  <a:srgbClr val="C00000"/>
                </a:solidFill>
              </a:rPr>
              <a:t>size</a:t>
            </a:r>
          </a:p>
          <a:p>
            <a:pPr lvl="1" eaLnBrk="1" hangingPunct="1"/>
            <a:endParaRPr lang="en-US" altLang="en-US"/>
          </a:p>
          <a:p>
            <a:pPr lvl="1" eaLnBrk="1" hangingPunct="1"/>
            <a:r>
              <a:rPr lang="en-US" altLang="en-US"/>
              <a:t>examples found in the Java class libraries:</a:t>
            </a:r>
          </a:p>
          <a:p>
            <a:pPr lvl="2"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, </a:t>
            </a:r>
            <a:r>
              <a:rPr lang="en-US" altLang="en-US">
                <a:latin typeface="Courier New" charset="0"/>
              </a:rPr>
              <a:t>LinkedList</a:t>
            </a:r>
            <a:r>
              <a:rPr lang="en-US" altLang="en-US"/>
              <a:t>, </a:t>
            </a:r>
            <a:r>
              <a:rPr lang="en-US" altLang="en-US">
                <a:latin typeface="Courier New" charset="0"/>
              </a:rPr>
              <a:t>HashMap</a:t>
            </a:r>
            <a:r>
              <a:rPr lang="en-US" altLang="en-US"/>
              <a:t>, </a:t>
            </a:r>
            <a:r>
              <a:rPr lang="en-US" altLang="en-US">
                <a:latin typeface="Courier New" charset="0"/>
              </a:rPr>
              <a:t>TreeSet</a:t>
            </a:r>
            <a:r>
              <a:rPr lang="en-US" altLang="en-US"/>
              <a:t>, </a:t>
            </a:r>
            <a:r>
              <a:rPr lang="en-US" altLang="en-US">
                <a:latin typeface="Courier New" charset="0"/>
              </a:rPr>
              <a:t>PriorityQueue</a:t>
            </a:r>
          </a:p>
          <a:p>
            <a:pPr lvl="2" eaLnBrk="1" hangingPunct="1"/>
            <a:endParaRPr lang="en-US" altLang="en-US">
              <a:latin typeface="Courier New" charset="0"/>
            </a:endParaRPr>
          </a:p>
          <a:p>
            <a:pPr lvl="1" eaLnBrk="1" hangingPunct="1"/>
            <a:r>
              <a:rPr lang="en-US" altLang="en-US"/>
              <a:t>all collections are in the </a:t>
            </a:r>
            <a:r>
              <a:rPr lang="en-US" altLang="en-US">
                <a:latin typeface="Courier New" charset="0"/>
              </a:rPr>
              <a:t>java.util</a:t>
            </a:r>
            <a:r>
              <a:rPr lang="en-US" altLang="en-US"/>
              <a:t> package</a:t>
            </a:r>
          </a:p>
          <a:p>
            <a:pPr lvl="2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	import java.util.*;</a:t>
            </a:r>
          </a:p>
        </p:txBody>
      </p:sp>
    </p:spTree>
    <p:extLst>
      <p:ext uri="{BB962C8B-B14F-4D97-AF65-F5344CB8AC3E}">
        <p14:creationId xmlns:p14="http://schemas.microsoft.com/office/powerpoint/2010/main" val="2298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Java Collections Framework</a:t>
            </a:r>
          </a:p>
        </p:txBody>
      </p:sp>
      <p:pic>
        <p:nvPicPr>
          <p:cNvPr id="8195" name="Picture 3" descr="jc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9201"/>
            <a:ext cx="8534400" cy="545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664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Lists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list</a:t>
            </a:r>
            <a:r>
              <a:rPr lang="en-US" altLang="en-US"/>
              <a:t>: a collection storing an ordered sequence of elements</a:t>
            </a:r>
          </a:p>
          <a:p>
            <a:pPr lvl="1" eaLnBrk="1" hangingPunct="1"/>
            <a:r>
              <a:rPr lang="en-US" altLang="en-US"/>
              <a:t>each element is accessible by a 0-based </a:t>
            </a:r>
            <a:r>
              <a:rPr lang="en-US" altLang="en-US" b="1"/>
              <a:t>index</a:t>
            </a:r>
          </a:p>
          <a:p>
            <a:pPr lvl="1" eaLnBrk="1" hangingPunct="1"/>
            <a:r>
              <a:rPr lang="en-US" altLang="en-US"/>
              <a:t>a list has a </a:t>
            </a:r>
            <a:r>
              <a:rPr lang="en-US" altLang="en-US" b="1"/>
              <a:t>size</a:t>
            </a:r>
            <a:endParaRPr lang="en-US" altLang="en-US"/>
          </a:p>
          <a:p>
            <a:pPr lvl="1" eaLnBrk="1" hangingPunct="1"/>
            <a:r>
              <a:rPr lang="en-US" altLang="en-US"/>
              <a:t>elements can be added to the front, back, or elsewhere</a:t>
            </a:r>
          </a:p>
          <a:p>
            <a:pPr lvl="1" eaLnBrk="1" hangingPunct="1"/>
            <a:r>
              <a:rPr lang="en-US" altLang="en-US"/>
              <a:t>in Java, a list can be represented as an </a:t>
            </a:r>
            <a:r>
              <a:rPr lang="en-US" altLang="en-US" b="1">
                <a:latin typeface="Courier New" charset="0"/>
              </a:rPr>
              <a:t>ArrayList</a:t>
            </a:r>
            <a:r>
              <a:rPr lang="en-US" altLang="en-US"/>
              <a:t> object</a:t>
            </a:r>
          </a:p>
        </p:txBody>
      </p:sp>
      <p:pic>
        <p:nvPicPr>
          <p:cNvPr id="9220" name="Picture 4" descr="art08_03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714750"/>
            <a:ext cx="69342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8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Idea of a list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/>
              <a:t>Rather than creating an array of boxes, create an object that represents a "list" of items.  (initially an empty list.)</a:t>
            </a:r>
          </a:p>
          <a:p>
            <a:pPr lvl="1" eaLnBrk="1" hangingPunct="1"/>
            <a:endParaRPr lang="en-US" altLang="en-US" sz="800"/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	[]</a:t>
            </a:r>
          </a:p>
          <a:p>
            <a:pPr lvl="1" eaLnBrk="1" hangingPunct="1"/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You can add items to the list.</a:t>
            </a:r>
          </a:p>
          <a:p>
            <a:pPr lvl="1" eaLnBrk="1" hangingPunct="1"/>
            <a:r>
              <a:rPr lang="en-US" altLang="en-US"/>
              <a:t>The default behavior is to add to the end of the list.</a:t>
            </a:r>
          </a:p>
          <a:p>
            <a:pPr lvl="1" eaLnBrk="1" hangingPunct="1"/>
            <a:endParaRPr lang="en-US" altLang="en-US" sz="800"/>
          </a:p>
          <a:p>
            <a:pPr lvl="1" eaLnBrk="1" hangingPunct="1">
              <a:buFontTx/>
              <a:buNone/>
            </a:pPr>
            <a:r>
              <a:rPr lang="en-US" altLang="en-US">
                <a:latin typeface="Courier New" charset="0"/>
              </a:rPr>
              <a:t>	[hello, ABC, goodbye, okay]</a:t>
            </a:r>
          </a:p>
          <a:p>
            <a:pPr lvl="1" eaLnBrk="1" hangingPunct="1"/>
            <a:endParaRPr lang="en-US" altLang="en-US">
              <a:latin typeface="Courier New" charset="0"/>
            </a:endParaRPr>
          </a:p>
          <a:p>
            <a:pPr eaLnBrk="1" hangingPunct="1"/>
            <a:r>
              <a:rPr lang="en-US" altLang="en-US"/>
              <a:t>The list object keeps track of the element values that have been added to it, their order, indexes, and its total size.</a:t>
            </a:r>
          </a:p>
          <a:p>
            <a:pPr lvl="1" eaLnBrk="1" hangingPunct="1"/>
            <a:r>
              <a:rPr lang="en-US" altLang="en-US"/>
              <a:t>Think of an "array list" as an automatically resizing array object.</a:t>
            </a:r>
          </a:p>
          <a:p>
            <a:pPr lvl="1" eaLnBrk="1" hangingPunct="1"/>
            <a:r>
              <a:rPr lang="en-US" altLang="en-US"/>
              <a:t>Internally, the list is implemented using an array and a size field.</a:t>
            </a:r>
          </a:p>
        </p:txBody>
      </p:sp>
    </p:spTree>
    <p:extLst>
      <p:ext uri="{BB962C8B-B14F-4D97-AF65-F5344CB8AC3E}">
        <p14:creationId xmlns:p14="http://schemas.microsoft.com/office/powerpoint/2010/main" val="164290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35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35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35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methods</a:t>
            </a:r>
          </a:p>
        </p:txBody>
      </p:sp>
      <p:graphicFrame>
        <p:nvGraphicFramePr>
          <p:cNvPr id="177411" name="Group 259"/>
          <p:cNvGraphicFramePr>
            <a:graphicFrameLocks noGrp="1"/>
          </p:cNvGraphicFramePr>
          <p:nvPr/>
        </p:nvGraphicFramePr>
        <p:xfrm>
          <a:off x="1905000" y="1371601"/>
          <a:ext cx="8382000" cy="4785360"/>
        </p:xfrm>
        <a:graphic>
          <a:graphicData uri="http://schemas.openxmlformats.org/drawingml/2006/table">
            <a:tbl>
              <a:tblPr/>
              <a:tblGrid>
                <a:gridCol w="2916238"/>
                <a:gridCol w="5465762"/>
              </a:tblGrid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appends value at end of list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inserts given value just before the given index, shifting subsequent values to the right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clear()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 all elements of the list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indexOf(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first index where given value is found in list (-1 if not found)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get(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the value at given index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remove(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removes/returns value at given index, shifting subsequent values to the left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set(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replaces value at given index with given value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size()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the number of elements in list</a:t>
                      </a: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toString()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returns a string representation of the list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such as </a:t>
                      </a: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</a:rPr>
                        <a:t>"[3, 42, -7, 15]"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29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charset="0"/>
              </a:rPr>
              <a:t>ArrayList</a:t>
            </a:r>
            <a:r>
              <a:rPr lang="en-US" altLang="en-US"/>
              <a:t> methods 2</a:t>
            </a:r>
          </a:p>
        </p:txBody>
      </p:sp>
      <p:graphicFrame>
        <p:nvGraphicFramePr>
          <p:cNvPr id="178328" name="Group 152"/>
          <p:cNvGraphicFramePr>
            <a:graphicFrameLocks noGrp="1"/>
          </p:cNvGraphicFramePr>
          <p:nvPr/>
        </p:nvGraphicFramePr>
        <p:xfrm>
          <a:off x="1619251" y="1408114"/>
          <a:ext cx="8975725" cy="4846320"/>
        </p:xfrm>
        <a:graphic>
          <a:graphicData uri="http://schemas.openxmlformats.org/drawingml/2006/table">
            <a:tbl>
              <a:tblPr/>
              <a:tblGrid>
                <a:gridCol w="2654300"/>
                <a:gridCol w="6321425"/>
              </a:tblGrid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addAll(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index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adds all elements from the given list to this list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(at the end of the list, or inserts them at the given index)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4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contains(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true if given value is found somewhere in this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containsAll(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true if this list contains every element from given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equals(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true if given other list contains the same elements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iterator()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listIterator()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an object used to examine the contents of the list (seen later)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lastIndexOf(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last index value is found in list (-1 if not found)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remove(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value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finds and removes the given value from this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removeAll(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 any elements found in the given list from this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retainAll(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list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removes any elements </a:t>
                      </a:r>
                      <a:r>
                        <a:rPr kumimoji="0" lang="en-US" altLang="en-US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found in given list from this list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subList(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from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,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to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the sub-portion of the list between</a:t>
                      </a:r>
                      <a:b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</a:b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indexes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from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(inclusive) and </a:t>
                      </a:r>
                      <a:r>
                        <a:rPr kumimoji="0" lang="en-US" alt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to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 (exclusive)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4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toArray()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Tahoma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Times New Roman" charset="0"/>
                          <a:cs typeface="Times New Roman" charset="0"/>
                        </a:rPr>
                        <a:t>returns the elements in this list as an array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4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17331</TotalTime>
  <Words>781</Words>
  <Application>Microsoft Macintosh PowerPoint</Application>
  <PresentationFormat>Widescreen</PresentationFormat>
  <Paragraphs>164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Tahoma</vt:lpstr>
      <vt:lpstr>Times New Roman</vt:lpstr>
      <vt:lpstr>Verdana</vt:lpstr>
      <vt:lpstr>Wingdings</vt:lpstr>
      <vt:lpstr>Custom Design</vt:lpstr>
      <vt:lpstr>Collections</vt:lpstr>
      <vt:lpstr>Exercise</vt:lpstr>
      <vt:lpstr>Naive solution</vt:lpstr>
      <vt:lpstr>Collections</vt:lpstr>
      <vt:lpstr>Java Collections Framework</vt:lpstr>
      <vt:lpstr>Lists</vt:lpstr>
      <vt:lpstr>Idea of a list</vt:lpstr>
      <vt:lpstr>ArrayList methods</vt:lpstr>
      <vt:lpstr>ArrayList methods 2</vt:lpstr>
      <vt:lpstr>Type Parameters (Generics)</vt:lpstr>
      <vt:lpstr>Learning about classes</vt:lpstr>
      <vt:lpstr>ArrayList vs. array</vt:lpstr>
      <vt:lpstr>ArrayList vs. array 2</vt:lpstr>
      <vt:lpstr>Exercise, revisited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598</cp:revision>
  <dcterms:created xsi:type="dcterms:W3CDTF">2008-06-28T20:57:21Z</dcterms:created>
  <dcterms:modified xsi:type="dcterms:W3CDTF">2017-09-14T20:03:52Z</dcterms:modified>
</cp:coreProperties>
</file>