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45"/>
  </p:notesMasterIdLst>
  <p:sldIdLst>
    <p:sldId id="341" r:id="rId2"/>
    <p:sldId id="378" r:id="rId3"/>
    <p:sldId id="379" r:id="rId4"/>
    <p:sldId id="380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95" r:id="rId20"/>
    <p:sldId id="396" r:id="rId21"/>
    <p:sldId id="397" r:id="rId22"/>
    <p:sldId id="398" r:id="rId23"/>
    <p:sldId id="399" r:id="rId24"/>
    <p:sldId id="400" r:id="rId25"/>
    <p:sldId id="401" r:id="rId26"/>
    <p:sldId id="402" r:id="rId27"/>
    <p:sldId id="403" r:id="rId28"/>
    <p:sldId id="404" r:id="rId29"/>
    <p:sldId id="405" r:id="rId30"/>
    <p:sldId id="406" r:id="rId31"/>
    <p:sldId id="407" r:id="rId32"/>
    <p:sldId id="408" r:id="rId33"/>
    <p:sldId id="409" r:id="rId34"/>
    <p:sldId id="410" r:id="rId35"/>
    <p:sldId id="411" r:id="rId36"/>
    <p:sldId id="412" r:id="rId37"/>
    <p:sldId id="413" r:id="rId38"/>
    <p:sldId id="414" r:id="rId39"/>
    <p:sldId id="415" r:id="rId40"/>
    <p:sldId id="416" r:id="rId41"/>
    <p:sldId id="417" r:id="rId42"/>
    <p:sldId id="418" r:id="rId43"/>
    <p:sldId id="419" r:id="rId44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8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85" autoAdjust="0"/>
    <p:restoredTop sz="85752" autoAdjust="0"/>
  </p:normalViewPr>
  <p:slideViewPr>
    <p:cSldViewPr>
      <p:cViewPr varScale="1">
        <p:scale>
          <a:sx n="36" d="100"/>
          <a:sy n="36" d="100"/>
        </p:scale>
        <p:origin x="900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5.xml"/><Relationship Id="rId1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599574-80D5-478C-AE43-3122B5AA342E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2112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2BC6541-7934-4FFA-896D-99948238F4A3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016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8F359BA-42FE-4DDE-A285-120C030AAECB}" type="slidenum">
              <a:rPr lang="en-US" altLang="en-US"/>
              <a:pPr eaLnBrk="1" hangingPunct="1"/>
              <a:t>36</a:t>
            </a:fld>
            <a:endParaRPr lang="en-US" alt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64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CSCI 162 </a:t>
            </a:r>
            <a:r>
              <a:rPr lang="mr-IN" dirty="0" smtClean="0"/>
              <a:t>–</a:t>
            </a:r>
            <a:r>
              <a:rPr lang="en-US" dirty="0" smtClean="0"/>
              <a:t> Introduction to Programming II</a:t>
            </a:r>
          </a:p>
          <a:p>
            <a:r>
              <a:rPr lang="en-US" dirty="0" smtClean="0"/>
              <a:t>William Killian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Constructor example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Point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x;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y;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// Constructs a Point at the given x/y location.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Point(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initialX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initialY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     x =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initialX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     y =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initialY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b="1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b="1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void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translate(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dx,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dy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x = x + dx;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y = y +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dy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...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47556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Tracing a constructor call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What happens when the following call is made?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Point p1 = new Point(7, 2);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159250" y="2671764"/>
            <a:ext cx="6127750" cy="3424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l" eaLnBrk="1" hangingPunct="1">
              <a:lnSpc>
                <a:spcPct val="70000"/>
              </a:lnSpc>
            </a:pPr>
            <a:endParaRPr lang="en-US" altLang="en-US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algn="l" eaLnBrk="1" hangingPunct="1">
              <a:lnSpc>
                <a:spcPct val="70000"/>
              </a:lnSpc>
            </a:pPr>
            <a:endParaRPr lang="en-US" altLang="en-US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algn="l" eaLnBrk="1" hangingPunct="1">
              <a:lnSpc>
                <a:spcPct val="70000"/>
              </a:lnSpc>
            </a:pPr>
            <a:endParaRPr lang="en-US" altLang="en-US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l" eaLnBrk="1" hangingPunct="1"/>
            <a:endParaRPr lang="en-US" altLang="en-US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public Point(int initialX, int initialY) {</a:t>
            </a:r>
          </a:p>
          <a:p>
            <a:pPr algn="l" eaLnBrk="1" hangingPunct="1"/>
            <a:r>
              <a:rPr lang="en-US" altLang="en-US" b="1">
                <a:latin typeface="Courier New" panose="02070309020205020404" pitchFamily="49" charset="0"/>
                <a:cs typeface="Times New Roman" panose="02020603050405020304" pitchFamily="18" charset="0"/>
              </a:rPr>
              <a:t>    x = initialX;</a:t>
            </a:r>
          </a:p>
          <a:p>
            <a:pPr algn="l" eaLnBrk="1" hangingPunct="1"/>
            <a:r>
              <a:rPr lang="en-US" altLang="en-US" b="1">
                <a:latin typeface="Courier New" panose="02070309020205020404" pitchFamily="49" charset="0"/>
                <a:cs typeface="Times New Roman" panose="02020603050405020304" pitchFamily="18" charset="0"/>
              </a:rPr>
              <a:t>    y = initialY;</a:t>
            </a:r>
          </a:p>
          <a:p>
            <a:pPr algn="l" eaLnBrk="1" hangingPunct="1"/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}</a:t>
            </a:r>
          </a:p>
          <a:p>
            <a:pPr algn="l" eaLnBrk="1" hangingPunct="1"/>
            <a:endParaRPr lang="en-US" altLang="en-US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public void translate(int dx, int dy) {</a:t>
            </a:r>
          </a:p>
          <a:p>
            <a:pPr algn="l" eaLnBrk="1" hangingPunct="1"/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    x += dx;</a:t>
            </a:r>
          </a:p>
          <a:p>
            <a:pPr algn="l" eaLnBrk="1" hangingPunct="1"/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    y += dy;</a:t>
            </a:r>
          </a:p>
          <a:p>
            <a:pPr algn="l" eaLnBrk="1" hangingPunct="1"/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}</a:t>
            </a:r>
          </a:p>
        </p:txBody>
      </p:sp>
      <p:graphicFrame>
        <p:nvGraphicFramePr>
          <p:cNvPr id="860165" name="Group 5"/>
          <p:cNvGraphicFramePr>
            <a:graphicFrameLocks noGrp="1"/>
          </p:cNvGraphicFramePr>
          <p:nvPr/>
        </p:nvGraphicFramePr>
        <p:xfrm>
          <a:off x="4311651" y="2824164"/>
          <a:ext cx="2944813" cy="547687"/>
        </p:xfrm>
        <a:graphic>
          <a:graphicData uri="http://schemas.openxmlformats.org/drawingml/2006/table">
            <a:tbl>
              <a:tblPr/>
              <a:tblGrid>
                <a:gridCol w="336550"/>
                <a:gridCol w="685800"/>
                <a:gridCol w="1250950"/>
                <a:gridCol w="671513"/>
              </a:tblGrid>
              <a:tr h="547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 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9170" name="Group 23"/>
          <p:cNvGrpSpPr>
            <a:grpSpLocks/>
          </p:cNvGrpSpPr>
          <p:nvPr/>
        </p:nvGrpSpPr>
        <p:grpSpPr bwMode="auto">
          <a:xfrm>
            <a:off x="1828800" y="2873380"/>
            <a:ext cx="1981200" cy="519113"/>
            <a:chOff x="2112" y="3490"/>
            <a:chExt cx="1248" cy="327"/>
          </a:xfrm>
        </p:grpSpPr>
        <p:sp>
          <p:nvSpPr>
            <p:cNvPr id="49171" name="Rectangle 24"/>
            <p:cNvSpPr>
              <a:spLocks noChangeArrowheads="1"/>
            </p:cNvSpPr>
            <p:nvPr/>
          </p:nvSpPr>
          <p:spPr bwMode="auto">
            <a:xfrm>
              <a:off x="2112" y="3512"/>
              <a:ext cx="647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rgbClr val="808080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en-US" sz="2000" i="1">
                  <a:latin typeface="Tahoma" panose="020B0604030504040204" pitchFamily="34" charset="0"/>
                  <a:cs typeface="Times New Roman" panose="02020603050405020304" pitchFamily="18" charset="0"/>
                </a:rPr>
                <a:t>p1</a:t>
              </a:r>
            </a:p>
          </p:txBody>
        </p:sp>
        <p:sp>
          <p:nvSpPr>
            <p:cNvPr id="49172" name="Line 48"/>
            <p:cNvSpPr>
              <a:spLocks noChangeShapeType="1"/>
            </p:cNvSpPr>
            <p:nvPr/>
          </p:nvSpPr>
          <p:spPr bwMode="auto">
            <a:xfrm>
              <a:off x="2928" y="364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73" name="Oval 26"/>
            <p:cNvSpPr>
              <a:spLocks noChangeArrowheads="1"/>
            </p:cNvSpPr>
            <p:nvPr/>
          </p:nvSpPr>
          <p:spPr bwMode="auto">
            <a:xfrm>
              <a:off x="2824" y="3490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248422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Client code, version 3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public class PointMain3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public static void main(String[] </a:t>
            </a:r>
            <a:r>
              <a:rPr lang="en-US" altLang="en-US" sz="1800" dirty="0" err="1">
                <a:latin typeface="Courier New" panose="02070309020205020404" pitchFamily="49" charset="0"/>
              </a:rPr>
              <a:t>args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// Create two Point objects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Point p1 = new Point(5, 2);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Point p2 = new Point(4, 3);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8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// Print each point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("p1: " + p1);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("p2: " + p2);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// Move p2 and then print it again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p2.translate(2, 4);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("p2: " + p2);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  <a:endParaRPr lang="en-US" altLang="en-US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9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/>
              <a:t>OUTPUT: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p1: (5, 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p2: (4, 3)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p2: (6, 7)</a:t>
            </a:r>
          </a:p>
        </p:txBody>
      </p:sp>
    </p:spTree>
    <p:extLst>
      <p:ext uri="{BB962C8B-B14F-4D97-AF65-F5344CB8AC3E}">
        <p14:creationId xmlns:p14="http://schemas.microsoft.com/office/powerpoint/2010/main" val="1321472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Multiple constructors</a:t>
            </a:r>
          </a:p>
        </p:txBody>
      </p:sp>
      <p:sp>
        <p:nvSpPr>
          <p:cNvPr id="86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 class can have multiple constructors.</a:t>
            </a:r>
          </a:p>
          <a:p>
            <a:pPr lvl="1" eaLnBrk="1" hangingPunct="1"/>
            <a:r>
              <a:rPr lang="en-US" altLang="en-US" dirty="0" smtClean="0"/>
              <a:t>Each one must accept a unique set of parameters.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r>
              <a:rPr lang="en-US" altLang="en-US" i="1" dirty="0" smtClean="0"/>
              <a:t>Exercise:</a:t>
            </a:r>
            <a:r>
              <a:rPr lang="en-US" altLang="en-US" dirty="0" smtClean="0"/>
              <a:t> Write a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constructor with no parameters that initializes the point to (0, 0).</a:t>
            </a:r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Constructs a new point at (0, 0).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71122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6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Common constructor bugs</a:t>
            </a:r>
          </a:p>
        </p:txBody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1.  </a:t>
            </a:r>
            <a:r>
              <a:rPr lang="en-US" altLang="en-US" b="1" dirty="0" smtClean="0">
                <a:solidFill>
                  <a:srgbClr val="7030A0"/>
                </a:solidFill>
              </a:rPr>
              <a:t>Re-declaring fields as local variables</a:t>
            </a:r>
            <a:r>
              <a:rPr lang="en-US" altLang="en-US" dirty="0" smtClean="0"/>
              <a:t>  ("</a:t>
            </a:r>
            <a:r>
              <a:rPr lang="en-US" altLang="en-US" i="1" dirty="0" smtClean="0">
                <a:solidFill>
                  <a:srgbClr val="C00000"/>
                </a:solidFill>
              </a:rPr>
              <a:t>shadowing</a:t>
            </a:r>
            <a:r>
              <a:rPr lang="en-US" altLang="en-US" dirty="0" smtClean="0"/>
              <a:t>"):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public Point(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initialX</a:t>
            </a:r>
            <a:r>
              <a:rPr lang="en-US" altLang="en-US" sz="2000" dirty="0">
                <a:latin typeface="Courier New" panose="02070309020205020404" pitchFamily="49" charset="0"/>
              </a:rPr>
              <a:t>,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initialY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dirty="0">
                <a:latin typeface="Courier New" panose="02070309020205020404" pitchFamily="49" charset="0"/>
              </a:rPr>
              <a:t>x = </a:t>
            </a:r>
            <a:r>
              <a:rPr lang="en-US" altLang="en-US" sz="2000" dirty="0" err="1">
                <a:latin typeface="Courier New" panose="02070309020205020404" pitchFamily="49" charset="0"/>
              </a:rPr>
              <a:t>initialX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dirty="0">
                <a:latin typeface="Courier New" panose="02070309020205020404" pitchFamily="49" charset="0"/>
              </a:rPr>
              <a:t>y = </a:t>
            </a:r>
            <a:r>
              <a:rPr lang="en-US" altLang="en-US" sz="2000" dirty="0" err="1">
                <a:latin typeface="Courier New" panose="02070309020205020404" pitchFamily="49" charset="0"/>
              </a:rPr>
              <a:t>initialY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This declares local variables with the same name as the fields, rather than storing values into the fields.  The fields remain 0.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2.  Accidentally giving the constructor a return type: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public </a:t>
            </a: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void</a:t>
            </a:r>
            <a:r>
              <a:rPr lang="en-US" altLang="en-US" sz="2000" dirty="0">
                <a:latin typeface="Courier New" panose="02070309020205020404" pitchFamily="49" charset="0"/>
              </a:rPr>
              <a:t> Point(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initialX</a:t>
            </a:r>
            <a:r>
              <a:rPr lang="en-US" altLang="en-US" sz="2000" dirty="0">
                <a:latin typeface="Courier New" panose="02070309020205020404" pitchFamily="49" charset="0"/>
              </a:rPr>
              <a:t>,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initialY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x = </a:t>
            </a:r>
            <a:r>
              <a:rPr lang="en-US" altLang="en-US" sz="2000" dirty="0" err="1">
                <a:latin typeface="Courier New" panose="02070309020205020404" pitchFamily="49" charset="0"/>
              </a:rPr>
              <a:t>initialX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y = </a:t>
            </a:r>
            <a:r>
              <a:rPr lang="en-US" altLang="en-US" sz="2000" dirty="0" err="1">
                <a:latin typeface="Courier New" panose="02070309020205020404" pitchFamily="49" charset="0"/>
              </a:rPr>
              <a:t>initialY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This is actually not a constructor, but a method named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8261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3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63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632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632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632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632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Encapsulation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346075" lvl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93656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Encapsulation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b="1" i="1" dirty="0" smtClean="0">
                <a:solidFill>
                  <a:srgbClr val="C00000"/>
                </a:solidFill>
              </a:rPr>
              <a:t>encapsulation</a:t>
            </a:r>
            <a:r>
              <a:rPr lang="en-US" altLang="en-US" dirty="0" smtClean="0"/>
              <a:t>: </a:t>
            </a:r>
            <a:r>
              <a:rPr lang="en-US" altLang="en-US" sz="2300" dirty="0"/>
              <a:t>Hiding implementation details from clients.</a:t>
            </a: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Encapsulation forces </a:t>
            </a:r>
            <a:r>
              <a:rPr lang="en-US" altLang="en-US" i="1" dirty="0" smtClean="0"/>
              <a:t>abstraction</a:t>
            </a:r>
            <a:r>
              <a:rPr lang="en-US" altLang="en-US" dirty="0" smtClean="0"/>
              <a:t>.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en-US" dirty="0" smtClean="0"/>
              <a:t>separates external view (behavior) from internal view </a:t>
            </a:r>
            <a:r>
              <a:rPr lang="en-US" altLang="en-US" smtClean="0"/>
              <a:t>(</a:t>
            </a:r>
            <a:r>
              <a:rPr lang="en-US" altLang="en-US" smtClean="0"/>
              <a:t>state</a:t>
            </a:r>
            <a:r>
              <a:rPr lang="en-US" altLang="en-US"/>
              <a:t>)</a:t>
            </a:r>
            <a:endParaRPr lang="en-US" altLang="en-US" dirty="0" smtClean="0"/>
          </a:p>
          <a:p>
            <a:pPr lvl="2" eaLnBrk="1" hangingPunct="1">
              <a:lnSpc>
                <a:spcPct val="110000"/>
              </a:lnSpc>
            </a:pPr>
            <a:r>
              <a:rPr lang="en-US" altLang="en-US" dirty="0" smtClean="0"/>
              <a:t>protects the integrity of an object's data</a:t>
            </a:r>
          </a:p>
        </p:txBody>
      </p:sp>
      <p:grpSp>
        <p:nvGrpSpPr>
          <p:cNvPr id="54276" name="Group 4"/>
          <p:cNvGrpSpPr>
            <a:grpSpLocks/>
          </p:cNvGrpSpPr>
          <p:nvPr/>
        </p:nvGrpSpPr>
        <p:grpSpPr bwMode="auto">
          <a:xfrm>
            <a:off x="4733104" y="4076273"/>
            <a:ext cx="4991100" cy="2090737"/>
            <a:chOff x="2208" y="2928"/>
            <a:chExt cx="3144" cy="1317"/>
          </a:xfrm>
        </p:grpSpPr>
        <p:pic>
          <p:nvPicPr>
            <p:cNvPr id="54278" name="Picture 5" descr="boardb44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2928"/>
              <a:ext cx="1680" cy="1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279" name="Picture 6" descr="r-4c_r-4b_improve-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2934"/>
              <a:ext cx="1560" cy="1311"/>
            </a:xfrm>
            <a:prstGeom prst="rect">
              <a:avLst/>
            </a:prstGeom>
            <a:noFill/>
            <a:ln w="9525">
              <a:solidFill>
                <a:srgbClr val="A5002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4277" name="Picture 7" descr="video-ipo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6" t="5927" r="10791" b="3210"/>
          <a:stretch>
            <a:fillRect/>
          </a:stretch>
        </p:blipFill>
        <p:spPr bwMode="auto">
          <a:xfrm>
            <a:off x="2209800" y="4076272"/>
            <a:ext cx="15367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9142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Private fields</a:t>
            </a:r>
          </a:p>
        </p:txBody>
      </p:sp>
      <p:sp>
        <p:nvSpPr>
          <p:cNvPr id="8663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 eaLnBrk="1" hangingPunct="1">
              <a:buFontTx/>
              <a:buNone/>
            </a:pPr>
            <a:r>
              <a:rPr lang="en-US" altLang="en-US" i="1" smtClean="0"/>
              <a:t>A field that cannot be accessed from outside the class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1100" i="1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1100" i="1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</a:t>
            </a:r>
            <a:r>
              <a:rPr lang="en-US" altLang="en-US" b="1" smtClean="0">
                <a:solidFill>
                  <a:srgbClr val="003399"/>
                </a:solidFill>
                <a:latin typeface="Courier New" panose="02070309020205020404" pitchFamily="49" charset="0"/>
              </a:rPr>
              <a:t>private</a:t>
            </a:r>
            <a:r>
              <a:rPr lang="en-US" altLang="en-US" smtClean="0">
                <a:latin typeface="Courier New" panose="02070309020205020404" pitchFamily="49" charset="0"/>
              </a:rPr>
              <a:t> </a:t>
            </a:r>
            <a:r>
              <a:rPr lang="en-US" altLang="en-US" b="1" smtClean="0"/>
              <a:t>type</a:t>
            </a:r>
            <a:r>
              <a:rPr lang="en-US" altLang="en-US" smtClean="0">
                <a:latin typeface="Courier New" panose="02070309020205020404" pitchFamily="49" charset="0"/>
              </a:rPr>
              <a:t> </a:t>
            </a:r>
            <a:r>
              <a:rPr lang="en-US" altLang="en-US" b="1" smtClean="0"/>
              <a:t>name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Examples: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private int id;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private String name;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Client code won't compile if it accesses private fields: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PointMain.java:11: x has private access in Point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System.out.println(p1.x);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                      ^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667704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0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0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0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Accessing private state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	// A "read-only" access to the x field ("accessor")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public int getX()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return x;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</a:t>
            </a:r>
            <a:endParaRPr lang="en-US" altLang="en-US" sz="2000"/>
          </a:p>
          <a:p>
            <a:pPr lvl="1" eaLnBrk="1" hangingPunct="1">
              <a:buFontTx/>
              <a:buNone/>
            </a:pPr>
            <a:endParaRPr lang="en-US" altLang="en-US" sz="80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	// Allows clients to change the x field ("mutator")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public void setX(int newX)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x = newX;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smtClean="0"/>
              <a:t>Client code will look more like this:</a:t>
            </a:r>
          </a:p>
          <a:p>
            <a:pPr lvl="1" eaLnBrk="1" hangingPunct="1"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</a:t>
            </a:r>
            <a:r>
              <a:rPr lang="en-US" altLang="en-US" sz="2000">
                <a:latin typeface="Courier New" panose="02070309020205020404" pitchFamily="49" charset="0"/>
              </a:rPr>
              <a:t>System.out.println(</a:t>
            </a: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p1.getX()</a:t>
            </a:r>
            <a:r>
              <a:rPr lang="en-US" altLang="en-US" sz="200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buFontTx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	p1.setX(14);</a:t>
            </a:r>
            <a:endParaRPr lang="en-US" altLang="en-US" sz="2000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0263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Point class, version 4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164404"/>
            <a:ext cx="8991600" cy="5181600"/>
          </a:xfrm>
        </p:spPr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A Point object represents an (x, y) location.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public class Point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 dirty="0">
                <a:latin typeface="Courier New" panose="02070309020205020404" pitchFamily="49" charset="0"/>
              </a:rPr>
              <a:t>    private </a:t>
            </a:r>
            <a:r>
              <a:rPr lang="en-US" altLang="en-US" sz="15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1500" b="1" dirty="0">
                <a:latin typeface="Courier New" panose="02070309020205020404" pitchFamily="49" charset="0"/>
              </a:rPr>
              <a:t> x;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 dirty="0">
                <a:latin typeface="Courier New" panose="02070309020205020404" pitchFamily="49" charset="0"/>
              </a:rPr>
              <a:t>    private </a:t>
            </a:r>
            <a:r>
              <a:rPr lang="en-US" altLang="en-US" sz="15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1500" b="1" dirty="0">
                <a:latin typeface="Courier New" panose="02070309020205020404" pitchFamily="49" charset="0"/>
              </a:rPr>
              <a:t> y;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public Point(</a:t>
            </a:r>
            <a:r>
              <a:rPr lang="en-US" altLang="en-US" sz="1500" dirty="0" err="1">
                <a:latin typeface="Courier New" panose="02070309020205020404" pitchFamily="49" charset="0"/>
              </a:rPr>
              <a:t>int</a:t>
            </a:r>
            <a:r>
              <a:rPr lang="en-US" altLang="en-US" sz="1500" dirty="0">
                <a:latin typeface="Courier New" panose="02070309020205020404" pitchFamily="49" charset="0"/>
              </a:rPr>
              <a:t> </a:t>
            </a:r>
            <a:r>
              <a:rPr lang="en-US" altLang="en-US" sz="1500" dirty="0" err="1">
                <a:latin typeface="Courier New" panose="02070309020205020404" pitchFamily="49" charset="0"/>
              </a:rPr>
              <a:t>initialX</a:t>
            </a:r>
            <a:r>
              <a:rPr lang="en-US" altLang="en-US" sz="1500" dirty="0">
                <a:latin typeface="Courier New" panose="02070309020205020404" pitchFamily="49" charset="0"/>
              </a:rPr>
              <a:t>, </a:t>
            </a:r>
            <a:r>
              <a:rPr lang="en-US" altLang="en-US" sz="1500" dirty="0" err="1">
                <a:latin typeface="Courier New" panose="02070309020205020404" pitchFamily="49" charset="0"/>
              </a:rPr>
              <a:t>int</a:t>
            </a:r>
            <a:r>
              <a:rPr lang="en-US" altLang="en-US" sz="1500" dirty="0">
                <a:latin typeface="Courier New" panose="02070309020205020404" pitchFamily="49" charset="0"/>
              </a:rPr>
              <a:t> </a:t>
            </a:r>
            <a:r>
              <a:rPr lang="en-US" altLang="en-US" sz="1500" dirty="0" err="1">
                <a:latin typeface="Courier New" panose="02070309020205020404" pitchFamily="49" charset="0"/>
              </a:rPr>
              <a:t>initialY</a:t>
            </a:r>
            <a:r>
              <a:rPr lang="en-US" altLang="en-US" sz="15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    x = </a:t>
            </a:r>
            <a:r>
              <a:rPr lang="en-US" altLang="en-US" sz="1500" dirty="0" err="1">
                <a:latin typeface="Courier New" panose="02070309020205020404" pitchFamily="49" charset="0"/>
              </a:rPr>
              <a:t>initialX</a:t>
            </a:r>
            <a:r>
              <a:rPr lang="en-US" altLang="en-US" sz="15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    y = </a:t>
            </a:r>
            <a:r>
              <a:rPr lang="en-US" altLang="en-US" sz="1500" dirty="0" err="1">
                <a:latin typeface="Courier New" panose="02070309020205020404" pitchFamily="49" charset="0"/>
              </a:rPr>
              <a:t>initialY</a:t>
            </a:r>
            <a:r>
              <a:rPr lang="en-US" altLang="en-US" sz="15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 dirty="0">
                <a:latin typeface="Courier New" panose="02070309020205020404" pitchFamily="49" charset="0"/>
              </a:rPr>
              <a:t>    public </a:t>
            </a:r>
            <a:r>
              <a:rPr lang="en-US" altLang="en-US" sz="15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1500" b="1" dirty="0">
                <a:latin typeface="Courier New" panose="02070309020205020404" pitchFamily="49" charset="0"/>
              </a:rPr>
              <a:t> </a:t>
            </a:r>
            <a:r>
              <a:rPr lang="en-US" altLang="en-US" sz="1500" b="1" dirty="0" err="1">
                <a:latin typeface="Courier New" panose="02070309020205020404" pitchFamily="49" charset="0"/>
              </a:rPr>
              <a:t>getX</a:t>
            </a:r>
            <a:r>
              <a:rPr lang="en-US" altLang="en-US" sz="1500" b="1" dirty="0">
                <a:latin typeface="Courier New" panose="02070309020205020404" pitchFamily="49" charset="0"/>
              </a:rPr>
              <a:t>()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 dirty="0">
                <a:latin typeface="Courier New" panose="02070309020205020404" pitchFamily="49" charset="0"/>
              </a:rPr>
              <a:t>        return x;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900" b="1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 dirty="0">
                <a:latin typeface="Courier New" panose="02070309020205020404" pitchFamily="49" charset="0"/>
              </a:rPr>
              <a:t>    public </a:t>
            </a:r>
            <a:r>
              <a:rPr lang="en-US" altLang="en-US" sz="15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1500" b="1" dirty="0">
                <a:latin typeface="Courier New" panose="02070309020205020404" pitchFamily="49" charset="0"/>
              </a:rPr>
              <a:t> </a:t>
            </a:r>
            <a:r>
              <a:rPr lang="en-US" altLang="en-US" sz="1500" b="1" dirty="0" err="1">
                <a:latin typeface="Courier New" panose="02070309020205020404" pitchFamily="49" charset="0"/>
              </a:rPr>
              <a:t>getY</a:t>
            </a:r>
            <a:r>
              <a:rPr lang="en-US" altLang="en-US" sz="1500" b="1" dirty="0">
                <a:latin typeface="Courier New" panose="02070309020205020404" pitchFamily="49" charset="0"/>
              </a:rPr>
              <a:t>()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 dirty="0">
                <a:latin typeface="Courier New" panose="02070309020205020404" pitchFamily="49" charset="0"/>
              </a:rPr>
              <a:t>        return y;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public double </a:t>
            </a:r>
            <a:r>
              <a:rPr lang="en-US" altLang="en-US" sz="1500" dirty="0" err="1">
                <a:latin typeface="Courier New" panose="02070309020205020404" pitchFamily="49" charset="0"/>
              </a:rPr>
              <a:t>distanceFromOrigin</a:t>
            </a:r>
            <a:r>
              <a:rPr lang="en-US" altLang="en-US" sz="1500" dirty="0">
                <a:latin typeface="Courier New" panose="02070309020205020404" pitchFamily="49" charset="0"/>
              </a:rPr>
              <a:t>()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    return </a:t>
            </a:r>
            <a:r>
              <a:rPr lang="en-US" altLang="en-US" sz="1500" dirty="0" err="1">
                <a:latin typeface="Courier New" panose="02070309020205020404" pitchFamily="49" charset="0"/>
              </a:rPr>
              <a:t>Math.sqrt</a:t>
            </a:r>
            <a:r>
              <a:rPr lang="en-US" altLang="en-US" sz="1500" dirty="0">
                <a:latin typeface="Courier New" panose="02070309020205020404" pitchFamily="49" charset="0"/>
              </a:rPr>
              <a:t>(x * x + y * y);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</a:t>
            </a:r>
            <a:r>
              <a:rPr lang="en-US" altLang="en-US" sz="1500" b="1" dirty="0">
                <a:latin typeface="Courier New" panose="02070309020205020404" pitchFamily="49" charset="0"/>
              </a:rPr>
              <a:t>// Can have individual setter’s as well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public void </a:t>
            </a:r>
            <a:r>
              <a:rPr lang="en-US" altLang="en-US" sz="1500" dirty="0" err="1">
                <a:latin typeface="Courier New" panose="02070309020205020404" pitchFamily="49" charset="0"/>
              </a:rPr>
              <a:t>setLocation</a:t>
            </a:r>
            <a:r>
              <a:rPr lang="en-US" altLang="en-US" sz="1500" dirty="0">
                <a:latin typeface="Courier New" panose="02070309020205020404" pitchFamily="49" charset="0"/>
              </a:rPr>
              <a:t>(</a:t>
            </a:r>
            <a:r>
              <a:rPr lang="en-US" altLang="en-US" sz="1500" dirty="0" err="1">
                <a:latin typeface="Courier New" panose="02070309020205020404" pitchFamily="49" charset="0"/>
              </a:rPr>
              <a:t>int</a:t>
            </a:r>
            <a:r>
              <a:rPr lang="en-US" altLang="en-US" sz="1500" dirty="0">
                <a:latin typeface="Courier New" panose="02070309020205020404" pitchFamily="49" charset="0"/>
              </a:rPr>
              <a:t> </a:t>
            </a:r>
            <a:r>
              <a:rPr lang="en-US" altLang="en-US" sz="1500" dirty="0" err="1">
                <a:latin typeface="Courier New" panose="02070309020205020404" pitchFamily="49" charset="0"/>
              </a:rPr>
              <a:t>newX</a:t>
            </a:r>
            <a:r>
              <a:rPr lang="en-US" altLang="en-US" sz="1500" dirty="0">
                <a:latin typeface="Courier New" panose="02070309020205020404" pitchFamily="49" charset="0"/>
              </a:rPr>
              <a:t>, </a:t>
            </a:r>
            <a:r>
              <a:rPr lang="en-US" altLang="en-US" sz="1500" dirty="0" err="1">
                <a:latin typeface="Courier New" panose="02070309020205020404" pitchFamily="49" charset="0"/>
              </a:rPr>
              <a:t>int</a:t>
            </a:r>
            <a:r>
              <a:rPr lang="en-US" altLang="en-US" sz="1500" dirty="0">
                <a:latin typeface="Courier New" panose="02070309020205020404" pitchFamily="49" charset="0"/>
              </a:rPr>
              <a:t> </a:t>
            </a:r>
            <a:r>
              <a:rPr lang="en-US" altLang="en-US" sz="1500" dirty="0" err="1">
                <a:latin typeface="Courier New" panose="02070309020205020404" pitchFamily="49" charset="0"/>
              </a:rPr>
              <a:t>newY</a:t>
            </a:r>
            <a:r>
              <a:rPr lang="en-US" altLang="en-US" sz="15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    x = </a:t>
            </a:r>
            <a:r>
              <a:rPr lang="en-US" altLang="en-US" sz="1500" dirty="0" err="1">
                <a:latin typeface="Courier New" panose="02070309020205020404" pitchFamily="49" charset="0"/>
              </a:rPr>
              <a:t>newX</a:t>
            </a:r>
            <a:r>
              <a:rPr lang="en-US" altLang="en-US" sz="15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    y = </a:t>
            </a:r>
            <a:r>
              <a:rPr lang="en-US" altLang="en-US" sz="1500" dirty="0" err="1">
                <a:latin typeface="Courier New" panose="02070309020205020404" pitchFamily="49" charset="0"/>
              </a:rPr>
              <a:t>newY</a:t>
            </a:r>
            <a:r>
              <a:rPr lang="en-US" altLang="en-US" sz="15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public void translate(</a:t>
            </a:r>
            <a:r>
              <a:rPr lang="en-US" altLang="en-US" sz="1500" dirty="0" err="1">
                <a:latin typeface="Courier New" panose="02070309020205020404" pitchFamily="49" charset="0"/>
              </a:rPr>
              <a:t>int</a:t>
            </a:r>
            <a:r>
              <a:rPr lang="en-US" altLang="en-US" sz="1500" dirty="0">
                <a:latin typeface="Courier New" panose="02070309020205020404" pitchFamily="49" charset="0"/>
              </a:rPr>
              <a:t> dx, </a:t>
            </a:r>
            <a:r>
              <a:rPr lang="en-US" altLang="en-US" sz="1500" dirty="0" err="1">
                <a:latin typeface="Courier New" panose="02070309020205020404" pitchFamily="49" charset="0"/>
              </a:rPr>
              <a:t>int</a:t>
            </a:r>
            <a:r>
              <a:rPr lang="en-US" altLang="en-US" sz="1500" dirty="0">
                <a:latin typeface="Courier New" panose="02070309020205020404" pitchFamily="49" charset="0"/>
              </a:rPr>
              <a:t> </a:t>
            </a:r>
            <a:r>
              <a:rPr lang="en-US" altLang="en-US" sz="1500" dirty="0" err="1">
                <a:latin typeface="Courier New" panose="02070309020205020404" pitchFamily="49" charset="0"/>
              </a:rPr>
              <a:t>dy</a:t>
            </a:r>
            <a:r>
              <a:rPr lang="en-US" altLang="en-US" sz="15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    </a:t>
            </a:r>
            <a:r>
              <a:rPr lang="en-US" altLang="en-US" sz="1500" dirty="0" err="1">
                <a:latin typeface="Courier New" panose="02070309020205020404" pitchFamily="49" charset="0"/>
              </a:rPr>
              <a:t>setLocation</a:t>
            </a:r>
            <a:r>
              <a:rPr lang="en-US" altLang="en-US" sz="1500" dirty="0">
                <a:latin typeface="Courier New" panose="02070309020205020404" pitchFamily="49" charset="0"/>
              </a:rPr>
              <a:t>(x + dx, y + </a:t>
            </a:r>
            <a:r>
              <a:rPr lang="en-US" altLang="en-US" sz="1500" dirty="0" err="1">
                <a:latin typeface="Courier New" panose="02070309020205020404" pitchFamily="49" charset="0"/>
              </a:rPr>
              <a:t>dy</a:t>
            </a:r>
            <a:r>
              <a:rPr lang="en-US" altLang="en-US" sz="1500" dirty="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67826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Accessor method questions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Write a method </a:t>
            </a:r>
            <a:r>
              <a:rPr lang="en-US" altLang="en-US" dirty="0" smtClean="0">
                <a:latin typeface="Courier New" panose="02070309020205020404" pitchFamily="49" charset="0"/>
              </a:rPr>
              <a:t>distance</a:t>
            </a:r>
            <a:r>
              <a:rPr lang="en-US" altLang="en-US" dirty="0" smtClean="0"/>
              <a:t> that computes the distance between a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and another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parameter.</a:t>
            </a:r>
            <a:endParaRPr lang="en-US" altLang="en-US" sz="1100" dirty="0"/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eaLnBrk="1" hangingPunct="1">
              <a:buFontTx/>
              <a:buNone/>
            </a:pPr>
            <a:r>
              <a:rPr lang="en-US" altLang="en-US" dirty="0" smtClean="0"/>
              <a:t>	Use the formula:</a:t>
            </a:r>
            <a:endParaRPr lang="en-US" altLang="en-US" sz="1400" dirty="0"/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Write a method </a:t>
            </a:r>
            <a:r>
              <a:rPr lang="en-US" altLang="en-US" dirty="0" err="1" smtClean="0">
                <a:latin typeface="Courier New" panose="02070309020205020404" pitchFamily="49" charset="0"/>
              </a:rPr>
              <a:t>distanceFromOrigin</a:t>
            </a:r>
            <a:r>
              <a:rPr lang="en-US" altLang="en-US" dirty="0" smtClean="0"/>
              <a:t> that returns the distance between a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and the origin, (0, 0).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Modify the client code to use these methods.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4572000" y="2365375"/>
          <a:ext cx="28194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1422360" imgH="291960" progId="Equation.3">
                  <p:embed/>
                </p:oleObj>
              </mc:Choice>
              <mc:Fallback>
                <p:oleObj name="Equation" r:id="rId3" imgW="142236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365375"/>
                        <a:ext cx="281940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9672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Benefits of encapsulation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Abstraction between object and clients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Protects object from unwanted access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Example: Can't fraudulently increase an </a:t>
            </a:r>
            <a:r>
              <a:rPr lang="en-US" altLang="en-US" dirty="0" smtClean="0">
                <a:latin typeface="Courier New" panose="02070309020205020404" pitchFamily="49" charset="0"/>
              </a:rPr>
              <a:t>Account</a:t>
            </a:r>
            <a:r>
              <a:rPr lang="en-US" altLang="en-US" dirty="0" smtClean="0"/>
              <a:t>'s balance.</a:t>
            </a:r>
            <a:endParaRPr lang="el-GR" altLang="en-US" dirty="0" smtClean="0"/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Can </a:t>
            </a:r>
            <a:r>
              <a:rPr lang="en-US" altLang="en-US" i="1" dirty="0" smtClean="0">
                <a:solidFill>
                  <a:srgbClr val="7030A0"/>
                </a:solidFill>
              </a:rPr>
              <a:t>change</a:t>
            </a:r>
            <a:r>
              <a:rPr lang="en-US" altLang="en-US" dirty="0" smtClean="0"/>
              <a:t> the class implementation later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Example: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could be rewritten in polar</a:t>
            </a:r>
            <a:br>
              <a:rPr lang="en-US" altLang="en-US" dirty="0" smtClean="0"/>
            </a:br>
            <a:r>
              <a:rPr lang="en-US" altLang="en-US" dirty="0" smtClean="0"/>
              <a:t>coordinates (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, </a:t>
            </a:r>
            <a:r>
              <a:rPr lang="el-GR" altLang="en-US" i="1" dirty="0" smtClean="0"/>
              <a:t>θ</a:t>
            </a:r>
            <a:r>
              <a:rPr lang="en-US" altLang="en-US" dirty="0" smtClean="0"/>
              <a:t>) with the same methods.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Can constrain objects' state (</a:t>
            </a:r>
            <a:r>
              <a:rPr lang="en-US" altLang="en-US" i="1" dirty="0" smtClean="0">
                <a:solidFill>
                  <a:srgbClr val="C00000"/>
                </a:solidFill>
              </a:rPr>
              <a:t>invariants</a:t>
            </a:r>
            <a:r>
              <a:rPr lang="en-US" altLang="en-US" dirty="0" smtClean="0"/>
              <a:t>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Example: Only allow </a:t>
            </a:r>
            <a:r>
              <a:rPr lang="en-US" altLang="en-US" dirty="0" smtClean="0">
                <a:latin typeface="Courier New" panose="02070309020205020404" pitchFamily="49" charset="0"/>
              </a:rPr>
              <a:t>Account</a:t>
            </a:r>
            <a:r>
              <a:rPr lang="en-US" altLang="en-US" dirty="0" smtClean="0"/>
              <a:t>s with non-negative balance.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Example: Only allow </a:t>
            </a:r>
            <a:r>
              <a:rPr lang="en-US" altLang="en-US" dirty="0" smtClean="0">
                <a:latin typeface="Courier New" panose="02070309020205020404" pitchFamily="49" charset="0"/>
              </a:rPr>
              <a:t>Date</a:t>
            </a:r>
            <a:r>
              <a:rPr lang="en-US" altLang="en-US" dirty="0" smtClean="0"/>
              <a:t>s with a month from 1-12.</a:t>
            </a:r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37" b="50542"/>
          <a:stretch>
            <a:fillRect/>
          </a:stretch>
        </p:blipFill>
        <p:spPr bwMode="auto">
          <a:xfrm>
            <a:off x="8839200" y="3414714"/>
            <a:ext cx="1447800" cy="130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61559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latin typeface="Courier New" panose="02070309020205020404" pitchFamily="49" charset="0"/>
              </a:rPr>
              <a:t>this</a:t>
            </a:r>
            <a:r>
              <a:rPr lang="en-US" altLang="en-US" smtClean="0"/>
              <a:t> keyword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3050" indent="-273050">
              <a:tabLst>
                <a:tab pos="3657600" algn="l"/>
              </a:tabLst>
            </a:pPr>
            <a:r>
              <a:rPr lang="en-US" altLang="en-US" b="1" smtClean="0">
                <a:latin typeface="Courier New" panose="02070309020205020404" pitchFamily="49" charset="0"/>
              </a:rPr>
              <a:t>this</a:t>
            </a:r>
            <a:r>
              <a:rPr lang="en-US" altLang="en-US" smtClean="0"/>
              <a:t> : Refers to the implicit parameter inside your class.</a:t>
            </a:r>
          </a:p>
          <a:p>
            <a:pPr marL="639763" lvl="1" indent="-246063">
              <a:buNone/>
              <a:tabLst>
                <a:tab pos="3657600" algn="l"/>
              </a:tabLst>
            </a:pPr>
            <a:r>
              <a:rPr lang="en-US" altLang="en-US" sz="2100"/>
              <a:t>	</a:t>
            </a:r>
            <a:r>
              <a:rPr lang="en-US" altLang="en-US" sz="2100" i="1"/>
              <a:t>(a variable that stores the object on which a method is called)</a:t>
            </a:r>
          </a:p>
          <a:p>
            <a:pPr marL="639763" lvl="1" indent="-246063">
              <a:buNone/>
              <a:tabLst>
                <a:tab pos="3657600" algn="l"/>
              </a:tabLst>
            </a:pPr>
            <a:endParaRPr lang="en-US" altLang="en-US" sz="2100" i="1"/>
          </a:p>
          <a:p>
            <a:pPr marL="639763" lvl="1" indent="-246063">
              <a:buNone/>
              <a:tabLst>
                <a:tab pos="3657600" algn="l"/>
              </a:tabLst>
            </a:pPr>
            <a:endParaRPr lang="en-US" altLang="en-US" sz="2100"/>
          </a:p>
          <a:p>
            <a:pPr marL="639763" lvl="1" indent="-246063">
              <a:tabLst>
                <a:tab pos="3657600" algn="l"/>
              </a:tabLst>
            </a:pPr>
            <a:r>
              <a:rPr lang="en-US" altLang="en-US" smtClean="0"/>
              <a:t>Refer to a field:	</a:t>
            </a:r>
            <a:r>
              <a:rPr lang="en-US" altLang="en-US" smtClean="0">
                <a:latin typeface="Courier New" panose="02070309020205020404" pitchFamily="49" charset="0"/>
              </a:rPr>
              <a:t>this.</a:t>
            </a:r>
            <a:r>
              <a:rPr lang="en-US" altLang="en-US" b="1" smtClean="0"/>
              <a:t>field</a:t>
            </a:r>
          </a:p>
          <a:p>
            <a:pPr marL="639763" lvl="1" indent="-246063">
              <a:buNone/>
              <a:tabLst>
                <a:tab pos="3657600" algn="l"/>
              </a:tabLst>
            </a:pPr>
            <a:endParaRPr lang="en-US" altLang="en-US" b="1" i="1" smtClean="0"/>
          </a:p>
          <a:p>
            <a:pPr marL="639763" lvl="1" indent="-246063">
              <a:tabLst>
                <a:tab pos="3657600" algn="l"/>
              </a:tabLst>
            </a:pPr>
            <a:r>
              <a:rPr lang="en-US" altLang="en-US" smtClean="0"/>
              <a:t>Call a method:	</a:t>
            </a:r>
            <a:r>
              <a:rPr lang="en-US" altLang="en-US" smtClean="0">
                <a:latin typeface="Courier New" panose="02070309020205020404" pitchFamily="49" charset="0"/>
              </a:rPr>
              <a:t>this.</a:t>
            </a:r>
            <a:r>
              <a:rPr lang="en-US" altLang="en-US" b="1" smtClean="0"/>
              <a:t>method</a:t>
            </a:r>
            <a:r>
              <a:rPr lang="en-US" altLang="en-US" smtClean="0">
                <a:latin typeface="Courier New" panose="02070309020205020404" pitchFamily="49" charset="0"/>
              </a:rPr>
              <a:t>(</a:t>
            </a:r>
            <a:r>
              <a:rPr lang="en-US" altLang="en-US" b="1" smtClean="0"/>
              <a:t>parameters</a:t>
            </a:r>
            <a:r>
              <a:rPr lang="en-US" altLang="en-US" smtClean="0">
                <a:latin typeface="Courier New" panose="02070309020205020404" pitchFamily="49" charset="0"/>
              </a:rPr>
              <a:t>);</a:t>
            </a:r>
          </a:p>
          <a:p>
            <a:pPr marL="639763" lvl="1" indent="-246063">
              <a:buNone/>
              <a:tabLst>
                <a:tab pos="3657600" algn="l"/>
              </a:tabLst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tabLst>
                <a:tab pos="3657600" algn="l"/>
              </a:tabLst>
            </a:pPr>
            <a:r>
              <a:rPr lang="en-US" altLang="en-US" smtClean="0"/>
              <a:t>One constructor	</a:t>
            </a:r>
            <a:r>
              <a:rPr lang="en-US" altLang="en-US" smtClean="0">
                <a:latin typeface="Courier New" panose="02070309020205020404" pitchFamily="49" charset="0"/>
              </a:rPr>
              <a:t>this(</a:t>
            </a:r>
            <a:r>
              <a:rPr lang="en-US" altLang="en-US" b="1" smtClean="0"/>
              <a:t>parameters</a:t>
            </a:r>
            <a:r>
              <a:rPr lang="en-US" altLang="en-US" smtClean="0">
                <a:latin typeface="Courier New" panose="02070309020205020404" pitchFamily="49" charset="0"/>
              </a:rPr>
              <a:t>);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can call another:</a:t>
            </a:r>
          </a:p>
        </p:txBody>
      </p:sp>
    </p:spTree>
    <p:extLst>
      <p:ext uri="{BB962C8B-B14F-4D97-AF65-F5344CB8AC3E}">
        <p14:creationId xmlns:p14="http://schemas.microsoft.com/office/powerpoint/2010/main" val="1359951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Variable shadowing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b="1" dirty="0" smtClean="0"/>
              <a:t>shadowing</a:t>
            </a:r>
            <a:r>
              <a:rPr lang="en-US" altLang="en-US" dirty="0" smtClean="0"/>
              <a:t>: 2 variables with same name in same scope.</a:t>
            </a:r>
          </a:p>
          <a:p>
            <a:pPr lvl="1" eaLnBrk="1" hangingPunct="1"/>
            <a:r>
              <a:rPr lang="en-US" altLang="en-US" dirty="0" smtClean="0"/>
              <a:t>Normally illegal, except when one variable is a field.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public class Point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private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>
                <a:latin typeface="Courier New" panose="02070309020205020404" pitchFamily="49" charset="0"/>
              </a:rPr>
              <a:t>x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private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>
                <a:latin typeface="Courier New" panose="02070309020205020404" pitchFamily="49" charset="0"/>
              </a:rPr>
              <a:t>y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...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    // This is legal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public void </a:t>
            </a:r>
            <a:r>
              <a:rPr lang="en-US" altLang="en-US" dirty="0" err="1" smtClean="0">
                <a:latin typeface="Courier New" panose="02070309020205020404" pitchFamily="49" charset="0"/>
              </a:rPr>
              <a:t>setLocation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>
                <a:latin typeface="Courier New" panose="02070309020205020404" pitchFamily="49" charset="0"/>
              </a:rPr>
              <a:t>x</a:t>
            </a:r>
            <a:r>
              <a:rPr lang="en-US" altLang="en-US" dirty="0" smtClean="0">
                <a:latin typeface="Courier New" panose="02070309020205020404" pitchFamily="49" charset="0"/>
              </a:rPr>
              <a:t>,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>
                <a:latin typeface="Courier New" panose="02070309020205020404" pitchFamily="49" charset="0"/>
              </a:rPr>
              <a:t>y</a:t>
            </a:r>
            <a:r>
              <a:rPr lang="en-US" altLang="en-US" dirty="0" smtClean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    ...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}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In most of the class, </a:t>
            </a:r>
            <a:r>
              <a:rPr lang="en-US" altLang="en-US" dirty="0" smtClean="0">
                <a:latin typeface="Courier New" panose="02070309020205020404" pitchFamily="49" charset="0"/>
              </a:rPr>
              <a:t>x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latin typeface="Courier New" panose="02070309020205020404" pitchFamily="49" charset="0"/>
              </a:rPr>
              <a:t>y</a:t>
            </a:r>
            <a:r>
              <a:rPr lang="en-US" altLang="en-US" dirty="0" smtClean="0"/>
              <a:t> refer to the fields.</a:t>
            </a:r>
          </a:p>
          <a:p>
            <a:pPr lvl="1" eaLnBrk="1" hangingPunct="1"/>
            <a:r>
              <a:rPr lang="en-US" altLang="en-US" dirty="0" smtClean="0"/>
              <a:t>In </a:t>
            </a:r>
            <a:r>
              <a:rPr lang="en-US" altLang="en-US" dirty="0" err="1" smtClean="0">
                <a:latin typeface="Courier New" panose="02070309020205020404" pitchFamily="49" charset="0"/>
              </a:rPr>
              <a:t>setLocation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urier New" panose="02070309020205020404" pitchFamily="49" charset="0"/>
              </a:rPr>
              <a:t>x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latin typeface="Courier New" panose="02070309020205020404" pitchFamily="49" charset="0"/>
              </a:rPr>
              <a:t>y</a:t>
            </a:r>
            <a:r>
              <a:rPr lang="en-US" altLang="en-US" dirty="0" smtClean="0"/>
              <a:t> refer to the method's parameters.</a:t>
            </a:r>
          </a:p>
        </p:txBody>
      </p:sp>
    </p:spTree>
    <p:extLst>
      <p:ext uri="{BB962C8B-B14F-4D97-AF65-F5344CB8AC3E}">
        <p14:creationId xmlns:p14="http://schemas.microsoft.com/office/powerpoint/2010/main" val="1038455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Fixing shadowing</a:t>
            </a:r>
            <a:endParaRPr lang="en-US" altLang="en-US" smtClean="0">
              <a:latin typeface="Courier New" panose="02070309020205020404" pitchFamily="49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public class Point {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    private int </a:t>
            </a:r>
            <a:r>
              <a:rPr lang="en-US" altLang="en-US" b="1" smtClean="0">
                <a:latin typeface="Courier New" panose="02070309020205020404" pitchFamily="49" charset="0"/>
              </a:rPr>
              <a:t>x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    private int </a:t>
            </a:r>
            <a:r>
              <a:rPr lang="en-US" altLang="en-US" b="1" smtClean="0">
                <a:latin typeface="Courier New" panose="02070309020205020404" pitchFamily="49" charset="0"/>
              </a:rPr>
              <a:t>y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    ...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    public void setLocation(int </a:t>
            </a:r>
            <a:r>
              <a:rPr lang="en-US" altLang="en-US" b="1" smtClean="0">
                <a:latin typeface="Courier New" panose="02070309020205020404" pitchFamily="49" charset="0"/>
              </a:rPr>
              <a:t>x</a:t>
            </a:r>
            <a:r>
              <a:rPr lang="en-US" altLang="en-US" smtClean="0">
                <a:latin typeface="Courier New" panose="02070309020205020404" pitchFamily="49" charset="0"/>
              </a:rPr>
              <a:t>, int </a:t>
            </a:r>
            <a:r>
              <a:rPr lang="en-US" altLang="en-US" b="1" smtClean="0">
                <a:latin typeface="Courier New" panose="02070309020205020404" pitchFamily="49" charset="0"/>
              </a:rPr>
              <a:t>y</a:t>
            </a:r>
            <a:r>
              <a:rPr lang="en-US" altLang="en-US" smtClean="0">
                <a:latin typeface="Courier New" panose="02070309020205020404" pitchFamily="49" charset="0"/>
              </a:rPr>
              <a:t>) {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b="1" smtClean="0">
                <a:solidFill>
                  <a:srgbClr val="003399"/>
                </a:solidFill>
                <a:latin typeface="Courier New" panose="02070309020205020404" pitchFamily="49" charset="0"/>
              </a:rPr>
              <a:t>	        this.x = x;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b="1" smtClean="0">
                <a:solidFill>
                  <a:srgbClr val="003399"/>
                </a:solidFill>
                <a:latin typeface="Courier New" panose="02070309020205020404" pitchFamily="49" charset="0"/>
              </a:rPr>
              <a:t>	        this.y = y;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    }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}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endParaRPr lang="en-US" altLang="en-US" smtClean="0"/>
          </a:p>
          <a:p>
            <a:pPr marL="233363" indent="-233363"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mtClean="0"/>
              <a:t>Inside </a:t>
            </a:r>
            <a:r>
              <a:rPr lang="en-US" altLang="en-US" smtClean="0">
                <a:latin typeface="Courier New" panose="02070309020205020404" pitchFamily="49" charset="0"/>
              </a:rPr>
              <a:t>setLocation</a:t>
            </a:r>
            <a:r>
              <a:rPr lang="en-US" altLang="en-US" smtClean="0"/>
              <a:t>,</a:t>
            </a:r>
          </a:p>
          <a:p>
            <a:pPr marL="690563" lvl="1" indent="-233363"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mtClean="0"/>
              <a:t>To refer to the data field </a:t>
            </a:r>
            <a:r>
              <a:rPr lang="en-US" altLang="en-US" smtClean="0">
                <a:latin typeface="Courier New" panose="02070309020205020404" pitchFamily="49" charset="0"/>
              </a:rPr>
              <a:t>x</a:t>
            </a:r>
            <a:r>
              <a:rPr lang="en-US" altLang="en-US" smtClean="0"/>
              <a:t>,	say </a:t>
            </a:r>
            <a:r>
              <a:rPr lang="en-US" altLang="en-US" smtClean="0">
                <a:latin typeface="Courier New" panose="02070309020205020404" pitchFamily="49" charset="0"/>
              </a:rPr>
              <a:t>this.x</a:t>
            </a:r>
            <a:endParaRPr lang="en-US" altLang="en-US" smtClean="0"/>
          </a:p>
          <a:p>
            <a:pPr marL="690563" lvl="1" indent="-233363"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mtClean="0"/>
              <a:t>To refer to the parameter </a:t>
            </a:r>
            <a:r>
              <a:rPr lang="en-US" altLang="en-US" smtClean="0">
                <a:latin typeface="Courier New" panose="02070309020205020404" pitchFamily="49" charset="0"/>
              </a:rPr>
              <a:t>x</a:t>
            </a:r>
            <a:r>
              <a:rPr lang="en-US" altLang="en-US" smtClean="0"/>
              <a:t>,	say </a:t>
            </a:r>
            <a:r>
              <a:rPr lang="en-US" altLang="en-US" smtClean="0">
                <a:latin typeface="Courier New" panose="02070309020205020404" pitchFamily="49" charset="0"/>
              </a:rPr>
              <a:t>x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292667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Calling another constructor</a:t>
            </a:r>
            <a:endParaRPr lang="en-US" altLang="en-US" smtClean="0">
              <a:latin typeface="Courier New" panose="02070309020205020404" pitchFamily="49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public class Point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private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x;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private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y;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public Point()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    this(0, 0);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calls (x, y) constructor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public Point(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latin typeface="Courier New" panose="02070309020205020404" pitchFamily="49" charset="0"/>
              </a:rPr>
              <a:t>x</a:t>
            </a:r>
            <a:r>
              <a:rPr lang="en-US" altLang="en-US" sz="2000" dirty="0">
                <a:latin typeface="Courier New" panose="02070309020205020404" pitchFamily="49" charset="0"/>
              </a:rPr>
              <a:t>,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latin typeface="Courier New" panose="02070309020205020404" pitchFamily="49" charset="0"/>
              </a:rPr>
              <a:t>y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this.x</a:t>
            </a:r>
            <a:r>
              <a:rPr lang="en-US" altLang="en-US" sz="2000" b="1" dirty="0">
                <a:latin typeface="Courier New" panose="02070309020205020404" pitchFamily="49" charset="0"/>
              </a:rPr>
              <a:t> = x;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this.y</a:t>
            </a:r>
            <a:r>
              <a:rPr lang="en-US" altLang="en-US" sz="2000" b="1" dirty="0">
                <a:latin typeface="Courier New" panose="02070309020205020404" pitchFamily="49" charset="0"/>
              </a:rPr>
              <a:t> = y;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...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2" eaLnBrk="1" hangingPunct="1"/>
            <a:r>
              <a:rPr lang="en-US" altLang="en-US" dirty="0" smtClean="0"/>
              <a:t>Avoids redundancy between constructors</a:t>
            </a:r>
          </a:p>
          <a:p>
            <a:pPr lvl="2" eaLnBrk="1" hangingPunct="1"/>
            <a:r>
              <a:rPr lang="en-US" altLang="en-US" dirty="0" smtClean="0"/>
              <a:t>Only a constructor (not a method) can call another constructor</a:t>
            </a:r>
            <a:endParaRPr lang="en-US" altLang="en-US" dirty="0" smtClean="0">
              <a:latin typeface="Courier New" panose="02070309020205020404" pitchFamily="49" charset="0"/>
            </a:endParaRP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4495800" y="29718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>
            <a:off x="5105400" y="2971800"/>
            <a:ext cx="14478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295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Copying Point’s</a:t>
            </a:r>
            <a:endParaRPr lang="en-US" altLang="en-US" dirty="0" smtClean="0">
              <a:latin typeface="Courier New" panose="02070309020205020404" pitchFamily="49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/>
              <a:t>Convention is to use </a:t>
            </a:r>
            <a:r>
              <a:rPr lang="en-US" altLang="en-US" i="1" dirty="0" smtClean="0">
                <a:solidFill>
                  <a:srgbClr val="C00000"/>
                </a:solidFill>
              </a:rPr>
              <a:t>clone</a:t>
            </a:r>
            <a:r>
              <a:rPr lang="en-US" altLang="en-US" dirty="0" smtClean="0"/>
              <a:t> method</a:t>
            </a:r>
          </a:p>
          <a:p>
            <a:pPr marL="800100" lvl="1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Point p1 = new Point (3, 4);</a:t>
            </a:r>
          </a:p>
          <a:p>
            <a:pPr marL="457200" lvl="1" indent="0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Point p2 = p1.clone ();</a:t>
            </a: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/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/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/>
              <a:t>Class must implement </a:t>
            </a:r>
            <a:r>
              <a:rPr lang="en-US" altLang="en-US" i="1" dirty="0" smtClean="0">
                <a:solidFill>
                  <a:srgbClr val="C00000"/>
                </a:solidFill>
              </a:rPr>
              <a:t>Cloneable</a:t>
            </a:r>
            <a:r>
              <a:rPr lang="en-US" altLang="en-US" dirty="0" smtClean="0"/>
              <a:t> interface</a:t>
            </a:r>
          </a:p>
          <a:p>
            <a:pPr marL="63500" indent="0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Point implements Cloneable {</a:t>
            </a:r>
          </a:p>
          <a:p>
            <a:pPr marL="457200" lvl="1" indent="0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 marL="457200" lvl="1" indent="0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/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/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/>
              <a:t>Must override </a:t>
            </a:r>
            <a:r>
              <a:rPr lang="en-US" altLang="en-US" dirty="0" err="1" smtClean="0"/>
              <a:t>Object.clone</a:t>
            </a:r>
            <a:r>
              <a:rPr lang="en-US" altLang="en-US" dirty="0" smtClean="0"/>
              <a:t> ()</a:t>
            </a:r>
          </a:p>
          <a:p>
            <a:pPr marL="233363" indent="-233363"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3475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Copying Point’s</a:t>
            </a:r>
            <a:endParaRPr lang="en-US" altLang="en-US" dirty="0" smtClean="0">
              <a:latin typeface="Courier New" panose="02070309020205020404" pitchFamily="49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/>
              <a:t>Implementing clone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public Point clone () {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 Point p;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 try {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   p = (Point) </a:t>
            </a:r>
            <a:r>
              <a:rPr lang="en-US" altLang="en-US" dirty="0" err="1" smtClean="0">
                <a:latin typeface="Courier New" panose="02070309020205020404" pitchFamily="49" charset="0"/>
              </a:rPr>
              <a:t>super.clone</a:t>
            </a:r>
            <a:r>
              <a:rPr lang="en-US" altLang="en-US" dirty="0" smtClean="0">
                <a:latin typeface="Courier New" panose="02070309020205020404" pitchFamily="49" charset="0"/>
              </a:rPr>
              <a:t> ();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 }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 catch (</a:t>
            </a:r>
            <a:r>
              <a:rPr lang="en-US" altLang="en-US" dirty="0" err="1" smtClean="0">
                <a:latin typeface="Courier New" panose="02070309020205020404" pitchFamily="49" charset="0"/>
              </a:rPr>
              <a:t>CloneNotSupportedException</a:t>
            </a:r>
            <a:r>
              <a:rPr lang="en-US" altLang="en-US" dirty="0" smtClean="0">
                <a:latin typeface="Courier New" panose="02070309020205020404" pitchFamily="49" charset="0"/>
              </a:rPr>
              <a:t> e) {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   throw new </a:t>
            </a:r>
            <a:r>
              <a:rPr lang="en-US" altLang="en-US" dirty="0" err="1" smtClean="0">
                <a:latin typeface="Courier New" panose="02070309020205020404" pitchFamily="49" charset="0"/>
              </a:rPr>
              <a:t>RuntimeException</a:t>
            </a:r>
            <a:r>
              <a:rPr lang="en-US" altLang="en-US" dirty="0" smtClean="0">
                <a:latin typeface="Courier New" panose="02070309020205020404" pitchFamily="49" charset="0"/>
              </a:rPr>
              <a:t> (“Class doesn’t   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            implement the Cloneable interface”);</a:t>
            </a:r>
            <a:endParaRPr lang="en-US" altLang="en-US" dirty="0">
              <a:latin typeface="Courier New" panose="02070309020205020404" pitchFamily="49" charset="0"/>
            </a:endParaRP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  }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 // No further work necessary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 // </a:t>
            </a:r>
            <a:r>
              <a:rPr lang="en-US" altLang="en-US" dirty="0" err="1" smtClean="0">
                <a:latin typeface="Courier New" panose="02070309020205020404" pitchFamily="49" charset="0"/>
              </a:rPr>
              <a:t>Memberwise</a:t>
            </a:r>
            <a:r>
              <a:rPr lang="en-US" altLang="en-US" dirty="0" smtClean="0">
                <a:latin typeface="Courier New" panose="02070309020205020404" pitchFamily="49" charset="0"/>
              </a:rPr>
              <a:t> copy is done by default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 return p;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}</a:t>
            </a:r>
          </a:p>
          <a:p>
            <a:pPr marL="233363" indent="-233363"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2669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Testing for Equality</a:t>
            </a:r>
            <a:endParaRPr lang="en-US" altLang="en-US" dirty="0" smtClean="0">
              <a:latin typeface="Courier New" panose="02070309020205020404" pitchFamily="49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/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/>
              <a:t>The “==” operator tests for </a:t>
            </a:r>
            <a:r>
              <a:rPr lang="en-US" altLang="en-US" i="1" dirty="0" smtClean="0">
                <a:solidFill>
                  <a:srgbClr val="C00000"/>
                </a:solidFill>
              </a:rPr>
              <a:t>identity</a:t>
            </a:r>
            <a:r>
              <a:rPr lang="en-US" altLang="en-US" dirty="0" smtClean="0"/>
              <a:t> for </a:t>
            </a:r>
            <a:r>
              <a:rPr lang="en-US" altLang="en-US" i="1" dirty="0" smtClean="0">
                <a:solidFill>
                  <a:srgbClr val="C00000"/>
                </a:solidFill>
              </a:rPr>
              <a:t>reference</a:t>
            </a:r>
            <a:r>
              <a:rPr lang="en-US" altLang="en-US" dirty="0" smtClean="0"/>
              <a:t> types</a:t>
            </a:r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/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/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/>
              <a:t>Want to test Point objects for </a:t>
            </a:r>
            <a:r>
              <a:rPr lang="en-US" altLang="en-US" i="1" dirty="0" smtClean="0">
                <a:solidFill>
                  <a:srgbClr val="C00000"/>
                </a:solidFill>
              </a:rPr>
              <a:t>equality</a:t>
            </a:r>
          </a:p>
          <a:p>
            <a:pPr marL="457200" lvl="1" indent="0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 p1, p2; </a:t>
            </a:r>
          </a:p>
          <a:p>
            <a:pPr marL="457200" lvl="1" indent="0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pPr marL="457200" lvl="1" indent="0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 (p1.equals (p2)) ...</a:t>
            </a:r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/>
              <a:t>User may compare Point’s to other Object’s</a:t>
            </a:r>
          </a:p>
          <a:p>
            <a:pPr marL="457200" lvl="1" indent="0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 if (p1.equals (“hi!”)) ...</a:t>
            </a:r>
          </a:p>
          <a:p>
            <a:pPr marL="800100" lvl="1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/>
          </a:p>
          <a:p>
            <a:pPr marL="800100" lvl="1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/>
              <a:t>Want false to be returned 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6698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public </a:t>
            </a:r>
            <a:r>
              <a:rPr lang="en-US" altLang="en-US" dirty="0" err="1">
                <a:latin typeface="Courier New" panose="02070309020205020404" pitchFamily="49" charset="0"/>
              </a:rPr>
              <a:t>boolean</a:t>
            </a:r>
            <a:r>
              <a:rPr lang="en-US" altLang="en-US" dirty="0">
                <a:latin typeface="Courier New" panose="02070309020205020404" pitchFamily="49" charset="0"/>
              </a:rPr>
              <a:t> equals (Object </a:t>
            </a:r>
            <a:r>
              <a:rPr lang="en-US" altLang="en-US" dirty="0" err="1">
                <a:latin typeface="Courier New" panose="02070309020205020404" pitchFamily="49" charset="0"/>
              </a:rPr>
              <a:t>obj</a:t>
            </a:r>
            <a:r>
              <a:rPr lang="en-US" altLang="en-US" dirty="0">
                <a:latin typeface="Courier New" panose="02070309020205020404" pitchFamily="49" charset="0"/>
              </a:rPr>
              <a:t>) {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 if </a:t>
            </a:r>
            <a:r>
              <a:rPr lang="en-US" altLang="en-US" dirty="0" smtClean="0">
                <a:latin typeface="Courier New" panose="02070309020205020404" pitchFamily="49" charset="0"/>
              </a:rPr>
              <a:t>(!(</a:t>
            </a:r>
            <a:r>
              <a:rPr lang="en-US" altLang="en-US" dirty="0" err="1" smtClean="0">
                <a:latin typeface="Courier New" panose="02070309020205020404" pitchFamily="49" charset="0"/>
              </a:rPr>
              <a:t>obj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</a:rPr>
              <a:t>instanceof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Point)) </a:t>
            </a:r>
            <a:r>
              <a:rPr lang="en-US" altLang="en-US" dirty="0">
                <a:latin typeface="Courier New" panose="02070309020205020404" pitchFamily="49" charset="0"/>
              </a:rPr>
              <a:t>{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   return false;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 Point p = </a:t>
            </a:r>
            <a:r>
              <a:rPr lang="en-US" altLang="en-US" dirty="0" smtClean="0">
                <a:latin typeface="Courier New" panose="02070309020205020404" pitchFamily="49" charset="0"/>
              </a:rPr>
              <a:t>(Point</a:t>
            </a:r>
            <a:r>
              <a:rPr lang="en-US" altLang="en-US" dirty="0">
                <a:latin typeface="Courier New" panose="02070309020205020404" pitchFamily="49" charset="0"/>
              </a:rPr>
              <a:t>) </a:t>
            </a:r>
            <a:r>
              <a:rPr lang="en-US" altLang="en-US" dirty="0" err="1">
                <a:latin typeface="Courier New" panose="02070309020205020404" pitchFamily="49" charset="0"/>
              </a:rPr>
              <a:t>obj</a:t>
            </a:r>
            <a:r>
              <a:rPr lang="en-US" altLang="en-US" dirty="0">
                <a:latin typeface="Courier New" panose="02070309020205020404" pitchFamily="49" charset="0"/>
              </a:rPr>
              <a:t>;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 return x == </a:t>
            </a:r>
            <a:r>
              <a:rPr lang="en-US" altLang="en-US" dirty="0" err="1">
                <a:latin typeface="Courier New" panose="02070309020205020404" pitchFamily="49" charset="0"/>
              </a:rPr>
              <a:t>p.x</a:t>
            </a:r>
            <a:r>
              <a:rPr lang="en-US" altLang="en-US" dirty="0">
                <a:latin typeface="Courier New" panose="02070309020205020404" pitchFamily="49" charset="0"/>
              </a:rPr>
              <a:t> &amp;&amp; y == </a:t>
            </a:r>
            <a:r>
              <a:rPr lang="en-US" altLang="en-US" dirty="0" err="1">
                <a:latin typeface="Courier New" panose="02070309020205020404" pitchFamily="49" charset="0"/>
              </a:rPr>
              <a:t>p.y</a:t>
            </a:r>
            <a:r>
              <a:rPr lang="en-US" altLang="en-US" dirty="0">
                <a:latin typeface="Courier New" panose="02070309020205020404" pitchFamily="49" charset="0"/>
              </a:rPr>
              <a:t>;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}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See Code directory on course page for entire Point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842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Static methods/fields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7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Accessor method answers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public double distance(Point other)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int dx = x - other.x;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int dy = y - other.y;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return Math.sqrt(dx * dx + dy * dy);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20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20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public double distanceFromOrigin()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return Math.sqrt(x * x + y * y);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20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 b="1">
                <a:solidFill>
                  <a:srgbClr val="008080"/>
                </a:solidFill>
                <a:latin typeface="Courier New" panose="02070309020205020404" pitchFamily="49" charset="0"/>
              </a:rPr>
              <a:t>// alternative solution that uses distance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public double distanceFromOrigin()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Point origin = new Point();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return distance(origin);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9206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Multi-class systems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Most large software systems consist of many classes</a:t>
            </a:r>
            <a:endParaRPr lang="en-US" altLang="en-US" sz="900" dirty="0"/>
          </a:p>
          <a:p>
            <a:pPr lvl="1" eaLnBrk="1" hangingPunct="1"/>
            <a:r>
              <a:rPr lang="en-US" altLang="en-US" dirty="0" smtClean="0"/>
              <a:t>One main class runs and calls methods of the others</a:t>
            </a:r>
          </a:p>
          <a:p>
            <a:pPr lvl="1" eaLnBrk="1" hangingPunct="1"/>
            <a:endParaRPr lang="en-US" altLang="en-US" sz="900" dirty="0"/>
          </a:p>
          <a:p>
            <a:pPr eaLnBrk="1" hangingPunct="1"/>
            <a:r>
              <a:rPr lang="en-US" altLang="en-US" dirty="0" smtClean="0"/>
              <a:t>Advantages:</a:t>
            </a:r>
          </a:p>
          <a:p>
            <a:pPr lvl="1" eaLnBrk="1" hangingPunct="1"/>
            <a:r>
              <a:rPr lang="en-US" altLang="en-US" dirty="0" smtClean="0"/>
              <a:t>code reuse</a:t>
            </a:r>
          </a:p>
          <a:p>
            <a:pPr lvl="1" eaLnBrk="1" hangingPunct="1"/>
            <a:r>
              <a:rPr lang="en-US" altLang="en-US" dirty="0" smtClean="0"/>
              <a:t>splits up the program logic into manageable chunks</a:t>
            </a:r>
          </a:p>
        </p:txBody>
      </p:sp>
      <p:grpSp>
        <p:nvGrpSpPr>
          <p:cNvPr id="64516" name="Group 4"/>
          <p:cNvGrpSpPr>
            <a:grpSpLocks/>
          </p:cNvGrpSpPr>
          <p:nvPr/>
        </p:nvGrpSpPr>
        <p:grpSpPr bwMode="auto">
          <a:xfrm>
            <a:off x="3581400" y="3962400"/>
            <a:ext cx="5029200" cy="2362200"/>
            <a:chOff x="672" y="2448"/>
            <a:chExt cx="4512" cy="1488"/>
          </a:xfrm>
        </p:grpSpPr>
        <p:sp>
          <p:nvSpPr>
            <p:cNvPr id="64517" name="Text Box 5"/>
            <p:cNvSpPr txBox="1">
              <a:spLocks noChangeArrowheads="1"/>
            </p:cNvSpPr>
            <p:nvPr/>
          </p:nvSpPr>
          <p:spPr bwMode="auto">
            <a:xfrm>
              <a:off x="1920" y="2448"/>
              <a:ext cx="1824" cy="6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  <a:t>Main Class #1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u="sng">
                  <a:latin typeface="Courier New" panose="02070309020205020404" pitchFamily="49" charset="0"/>
                  <a:cs typeface="Times New Roman" panose="02020603050405020304" pitchFamily="18" charset="0"/>
                </a:rPr>
                <a:t>main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method1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method2</a:t>
              </a:r>
            </a:p>
          </p:txBody>
        </p:sp>
        <p:sp>
          <p:nvSpPr>
            <p:cNvPr id="64518" name="Text Box 6"/>
            <p:cNvSpPr txBox="1">
              <a:spLocks noChangeArrowheads="1"/>
            </p:cNvSpPr>
            <p:nvPr/>
          </p:nvSpPr>
          <p:spPr bwMode="auto">
            <a:xfrm>
              <a:off x="672" y="3417"/>
              <a:ext cx="1824" cy="51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  <a:t>Class #2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method3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method5</a:t>
              </a:r>
            </a:p>
          </p:txBody>
        </p:sp>
        <p:sp>
          <p:nvSpPr>
            <p:cNvPr id="64519" name="Text Box 7"/>
            <p:cNvSpPr txBox="1">
              <a:spLocks noChangeArrowheads="1"/>
            </p:cNvSpPr>
            <p:nvPr/>
          </p:nvSpPr>
          <p:spPr bwMode="auto">
            <a:xfrm>
              <a:off x="3360" y="3417"/>
              <a:ext cx="1824" cy="51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  <a:t>Class #3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method4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method6</a:t>
              </a:r>
            </a:p>
          </p:txBody>
        </p:sp>
        <p:sp>
          <p:nvSpPr>
            <p:cNvPr id="64520" name="Line 8"/>
            <p:cNvSpPr>
              <a:spLocks noChangeShapeType="1"/>
            </p:cNvSpPr>
            <p:nvPr/>
          </p:nvSpPr>
          <p:spPr bwMode="auto">
            <a:xfrm flipH="1">
              <a:off x="1680" y="3168"/>
              <a:ext cx="3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4521" name="Line 9"/>
            <p:cNvSpPr>
              <a:spLocks noChangeShapeType="1"/>
            </p:cNvSpPr>
            <p:nvPr/>
          </p:nvSpPr>
          <p:spPr bwMode="auto">
            <a:xfrm flipV="1">
              <a:off x="1969" y="3167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>
              <a:off x="3408" y="3168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4523" name="Line 11"/>
            <p:cNvSpPr>
              <a:spLocks noChangeShapeType="1"/>
            </p:cNvSpPr>
            <p:nvPr/>
          </p:nvSpPr>
          <p:spPr bwMode="auto">
            <a:xfrm flipH="1" flipV="1">
              <a:off x="3600" y="3168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106266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Redundant program 1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// This program sees whether some interesting numbers are prime.</a:t>
            </a:r>
            <a:endParaRPr lang="en-US" altLang="en-US" sz="8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public class Primes1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public static void main(String[] args)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int[] nums = {1234517, 859501, 53, 142};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for (int i = 0; i &lt; nums.length; i++)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    if (isPrime(nums[i]))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        System.out.println(nums[i] + " is prime");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    // Returns the number of factors of the given integer.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public static int countFactors(int number)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int count = 0;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for (int i = 1; i &lt;= number; i++)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    if (number % i == 0)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        count++;   </a:t>
            </a: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// i is a factor of the number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return count;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80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    // Returns true if the given number is prime.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public static boolean isPrime(int number)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return countFactors(number) == 2;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46921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Redundant program 2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// This program prints all prime numbers up to a maximum.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public class Primes2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public static void main(String[] args)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Scanner console = new Scanner(System.in);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System.out.print("Max number? 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int max = console.nextInt();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for (int i = 2; i &lt;= max; i++)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    if (isPrime(i))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        System.out.print(i + " 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}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System.out.println();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700" b="1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    // Returns true if the given number is prime.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public static boolean isPrime(int number)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    return countFactors(number) == 2;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7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    // Returns the number of factors of the given integer.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public static int countFactors(int number)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    int count = 0;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    for (int i = 1; i &lt;= number; i++)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        if (number % i == 0)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            count++;   </a:t>
            </a: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// i is a factor of the number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    }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    return count;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930016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Classes as modules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b="1" dirty="0" smtClean="0"/>
              <a:t>module</a:t>
            </a:r>
            <a:r>
              <a:rPr lang="en-US" altLang="en-US" dirty="0" smtClean="0"/>
              <a:t>: A reusable piece of software, stored as a class.</a:t>
            </a:r>
          </a:p>
          <a:p>
            <a:pPr lvl="1" eaLnBrk="1" hangingPunct="1"/>
            <a:r>
              <a:rPr lang="en-US" altLang="en-US" dirty="0" smtClean="0"/>
              <a:t>Example module classes: </a:t>
            </a:r>
            <a:r>
              <a:rPr lang="en-US" altLang="en-US" dirty="0" smtClean="0">
                <a:latin typeface="Courier New" panose="02070309020205020404" pitchFamily="49" charset="0"/>
              </a:rPr>
              <a:t>Math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urier New" panose="02070309020205020404" pitchFamily="49" charset="0"/>
              </a:rPr>
              <a:t>Arrays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urier New" panose="02070309020205020404" pitchFamily="49" charset="0"/>
              </a:rPr>
              <a:t>System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 dirty="0"/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 dirty="0"/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This class is a module that contains useful methods 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related to factors and prime numbers.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public class Factors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Returns the number of factors of the given integer.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public static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</a:t>
            </a:r>
            <a:r>
              <a:rPr lang="en-US" altLang="en-US" sz="1800" dirty="0" err="1">
                <a:latin typeface="Courier New" panose="02070309020205020404" pitchFamily="49" charset="0"/>
              </a:rPr>
              <a:t>countFactors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number)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count = 0;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for (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i = 1; i &lt;= number; i++)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    if (number % i == 0)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        count++;   </a:t>
            </a:r>
            <a:endParaRPr lang="en-US" alt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return count;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Returns true if the given number is prime.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public static </a:t>
            </a:r>
            <a:r>
              <a:rPr lang="en-US" altLang="en-US" sz="1800" dirty="0" err="1">
                <a:latin typeface="Courier New" panose="02070309020205020404" pitchFamily="49" charset="0"/>
              </a:rPr>
              <a:t>boolean</a:t>
            </a:r>
            <a:r>
              <a:rPr lang="en-US" altLang="en-US" sz="1800" dirty="0">
                <a:latin typeface="Courier New" panose="02070309020205020404" pitchFamily="49" charset="0"/>
              </a:rPr>
              <a:t> </a:t>
            </a:r>
            <a:r>
              <a:rPr lang="en-US" altLang="en-US" sz="1800" dirty="0" err="1">
                <a:latin typeface="Courier New" panose="02070309020205020404" pitchFamily="49" charset="0"/>
              </a:rPr>
              <a:t>isPrime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number)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return </a:t>
            </a:r>
            <a:r>
              <a:rPr lang="en-US" altLang="en-US" sz="1800" dirty="0" err="1">
                <a:latin typeface="Courier New" panose="02070309020205020404" pitchFamily="49" charset="0"/>
              </a:rPr>
              <a:t>countFactors</a:t>
            </a:r>
            <a:r>
              <a:rPr lang="en-US" altLang="en-US" sz="1800" dirty="0">
                <a:latin typeface="Courier New" panose="02070309020205020404" pitchFamily="49" charset="0"/>
              </a:rPr>
              <a:t>(number) == 2;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756869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More about modules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/>
              <a:t>A module is a partial program, not a complete program.</a:t>
            </a:r>
          </a:p>
          <a:p>
            <a:pPr lvl="1" eaLnBrk="1" hangingPunct="1">
              <a:buFontTx/>
              <a:buNone/>
            </a:pPr>
            <a:endParaRPr lang="en-US" altLang="en-US" sz="900" dirty="0"/>
          </a:p>
          <a:p>
            <a:pPr lvl="1" eaLnBrk="1" hangingPunct="1"/>
            <a:r>
              <a:rPr lang="en-US" altLang="en-US" dirty="0" smtClean="0"/>
              <a:t>It does not have a </a:t>
            </a:r>
            <a:r>
              <a:rPr lang="en-US" altLang="en-US" dirty="0" smtClean="0">
                <a:latin typeface="Courier New" panose="02070309020205020404" pitchFamily="49" charset="0"/>
              </a:rPr>
              <a:t>main</a:t>
            </a:r>
            <a:r>
              <a:rPr lang="en-US" altLang="en-US" dirty="0" smtClean="0"/>
              <a:t>.  You don't run it directly.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Modules are meant to be utilized by other </a:t>
            </a:r>
            <a:r>
              <a:rPr lang="en-US" altLang="en-US" i="1" dirty="0" smtClean="0">
                <a:solidFill>
                  <a:srgbClr val="C00000"/>
                </a:solidFill>
              </a:rPr>
              <a:t>client</a:t>
            </a:r>
            <a:r>
              <a:rPr lang="en-US" altLang="en-US" dirty="0" smtClean="0">
                <a:solidFill>
                  <a:srgbClr val="C00000"/>
                </a:solidFill>
              </a:rPr>
              <a:t> </a:t>
            </a:r>
            <a:r>
              <a:rPr lang="en-US" altLang="en-US" dirty="0" smtClean="0"/>
              <a:t>classes.</a:t>
            </a:r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dirty="0" smtClean="0"/>
              <a:t>Syntax:</a:t>
            </a:r>
          </a:p>
          <a:p>
            <a:pPr eaLnBrk="1" hangingPunct="1">
              <a:buFontTx/>
              <a:buNone/>
            </a:pPr>
            <a:endParaRPr lang="en-US" altLang="en-US" sz="900" dirty="0"/>
          </a:p>
          <a:p>
            <a:pPr lvl="1" eaLnBrk="1" hangingPunct="1">
              <a:buFontTx/>
              <a:buNone/>
            </a:pPr>
            <a:r>
              <a:rPr lang="en-US" altLang="en-US" b="1" dirty="0" smtClean="0"/>
              <a:t>	</a:t>
            </a:r>
            <a:r>
              <a:rPr lang="en-US" altLang="en-US" b="1" dirty="0" err="1" smtClean="0"/>
              <a:t>class</a:t>
            </a:r>
            <a:r>
              <a:rPr lang="en-US" altLang="en-US" dirty="0" err="1" smtClean="0">
                <a:latin typeface="Courier New" panose="02070309020205020404" pitchFamily="49" charset="0"/>
              </a:rPr>
              <a:t>.</a:t>
            </a:r>
            <a:r>
              <a:rPr lang="en-US" altLang="en-US" b="1" dirty="0" err="1" smtClean="0"/>
              <a:t>method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/>
              <a:t>parameters</a:t>
            </a:r>
            <a:r>
              <a:rPr lang="en-US" altLang="en-US" dirty="0" smtClean="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dirty="0" smtClean="0"/>
              <a:t>Example:</a:t>
            </a:r>
            <a:endParaRPr lang="en-US" altLang="en-US" sz="900" dirty="0"/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factorsOf24 =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Factors.countFactors</a:t>
            </a:r>
            <a:r>
              <a:rPr lang="en-US" altLang="en-US" b="1" dirty="0" smtClean="0">
                <a:latin typeface="Courier New" panose="02070309020205020404" pitchFamily="49" charset="0"/>
              </a:rPr>
              <a:t>(24)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82618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Using a module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This program sees whether some interesting numbers are prime.</a:t>
            </a:r>
            <a:endParaRPr lang="en-US" altLang="en-US" sz="8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class Primes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public static void main(String[] args)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int[] nums = {1234517, 859501, 53, 142};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i = 0; i &lt; nums.length; i++)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if (</a:t>
            </a:r>
            <a:r>
              <a:rPr lang="en-US" altLang="en-US" sz="1600" b="1">
                <a:latin typeface="Courier New" panose="02070309020205020404" pitchFamily="49" charset="0"/>
              </a:rPr>
              <a:t>Factors.isPrime(nums[i])</a:t>
            </a:r>
            <a:r>
              <a:rPr lang="en-US" altLang="en-US" sz="160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    System.out.println(nums[i] + " is prime");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This program prints all prime numbers up to a given maximum.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class Primes2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public static void main(String[] args)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Scanner console = new Scanner(System.in);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System.out.print("Max number? ");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int max = console.nextInt();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i = 2; i &lt;= max; i++)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if (</a:t>
            </a:r>
            <a:r>
              <a:rPr lang="en-US" altLang="en-US" sz="1600" b="1">
                <a:latin typeface="Courier New" panose="02070309020205020404" pitchFamily="49" charset="0"/>
              </a:rPr>
              <a:t>Factors.isPrime(i)</a:t>
            </a:r>
            <a:r>
              <a:rPr lang="en-US" altLang="en-US" sz="160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    System.out.print(i + " ");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917542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Modules in Java libraries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solidFill>
                  <a:srgbClr val="008080"/>
                </a:solidFill>
                <a:latin typeface="Courier New" panose="02070309020205020404" pitchFamily="49" charset="0"/>
              </a:rPr>
              <a:t>// Java's built in Math class is a module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public class Math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public static final double PI = 3.14159265358979323846;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1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...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1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public static int abs(int a)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if (a &gt;= 0)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    return a;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} else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    return -a;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}</a:t>
            </a:r>
            <a:endParaRPr lang="en-US" altLang="en-US" sz="1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1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public static double toDegrees(double radians)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return radians * 180 / PI;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30445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Static members</a:t>
            </a:r>
            <a:endParaRPr lang="en-US" altLang="en-US" smtClean="0">
              <a:latin typeface="Courier New" panose="02070309020205020404" pitchFamily="49" charset="0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static</a:t>
            </a:r>
            <a:r>
              <a:rPr lang="en-US" altLang="en-US" dirty="0" smtClean="0"/>
              <a:t>: Part of a class, rather than part of an object.</a:t>
            </a:r>
          </a:p>
          <a:p>
            <a:pPr lvl="1" eaLnBrk="1" hangingPunct="1"/>
            <a:r>
              <a:rPr lang="en-US" altLang="en-US" dirty="0" smtClean="0"/>
              <a:t>Object classes can have static methods </a:t>
            </a:r>
            <a:r>
              <a:rPr lang="en-US" altLang="en-US" i="1" dirty="0" smtClean="0"/>
              <a:t>and fields</a:t>
            </a:r>
            <a:r>
              <a:rPr lang="en-US" altLang="en-US" dirty="0" smtClean="0"/>
              <a:t>.</a:t>
            </a:r>
          </a:p>
          <a:p>
            <a:pPr lvl="1" eaLnBrk="1" hangingPunct="1"/>
            <a:r>
              <a:rPr lang="en-US" altLang="en-US" dirty="0" smtClean="0"/>
              <a:t>Fields not copied into each object; shared by all objects</a:t>
            </a:r>
          </a:p>
        </p:txBody>
      </p:sp>
      <p:grpSp>
        <p:nvGrpSpPr>
          <p:cNvPr id="71684" name="Group 4"/>
          <p:cNvGrpSpPr>
            <a:grpSpLocks/>
          </p:cNvGrpSpPr>
          <p:nvPr/>
        </p:nvGrpSpPr>
        <p:grpSpPr bwMode="auto">
          <a:xfrm>
            <a:off x="2133600" y="2667000"/>
            <a:ext cx="7924800" cy="3830638"/>
            <a:chOff x="384" y="1680"/>
            <a:chExt cx="4992" cy="2413"/>
          </a:xfrm>
        </p:grpSpPr>
        <p:sp>
          <p:nvSpPr>
            <p:cNvPr id="71685" name="Text Box 5"/>
            <p:cNvSpPr txBox="1">
              <a:spLocks noChangeArrowheads="1"/>
            </p:cNvSpPr>
            <p:nvPr/>
          </p:nvSpPr>
          <p:spPr bwMode="auto">
            <a:xfrm>
              <a:off x="1652" y="1680"/>
              <a:ext cx="2668" cy="10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10000"/>
                </a:lnSpc>
              </a:pPr>
              <a:r>
                <a:rPr lang="en-US" altLang="en-US" sz="1400" b="1" u="sng">
                  <a:latin typeface="Verdana" panose="020B0604030504040204" pitchFamily="34" charset="0"/>
                  <a:cs typeface="Times New Roman" panose="02020603050405020304" pitchFamily="18" charset="0"/>
                </a:rPr>
                <a:t>class</a:t>
              </a:r>
            </a:p>
            <a:p>
              <a:pPr algn="l" eaLnBrk="1" hangingPunct="1">
                <a:lnSpc>
                  <a:spcPct val="90000"/>
                </a:lnSpc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1400">
                  <a:latin typeface="Verdana" panose="020B0604030504040204" pitchFamily="34" charset="0"/>
                  <a:cs typeface="Times New Roman" panose="02020603050405020304" pitchFamily="18" charset="0"/>
                </a:rPr>
                <a:t>state:</a:t>
              </a:r>
              <a:br>
                <a:rPr lang="en-US" altLang="en-US" sz="1400">
                  <a:latin typeface="Verdan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private </a:t>
              </a:r>
              <a:r>
                <a:rPr lang="en-US" altLang="en-US" sz="1400" b="1">
                  <a:latin typeface="Courier New" panose="02070309020205020404" pitchFamily="49" charset="0"/>
                  <a:cs typeface="Times New Roman" panose="02020603050405020304" pitchFamily="18" charset="0"/>
                </a:rPr>
                <a:t>static</a:t>
              </a: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 int staticFieldA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private </a:t>
              </a:r>
              <a:r>
                <a:rPr lang="en-US" altLang="en-US" sz="1400" b="1">
                  <a:latin typeface="Courier New" panose="02070309020205020404" pitchFamily="49" charset="0"/>
                  <a:cs typeface="Times New Roman" panose="02020603050405020304" pitchFamily="18" charset="0"/>
                </a:rPr>
                <a:t>static</a:t>
              </a: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 String staticFieldB</a:t>
              </a:r>
            </a:p>
            <a:p>
              <a:pPr algn="l" eaLnBrk="1" hangingPunct="1">
                <a:lnSpc>
                  <a:spcPct val="90000"/>
                </a:lnSpc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1400">
                  <a:latin typeface="Verdana" panose="020B0604030504040204" pitchFamily="34" charset="0"/>
                  <a:cs typeface="Times New Roman" panose="02020603050405020304" pitchFamily="18" charset="0"/>
                </a:rPr>
                <a:t>behavior:</a:t>
              </a:r>
              <a:br>
                <a:rPr lang="en-US" altLang="en-US" sz="1400">
                  <a:latin typeface="Verdan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</a:t>
              </a:r>
              <a:r>
                <a:rPr lang="en-US" altLang="en-US" sz="1400" b="1">
                  <a:latin typeface="Courier New" panose="02070309020205020404" pitchFamily="49" charset="0"/>
                  <a:cs typeface="Times New Roman" panose="02020603050405020304" pitchFamily="18" charset="0"/>
                </a:rPr>
                <a:t>static</a:t>
              </a: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 void someStaticMethodC()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</a:t>
              </a:r>
              <a:r>
                <a:rPr lang="en-US" altLang="en-US" sz="1400" b="1">
                  <a:latin typeface="Courier New" panose="02070309020205020404" pitchFamily="49" charset="0"/>
                  <a:cs typeface="Times New Roman" panose="02020603050405020304" pitchFamily="18" charset="0"/>
                </a:rPr>
                <a:t>static</a:t>
              </a: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 void someStaticMethodD()</a:t>
              </a:r>
            </a:p>
          </p:txBody>
        </p:sp>
        <p:grpSp>
          <p:nvGrpSpPr>
            <p:cNvPr id="71686" name="Group 6"/>
            <p:cNvGrpSpPr>
              <a:grpSpLocks/>
            </p:cNvGrpSpPr>
            <p:nvPr/>
          </p:nvGrpSpPr>
          <p:grpSpPr bwMode="auto">
            <a:xfrm>
              <a:off x="1632" y="2703"/>
              <a:ext cx="2640" cy="327"/>
              <a:chOff x="1440" y="2448"/>
              <a:chExt cx="2640" cy="327"/>
            </a:xfrm>
          </p:grpSpPr>
          <p:sp>
            <p:nvSpPr>
              <p:cNvPr id="71690" name="Line 7"/>
              <p:cNvSpPr>
                <a:spLocks noChangeShapeType="1"/>
              </p:cNvSpPr>
              <p:nvPr/>
            </p:nvSpPr>
            <p:spPr bwMode="auto">
              <a:xfrm flipH="1">
                <a:off x="1440" y="2448"/>
                <a:ext cx="1296" cy="3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1691" name="Line 8"/>
              <p:cNvSpPr>
                <a:spLocks noChangeShapeType="1"/>
              </p:cNvSpPr>
              <p:nvPr/>
            </p:nvSpPr>
            <p:spPr bwMode="auto">
              <a:xfrm>
                <a:off x="2784" y="2448"/>
                <a:ext cx="0" cy="3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1692" name="Line 9"/>
              <p:cNvSpPr>
                <a:spLocks noChangeShapeType="1"/>
              </p:cNvSpPr>
              <p:nvPr/>
            </p:nvSpPr>
            <p:spPr bwMode="auto">
              <a:xfrm>
                <a:off x="2832" y="2448"/>
                <a:ext cx="1248" cy="3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71687" name="Text Box 10"/>
            <p:cNvSpPr txBox="1">
              <a:spLocks noChangeArrowheads="1"/>
            </p:cNvSpPr>
            <p:nvPr/>
          </p:nvSpPr>
          <p:spPr bwMode="auto">
            <a:xfrm>
              <a:off x="384" y="3039"/>
              <a:ext cx="1536" cy="10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  <a:t>object #1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state:</a:t>
              </a:r>
              <a:b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int field2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double field2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behavior:</a:t>
              </a:r>
              <a:b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void method3()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int method4()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void method5()</a:t>
              </a:r>
            </a:p>
          </p:txBody>
        </p:sp>
        <p:sp>
          <p:nvSpPr>
            <p:cNvPr id="71688" name="Text Box 11"/>
            <p:cNvSpPr txBox="1">
              <a:spLocks noChangeArrowheads="1"/>
            </p:cNvSpPr>
            <p:nvPr/>
          </p:nvSpPr>
          <p:spPr bwMode="auto">
            <a:xfrm>
              <a:off x="2112" y="3039"/>
              <a:ext cx="1536" cy="10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  <a:t>object #2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state:</a:t>
              </a:r>
              <a:b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int field1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double field2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behavior:</a:t>
              </a:r>
              <a:b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void method3()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int method4()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void method5()</a:t>
              </a:r>
            </a:p>
          </p:txBody>
        </p:sp>
        <p:sp>
          <p:nvSpPr>
            <p:cNvPr id="71689" name="Text Box 12"/>
            <p:cNvSpPr txBox="1">
              <a:spLocks noChangeArrowheads="1"/>
            </p:cNvSpPr>
            <p:nvPr/>
          </p:nvSpPr>
          <p:spPr bwMode="auto">
            <a:xfrm>
              <a:off x="3840" y="3039"/>
              <a:ext cx="1536" cy="10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  <a:t>object #3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state:</a:t>
              </a:r>
              <a:b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int field1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double field2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behavior:</a:t>
              </a:r>
              <a:b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void method3()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int method4()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void method5()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11070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Static fields</a:t>
            </a:r>
            <a:endParaRPr lang="en-US" altLang="en-US" smtClean="0">
              <a:latin typeface="Courier New" panose="02070309020205020404" pitchFamily="49" charset="0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private static </a:t>
            </a:r>
            <a:r>
              <a:rPr lang="en-US" altLang="en-US" b="1" dirty="0" smtClean="0"/>
              <a:t>type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  <a:endParaRPr lang="en-US" altLang="en-US" b="1" i="1" dirty="0" smtClean="0"/>
          </a:p>
          <a:p>
            <a:pPr lvl="1" eaLnBrk="1" hangingPunct="1">
              <a:buFontTx/>
              <a:buNone/>
            </a:pPr>
            <a:r>
              <a:rPr lang="en-US" altLang="en-US" dirty="0" smtClean="0"/>
              <a:t>	or,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private static </a:t>
            </a:r>
            <a:r>
              <a:rPr lang="en-US" altLang="en-US" b="1" dirty="0" smtClean="0"/>
              <a:t>type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 = </a:t>
            </a:r>
            <a:r>
              <a:rPr lang="en-US" altLang="en-US" b="1" dirty="0" smtClean="0"/>
              <a:t>value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dirty="0" smtClean="0"/>
              <a:t>Example: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private static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dirty="0" err="1" smtClean="0">
                <a:latin typeface="Courier New" panose="02070309020205020404" pitchFamily="49" charset="0"/>
              </a:rPr>
              <a:t>theAnswer</a:t>
            </a:r>
            <a:r>
              <a:rPr lang="en-US" altLang="en-US" dirty="0" smtClean="0">
                <a:latin typeface="Courier New" panose="02070309020205020404" pitchFamily="49" charset="0"/>
              </a:rPr>
              <a:t> = 42;</a:t>
            </a:r>
            <a:endParaRPr lang="en-US" altLang="en-US" sz="900" dirty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r>
              <a:rPr lang="en-US" altLang="en-US" b="1" dirty="0" smtClean="0"/>
              <a:t>static field</a:t>
            </a:r>
            <a:r>
              <a:rPr lang="en-US" altLang="en-US" dirty="0" smtClean="0"/>
              <a:t>: Stored in the class instead of each object.</a:t>
            </a:r>
          </a:p>
          <a:p>
            <a:pPr lvl="1" eaLnBrk="1" hangingPunct="1"/>
            <a:r>
              <a:rPr lang="en-US" altLang="en-US" dirty="0" smtClean="0"/>
              <a:t>A "shared" global field that all objects can access and modify.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Like a class constant, except that its value can be changed.</a:t>
            </a:r>
          </a:p>
        </p:txBody>
      </p:sp>
    </p:spTree>
    <p:extLst>
      <p:ext uri="{BB962C8B-B14F-4D97-AF65-F5344CB8AC3E}">
        <p14:creationId xmlns:p14="http://schemas.microsoft.com/office/powerpoint/2010/main" val="17701879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Accessing static fields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 smtClean="0"/>
              <a:t>From inside the class where the field was declared: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/>
              <a:t>fieldName</a:t>
            </a:r>
            <a:r>
              <a:rPr lang="en-US" altLang="en-US" b="1" dirty="0" smtClean="0">
                <a:latin typeface="Courier New" panose="02070309020205020404" pitchFamily="49" charset="0"/>
              </a:rPr>
              <a:t>                       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get the value</a:t>
            </a:r>
            <a:endParaRPr lang="en-US" altLang="en-US" b="1" dirty="0" smtClean="0">
              <a:solidFill>
                <a:srgbClr val="008080"/>
              </a:solidFill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/>
              <a:t>fieldName</a:t>
            </a:r>
            <a:r>
              <a:rPr lang="en-US" altLang="en-US" dirty="0" smtClean="0">
                <a:latin typeface="Courier New" panose="02070309020205020404" pitchFamily="49" charset="0"/>
              </a:rPr>
              <a:t> = </a:t>
            </a:r>
            <a:r>
              <a:rPr lang="en-US" altLang="en-US" b="1" dirty="0" smtClean="0"/>
              <a:t>value</a:t>
            </a:r>
            <a:r>
              <a:rPr lang="en-US" altLang="en-US" dirty="0" smtClean="0">
                <a:latin typeface="Courier New" panose="02070309020205020404" pitchFamily="49" charset="0"/>
              </a:rPr>
              <a:t>;              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set the value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dirty="0" smtClean="0"/>
              <a:t>From another class (if the field is </a:t>
            </a:r>
            <a:r>
              <a:rPr lang="en-US" altLang="en-US" dirty="0" smtClean="0">
                <a:latin typeface="Courier New" panose="02070309020205020404" pitchFamily="49" charset="0"/>
              </a:rPr>
              <a:t>public</a:t>
            </a:r>
            <a:r>
              <a:rPr lang="en-US" altLang="en-US" dirty="0" smtClean="0"/>
              <a:t>):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/>
              <a:t>ClassName</a:t>
            </a:r>
            <a:r>
              <a:rPr lang="en-US" altLang="en-US" dirty="0" err="1" smtClean="0">
                <a:latin typeface="Courier New" panose="02070309020205020404" pitchFamily="49" charset="0"/>
              </a:rPr>
              <a:t>.</a:t>
            </a:r>
            <a:r>
              <a:rPr lang="en-US" altLang="en-US" b="1" dirty="0" err="1" smtClean="0"/>
              <a:t>fieldName</a:t>
            </a:r>
            <a:r>
              <a:rPr lang="en-US" altLang="en-US" b="1" dirty="0" smtClean="0">
                <a:latin typeface="Courier New" panose="02070309020205020404" pitchFamily="49" charset="0"/>
              </a:rPr>
              <a:t>            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get the value</a:t>
            </a:r>
            <a:endParaRPr lang="en-US" altLang="en-US" b="1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/>
              <a:t>ClassName</a:t>
            </a:r>
            <a:r>
              <a:rPr lang="en-US" altLang="en-US" dirty="0" err="1" smtClean="0">
                <a:latin typeface="Courier New" panose="02070309020205020404" pitchFamily="49" charset="0"/>
              </a:rPr>
              <a:t>.</a:t>
            </a:r>
            <a:r>
              <a:rPr lang="en-US" altLang="en-US" b="1" dirty="0" err="1" smtClean="0"/>
              <a:t>fieldName</a:t>
            </a:r>
            <a:r>
              <a:rPr lang="en-US" altLang="en-US" dirty="0" smtClean="0">
                <a:latin typeface="Courier New" panose="02070309020205020404" pitchFamily="49" charset="0"/>
              </a:rPr>
              <a:t> = </a:t>
            </a:r>
            <a:r>
              <a:rPr lang="en-US" altLang="en-US" b="1" dirty="0" smtClean="0"/>
              <a:t>value</a:t>
            </a:r>
            <a:r>
              <a:rPr lang="en-US" altLang="en-US" dirty="0" smtClean="0">
                <a:latin typeface="Courier New" panose="02070309020205020404" pitchFamily="49" charset="0"/>
              </a:rPr>
              <a:t>;   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set the value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/>
              <a:t>generally static fields are not </a:t>
            </a:r>
            <a:r>
              <a:rPr lang="en-US" altLang="en-US" dirty="0" smtClean="0">
                <a:latin typeface="Courier New" panose="02070309020205020404" pitchFamily="49" charset="0"/>
              </a:rPr>
              <a:t>public</a:t>
            </a:r>
            <a:r>
              <a:rPr lang="en-US" altLang="en-US" dirty="0" smtClean="0"/>
              <a:t> unless they are </a:t>
            </a:r>
            <a:r>
              <a:rPr lang="en-US" altLang="en-US" dirty="0" smtClean="0">
                <a:latin typeface="Courier New" panose="02070309020205020404" pitchFamily="49" charset="0"/>
              </a:rPr>
              <a:t>final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endParaRPr lang="en-US" altLang="en-US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dirty="0" smtClean="0"/>
              <a:t>Example: A </a:t>
            </a:r>
            <a:r>
              <a:rPr lang="en-US" altLang="en-US" dirty="0" err="1" smtClean="0">
                <a:latin typeface="Courier New" panose="02070309020205020404" pitchFamily="49" charset="0"/>
              </a:rPr>
              <a:t>BankAccount</a:t>
            </a:r>
            <a:r>
              <a:rPr lang="en-US" altLang="en-US" dirty="0" smtClean="0"/>
              <a:t> class in which each account is automatically given a unique ID.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892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7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857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Printing objects</a:t>
            </a:r>
          </a:p>
        </p:txBody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By default, Java doesn't know how to print objects: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Point p = 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4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Point();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p.x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= 10;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p.y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= 7;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("p is " + p);  </a:t>
            </a: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p is Point@9e8c34</a:t>
            </a:r>
          </a:p>
          <a:p>
            <a:pPr lvl="1" eaLnBrk="1" hangingPunct="1">
              <a:buFontTx/>
              <a:buNone/>
            </a:pPr>
            <a:endParaRPr lang="en-US" altLang="en-US" sz="2400" b="1" dirty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buFontTx/>
              <a:buNone/>
            </a:pP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better, but cumbersome;           p is (10, 7)</a:t>
            </a:r>
          </a:p>
          <a:p>
            <a:pPr lvl="1" eaLnBrk="1" hangingPunct="1">
              <a:buFontTx/>
              <a:buNone/>
            </a:pP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"p is ("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p.x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4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", "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p.y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4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")"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lvl="1" eaLnBrk="1" hangingPunct="1">
              <a:buFontTx/>
              <a:buNone/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buFontTx/>
              <a:buNone/>
            </a:pP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desired behavior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"p is "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4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p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);  </a:t>
            </a: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p is (10, 7)</a:t>
            </a:r>
          </a:p>
        </p:txBody>
      </p:sp>
    </p:spTree>
    <p:extLst>
      <p:ext uri="{BB962C8B-B14F-4D97-AF65-F5344CB8AC3E}">
        <p14:creationId xmlns:p14="http://schemas.microsoft.com/office/powerpoint/2010/main" val="21302394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2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52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52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52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BankAccount</a:t>
            </a:r>
            <a:r>
              <a:rPr lang="en-US" altLang="en-US" smtClean="0"/>
              <a:t> solution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public class </a:t>
            </a:r>
            <a:r>
              <a:rPr lang="en-US" altLang="en-US" sz="2000" dirty="0" err="1">
                <a:latin typeface="Courier New" panose="02070309020205020404" pitchFamily="49" charset="0"/>
              </a:rPr>
              <a:t>BankAccount</a:t>
            </a:r>
            <a:r>
              <a:rPr lang="en-US" altLang="en-US" sz="2000" dirty="0">
                <a:latin typeface="Courier New" panose="02070309020205020404" pitchFamily="49" charset="0"/>
              </a:rPr>
              <a:t>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Static count of how many accounts are created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(only one count shared for the whole class)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private static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objectCount</a:t>
            </a:r>
            <a:r>
              <a:rPr lang="en-US" altLang="en-US" sz="2000" b="1" dirty="0">
                <a:latin typeface="Courier New" panose="02070309020205020404" pitchFamily="49" charset="0"/>
              </a:rPr>
              <a:t> = 0;</a:t>
            </a:r>
            <a:endParaRPr lang="en-US" alt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Fields (replicated for each object)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private String name;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private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id;</a:t>
            </a:r>
            <a:endParaRPr lang="en-US" altLang="en-US" sz="20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public </a:t>
            </a:r>
            <a:r>
              <a:rPr lang="en-US" altLang="en-US" sz="2000" dirty="0" err="1">
                <a:latin typeface="Courier New" panose="02070309020205020404" pitchFamily="49" charset="0"/>
              </a:rPr>
              <a:t>BankAccount</a:t>
            </a:r>
            <a:r>
              <a:rPr lang="en-US" altLang="en-US" sz="2000" dirty="0">
                <a:latin typeface="Courier New" panose="02070309020205020404" pitchFamily="49" charset="0"/>
              </a:rPr>
              <a:t>()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objectCount</a:t>
            </a:r>
            <a:r>
              <a:rPr lang="en-US" altLang="en-US" sz="2000" b="1" dirty="0">
                <a:latin typeface="Courier New" panose="02070309020205020404" pitchFamily="49" charset="0"/>
              </a:rPr>
              <a:t>++;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advance the id, and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    id =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objectCount</a:t>
            </a:r>
            <a:r>
              <a:rPr lang="en-US" altLang="en-US" sz="2000" b="1" dirty="0">
                <a:latin typeface="Courier New" panose="02070309020205020404" pitchFamily="49" charset="0"/>
              </a:rPr>
              <a:t>;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give number to account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...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public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getID</a:t>
            </a:r>
            <a:r>
              <a:rPr lang="en-US" altLang="en-US" sz="2000" dirty="0">
                <a:latin typeface="Courier New" panose="02070309020205020404" pitchFamily="49" charset="0"/>
              </a:rPr>
              <a:t>() {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return this account's id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return id;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11840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Static methods</a:t>
            </a:r>
            <a:endParaRPr lang="en-US" altLang="en-US" smtClean="0">
              <a:latin typeface="Courier New" panose="02070309020205020404" pitchFamily="49" charset="0"/>
            </a:endParaRPr>
          </a:p>
        </p:txBody>
      </p:sp>
      <p:sp>
        <p:nvSpPr>
          <p:cNvPr id="88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buFontTx/>
              <a:buNone/>
            </a:pP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// the same syntax you've already used for methods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public static </a:t>
            </a:r>
            <a:r>
              <a:rPr lang="en-US" altLang="en-US" b="1" dirty="0" smtClean="0"/>
              <a:t>type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/>
              <a:t>parameters</a:t>
            </a:r>
            <a:r>
              <a:rPr lang="en-US" altLang="en-US" dirty="0" smtClean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b="1" dirty="0" smtClean="0"/>
              <a:t>statements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b="1" dirty="0" smtClean="0"/>
              <a:t>static method</a:t>
            </a:r>
            <a:r>
              <a:rPr lang="en-US" altLang="en-US" dirty="0" smtClean="0"/>
              <a:t>: Stored in a class, not in an object.</a:t>
            </a:r>
          </a:p>
          <a:p>
            <a:pPr lvl="1" eaLnBrk="1" hangingPunct="1">
              <a:buFontTx/>
              <a:buNone/>
            </a:pPr>
            <a:endParaRPr lang="en-US" altLang="en-US" sz="900" dirty="0"/>
          </a:p>
          <a:p>
            <a:pPr lvl="1" eaLnBrk="1" hangingPunct="1"/>
            <a:r>
              <a:rPr lang="en-US" altLang="en-US" dirty="0" smtClean="0"/>
              <a:t>Shared by all objects of the class, not replicated.</a:t>
            </a:r>
            <a:endParaRPr lang="en-US" altLang="en-US" sz="900" dirty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Does not have any </a:t>
            </a:r>
            <a:r>
              <a:rPr lang="en-US" altLang="en-US" i="1" dirty="0" smtClean="0"/>
              <a:t>implicit parameter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urier New" panose="02070309020205020404" pitchFamily="49" charset="0"/>
              </a:rPr>
              <a:t>this</a:t>
            </a:r>
            <a:r>
              <a:rPr lang="en-US" altLang="en-US" dirty="0" smtClean="0"/>
              <a:t>;  </a:t>
            </a:r>
            <a:br>
              <a:rPr lang="en-US" altLang="en-US" dirty="0" smtClean="0"/>
            </a:br>
            <a:r>
              <a:rPr lang="en-US" altLang="en-US" dirty="0" smtClean="0"/>
              <a:t>therefore, cannot access any particular object's fields.</a:t>
            </a:r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dirty="0" smtClean="0"/>
              <a:t>Exercise: Make it so that clients can find out how many total </a:t>
            </a:r>
            <a:r>
              <a:rPr lang="en-US" altLang="en-US" dirty="0" err="1" smtClean="0">
                <a:latin typeface="Courier New" panose="02070309020205020404" pitchFamily="49" charset="0"/>
              </a:rPr>
              <a:t>BankAccount</a:t>
            </a:r>
            <a:r>
              <a:rPr lang="en-US" altLang="en-US" dirty="0" smtClean="0"/>
              <a:t> objects have ever been created.</a:t>
            </a:r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2708944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7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87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BankAccount</a:t>
            </a:r>
            <a:r>
              <a:rPr lang="en-US" altLang="en-US" smtClean="0"/>
              <a:t> solution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public class </a:t>
            </a:r>
            <a:r>
              <a:rPr lang="en-US" altLang="en-US" sz="1800" dirty="0" err="1">
                <a:latin typeface="Courier New" panose="02070309020205020404" pitchFamily="49" charset="0"/>
              </a:rPr>
              <a:t>BankAccount</a:t>
            </a:r>
            <a:r>
              <a:rPr lang="en-US" altLang="en-US" sz="1800" dirty="0">
                <a:latin typeface="Courier New" panose="02070309020205020404" pitchFamily="49" charset="0"/>
              </a:rPr>
              <a:t>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7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Static count of how many accounts are created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(only one count shared for the whole class)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private static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</a:t>
            </a:r>
            <a:r>
              <a:rPr lang="en-US" altLang="en-US" sz="1800" dirty="0" err="1">
                <a:latin typeface="Courier New" panose="02070309020205020404" pitchFamily="49" charset="0"/>
              </a:rPr>
              <a:t>objectCount</a:t>
            </a:r>
            <a:r>
              <a:rPr lang="en-US" altLang="en-US" sz="1800" dirty="0">
                <a:latin typeface="Courier New" panose="02070309020205020404" pitchFamily="49" charset="0"/>
              </a:rPr>
              <a:t> = 0;</a:t>
            </a:r>
            <a:endParaRPr lang="en-US" altLang="en-US" sz="7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Clients can call this to find out # accounts created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public static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getNumAccounts</a:t>
            </a:r>
            <a:r>
              <a:rPr lang="en-US" altLang="en-US" sz="1800" b="1" dirty="0">
                <a:latin typeface="Courier New" panose="02070309020205020404" pitchFamily="49" charset="0"/>
              </a:rPr>
              <a:t>()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return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objectCount</a:t>
            </a:r>
            <a:r>
              <a:rPr lang="en-US" altLang="en-US" sz="1800" b="1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Fields (replicated for each object)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private String name;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private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id;</a:t>
            </a:r>
            <a:endParaRPr lang="en-US" alt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1800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public </a:t>
            </a:r>
            <a:r>
              <a:rPr lang="en-US" altLang="en-US" sz="1800" dirty="0" err="1">
                <a:latin typeface="Courier New" panose="02070309020205020404" pitchFamily="49" charset="0"/>
              </a:rPr>
              <a:t>BankAccount</a:t>
            </a:r>
            <a:r>
              <a:rPr lang="en-US" altLang="en-US" sz="1800" dirty="0">
                <a:latin typeface="Courier New" panose="02070309020205020404" pitchFamily="49" charset="0"/>
              </a:rPr>
              <a:t>()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objectCount</a:t>
            </a:r>
            <a:r>
              <a:rPr lang="en-US" altLang="en-US" sz="1800" dirty="0">
                <a:latin typeface="Courier New" panose="02070309020205020404" pitchFamily="49" charset="0"/>
              </a:rPr>
              <a:t>++;</a:t>
            </a:r>
            <a:r>
              <a:rPr lang="en-US" altLang="en-US" sz="1800" b="1" dirty="0">
                <a:latin typeface="Courier New" panose="02070309020205020404" pitchFamily="49" charset="0"/>
              </a:rPr>
              <a:t>   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advance the id, and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>
                <a:latin typeface="Courier New" panose="02070309020205020404" pitchFamily="49" charset="0"/>
              </a:rPr>
              <a:t>id = </a:t>
            </a:r>
            <a:r>
              <a:rPr lang="en-US" altLang="en-US" sz="1800" dirty="0" err="1">
                <a:latin typeface="Courier New" panose="02070309020205020404" pitchFamily="49" charset="0"/>
              </a:rPr>
              <a:t>objectCount</a:t>
            </a:r>
            <a:r>
              <a:rPr lang="en-US" altLang="en-US" sz="1800" dirty="0">
                <a:latin typeface="Courier New" panose="02070309020205020404" pitchFamily="49" charset="0"/>
              </a:rPr>
              <a:t>;</a:t>
            </a:r>
            <a:r>
              <a:rPr lang="en-US" altLang="en-US" sz="1800" b="1" dirty="0">
                <a:latin typeface="Courier New" panose="02070309020205020404" pitchFamily="49" charset="0"/>
              </a:rPr>
              <a:t>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give number to account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7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...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7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public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</a:t>
            </a:r>
            <a:r>
              <a:rPr lang="en-US" altLang="en-US" sz="1800" dirty="0" err="1">
                <a:latin typeface="Courier New" panose="02070309020205020404" pitchFamily="49" charset="0"/>
              </a:rPr>
              <a:t>getID</a:t>
            </a:r>
            <a:r>
              <a:rPr lang="en-US" altLang="en-US" sz="1800" dirty="0">
                <a:latin typeface="Courier New" panose="02070309020205020404" pitchFamily="49" charset="0"/>
              </a:rPr>
              <a:t>() { 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return this account's id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return id;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76895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 of Java classes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mtClean="0"/>
              <a:t>A class is used for any of the following in a large program:</a:t>
            </a:r>
          </a:p>
          <a:p>
            <a:pPr lvl="1" eaLnBrk="1" hangingPunct="1">
              <a:buFontTx/>
              <a:buNone/>
            </a:pPr>
            <a:endParaRPr lang="en-US" altLang="en-US" sz="900"/>
          </a:p>
          <a:p>
            <a:pPr lvl="1" eaLnBrk="1" hangingPunct="1"/>
            <a:r>
              <a:rPr lang="en-US" altLang="en-US" smtClean="0"/>
              <a:t>a </a:t>
            </a:r>
            <a:r>
              <a:rPr lang="en-US" altLang="en-US" i="1" smtClean="0"/>
              <a:t>program</a:t>
            </a:r>
            <a:r>
              <a:rPr lang="en-US" altLang="en-US" smtClean="0"/>
              <a:t> : Has a main and perhaps other static methods.</a:t>
            </a:r>
          </a:p>
          <a:p>
            <a:pPr lvl="2" eaLnBrk="1" hangingPunct="1"/>
            <a:r>
              <a:rPr lang="en-US" altLang="en-US" smtClean="0"/>
              <a:t>example: </a:t>
            </a:r>
            <a:r>
              <a:rPr lang="en-US" altLang="en-US" smtClean="0">
                <a:latin typeface="Courier New" panose="02070309020205020404" pitchFamily="49" charset="0"/>
              </a:rPr>
              <a:t>GuessingGame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Birthday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MadLibs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CritterMain</a:t>
            </a:r>
          </a:p>
          <a:p>
            <a:pPr lvl="2" eaLnBrk="1" hangingPunct="1"/>
            <a:r>
              <a:rPr lang="en-US" altLang="en-US" smtClean="0"/>
              <a:t>does not usually declare any static fields (except </a:t>
            </a:r>
            <a:r>
              <a:rPr lang="en-US" altLang="en-US" smtClean="0">
                <a:latin typeface="Courier New" panose="02070309020205020404" pitchFamily="49" charset="0"/>
              </a:rPr>
              <a:t>final</a:t>
            </a:r>
            <a:r>
              <a:rPr lang="en-US" altLang="en-US" smtClean="0"/>
              <a:t>)</a:t>
            </a:r>
          </a:p>
          <a:p>
            <a:pPr lvl="2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an </a:t>
            </a:r>
            <a:r>
              <a:rPr lang="en-US" altLang="en-US" i="1" smtClean="0"/>
              <a:t>object class</a:t>
            </a:r>
            <a:r>
              <a:rPr lang="en-US" altLang="en-US" smtClean="0"/>
              <a:t> : Defines a new type of objects.</a:t>
            </a:r>
          </a:p>
          <a:p>
            <a:pPr lvl="2" eaLnBrk="1" hangingPunct="1"/>
            <a:r>
              <a:rPr lang="en-US" altLang="en-US" smtClean="0"/>
              <a:t>example: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BankAccount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Date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Critter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FratGuy</a:t>
            </a:r>
          </a:p>
          <a:p>
            <a:pPr lvl="2" eaLnBrk="1" hangingPunct="1"/>
            <a:r>
              <a:rPr lang="en-US" altLang="en-US" smtClean="0"/>
              <a:t>declares object fields, constructor(s), and methods</a:t>
            </a:r>
          </a:p>
          <a:p>
            <a:pPr lvl="2" eaLnBrk="1" hangingPunct="1"/>
            <a:r>
              <a:rPr lang="en-US" altLang="en-US" smtClean="0"/>
              <a:t>might declare static fields or methods, but these are less of a focus</a:t>
            </a:r>
          </a:p>
          <a:p>
            <a:pPr lvl="2" eaLnBrk="1" hangingPunct="1"/>
            <a:r>
              <a:rPr lang="en-US" altLang="en-US" smtClean="0"/>
              <a:t>should be encapsulated (all fields and static fields </a:t>
            </a:r>
            <a:r>
              <a:rPr lang="en-US" altLang="en-US" smtClean="0">
                <a:latin typeface="Courier New" panose="02070309020205020404" pitchFamily="49" charset="0"/>
              </a:rPr>
              <a:t>private</a:t>
            </a:r>
            <a:r>
              <a:rPr lang="en-US" altLang="en-US" smtClean="0"/>
              <a:t>)</a:t>
            </a:r>
          </a:p>
          <a:p>
            <a:pPr lvl="2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a </a:t>
            </a:r>
            <a:r>
              <a:rPr lang="en-US" altLang="en-US" i="1" smtClean="0"/>
              <a:t>module</a:t>
            </a:r>
            <a:r>
              <a:rPr lang="en-US" altLang="en-US" smtClean="0"/>
              <a:t> : Utility code implemented as static methods.</a:t>
            </a:r>
          </a:p>
          <a:p>
            <a:pPr lvl="2" eaLnBrk="1" hangingPunct="1"/>
            <a:r>
              <a:rPr lang="en-US" altLang="en-US" smtClean="0"/>
              <a:t>example: </a:t>
            </a:r>
            <a:r>
              <a:rPr lang="en-US" altLang="en-US" smtClean="0">
                <a:latin typeface="Courier New" panose="02070309020205020404" pitchFamily="49" charset="0"/>
              </a:rPr>
              <a:t>Math</a:t>
            </a:r>
          </a:p>
          <a:p>
            <a:pPr lvl="2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056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latin typeface="Courier New" panose="02070309020205020404" pitchFamily="49" charset="0"/>
              </a:rPr>
              <a:t>toString</a:t>
            </a:r>
            <a:r>
              <a:rPr lang="en-US" altLang="en-US" smtClean="0"/>
              <a:t> method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en-US" altLang="en-US" i="1" dirty="0" smtClean="0"/>
              <a:t>tells Java how to convert an object into a </a:t>
            </a:r>
            <a:r>
              <a:rPr lang="en-US" altLang="en-US" i="1" dirty="0" smtClean="0">
                <a:latin typeface="Courier New" panose="02070309020205020404" pitchFamily="49" charset="0"/>
              </a:rPr>
              <a:t>String</a:t>
            </a:r>
            <a:endParaRPr lang="en-US" altLang="en-US" i="1" dirty="0" smtClean="0"/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Point p1 = </a:t>
            </a:r>
            <a:r>
              <a:rPr lang="en-US" alt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Point(7, 2);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("p1: " + </a:t>
            </a: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p1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0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0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	// the above code is really calling the following: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("p1: " + p1</a:t>
            </a: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.toString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()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altLang="en-US" sz="3600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Every class has a </a:t>
            </a:r>
            <a:r>
              <a:rPr lang="en-US" altLang="en-US" dirty="0" err="1" smtClean="0">
                <a:latin typeface="Courier New" panose="02070309020205020404" pitchFamily="49" charset="0"/>
              </a:rPr>
              <a:t>toString</a:t>
            </a:r>
            <a:r>
              <a:rPr lang="en-US" altLang="en-US" dirty="0" smtClean="0"/>
              <a:t>, even if it isn't in your code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Default: class's name </a:t>
            </a:r>
            <a:r>
              <a:rPr lang="en-US" altLang="en-US" dirty="0" smtClean="0">
                <a:latin typeface="Courier New" panose="02070309020205020404" pitchFamily="49" charset="0"/>
              </a:rPr>
              <a:t>@</a:t>
            </a:r>
            <a:r>
              <a:rPr lang="en-US" altLang="en-US" dirty="0" smtClean="0"/>
              <a:t> object's memory address  </a:t>
            </a:r>
            <a:r>
              <a:rPr lang="en-US" altLang="en-US" sz="1800" dirty="0"/>
              <a:t>(base 16)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Point@9e8c34</a:t>
            </a:r>
          </a:p>
        </p:txBody>
      </p:sp>
    </p:spTree>
    <p:extLst>
      <p:ext uri="{BB962C8B-B14F-4D97-AF65-F5344CB8AC3E}">
        <p14:creationId xmlns:p14="http://schemas.microsoft.com/office/powerpoint/2010/main" val="866195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toString</a:t>
            </a:r>
            <a:r>
              <a:rPr lang="en-US" altLang="en-US" smtClean="0"/>
              <a:t> syntax</a:t>
            </a:r>
          </a:p>
        </p:txBody>
      </p:sp>
      <p:sp>
        <p:nvSpPr>
          <p:cNvPr id="85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public String </a:t>
            </a:r>
            <a:r>
              <a:rPr lang="en-US" altLang="en-US" dirty="0" err="1" smtClean="0">
                <a:latin typeface="Courier New" panose="02070309020205020404" pitchFamily="49" charset="0"/>
              </a:rPr>
              <a:t>toString</a:t>
            </a:r>
            <a:r>
              <a:rPr lang="en-US" altLang="en-US" dirty="0" smtClean="0">
                <a:latin typeface="Courier New" panose="02070309020205020404" pitchFamily="49" charset="0"/>
              </a:rPr>
              <a:t>()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b="1" dirty="0" smtClean="0"/>
              <a:t>code that returns a String representing this object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Method name, return, and parameters must match exactly.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Example: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Returns a String representing this Point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//  in the form (x, y)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String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	???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9688016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Object initialization: constructors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346075" lvl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07943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Initializing objects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Currently it takes 3 lines to create a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and initialize it: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Point p = new Point();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p.x = 3;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p.y = 8;                     // tedious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b="1" smtClean="0">
              <a:solidFill>
                <a:srgbClr val="800000"/>
              </a:solidFill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b="1" smtClean="0">
              <a:solidFill>
                <a:srgbClr val="800000"/>
              </a:solidFill>
            </a:endParaRPr>
          </a:p>
          <a:p>
            <a:pPr eaLnBrk="1" hangingPunct="1"/>
            <a:r>
              <a:rPr lang="en-US" altLang="en-US" smtClean="0"/>
              <a:t>We'd rather specify the fields' initial values at the start: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Point p = new Point(</a:t>
            </a: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3, 8</a:t>
            </a:r>
            <a:r>
              <a:rPr lang="en-US" altLang="en-US" sz="2000">
                <a:latin typeface="Courier New" panose="02070309020205020404" pitchFamily="49" charset="0"/>
              </a:rPr>
              <a:t>);   </a:t>
            </a: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// better!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b="1" smtClean="0">
              <a:solidFill>
                <a:srgbClr val="008080"/>
              </a:solidFill>
            </a:endParaRPr>
          </a:p>
          <a:p>
            <a:pPr lvl="1" eaLnBrk="1" hangingPunct="1"/>
            <a:r>
              <a:rPr lang="en-US" altLang="en-US" smtClean="0"/>
              <a:t>We are able to do this with most types of objects in Java.</a:t>
            </a:r>
          </a:p>
        </p:txBody>
      </p:sp>
    </p:spTree>
    <p:extLst>
      <p:ext uri="{BB962C8B-B14F-4D97-AF65-F5344CB8AC3E}">
        <p14:creationId xmlns:p14="http://schemas.microsoft.com/office/powerpoint/2010/main" val="8980849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Constructors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en-US" b="1" dirty="0" smtClean="0"/>
              <a:t>constructor</a:t>
            </a:r>
            <a:r>
              <a:rPr lang="en-US" altLang="en-US" dirty="0" smtClean="0"/>
              <a:t>: Initializes the state of new objects.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public </a:t>
            </a:r>
            <a:r>
              <a:rPr lang="en-US" altLang="en-US" b="1" dirty="0" smtClean="0"/>
              <a:t>type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/>
              <a:t>parameters</a:t>
            </a:r>
            <a:r>
              <a:rPr lang="en-US" altLang="en-US" dirty="0" smtClean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b="1" dirty="0" smtClean="0"/>
              <a:t>statements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/>
              <a:t>runs when the client uses the </a:t>
            </a:r>
            <a:r>
              <a:rPr lang="en-US" altLang="en-US" dirty="0" smtClean="0">
                <a:latin typeface="Courier New" panose="02070309020205020404" pitchFamily="49" charset="0"/>
              </a:rPr>
              <a:t>new</a:t>
            </a:r>
            <a:r>
              <a:rPr lang="en-US" altLang="en-US" dirty="0" smtClean="0"/>
              <a:t> keyword</a:t>
            </a:r>
          </a:p>
          <a:p>
            <a:pPr lvl="1" eaLnBrk="1" hangingPunct="1">
              <a:lnSpc>
                <a:spcPct val="120000"/>
              </a:lnSpc>
            </a:pPr>
            <a:endParaRPr lang="en-US" altLang="en-US" dirty="0" smtClean="0"/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/>
              <a:t>no return type is specified;</a:t>
            </a:r>
            <a:br>
              <a:rPr lang="en-US" altLang="en-US" dirty="0" smtClean="0"/>
            </a:br>
            <a:r>
              <a:rPr lang="en-US" altLang="en-US" dirty="0" smtClean="0"/>
              <a:t>it implicitly "returns" the new object being created</a:t>
            </a:r>
            <a:endParaRPr lang="en-US" altLang="en-US" sz="900" dirty="0"/>
          </a:p>
          <a:p>
            <a:pPr lvl="1" eaLnBrk="1" hangingPunct="1">
              <a:lnSpc>
                <a:spcPct val="120000"/>
              </a:lnSpc>
            </a:pPr>
            <a:endParaRPr lang="en-US" altLang="en-US" dirty="0" smtClean="0"/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/>
              <a:t>If a class has no constructor, Java gives it a </a:t>
            </a:r>
            <a:r>
              <a:rPr lang="en-US" altLang="en-US" i="1" dirty="0" smtClean="0">
                <a:solidFill>
                  <a:srgbClr val="C00000"/>
                </a:solidFill>
              </a:rPr>
              <a:t>default constructor</a:t>
            </a:r>
            <a:r>
              <a:rPr lang="en-US" altLang="en-US" dirty="0" smtClean="0"/>
              <a:t> with no parameters that sets all fields to 0.</a:t>
            </a:r>
          </a:p>
        </p:txBody>
      </p:sp>
    </p:spTree>
    <p:extLst>
      <p:ext uri="{BB962C8B-B14F-4D97-AF65-F5344CB8AC3E}">
        <p14:creationId xmlns:p14="http://schemas.microsoft.com/office/powerpoint/2010/main" val="15979440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17365</TotalTime>
  <Words>2439</Words>
  <Application>Microsoft Office PowerPoint</Application>
  <PresentationFormat>Widescreen</PresentationFormat>
  <Paragraphs>671</Paragraphs>
  <Slides>43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5" baseType="lpstr">
      <vt:lpstr>Arial</vt:lpstr>
      <vt:lpstr>Calibri</vt:lpstr>
      <vt:lpstr>Calibri Light</vt:lpstr>
      <vt:lpstr>Consolas</vt:lpstr>
      <vt:lpstr>Courier New</vt:lpstr>
      <vt:lpstr>Mangal</vt:lpstr>
      <vt:lpstr>Tahoma</vt:lpstr>
      <vt:lpstr>Times New Roman</vt:lpstr>
      <vt:lpstr>Verdana</vt:lpstr>
      <vt:lpstr>Wingdings</vt:lpstr>
      <vt:lpstr>Custom Design</vt:lpstr>
      <vt:lpstr>Equation</vt:lpstr>
      <vt:lpstr>Classes</vt:lpstr>
      <vt:lpstr>Accessor method questions</vt:lpstr>
      <vt:lpstr>Accessor method answers</vt:lpstr>
      <vt:lpstr>Printing objects</vt:lpstr>
      <vt:lpstr>The toString method</vt:lpstr>
      <vt:lpstr>toString syntax</vt:lpstr>
      <vt:lpstr>Object initialization: constructors</vt:lpstr>
      <vt:lpstr>Initializing objects</vt:lpstr>
      <vt:lpstr>Constructors</vt:lpstr>
      <vt:lpstr>Constructor example</vt:lpstr>
      <vt:lpstr>Tracing a constructor call</vt:lpstr>
      <vt:lpstr>Client code, version 3</vt:lpstr>
      <vt:lpstr>Multiple constructors</vt:lpstr>
      <vt:lpstr>Common constructor bugs</vt:lpstr>
      <vt:lpstr>Encapsulation</vt:lpstr>
      <vt:lpstr>Encapsulation</vt:lpstr>
      <vt:lpstr>Private fields</vt:lpstr>
      <vt:lpstr>Accessing private state</vt:lpstr>
      <vt:lpstr>Point class, version 4</vt:lpstr>
      <vt:lpstr>Benefits of encapsulation</vt:lpstr>
      <vt:lpstr>The this keyword</vt:lpstr>
      <vt:lpstr>Variable shadowing</vt:lpstr>
      <vt:lpstr>Fixing shadowing</vt:lpstr>
      <vt:lpstr>Calling another constructor</vt:lpstr>
      <vt:lpstr>Copying Point’s</vt:lpstr>
      <vt:lpstr>Copying Point’s</vt:lpstr>
      <vt:lpstr>Testing for Equality</vt:lpstr>
      <vt:lpstr>Point Class</vt:lpstr>
      <vt:lpstr>Static methods/fields</vt:lpstr>
      <vt:lpstr>Multi-class systems</vt:lpstr>
      <vt:lpstr>Redundant program 1</vt:lpstr>
      <vt:lpstr>Redundant program 2</vt:lpstr>
      <vt:lpstr>Classes as modules</vt:lpstr>
      <vt:lpstr>More about modules</vt:lpstr>
      <vt:lpstr>Using a module</vt:lpstr>
      <vt:lpstr>Modules in Java libraries</vt:lpstr>
      <vt:lpstr>Static members</vt:lpstr>
      <vt:lpstr>Static fields</vt:lpstr>
      <vt:lpstr>Accessing static fields</vt:lpstr>
      <vt:lpstr>BankAccount solution</vt:lpstr>
      <vt:lpstr>Static methods</vt:lpstr>
      <vt:lpstr>BankAccount solution</vt:lpstr>
      <vt:lpstr>Summary of Java classes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595</cp:revision>
  <dcterms:created xsi:type="dcterms:W3CDTF">2008-06-28T20:57:21Z</dcterms:created>
  <dcterms:modified xsi:type="dcterms:W3CDTF">2017-09-08T17:41:48Z</dcterms:modified>
</cp:coreProperties>
</file>