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23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Review and Arrays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CSCI 162 </a:t>
            </a:r>
            <a:r>
              <a:rPr lang="mr-IN" sz="2000" dirty="0" smtClean="0">
                <a:latin typeface="+mj-lt"/>
              </a:rPr>
              <a:t>–</a:t>
            </a:r>
            <a:r>
              <a:rPr lang="en-US" sz="2000" dirty="0" smtClean="0">
                <a:latin typeface="+mj-lt"/>
              </a:rPr>
              <a:t> Introduction to Programming II</a:t>
            </a:r>
          </a:p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William Killian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Accessing array elements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endParaRPr lang="en-US" altLang="en-US" sz="2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[] numbers = </a:t>
            </a:r>
            <a:r>
              <a:rPr lang="en-US" alt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99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endParaRPr lang="en-US" altLang="en-US" sz="2800" dirty="0">
              <a:latin typeface="Consolas" charset="0"/>
              <a:ea typeface="Consolas" charset="0"/>
              <a:cs typeface="Consolas" charset="0"/>
            </a:endParaRP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8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x = 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numbers[x]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42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lnSpc>
                <a:spcPct val="80000"/>
              </a:lnSpc>
              <a:buNone/>
              <a:tabLst>
                <a:tab pos="5024438" algn="l"/>
              </a:tabLst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	numbers[numbers[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]] = </a:t>
            </a:r>
            <a:r>
              <a:rPr lang="en-US" altLang="en-US" sz="28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; </a:t>
            </a:r>
            <a:endParaRPr lang="en-US" altLang="en-US" sz="28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83197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660769"/>
              </p:ext>
            </p:extLst>
          </p:nvPr>
        </p:nvGraphicFramePr>
        <p:xfrm>
          <a:off x="6248400" y="4094998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198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286186"/>
              </p:ext>
            </p:extLst>
          </p:nvPr>
        </p:nvGraphicFramePr>
        <p:xfrm>
          <a:off x="6172200" y="1752601"/>
          <a:ext cx="1447800" cy="457200"/>
        </p:xfrm>
        <a:graphic>
          <a:graphicData uri="http://schemas.openxmlformats.org/drawingml/2006/table">
            <a:tbl>
              <a:tblPr/>
              <a:tblGrid>
                <a:gridCol w="1447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2032" name="Group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568199"/>
              </p:ext>
            </p:extLst>
          </p:nvPr>
        </p:nvGraphicFramePr>
        <p:xfrm>
          <a:off x="6248400" y="4094998"/>
          <a:ext cx="1428750" cy="5207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331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92202"/>
              </p:ext>
            </p:extLst>
          </p:nvPr>
        </p:nvGraphicFramePr>
        <p:xfrm>
          <a:off x="6248400" y="2209801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3346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972366"/>
              </p:ext>
            </p:extLst>
          </p:nvPr>
        </p:nvGraphicFramePr>
        <p:xfrm>
          <a:off x="6248400" y="2209801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Arrays and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 smtClean="0"/>
              <a:t> loops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It is common to use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 smtClean="0"/>
              <a:t> loops to access array elements.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(numbers[i] +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(); </a:t>
            </a:r>
            <a:endParaRPr lang="en-US" altLang="en-US" sz="24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lnSpc>
                <a:spcPct val="80000"/>
              </a:lnSpc>
            </a:pPr>
            <a:endParaRPr lang="en-US" altLang="en-US" sz="2000" dirty="0"/>
          </a:p>
          <a:p>
            <a:pPr marL="273050" indent="-273050">
              <a:lnSpc>
                <a:spcPct val="110000"/>
              </a:lnSpc>
            </a:pPr>
            <a:r>
              <a:rPr lang="en-US" altLang="en-US" dirty="0" smtClean="0"/>
              <a:t>Sometimes we assign each element a value in a loop.</a:t>
            </a:r>
          </a:p>
          <a:p>
            <a:pPr marL="639763" lvl="1" indent="-246063">
              <a:lnSpc>
                <a:spcPct val="11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10000"/>
              </a:lnSpc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altLang="en-US" sz="24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  numbers[i] = </a:t>
            </a:r>
            <a:r>
              <a:rPr lang="en-US" altLang="en-US" sz="2400" b="1" dirty="0">
                <a:latin typeface="Consolas" charset="0"/>
                <a:ea typeface="Consolas" charset="0"/>
                <a:cs typeface="Consolas" charset="0"/>
              </a:rPr>
              <a:t>?</a:t>
            </a: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666671"/>
              </p:ext>
            </p:extLst>
          </p:nvPr>
        </p:nvGraphicFramePr>
        <p:xfrm>
          <a:off x="6502400" y="5459496"/>
          <a:ext cx="5308600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length</a:t>
            </a:r>
            <a:r>
              <a:rPr lang="en-US" altLang="en-US" dirty="0" smtClean="0"/>
              <a:t> field</a:t>
            </a:r>
          </a:p>
        </p:txBody>
      </p:sp>
      <p:sp>
        <p:nvSpPr>
          <p:cNvPr id="183603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An array's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length</a:t>
            </a:r>
            <a:r>
              <a:rPr lang="en-US" altLang="en-US" dirty="0" smtClean="0"/>
              <a:t> field stores its number of elements.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900" dirty="0"/>
          </a:p>
          <a:p>
            <a:pPr marL="639763" lvl="1" indent="-246063">
              <a:buNone/>
            </a:pPr>
            <a:r>
              <a:rPr lang="en-US" altLang="en-US" dirty="0" smtClean="0"/>
              <a:t>	</a:t>
            </a:r>
            <a:r>
              <a:rPr lang="en-US" altLang="en-US" b="1" dirty="0" err="1" smtClean="0"/>
              <a:t>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length</a:t>
            </a: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639763" lvl="1" indent="-246063"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i = 0; i &lt; </a:t>
            </a:r>
            <a:r>
              <a:rPr lang="en-US" altLang="en-US" b="1" dirty="0" err="1" smtClean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numbers.length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marL="639763" lvl="1" indent="-246063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i="1" dirty="0" err="1" smtClean="0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(numbers[i] + </a:t>
            </a:r>
            <a:r>
              <a:rPr lang="en-US" altLang="en-US" dirty="0" smtClean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"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639763" lvl="1" indent="-246063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  <a:p>
            <a:pPr marL="639763" lvl="1" indent="-246063">
              <a:spcBef>
                <a:spcPct val="0"/>
              </a:spcBef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It does </a:t>
            </a:r>
            <a:r>
              <a:rPr lang="en-US" altLang="en-US" b="1" i="1" u="sng" dirty="0" smtClean="0">
                <a:solidFill>
                  <a:srgbClr val="C00000"/>
                </a:solidFill>
              </a:rPr>
              <a:t>NOT</a:t>
            </a:r>
            <a:r>
              <a:rPr lang="en-US" altLang="en-US" dirty="0" smtClean="0"/>
              <a:t> use parentheses like a String's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length() </a:t>
            </a:r>
            <a:r>
              <a:rPr lang="en-US" altLang="en-US" dirty="0" smtClean="0">
                <a:latin typeface="Calibri" charset="0"/>
                <a:ea typeface="Calibri" charset="0"/>
                <a:cs typeface="Calibri" charset="0"/>
              </a:rPr>
              <a:t>method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spcBef>
                <a:spcPct val="0"/>
              </a:spcBef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What expressions refer to:</a:t>
            </a:r>
          </a:p>
          <a:p>
            <a:pPr marL="639763" lvl="1" indent="-246063"/>
            <a:r>
              <a:rPr lang="en-US" altLang="en-US" dirty="0" smtClean="0"/>
              <a:t>The last element of any array?  </a:t>
            </a:r>
          </a:p>
          <a:p>
            <a:pPr marL="639763" lvl="1" indent="-246063"/>
            <a:r>
              <a:rPr lang="en-US" altLang="en-US" dirty="0" smtClean="0"/>
              <a:t>The middle element?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Weather question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smtClean="0"/>
              <a:t>Use an array to solve the weather problem:</a:t>
            </a:r>
          </a:p>
          <a:p>
            <a:pPr marL="639763" lvl="1" indent="-246063">
              <a:buNone/>
            </a:pPr>
            <a:endParaRPr lang="en-US" altLang="en-US" sz="8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How many days' temperatures?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1's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45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2's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44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3's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39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4's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5's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6's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7's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53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Average temp = 44.6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4 days were above average.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Weather answer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25563"/>
            <a:ext cx="11430000" cy="545623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Reads temperatures from the user, computes average and # days above average.</a:t>
            </a:r>
            <a:endParaRPr lang="en-US" altLang="en-US" sz="700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Weather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300" i="1" dirty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(String[]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Scanner console =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Scanner(System.</a:t>
            </a:r>
            <a:r>
              <a:rPr lang="en-US" altLang="en-US" sz="1300" i="1" dirty="0"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"How many days' temperatures? 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days 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700" dirty="0">
                <a:latin typeface="Consolas" charset="0"/>
                <a:ea typeface="Consolas" charset="0"/>
                <a:cs typeface="Consolas" charset="0"/>
              </a:rPr>
              <a:t>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Create temperature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sum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 = 0; i &lt; days; i++) {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read/store each day's temperature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("Day " + (i + 1) + "'s high temp: 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Store temperature in array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  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Update 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average = (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 sum / days;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count = 0;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// Count days over average</a:t>
            </a:r>
            <a:endParaRPr lang="en-US" altLang="en-US" sz="700" dirty="0">
              <a:solidFill>
                <a:srgbClr val="008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700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1300" b="1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     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Report results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out.printf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"Average temp = %.1f\n"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average);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13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(count + </a:t>
            </a:r>
            <a:r>
              <a:rPr lang="en-US" altLang="en-US" sz="13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 days above average"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Can we solve this problem?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Consider the following program (input underlined):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How many days' temperatures?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1's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2's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3's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39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4's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48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5's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37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6's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46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Day 7's high temp: </a:t>
            </a:r>
            <a:r>
              <a:rPr lang="en-US" altLang="en-US" b="1" u="sng" dirty="0" smtClean="0">
                <a:latin typeface="Consolas" charset="0"/>
                <a:ea typeface="Consolas" charset="0"/>
                <a:cs typeface="Consolas" charset="0"/>
              </a:rPr>
              <a:t>53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Average temp = 44.6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4 days were above average.</a:t>
            </a:r>
          </a:p>
        </p:txBody>
      </p:sp>
      <p:pic>
        <p:nvPicPr>
          <p:cNvPr id="4100" name="Picture 4" descr="CLOUDS&amp;R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057400"/>
            <a:ext cx="2039938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Why the problem is hard</a:t>
            </a:r>
          </a:p>
        </p:txBody>
      </p:sp>
      <p:sp>
        <p:nvSpPr>
          <p:cNvPr id="182374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We need each input value twice</a:t>
            </a:r>
          </a:p>
          <a:p>
            <a:pPr marL="639763" lvl="1" indent="-246063"/>
            <a:r>
              <a:rPr lang="en-US" altLang="en-US" dirty="0" smtClean="0"/>
              <a:t>to compute the average (a cumulative sum)</a:t>
            </a:r>
          </a:p>
          <a:p>
            <a:pPr marL="639763" lvl="1" indent="-246063"/>
            <a:r>
              <a:rPr lang="en-US" altLang="en-US" dirty="0" smtClean="0"/>
              <a:t>to count how many were above average</a:t>
            </a:r>
          </a:p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We could read each value into a variable... but we</a:t>
            </a:r>
          </a:p>
          <a:p>
            <a:pPr marL="639763" lvl="1" indent="-246063"/>
            <a:r>
              <a:rPr lang="en-US" altLang="en-US" dirty="0" smtClean="0"/>
              <a:t>don't know how many days are needed until the program runs</a:t>
            </a:r>
          </a:p>
          <a:p>
            <a:pPr marL="639763" lvl="1" indent="-246063"/>
            <a:r>
              <a:rPr lang="en-US" altLang="en-US" dirty="0" smtClean="0"/>
              <a:t>don't know how many variables to declare</a:t>
            </a:r>
            <a:endParaRPr lang="en-US" altLang="en-US" sz="2100" dirty="0"/>
          </a:p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We need a way to declare many variables in one step.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3050" indent="-273050"/>
            <a:endParaRPr lang="en-US" altLang="en-US" b="1" dirty="0" smtClean="0"/>
          </a:p>
          <a:p>
            <a:pPr marL="273050" indent="-273050"/>
            <a:r>
              <a:rPr lang="en-US" altLang="en-US" b="1" dirty="0" smtClean="0"/>
              <a:t>array</a:t>
            </a:r>
            <a:r>
              <a:rPr lang="en-US" altLang="en-US" dirty="0" smtClean="0"/>
              <a:t>: object that stores many values of the same type.</a:t>
            </a:r>
          </a:p>
          <a:p>
            <a:pPr marL="639763" lvl="1" indent="-246063"/>
            <a:endParaRPr lang="en-US" altLang="en-US" b="1" dirty="0" smtClean="0"/>
          </a:p>
          <a:p>
            <a:pPr marL="639763" lvl="1" indent="-246063"/>
            <a:r>
              <a:rPr lang="en-US" altLang="en-US" b="1" dirty="0" smtClean="0"/>
              <a:t>element</a:t>
            </a:r>
            <a:r>
              <a:rPr lang="en-US" altLang="en-US" dirty="0" smtClean="0"/>
              <a:t>: One value in an array.</a:t>
            </a:r>
            <a:endParaRPr lang="en-US" altLang="en-US" b="1" dirty="0" smtClean="0"/>
          </a:p>
          <a:p>
            <a:pPr marL="639763" lvl="1" indent="-246063"/>
            <a:r>
              <a:rPr lang="en-US" altLang="en-US" b="1" dirty="0" smtClean="0"/>
              <a:t>index</a:t>
            </a:r>
            <a:r>
              <a:rPr lang="en-US" altLang="en-US" dirty="0" smtClean="0"/>
              <a:t>: A 0-based integer to access an element from an array.</a:t>
            </a:r>
          </a:p>
        </p:txBody>
      </p:sp>
      <p:graphicFrame>
        <p:nvGraphicFramePr>
          <p:cNvPr id="18247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06531"/>
              </p:ext>
            </p:extLst>
          </p:nvPr>
        </p:nvGraphicFramePr>
        <p:xfrm>
          <a:off x="2284412" y="4191000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184" name="Group 55"/>
          <p:cNvGrpSpPr>
            <a:grpSpLocks/>
          </p:cNvGrpSpPr>
          <p:nvPr/>
        </p:nvGrpSpPr>
        <p:grpSpPr bwMode="auto">
          <a:xfrm>
            <a:off x="2819400" y="5334000"/>
            <a:ext cx="6207125" cy="857250"/>
            <a:chOff x="999" y="3600"/>
            <a:chExt cx="3910" cy="540"/>
          </a:xfrm>
        </p:grpSpPr>
        <p:grpSp>
          <p:nvGrpSpPr>
            <p:cNvPr id="6185" name="Group 56"/>
            <p:cNvGrpSpPr>
              <a:grpSpLocks/>
            </p:cNvGrpSpPr>
            <p:nvPr/>
          </p:nvGrpSpPr>
          <p:grpSpPr bwMode="auto">
            <a:xfrm>
              <a:off x="999" y="3600"/>
              <a:ext cx="781" cy="540"/>
              <a:chOff x="999" y="3600"/>
              <a:chExt cx="781" cy="540"/>
            </a:xfrm>
          </p:grpSpPr>
          <p:sp>
            <p:nvSpPr>
              <p:cNvPr id="6192" name="Line 57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3" name="Text Box 58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781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/>
                <a:r>
                  <a:rPr lang="en-US" altLang="en-US" sz="2000" dirty="0">
                    <a:latin typeface="Calibri" charset="0"/>
                    <a:ea typeface="Calibri" charset="0"/>
                    <a:cs typeface="Calibri" charset="0"/>
                  </a:rPr>
                  <a:t>element 0</a:t>
                </a:r>
              </a:p>
            </p:txBody>
          </p:sp>
        </p:grpSp>
        <p:grpSp>
          <p:nvGrpSpPr>
            <p:cNvPr id="6186" name="Group 59"/>
            <p:cNvGrpSpPr>
              <a:grpSpLocks/>
            </p:cNvGrpSpPr>
            <p:nvPr/>
          </p:nvGrpSpPr>
          <p:grpSpPr bwMode="auto">
            <a:xfrm>
              <a:off x="2391" y="3600"/>
              <a:ext cx="781" cy="540"/>
              <a:chOff x="999" y="3600"/>
              <a:chExt cx="781" cy="540"/>
            </a:xfrm>
          </p:grpSpPr>
          <p:sp>
            <p:nvSpPr>
              <p:cNvPr id="6190" name="Line 60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1" name="Text Box 61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781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/>
                <a:r>
                  <a:rPr lang="en-US" altLang="en-US" sz="2000">
                    <a:latin typeface="Calibri" charset="0"/>
                    <a:ea typeface="Calibri" charset="0"/>
                    <a:cs typeface="Calibri" charset="0"/>
                  </a:rPr>
                  <a:t>element 4</a:t>
                </a:r>
              </a:p>
            </p:txBody>
          </p:sp>
        </p:grpSp>
        <p:grpSp>
          <p:nvGrpSpPr>
            <p:cNvPr id="6187" name="Group 62"/>
            <p:cNvGrpSpPr>
              <a:grpSpLocks/>
            </p:cNvGrpSpPr>
            <p:nvPr/>
          </p:nvGrpSpPr>
          <p:grpSpPr bwMode="auto">
            <a:xfrm>
              <a:off x="4128" y="3600"/>
              <a:ext cx="781" cy="540"/>
              <a:chOff x="999" y="3600"/>
              <a:chExt cx="781" cy="540"/>
            </a:xfrm>
          </p:grpSpPr>
          <p:sp>
            <p:nvSpPr>
              <p:cNvPr id="6188" name="Line 63"/>
              <p:cNvSpPr>
                <a:spLocks noChangeShapeType="1"/>
              </p:cNvSpPr>
              <p:nvPr/>
            </p:nvSpPr>
            <p:spPr bwMode="auto">
              <a:xfrm flipV="1">
                <a:off x="1392" y="360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89" name="Text Box 64"/>
              <p:cNvSpPr txBox="1">
                <a:spLocks noChangeArrowheads="1"/>
              </p:cNvSpPr>
              <p:nvPr/>
            </p:nvSpPr>
            <p:spPr bwMode="auto">
              <a:xfrm>
                <a:off x="999" y="3888"/>
                <a:ext cx="781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/>
                <a:r>
                  <a:rPr lang="en-US" altLang="en-US" sz="2000">
                    <a:latin typeface="Calibri" charset="0"/>
                    <a:ea typeface="Calibri" charset="0"/>
                    <a:cs typeface="Calibri" charset="0"/>
                  </a:rPr>
                  <a:t>element 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 declaration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74650" indent="-285750">
              <a:buNone/>
              <a:tabLst>
                <a:tab pos="2003425" algn="l"/>
                <a:tab pos="4689475" algn="l"/>
              </a:tabLst>
            </a:pPr>
            <a:endParaRPr lang="en-US" altLang="en-US" b="1" dirty="0" smtClean="0"/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T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ype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Type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b="1" i="1" dirty="0" smtClean="0">
                <a:latin typeface="Consolas" charset="0"/>
                <a:ea typeface="Consolas" charset="0"/>
                <a:cs typeface="Consolas" charset="0"/>
              </a:rPr>
              <a:t>integer-expr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];</a:t>
            </a: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endParaRPr lang="en-US" altLang="en-US" dirty="0" smtClean="0"/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r>
              <a:rPr lang="en-US" altLang="en-US" dirty="0" smtClean="0"/>
              <a:t>Example:	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[] numbers = 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[10];</a:t>
            </a:r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altLang="en-US" dirty="0" smtClean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altLang="en-US" dirty="0" smtClean="0"/>
          </a:p>
          <a:p>
            <a:pPr marL="742950" lvl="1" indent="-285750">
              <a:tabLst>
                <a:tab pos="2003425" algn="l"/>
                <a:tab pos="4689475" algn="l"/>
              </a:tabLst>
            </a:pPr>
            <a:endParaRPr lang="en-US" altLang="en-US" dirty="0" smtClean="0"/>
          </a:p>
          <a:p>
            <a:pPr marL="374650" indent="-285750">
              <a:buNone/>
              <a:tabLst>
                <a:tab pos="2003425" algn="l"/>
                <a:tab pos="4689475" algn="l"/>
              </a:tabLst>
            </a:pPr>
            <a:endParaRPr lang="en-US" altLang="en-US" dirty="0" smtClean="0"/>
          </a:p>
        </p:txBody>
      </p:sp>
      <p:graphicFrame>
        <p:nvGraphicFramePr>
          <p:cNvPr id="1825796" name="Group 4"/>
          <p:cNvGraphicFramePr>
            <a:graphicFrameLocks noGrp="1"/>
          </p:cNvGraphicFramePr>
          <p:nvPr/>
        </p:nvGraphicFramePr>
        <p:xfrm>
          <a:off x="2286001" y="4216400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dirty="0" smtClean="0"/>
              <a:t>Array declaration, cont.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>
              <a:tabLst>
                <a:tab pos="4689475" algn="l"/>
              </a:tabLst>
            </a:pPr>
            <a:r>
              <a:rPr lang="en-US" altLang="en-US" dirty="0" smtClean="0"/>
              <a:t>The length can be any integer expression.</a:t>
            </a:r>
          </a:p>
          <a:p>
            <a:pPr marL="742950" lvl="1" indent="-285750">
              <a:buNone/>
              <a:tabLst>
                <a:tab pos="4689475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285750" indent="-285750">
              <a:buNone/>
              <a:tabLst>
                <a:tab pos="4689475" algn="l"/>
              </a:tabLst>
            </a:pPr>
            <a:r>
              <a:rPr lang="en-US" altLang="en-US" sz="27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7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285750" indent="-285750">
              <a:buNone/>
              <a:tabLst>
                <a:tab pos="4689475" algn="l"/>
              </a:tabLst>
            </a:pPr>
            <a:r>
              <a:rPr lang="en-US" altLang="en-US" sz="27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[] data;</a:t>
            </a:r>
          </a:p>
          <a:p>
            <a:pPr marL="285750" indent="-285750">
              <a:buNone/>
              <a:tabLst>
                <a:tab pos="4689475" algn="l"/>
              </a:tabLst>
            </a:pP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data = </a:t>
            </a:r>
            <a:r>
              <a:rPr lang="en-US" altLang="en-US" sz="27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7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[x %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7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700" dirty="0" smtClean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4689475" algn="l"/>
              </a:tabLst>
            </a:pPr>
            <a:endParaRPr lang="en-US" altLang="en-US" dirty="0" smtClean="0"/>
          </a:p>
          <a:p>
            <a:pPr marL="342900" indent="-342900">
              <a:tabLst>
                <a:tab pos="4689475" algn="l"/>
              </a:tabLst>
            </a:pPr>
            <a:r>
              <a:rPr lang="en-US" altLang="en-US" dirty="0" smtClean="0"/>
              <a:t>Each element initially gets a "zero-equivalent" value.</a:t>
            </a:r>
          </a:p>
          <a:p>
            <a:pPr marL="342900" indent="-342900">
              <a:buNone/>
              <a:tabLst>
                <a:tab pos="4689475" algn="l"/>
              </a:tabLst>
            </a:pPr>
            <a:endParaRPr lang="en-US" altLang="en-US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42146090"/>
              </p:ext>
            </p:extLst>
          </p:nvPr>
        </p:nvGraphicFramePr>
        <p:xfrm>
          <a:off x="6172200" y="1825625"/>
          <a:ext cx="5181600" cy="3017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Type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Default Value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double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0.0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boolean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28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String</a:t>
                      </a:r>
                      <a:endParaRPr lang="en-US" sz="2800" baseline="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baseline="0" dirty="0" smtClean="0"/>
                        <a:t>(or other object)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null</a:t>
                      </a:r>
                      <a:endParaRPr lang="en-US" sz="2800" dirty="0" smtClean="0"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dirty="0" smtClean="0"/>
                        <a:t>(</a:t>
                      </a:r>
                      <a:r>
                        <a:rPr lang="en-US" sz="2800" baseline="0" dirty="0" smtClean="0"/>
                        <a:t>no object)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Accessing elements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index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dirty="0" smtClean="0">
                <a:latin typeface="Courier New" panose="02070309020205020404" pitchFamily="49" charset="0"/>
              </a:rPr>
              <a:t>	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access</a:t>
            </a:r>
          </a:p>
          <a:p>
            <a:pPr marL="273050" indent="-273050">
              <a:buNone/>
              <a:tabLst>
                <a:tab pos="4572000" algn="l"/>
              </a:tabLst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index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value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;	 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modify</a:t>
            </a:r>
          </a:p>
          <a:p>
            <a:pPr marL="273050" indent="-273050">
              <a:buNone/>
              <a:tabLst>
                <a:tab pos="4572000" algn="l"/>
              </a:tabLst>
            </a:pPr>
            <a:r>
              <a:rPr lang="en-US" altLang="en-US" dirty="0" smtClean="0"/>
              <a:t>Example:</a:t>
            </a:r>
          </a:p>
          <a:p>
            <a:pPr marL="639763" lvl="1" indent="-246063">
              <a:buNone/>
              <a:tabLst>
                <a:tab pos="4572000" algn="l"/>
              </a:tabLst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numbers[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27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numbers[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] = -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sz="2600" dirty="0">
              <a:latin typeface="Consolas" charset="0"/>
              <a:ea typeface="Consolas" charset="0"/>
              <a:cs typeface="Consolas" charset="0"/>
            </a:endParaRP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6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6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numbers[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if (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numbers[</a:t>
            </a:r>
            <a:r>
              <a:rPr lang="en-US" altLang="en-US" sz="2600" b="1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600" b="1" dirty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6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6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600" i="1" dirty="0" err="1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6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"Element 3 is negative."</a:t>
            </a: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182563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sz="26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127316"/>
              </p:ext>
            </p:extLst>
          </p:nvPr>
        </p:nvGraphicFramePr>
        <p:xfrm>
          <a:off x="5105400" y="2813844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784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084993"/>
              </p:ext>
            </p:extLst>
          </p:nvPr>
        </p:nvGraphicFramePr>
        <p:xfrm>
          <a:off x="5105400" y="2813844"/>
          <a:ext cx="641667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  <a:gridCol w="554038"/>
                <a:gridCol w="554037"/>
                <a:gridCol w="554038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2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Arrays of other types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3" indent="-246063">
              <a:lnSpc>
                <a:spcPct val="80000"/>
              </a:lnSpc>
              <a:buNone/>
            </a:pPr>
            <a:endParaRPr lang="en-US" altLang="en-US" sz="2800" dirty="0">
              <a:latin typeface="Consolas" charset="0"/>
              <a:ea typeface="Consolas" charset="0"/>
              <a:cs typeface="Consolas" charset="0"/>
            </a:endParaRP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[] results = </a:t>
            </a: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double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results[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3.4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results[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= -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0.5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182563" indent="-246063">
              <a:lnSpc>
                <a:spcPct val="80000"/>
              </a:lnSpc>
              <a:buNone/>
            </a:pPr>
            <a:endParaRPr lang="en-US" altLang="en-US" sz="2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182563" indent="-246063">
              <a:buNone/>
            </a:pPr>
            <a:endParaRPr lang="en-US" altLang="en-US" sz="2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[] tests = </a:t>
            </a: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marL="182563" indent="-246063">
              <a:lnSpc>
                <a:spcPct val="80000"/>
              </a:lnSpc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tests[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 = true;</a:t>
            </a:r>
          </a:p>
        </p:txBody>
      </p:sp>
      <p:graphicFrame>
        <p:nvGraphicFramePr>
          <p:cNvPr id="1830986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01177"/>
              </p:ext>
            </p:extLst>
          </p:nvPr>
        </p:nvGraphicFramePr>
        <p:xfrm>
          <a:off x="7010400" y="2826288"/>
          <a:ext cx="4073525" cy="812800"/>
        </p:xfrm>
        <a:graphic>
          <a:graphicData uri="http://schemas.openxmlformats.org/drawingml/2006/table">
            <a:tbl>
              <a:tblPr/>
              <a:tblGrid>
                <a:gridCol w="874713"/>
                <a:gridCol w="600075"/>
                <a:gridCol w="600075"/>
                <a:gridCol w="638175"/>
                <a:gridCol w="600075"/>
                <a:gridCol w="76041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0951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477434"/>
              </p:ext>
            </p:extLst>
          </p:nvPr>
        </p:nvGraphicFramePr>
        <p:xfrm>
          <a:off x="5543550" y="5257800"/>
          <a:ext cx="5540375" cy="793507"/>
        </p:xfrm>
        <a:graphic>
          <a:graphicData uri="http://schemas.openxmlformats.org/drawingml/2006/table">
            <a:tbl>
              <a:tblPr/>
              <a:tblGrid>
                <a:gridCol w="874713"/>
                <a:gridCol w="777875"/>
                <a:gridCol w="777875"/>
                <a:gridCol w="777875"/>
                <a:gridCol w="776287"/>
                <a:gridCol w="777875"/>
                <a:gridCol w="777875"/>
              </a:tblGrid>
              <a:tr h="2139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T="45757" marB="4575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true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false</a:t>
                      </a:r>
                    </a:p>
                  </a:txBody>
                  <a:tcPr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Out-of-bounds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/>
            <a:r>
              <a:rPr lang="en-US" altLang="en-US" dirty="0" smtClean="0"/>
              <a:t>Legal indexes: between </a:t>
            </a:r>
            <a:r>
              <a:rPr lang="en-US" altLang="en-US" b="1" dirty="0" smtClean="0"/>
              <a:t>0</a:t>
            </a:r>
            <a:r>
              <a:rPr lang="en-US" altLang="en-US" dirty="0" smtClean="0"/>
              <a:t> and the </a:t>
            </a:r>
            <a:r>
              <a:rPr lang="en-US" altLang="en-US" b="1" dirty="0" smtClean="0"/>
              <a:t>length </a:t>
            </a:r>
            <a:r>
              <a:rPr lang="en-US" altLang="en-US" dirty="0" smtClean="0"/>
              <a:t>of the array </a:t>
            </a:r>
            <a:r>
              <a:rPr lang="en-US" altLang="en-US" b="1" dirty="0" smtClean="0"/>
              <a:t>- 1</a:t>
            </a:r>
            <a:r>
              <a:rPr lang="en-US" altLang="en-US" dirty="0" smtClean="0"/>
              <a:t>.</a:t>
            </a:r>
          </a:p>
          <a:p>
            <a:pPr marL="639763" lvl="1" indent="-246063"/>
            <a:r>
              <a:rPr lang="en-US" altLang="en-US" dirty="0" smtClean="0"/>
              <a:t>Interval notation: </a:t>
            </a:r>
            <a:r>
              <a:rPr lang="en-US" altLang="en-US" i="1" dirty="0" smtClean="0">
                <a:latin typeface="Cambria Math" charset="0"/>
                <a:ea typeface="Cambria Math" charset="0"/>
                <a:cs typeface="Cambria Math" charset="0"/>
              </a:rPr>
              <a:t>[0, </a:t>
            </a:r>
            <a:r>
              <a:rPr lang="en-US" altLang="en-US" i="1" dirty="0" err="1" smtClean="0">
                <a:latin typeface="Cambria Math" charset="0"/>
                <a:ea typeface="Cambria Math" charset="0"/>
                <a:cs typeface="Cambria Math" charset="0"/>
              </a:rPr>
              <a:t>arrayName.length</a:t>
            </a:r>
            <a:r>
              <a:rPr lang="en-US" altLang="en-US" i="1" dirty="0" smtClean="0">
                <a:latin typeface="Cambria Math" charset="0"/>
                <a:ea typeface="Cambria Math" charset="0"/>
                <a:cs typeface="Cambria Math" charset="0"/>
              </a:rPr>
              <a:t>)</a:t>
            </a:r>
          </a:p>
          <a:p>
            <a:pPr marL="639763" lvl="1" indent="-246063"/>
            <a:r>
              <a:rPr lang="en-US" altLang="en-US" dirty="0" smtClean="0"/>
              <a:t>Reading or writing any index outside this range will throw an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ArrayIndexOutOfBoundsException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r>
              <a:rPr lang="en-US" altLang="en-US" dirty="0" smtClean="0"/>
              <a:t>Example:</a:t>
            </a:r>
          </a:p>
          <a:p>
            <a:pPr marL="0" indent="0"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[] data = </a:t>
            </a:r>
            <a:r>
              <a:rPr lang="en-US" altLang="en-US" sz="28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</a:t>
            </a:r>
          </a:p>
          <a:p>
            <a:pPr marL="0" indent="0">
              <a:buNone/>
            </a:pP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(data[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  <a:p>
            <a:pPr marL="0" indent="0">
              <a:buNone/>
            </a:pPr>
            <a:r>
              <a:rPr lang="en-US" altLang="en-US" sz="2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(data[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  <a:p>
            <a:pPr marL="0" indent="0">
              <a:buNone/>
            </a:pPr>
            <a:r>
              <a:rPr lang="en-US" altLang="en-US" sz="28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b="1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(data[-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  <a:p>
            <a:pPr marL="0" indent="0">
              <a:buNone/>
            </a:pPr>
            <a:r>
              <a:rPr lang="en-US" altLang="en-US" sz="28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b="1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800" dirty="0" err="1" smtClean="0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800" i="1" dirty="0" err="1" smtClean="0">
                <a:latin typeface="Consolas" charset="0"/>
                <a:ea typeface="Consolas" charset="0"/>
                <a:cs typeface="Consolas" charset="0"/>
              </a:rPr>
              <a:t>out.println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(data[</a:t>
            </a:r>
            <a:r>
              <a:rPr lang="en-US" altLang="en-US" sz="2800" dirty="0" smtClean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en-US" sz="2800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</p:txBody>
      </p:sp>
      <p:graphicFrame>
        <p:nvGraphicFramePr>
          <p:cNvPr id="18298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529582"/>
              </p:ext>
            </p:extLst>
          </p:nvPr>
        </p:nvGraphicFramePr>
        <p:xfrm>
          <a:off x="7610475" y="3733800"/>
          <a:ext cx="4200525" cy="1041400"/>
        </p:xfrm>
        <a:graphic>
          <a:graphicData uri="http://schemas.openxmlformats.org/drawingml/2006/table">
            <a:tbl>
              <a:tblPr/>
              <a:tblGrid>
                <a:gridCol w="874713"/>
                <a:gridCol w="554037"/>
                <a:gridCol w="554038"/>
                <a:gridCol w="554037"/>
                <a:gridCol w="554038"/>
                <a:gridCol w="555625"/>
                <a:gridCol w="554037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17108</TotalTime>
  <Words>826</Words>
  <Application>Microsoft Macintosh PowerPoint</Application>
  <PresentationFormat>Widescreen</PresentationFormat>
  <Paragraphs>355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Consolas</vt:lpstr>
      <vt:lpstr>Courier New</vt:lpstr>
      <vt:lpstr>Mangal</vt:lpstr>
      <vt:lpstr>Tahoma</vt:lpstr>
      <vt:lpstr>Times New Roman</vt:lpstr>
      <vt:lpstr>Wingdings</vt:lpstr>
      <vt:lpstr>Custom Design</vt:lpstr>
      <vt:lpstr>Review and Arrays</vt:lpstr>
      <vt:lpstr>Can we solve this problem?</vt:lpstr>
      <vt:lpstr>Why the problem is hard</vt:lpstr>
      <vt:lpstr>Arrays</vt:lpstr>
      <vt:lpstr>Array declaration</vt:lpstr>
      <vt:lpstr>Array declaration, cont.</vt:lpstr>
      <vt:lpstr>Accessing elements</vt:lpstr>
      <vt:lpstr>Arrays of other types</vt:lpstr>
      <vt:lpstr>Out-of-bounds</vt:lpstr>
      <vt:lpstr>Accessing array elements</vt:lpstr>
      <vt:lpstr>Arrays and for loops</vt:lpstr>
      <vt:lpstr>The length field</vt:lpstr>
      <vt:lpstr>Weather question</vt:lpstr>
      <vt:lpstr>Weather answer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Microsoft Office User</cp:lastModifiedBy>
  <cp:revision>577</cp:revision>
  <dcterms:created xsi:type="dcterms:W3CDTF">2008-06-28T20:57:21Z</dcterms:created>
  <dcterms:modified xsi:type="dcterms:W3CDTF">2017-08-28T19:20:25Z</dcterms:modified>
</cp:coreProperties>
</file>