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oleObject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1"/>
  </p:sldMasterIdLst>
  <p:notesMasterIdLst>
    <p:notesMasterId r:id="rId39"/>
  </p:notesMasterIdLst>
  <p:sldIdLst>
    <p:sldId id="341" r:id="rId2"/>
    <p:sldId id="343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3" r:id="rId13"/>
    <p:sldId id="354" r:id="rId14"/>
    <p:sldId id="355" r:id="rId15"/>
    <p:sldId id="356" r:id="rId16"/>
    <p:sldId id="357" r:id="rId17"/>
    <p:sldId id="358" r:id="rId18"/>
    <p:sldId id="359" r:id="rId19"/>
    <p:sldId id="360" r:id="rId20"/>
    <p:sldId id="361" r:id="rId21"/>
    <p:sldId id="362" r:id="rId22"/>
    <p:sldId id="363" r:id="rId23"/>
    <p:sldId id="364" r:id="rId24"/>
    <p:sldId id="365" r:id="rId25"/>
    <p:sldId id="366" r:id="rId26"/>
    <p:sldId id="367" r:id="rId27"/>
    <p:sldId id="368" r:id="rId28"/>
    <p:sldId id="369" r:id="rId29"/>
    <p:sldId id="370" r:id="rId30"/>
    <p:sldId id="371" r:id="rId31"/>
    <p:sldId id="372" r:id="rId32"/>
    <p:sldId id="373" r:id="rId33"/>
    <p:sldId id="374" r:id="rId34"/>
    <p:sldId id="375" r:id="rId35"/>
    <p:sldId id="376" r:id="rId36"/>
    <p:sldId id="377" r:id="rId37"/>
    <p:sldId id="378" r:id="rId38"/>
  </p:sldIdLst>
  <p:sldSz cx="12192000" cy="6858000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8000"/>
    <a:srgbClr val="FFFFC0"/>
    <a:srgbClr val="FFFF8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185" autoAdjust="0"/>
    <p:restoredTop sz="85752" autoAdjust="0"/>
  </p:normalViewPr>
  <p:slideViewPr>
    <p:cSldViewPr>
      <p:cViewPr>
        <p:scale>
          <a:sx n="90" d="100"/>
          <a:sy n="90" d="100"/>
        </p:scale>
        <p:origin x="1648" y="5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2EE7E115-1C5F-46AB-8CAE-42EB39E519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956009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32F0C36-4ADF-49A9-945F-A378758E265D}" type="slidenum">
              <a:rPr lang="en-US" altLang="en-US"/>
              <a:pPr eaLnBrk="1" hangingPunct="1"/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5433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4478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34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044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981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12/7/17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788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12/7/17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12/7/17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4974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12/7/17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192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12/7/17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7153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12/7/17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577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216454B-BCFD-444D-B727-94EAD3913190}" type="datetimeFigureOut">
              <a:rPr lang="en-US" smtClean="0"/>
              <a:t>12/7/17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20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11430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325563"/>
            <a:ext cx="11430000" cy="51753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50089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A573CB-1AB8-144A-8377-CD0E83B2C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1253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Courier New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CSCI </a:t>
            </a:r>
            <a:r>
              <a:rPr lang="en-US" dirty="0" smtClean="0"/>
              <a:t>161 </a:t>
            </a:r>
            <a:r>
              <a:rPr lang="mr-IN" dirty="0" smtClean="0"/>
              <a:t>–</a:t>
            </a:r>
            <a:r>
              <a:rPr lang="en-US" dirty="0" smtClean="0"/>
              <a:t> Introduction to Programming II</a:t>
            </a:r>
          </a:p>
          <a:p>
            <a:r>
              <a:rPr lang="en-US" dirty="0" smtClean="0"/>
              <a:t>William Killian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86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 objects (desired)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Point p1 =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Point(5, -2);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Point p2 =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Point();          </a:t>
            </a: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origin, (0, 0)</a:t>
            </a:r>
          </a:p>
          <a:p>
            <a:pPr lvl="1" eaLnBrk="1" hangingPunct="1">
              <a:buFontTx/>
              <a:buNone/>
            </a:pPr>
            <a:endParaRPr lang="en-US" altLang="en-US" sz="9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/>
            <a:r>
              <a:rPr lang="en-US" altLang="en-US" dirty="0" smtClean="0"/>
              <a:t>Data in each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object: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Methods in each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object:</a:t>
            </a:r>
          </a:p>
        </p:txBody>
      </p:sp>
      <p:graphicFrame>
        <p:nvGraphicFramePr>
          <p:cNvPr id="823300" name="Group 4"/>
          <p:cNvGraphicFramePr>
            <a:graphicFrameLocks noGrp="1"/>
          </p:cNvGraphicFramePr>
          <p:nvPr/>
        </p:nvGraphicFramePr>
        <p:xfrm>
          <a:off x="2057401" y="4673600"/>
          <a:ext cx="8418513" cy="2032000"/>
        </p:xfrm>
        <a:graphic>
          <a:graphicData uri="http://schemas.openxmlformats.org/drawingml/2006/table">
            <a:tbl>
              <a:tblPr/>
              <a:tblGrid>
                <a:gridCol w="2581275"/>
                <a:gridCol w="5837238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Method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setLocation(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y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sets the point's x and y to the given values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translate(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dx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, 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dy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adjusts the point's x and y by the given amounts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distance(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how far away the point is from point </a:t>
                      </a:r>
                      <a:r>
                        <a:rPr kumimoji="0" lang="en-US" sz="18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draw(</a:t>
                      </a: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g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displays the point on a drawing panel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23320" name="Group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1786830"/>
              </p:ext>
            </p:extLst>
          </p:nvPr>
        </p:nvGraphicFramePr>
        <p:xfrm>
          <a:off x="2057401" y="2791619"/>
          <a:ext cx="4511675" cy="1219200"/>
        </p:xfrm>
        <a:graphic>
          <a:graphicData uri="http://schemas.openxmlformats.org/drawingml/2006/table">
            <a:tbl>
              <a:tblPr/>
              <a:tblGrid>
                <a:gridCol w="1589088"/>
                <a:gridCol w="2922587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Field name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the point's x-coordinate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the point's y-coordinate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13989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 class as blueprint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809710"/>
            <a:ext cx="11430000" cy="5175333"/>
          </a:xfrm>
        </p:spPr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70000"/>
              </a:lnSpc>
            </a:pPr>
            <a:endParaRPr lang="en-US" altLang="en-US" dirty="0" smtClean="0"/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/>
              <a:t>The class (blueprint) will describe how to create objects.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dirty="0" smtClean="0"/>
              <a:t>Each object will contain its own data and methods.</a:t>
            </a:r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4191000" y="1295401"/>
            <a:ext cx="3505200" cy="18065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altLang="en-US" sz="1400" b="1" u="sng">
                <a:latin typeface="Verdana" panose="020B0604030504040204" pitchFamily="34" charset="0"/>
                <a:cs typeface="Times New Roman" panose="02020603050405020304" pitchFamily="18" charset="0"/>
              </a:rPr>
              <a:t>Point class</a:t>
            </a:r>
          </a:p>
          <a:p>
            <a:pPr algn="l" eaLnBrk="1" hangingPunct="1">
              <a:lnSpc>
                <a:spcPct val="90000"/>
              </a:lnSpc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  <a:t>state:</a:t>
            </a:r>
            <a:b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int x,  y</a:t>
            </a:r>
          </a:p>
          <a:p>
            <a:pPr algn="l" eaLnBrk="1" hangingPunct="1">
              <a:lnSpc>
                <a:spcPct val="90000"/>
              </a:lnSpc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  <a:t>behavior:</a:t>
            </a:r>
            <a:b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setLocation(int x, int y)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translate(int dx, int dy)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distance(Point p)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draw(Graphics g)</a:t>
            </a:r>
          </a:p>
        </p:txBody>
      </p:sp>
      <p:grpSp>
        <p:nvGrpSpPr>
          <p:cNvPr id="14341" name="Group 5"/>
          <p:cNvGrpSpPr>
            <a:grpSpLocks/>
          </p:cNvGrpSpPr>
          <p:nvPr/>
        </p:nvGrpSpPr>
        <p:grpSpPr bwMode="auto">
          <a:xfrm>
            <a:off x="3810000" y="3124201"/>
            <a:ext cx="4191000" cy="519113"/>
            <a:chOff x="1440" y="2448"/>
            <a:chExt cx="2640" cy="327"/>
          </a:xfrm>
        </p:grpSpPr>
        <p:sp>
          <p:nvSpPr>
            <p:cNvPr id="14345" name="Line 6"/>
            <p:cNvSpPr>
              <a:spLocks noChangeShapeType="1"/>
            </p:cNvSpPr>
            <p:nvPr/>
          </p:nvSpPr>
          <p:spPr bwMode="auto">
            <a:xfrm flipH="1">
              <a:off x="1440" y="2448"/>
              <a:ext cx="1296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46" name="Line 7"/>
            <p:cNvSpPr>
              <a:spLocks noChangeShapeType="1"/>
            </p:cNvSpPr>
            <p:nvPr/>
          </p:nvSpPr>
          <p:spPr bwMode="auto">
            <a:xfrm>
              <a:off x="2784" y="2448"/>
              <a:ext cx="0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14347" name="Line 8"/>
            <p:cNvSpPr>
              <a:spLocks noChangeShapeType="1"/>
            </p:cNvSpPr>
            <p:nvPr/>
          </p:nvSpPr>
          <p:spPr bwMode="auto">
            <a:xfrm>
              <a:off x="2832" y="2448"/>
              <a:ext cx="1248" cy="3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1600200" y="3706814"/>
            <a:ext cx="2895600" cy="16732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400" b="1" u="sng">
                <a:latin typeface="Tahoma" panose="020B0604030504040204" pitchFamily="34" charset="0"/>
                <a:cs typeface="Times New Roman" panose="02020603050405020304" pitchFamily="18" charset="0"/>
              </a:rPr>
              <a:t>Point object #1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state:</a:t>
            </a:r>
            <a:b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x = 5,   y = -2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behavior:</a:t>
            </a:r>
            <a:b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setLocation(int x, int y)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translate(int dx, int dy)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distance(Point p)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draw(Graphics g)</a:t>
            </a:r>
          </a:p>
        </p:txBody>
      </p:sp>
      <p:sp>
        <p:nvSpPr>
          <p:cNvPr id="14343" name="Text Box 10"/>
          <p:cNvSpPr txBox="1">
            <a:spLocks noChangeArrowheads="1"/>
          </p:cNvSpPr>
          <p:nvPr/>
        </p:nvSpPr>
        <p:spPr bwMode="auto">
          <a:xfrm>
            <a:off x="4572000" y="3706814"/>
            <a:ext cx="2895600" cy="1673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400" b="1" u="sng">
                <a:latin typeface="Tahoma" panose="020B0604030504040204" pitchFamily="34" charset="0"/>
                <a:cs typeface="Times New Roman" panose="02020603050405020304" pitchFamily="18" charset="0"/>
              </a:rPr>
              <a:t>Point object #2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state:</a:t>
            </a:r>
            <a:b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x = -245,   y = 1897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behavior:</a:t>
            </a:r>
            <a:b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setLocation(int x, int y)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translate(int dx, int dy)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distance(Point p)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draw(Graphics g)</a:t>
            </a:r>
          </a:p>
        </p:txBody>
      </p:sp>
      <p:sp>
        <p:nvSpPr>
          <p:cNvPr id="14344" name="Text Box 11"/>
          <p:cNvSpPr txBox="1">
            <a:spLocks noChangeArrowheads="1"/>
          </p:cNvSpPr>
          <p:nvPr/>
        </p:nvSpPr>
        <p:spPr bwMode="auto">
          <a:xfrm>
            <a:off x="7620000" y="3706814"/>
            <a:ext cx="2895600" cy="16732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400" b="1" u="sng">
                <a:latin typeface="Tahoma" panose="020B0604030504040204" pitchFamily="34" charset="0"/>
                <a:cs typeface="Times New Roman" panose="02020603050405020304" pitchFamily="18" charset="0"/>
              </a:rPr>
              <a:t>Point object #3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state:</a:t>
            </a:r>
            <a:b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x = 18,   y = 42</a:t>
            </a:r>
          </a:p>
          <a:p>
            <a:pPr algn="l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  <a:t>behavior:</a:t>
            </a:r>
            <a:br>
              <a:rPr lang="en-US" altLang="en-US" sz="1400">
                <a:latin typeface="Tahom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setLocation(int x, int y)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translate(int dx, int dy)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distance(Point p)</a:t>
            </a:r>
            <a:b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Courier New" panose="02070309020205020404" pitchFamily="49" charset="0"/>
                <a:cs typeface="Times New Roman" panose="02020603050405020304" pitchFamily="18" charset="0"/>
              </a:rPr>
              <a:t>draw(Graphics g)</a:t>
            </a:r>
          </a:p>
        </p:txBody>
      </p:sp>
    </p:spTree>
    <p:extLst>
      <p:ext uri="{BB962C8B-B14F-4D97-AF65-F5344CB8AC3E}">
        <p14:creationId xmlns:p14="http://schemas.microsoft.com/office/powerpoint/2010/main" val="24804209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Object state: Fields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73183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Point class, version 1</a:t>
            </a:r>
          </a:p>
        </p:txBody>
      </p:sp>
      <p:sp>
        <p:nvSpPr>
          <p:cNvPr id="826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public class Point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x;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b="1" dirty="0" smtClean="0">
                <a:latin typeface="Consolas" charset="0"/>
                <a:ea typeface="Consolas" charset="0"/>
                <a:cs typeface="Consolas" charset="0"/>
              </a:rPr>
              <a:t>y;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900" dirty="0"/>
          </a:p>
          <a:p>
            <a:pPr lvl="1" eaLnBrk="1" hangingPunct="1"/>
            <a:r>
              <a:rPr lang="en-US" altLang="en-US" dirty="0" smtClean="0"/>
              <a:t>Save this code into a file named </a:t>
            </a:r>
            <a:r>
              <a:rPr lang="en-US" altLang="en-US" dirty="0" smtClean="0">
                <a:latin typeface="Courier New" panose="02070309020205020404" pitchFamily="49" charset="0"/>
              </a:rPr>
              <a:t>Point.java</a:t>
            </a:r>
            <a:r>
              <a:rPr lang="en-US" altLang="en-US" dirty="0" smtClean="0"/>
              <a:t>.</a:t>
            </a:r>
          </a:p>
          <a:p>
            <a:pPr lvl="1" eaLnBrk="1" hangingPunct="1"/>
            <a:endParaRPr lang="en-US" altLang="en-US" dirty="0" smtClean="0"/>
          </a:p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The above code creates a new type named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.</a:t>
            </a:r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Each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object contains two pieces of data:</a:t>
            </a:r>
          </a:p>
          <a:p>
            <a:pPr lvl="2" eaLnBrk="1" hangingPunct="1"/>
            <a:r>
              <a:rPr lang="en-US" altLang="en-US" dirty="0" smtClean="0"/>
              <a:t>an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/>
              <a:t> named </a:t>
            </a:r>
            <a:r>
              <a:rPr lang="en-US" altLang="en-US" dirty="0" smtClean="0">
                <a:latin typeface="Courier New" panose="02070309020205020404" pitchFamily="49" charset="0"/>
              </a:rPr>
              <a:t>x</a:t>
            </a:r>
            <a:r>
              <a:rPr lang="en-US" altLang="en-US" dirty="0" smtClean="0"/>
              <a:t>, and</a:t>
            </a:r>
          </a:p>
          <a:p>
            <a:pPr lvl="2" eaLnBrk="1" hangingPunct="1"/>
            <a:r>
              <a:rPr lang="en-US" altLang="en-US" dirty="0" smtClean="0"/>
              <a:t>an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/>
              <a:t> named </a:t>
            </a:r>
            <a:r>
              <a:rPr lang="en-US" altLang="en-US" dirty="0" smtClean="0">
                <a:latin typeface="Courier New" panose="02070309020205020404" pitchFamily="49" charset="0"/>
              </a:rPr>
              <a:t>y</a:t>
            </a:r>
            <a:r>
              <a:rPr lang="en-US" altLang="en-US" dirty="0" smtClean="0"/>
              <a:t>.</a:t>
            </a:r>
          </a:p>
          <a:p>
            <a:pPr lvl="1" eaLnBrk="1" hangingPunct="1"/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objects do not contain any behavior (yet).</a:t>
            </a:r>
            <a:endParaRPr lang="en-US" altLang="en-US" dirty="0" smtClean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9516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6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263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Fields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b="1" dirty="0" smtClean="0"/>
              <a:t>field</a:t>
            </a:r>
            <a:r>
              <a:rPr lang="en-US" altLang="en-US" dirty="0" smtClean="0"/>
              <a:t>: A variable inside an object that is part of its state.</a:t>
            </a:r>
          </a:p>
          <a:p>
            <a:pPr lvl="1" eaLnBrk="1" hangingPunct="1"/>
            <a:r>
              <a:rPr lang="en-US" altLang="en-US" dirty="0" smtClean="0"/>
              <a:t>Each object has </a:t>
            </a:r>
            <a:r>
              <a:rPr lang="en-US" altLang="en-US" i="1" dirty="0" smtClean="0">
                <a:solidFill>
                  <a:srgbClr val="7030A0"/>
                </a:solidFill>
              </a:rPr>
              <a:t>its own copy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of each field.</a:t>
            </a:r>
          </a:p>
          <a:p>
            <a:pPr lvl="1"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Declaration syntax:</a:t>
            </a:r>
          </a:p>
          <a:p>
            <a:pPr lvl="1" eaLnBrk="1" hangingPunct="1">
              <a:buFontTx/>
              <a:buNone/>
            </a:pPr>
            <a:endParaRPr lang="en-US" altLang="en-US" sz="900" b="1" i="1" dirty="0"/>
          </a:p>
          <a:p>
            <a:pPr lvl="1" eaLnBrk="1" hangingPunct="1">
              <a:buFontTx/>
              <a:buNone/>
            </a:pPr>
            <a:r>
              <a:rPr lang="en-US" altLang="en-US" b="1" i="1" dirty="0" smtClean="0"/>
              <a:t>	</a:t>
            </a:r>
            <a:r>
              <a:rPr lang="en-US" altLang="en-US" b="1" dirty="0" smtClean="0"/>
              <a:t>type</a:t>
            </a:r>
            <a:r>
              <a:rPr lang="en-US" altLang="en-US" b="1" i="1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Example:</a:t>
            </a:r>
          </a:p>
          <a:p>
            <a:pPr lvl="1" eaLnBrk="1" hangingPunct="1"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public class Student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	    String name;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	    double </a:t>
            </a:r>
            <a:r>
              <a:rPr lang="en-US" altLang="en-US" b="1" dirty="0" err="1" smtClean="0">
                <a:latin typeface="Courier New" panose="02070309020205020404" pitchFamily="49" charset="0"/>
              </a:rPr>
              <a:t>gpa</a:t>
            </a:r>
            <a:r>
              <a:rPr lang="en-US" altLang="en-US" b="1" dirty="0" smtClean="0">
                <a:latin typeface="Courier New" panose="02070309020205020404" pitchFamily="49" charset="0"/>
              </a:rPr>
              <a:t>;</a:t>
            </a:r>
            <a:r>
              <a:rPr lang="en-US" altLang="en-US" dirty="0" smtClean="0">
                <a:latin typeface="Courier New" panose="02070309020205020404" pitchFamily="49" charset="0"/>
              </a:rPr>
              <a:t>     </a:t>
            </a:r>
            <a:endParaRPr lang="en-US" altLang="en-US" b="1" dirty="0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12762897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Accessing fields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73050" indent="-273050">
              <a:tabLst>
                <a:tab pos="2286000" algn="l"/>
              </a:tabLst>
            </a:pPr>
            <a:r>
              <a:rPr lang="en-US" altLang="en-US" dirty="0" smtClean="0"/>
              <a:t>Other classes can access/modify an object's fields.</a:t>
            </a:r>
          </a:p>
          <a:p>
            <a:pPr marL="639763" lvl="1" indent="-246063">
              <a:tabLst>
                <a:tab pos="2286000" algn="l"/>
              </a:tabLst>
            </a:pPr>
            <a:endParaRPr lang="en-US" altLang="en-US" sz="900" dirty="0"/>
          </a:p>
          <a:p>
            <a:pPr marL="639763" lvl="1" indent="-246063">
              <a:tabLst>
                <a:tab pos="2286000" algn="l"/>
              </a:tabLst>
            </a:pPr>
            <a:r>
              <a:rPr lang="en-US" altLang="en-US" dirty="0" smtClean="0"/>
              <a:t>access:	</a:t>
            </a:r>
            <a:r>
              <a:rPr lang="en-US" altLang="en-US" b="1" dirty="0" err="1" smtClean="0"/>
              <a:t>variable</a:t>
            </a:r>
            <a:r>
              <a:rPr lang="en-US" altLang="en-US" dirty="0" err="1" smtClean="0">
                <a:latin typeface="Courier New" panose="02070309020205020404" pitchFamily="49" charset="0"/>
              </a:rPr>
              <a:t>.</a:t>
            </a:r>
            <a:r>
              <a:rPr lang="en-US" altLang="en-US" b="1" dirty="0" err="1" smtClean="0"/>
              <a:t>field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tabLst>
                <a:tab pos="2286000" algn="l"/>
              </a:tabLst>
            </a:pPr>
            <a:r>
              <a:rPr lang="en-US" altLang="en-US" dirty="0" smtClean="0"/>
              <a:t>modify:	</a:t>
            </a:r>
            <a:r>
              <a:rPr lang="en-US" altLang="en-US" b="1" dirty="0" err="1" smtClean="0"/>
              <a:t>variable</a:t>
            </a:r>
            <a:r>
              <a:rPr lang="en-US" altLang="en-US" dirty="0" err="1" smtClean="0">
                <a:latin typeface="Courier New" panose="02070309020205020404" pitchFamily="49" charset="0"/>
              </a:rPr>
              <a:t>.</a:t>
            </a:r>
            <a:r>
              <a:rPr lang="en-US" altLang="en-US" b="1" dirty="0" err="1" smtClean="0"/>
              <a:t>field</a:t>
            </a:r>
            <a:r>
              <a:rPr lang="en-US" altLang="en-US" b="1" i="1" dirty="0" smtClean="0">
                <a:latin typeface="Courier New" panose="02070309020205020404" pitchFamily="49" charset="0"/>
              </a:rPr>
              <a:t> </a:t>
            </a:r>
            <a:r>
              <a:rPr lang="en-US" altLang="en-US" dirty="0" smtClean="0">
                <a:latin typeface="Courier New" panose="02070309020205020404" pitchFamily="49" charset="0"/>
              </a:rPr>
              <a:t>=</a:t>
            </a:r>
            <a:r>
              <a:rPr lang="en-US" altLang="en-US" b="1" i="1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/>
              <a:t>value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tabLst>
                <a:tab pos="2286000" algn="l"/>
              </a:tabLst>
            </a:pPr>
            <a:endParaRPr lang="en-US" altLang="en-US" dirty="0" smtClean="0"/>
          </a:p>
          <a:p>
            <a:pPr marL="639763" lvl="1" indent="-246063">
              <a:tabLst>
                <a:tab pos="2286000" algn="l"/>
              </a:tabLst>
            </a:pPr>
            <a:endParaRPr lang="en-US" altLang="en-US" dirty="0" smtClean="0"/>
          </a:p>
          <a:p>
            <a:pPr marL="273050" indent="-273050">
              <a:tabLst>
                <a:tab pos="2286000" algn="l"/>
              </a:tabLst>
            </a:pPr>
            <a:r>
              <a:rPr lang="en-US" altLang="en-US" dirty="0" smtClean="0"/>
              <a:t>Example: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2286000" algn="l"/>
              </a:tabLst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2286000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Point p1 = new Point();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2286000" algn="l"/>
              </a:tabLst>
            </a:pPr>
            <a:r>
              <a:rPr lang="en-US" altLang="en-US" sz="1800" dirty="0">
                <a:latin typeface="Courier New" panose="02070309020205020404" pitchFamily="49" charset="0"/>
              </a:rPr>
              <a:t>Point p2 = new Point();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2286000" algn="l"/>
              </a:tabLst>
            </a:pPr>
            <a:r>
              <a:rPr lang="en-US" altLang="en-US" sz="1800" dirty="0" err="1">
                <a:latin typeface="Courier New" panose="02070309020205020404" pitchFamily="49" charset="0"/>
              </a:rPr>
              <a:t>System.out.println</a:t>
            </a:r>
            <a:r>
              <a:rPr lang="en-US" altLang="en-US" sz="1800" dirty="0">
                <a:latin typeface="Courier New" panose="02070309020205020404" pitchFamily="49" charset="0"/>
              </a:rPr>
              <a:t>("the x-</a:t>
            </a:r>
            <a:r>
              <a:rPr lang="en-US" altLang="en-US" sz="1800" dirty="0" err="1">
                <a:latin typeface="Courier New" panose="02070309020205020404" pitchFamily="49" charset="0"/>
              </a:rPr>
              <a:t>coord</a:t>
            </a:r>
            <a:r>
              <a:rPr lang="en-US" altLang="en-US" sz="1800" dirty="0">
                <a:latin typeface="Courier New" panose="02070309020205020404" pitchFamily="49" charset="0"/>
              </a:rPr>
              <a:t> is " + </a:t>
            </a:r>
            <a:r>
              <a:rPr lang="en-US" altLang="en-US" sz="1800" b="1" dirty="0">
                <a:latin typeface="Courier New" panose="02070309020205020404" pitchFamily="49" charset="0"/>
              </a:rPr>
              <a:t>p1.x</a:t>
            </a:r>
            <a:r>
              <a:rPr lang="en-US" altLang="en-US" sz="1800" dirty="0">
                <a:latin typeface="Courier New" panose="02070309020205020404" pitchFamily="49" charset="0"/>
              </a:rPr>
              <a:t>);   </a:t>
            </a:r>
            <a:endParaRPr lang="en-US" alt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2286000" algn="l"/>
              </a:tabLst>
            </a:pPr>
            <a:r>
              <a:rPr lang="en-US" altLang="en-US" sz="1800" b="1" dirty="0">
                <a:latin typeface="Courier New" panose="02070309020205020404" pitchFamily="49" charset="0"/>
              </a:rPr>
              <a:t>p2.y =</a:t>
            </a:r>
            <a:r>
              <a:rPr lang="en-US" altLang="en-US" sz="1800" dirty="0">
                <a:latin typeface="Courier New" panose="02070309020205020404" pitchFamily="49" charset="0"/>
              </a:rPr>
              <a:t> 13;                                      </a:t>
            </a:r>
            <a:endParaRPr lang="en-US" altLang="en-US" sz="18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56158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class and its client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Point.java</a:t>
            </a:r>
            <a:r>
              <a:rPr lang="en-US" altLang="en-US" smtClean="0"/>
              <a:t> is not, by itself, a runnable program.</a:t>
            </a:r>
          </a:p>
          <a:p>
            <a:pPr lvl="1" eaLnBrk="1" hangingPunct="1"/>
            <a:r>
              <a:rPr lang="en-US" altLang="en-US" smtClean="0"/>
              <a:t>A class can be used by </a:t>
            </a:r>
            <a:r>
              <a:rPr lang="en-US" altLang="en-US" b="1" smtClean="0"/>
              <a:t>client</a:t>
            </a:r>
            <a:r>
              <a:rPr lang="en-US" altLang="en-US" smtClean="0"/>
              <a:t> programs.</a:t>
            </a:r>
            <a:endParaRPr lang="en-US" altLang="en-US" sz="900"/>
          </a:p>
        </p:txBody>
      </p:sp>
      <p:sp>
        <p:nvSpPr>
          <p:cNvPr id="19460" name="Text Box 4"/>
          <p:cNvSpPr txBox="1">
            <a:spLocks noChangeArrowheads="1"/>
          </p:cNvSpPr>
          <p:nvPr/>
        </p:nvSpPr>
        <p:spPr bwMode="auto">
          <a:xfrm>
            <a:off x="2057400" y="2578100"/>
            <a:ext cx="3810000" cy="32893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31775" indent="-2317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 u="sng">
                <a:latin typeface="Courier New" panose="02070309020205020404" pitchFamily="49" charset="0"/>
                <a:cs typeface="Times New Roman" panose="02020603050405020304" pitchFamily="18" charset="0"/>
              </a:rPr>
              <a:t>PointMain.java</a:t>
            </a:r>
            <a:r>
              <a:rPr lang="en-US" altLang="en-US" sz="1600" u="sng">
                <a:latin typeface="Verdana" panose="020B0604030504040204" pitchFamily="34" charset="0"/>
                <a:cs typeface="Times New Roman" panose="02020603050405020304" pitchFamily="18" charset="0"/>
              </a:rPr>
              <a:t> (client program)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public class PointMain {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  main(String args) {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 b="1">
                <a:latin typeface="Courier New" panose="02070309020205020404" pitchFamily="49" charset="0"/>
                <a:cs typeface="Times New Roman" panose="02020603050405020304" pitchFamily="18" charset="0"/>
              </a:rPr>
              <a:t>    Point p1 = new Point();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 b="1">
                <a:latin typeface="Courier New" panose="02070309020205020404" pitchFamily="49" charset="0"/>
                <a:cs typeface="Times New Roman" panose="02020603050405020304" pitchFamily="18" charset="0"/>
              </a:rPr>
              <a:t>    p1.x = 7;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 b="1">
                <a:latin typeface="Courier New" panose="02070309020205020404" pitchFamily="49" charset="0"/>
                <a:cs typeface="Times New Roman" panose="02020603050405020304" pitchFamily="18" charset="0"/>
              </a:rPr>
              <a:t>    p1.y = 2;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endParaRPr lang="en-US" altLang="en-US" sz="1600" b="1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 b="1">
                <a:latin typeface="Courier New" panose="02070309020205020404" pitchFamily="49" charset="0"/>
                <a:cs typeface="Times New Roman" panose="02020603050405020304" pitchFamily="18" charset="0"/>
              </a:rPr>
              <a:t>    Point p2 = new Point();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 b="1">
                <a:latin typeface="Courier New" panose="02070309020205020404" pitchFamily="49" charset="0"/>
                <a:cs typeface="Times New Roman" panose="02020603050405020304" pitchFamily="18" charset="0"/>
              </a:rPr>
              <a:t>    p2.x = 4;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 b="1">
                <a:latin typeface="Courier New" panose="02070309020205020404" pitchFamily="49" charset="0"/>
                <a:cs typeface="Times New Roman" panose="02020603050405020304" pitchFamily="18" charset="0"/>
              </a:rPr>
              <a:t>    p2.y = 3;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    ...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  }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19461" name="Text Box 5"/>
          <p:cNvSpPr txBox="1">
            <a:spLocks noChangeArrowheads="1"/>
          </p:cNvSpPr>
          <p:nvPr/>
        </p:nvSpPr>
        <p:spPr bwMode="auto">
          <a:xfrm>
            <a:off x="7086600" y="2400300"/>
            <a:ext cx="3276600" cy="13335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31775" indent="-2317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 u="sng">
                <a:latin typeface="Courier New" panose="02070309020205020404" pitchFamily="49" charset="0"/>
                <a:cs typeface="Times New Roman" panose="02020603050405020304" pitchFamily="18" charset="0"/>
              </a:rPr>
              <a:t>Point.java</a:t>
            </a:r>
            <a:r>
              <a:rPr lang="en-US" altLang="en-US" sz="1600" u="sng">
                <a:latin typeface="Verdana" panose="020B0604030504040204" pitchFamily="34" charset="0"/>
                <a:cs typeface="Times New Roman" panose="02020603050405020304" pitchFamily="18" charset="0"/>
              </a:rPr>
              <a:t> (class of objects)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public class Point {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    int x;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    int y;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19462" name="Text Box 6"/>
          <p:cNvSpPr txBox="1">
            <a:spLocks noChangeArrowheads="1"/>
          </p:cNvSpPr>
          <p:nvPr/>
        </p:nvSpPr>
        <p:spPr bwMode="auto">
          <a:xfrm>
            <a:off x="6858000" y="4191000"/>
            <a:ext cx="2438400" cy="6873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graphicFrame>
        <p:nvGraphicFramePr>
          <p:cNvPr id="829447" name="Group 7"/>
          <p:cNvGraphicFramePr>
            <a:graphicFrameLocks noGrp="1"/>
          </p:cNvGraphicFramePr>
          <p:nvPr/>
        </p:nvGraphicFramePr>
        <p:xfrm>
          <a:off x="7010400" y="4267201"/>
          <a:ext cx="2089150" cy="396875"/>
        </p:xfrm>
        <a:graphic>
          <a:graphicData uri="http://schemas.openxmlformats.org/drawingml/2006/table">
            <a:tbl>
              <a:tblPr/>
              <a:tblGrid>
                <a:gridCol w="336550"/>
                <a:gridCol w="685800"/>
                <a:gridCol w="381000"/>
                <a:gridCol w="6858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6" name="Text Box 25"/>
          <p:cNvSpPr txBox="1">
            <a:spLocks noChangeArrowheads="1"/>
          </p:cNvSpPr>
          <p:nvPr/>
        </p:nvSpPr>
        <p:spPr bwMode="auto">
          <a:xfrm>
            <a:off x="6858000" y="5180014"/>
            <a:ext cx="2438400" cy="6873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</p:txBody>
      </p:sp>
      <p:graphicFrame>
        <p:nvGraphicFramePr>
          <p:cNvPr id="829466" name="Group 26"/>
          <p:cNvGraphicFramePr>
            <a:graphicFrameLocks noGrp="1"/>
          </p:cNvGraphicFramePr>
          <p:nvPr/>
        </p:nvGraphicFramePr>
        <p:xfrm>
          <a:off x="7010400" y="5256214"/>
          <a:ext cx="2089150" cy="396875"/>
        </p:xfrm>
        <a:graphic>
          <a:graphicData uri="http://schemas.openxmlformats.org/drawingml/2006/table">
            <a:tbl>
              <a:tblPr/>
              <a:tblGrid>
                <a:gridCol w="336550"/>
                <a:gridCol w="685800"/>
                <a:gridCol w="381000"/>
                <a:gridCol w="6858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90" name="Line 44"/>
          <p:cNvSpPr>
            <a:spLocks noChangeShapeType="1"/>
          </p:cNvSpPr>
          <p:nvPr/>
        </p:nvSpPr>
        <p:spPr bwMode="auto">
          <a:xfrm>
            <a:off x="5943600" y="2743200"/>
            <a:ext cx="1066800" cy="63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491" name="Line 45"/>
          <p:cNvSpPr>
            <a:spLocks noChangeShapeType="1"/>
          </p:cNvSpPr>
          <p:nvPr/>
        </p:nvSpPr>
        <p:spPr bwMode="auto">
          <a:xfrm>
            <a:off x="5486400" y="3581400"/>
            <a:ext cx="12192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19492" name="Line 46"/>
          <p:cNvSpPr>
            <a:spLocks noChangeShapeType="1"/>
          </p:cNvSpPr>
          <p:nvPr/>
        </p:nvSpPr>
        <p:spPr bwMode="auto">
          <a:xfrm>
            <a:off x="5486400" y="4572000"/>
            <a:ext cx="1219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3313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PointMain</a:t>
            </a:r>
            <a:r>
              <a:rPr lang="en-US" altLang="en-US" smtClean="0"/>
              <a:t> client example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PointMain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) {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// Create two Point objects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 Point p1 = </a:t>
            </a:r>
            <a:r>
              <a:rPr lang="en-US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8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Point();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b="1" dirty="0">
                <a:latin typeface="Consolas" charset="0"/>
                <a:ea typeface="Consolas" charset="0"/>
                <a:cs typeface="Consolas" charset="0"/>
              </a:rPr>
              <a:t>p1.y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= 2;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 Point p2 = </a:t>
            </a:r>
            <a:r>
              <a:rPr lang="en-US" altLang="en-US" sz="18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8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Point();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b="1" dirty="0">
                <a:latin typeface="Consolas" charset="0"/>
                <a:ea typeface="Consolas" charset="0"/>
                <a:cs typeface="Consolas" charset="0"/>
              </a:rPr>
              <a:t>p2.x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= 4;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800" b="1" dirty="0">
                <a:latin typeface="Consolas" charset="0"/>
                <a:ea typeface="Consolas" charset="0"/>
                <a:cs typeface="Consolas" charset="0"/>
              </a:rPr>
              <a:t>p1.x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+ ", " + </a:t>
            </a:r>
            <a:r>
              <a:rPr lang="en-US" altLang="en-US" sz="1800" b="1" dirty="0">
                <a:latin typeface="Consolas" charset="0"/>
                <a:ea typeface="Consolas" charset="0"/>
                <a:cs typeface="Consolas" charset="0"/>
              </a:rPr>
              <a:t>p1.y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);   </a:t>
            </a:r>
            <a:r>
              <a:rPr lang="en-US" altLang="en-US" sz="18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0, 2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// Move p2 and then print it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b="1" dirty="0">
                <a:latin typeface="Consolas" charset="0"/>
                <a:ea typeface="Consolas" charset="0"/>
                <a:cs typeface="Consolas" charset="0"/>
              </a:rPr>
              <a:t>p2.x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+= 2;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b="1" dirty="0">
                <a:latin typeface="Consolas" charset="0"/>
                <a:ea typeface="Consolas" charset="0"/>
                <a:cs typeface="Consolas" charset="0"/>
              </a:rPr>
              <a:t>p2.y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++;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8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800" b="1" dirty="0">
                <a:latin typeface="Consolas" charset="0"/>
                <a:ea typeface="Consolas" charset="0"/>
                <a:cs typeface="Consolas" charset="0"/>
              </a:rPr>
              <a:t>p2.x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+ ", " + </a:t>
            </a:r>
            <a:r>
              <a:rPr lang="en-US" altLang="en-US" sz="1800" b="1" dirty="0">
                <a:latin typeface="Consolas" charset="0"/>
                <a:ea typeface="Consolas" charset="0"/>
                <a:cs typeface="Consolas" charset="0"/>
              </a:rPr>
              <a:t>p2.y</a:t>
            </a: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);   </a:t>
            </a:r>
            <a:r>
              <a:rPr lang="en-US" altLang="en-US" sz="18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6, 1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en-US" sz="18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/>
          </a:p>
        </p:txBody>
      </p:sp>
    </p:spTree>
    <p:extLst>
      <p:ext uri="{BB962C8B-B14F-4D97-AF65-F5344CB8AC3E}">
        <p14:creationId xmlns:p14="http://schemas.microsoft.com/office/powerpoint/2010/main" val="35285756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Arrays of objects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>
                <a:latin typeface="Courier New" panose="02070309020205020404" pitchFamily="49" charset="0"/>
              </a:rPr>
              <a:t>null</a:t>
            </a:r>
            <a:r>
              <a:rPr lang="en-US" altLang="en-US" b="1" smtClean="0"/>
              <a:t> : </a:t>
            </a:r>
            <a:r>
              <a:rPr lang="en-US" altLang="en-US" smtClean="0"/>
              <a:t>A value that does not refer to any object.</a:t>
            </a: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/>
            <a:r>
              <a:rPr lang="en-US" altLang="en-US" smtClean="0"/>
              <a:t>The elements of an array of objects are initialized to </a:t>
            </a:r>
            <a:r>
              <a:rPr lang="en-US" altLang="en-US" smtClean="0">
                <a:latin typeface="Courier New" panose="02070309020205020404" pitchFamily="49" charset="0"/>
              </a:rPr>
              <a:t>null</a:t>
            </a:r>
            <a:r>
              <a:rPr lang="en-US" altLang="en-US" smtClean="0"/>
              <a:t>.</a:t>
            </a:r>
          </a:p>
          <a:p>
            <a:pPr lvl="1" eaLnBrk="1" hangingPunct="1">
              <a:buFontTx/>
              <a:buNone/>
            </a:pPr>
            <a:endParaRPr lang="en-US" altLang="en-US" sz="90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	</a:t>
            </a:r>
            <a:r>
              <a:rPr lang="en-US" altLang="en-US" smtClean="0">
                <a:latin typeface="Courier New" panose="02070309020205020404" pitchFamily="49" charset="0"/>
              </a:rPr>
              <a:t>String[] words = new String[5];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DrawingPanel[] windows = new DrawingPanel[3];</a:t>
            </a:r>
          </a:p>
        </p:txBody>
      </p:sp>
      <p:graphicFrame>
        <p:nvGraphicFramePr>
          <p:cNvPr id="831492" name="Group 4"/>
          <p:cNvGraphicFramePr>
            <a:graphicFrameLocks noGrp="1"/>
          </p:cNvGraphicFramePr>
          <p:nvPr/>
        </p:nvGraphicFramePr>
        <p:xfrm>
          <a:off x="4913314" y="3581400"/>
          <a:ext cx="4097337" cy="990600"/>
        </p:xfrm>
        <a:graphic>
          <a:graphicData uri="http://schemas.openxmlformats.org/drawingml/2006/table">
            <a:tbl>
              <a:tblPr/>
              <a:tblGrid>
                <a:gridCol w="874712"/>
                <a:gridCol w="644525"/>
                <a:gridCol w="644525"/>
                <a:gridCol w="644525"/>
                <a:gridCol w="644525"/>
                <a:gridCol w="644525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31523" name="Group 35"/>
          <p:cNvGraphicFramePr>
            <a:graphicFrameLocks noGrp="1"/>
          </p:cNvGraphicFramePr>
          <p:nvPr/>
        </p:nvGraphicFramePr>
        <p:xfrm>
          <a:off x="4895850" y="4876800"/>
          <a:ext cx="2808288" cy="990600"/>
        </p:xfrm>
        <a:graphic>
          <a:graphicData uri="http://schemas.openxmlformats.org/drawingml/2006/table">
            <a:tbl>
              <a:tblPr/>
              <a:tblGrid>
                <a:gridCol w="874713"/>
                <a:gridCol w="644525"/>
                <a:gridCol w="644525"/>
                <a:gridCol w="644525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1544" name="Group 58"/>
          <p:cNvGrpSpPr>
            <a:grpSpLocks/>
          </p:cNvGrpSpPr>
          <p:nvPr/>
        </p:nvGrpSpPr>
        <p:grpSpPr bwMode="auto">
          <a:xfrm>
            <a:off x="2362200" y="3916367"/>
            <a:ext cx="2286000" cy="519113"/>
            <a:chOff x="1248" y="2859"/>
            <a:chExt cx="1440" cy="327"/>
          </a:xfrm>
        </p:grpSpPr>
        <p:sp>
          <p:nvSpPr>
            <p:cNvPr id="21549" name="Rectangle 59"/>
            <p:cNvSpPr>
              <a:spLocks noChangeArrowheads="1"/>
            </p:cNvSpPr>
            <p:nvPr/>
          </p:nvSpPr>
          <p:spPr bwMode="auto">
            <a:xfrm>
              <a:off x="1248" y="2888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n-US" sz="2000" i="1">
                  <a:latin typeface="Tahoma" panose="020B0604030504040204" pitchFamily="34" charset="0"/>
                </a:rPr>
                <a:t>words</a:t>
              </a:r>
            </a:p>
          </p:txBody>
        </p:sp>
        <p:sp>
          <p:nvSpPr>
            <p:cNvPr id="21550" name="Line 60"/>
            <p:cNvSpPr>
              <a:spLocks noChangeShapeType="1"/>
            </p:cNvSpPr>
            <p:nvPr/>
          </p:nvSpPr>
          <p:spPr bwMode="auto">
            <a:xfrm>
              <a:off x="2208" y="3024"/>
              <a:ext cx="48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51" name="Oval 61"/>
            <p:cNvSpPr>
              <a:spLocks noChangeArrowheads="1"/>
            </p:cNvSpPr>
            <p:nvPr/>
          </p:nvSpPr>
          <p:spPr bwMode="auto">
            <a:xfrm>
              <a:off x="2060" y="2859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1545" name="Group 62"/>
          <p:cNvGrpSpPr>
            <a:grpSpLocks/>
          </p:cNvGrpSpPr>
          <p:nvPr/>
        </p:nvGrpSpPr>
        <p:grpSpPr bwMode="auto">
          <a:xfrm>
            <a:off x="2133600" y="5148268"/>
            <a:ext cx="2514600" cy="519113"/>
            <a:chOff x="480" y="3483"/>
            <a:chExt cx="1584" cy="327"/>
          </a:xfrm>
        </p:grpSpPr>
        <p:sp>
          <p:nvSpPr>
            <p:cNvPr id="21546" name="Rectangle 63"/>
            <p:cNvSpPr>
              <a:spLocks noChangeArrowheads="1"/>
            </p:cNvSpPr>
            <p:nvPr/>
          </p:nvSpPr>
          <p:spPr bwMode="auto">
            <a:xfrm>
              <a:off x="480" y="3512"/>
              <a:ext cx="864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n-US" sz="2000" i="1">
                  <a:latin typeface="Tahoma" panose="020B0604030504040204" pitchFamily="34" charset="0"/>
                </a:rPr>
                <a:t>windows</a:t>
              </a:r>
            </a:p>
          </p:txBody>
        </p:sp>
        <p:sp>
          <p:nvSpPr>
            <p:cNvPr id="21547" name="Line 64"/>
            <p:cNvSpPr>
              <a:spLocks noChangeShapeType="1"/>
            </p:cNvSpPr>
            <p:nvPr/>
          </p:nvSpPr>
          <p:spPr bwMode="auto">
            <a:xfrm>
              <a:off x="1584" y="3648"/>
              <a:ext cx="48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1548" name="Oval 65"/>
            <p:cNvSpPr>
              <a:spLocks noChangeArrowheads="1"/>
            </p:cNvSpPr>
            <p:nvPr/>
          </p:nvSpPr>
          <p:spPr bwMode="auto">
            <a:xfrm>
              <a:off x="1436" y="3483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27474558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Things you </a:t>
            </a:r>
            <a:r>
              <a:rPr lang="en-US" altLang="en-US" b="0" dirty="0" smtClean="0"/>
              <a:t>can</a:t>
            </a:r>
            <a:r>
              <a:rPr lang="en-US" altLang="en-US" dirty="0" smtClean="0"/>
              <a:t> do with </a:t>
            </a:r>
            <a:r>
              <a:rPr lang="en-US" altLang="en-US" dirty="0" smtClean="0">
                <a:latin typeface="Courier New" panose="02070309020205020404" pitchFamily="49" charset="0"/>
              </a:rPr>
              <a:t>null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dirty="0" smtClean="0"/>
              <a:t>store </a:t>
            </a:r>
            <a:r>
              <a:rPr lang="en-US" altLang="en-US" dirty="0" smtClean="0">
                <a:latin typeface="Courier New" panose="02070309020205020404" pitchFamily="49" charset="0"/>
              </a:rPr>
              <a:t>null</a:t>
            </a:r>
            <a:r>
              <a:rPr lang="en-US" altLang="en-US" dirty="0" smtClean="0"/>
              <a:t> in a variable or an array element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String s = null;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words[2] = null</a:t>
            </a:r>
            <a:r>
              <a:rPr lang="en-US" altLang="en-US" dirty="0">
                <a:latin typeface="Courier New" panose="02070309020205020404" pitchFamily="49" charset="0"/>
              </a:rPr>
              <a:t>;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dirty="0" smtClean="0"/>
              <a:t>print a </a:t>
            </a:r>
            <a:r>
              <a:rPr lang="en-US" altLang="en-US" dirty="0" smtClean="0">
                <a:latin typeface="Courier New" panose="02070309020205020404" pitchFamily="49" charset="0"/>
              </a:rPr>
              <a:t>null</a:t>
            </a:r>
            <a:r>
              <a:rPr lang="en-US" altLang="en-US" dirty="0" smtClean="0"/>
              <a:t> reference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(s);      </a:t>
            </a: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null</a:t>
            </a:r>
            <a:endParaRPr lang="en-US" altLang="en-US" sz="900" b="1" dirty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dirty="0" smtClean="0"/>
              <a:t>ask whether a variable or array element is </a:t>
            </a:r>
            <a:r>
              <a:rPr lang="en-US" altLang="en-US" dirty="0" smtClean="0">
                <a:latin typeface="Courier New" panose="02070309020205020404" pitchFamily="49" charset="0"/>
              </a:rPr>
              <a:t>null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if (words[2] == null) { ...</a:t>
            </a:r>
            <a:endParaRPr lang="en-US" altLang="en-US" sz="900" dirty="0"/>
          </a:p>
          <a:p>
            <a:pPr eaLnBrk="1" hangingPunct="1"/>
            <a:r>
              <a:rPr lang="en-US" altLang="en-US" dirty="0" smtClean="0"/>
              <a:t>pass </a:t>
            </a:r>
            <a:r>
              <a:rPr lang="en-US" altLang="en-US" dirty="0" smtClean="0">
                <a:latin typeface="Courier New" panose="02070309020205020404" pitchFamily="49" charset="0"/>
              </a:rPr>
              <a:t>null</a:t>
            </a:r>
            <a:r>
              <a:rPr lang="en-US" altLang="en-US" dirty="0" smtClean="0"/>
              <a:t> as a parameter to a method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(null);   </a:t>
            </a: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// null</a:t>
            </a:r>
            <a:endParaRPr lang="en-US" altLang="en-US" sz="900" dirty="0"/>
          </a:p>
          <a:p>
            <a:pPr eaLnBrk="1" hangingPunct="1"/>
            <a:r>
              <a:rPr lang="en-US" altLang="en-US" dirty="0" smtClean="0"/>
              <a:t>return </a:t>
            </a:r>
            <a:r>
              <a:rPr lang="en-US" altLang="en-US" dirty="0" smtClean="0">
                <a:latin typeface="Courier New" panose="02070309020205020404" pitchFamily="49" charset="0"/>
              </a:rPr>
              <a:t>null</a:t>
            </a:r>
            <a:r>
              <a:rPr lang="en-US" altLang="en-US" dirty="0" smtClean="0"/>
              <a:t> from a method  (often to indicate failure)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return null;</a:t>
            </a:r>
          </a:p>
        </p:txBody>
      </p:sp>
    </p:spTree>
    <p:extLst>
      <p:ext uri="{BB962C8B-B14F-4D97-AF65-F5344CB8AC3E}">
        <p14:creationId xmlns:p14="http://schemas.microsoft.com/office/powerpoint/2010/main" val="13522350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programming problem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altLang="en-US" sz="2200" dirty="0"/>
              <a:t>Given a file of cities' (x, y) coordinates,</a:t>
            </a:r>
            <a:br>
              <a:rPr lang="en-US" altLang="en-US" sz="2200" dirty="0"/>
            </a:br>
            <a:r>
              <a:rPr lang="en-US" altLang="en-US" sz="2200" dirty="0"/>
              <a:t>which begins with the number of cities: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6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50 20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90 60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10 72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74 98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5 136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150 91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800" dirty="0"/>
          </a:p>
          <a:p>
            <a:pPr eaLnBrk="1" hangingPunct="1">
              <a:lnSpc>
                <a:spcPct val="90000"/>
              </a:lnSpc>
            </a:pPr>
            <a:r>
              <a:rPr lang="en-US" altLang="en-US" sz="2200" dirty="0"/>
              <a:t>Write a program to draw the cities on a </a:t>
            </a:r>
            <a:r>
              <a:rPr lang="en-US" altLang="en-US" sz="2200" dirty="0" err="1">
                <a:latin typeface="Courier New" panose="02070309020205020404" pitchFamily="49" charset="0"/>
              </a:rPr>
              <a:t>DrawingPanel</a:t>
            </a:r>
            <a:r>
              <a:rPr lang="en-US" altLang="en-US" sz="2200" dirty="0"/>
              <a:t>, then drop a "bomb" that turns all cities red that are within a given radius: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Blast site x? </a:t>
            </a:r>
            <a:r>
              <a:rPr lang="en-US" altLang="en-US" sz="2000" b="1" u="sng" dirty="0">
                <a:latin typeface="Courier New" panose="02070309020205020404" pitchFamily="49" charset="0"/>
              </a:rPr>
              <a:t>100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Blast site y? </a:t>
            </a:r>
            <a:r>
              <a:rPr lang="en-US" altLang="en-US" sz="2000" b="1" u="sng" dirty="0">
                <a:latin typeface="Courier New" panose="02070309020205020404" pitchFamily="49" charset="0"/>
              </a:rPr>
              <a:t>100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Blast radius? </a:t>
            </a:r>
            <a:r>
              <a:rPr lang="en-US" altLang="en-US" sz="2000" b="1" u="sng" dirty="0">
                <a:latin typeface="Courier New" panose="02070309020205020404" pitchFamily="49" charset="0"/>
              </a:rPr>
              <a:t>75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dirty="0" err="1">
                <a:latin typeface="Courier New" panose="02070309020205020404" pitchFamily="49" charset="0"/>
              </a:rPr>
              <a:t>Kaboom</a:t>
            </a:r>
            <a:r>
              <a:rPr lang="en-US" altLang="en-US" sz="2000" dirty="0">
                <a:latin typeface="Courier New" panose="02070309020205020404" pitchFamily="49" charset="0"/>
              </a:rPr>
              <a:t>!</a:t>
            </a:r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1285876"/>
            <a:ext cx="20193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90872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Null pointer exception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/>
            <a:r>
              <a:rPr lang="en-US" altLang="en-US" b="1" smtClean="0"/>
              <a:t>dereference</a:t>
            </a:r>
            <a:r>
              <a:rPr lang="en-US" altLang="en-US" smtClean="0"/>
              <a:t>: To access data or methods of an object with the dot notation, such as </a:t>
            </a:r>
            <a:r>
              <a:rPr lang="en-US" altLang="en-US" smtClean="0">
                <a:latin typeface="Courier New" panose="02070309020205020404" pitchFamily="49" charset="0"/>
              </a:rPr>
              <a:t>s.length()</a:t>
            </a:r>
            <a:r>
              <a:rPr lang="en-US" altLang="en-US" smtClean="0"/>
              <a:t> .</a:t>
            </a:r>
          </a:p>
          <a:p>
            <a:pPr lvl="1" eaLnBrk="1" hangingPunct="1"/>
            <a:r>
              <a:rPr lang="en-US" altLang="en-US" smtClean="0"/>
              <a:t>It is illegal to dereference </a:t>
            </a:r>
            <a:r>
              <a:rPr lang="en-US" altLang="en-US" smtClean="0">
                <a:latin typeface="Courier New" panose="02070309020205020404" pitchFamily="49" charset="0"/>
              </a:rPr>
              <a:t>null</a:t>
            </a:r>
            <a:r>
              <a:rPr lang="en-US" altLang="en-US" smtClean="0"/>
              <a:t> (causes an exception).</a:t>
            </a:r>
            <a:endParaRPr lang="en-US" altLang="en-US" sz="900"/>
          </a:p>
          <a:p>
            <a:pPr lvl="1" eaLnBrk="1" hangingPunct="1"/>
            <a:r>
              <a:rPr lang="en-US" altLang="en-US" smtClean="0">
                <a:latin typeface="Courier New" panose="02070309020205020404" pitchFamily="49" charset="0"/>
              </a:rPr>
              <a:t>null</a:t>
            </a:r>
            <a:r>
              <a:rPr lang="en-US" altLang="en-US" smtClean="0"/>
              <a:t> is not any object, so it has no methods or data.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mtClean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String[] words = new String[5];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System.out.println("word is: " + words[0]);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words[0] = </a:t>
            </a:r>
            <a:r>
              <a:rPr lang="en-US" altLang="en-US" b="1" smtClean="0">
                <a:solidFill>
                  <a:srgbClr val="800000"/>
                </a:solidFill>
                <a:latin typeface="Courier New" panose="02070309020205020404" pitchFamily="49" charset="0"/>
              </a:rPr>
              <a:t>words[0].toUpperCase()</a:t>
            </a:r>
            <a:r>
              <a:rPr lang="en-US" altLang="en-US" smtClean="0">
                <a:latin typeface="Courier New" panose="02070309020205020404" pitchFamily="49" charset="0"/>
              </a:rPr>
              <a:t>;   </a:t>
            </a:r>
            <a:r>
              <a:rPr lang="en-US" altLang="en-US" b="1" smtClean="0">
                <a:solidFill>
                  <a:srgbClr val="800000"/>
                </a:solidFill>
                <a:latin typeface="Courier New" panose="02070309020205020404" pitchFamily="49" charset="0"/>
              </a:rPr>
              <a:t>// ERROR</a:t>
            </a:r>
            <a:endParaRPr lang="en-US" altLang="en-US" b="1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b="1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b="1" smtClean="0">
              <a:solidFill>
                <a:srgbClr val="00808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/>
              <a:t>	Output: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latin typeface="Courier New" panose="02070309020205020404" pitchFamily="49" charset="0"/>
              </a:rPr>
              <a:t>	word is: null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solidFill>
                  <a:srgbClr val="800000"/>
                </a:solidFill>
                <a:latin typeface="Courier New" panose="02070309020205020404" pitchFamily="49" charset="0"/>
              </a:rPr>
              <a:t>	Exception in thread "main" java.lang.NullPointerException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mtClean="0">
                <a:solidFill>
                  <a:srgbClr val="800000"/>
                </a:solidFill>
                <a:latin typeface="Courier New" panose="02070309020205020404" pitchFamily="49" charset="0"/>
              </a:rPr>
              <a:t>	        at Example.main(Example.java:8)</a:t>
            </a:r>
          </a:p>
        </p:txBody>
      </p:sp>
      <p:graphicFrame>
        <p:nvGraphicFramePr>
          <p:cNvPr id="833540" name="Group 4"/>
          <p:cNvGraphicFramePr>
            <a:graphicFrameLocks noGrp="1"/>
          </p:cNvGraphicFramePr>
          <p:nvPr/>
        </p:nvGraphicFramePr>
        <p:xfrm>
          <a:off x="6400800" y="4391025"/>
          <a:ext cx="4097338" cy="792408"/>
        </p:xfrm>
        <a:graphic>
          <a:graphicData uri="http://schemas.openxmlformats.org/drawingml/2006/table">
            <a:tbl>
              <a:tblPr/>
              <a:tblGrid>
                <a:gridCol w="874713"/>
                <a:gridCol w="644525"/>
                <a:gridCol w="644525"/>
                <a:gridCol w="644525"/>
                <a:gridCol w="644525"/>
                <a:gridCol w="644525"/>
              </a:tblGrid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index</a:t>
                      </a:r>
                    </a:p>
                  </a:txBody>
                  <a:tcPr marT="45702" marB="45702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T="45702" marB="45702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08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</a:p>
                  </a:txBody>
                  <a:tcPr marT="45702" marB="45702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marT="45702" marB="4570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94830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Looking before you leap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You can check for </a:t>
            </a:r>
            <a:r>
              <a:rPr lang="en-US" altLang="en-US" dirty="0" smtClean="0">
                <a:latin typeface="Courier New" panose="02070309020205020404" pitchFamily="49" charset="0"/>
              </a:rPr>
              <a:t>null</a:t>
            </a:r>
            <a:r>
              <a:rPr lang="en-US" altLang="en-US" dirty="0" smtClean="0"/>
              <a:t> before calling an object's methods.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String[] words =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String[5];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words[0] = "hello";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words[2] = "goodbye";   </a:t>
            </a: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words[1], [3], [4] are null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b="1" dirty="0">
              <a:solidFill>
                <a:srgbClr val="008080"/>
              </a:solidFill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&lt;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words.length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if (words[</a:t>
            </a:r>
            <a:r>
              <a:rPr lang="en-US" altLang="en-US" sz="2000" b="1" dirty="0" err="1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] != null)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words[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= words[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].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toUpperCase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rgbClr val="003399"/>
                </a:solidFill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  <p:graphicFrame>
        <p:nvGraphicFramePr>
          <p:cNvPr id="834564" name="Group 4"/>
          <p:cNvGraphicFramePr>
            <a:graphicFrameLocks noGrp="1"/>
          </p:cNvGraphicFramePr>
          <p:nvPr/>
        </p:nvGraphicFramePr>
        <p:xfrm>
          <a:off x="4437064" y="5029200"/>
          <a:ext cx="5614987" cy="990600"/>
        </p:xfrm>
        <a:graphic>
          <a:graphicData uri="http://schemas.openxmlformats.org/drawingml/2006/table">
            <a:tbl>
              <a:tblPr/>
              <a:tblGrid>
                <a:gridCol w="874712"/>
                <a:gridCol w="1250950"/>
                <a:gridCol w="644525"/>
                <a:gridCol w="1555750"/>
                <a:gridCol w="644525"/>
                <a:gridCol w="644525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"HELLO"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"GOODBYE"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null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4601" name="Group 35"/>
          <p:cNvGrpSpPr>
            <a:grpSpLocks/>
          </p:cNvGrpSpPr>
          <p:nvPr/>
        </p:nvGrpSpPr>
        <p:grpSpPr bwMode="auto">
          <a:xfrm>
            <a:off x="1981200" y="5300667"/>
            <a:ext cx="2286000" cy="519113"/>
            <a:chOff x="1248" y="2859"/>
            <a:chExt cx="1440" cy="327"/>
          </a:xfrm>
        </p:grpSpPr>
        <p:sp>
          <p:nvSpPr>
            <p:cNvPr id="24602" name="Rectangle 36"/>
            <p:cNvSpPr>
              <a:spLocks noChangeArrowheads="1"/>
            </p:cNvSpPr>
            <p:nvPr/>
          </p:nvSpPr>
          <p:spPr bwMode="auto">
            <a:xfrm>
              <a:off x="1248" y="2888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n-US" sz="2000" i="1">
                  <a:latin typeface="Tahoma" panose="020B0604030504040204" pitchFamily="34" charset="0"/>
                </a:rPr>
                <a:t>words</a:t>
              </a:r>
            </a:p>
          </p:txBody>
        </p:sp>
        <p:sp>
          <p:nvSpPr>
            <p:cNvPr id="24603" name="Line 37"/>
            <p:cNvSpPr>
              <a:spLocks noChangeShapeType="1"/>
            </p:cNvSpPr>
            <p:nvPr/>
          </p:nvSpPr>
          <p:spPr bwMode="auto">
            <a:xfrm>
              <a:off x="2208" y="3024"/>
              <a:ext cx="48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04" name="Oval 38"/>
            <p:cNvSpPr>
              <a:spLocks noChangeArrowheads="1"/>
            </p:cNvSpPr>
            <p:nvPr/>
          </p:nvSpPr>
          <p:spPr bwMode="auto">
            <a:xfrm>
              <a:off x="2060" y="2859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836340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Two-phase initialization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buFontTx/>
              <a:buNone/>
            </a:pPr>
            <a:r>
              <a:rPr lang="en-US" altLang="en-US" dirty="0" smtClean="0"/>
              <a:t>1) initialize the array itself (each element is initially </a:t>
            </a:r>
            <a:r>
              <a:rPr lang="en-US" altLang="en-US" dirty="0" smtClean="0">
                <a:latin typeface="Courier New" panose="02070309020205020404" pitchFamily="49" charset="0"/>
              </a:rPr>
              <a:t>null</a:t>
            </a:r>
            <a:r>
              <a:rPr lang="en-US" altLang="en-US" dirty="0" smtClean="0"/>
              <a:t>)</a:t>
            </a:r>
          </a:p>
          <a:p>
            <a:pPr lvl="1" eaLnBrk="1" hangingPunct="1">
              <a:buFontTx/>
              <a:buNone/>
            </a:pPr>
            <a:r>
              <a:rPr lang="en-US" altLang="en-US" dirty="0" smtClean="0"/>
              <a:t>2) initialize each element of the array to be a new object</a:t>
            </a: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	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String[] words =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String[4]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;           </a:t>
            </a: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phase 1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= 0;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&lt;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words.length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++)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   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coords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] = 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"word" +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;      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phase 2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	}</a:t>
            </a:r>
          </a:p>
        </p:txBody>
      </p:sp>
      <p:graphicFrame>
        <p:nvGraphicFramePr>
          <p:cNvPr id="835588" name="Group 4"/>
          <p:cNvGraphicFramePr>
            <a:graphicFrameLocks noGrp="1"/>
          </p:cNvGraphicFramePr>
          <p:nvPr/>
        </p:nvGraphicFramePr>
        <p:xfrm>
          <a:off x="3886201" y="4038600"/>
          <a:ext cx="6488113" cy="990600"/>
        </p:xfrm>
        <a:graphic>
          <a:graphicData uri="http://schemas.openxmlformats.org/drawingml/2006/table">
            <a:tbl>
              <a:tblPr/>
              <a:tblGrid>
                <a:gridCol w="874713"/>
                <a:gridCol w="1403350"/>
                <a:gridCol w="1403350"/>
                <a:gridCol w="1403350"/>
                <a:gridCol w="1403350"/>
              </a:tblGrid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index</a:t>
                      </a:r>
                    </a:p>
                  </a:txBody>
                  <a:tcPr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0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1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808080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953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value</a:t>
                      </a: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"word0"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"word1"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"word2"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"word3"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5622" name="Group 31"/>
          <p:cNvGrpSpPr>
            <a:grpSpLocks/>
          </p:cNvGrpSpPr>
          <p:nvPr/>
        </p:nvGrpSpPr>
        <p:grpSpPr bwMode="auto">
          <a:xfrm>
            <a:off x="1524000" y="4310067"/>
            <a:ext cx="2286000" cy="519113"/>
            <a:chOff x="1248" y="2859"/>
            <a:chExt cx="1440" cy="327"/>
          </a:xfrm>
        </p:grpSpPr>
        <p:sp>
          <p:nvSpPr>
            <p:cNvPr id="25624" name="Rectangle 32"/>
            <p:cNvSpPr>
              <a:spLocks noChangeArrowheads="1"/>
            </p:cNvSpPr>
            <p:nvPr/>
          </p:nvSpPr>
          <p:spPr bwMode="auto">
            <a:xfrm>
              <a:off x="1248" y="2888"/>
              <a:ext cx="720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en-US" sz="2000" i="1">
                  <a:latin typeface="Tahoma" panose="020B0604030504040204" pitchFamily="34" charset="0"/>
                </a:rPr>
                <a:t>words</a:t>
              </a:r>
            </a:p>
          </p:txBody>
        </p:sp>
        <p:sp>
          <p:nvSpPr>
            <p:cNvPr id="25625" name="Line 33"/>
            <p:cNvSpPr>
              <a:spLocks noChangeShapeType="1"/>
            </p:cNvSpPr>
            <p:nvPr/>
          </p:nvSpPr>
          <p:spPr bwMode="auto">
            <a:xfrm>
              <a:off x="2208" y="3024"/>
              <a:ext cx="480" cy="4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26" name="Oval 34"/>
            <p:cNvSpPr>
              <a:spLocks noChangeArrowheads="1"/>
            </p:cNvSpPr>
            <p:nvPr/>
          </p:nvSpPr>
          <p:spPr bwMode="auto">
            <a:xfrm>
              <a:off x="2060" y="2859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5" name="Rectangle 34"/>
          <p:cNvSpPr/>
          <p:nvPr/>
        </p:nvSpPr>
        <p:spPr>
          <a:xfrm>
            <a:off x="1905000" y="5562600"/>
            <a:ext cx="8469313" cy="3877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defRPr/>
            </a:pPr>
            <a:r>
              <a:rPr lang="en-US" sz="2400" b="1" dirty="0">
                <a:latin typeface="+mn-lt"/>
              </a:rPr>
              <a:t>Exercise</a:t>
            </a:r>
            <a:r>
              <a:rPr lang="en-US" sz="2400" dirty="0">
                <a:latin typeface="+mn-lt"/>
              </a:rPr>
              <a:t>: Modify the </a:t>
            </a:r>
            <a:r>
              <a:rPr lang="en-US" sz="2400" dirty="0">
                <a:latin typeface="Courier New" pitchFamily="49" charset="0"/>
                <a:cs typeface="Courier New" pitchFamily="49" charset="0"/>
              </a:rPr>
              <a:t>Bomb</a:t>
            </a:r>
            <a:r>
              <a:rPr lang="en-US" sz="2400" dirty="0">
                <a:latin typeface="+mn-lt"/>
              </a:rPr>
              <a:t> program to use </a:t>
            </a:r>
            <a:r>
              <a:rPr lang="en-US" sz="2400" dirty="0">
                <a:latin typeface="Courier New" pitchFamily="49" charset="0"/>
              </a:rPr>
              <a:t>Point</a:t>
            </a:r>
            <a:r>
              <a:rPr lang="en-US" sz="2400" dirty="0">
                <a:latin typeface="Arial" charset="0"/>
              </a:rPr>
              <a:t> </a:t>
            </a:r>
            <a:r>
              <a:rPr lang="en-US" sz="2400" dirty="0">
                <a:latin typeface="+mn-lt"/>
              </a:rPr>
              <a:t>objects.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5608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Bomb answer 1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import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java.awt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.*;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import</a:t>
            </a:r>
            <a:r>
              <a:rPr lang="en-US" altLang="en-US" sz="15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java.io.*;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import</a:t>
            </a:r>
            <a:r>
              <a:rPr lang="en-US" altLang="en-US" sz="15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java.util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.*;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endParaRPr lang="en-US" altLang="en-US" sz="15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Displays a set of cities and simulates dropping a "bomb" on them.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class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Bomb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main(String[]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args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) throws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FileNotFoundException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{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DrawingPanel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panel =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DrawingPanel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(200, 200);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Graphics g =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panel.getGraphics</a:t>
            </a:r>
            <a:r>
              <a:rPr lang="en-US" altLang="en-US" sz="1500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altLang="en-US" sz="15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Scanner input =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Scanner(new File("cities.txt"));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b="1" dirty="0">
                <a:latin typeface="Consolas" charset="0"/>
                <a:ea typeface="Consolas" charset="0"/>
                <a:cs typeface="Consolas" charset="0"/>
              </a:rPr>
              <a:t>Point[] cities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readCities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(input, g</a:t>
            </a:r>
            <a:r>
              <a:rPr lang="en-US" altLang="en-US" sz="1500" dirty="0" smtClean="0">
                <a:latin typeface="Consolas" charset="0"/>
                <a:ea typeface="Consolas" charset="0"/>
                <a:cs typeface="Consolas" charset="0"/>
              </a:rPr>
              <a:t>);</a:t>
            </a:r>
            <a:endParaRPr lang="en-US" altLang="en-US" sz="15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    // drop the "bomb"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Scanner console = </a:t>
            </a:r>
            <a:r>
              <a:rPr lang="en-US" altLang="en-US" sz="15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Scanner(System.in);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b="1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b="1" u="sng" dirty="0">
                <a:solidFill>
                  <a:schemeClr val="bg1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Create a Point object for the bomb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System.out.print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("Blast site x? 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b="1" u="sng" dirty="0" smtClean="0">
                <a:solidFill>
                  <a:schemeClr val="bg1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????</a:t>
            </a:r>
            <a:r>
              <a:rPr lang="en-US" altLang="en-US" sz="1500" dirty="0" smtClean="0">
                <a:solidFill>
                  <a:schemeClr val="bg1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console.nextInt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System.out.print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("Blast site y? 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dirty="0" smtClean="0">
                <a:solidFill>
                  <a:schemeClr val="bg1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????</a:t>
            </a:r>
            <a:r>
              <a:rPr lang="en-US" altLang="en-US" sz="15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console.nextInt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System.out.print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("Blast radius? ");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radius = </a:t>
            </a:r>
            <a:r>
              <a:rPr lang="en-US" altLang="en-US" sz="1500" dirty="0" err="1">
                <a:latin typeface="Consolas" charset="0"/>
                <a:ea typeface="Consolas" charset="0"/>
                <a:cs typeface="Consolas" charset="0"/>
              </a:rPr>
              <a:t>console.nextInt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    boom(</a:t>
            </a:r>
            <a:r>
              <a:rPr lang="en-US" altLang="en-US" sz="1500" b="1" dirty="0">
                <a:latin typeface="Consolas" charset="0"/>
                <a:ea typeface="Consolas" charset="0"/>
                <a:cs typeface="Consolas" charset="0"/>
              </a:rPr>
              <a:t>bomb</a:t>
            </a: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, radius, cities, g);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eaLnBrk="1" hangingPunct="1">
              <a:lnSpc>
                <a:spcPct val="65000"/>
              </a:lnSpc>
              <a:buFontTx/>
              <a:buNone/>
            </a:pPr>
            <a:r>
              <a:rPr lang="en-US" altLang="en-US" sz="1500" dirty="0">
                <a:latin typeface="Consolas" charset="0"/>
                <a:ea typeface="Consolas" charset="0"/>
                <a:cs typeface="Consolas" charset="0"/>
              </a:rPr>
              <a:t>    ...</a:t>
            </a:r>
          </a:p>
        </p:txBody>
      </p:sp>
    </p:spTree>
    <p:extLst>
      <p:ext uri="{BB962C8B-B14F-4D97-AF65-F5344CB8AC3E}">
        <p14:creationId xmlns:p14="http://schemas.microsoft.com/office/powerpoint/2010/main" val="691728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Bomb answer 2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14401"/>
            <a:ext cx="11430000" cy="59436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// Reads input file of cities and returns them as array of Points.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3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Point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readCities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(Scanner input, Graphics g) {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 err="1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numCities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input.nextInt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();   </a:t>
            </a:r>
            <a:r>
              <a:rPr lang="en-US" altLang="en-US" sz="13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first line = # of cities</a:t>
            </a:r>
            <a:endParaRPr lang="en-US" altLang="en-US" sz="13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Create cities array...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i = 0; i &lt;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cities.length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; i++) {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Build a point object and place in array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??????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input.nextInt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();  </a:t>
            </a:r>
            <a:r>
              <a:rPr lang="en-US" altLang="en-US" sz="13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read city x/y from file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u="sng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??????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input.nextInt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();</a:t>
            </a:r>
            <a:endParaRPr lang="en-US" altLang="en-US" sz="1300" dirty="0"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dirty="0" err="1" smtClean="0">
                <a:latin typeface="Consolas" charset="0"/>
                <a:ea typeface="Consolas" charset="0"/>
                <a:cs typeface="Consolas" charset="0"/>
              </a:rPr>
              <a:t>g.fillOval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, 3, 3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);    </a:t>
            </a:r>
            <a:r>
              <a:rPr lang="en-US" altLang="en-US" sz="13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// </a:t>
            </a:r>
            <a:r>
              <a:rPr lang="en-US" altLang="en-US" sz="13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what should x and y </a:t>
            </a:r>
            <a:r>
              <a:rPr lang="en-US" altLang="en-US" sz="1300" b="1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be?</a:t>
            </a:r>
            <a:endParaRPr lang="en-US" altLang="en-US" sz="1300" b="1" dirty="0">
              <a:solidFill>
                <a:schemeClr val="tx1">
                  <a:lumMod val="50000"/>
                  <a:lumOff val="50000"/>
                </a:schemeClr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g.drawString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("(" + 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+ ", " + 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+ ")", 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); </a:t>
            </a:r>
            <a:endParaRPr lang="en-US" altLang="en-US" sz="13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}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return cities;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}</a:t>
            </a:r>
            <a:endParaRPr lang="en-US" altLang="en-US" sz="700" dirty="0"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    // Simulates dropping a bomb at the given location on the given cities.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public static void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boom(</a:t>
            </a: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Point bomb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radius, </a:t>
            </a: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Point[] cities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, Graphics g) {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g.setColor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Color.RED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g.drawOval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b="1" dirty="0" err="1">
                <a:latin typeface="Consolas" charset="0"/>
                <a:ea typeface="Consolas" charset="0"/>
                <a:cs typeface="Consolas" charset="0"/>
              </a:rPr>
              <a:t>bomb.x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- radius, </a:t>
            </a:r>
            <a:r>
              <a:rPr lang="en-US" altLang="en-US" sz="1300" b="1" dirty="0" err="1">
                <a:latin typeface="Consolas" charset="0"/>
                <a:ea typeface="Consolas" charset="0"/>
                <a:cs typeface="Consolas" charset="0"/>
              </a:rPr>
              <a:t>bomb.y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- radius, 2 * radius, 2 * radius);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i = 0; i &lt;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cities.length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; i++) {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dx = 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cities[</a:t>
            </a:r>
            <a:r>
              <a:rPr lang="en-US" altLang="en-US" sz="1300" b="1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].x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-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bomb.x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dy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cities[</a:t>
            </a:r>
            <a:r>
              <a:rPr lang="en-US" altLang="en-US" sz="1300" b="1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].y</a:t>
            </a:r>
            <a:r>
              <a:rPr lang="en-US" altLang="en-US" sz="1300" dirty="0" smtClean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-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bomb.y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;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double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distance =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Math.sqrt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(dx * dx +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dy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*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dy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altLang="en-US" sz="13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r>
              <a:rPr lang="en-US" altLang="en-US" sz="13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(distance &lt;= radius) {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g.fillOval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cities[i].x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cities[i].y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, 3, 3);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g.drawString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("(" + </a:t>
            </a: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cities[i].x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+ ", " + </a:t>
            </a: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cities[i].y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+ ")", </a:t>
            </a:r>
            <a:r>
              <a:rPr lang="en-US" altLang="en-US" sz="1300" b="1" dirty="0" smtClean="0">
                <a:latin typeface="Consolas" charset="0"/>
                <a:ea typeface="Consolas" charset="0"/>
                <a:cs typeface="Consolas" charset="0"/>
              </a:rPr>
              <a:t>cities[</a:t>
            </a:r>
            <a:r>
              <a:rPr lang="en-US" altLang="en-US" sz="1300" b="1" dirty="0" err="1" smtClean="0">
                <a:latin typeface="Consolas" charset="0"/>
                <a:ea typeface="Consolas" charset="0"/>
                <a:cs typeface="Consolas" charset="0"/>
              </a:rPr>
              <a:t>i</a:t>
            </a: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].x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altLang="en-US" sz="1300" b="1" dirty="0">
                <a:latin typeface="Consolas" charset="0"/>
                <a:ea typeface="Consolas" charset="0"/>
                <a:cs typeface="Consolas" charset="0"/>
              </a:rPr>
              <a:t>cities[i].y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);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    }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}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("</a:t>
            </a:r>
            <a:r>
              <a:rPr lang="en-US" altLang="en-US" sz="1300" dirty="0" err="1">
                <a:latin typeface="Consolas" charset="0"/>
                <a:ea typeface="Consolas" charset="0"/>
                <a:cs typeface="Consolas" charset="0"/>
              </a:rPr>
              <a:t>Kaboom</a:t>
            </a: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!");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eaLnBrk="1" hangingPunct="1">
              <a:lnSpc>
                <a:spcPct val="120000"/>
              </a:lnSpc>
              <a:spcBef>
                <a:spcPts val="0"/>
              </a:spcBef>
              <a:buFontTx/>
              <a:buNone/>
            </a:pPr>
            <a:r>
              <a:rPr lang="en-US" altLang="en-US" sz="13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554355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Object behavior: Methods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b="1" smtClean="0"/>
          </a:p>
        </p:txBody>
      </p:sp>
    </p:spTree>
    <p:extLst>
      <p:ext uri="{BB962C8B-B14F-4D97-AF65-F5344CB8AC3E}">
        <p14:creationId xmlns:p14="http://schemas.microsoft.com/office/powerpoint/2010/main" val="2058512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Client code redundancy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 dirty="0" smtClean="0"/>
              <a:t>Our client program wants to draw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 smtClean="0"/>
              <a:t>  objects:</a:t>
            </a:r>
            <a:endParaRPr lang="en-US" altLang="en-US" sz="11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b="1" dirty="0">
                <a:solidFill>
                  <a:srgbClr val="008080"/>
                </a:solidFill>
                <a:latin typeface="Courier New" panose="02070309020205020404" pitchFamily="49" charset="0"/>
              </a:rPr>
              <a:t>// Draw each city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err="1">
                <a:latin typeface="Courier New" panose="02070309020205020404" pitchFamily="49" charset="0"/>
              </a:rPr>
              <a:t>g.fillOval</a:t>
            </a:r>
            <a:r>
              <a:rPr lang="en-US" altLang="en-US" sz="1800" dirty="0">
                <a:latin typeface="Courier New" panose="02070309020205020404" pitchFamily="49" charset="0"/>
              </a:rPr>
              <a:t>(cities[i].x, cities[i].y, 3, 3);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 err="1">
                <a:latin typeface="Courier New" panose="02070309020205020404" pitchFamily="49" charset="0"/>
              </a:rPr>
              <a:t>g.drawString</a:t>
            </a:r>
            <a:r>
              <a:rPr lang="en-US" altLang="en-US" sz="1800" dirty="0">
                <a:latin typeface="Courier New" panose="02070309020205020404" pitchFamily="49" charset="0"/>
              </a:rPr>
              <a:t>("(" + cities[i].x + ", "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     + cities[i].y + ")",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1800" dirty="0">
                <a:latin typeface="Courier New" panose="02070309020205020404" pitchFamily="49" charset="0"/>
              </a:rPr>
              <a:t>             cities[i].x, cities[i].y);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8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en-US" altLang="en-US" dirty="0" smtClean="0"/>
              <a:t>To draw them in other places, the code must be repeated.</a:t>
            </a:r>
            <a:endParaRPr lang="en-US" altLang="en-US" sz="2500" dirty="0"/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We can remove this redundancy using a method.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0" y="1290264"/>
            <a:ext cx="20193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33283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Eliminating redundancy, v1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mtClean="0"/>
              <a:t>We can eliminate the redundancy with a static method: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 b="1">
                <a:solidFill>
                  <a:srgbClr val="008080"/>
                </a:solidFill>
                <a:latin typeface="Courier New" panose="02070309020205020404" pitchFamily="49" charset="0"/>
              </a:rPr>
              <a:t>// Draws the given point on the DrawingPanel.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>
                <a:latin typeface="Courier New" panose="02070309020205020404" pitchFamily="49" charset="0"/>
              </a:rPr>
              <a:t>public static void draw(Point p, Graphics g) {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>
                <a:latin typeface="Courier New" panose="02070309020205020404" pitchFamily="49" charset="0"/>
              </a:rPr>
              <a:t>    g.fillOval(p.x, p.y, 3, 3);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>
                <a:latin typeface="Courier New" panose="02070309020205020404" pitchFamily="49" charset="0"/>
              </a:rPr>
              <a:t>    g.drawString("(" + p.x + ", " + p.y + ")", p.x, p.y);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190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1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mtClean="0"/>
          </a:p>
          <a:p>
            <a:pPr eaLnBrk="1" hangingPunct="1">
              <a:lnSpc>
                <a:spcPct val="80000"/>
              </a:lnSpc>
            </a:pPr>
            <a:r>
              <a:rPr lang="en-US" altLang="en-US" smtClean="0">
                <a:latin typeface="Courier New" panose="02070309020205020404" pitchFamily="49" charset="0"/>
              </a:rPr>
              <a:t>main</a:t>
            </a:r>
            <a:r>
              <a:rPr lang="en-US" altLang="en-US" smtClean="0"/>
              <a:t> would call the method as follows: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sz="8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// draw each city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draw(cities[i], g);</a:t>
            </a: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61091361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Problem with static method</a:t>
            </a:r>
          </a:p>
        </p:txBody>
      </p:sp>
      <p:sp>
        <p:nvSpPr>
          <p:cNvPr id="841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eaLnBrk="1" hangingPunct="1">
              <a:lnSpc>
                <a:spcPct val="120000"/>
              </a:lnSpc>
            </a:pPr>
            <a:r>
              <a:rPr lang="en-US" altLang="en-US" smtClean="0"/>
              <a:t>We are missing a major benefit of objects: code reuse.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mtClean="0"/>
              <a:t>Every program that draws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s would need a </a:t>
            </a:r>
            <a:r>
              <a:rPr lang="en-US" altLang="en-US" smtClean="0">
                <a:latin typeface="Courier New" panose="02070309020205020404" pitchFamily="49" charset="0"/>
              </a:rPr>
              <a:t>draw</a:t>
            </a:r>
            <a:r>
              <a:rPr lang="en-US" altLang="en-US" smtClean="0"/>
              <a:t> method.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en-US" altLang="en-US" smtClean="0"/>
          </a:p>
          <a:p>
            <a:pPr eaLnBrk="1" hangingPunct="1">
              <a:lnSpc>
                <a:spcPct val="120000"/>
              </a:lnSpc>
            </a:pPr>
            <a:r>
              <a:rPr lang="en-US" altLang="en-US" smtClean="0"/>
              <a:t>The syntax doesn't match how we're used to using objects.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smtClean="0">
                <a:solidFill>
                  <a:srgbClr val="800000"/>
                </a:solidFill>
                <a:latin typeface="Courier New" panose="02070309020205020404" pitchFamily="49" charset="0"/>
              </a:rPr>
              <a:t>	draw(cities[i], g);    // static (bad)</a:t>
            </a:r>
            <a:endParaRPr lang="en-US" altLang="en-US" sz="900" b="1">
              <a:solidFill>
                <a:srgbClr val="80000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70000"/>
              </a:lnSpc>
              <a:buFontTx/>
              <a:buNone/>
            </a:pPr>
            <a:endParaRPr lang="en-US" altLang="en-US" b="1" smtClean="0">
              <a:solidFill>
                <a:srgbClr val="003399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mtClean="0"/>
          </a:p>
          <a:p>
            <a:pPr eaLnBrk="1" hangingPunct="1">
              <a:lnSpc>
                <a:spcPct val="120000"/>
              </a:lnSpc>
            </a:pPr>
            <a:r>
              <a:rPr lang="en-US" altLang="en-US" smtClean="0"/>
              <a:t>The point of classes is to combine state and behavior.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mtClean="0"/>
              <a:t>The </a:t>
            </a:r>
            <a:r>
              <a:rPr lang="en-US" altLang="en-US" smtClean="0">
                <a:latin typeface="Courier New" panose="02070309020205020404" pitchFamily="49" charset="0"/>
              </a:rPr>
              <a:t>draw</a:t>
            </a:r>
            <a:r>
              <a:rPr lang="en-US" altLang="en-US" smtClean="0"/>
              <a:t> behavior is closely related to a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's data.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mtClean="0"/>
              <a:t>The method belongs </a:t>
            </a:r>
            <a:r>
              <a:rPr lang="en-US" altLang="en-US" i="1" smtClean="0"/>
              <a:t>inside</a:t>
            </a:r>
            <a:r>
              <a:rPr lang="en-US" altLang="en-US" smtClean="0"/>
              <a:t> each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 object.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en-US" altLang="en-US" sz="900"/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en-US" altLang="en-US" sz="900"/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en-US" altLang="en-US" b="1" smtClean="0">
                <a:solidFill>
                  <a:srgbClr val="003399"/>
                </a:solidFill>
                <a:latin typeface="Courier New" panose="02070309020205020404" pitchFamily="49" charset="0"/>
              </a:rPr>
              <a:t>	cities[i].draw(g);     // inside object (better)</a:t>
            </a:r>
          </a:p>
        </p:txBody>
      </p:sp>
    </p:spTree>
    <p:extLst>
      <p:ext uri="{BB962C8B-B14F-4D97-AF65-F5344CB8AC3E}">
        <p14:creationId xmlns:p14="http://schemas.microsoft.com/office/powerpoint/2010/main" val="50576057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1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8417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417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8417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417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17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417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Instance methods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273050" indent="-273050">
              <a:tabLst>
                <a:tab pos="2227263" algn="l"/>
              </a:tabLst>
            </a:pPr>
            <a:r>
              <a:rPr lang="en-US" altLang="en-US" b="1" dirty="0" smtClean="0">
                <a:solidFill>
                  <a:srgbClr val="C00000"/>
                </a:solidFill>
              </a:rPr>
              <a:t>instance method</a:t>
            </a:r>
            <a:r>
              <a:rPr lang="en-US" altLang="en-US" dirty="0" smtClean="0"/>
              <a:t> (or </a:t>
            </a:r>
            <a:r>
              <a:rPr lang="en-US" altLang="en-US" b="1" dirty="0" smtClean="0"/>
              <a:t>object method</a:t>
            </a:r>
            <a:r>
              <a:rPr lang="en-US" altLang="en-US" dirty="0" smtClean="0"/>
              <a:t>): Exists inside each object of a class and gives behavior to each object.</a:t>
            </a:r>
          </a:p>
          <a:p>
            <a:pPr marL="639763" lvl="1" indent="-246063">
              <a:buNone/>
              <a:tabLst>
                <a:tab pos="2227263" algn="l"/>
              </a:tabLst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  <a:tabLst>
                <a:tab pos="2227263" algn="l"/>
              </a:tabLst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buNone/>
              <a:tabLst>
                <a:tab pos="22272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public </a:t>
            </a:r>
            <a:r>
              <a:rPr lang="en-US" altLang="en-US" b="1" dirty="0" smtClean="0"/>
              <a:t>type</a:t>
            </a:r>
            <a:r>
              <a:rPr lang="en-US" altLang="en-US" dirty="0" smtClean="0">
                <a:latin typeface="Courier New" panose="02070309020205020404" pitchFamily="49" charset="0"/>
              </a:rPr>
              <a:t> </a:t>
            </a:r>
            <a:r>
              <a:rPr lang="en-US" altLang="en-US" b="1" dirty="0" smtClean="0"/>
              <a:t>name</a:t>
            </a:r>
            <a:r>
              <a:rPr lang="en-US" altLang="en-US" dirty="0" smtClean="0">
                <a:latin typeface="Courier New" panose="02070309020205020404" pitchFamily="49" charset="0"/>
              </a:rPr>
              <a:t>(</a:t>
            </a:r>
            <a:r>
              <a:rPr lang="en-US" altLang="en-US" b="1" dirty="0" smtClean="0"/>
              <a:t>parameters</a:t>
            </a:r>
            <a:r>
              <a:rPr lang="en-US" altLang="en-US" dirty="0" smtClean="0">
                <a:latin typeface="Courier New" panose="02070309020205020404" pitchFamily="49" charset="0"/>
              </a:rPr>
              <a:t>) {</a:t>
            </a:r>
          </a:p>
          <a:p>
            <a:pPr marL="639763" lvl="1" indent="-246063">
              <a:buNone/>
              <a:tabLst>
                <a:tab pos="22272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b="1" dirty="0" smtClean="0"/>
              <a:t>statements</a:t>
            </a:r>
            <a:r>
              <a:rPr lang="en-US" altLang="en-US" dirty="0" smtClean="0">
                <a:latin typeface="Courier New" panose="02070309020205020404" pitchFamily="49" charset="0"/>
              </a:rPr>
              <a:t>;</a:t>
            </a:r>
          </a:p>
          <a:p>
            <a:pPr marL="639763" lvl="1" indent="-246063">
              <a:buNone/>
              <a:tabLst>
                <a:tab pos="22272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}</a:t>
            </a:r>
          </a:p>
          <a:p>
            <a:pPr marL="639763" lvl="1" indent="-246063">
              <a:buNone/>
              <a:tabLst>
                <a:tab pos="2227263" algn="l"/>
              </a:tabLst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tabLst>
                <a:tab pos="2227263" algn="l"/>
              </a:tabLst>
            </a:pPr>
            <a:r>
              <a:rPr lang="en-US" altLang="en-US" dirty="0" smtClean="0"/>
              <a:t>same syntax as static methods, but without </a:t>
            </a:r>
            <a:r>
              <a:rPr lang="en-US" altLang="en-US" dirty="0" smtClean="0">
                <a:latin typeface="Courier New" panose="02070309020205020404" pitchFamily="49" charset="0"/>
              </a:rPr>
              <a:t>static</a:t>
            </a:r>
            <a:r>
              <a:rPr lang="en-US" altLang="en-US" dirty="0" smtClean="0"/>
              <a:t> keyword</a:t>
            </a:r>
          </a:p>
          <a:p>
            <a:pPr marL="639763" lvl="1" indent="-246063">
              <a:buNone/>
              <a:tabLst>
                <a:tab pos="2227263" algn="l"/>
              </a:tabLst>
            </a:pPr>
            <a:endParaRPr lang="en-US" altLang="en-US" dirty="0" smtClean="0"/>
          </a:p>
          <a:p>
            <a:pPr marL="639763" lvl="1" indent="-246063">
              <a:buNone/>
              <a:tabLst>
                <a:tab pos="2227263" algn="l"/>
              </a:tabLst>
            </a:pPr>
            <a:endParaRPr lang="en-US" altLang="en-US" dirty="0" smtClean="0"/>
          </a:p>
          <a:p>
            <a:pPr marL="639763" lvl="1" indent="-246063">
              <a:buNone/>
              <a:tabLst>
                <a:tab pos="2227263" algn="l"/>
              </a:tabLst>
            </a:pPr>
            <a:r>
              <a:rPr lang="en-US" altLang="en-US" dirty="0" smtClean="0"/>
              <a:t>	Example: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2227263" algn="l"/>
              </a:tabLst>
            </a:pPr>
            <a:endParaRPr lang="en-US" altLang="en-US" sz="900" dirty="0">
              <a:latin typeface="Courier New" panose="02070309020205020404" pitchFamily="49" charset="0"/>
            </a:endParaRPr>
          </a:p>
          <a:p>
            <a:pPr marL="639763" lvl="1" indent="-246063">
              <a:lnSpc>
                <a:spcPct val="80000"/>
              </a:lnSpc>
              <a:buNone/>
              <a:tabLst>
                <a:tab pos="22272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public void shout() {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22272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System.out.println</a:t>
            </a:r>
            <a:r>
              <a:rPr lang="en-US" altLang="en-US" dirty="0" smtClean="0">
                <a:latin typeface="Courier New" panose="02070309020205020404" pitchFamily="49" charset="0"/>
              </a:rPr>
              <a:t>("HELLO THERE!");</a:t>
            </a:r>
          </a:p>
          <a:p>
            <a:pPr marL="639763" lvl="1" indent="-246063">
              <a:lnSpc>
                <a:spcPct val="80000"/>
              </a:lnSpc>
              <a:buNone/>
              <a:tabLst>
                <a:tab pos="2227263" algn="l"/>
              </a:tabLst>
            </a:pPr>
            <a:r>
              <a:rPr lang="en-US" altLang="en-US" dirty="0" smtClean="0">
                <a:latin typeface="Courier New" panose="02070309020205020404" pitchFamily="49" charset="0"/>
              </a:rPr>
              <a:t>	}</a:t>
            </a:r>
          </a:p>
        </p:txBody>
      </p:sp>
    </p:spTree>
    <p:extLst>
      <p:ext uri="{BB962C8B-B14F-4D97-AF65-F5344CB8AC3E}">
        <p14:creationId xmlns:p14="http://schemas.microsoft.com/office/powerpoint/2010/main" val="57774281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bad solution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z="2000" dirty="0"/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Scanner input = </a:t>
            </a: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Scanner(</a:t>
            </a:r>
            <a:r>
              <a:rPr lang="en-US" altLang="en-US" sz="2000" b="1" dirty="0" smtClean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sz="2000" dirty="0" smtClean="0">
                <a:latin typeface="Consolas" charset="0"/>
                <a:ea typeface="Consolas" charset="0"/>
                <a:cs typeface="Consolas" charset="0"/>
              </a:rPr>
              <a:t>File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dirty="0">
                <a:solidFill>
                  <a:schemeClr val="accent2">
                    <a:lumMod val="50000"/>
                  </a:schemeClr>
                </a:solidFill>
                <a:latin typeface="Consolas" charset="0"/>
                <a:ea typeface="Consolas" charset="0"/>
                <a:cs typeface="Consolas" charset="0"/>
              </a:rPr>
              <a:t>"cities.txt"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));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cityCount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input.nextInt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xCoords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= new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cityCount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[]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yCoords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= new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[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cityCount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];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800" dirty="0">
              <a:latin typeface="Consolas" charset="0"/>
              <a:ea typeface="Consolas" charset="0"/>
              <a:cs typeface="Consolas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altLang="en-US" sz="2000" b="1" dirty="0" err="1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000" dirty="0">
                <a:solidFill>
                  <a:srgbClr val="7030A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i = </a:t>
            </a:r>
            <a:r>
              <a:rPr lang="en-US" altLang="en-US" sz="2000" dirty="0">
                <a:solidFill>
                  <a:srgbClr val="0070C0"/>
                </a:solidFill>
                <a:latin typeface="Consolas" charset="0"/>
                <a:ea typeface="Consolas" charset="0"/>
                <a:cs typeface="Consolas" charset="0"/>
              </a:rPr>
              <a:t>0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; i &lt; </a:t>
            </a:r>
            <a:r>
              <a:rPr lang="en-US" altLang="en-US" sz="2000" dirty="0" err="1">
                <a:latin typeface="Consolas" charset="0"/>
                <a:ea typeface="Consolas" charset="0"/>
                <a:cs typeface="Consolas" charset="0"/>
              </a:rPr>
              <a:t>cityCount</a:t>
            </a: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; i++)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xCoords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[i] =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input.nextInt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();   </a:t>
            </a:r>
            <a:r>
              <a:rPr lang="en-US" altLang="en-US" sz="2000" b="1" dirty="0">
                <a:solidFill>
                  <a:srgbClr val="008080"/>
                </a:solidFill>
                <a:latin typeface="Consolas" charset="0"/>
                <a:ea typeface="Consolas" charset="0"/>
                <a:cs typeface="Consolas" charset="0"/>
              </a:rPr>
              <a:t>// read each city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yCoords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[i] = </a:t>
            </a:r>
            <a:r>
              <a:rPr lang="en-US" altLang="en-US" sz="2000" b="1" dirty="0" err="1">
                <a:latin typeface="Consolas" charset="0"/>
                <a:ea typeface="Consolas" charset="0"/>
                <a:cs typeface="Consolas" charset="0"/>
              </a:rPr>
              <a:t>input.nextInt</a:t>
            </a:r>
            <a:r>
              <a:rPr lang="en-US" altLang="en-US" sz="2000" b="1" dirty="0">
                <a:latin typeface="Consolas" charset="0"/>
                <a:ea typeface="Consolas" charset="0"/>
                <a:cs typeface="Consolas" charset="0"/>
              </a:rPr>
              <a:t>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nsolas" charset="0"/>
                <a:ea typeface="Consolas" charset="0"/>
                <a:cs typeface="Consolas" charset="0"/>
              </a:rPr>
              <a:t>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Courier New" panose="02070309020205020404" pitchFamily="49" charset="0"/>
              </a:rPr>
              <a:t>...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pPr lvl="1" eaLnBrk="1" hangingPunct="1">
              <a:buFontTx/>
              <a:buNone/>
            </a:pPr>
            <a:endParaRPr lang="en-US" altLang="en-US" sz="2000" dirty="0">
              <a:latin typeface="Courier New" panose="02070309020205020404" pitchFamily="49" charset="0"/>
            </a:endParaRPr>
          </a:p>
          <a:p>
            <a:r>
              <a:rPr lang="en-US" altLang="en-US" sz="2400" b="1" dirty="0"/>
              <a:t>parallel arrays</a:t>
            </a:r>
            <a:r>
              <a:rPr lang="en-US" altLang="en-US" sz="2400" dirty="0"/>
              <a:t>: 2+ arrays with related data at same indexes</a:t>
            </a:r>
            <a:r>
              <a:rPr lang="en-US" altLang="en-US" sz="2400" dirty="0" smtClean="0"/>
              <a:t>.</a:t>
            </a:r>
            <a:endParaRPr lang="en-US" altLang="en-US" sz="1800" dirty="0"/>
          </a:p>
          <a:p>
            <a:pPr lvl="1"/>
            <a:r>
              <a:rPr lang="en-US" altLang="en-US" sz="2200" dirty="0"/>
              <a:t>Sometimes considered poor style</a:t>
            </a:r>
          </a:p>
        </p:txBody>
      </p:sp>
    </p:spTree>
    <p:extLst>
      <p:ext uri="{BB962C8B-B14F-4D97-AF65-F5344CB8AC3E}">
        <p14:creationId xmlns:p14="http://schemas.microsoft.com/office/powerpoint/2010/main" val="946042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Instance method example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public class Point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x;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</a:t>
            </a:r>
            <a:r>
              <a:rPr lang="en-US" altLang="en-US" dirty="0" err="1" smtClean="0">
                <a:latin typeface="Courier New" panose="02070309020205020404" pitchFamily="49" charset="0"/>
              </a:rPr>
              <a:t>int</a:t>
            </a:r>
            <a:r>
              <a:rPr lang="en-US" altLang="en-US" dirty="0" smtClean="0">
                <a:latin typeface="Courier New" panose="02070309020205020404" pitchFamily="49" charset="0"/>
              </a:rPr>
              <a:t> y;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300" dirty="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solidFill>
                  <a:srgbClr val="008080"/>
                </a:solidFill>
                <a:latin typeface="Courier New" panose="02070309020205020404" pitchFamily="49" charset="0"/>
              </a:rPr>
              <a:t>    // Draws this Point object with the given pen.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    public void draw(Graphics g)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        ...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b="1" dirty="0" smtClean="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dirty="0" smtClean="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sz="1100" dirty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The </a:t>
            </a:r>
            <a:r>
              <a:rPr lang="en-US" altLang="en-US" dirty="0" smtClean="0">
                <a:latin typeface="Courier New" panose="02070309020205020404" pitchFamily="49" charset="0"/>
              </a:rPr>
              <a:t>draw</a:t>
            </a:r>
            <a:r>
              <a:rPr lang="en-US" altLang="en-US" dirty="0" smtClean="0"/>
              <a:t> method no longer has a </a:t>
            </a:r>
            <a:r>
              <a:rPr lang="en-US" altLang="en-US" dirty="0" smtClean="0">
                <a:latin typeface="Courier New" panose="02070309020205020404" pitchFamily="49" charset="0"/>
              </a:rPr>
              <a:t>Point p</a:t>
            </a:r>
            <a:r>
              <a:rPr lang="en-US" altLang="en-US" dirty="0" smtClean="0"/>
              <a:t>  parameter.  </a:t>
            </a:r>
          </a:p>
          <a:p>
            <a:pPr lvl="1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1" eaLnBrk="1" hangingPunct="1">
              <a:lnSpc>
                <a:spcPct val="110000"/>
              </a:lnSpc>
            </a:pPr>
            <a:r>
              <a:rPr lang="en-US" altLang="en-US" dirty="0" smtClean="0"/>
              <a:t>How will the method know which point to draw?</a:t>
            </a:r>
          </a:p>
          <a:p>
            <a:pPr lvl="2" eaLnBrk="1" hangingPunct="1">
              <a:lnSpc>
                <a:spcPct val="110000"/>
              </a:lnSpc>
            </a:pPr>
            <a:endParaRPr lang="en-US" altLang="en-US" dirty="0" smtClean="0"/>
          </a:p>
          <a:p>
            <a:pPr lvl="2" eaLnBrk="1" hangingPunct="1">
              <a:lnSpc>
                <a:spcPct val="110000"/>
              </a:lnSpc>
            </a:pPr>
            <a:r>
              <a:rPr lang="en-US" altLang="en-US" dirty="0" smtClean="0"/>
              <a:t>How will the method access that point's x/y data?</a:t>
            </a:r>
            <a:endParaRPr lang="en-US" altLang="en-US" sz="800" dirty="0"/>
          </a:p>
        </p:txBody>
      </p:sp>
    </p:spTree>
    <p:extLst>
      <p:ext uri="{BB962C8B-B14F-4D97-AF65-F5344CB8AC3E}">
        <p14:creationId xmlns:p14="http://schemas.microsoft.com/office/powerpoint/2010/main" val="13498900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en-US" altLang="en-US" sz="2200"/>
              <a:t>Each </a:t>
            </a:r>
            <a:r>
              <a:rPr lang="en-US" altLang="en-US" sz="2200">
                <a:latin typeface="Courier New" panose="02070309020205020404" pitchFamily="49" charset="0"/>
              </a:rPr>
              <a:t>Point</a:t>
            </a:r>
            <a:r>
              <a:rPr lang="en-US" altLang="en-US" sz="2200"/>
              <a:t> object has its own copy of the </a:t>
            </a:r>
            <a:r>
              <a:rPr lang="en-US" altLang="en-US" sz="2200">
                <a:latin typeface="Courier New" panose="02070309020205020404" pitchFamily="49" charset="0"/>
              </a:rPr>
              <a:t>draw</a:t>
            </a:r>
            <a:r>
              <a:rPr lang="en-US" altLang="en-US" sz="2200"/>
              <a:t> method, which operates on that object's state:</a:t>
            </a:r>
            <a:endParaRPr lang="en-US" altLang="en-US" sz="9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Point p1 = new Point();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p1.x = 7;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p1.y = 2;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Point p2 = new Point();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p2.x = 4;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p2.y = 3;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20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p1.draw(g);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latin typeface="Courier New" panose="02070309020205020404" pitchFamily="49" charset="0"/>
              </a:rPr>
              <a:t>p2.draw(g);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5734050" y="3073401"/>
            <a:ext cx="4857750" cy="1420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public void draw(Graphics g) {</a:t>
            </a:r>
          </a:p>
          <a:p>
            <a:pPr algn="l" eaLnBrk="1" hangingPunct="1"/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// this code can see p1's x and y</a:t>
            </a:r>
          </a:p>
          <a:p>
            <a:pPr algn="l" eaLnBrk="1" hangingPunct="1"/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 objects w/ method</a:t>
            </a:r>
          </a:p>
        </p:txBody>
      </p:sp>
      <p:graphicFrame>
        <p:nvGraphicFramePr>
          <p:cNvPr id="844805" name="Group 5"/>
          <p:cNvGraphicFramePr>
            <a:graphicFrameLocks noGrp="1"/>
          </p:cNvGraphicFramePr>
          <p:nvPr/>
        </p:nvGraphicFramePr>
        <p:xfrm>
          <a:off x="5886450" y="3136901"/>
          <a:ext cx="2089150" cy="396875"/>
        </p:xfrm>
        <a:graphic>
          <a:graphicData uri="http://schemas.openxmlformats.org/drawingml/2006/table">
            <a:tbl>
              <a:tblPr/>
              <a:tblGrid>
                <a:gridCol w="336550"/>
                <a:gridCol w="685800"/>
                <a:gridCol w="381000"/>
                <a:gridCol w="6858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44823" name="Group 23"/>
          <p:cNvGraphicFramePr>
            <a:graphicFrameLocks noGrp="1"/>
          </p:cNvGraphicFramePr>
          <p:nvPr/>
        </p:nvGraphicFramePr>
        <p:xfrm>
          <a:off x="5886450" y="4940301"/>
          <a:ext cx="2089150" cy="396875"/>
        </p:xfrm>
        <a:graphic>
          <a:graphicData uri="http://schemas.openxmlformats.org/drawingml/2006/table">
            <a:tbl>
              <a:tblPr/>
              <a:tblGrid>
                <a:gridCol w="336550"/>
                <a:gridCol w="685800"/>
                <a:gridCol w="381000"/>
                <a:gridCol w="685800"/>
              </a:tblGrid>
              <a:tr h="396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x</a:t>
                      </a:r>
                    </a:p>
                  </a:txBody>
                  <a:tcPr marT="45793" marB="45793"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</a:rPr>
                        <a:t>y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</a:t>
                      </a:r>
                    </a:p>
                  </a:txBody>
                  <a:tcPr marT="45793" marB="4579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47" name="Text Box 41"/>
          <p:cNvSpPr txBox="1">
            <a:spLocks noChangeArrowheads="1"/>
          </p:cNvSpPr>
          <p:nvPr/>
        </p:nvSpPr>
        <p:spPr bwMode="auto">
          <a:xfrm>
            <a:off x="5734050" y="4800601"/>
            <a:ext cx="4857750" cy="14208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lvl="1" algn="l" eaLnBrk="1" hangingPunct="1">
              <a:lnSpc>
                <a:spcPct val="80000"/>
              </a:lnSpc>
            </a:pPr>
            <a:endParaRPr lang="en-US" altLang="en-US" sz="1600">
              <a:latin typeface="Courier New" panose="02070309020205020404" pitchFamily="49" charset="0"/>
              <a:cs typeface="Times New Roman" panose="02020603050405020304" pitchFamily="18" charset="0"/>
            </a:endParaRPr>
          </a:p>
          <a:p>
            <a:pPr algn="l" eaLnBrk="1" hangingPunct="1"/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public void draw(Graphics g) {</a:t>
            </a:r>
          </a:p>
          <a:p>
            <a:pPr algn="l" eaLnBrk="1" hangingPunct="1"/>
            <a:r>
              <a:rPr lang="en-US" altLang="en-US" sz="1600" b="1">
                <a:solidFill>
                  <a:srgbClr val="008080"/>
                </a:solidFill>
                <a:latin typeface="Courier New" panose="02070309020205020404" pitchFamily="49" charset="0"/>
                <a:cs typeface="Times New Roman" panose="02020603050405020304" pitchFamily="18" charset="0"/>
              </a:rPr>
              <a:t>    // this code can see p2's x and y</a:t>
            </a:r>
          </a:p>
          <a:p>
            <a:pPr algn="l" eaLnBrk="1" hangingPunct="1"/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}</a:t>
            </a:r>
          </a:p>
        </p:txBody>
      </p:sp>
      <p:grpSp>
        <p:nvGrpSpPr>
          <p:cNvPr id="34848" name="Group 42"/>
          <p:cNvGrpSpPr>
            <a:grpSpLocks/>
          </p:cNvGrpSpPr>
          <p:nvPr/>
        </p:nvGrpSpPr>
        <p:grpSpPr bwMode="auto">
          <a:xfrm>
            <a:off x="3609975" y="5146680"/>
            <a:ext cx="1981200" cy="519113"/>
            <a:chOff x="2112" y="3490"/>
            <a:chExt cx="1248" cy="327"/>
          </a:xfrm>
        </p:grpSpPr>
        <p:sp>
          <p:nvSpPr>
            <p:cNvPr id="34853" name="Rectangle 43"/>
            <p:cNvSpPr>
              <a:spLocks noChangeArrowheads="1"/>
            </p:cNvSpPr>
            <p:nvPr/>
          </p:nvSpPr>
          <p:spPr bwMode="auto">
            <a:xfrm>
              <a:off x="2112" y="3512"/>
              <a:ext cx="647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rgbClr val="808080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en-US" sz="2000" i="1">
                  <a:latin typeface="Tahoma" panose="020B0604030504040204" pitchFamily="34" charset="0"/>
                  <a:cs typeface="Times New Roman" panose="02020603050405020304" pitchFamily="18" charset="0"/>
                </a:rPr>
                <a:t>p2</a:t>
              </a:r>
            </a:p>
          </p:txBody>
        </p:sp>
        <p:sp>
          <p:nvSpPr>
            <p:cNvPr id="34854" name="Line 48"/>
            <p:cNvSpPr>
              <a:spLocks noChangeShapeType="1"/>
            </p:cNvSpPr>
            <p:nvPr/>
          </p:nvSpPr>
          <p:spPr bwMode="auto">
            <a:xfrm>
              <a:off x="2928" y="364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55" name="Oval 45"/>
            <p:cNvSpPr>
              <a:spLocks noChangeArrowheads="1"/>
            </p:cNvSpPr>
            <p:nvPr/>
          </p:nvSpPr>
          <p:spPr bwMode="auto">
            <a:xfrm>
              <a:off x="2824" y="3490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34849" name="Group 46"/>
          <p:cNvGrpSpPr>
            <a:grpSpLocks/>
          </p:cNvGrpSpPr>
          <p:nvPr/>
        </p:nvGrpSpPr>
        <p:grpSpPr bwMode="auto">
          <a:xfrm>
            <a:off x="6438900" y="1851025"/>
            <a:ext cx="1390650" cy="1101725"/>
            <a:chOff x="3000" y="1177"/>
            <a:chExt cx="876" cy="694"/>
          </a:xfrm>
        </p:grpSpPr>
        <p:sp>
          <p:nvSpPr>
            <p:cNvPr id="34850" name="Rectangle 47"/>
            <p:cNvSpPr>
              <a:spLocks noChangeArrowheads="1"/>
            </p:cNvSpPr>
            <p:nvPr/>
          </p:nvSpPr>
          <p:spPr bwMode="auto">
            <a:xfrm>
              <a:off x="3000" y="1199"/>
              <a:ext cx="647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20000"/>
                </a:spcBef>
                <a:buClr>
                  <a:srgbClr val="808080"/>
                </a:buClr>
                <a:buSzPct val="60000"/>
                <a:buFont typeface="Wingdings" panose="05000000000000000000" pitchFamily="2" charset="2"/>
                <a:buNone/>
              </a:pPr>
              <a:r>
                <a:rPr lang="en-US" altLang="en-US" sz="2000" i="1">
                  <a:latin typeface="Tahoma" panose="020B0604030504040204" pitchFamily="34" charset="0"/>
                  <a:cs typeface="Times New Roman" panose="02020603050405020304" pitchFamily="18" charset="0"/>
                </a:rPr>
                <a:t>p1</a:t>
              </a:r>
            </a:p>
          </p:txBody>
        </p:sp>
        <p:sp>
          <p:nvSpPr>
            <p:cNvPr id="34851" name="Line 48"/>
            <p:cNvSpPr>
              <a:spLocks noChangeShapeType="1"/>
            </p:cNvSpPr>
            <p:nvPr/>
          </p:nvSpPr>
          <p:spPr bwMode="auto">
            <a:xfrm flipH="1">
              <a:off x="3754" y="1453"/>
              <a:ext cx="3" cy="41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52" name="Oval 49"/>
            <p:cNvSpPr>
              <a:spLocks noChangeArrowheads="1"/>
            </p:cNvSpPr>
            <p:nvPr/>
          </p:nvSpPr>
          <p:spPr bwMode="auto">
            <a:xfrm>
              <a:off x="3712" y="1177"/>
              <a:ext cx="164" cy="327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5840503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implicit parameter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110000"/>
              </a:lnSpc>
            </a:pPr>
            <a:r>
              <a:rPr lang="en-US" altLang="en-US" b="1" dirty="0" smtClean="0"/>
              <a:t>implicit parameter</a:t>
            </a:r>
            <a:r>
              <a:rPr lang="en-US" altLang="en-US" dirty="0" smtClean="0"/>
              <a:t>:</a:t>
            </a:r>
            <a:br>
              <a:rPr lang="en-US" altLang="en-US" dirty="0" smtClean="0"/>
            </a:br>
            <a:r>
              <a:rPr lang="en-US" altLang="en-US" dirty="0" smtClean="0"/>
              <a:t>The object on which an instance method is called.</a:t>
            </a:r>
            <a:endParaRPr lang="en-US" altLang="en-US" sz="900" dirty="0"/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en-US" altLang="en-US" sz="900" dirty="0"/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 smtClean="0"/>
              <a:t>During the call </a:t>
            </a:r>
            <a:r>
              <a:rPr lang="en-US" altLang="en-US" dirty="0" smtClean="0">
                <a:latin typeface="Courier New" panose="02070309020205020404" pitchFamily="49" charset="0"/>
              </a:rPr>
              <a:t>p1.draw(g);</a:t>
            </a:r>
            <a:r>
              <a:rPr lang="en-US" altLang="en-US" dirty="0" smtClean="0"/>
              <a:t> </a:t>
            </a:r>
            <a:br>
              <a:rPr lang="en-US" altLang="en-US" dirty="0" smtClean="0"/>
            </a:br>
            <a:r>
              <a:rPr lang="en-US" altLang="en-US" dirty="0" smtClean="0"/>
              <a:t>the object referred to by </a:t>
            </a:r>
            <a:r>
              <a:rPr lang="en-US" altLang="en-US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p1</a:t>
            </a:r>
            <a:r>
              <a:rPr lang="en-US" altLang="en-US" dirty="0" smtClean="0">
                <a:solidFill>
                  <a:srgbClr val="7030A0"/>
                </a:solidFill>
              </a:rPr>
              <a:t> </a:t>
            </a:r>
            <a:r>
              <a:rPr lang="en-US" altLang="en-US" dirty="0" smtClean="0"/>
              <a:t>is the implicit parameter.</a:t>
            </a:r>
          </a:p>
          <a:p>
            <a:pPr lvl="1" eaLnBrk="1" hangingPunct="1">
              <a:buFontTx/>
              <a:buNone/>
            </a:pPr>
            <a:endParaRPr lang="en-US" altLang="en-US" sz="900" dirty="0"/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 smtClean="0"/>
              <a:t>During the call </a:t>
            </a:r>
            <a:r>
              <a:rPr lang="en-US" altLang="en-US" dirty="0" smtClean="0">
                <a:latin typeface="Courier New" panose="02070309020205020404" pitchFamily="49" charset="0"/>
              </a:rPr>
              <a:t>p2.draw(g);</a:t>
            </a:r>
            <a:r>
              <a:rPr lang="en-US" altLang="en-US" dirty="0" smtClean="0"/>
              <a:t> </a:t>
            </a:r>
            <a:br>
              <a:rPr lang="en-US" altLang="en-US" dirty="0" smtClean="0"/>
            </a:br>
            <a:r>
              <a:rPr lang="en-US" altLang="en-US" dirty="0" smtClean="0"/>
              <a:t>the object referred to by </a:t>
            </a:r>
            <a:r>
              <a:rPr lang="en-US" altLang="en-US" dirty="0" smtClean="0">
                <a:solidFill>
                  <a:srgbClr val="7030A0"/>
                </a:solidFill>
                <a:latin typeface="Courier New" panose="02070309020205020404" pitchFamily="49" charset="0"/>
              </a:rPr>
              <a:t>p2</a:t>
            </a:r>
            <a:r>
              <a:rPr lang="en-US" altLang="en-US" dirty="0" smtClean="0">
                <a:solidFill>
                  <a:srgbClr val="7030A0"/>
                </a:solidFill>
              </a:rPr>
              <a:t> </a:t>
            </a:r>
            <a:r>
              <a:rPr lang="en-US" altLang="en-US" dirty="0" smtClean="0"/>
              <a:t>is the implicit parameter.</a:t>
            </a:r>
          </a:p>
          <a:p>
            <a:pPr lvl="1" eaLnBrk="1" hangingPunct="1">
              <a:lnSpc>
                <a:spcPct val="120000"/>
              </a:lnSpc>
              <a:buFontTx/>
              <a:buNone/>
            </a:pPr>
            <a:endParaRPr lang="en-US" altLang="en-US" dirty="0" smtClean="0"/>
          </a:p>
          <a:p>
            <a:pPr lvl="1" eaLnBrk="1" hangingPunct="1">
              <a:lnSpc>
                <a:spcPct val="120000"/>
              </a:lnSpc>
            </a:pPr>
            <a:r>
              <a:rPr lang="en-US" altLang="en-US" dirty="0" smtClean="0"/>
              <a:t>The instance method can refer to that object's fields.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en-US" dirty="0" smtClean="0"/>
              <a:t>We say that it executes in the </a:t>
            </a:r>
            <a:r>
              <a:rPr lang="en-US" altLang="en-US" i="1" dirty="0" smtClean="0">
                <a:solidFill>
                  <a:srgbClr val="C00000"/>
                </a:solidFill>
              </a:rPr>
              <a:t>context</a:t>
            </a:r>
            <a:r>
              <a:rPr lang="en-US" altLang="en-US" i="1" dirty="0" smtClean="0"/>
              <a:t> </a:t>
            </a:r>
            <a:r>
              <a:rPr lang="en-US" altLang="en-US" dirty="0" smtClean="0"/>
              <a:t>of a particular object.</a:t>
            </a:r>
          </a:p>
          <a:p>
            <a:pPr lvl="2" eaLnBrk="1" hangingPunct="1">
              <a:lnSpc>
                <a:spcPct val="120000"/>
              </a:lnSpc>
            </a:pPr>
            <a:endParaRPr lang="en-US" altLang="en-US" dirty="0" smtClean="0">
              <a:latin typeface="Courier New" panose="02070309020205020404" pitchFamily="49" charset="0"/>
            </a:endParaRPr>
          </a:p>
          <a:p>
            <a:pPr lvl="2" eaLnBrk="1" hangingPunct="1">
              <a:lnSpc>
                <a:spcPct val="120000"/>
              </a:lnSpc>
            </a:pPr>
            <a:r>
              <a:rPr lang="en-US" altLang="en-US" dirty="0" smtClean="0">
                <a:latin typeface="Courier New" panose="02070309020205020404" pitchFamily="49" charset="0"/>
              </a:rPr>
              <a:t>draw</a:t>
            </a:r>
            <a:r>
              <a:rPr lang="en-US" altLang="en-US" dirty="0" smtClean="0"/>
              <a:t> can refer to the </a:t>
            </a:r>
            <a:r>
              <a:rPr lang="en-US" altLang="en-US" dirty="0" smtClean="0">
                <a:latin typeface="Courier New" panose="02070309020205020404" pitchFamily="49" charset="0"/>
              </a:rPr>
              <a:t>x</a:t>
            </a:r>
            <a:r>
              <a:rPr lang="en-US" altLang="en-US" dirty="0" smtClean="0"/>
              <a:t> and </a:t>
            </a:r>
            <a:r>
              <a:rPr lang="en-US" altLang="en-US" dirty="0" smtClean="0">
                <a:latin typeface="Courier New" panose="02070309020205020404" pitchFamily="49" charset="0"/>
              </a:rPr>
              <a:t>y</a:t>
            </a:r>
            <a:r>
              <a:rPr lang="en-US" altLang="en-US" dirty="0" smtClean="0"/>
              <a:t> of the object it was called on.</a:t>
            </a:r>
          </a:p>
        </p:txBody>
      </p:sp>
    </p:spTree>
    <p:extLst>
      <p:ext uri="{BB962C8B-B14F-4D97-AF65-F5344CB8AC3E}">
        <p14:creationId xmlns:p14="http://schemas.microsoft.com/office/powerpoint/2010/main" val="77895638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 class, version 2</a:t>
            </a:r>
          </a:p>
        </p:txBody>
      </p:sp>
      <p:sp>
        <p:nvSpPr>
          <p:cNvPr id="36867" name="Rectangle 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public class Point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int x;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int y;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endParaRPr lang="en-US" altLang="en-US" sz="1100"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 b="1">
                <a:solidFill>
                  <a:srgbClr val="008080"/>
                </a:solidFill>
                <a:latin typeface="Courier New" panose="02070309020205020404" pitchFamily="49" charset="0"/>
              </a:rPr>
              <a:t>    // Draws this Point object.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public void draw(Graphics g) {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g.fillOval(</a:t>
            </a:r>
            <a:r>
              <a:rPr lang="en-US" altLang="en-US" sz="2000" b="1">
                <a:latin typeface="Courier New" panose="02070309020205020404" pitchFamily="49" charset="0"/>
              </a:rPr>
              <a:t>x</a:t>
            </a:r>
            <a:r>
              <a:rPr lang="en-US" altLang="en-US" sz="2000">
                <a:latin typeface="Courier New" panose="02070309020205020404" pitchFamily="49" charset="0"/>
              </a:rPr>
              <a:t>, </a:t>
            </a:r>
            <a:r>
              <a:rPr lang="en-US" altLang="en-US" sz="2000" b="1">
                <a:latin typeface="Courier New" panose="02070309020205020404" pitchFamily="49" charset="0"/>
              </a:rPr>
              <a:t>y</a:t>
            </a:r>
            <a:r>
              <a:rPr lang="en-US" altLang="en-US" sz="2000">
                <a:latin typeface="Courier New" panose="02070309020205020404" pitchFamily="49" charset="0"/>
              </a:rPr>
              <a:t>, 3, 3);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    g.drawString("(" + </a:t>
            </a:r>
            <a:r>
              <a:rPr lang="en-US" altLang="en-US" sz="2000" b="1">
                <a:latin typeface="Courier New" panose="02070309020205020404" pitchFamily="49" charset="0"/>
              </a:rPr>
              <a:t>x</a:t>
            </a:r>
            <a:r>
              <a:rPr lang="en-US" altLang="en-US" sz="2000">
                <a:latin typeface="Courier New" panose="02070309020205020404" pitchFamily="49" charset="0"/>
              </a:rPr>
              <a:t> + ", " + </a:t>
            </a:r>
            <a:r>
              <a:rPr lang="en-US" altLang="en-US" sz="2000" b="1">
                <a:latin typeface="Courier New" panose="02070309020205020404" pitchFamily="49" charset="0"/>
              </a:rPr>
              <a:t>y</a:t>
            </a:r>
            <a:r>
              <a:rPr lang="en-US" altLang="en-US" sz="2000">
                <a:latin typeface="Courier New" panose="02070309020205020404" pitchFamily="49" charset="0"/>
              </a:rPr>
              <a:t> + ")", </a:t>
            </a:r>
            <a:r>
              <a:rPr lang="en-US" altLang="en-US" sz="2000" b="1">
                <a:latin typeface="Courier New" panose="02070309020205020404" pitchFamily="49" charset="0"/>
              </a:rPr>
              <a:t>x</a:t>
            </a:r>
            <a:r>
              <a:rPr lang="en-US" altLang="en-US" sz="2000">
                <a:latin typeface="Courier New" panose="02070309020205020404" pitchFamily="49" charset="0"/>
              </a:rPr>
              <a:t>, </a:t>
            </a:r>
            <a:r>
              <a:rPr lang="en-US" altLang="en-US" sz="2000" b="1">
                <a:latin typeface="Courier New" panose="02070309020205020404" pitchFamily="49" charset="0"/>
              </a:rPr>
              <a:t>y</a:t>
            </a:r>
            <a:r>
              <a:rPr lang="en-US" altLang="en-US" sz="2000">
                <a:latin typeface="Courier New" panose="02070309020205020404" pitchFamily="49" charset="0"/>
              </a:rPr>
              <a:t>);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    }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altLang="en-US" sz="2000">
                <a:latin typeface="Courier New" panose="02070309020205020404" pitchFamily="49" charset="0"/>
              </a:rPr>
              <a:t>}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000"/>
          </a:p>
          <a:p>
            <a:pPr lvl="1" eaLnBrk="1" hangingPunct="1">
              <a:lnSpc>
                <a:spcPct val="110000"/>
              </a:lnSpc>
            </a:pPr>
            <a:r>
              <a:rPr lang="en-US" altLang="en-US" smtClean="0"/>
              <a:t>Each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 object contains a </a:t>
            </a:r>
            <a:r>
              <a:rPr lang="en-US" altLang="en-US" smtClean="0">
                <a:latin typeface="Courier New" panose="02070309020205020404" pitchFamily="49" charset="0"/>
              </a:rPr>
              <a:t>draw</a:t>
            </a:r>
            <a:r>
              <a:rPr lang="en-US" altLang="en-US" smtClean="0"/>
              <a:t> method that draws that point at its current </a:t>
            </a:r>
            <a:r>
              <a:rPr lang="en-US" altLang="en-US" smtClean="0">
                <a:latin typeface="Courier New" panose="02070309020205020404" pitchFamily="49" charset="0"/>
              </a:rPr>
              <a:t>x</a:t>
            </a:r>
            <a:r>
              <a:rPr lang="en-US" altLang="en-US" smtClean="0"/>
              <a:t>/</a:t>
            </a:r>
            <a:r>
              <a:rPr lang="en-US" altLang="en-US" smtClean="0">
                <a:latin typeface="Courier New" panose="02070309020205020404" pitchFamily="49" charset="0"/>
              </a:rPr>
              <a:t>y</a:t>
            </a:r>
            <a:r>
              <a:rPr lang="en-US" altLang="en-US" smtClean="0"/>
              <a:t> position.</a:t>
            </a:r>
          </a:p>
        </p:txBody>
      </p:sp>
    </p:spTree>
    <p:extLst>
      <p:ext uri="{BB962C8B-B14F-4D97-AF65-F5344CB8AC3E}">
        <p14:creationId xmlns:p14="http://schemas.microsoft.com/office/powerpoint/2010/main" val="8595833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Kinds of methods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accessor</a:t>
            </a:r>
            <a:r>
              <a:rPr lang="en-US" altLang="en-US" dirty="0" smtClean="0"/>
              <a:t>:	A method that lets clients examine object state.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Examples: </a:t>
            </a:r>
            <a:r>
              <a:rPr lang="en-US" altLang="en-US" dirty="0" smtClean="0">
                <a:latin typeface="Courier New" panose="02070309020205020404" pitchFamily="49" charset="0"/>
              </a:rPr>
              <a:t>distance</a:t>
            </a:r>
            <a:r>
              <a:rPr lang="en-US" altLang="en-US" dirty="0" smtClean="0"/>
              <a:t>, </a:t>
            </a:r>
            <a:r>
              <a:rPr lang="en-US" altLang="en-US" dirty="0" err="1" smtClean="0">
                <a:latin typeface="Courier New" panose="02070309020205020404" pitchFamily="49" charset="0"/>
              </a:rPr>
              <a:t>distanceFromOrigin</a:t>
            </a:r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often has a non-</a:t>
            </a:r>
            <a:r>
              <a:rPr lang="en-US" altLang="en-US" dirty="0" smtClean="0">
                <a:latin typeface="Courier New" panose="02070309020205020404" pitchFamily="49" charset="0"/>
              </a:rPr>
              <a:t>void</a:t>
            </a:r>
            <a:r>
              <a:rPr lang="en-US" altLang="en-US" dirty="0" smtClean="0"/>
              <a:t> return type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endParaRPr lang="en-US" altLang="en-US" dirty="0" smtClean="0"/>
          </a:p>
          <a:p>
            <a:pPr eaLnBrk="1" hangingPunct="1"/>
            <a:r>
              <a:rPr lang="en-US" altLang="en-US" b="1" dirty="0" err="1" smtClean="0"/>
              <a:t>mutator</a:t>
            </a:r>
            <a:r>
              <a:rPr lang="en-US" altLang="en-US" dirty="0" smtClean="0"/>
              <a:t>:	A method that modifies an object's state.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Examples: </a:t>
            </a:r>
            <a:r>
              <a:rPr lang="en-US" altLang="en-US" dirty="0" err="1" smtClean="0">
                <a:latin typeface="Courier New" panose="02070309020205020404" pitchFamily="49" charset="0"/>
              </a:rPr>
              <a:t>setLocation</a:t>
            </a:r>
            <a:r>
              <a:rPr lang="en-US" altLang="en-US" dirty="0" smtClean="0"/>
              <a:t>, </a:t>
            </a:r>
            <a:r>
              <a:rPr lang="en-US" altLang="en-US" dirty="0" smtClean="0">
                <a:latin typeface="Courier New" panose="02070309020205020404" pitchFamily="49" charset="0"/>
              </a:rPr>
              <a:t>translate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94954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Mutator method questions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Write a method </a:t>
            </a:r>
            <a:r>
              <a:rPr lang="en-US" altLang="en-US" smtClean="0">
                <a:latin typeface="Courier New" panose="02070309020205020404" pitchFamily="49" charset="0"/>
              </a:rPr>
              <a:t>setLocation</a:t>
            </a:r>
            <a:r>
              <a:rPr lang="en-US" altLang="en-US" smtClean="0"/>
              <a:t> that changes a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's location to the (</a:t>
            </a:r>
            <a:r>
              <a:rPr lang="en-US" altLang="en-US" i="1" smtClean="0"/>
              <a:t>x</a:t>
            </a:r>
            <a:r>
              <a:rPr lang="en-US" altLang="en-US" smtClean="0"/>
              <a:t>, </a:t>
            </a:r>
            <a:r>
              <a:rPr lang="en-US" altLang="en-US" i="1" smtClean="0"/>
              <a:t>y</a:t>
            </a:r>
            <a:r>
              <a:rPr lang="en-US" altLang="en-US" smtClean="0"/>
              <a:t>) values passed.</a:t>
            </a:r>
          </a:p>
          <a:p>
            <a:pPr lvl="1" eaLnBrk="1" hangingPunct="1">
              <a:buFontTx/>
              <a:buNone/>
            </a:pPr>
            <a:endParaRPr lang="en-US" altLang="en-US" smtClean="0"/>
          </a:p>
          <a:p>
            <a:pPr lvl="1" eaLnBrk="1" hangingPunct="1">
              <a:buFontTx/>
              <a:buNone/>
            </a:pPr>
            <a:endParaRPr lang="en-US" altLang="en-US" smtClean="0"/>
          </a:p>
          <a:p>
            <a:pPr eaLnBrk="1" hangingPunct="1"/>
            <a:r>
              <a:rPr lang="en-US" altLang="en-US" smtClean="0"/>
              <a:t>Write a method </a:t>
            </a:r>
            <a:r>
              <a:rPr lang="en-US" altLang="en-US" smtClean="0">
                <a:latin typeface="Courier New" panose="02070309020205020404" pitchFamily="49" charset="0"/>
              </a:rPr>
              <a:t>translate</a:t>
            </a:r>
            <a:r>
              <a:rPr lang="en-US" altLang="en-US" smtClean="0"/>
              <a:t> that changes a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's location by a given </a:t>
            </a:r>
            <a:r>
              <a:rPr lang="en-US" altLang="en-US" i="1" smtClean="0"/>
              <a:t>dx</a:t>
            </a:r>
            <a:r>
              <a:rPr lang="en-US" altLang="en-US" smtClean="0"/>
              <a:t>, </a:t>
            </a:r>
            <a:r>
              <a:rPr lang="en-US" altLang="en-US" i="1" smtClean="0"/>
              <a:t>dy</a:t>
            </a:r>
            <a:r>
              <a:rPr lang="en-US" altLang="en-US" smtClean="0"/>
              <a:t> amount.</a:t>
            </a:r>
          </a:p>
          <a:p>
            <a:pPr lvl="1" eaLnBrk="1" hangingPunct="1">
              <a:buFontTx/>
              <a:buNone/>
            </a:pPr>
            <a:endParaRPr lang="en-US" altLang="en-US" smtClean="0"/>
          </a:p>
          <a:p>
            <a:pPr lvl="1" eaLnBrk="1" hangingPunct="1"/>
            <a:r>
              <a:rPr lang="en-US" altLang="en-US" smtClean="0"/>
              <a:t>Modify the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 and client code to use these methods.</a:t>
            </a:r>
          </a:p>
        </p:txBody>
      </p:sp>
    </p:spTree>
    <p:extLst>
      <p:ext uri="{BB962C8B-B14F-4D97-AF65-F5344CB8AC3E}">
        <p14:creationId xmlns:p14="http://schemas.microsoft.com/office/powerpoint/2010/main" val="51836402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Mutator method answers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public void setLocation(int newX, int newY)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x = newX;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y = newY;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20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20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public void translate(int dx, int dy)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x = x + dx;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y = y + dy;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}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endParaRPr lang="en-US" altLang="en-US" sz="2200">
              <a:latin typeface="Courier New" panose="02070309020205020404" pitchFamily="49" charset="0"/>
            </a:endParaRP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 b="1">
                <a:solidFill>
                  <a:srgbClr val="008080"/>
                </a:solidFill>
                <a:latin typeface="Courier New" panose="02070309020205020404" pitchFamily="49" charset="0"/>
              </a:rPr>
              <a:t>// alternative solution that utilizes setLocation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public void translate(int dx, int dy) {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    setLocation(x + dx, y + dy);</a:t>
            </a:r>
          </a:p>
          <a:p>
            <a:pPr eaLnBrk="1" hangingPunct="1">
              <a:lnSpc>
                <a:spcPct val="70000"/>
              </a:lnSpc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504791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Accessor method questions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Write a method </a:t>
            </a:r>
            <a:r>
              <a:rPr lang="en-US" altLang="en-US" dirty="0" smtClean="0">
                <a:latin typeface="Courier New" panose="02070309020205020404" pitchFamily="49" charset="0"/>
              </a:rPr>
              <a:t>distance</a:t>
            </a:r>
            <a:r>
              <a:rPr lang="en-US" altLang="en-US" dirty="0" smtClean="0"/>
              <a:t> that computes the distance between a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and another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parameter.</a:t>
            </a:r>
            <a:endParaRPr lang="en-US" altLang="en-US" sz="1100" dirty="0"/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eaLnBrk="1" hangingPunct="1">
              <a:buFontTx/>
              <a:buNone/>
            </a:pPr>
            <a:r>
              <a:rPr lang="en-US" altLang="en-US" dirty="0" smtClean="0"/>
              <a:t>	Use the formula:</a:t>
            </a:r>
            <a:endParaRPr lang="en-US" altLang="en-US" sz="1400" dirty="0"/>
          </a:p>
          <a:p>
            <a:pPr lvl="1" eaLnBrk="1" hangingPunct="1">
              <a:buFontTx/>
              <a:buNone/>
            </a:pPr>
            <a:endParaRPr lang="en-US" altLang="en-US" dirty="0" smtClean="0"/>
          </a:p>
          <a:p>
            <a:pPr eaLnBrk="1" hangingPunct="1"/>
            <a:endParaRPr lang="en-US" altLang="en-US" dirty="0" smtClean="0"/>
          </a:p>
          <a:p>
            <a:pPr eaLnBrk="1" hangingPunct="1"/>
            <a:r>
              <a:rPr lang="en-US" altLang="en-US" dirty="0" smtClean="0"/>
              <a:t>Write a method </a:t>
            </a:r>
            <a:r>
              <a:rPr lang="en-US" altLang="en-US" dirty="0" err="1" smtClean="0">
                <a:latin typeface="Courier New" panose="02070309020205020404" pitchFamily="49" charset="0"/>
              </a:rPr>
              <a:t>distanceFromOrigin</a:t>
            </a:r>
            <a:r>
              <a:rPr lang="en-US" altLang="en-US" dirty="0" smtClean="0"/>
              <a:t> that returns the distance between a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and the origin, (0, 0).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Modify the client code to use these methods.</a:t>
            </a:r>
          </a:p>
        </p:txBody>
      </p:sp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4572000" y="2365375"/>
          <a:ext cx="2819400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Equation" r:id="rId3" imgW="1422360" imgH="291960" progId="Equation.3">
                  <p:embed/>
                </p:oleObj>
              </mc:Choice>
              <mc:Fallback>
                <p:oleObj name="Equation" r:id="rId3" imgW="1422360" imgH="291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2365375"/>
                        <a:ext cx="2819400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496729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Observations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data in this problem is a set of points.</a:t>
            </a:r>
          </a:p>
          <a:p>
            <a:pPr eaLnBrk="1" hangingPunct="1"/>
            <a:r>
              <a:rPr lang="en-US" altLang="en-US" smtClean="0"/>
              <a:t>It would be better stored as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 objects.</a:t>
            </a:r>
          </a:p>
          <a:p>
            <a:pPr lvl="1" eaLnBrk="1" hangingPunct="1"/>
            <a:endParaRPr lang="en-US" altLang="en-US" sz="900"/>
          </a:p>
          <a:p>
            <a:pPr lvl="1" eaLnBrk="1" hangingPunct="1"/>
            <a:r>
              <a:rPr lang="en-US" altLang="en-US" smtClean="0"/>
              <a:t>A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 would store a city's x/y data.</a:t>
            </a:r>
            <a:endParaRPr lang="en-US" altLang="en-US" sz="900"/>
          </a:p>
          <a:p>
            <a:pPr lvl="1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We could compare distances between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s</a:t>
            </a:r>
            <a:br>
              <a:rPr lang="en-US" altLang="en-US" smtClean="0"/>
            </a:br>
            <a:r>
              <a:rPr lang="en-US" altLang="en-US" smtClean="0"/>
              <a:t>to see whether the bomb hit a given city.</a:t>
            </a:r>
            <a:endParaRPr lang="en-US" altLang="en-US" sz="900"/>
          </a:p>
          <a:p>
            <a:pPr lvl="1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Each </a:t>
            </a:r>
            <a:r>
              <a:rPr lang="en-US" altLang="en-US" smtClean="0">
                <a:latin typeface="Courier New" panose="02070309020205020404" pitchFamily="49" charset="0"/>
              </a:rPr>
              <a:t>Point</a:t>
            </a:r>
            <a:r>
              <a:rPr lang="en-US" altLang="en-US" smtClean="0"/>
              <a:t> would know how to draw itself.</a:t>
            </a:r>
            <a:endParaRPr lang="en-US" altLang="en-US" sz="900"/>
          </a:p>
          <a:p>
            <a:pPr lvl="1" eaLnBrk="1" hangingPunct="1"/>
            <a:endParaRPr lang="en-US" altLang="en-US" smtClean="0"/>
          </a:p>
          <a:p>
            <a:pPr lvl="1" eaLnBrk="1" hangingPunct="1"/>
            <a:r>
              <a:rPr lang="en-US" altLang="en-US" smtClean="0"/>
              <a:t>The overall program would be shorter and cleaner.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96300" y="1285876"/>
            <a:ext cx="20193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03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Clients of objects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client program</a:t>
            </a:r>
            <a:r>
              <a:rPr lang="en-US" altLang="en-US" smtClean="0"/>
              <a:t>: A program that uses objects.</a:t>
            </a:r>
          </a:p>
          <a:p>
            <a:pPr lvl="1" eaLnBrk="1" hangingPunct="1"/>
            <a:r>
              <a:rPr lang="en-US" altLang="en-US" smtClean="0"/>
              <a:t>Example: </a:t>
            </a:r>
            <a:r>
              <a:rPr lang="en-US" altLang="en-US" smtClean="0">
                <a:latin typeface="Courier New" panose="02070309020205020404" pitchFamily="49" charset="0"/>
              </a:rPr>
              <a:t>Bomb</a:t>
            </a:r>
            <a:r>
              <a:rPr lang="en-US" altLang="en-US" smtClean="0"/>
              <a:t> is a client of </a:t>
            </a:r>
            <a:r>
              <a:rPr lang="en-US" altLang="en-US" smtClean="0">
                <a:latin typeface="Courier New" panose="02070309020205020404" pitchFamily="49" charset="0"/>
              </a:rPr>
              <a:t>DrawingPanel, Graphics</a:t>
            </a:r>
            <a:endParaRPr lang="en-US" altLang="en-US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971675" y="2514601"/>
            <a:ext cx="4114800" cy="20669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31775" indent="-2317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 u="sng">
                <a:latin typeface="Courier New" panose="02070309020205020404" pitchFamily="49" charset="0"/>
                <a:cs typeface="Times New Roman" panose="02020603050405020304" pitchFamily="18" charset="0"/>
              </a:rPr>
              <a:t>Bomb.java</a:t>
            </a:r>
            <a:r>
              <a:rPr lang="en-US" altLang="en-US" sz="1600" u="sng">
                <a:latin typeface="Verdana" panose="020B0604030504040204" pitchFamily="34" charset="0"/>
                <a:cs typeface="Times New Roman" panose="02020603050405020304" pitchFamily="18" charset="0"/>
              </a:rPr>
              <a:t> (client program)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public class Bomb {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    main(String[] args) {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        new DrawingPanel(...)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        new DrawingPanel(...)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        ...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    }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858000" y="2400301"/>
            <a:ext cx="3581400" cy="10890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231775" indent="-2317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 u="sng">
                <a:latin typeface="Courier New" panose="02070309020205020404" pitchFamily="49" charset="0"/>
                <a:cs typeface="Times New Roman" panose="02020603050405020304" pitchFamily="18" charset="0"/>
              </a:rPr>
              <a:t>DrawingPanel.java</a:t>
            </a:r>
            <a:r>
              <a:rPr lang="en-US" altLang="en-US" sz="1600" u="sng">
                <a:latin typeface="Verdana" panose="020B0604030504040204" pitchFamily="34" charset="0"/>
                <a:cs typeface="Times New Roman" panose="02020603050405020304" pitchFamily="18" charset="0"/>
              </a:rPr>
              <a:t> (class)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public class DrawingPanel {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    ...</a:t>
            </a:r>
          </a:p>
          <a:p>
            <a:pPr algn="l" eaLnBrk="1" hangingPunct="1">
              <a:lnSpc>
                <a:spcPct val="50000"/>
              </a:lnSpc>
              <a:spcBef>
                <a:spcPct val="50000"/>
              </a:spcBef>
              <a:buClr>
                <a:srgbClr val="800080"/>
              </a:buClr>
              <a:buSzPct val="55000"/>
              <a:buFont typeface="Wingdings" panose="05000000000000000000" pitchFamily="2" charset="2"/>
              <a:buNone/>
            </a:pPr>
            <a:r>
              <a:rPr lang="en-US" altLang="en-US" sz="1600">
                <a:latin typeface="Courier New" panose="02070309020205020404" pitchFamily="49" charset="0"/>
                <a:cs typeface="Times New Roman" panose="02020603050405020304" pitchFamily="18" charset="0"/>
              </a:rPr>
              <a:t>}</a:t>
            </a:r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5705475" y="2686050"/>
            <a:ext cx="1066800" cy="1905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5638800" y="3505200"/>
            <a:ext cx="3124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5638800" y="3733800"/>
            <a:ext cx="14478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8201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1429"/>
          <a:stretch>
            <a:fillRect/>
          </a:stretch>
        </p:blipFill>
        <p:spPr bwMode="auto">
          <a:xfrm>
            <a:off x="6696075" y="4381500"/>
            <a:ext cx="36576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517570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Classes and objects</a:t>
            </a:r>
          </a:p>
        </p:txBody>
      </p:sp>
      <p:sp>
        <p:nvSpPr>
          <p:cNvPr id="819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233363" indent="-233363">
              <a:tabLst>
                <a:tab pos="1141413" algn="l"/>
                <a:tab pos="2173288" algn="l"/>
              </a:tabLst>
            </a:pPr>
            <a:r>
              <a:rPr lang="en-US" altLang="en-US" b="1" dirty="0" smtClean="0"/>
              <a:t>class</a:t>
            </a:r>
            <a:r>
              <a:rPr lang="en-US" altLang="en-US" dirty="0" smtClean="0"/>
              <a:t>: A program entity that represents either:</a:t>
            </a:r>
          </a:p>
          <a:p>
            <a:pPr marL="690563" lvl="1" indent="-233363">
              <a:buNone/>
              <a:tabLst>
                <a:tab pos="1141413" algn="l"/>
                <a:tab pos="2173288" algn="l"/>
              </a:tabLst>
            </a:pPr>
            <a:r>
              <a:rPr lang="en-US" altLang="en-US" dirty="0" smtClean="0"/>
              <a:t>	1.	A program / module,  or</a:t>
            </a:r>
          </a:p>
          <a:p>
            <a:pPr marL="690563" lvl="1" indent="-233363">
              <a:buNone/>
              <a:tabLst>
                <a:tab pos="1141413" algn="l"/>
                <a:tab pos="2173288" algn="l"/>
              </a:tabLst>
            </a:pPr>
            <a:r>
              <a:rPr lang="en-US" altLang="en-US" b="1" dirty="0" smtClean="0"/>
              <a:t>	</a:t>
            </a:r>
            <a:r>
              <a:rPr lang="en-US" altLang="en-US" i="1" dirty="0" smtClean="0">
                <a:solidFill>
                  <a:srgbClr val="C00000"/>
                </a:solidFill>
              </a:rPr>
              <a:t>2.</a:t>
            </a:r>
            <a:r>
              <a:rPr lang="en-US" altLang="en-US" b="1" dirty="0" smtClean="0"/>
              <a:t>	</a:t>
            </a:r>
            <a:r>
              <a:rPr lang="en-US" altLang="en-US" i="1" dirty="0" smtClean="0">
                <a:solidFill>
                  <a:srgbClr val="C00000"/>
                </a:solidFill>
              </a:rPr>
              <a:t>A template for a new type of objects.</a:t>
            </a:r>
          </a:p>
          <a:p>
            <a:pPr marL="690563" lvl="1" indent="-233363">
              <a:buNone/>
              <a:tabLst>
                <a:tab pos="1141413" algn="l"/>
                <a:tab pos="2173288" algn="l"/>
              </a:tabLst>
            </a:pPr>
            <a:endParaRPr lang="en-US" altLang="en-US" b="1" dirty="0" smtClean="0"/>
          </a:p>
          <a:p>
            <a:pPr marL="690563" lvl="1" indent="-233363">
              <a:tabLst>
                <a:tab pos="1141413" algn="l"/>
                <a:tab pos="2173288" algn="l"/>
              </a:tabLst>
            </a:pPr>
            <a:r>
              <a:rPr lang="en-US" altLang="en-US" dirty="0" smtClean="0"/>
              <a:t>The </a:t>
            </a:r>
            <a:r>
              <a:rPr lang="en-US" altLang="en-US" dirty="0" err="1" smtClean="0">
                <a:latin typeface="Courier New" panose="02070309020205020404" pitchFamily="49" charset="0"/>
              </a:rPr>
              <a:t>DrawingPanel</a:t>
            </a:r>
            <a:r>
              <a:rPr lang="en-US" altLang="en-US" dirty="0" smtClean="0"/>
              <a:t> class is a template for creating </a:t>
            </a:r>
            <a:r>
              <a:rPr lang="en-US" altLang="en-US" dirty="0" err="1" smtClean="0">
                <a:latin typeface="Courier New" panose="02070309020205020404" pitchFamily="49" charset="0"/>
              </a:rPr>
              <a:t>DrawingPanel</a:t>
            </a:r>
            <a:r>
              <a:rPr lang="en-US" altLang="en-US" dirty="0" smtClean="0"/>
              <a:t> objects.</a:t>
            </a:r>
            <a:endParaRPr lang="en-US" altLang="en-US" b="1" dirty="0" smtClean="0"/>
          </a:p>
          <a:p>
            <a:pPr marL="233363" indent="-233363">
              <a:tabLst>
                <a:tab pos="1141413" algn="l"/>
                <a:tab pos="2173288" algn="l"/>
              </a:tabLst>
            </a:pPr>
            <a:r>
              <a:rPr lang="en-US" altLang="en-US" b="1" dirty="0" smtClean="0"/>
              <a:t>object</a:t>
            </a:r>
            <a:r>
              <a:rPr lang="en-US" altLang="en-US" dirty="0" smtClean="0"/>
              <a:t>: An entity that combines </a:t>
            </a:r>
            <a:r>
              <a:rPr lang="en-US" altLang="en-US" i="1" dirty="0" smtClean="0">
                <a:solidFill>
                  <a:srgbClr val="C00000"/>
                </a:solidFill>
              </a:rPr>
              <a:t>state</a:t>
            </a:r>
            <a:r>
              <a:rPr lang="en-US" altLang="en-US" dirty="0" smtClean="0"/>
              <a:t> and </a:t>
            </a:r>
            <a:r>
              <a:rPr lang="en-US" altLang="en-US" i="1" dirty="0" smtClean="0">
                <a:solidFill>
                  <a:srgbClr val="C00000"/>
                </a:solidFill>
              </a:rPr>
              <a:t>behavior</a:t>
            </a:r>
            <a:r>
              <a:rPr lang="en-US" altLang="en-US" dirty="0" smtClean="0"/>
              <a:t>.</a:t>
            </a:r>
          </a:p>
          <a:p>
            <a:pPr marL="690563" lvl="1" indent="-233363">
              <a:lnSpc>
                <a:spcPct val="110000"/>
              </a:lnSpc>
              <a:tabLst>
                <a:tab pos="1141413" algn="l"/>
                <a:tab pos="2173288" algn="l"/>
              </a:tabLst>
            </a:pPr>
            <a:r>
              <a:rPr lang="en-US" altLang="en-US" b="1" dirty="0" smtClean="0"/>
              <a:t>object-oriented programming (OOP)</a:t>
            </a:r>
            <a:r>
              <a:rPr lang="en-US" altLang="en-US" dirty="0" smtClean="0"/>
              <a:t>: Programs that perform their behavior as interactions between objects.</a:t>
            </a:r>
            <a:endParaRPr lang="en-US" alt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77730389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19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192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192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8192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Blueprint analogy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3124200" y="1358900"/>
            <a:ext cx="4876800" cy="21907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10000"/>
              </a:lnSpc>
            </a:pPr>
            <a:r>
              <a:rPr lang="en-US" altLang="en-US" sz="1400" b="1" u="sng">
                <a:latin typeface="Verdana" panose="020B0604030504040204" pitchFamily="34" charset="0"/>
                <a:cs typeface="Times New Roman" panose="02020603050405020304" pitchFamily="18" charset="0"/>
              </a:rPr>
              <a:t>iPod blueprint</a:t>
            </a:r>
          </a:p>
          <a:p>
            <a:pPr algn="l" eaLnBrk="1" hangingPunct="1">
              <a:lnSpc>
                <a:spcPct val="90000"/>
              </a:lnSpc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1400" b="1" u="sng">
                <a:latin typeface="Verdana" panose="020B0604030504040204" pitchFamily="34" charset="0"/>
                <a:cs typeface="Times New Roman" panose="02020603050405020304" pitchFamily="18" charset="0"/>
              </a:rPr>
              <a:t>state:</a:t>
            </a:r>
            <a:br>
              <a:rPr lang="en-US" altLang="en-US" sz="1400" b="1" u="sng"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 b="1">
                <a:latin typeface="Verdan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  <a:t>current song</a:t>
            </a:r>
            <a:b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  <a:t>  volume</a:t>
            </a:r>
            <a:b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  <a:t>  battery life</a:t>
            </a:r>
          </a:p>
          <a:p>
            <a:pPr algn="l" eaLnBrk="1" hangingPunct="1">
              <a:lnSpc>
                <a:spcPct val="90000"/>
              </a:lnSpc>
              <a:spcBef>
                <a:spcPts val="500"/>
              </a:spcBef>
              <a:buClr>
                <a:srgbClr val="800080"/>
              </a:buClr>
              <a:buSzPct val="55000"/>
            </a:pPr>
            <a:r>
              <a:rPr lang="en-US" altLang="en-US" sz="1400" b="1" u="sng">
                <a:latin typeface="Verdana" panose="020B0604030504040204" pitchFamily="34" charset="0"/>
                <a:cs typeface="Times New Roman" panose="02020603050405020304" pitchFamily="18" charset="0"/>
              </a:rPr>
              <a:t>behavior:</a:t>
            </a:r>
            <a:br>
              <a:rPr lang="en-US" altLang="en-US" sz="1400" b="1" u="sng"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 b="1">
                <a:latin typeface="Verdana" panose="020B0604030504040204" pitchFamily="34" charset="0"/>
                <a:cs typeface="Times New Roman" panose="02020603050405020304" pitchFamily="18" charset="0"/>
              </a:rPr>
              <a:t>  </a:t>
            </a:r>
            <a: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  <a:t>power on/off</a:t>
            </a:r>
            <a:b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  <a:t>  change station/song</a:t>
            </a:r>
            <a:b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  <a:t>  change volume</a:t>
            </a:r>
            <a:b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</a:br>
            <a:r>
              <a:rPr lang="en-US" altLang="en-US" sz="1400">
                <a:latin typeface="Verdana" panose="020B0604030504040204" pitchFamily="34" charset="0"/>
                <a:cs typeface="Times New Roman" panose="02020603050405020304" pitchFamily="18" charset="0"/>
              </a:rPr>
              <a:t>  choose random song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1828800" y="4387850"/>
            <a:ext cx="8077200" cy="2032000"/>
            <a:chOff x="192" y="2967"/>
            <a:chExt cx="5088" cy="1280"/>
          </a:xfrm>
        </p:grpSpPr>
        <p:sp>
          <p:nvSpPr>
            <p:cNvPr id="10255" name="Text Box 5"/>
            <p:cNvSpPr txBox="1">
              <a:spLocks noChangeArrowheads="1"/>
            </p:cNvSpPr>
            <p:nvPr/>
          </p:nvSpPr>
          <p:spPr bwMode="auto">
            <a:xfrm>
              <a:off x="192" y="2967"/>
              <a:ext cx="1344" cy="12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  <a:t>iPod #1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  <a:t>state:</a:t>
              </a:r>
              <a:b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song = “</a:t>
              </a:r>
              <a:r>
                <a:rPr lang="en-US" altLang="en-US" sz="12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100 Years</a:t>
              </a: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”</a:t>
              </a:r>
              <a:b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volume = 17</a:t>
              </a:r>
              <a:b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battery life = 2.5 </a:t>
              </a:r>
              <a:r>
                <a:rPr lang="en-US" altLang="en-US" sz="1400" dirty="0" err="1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hrs</a:t>
              </a:r>
              <a:endParaRPr lang="en-US" altLang="en-US" sz="1400" dirty="0">
                <a:solidFill>
                  <a:srgbClr val="003399"/>
                </a:solidFill>
                <a:latin typeface="Tahoma" panose="020B0604030504040204" pitchFamily="34" charset="0"/>
                <a:cs typeface="Times New Roman" panose="02020603050405020304" pitchFamily="18" charset="0"/>
              </a:endParaRP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  <a:t>behavior:</a:t>
              </a:r>
              <a:b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power on/off</a:t>
              </a:r>
              <a:b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change station/song</a:t>
              </a:r>
              <a:b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change volume</a:t>
              </a:r>
              <a:b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choose random song</a:t>
              </a:r>
            </a:p>
          </p:txBody>
        </p:sp>
        <p:sp>
          <p:nvSpPr>
            <p:cNvPr id="10256" name="Text Box 6"/>
            <p:cNvSpPr txBox="1">
              <a:spLocks noChangeArrowheads="1"/>
            </p:cNvSpPr>
            <p:nvPr/>
          </p:nvSpPr>
          <p:spPr bwMode="auto">
            <a:xfrm>
              <a:off x="2016" y="2967"/>
              <a:ext cx="1344" cy="128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  <a:t>iPod #2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  <a:t>state:</a:t>
              </a:r>
              <a:b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song = “Nothing Man”</a:t>
              </a:r>
              <a:b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volume = 9</a:t>
              </a:r>
              <a:b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battery life = 3.41 </a:t>
              </a:r>
              <a:r>
                <a:rPr lang="en-US" altLang="en-US" sz="1400" dirty="0" err="1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hrs</a:t>
              </a:r>
              <a:endParaRPr lang="en-US" altLang="en-US" sz="1400" dirty="0">
                <a:solidFill>
                  <a:srgbClr val="003399"/>
                </a:solidFill>
                <a:latin typeface="Tahoma" panose="020B0604030504040204" pitchFamily="34" charset="0"/>
                <a:cs typeface="Times New Roman" panose="02020603050405020304" pitchFamily="18" charset="0"/>
              </a:endParaRP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  <a:t>behavior:</a:t>
              </a:r>
              <a:b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power on/off</a:t>
              </a:r>
              <a:b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change station/song</a:t>
              </a:r>
              <a:b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change volume</a:t>
              </a:r>
              <a:b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choose random song</a:t>
              </a:r>
            </a:p>
          </p:txBody>
        </p:sp>
        <p:sp>
          <p:nvSpPr>
            <p:cNvPr id="10257" name="Text Box 7"/>
            <p:cNvSpPr txBox="1">
              <a:spLocks noChangeArrowheads="1"/>
            </p:cNvSpPr>
            <p:nvPr/>
          </p:nvSpPr>
          <p:spPr bwMode="auto">
            <a:xfrm>
              <a:off x="3936" y="2967"/>
              <a:ext cx="1344" cy="1268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  <a:t>iPod #3</a:t>
              </a: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  <a:t>state:</a:t>
              </a:r>
              <a:b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song = “We Belong”</a:t>
              </a:r>
              <a:b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volume = 24</a:t>
              </a:r>
              <a:b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  battery life = 1.8 </a:t>
              </a:r>
              <a:r>
                <a:rPr lang="en-US" altLang="en-US" sz="1400" dirty="0" err="1">
                  <a:solidFill>
                    <a:srgbClr val="003399"/>
                  </a:solidFill>
                  <a:latin typeface="Tahoma" panose="020B0604030504040204" pitchFamily="34" charset="0"/>
                  <a:cs typeface="Times New Roman" panose="02020603050405020304" pitchFamily="18" charset="0"/>
                </a:rPr>
                <a:t>hrs</a:t>
              </a:r>
              <a:endParaRPr lang="en-US" altLang="en-US" sz="1400" dirty="0">
                <a:solidFill>
                  <a:srgbClr val="003399"/>
                </a:solidFill>
                <a:latin typeface="Tahoma" panose="020B0604030504040204" pitchFamily="34" charset="0"/>
                <a:cs typeface="Times New Roman" panose="02020603050405020304" pitchFamily="18" charset="0"/>
              </a:endParaRPr>
            </a:p>
            <a:p>
              <a:pPr algn="l" eaLnBrk="1" hangingPunct="1">
                <a:lnSpc>
                  <a:spcPct val="80000"/>
                </a:lnSpc>
                <a:spcBef>
                  <a:spcPct val="50000"/>
                </a:spcBef>
              </a:pPr>
              <a: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  <a:t>behavior:</a:t>
              </a:r>
              <a:br>
                <a:rPr lang="en-US" altLang="en-US" sz="1400" b="1" u="sng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power on/off</a:t>
              </a:r>
              <a:b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change station/song</a:t>
              </a:r>
              <a:b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change volume</a:t>
              </a:r>
              <a:b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</a:br>
              <a:r>
                <a:rPr lang="en-US" altLang="en-US" sz="1400" dirty="0">
                  <a:latin typeface="Tahoma" panose="020B0604030504040204" pitchFamily="34" charset="0"/>
                  <a:cs typeface="Times New Roman" panose="02020603050405020304" pitchFamily="18" charset="0"/>
                </a:rPr>
                <a:t>  choose random song</a:t>
              </a:r>
            </a:p>
          </p:txBody>
        </p:sp>
      </p:grpSp>
      <p:grpSp>
        <p:nvGrpSpPr>
          <p:cNvPr id="10245" name="Group 8"/>
          <p:cNvGrpSpPr>
            <a:grpSpLocks/>
          </p:cNvGrpSpPr>
          <p:nvPr/>
        </p:nvGrpSpPr>
        <p:grpSpPr bwMode="auto">
          <a:xfrm>
            <a:off x="3810000" y="3563938"/>
            <a:ext cx="4419600" cy="823912"/>
            <a:chOff x="1440" y="2313"/>
            <a:chExt cx="2784" cy="519"/>
          </a:xfrm>
        </p:grpSpPr>
        <p:grpSp>
          <p:nvGrpSpPr>
            <p:cNvPr id="10250" name="Group 9"/>
            <p:cNvGrpSpPr>
              <a:grpSpLocks/>
            </p:cNvGrpSpPr>
            <p:nvPr/>
          </p:nvGrpSpPr>
          <p:grpSpPr bwMode="auto">
            <a:xfrm>
              <a:off x="1440" y="2313"/>
              <a:ext cx="2640" cy="519"/>
              <a:chOff x="1440" y="2304"/>
              <a:chExt cx="2640" cy="519"/>
            </a:xfrm>
          </p:grpSpPr>
          <p:sp>
            <p:nvSpPr>
              <p:cNvPr id="10252" name="Line 10"/>
              <p:cNvSpPr>
                <a:spLocks noChangeShapeType="1"/>
              </p:cNvSpPr>
              <p:nvPr/>
            </p:nvSpPr>
            <p:spPr bwMode="auto">
              <a:xfrm flipH="1">
                <a:off x="1440" y="2304"/>
                <a:ext cx="1152" cy="5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53" name="Line 11"/>
              <p:cNvSpPr>
                <a:spLocks noChangeShapeType="1"/>
              </p:cNvSpPr>
              <p:nvPr/>
            </p:nvSpPr>
            <p:spPr bwMode="auto">
              <a:xfrm>
                <a:off x="2592" y="2304"/>
                <a:ext cx="96" cy="5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0254" name="Line 12"/>
              <p:cNvSpPr>
                <a:spLocks noChangeShapeType="1"/>
              </p:cNvSpPr>
              <p:nvPr/>
            </p:nvSpPr>
            <p:spPr bwMode="auto">
              <a:xfrm>
                <a:off x="2592" y="2304"/>
                <a:ext cx="1488" cy="519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  <p:sp>
          <p:nvSpPr>
            <p:cNvPr id="10251" name="Text Box 13"/>
            <p:cNvSpPr txBox="1">
              <a:spLocks noChangeArrowheads="1"/>
            </p:cNvSpPr>
            <p:nvPr/>
          </p:nvSpPr>
          <p:spPr bwMode="auto">
            <a:xfrm>
              <a:off x="3590" y="2352"/>
              <a:ext cx="634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 eaLnBrk="1" hangingPunct="1"/>
              <a:r>
                <a:rPr lang="en-US" altLang="en-US" i="1">
                  <a:latin typeface="Tahoma" panose="020B0604030504040204" pitchFamily="34" charset="0"/>
                  <a:cs typeface="Times New Roman" panose="02020603050405020304" pitchFamily="18" charset="0"/>
                </a:rPr>
                <a:t>creates</a:t>
              </a:r>
            </a:p>
          </p:txBody>
        </p:sp>
      </p:grpSp>
      <p:pic>
        <p:nvPicPr>
          <p:cNvPr id="10246" name="Picture 14" descr="bluepr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9600" y="1492250"/>
            <a:ext cx="2209800" cy="168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15" descr="video-ipo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6" t="5927" r="10791" b="3210"/>
          <a:stretch>
            <a:fillRect/>
          </a:stretch>
        </p:blipFill>
        <p:spPr bwMode="auto">
          <a:xfrm>
            <a:off x="3733800" y="5378450"/>
            <a:ext cx="6238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16" descr="video-ipo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6" t="5927" r="10791" b="3210"/>
          <a:stretch>
            <a:fillRect/>
          </a:stretch>
        </p:blipFill>
        <p:spPr bwMode="auto">
          <a:xfrm>
            <a:off x="6705600" y="5378450"/>
            <a:ext cx="6238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9" name="Picture 17" descr="video-ipo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6" t="5927" r="10791" b="3210"/>
          <a:stretch>
            <a:fillRect/>
          </a:stretch>
        </p:blipFill>
        <p:spPr bwMode="auto">
          <a:xfrm>
            <a:off x="9753600" y="5378450"/>
            <a:ext cx="62388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64835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Abstraction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/>
              <a:t>abstraction</a:t>
            </a:r>
            <a:r>
              <a:rPr lang="en-US" altLang="en-US" dirty="0" smtClean="0"/>
              <a:t>: A distancing between ideas and details.</a:t>
            </a:r>
          </a:p>
          <a:p>
            <a:pPr lvl="1" eaLnBrk="1" hangingPunct="1"/>
            <a:r>
              <a:rPr lang="en-US" altLang="en-US" dirty="0" smtClean="0"/>
              <a:t>We can use objects without knowing how they work.</a:t>
            </a:r>
          </a:p>
          <a:p>
            <a:pPr lvl="1" eaLnBrk="1" hangingPunct="1">
              <a:buFontTx/>
              <a:buNone/>
            </a:pPr>
            <a:endParaRPr lang="en-US" altLang="en-US" sz="900" dirty="0"/>
          </a:p>
          <a:p>
            <a:pPr eaLnBrk="1" hangingPunct="1"/>
            <a:r>
              <a:rPr lang="en-US" altLang="en-US" dirty="0" smtClean="0"/>
              <a:t>abstraction in an iPod?</a:t>
            </a:r>
          </a:p>
          <a:p>
            <a:pPr lvl="1" eaLnBrk="1" hangingPunct="1"/>
            <a:r>
              <a:rPr lang="en-US" altLang="en-US" dirty="0" smtClean="0"/>
              <a:t>You understand its external behavior (buttons, screen).</a:t>
            </a:r>
          </a:p>
          <a:p>
            <a:pPr lvl="1" eaLnBrk="1" hangingPunct="1"/>
            <a:r>
              <a:rPr lang="en-US" altLang="en-US" dirty="0" smtClean="0"/>
              <a:t>You don't understand its inner details, and you don't need to.</a:t>
            </a: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4876800" y="4162315"/>
            <a:ext cx="5334000" cy="2090738"/>
            <a:chOff x="2400" y="3003"/>
            <a:chExt cx="3360" cy="1317"/>
          </a:xfrm>
        </p:grpSpPr>
        <p:pic>
          <p:nvPicPr>
            <p:cNvPr id="11270" name="Picture 5" descr="boardb44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96" y="3003"/>
              <a:ext cx="1680" cy="13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1271" name="Picture 6" descr="r-4c_r-4b_improve-4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80" y="3009"/>
              <a:ext cx="1560" cy="1311"/>
            </a:xfrm>
            <a:prstGeom prst="rect">
              <a:avLst/>
            </a:prstGeom>
            <a:noFill/>
            <a:ln w="9525">
              <a:solidFill>
                <a:srgbClr val="A5002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1272" name="Group 7"/>
            <p:cNvGrpSpPr>
              <a:grpSpLocks/>
            </p:cNvGrpSpPr>
            <p:nvPr/>
          </p:nvGrpSpPr>
          <p:grpSpPr bwMode="auto">
            <a:xfrm>
              <a:off x="2400" y="3024"/>
              <a:ext cx="3360" cy="1200"/>
              <a:chOff x="2400" y="3024"/>
              <a:chExt cx="3360" cy="1200"/>
            </a:xfrm>
          </p:grpSpPr>
          <p:sp>
            <p:nvSpPr>
              <p:cNvPr id="11273" name="Line 8"/>
              <p:cNvSpPr>
                <a:spLocks noChangeShapeType="1"/>
              </p:cNvSpPr>
              <p:nvPr/>
            </p:nvSpPr>
            <p:spPr bwMode="auto">
              <a:xfrm>
                <a:off x="2448" y="3024"/>
                <a:ext cx="3312" cy="120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  <p:sp>
            <p:nvSpPr>
              <p:cNvPr id="11274" name="Line 9"/>
              <p:cNvSpPr>
                <a:spLocks noChangeShapeType="1"/>
              </p:cNvSpPr>
              <p:nvPr/>
            </p:nvSpPr>
            <p:spPr bwMode="auto">
              <a:xfrm flipH="1">
                <a:off x="2400" y="3024"/>
                <a:ext cx="3360" cy="1200"/>
              </a:xfrm>
              <a:prstGeom prst="line">
                <a:avLst/>
              </a:prstGeom>
              <a:noFill/>
              <a:ln w="76200">
                <a:solidFill>
                  <a:srgbClr val="FF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/>
              <a:lstStyle/>
              <a:p>
                <a:endParaRPr lang="en-US"/>
              </a:p>
            </p:txBody>
          </p:sp>
        </p:grpSp>
      </p:grpSp>
      <p:pic>
        <p:nvPicPr>
          <p:cNvPr id="11269" name="Picture 10" descr="video-ipo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56" t="5927" r="10791" b="3210"/>
          <a:stretch>
            <a:fillRect/>
          </a:stretch>
        </p:blipFill>
        <p:spPr bwMode="auto">
          <a:xfrm>
            <a:off x="2159000" y="4158771"/>
            <a:ext cx="15367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60619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Our task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We will implement a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class as a way of learning about defining classes.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We will define a type of objects named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Each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object will contain x/y data called </a:t>
            </a:r>
            <a:r>
              <a:rPr lang="en-US" altLang="en-US" i="1" dirty="0" smtClean="0">
                <a:solidFill>
                  <a:srgbClr val="C00000"/>
                </a:solidFill>
              </a:rPr>
              <a:t>fields</a:t>
            </a:r>
            <a:r>
              <a:rPr lang="en-US" altLang="en-US" dirty="0" smtClean="0"/>
              <a:t>.</a:t>
            </a:r>
          </a:p>
          <a:p>
            <a:pPr lvl="1" eaLnBrk="1" hangingPunct="1"/>
            <a:endParaRPr lang="en-US" altLang="en-US" dirty="0" smtClean="0"/>
          </a:p>
          <a:p>
            <a:pPr lvl="1" eaLnBrk="1" hangingPunct="1"/>
            <a:r>
              <a:rPr lang="en-US" altLang="en-US" dirty="0" smtClean="0"/>
              <a:t>Each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object will contain behavior called </a:t>
            </a:r>
            <a:r>
              <a:rPr lang="en-US" altLang="en-US" i="1" dirty="0" smtClean="0">
                <a:solidFill>
                  <a:srgbClr val="C00000"/>
                </a:solidFill>
              </a:rPr>
              <a:t>methods</a:t>
            </a:r>
            <a:r>
              <a:rPr lang="en-US" altLang="en-US" dirty="0" smtClean="0"/>
              <a:t>.</a:t>
            </a:r>
          </a:p>
          <a:p>
            <a:pPr lvl="1" eaLnBrk="1" hangingPunct="1"/>
            <a:endParaRPr lang="en-US" altLang="en-US" b="1" dirty="0" smtClean="0"/>
          </a:p>
          <a:p>
            <a:pPr lvl="1" eaLnBrk="1" hangingPunct="1"/>
            <a:r>
              <a:rPr lang="en-US" altLang="en-US" b="1" dirty="0" smtClean="0"/>
              <a:t>Client programs</a:t>
            </a:r>
            <a:r>
              <a:rPr lang="en-US" altLang="en-US" dirty="0" smtClean="0"/>
              <a:t> will use the </a:t>
            </a:r>
            <a:r>
              <a:rPr lang="en-US" altLang="en-US" dirty="0" smtClean="0">
                <a:latin typeface="Courier New" panose="02070309020205020404" pitchFamily="49" charset="0"/>
              </a:rPr>
              <a:t>Point</a:t>
            </a:r>
            <a:r>
              <a:rPr lang="en-US" altLang="en-US" dirty="0" smtClean="0"/>
              <a:t> objects.</a:t>
            </a:r>
          </a:p>
        </p:txBody>
      </p:sp>
    </p:spTree>
    <p:extLst>
      <p:ext uri="{BB962C8B-B14F-4D97-AF65-F5344CB8AC3E}">
        <p14:creationId xmlns:p14="http://schemas.microsoft.com/office/powerpoint/2010/main" val="15220330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17328</TotalTime>
  <Words>2087</Words>
  <Application>Microsoft Macintosh PowerPoint</Application>
  <PresentationFormat>Widescreen</PresentationFormat>
  <Paragraphs>591</Paragraphs>
  <Slides>37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9" baseType="lpstr">
      <vt:lpstr>Arial</vt:lpstr>
      <vt:lpstr>Calibri</vt:lpstr>
      <vt:lpstr>Calibri Light</vt:lpstr>
      <vt:lpstr>Consolas</vt:lpstr>
      <vt:lpstr>Courier New</vt:lpstr>
      <vt:lpstr>Mangal</vt:lpstr>
      <vt:lpstr>Tahoma</vt:lpstr>
      <vt:lpstr>Times New Roman</vt:lpstr>
      <vt:lpstr>Verdana</vt:lpstr>
      <vt:lpstr>Wingdings</vt:lpstr>
      <vt:lpstr>Custom Design</vt:lpstr>
      <vt:lpstr>Equation</vt:lpstr>
      <vt:lpstr>Classes</vt:lpstr>
      <vt:lpstr>A programming problem</vt:lpstr>
      <vt:lpstr>A bad solution</vt:lpstr>
      <vt:lpstr>Observations</vt:lpstr>
      <vt:lpstr>Clients of objects</vt:lpstr>
      <vt:lpstr>Classes and objects</vt:lpstr>
      <vt:lpstr>Blueprint analogy</vt:lpstr>
      <vt:lpstr>Abstraction</vt:lpstr>
      <vt:lpstr>Our task</vt:lpstr>
      <vt:lpstr>Point objects (desired)</vt:lpstr>
      <vt:lpstr>Point class as blueprint</vt:lpstr>
      <vt:lpstr>Object state: Fields</vt:lpstr>
      <vt:lpstr>Point class, version 1</vt:lpstr>
      <vt:lpstr>Fields</vt:lpstr>
      <vt:lpstr>Accessing fields</vt:lpstr>
      <vt:lpstr>A class and its client</vt:lpstr>
      <vt:lpstr>PointMain client example</vt:lpstr>
      <vt:lpstr>Arrays of objects</vt:lpstr>
      <vt:lpstr>Things you can do with null</vt:lpstr>
      <vt:lpstr>Null pointer exception</vt:lpstr>
      <vt:lpstr>Looking before you leap</vt:lpstr>
      <vt:lpstr>Two-phase initialization</vt:lpstr>
      <vt:lpstr>Bomb answer 1</vt:lpstr>
      <vt:lpstr>Bomb answer 2</vt:lpstr>
      <vt:lpstr>Object behavior: Methods</vt:lpstr>
      <vt:lpstr>Client code redundancy</vt:lpstr>
      <vt:lpstr>Eliminating redundancy, v1</vt:lpstr>
      <vt:lpstr>Problem with static method</vt:lpstr>
      <vt:lpstr>Instance methods</vt:lpstr>
      <vt:lpstr>Instance method example</vt:lpstr>
      <vt:lpstr>Point objects w/ method</vt:lpstr>
      <vt:lpstr>The implicit parameter</vt:lpstr>
      <vt:lpstr>Point class, version 2</vt:lpstr>
      <vt:lpstr>Kinds of methods</vt:lpstr>
      <vt:lpstr>Mutator method questions</vt:lpstr>
      <vt:lpstr>Mutator method answers</vt:lpstr>
      <vt:lpstr>Accessor method questions</vt:lpstr>
    </vt:vector>
  </TitlesOfParts>
  <Company>University of Washington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Java Programs</dc:title>
  <dc:creator>Gary Zoppetti</dc:creator>
  <cp:keywords/>
  <dc:description/>
  <cp:lastModifiedBy>William Killian</cp:lastModifiedBy>
  <cp:revision>595</cp:revision>
  <dcterms:created xsi:type="dcterms:W3CDTF">2008-06-28T20:57:21Z</dcterms:created>
  <dcterms:modified xsi:type="dcterms:W3CDTF">2017-12-07T14:56:14Z</dcterms:modified>
</cp:coreProperties>
</file>