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58"/>
  </p:notesMasterIdLst>
  <p:sldIdLst>
    <p:sldId id="354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2" r:id="rId40"/>
    <p:sldId id="393" r:id="rId41"/>
    <p:sldId id="394" r:id="rId42"/>
    <p:sldId id="395" r:id="rId43"/>
    <p:sldId id="396" r:id="rId44"/>
    <p:sldId id="397" r:id="rId45"/>
    <p:sldId id="398" r:id="rId46"/>
    <p:sldId id="399" r:id="rId47"/>
    <p:sldId id="344" r:id="rId48"/>
    <p:sldId id="345" r:id="rId49"/>
    <p:sldId id="400" r:id="rId50"/>
    <p:sldId id="401" r:id="rId51"/>
    <p:sldId id="402" r:id="rId52"/>
    <p:sldId id="403" r:id="rId53"/>
    <p:sldId id="350" r:id="rId54"/>
    <p:sldId id="351" r:id="rId55"/>
    <p:sldId id="352" r:id="rId56"/>
    <p:sldId id="353" r:id="rId57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04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346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163B2E-C806-4854-91A6-404E9028419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1095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4E94574-BC59-406C-840D-4A6E65EC90A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0332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mod and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5EAC-24ED-497C-ACE8-11C1731D7858}" type="slidenum">
              <a:rPr lang="en-US" altLang="en-US" smtClean="0">
                <a:solidFill>
                  <a:prstClr val="black"/>
                </a:solidFill>
              </a:rPr>
              <a:pPr/>
              <a:t>51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349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mod and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5EAC-24ED-497C-ACE8-11C1731D7858}" type="slidenum">
              <a:rPr lang="en-US" altLang="en-US" smtClean="0">
                <a:solidFill>
                  <a:prstClr val="black"/>
                </a:solidFill>
              </a:rPr>
              <a:pPr/>
              <a:t>52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102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36B6EFB-5828-4064-83F1-0F2C5E2EBB3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1E3C29FF-ED59-420B-ABF5-F3E4158C6D2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32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95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5510E81-A998-4CB5-809E-6C85EFDD1482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3912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559FF74-EED5-4B7F-91BC-C29F09D18C5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5103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32BE7A2-33FE-4889-82A9-DBB90A2193A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9311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648BD8A-91F1-49D4-9395-520F459C9F6F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774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0238666-5DBF-4B02-937C-1A25044DBBE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5406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6DC1A8D-31BB-45ED-A6F9-D11585E3978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5509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70756DA-A3C9-412F-B7BD-4F340CE47BCB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3488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Arrays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CSCI </a:t>
            </a:r>
            <a:r>
              <a:rPr lang="en-US" sz="2000" dirty="0" smtClean="0">
                <a:latin typeface="+mj-lt"/>
              </a:rPr>
              <a:t>161 </a:t>
            </a:r>
            <a:r>
              <a:rPr lang="mr-IN" sz="2000" dirty="0" smtClean="0">
                <a:latin typeface="+mj-lt"/>
              </a:rPr>
              <a:t>–</a:t>
            </a:r>
            <a:r>
              <a:rPr lang="en-US" sz="2000" dirty="0" smtClean="0">
                <a:latin typeface="+mj-lt"/>
              </a:rPr>
              <a:t> Introduction to Programming </a:t>
            </a:r>
            <a:r>
              <a:rPr lang="en-US" sz="2000" dirty="0" smtClean="0">
                <a:latin typeface="+mj-lt"/>
              </a:rPr>
              <a:t>I</a:t>
            </a:r>
          </a:p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William </a:t>
            </a:r>
            <a:r>
              <a:rPr lang="en-US" sz="2000" dirty="0" smtClean="0">
                <a:latin typeface="+mj-lt"/>
              </a:rPr>
              <a:t>Killian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345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Accessing array elements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endParaRPr lang="en-US" altLang="en-US" sz="2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[] numbers = 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numbers[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numbers[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99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numbers[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endParaRPr lang="en-US" altLang="en-US" sz="2800" dirty="0">
              <a:latin typeface="Consolas" charset="0"/>
              <a:ea typeface="Consolas" charset="0"/>
              <a:cs typeface="Consolas" charset="0"/>
            </a:endParaRP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x = numbers[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numbers[x]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numbers[numbers[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]]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 </a:t>
            </a:r>
            <a:endParaRPr lang="en-US" altLang="en-US" sz="28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831978" name="Group 42"/>
          <p:cNvGraphicFramePr>
            <a:graphicFrameLocks noGrp="1"/>
          </p:cNvGraphicFramePr>
          <p:nvPr>
            <p:extLst/>
          </p:nvPr>
        </p:nvGraphicFramePr>
        <p:xfrm>
          <a:off x="6248400" y="4094998"/>
          <a:ext cx="1428750" cy="5207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1988" name="Group 52"/>
          <p:cNvGraphicFramePr>
            <a:graphicFrameLocks noGrp="1"/>
          </p:cNvGraphicFramePr>
          <p:nvPr>
            <p:extLst/>
          </p:nvPr>
        </p:nvGraphicFramePr>
        <p:xfrm>
          <a:off x="6172200" y="1752601"/>
          <a:ext cx="1447800" cy="457200"/>
        </p:xfrm>
        <a:graphic>
          <a:graphicData uri="http://schemas.openxmlformats.org/drawingml/2006/table">
            <a:tbl>
              <a:tblPr/>
              <a:tblGrid>
                <a:gridCol w="1447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2032" name="Group 96"/>
          <p:cNvGraphicFramePr>
            <a:graphicFrameLocks noGrp="1"/>
          </p:cNvGraphicFramePr>
          <p:nvPr>
            <p:extLst/>
          </p:nvPr>
        </p:nvGraphicFramePr>
        <p:xfrm>
          <a:off x="6248400" y="4094998"/>
          <a:ext cx="1428750" cy="5207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3316" name="Group 20"/>
          <p:cNvGraphicFramePr>
            <a:graphicFrameLocks noGrp="1"/>
          </p:cNvGraphicFramePr>
          <p:nvPr>
            <p:extLst/>
          </p:nvPr>
        </p:nvGraphicFramePr>
        <p:xfrm>
          <a:off x="6248400" y="2209801"/>
          <a:ext cx="5308600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3346" name="Group 50"/>
          <p:cNvGraphicFramePr>
            <a:graphicFrameLocks noGrp="1"/>
          </p:cNvGraphicFramePr>
          <p:nvPr>
            <p:extLst/>
          </p:nvPr>
        </p:nvGraphicFramePr>
        <p:xfrm>
          <a:off x="6248400" y="2209801"/>
          <a:ext cx="5308600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244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3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Arrays and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dirty="0" smtClean="0"/>
              <a:t> loops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It is common to use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dirty="0" smtClean="0"/>
              <a:t> loops to access array elements.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4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(numbers[i] +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4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(); </a:t>
            </a:r>
            <a:endParaRPr lang="en-US" altLang="en-US" sz="24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lnSpc>
                <a:spcPct val="80000"/>
              </a:lnSpc>
            </a:pPr>
            <a:endParaRPr lang="en-US" altLang="en-US" sz="2000" dirty="0"/>
          </a:p>
          <a:p>
            <a:pPr marL="273050" indent="-273050">
              <a:lnSpc>
                <a:spcPct val="110000"/>
              </a:lnSpc>
            </a:pPr>
            <a:r>
              <a:rPr lang="en-US" altLang="en-US" dirty="0" smtClean="0"/>
              <a:t>Sometimes we assign each element a value in a loop.</a:t>
            </a:r>
          </a:p>
          <a:p>
            <a:pPr marL="639763" lvl="1" indent="-246063">
              <a:lnSpc>
                <a:spcPct val="11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numbers[i] =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?</a:t>
            </a: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/>
          </p:nvPr>
        </p:nvGraphicFramePr>
        <p:xfrm>
          <a:off x="6502400" y="5459496"/>
          <a:ext cx="5308600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1927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length</a:t>
            </a:r>
            <a:r>
              <a:rPr lang="en-US" altLang="en-US" dirty="0" smtClean="0"/>
              <a:t> field</a:t>
            </a:r>
          </a:p>
        </p:txBody>
      </p:sp>
      <p:sp>
        <p:nvSpPr>
          <p:cNvPr id="183603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An array's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length</a:t>
            </a:r>
            <a:r>
              <a:rPr lang="en-US" altLang="en-US" dirty="0" smtClean="0"/>
              <a:t> field stores its number of elements.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900" dirty="0"/>
          </a:p>
          <a:p>
            <a:pPr marL="639763" lvl="1" indent="-246063">
              <a:buNone/>
            </a:pPr>
            <a:r>
              <a:rPr lang="en-US" altLang="en-US" dirty="0" smtClean="0"/>
              <a:t>	</a:t>
            </a:r>
            <a:r>
              <a:rPr lang="en-US" altLang="en-US" b="1" dirty="0" err="1" smtClean="0"/>
              <a:t>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length</a:t>
            </a: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i = 0; i &lt; </a:t>
            </a:r>
            <a:r>
              <a:rPr lang="en-US" altLang="en-US" b="1" dirty="0" err="1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marL="639763" lvl="1" indent="-246063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(numbers[i] + </a:t>
            </a:r>
            <a:r>
              <a:rPr lang="en-US" altLang="en-US" dirty="0" smtClean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"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It does </a:t>
            </a:r>
            <a:r>
              <a:rPr lang="en-US" altLang="en-US" b="1" i="1" u="sng" dirty="0" smtClean="0">
                <a:solidFill>
                  <a:srgbClr val="C00000"/>
                </a:solidFill>
              </a:rPr>
              <a:t>NOT</a:t>
            </a:r>
            <a:r>
              <a:rPr lang="en-US" altLang="en-US" dirty="0" smtClean="0"/>
              <a:t> use parentheses like a String's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length() </a:t>
            </a:r>
            <a:r>
              <a:rPr lang="en-US" altLang="en-US" dirty="0" smtClean="0">
                <a:latin typeface="Calibri" charset="0"/>
                <a:ea typeface="Calibri" charset="0"/>
                <a:cs typeface="Calibri" charset="0"/>
              </a:rPr>
              <a:t>method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What expressions refer to:</a:t>
            </a:r>
          </a:p>
          <a:p>
            <a:pPr marL="639763" lvl="1" indent="-246063"/>
            <a:r>
              <a:rPr lang="en-US" altLang="en-US" dirty="0" smtClean="0"/>
              <a:t>The last element of any array?  </a:t>
            </a:r>
          </a:p>
          <a:p>
            <a:pPr marL="639763" lvl="1" indent="-246063"/>
            <a:r>
              <a:rPr lang="en-US" altLang="en-US" dirty="0" smtClean="0"/>
              <a:t>The middle element?</a:t>
            </a:r>
          </a:p>
        </p:txBody>
      </p:sp>
    </p:spTree>
    <p:extLst>
      <p:ext uri="{BB962C8B-B14F-4D97-AF65-F5344CB8AC3E}">
        <p14:creationId xmlns:p14="http://schemas.microsoft.com/office/powerpoint/2010/main" val="535500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Weather question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 smtClean="0"/>
              <a:t>Use an array to solve the weather problem:</a:t>
            </a:r>
          </a:p>
          <a:p>
            <a:pPr marL="639763" lvl="1" indent="-246063">
              <a:buNone/>
            </a:pPr>
            <a:endParaRPr lang="en-US" altLang="en-US" sz="8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How many days' temperatures?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1's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45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2's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44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3's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39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4's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48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5's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37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6's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7's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53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Average temp = 44.6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4 days were above average.</a:t>
            </a:r>
          </a:p>
        </p:txBody>
      </p:sp>
    </p:spTree>
    <p:extLst>
      <p:ext uri="{BB962C8B-B14F-4D97-AF65-F5344CB8AC3E}">
        <p14:creationId xmlns:p14="http://schemas.microsoft.com/office/powerpoint/2010/main" val="48838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Weather answer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25563"/>
            <a:ext cx="11430000" cy="545623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Reads temperatures from the user, computes average and # days above average.</a:t>
            </a:r>
            <a:endParaRPr lang="en-US" altLang="en-US" sz="700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Weather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300" i="1" dirty="0"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(String[]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Scanner console =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Scanner(System.</a:t>
            </a:r>
            <a:r>
              <a:rPr lang="en-US" altLang="en-US" sz="1300" i="1" dirty="0"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"How many days' temperatures? 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days 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console.nextInt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700" dirty="0">
                <a:latin typeface="Consolas" charset="0"/>
                <a:ea typeface="Consolas" charset="0"/>
                <a:cs typeface="Consolas" charset="0"/>
              </a:rPr>
              <a:t>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Create temperature array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sum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 = 0; i &lt; days; i++) {   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read/store each day's temperature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("Day " + (i + 1) + "'s high temp: 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Store temperature in array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  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Update 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average = (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sum / days;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count = 0;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Count days over average</a:t>
            </a:r>
            <a:endParaRPr lang="en-US" altLang="en-US" sz="700" dirty="0">
              <a:solidFill>
                <a:srgbClr val="008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700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Report results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out.printf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"Average temp = %.1f\n"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average);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(count + 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days above average"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1764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Quick array initialization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9763" lvl="1" indent="-246063">
              <a:buNone/>
            </a:pPr>
            <a:endParaRPr lang="en-US" altLang="en-US" b="1" dirty="0" smtClean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name = {value, value, ... ,value};</a:t>
            </a:r>
          </a:p>
          <a:p>
            <a:pPr marL="639763" lvl="1" indent="-246063">
              <a:buNone/>
            </a:pPr>
            <a:endParaRPr lang="en-US" altLang="en-US" sz="900" dirty="0"/>
          </a:p>
          <a:p>
            <a:pPr marL="0" indent="0">
              <a:buNone/>
            </a:pPr>
            <a:r>
              <a:rPr lang="en-US" altLang="en-US" dirty="0" smtClean="0"/>
              <a:t>Example:</a:t>
            </a:r>
          </a:p>
          <a:p>
            <a:pPr marL="182563" indent="-246063"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500" dirty="0">
                <a:latin typeface="Consolas" charset="0"/>
                <a:ea typeface="Consolas" charset="0"/>
                <a:cs typeface="Consolas" charset="0"/>
              </a:rPr>
              <a:t>[] numbers = {12, 49, -2, 26, 5, 17, -6};</a:t>
            </a: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Useful when you know what the array's elements will be</a:t>
            </a:r>
          </a:p>
          <a:p>
            <a:pPr marL="639763" lvl="1" indent="-246063"/>
            <a:r>
              <a:rPr lang="en-US" altLang="en-US" dirty="0" smtClean="0"/>
              <a:t>The compiler figures out the size by counting the values</a:t>
            </a:r>
          </a:p>
        </p:txBody>
      </p:sp>
      <p:graphicFrame>
        <p:nvGraphicFramePr>
          <p:cNvPr id="1848324" name="Group 4"/>
          <p:cNvGraphicFramePr>
            <a:graphicFrameLocks noGrp="1"/>
          </p:cNvGraphicFramePr>
          <p:nvPr>
            <p:extLst/>
          </p:nvPr>
        </p:nvGraphicFramePr>
        <p:xfrm>
          <a:off x="2209800" y="3657600"/>
          <a:ext cx="4754563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049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"Array mystery" problem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traversal</a:t>
            </a:r>
            <a:r>
              <a:rPr lang="en-US" altLang="en-US" dirty="0" smtClean="0"/>
              <a:t>: An examination of each element of an array.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[] a = {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14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>
              <a:buFontTx/>
              <a:buNone/>
            </a:pP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8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a.length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28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(a[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&gt; a[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]) {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       a[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= a[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*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aphicFrame>
        <p:nvGraphicFramePr>
          <p:cNvPr id="829444" name="Group 4"/>
          <p:cNvGraphicFramePr>
            <a:graphicFrameLocks noGrp="1"/>
          </p:cNvGraphicFramePr>
          <p:nvPr>
            <p:extLst/>
          </p:nvPr>
        </p:nvGraphicFramePr>
        <p:xfrm>
          <a:off x="6858000" y="5257800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554038"/>
                <a:gridCol w="554037"/>
                <a:gridCol w="554038"/>
                <a:gridCol w="554037"/>
                <a:gridCol w="555625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9483" name="Group 43"/>
          <p:cNvGraphicFramePr>
            <a:graphicFrameLocks noGrp="1"/>
          </p:cNvGraphicFramePr>
          <p:nvPr>
            <p:extLst/>
          </p:nvPr>
        </p:nvGraphicFramePr>
        <p:xfrm>
          <a:off x="6858000" y="5257800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554038"/>
                <a:gridCol w="554037"/>
                <a:gridCol w="554038"/>
                <a:gridCol w="554037"/>
                <a:gridCol w="555625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1603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Limitations of arrays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7938" indent="0" eaLnBrk="1" hangingPunct="1">
              <a:spcBef>
                <a:spcPts val="0"/>
              </a:spcBef>
            </a:pPr>
            <a:r>
              <a:rPr lang="en-US" altLang="en-US" dirty="0" smtClean="0"/>
              <a:t>You cannot resize an existing array:</a:t>
            </a:r>
          </a:p>
          <a:p>
            <a:pPr marL="7938" lvl="1" indent="0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a = 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a.length</a:t>
            </a:r>
            <a:r>
              <a:rPr lang="en-US" altLang="en-US" b="1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 = 10;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7938" indent="0" eaLnBrk="1" hangingPunct="1">
              <a:spcBef>
                <a:spcPts val="0"/>
              </a:spcBef>
            </a:pPr>
            <a:r>
              <a:rPr lang="en-US" altLang="en-US" dirty="0" smtClean="0"/>
              <a:t>You cannot compare arrays with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==</a:t>
            </a:r>
            <a:r>
              <a:rPr lang="en-US" altLang="en-US" dirty="0" smtClean="0"/>
              <a:t> or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equals</a:t>
            </a:r>
            <a:r>
              <a:rPr lang="en-US" altLang="en-US" dirty="0" smtClean="0"/>
              <a:t>:</a:t>
            </a:r>
          </a:p>
          <a:p>
            <a:pPr marL="7938" lvl="1" indent="0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a1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-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793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a2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-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if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a1 == a2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 {  ... }     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false!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if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a1.equals(a2)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 {  ... }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false!</a:t>
            </a:r>
            <a:endParaRPr lang="en-US" altLang="en-US" dirty="0" smtClean="0"/>
          </a:p>
          <a:p>
            <a:pPr marL="7938" indent="0" eaLnBrk="1" hangingPunct="1">
              <a:spcBef>
                <a:spcPts val="0"/>
              </a:spcBef>
            </a:pPr>
            <a:r>
              <a:rPr lang="en-US" altLang="en-US" dirty="0" smtClean="0"/>
              <a:t>An array does not know how to print itself:</a:t>
            </a:r>
          </a:p>
          <a:p>
            <a:pPr marL="7938" lvl="1" indent="0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93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a1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-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(a1);    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[I@98f8c4]</a:t>
            </a:r>
          </a:p>
        </p:txBody>
      </p:sp>
    </p:spTree>
    <p:extLst>
      <p:ext uri="{BB962C8B-B14F-4D97-AF65-F5344CB8AC3E}">
        <p14:creationId xmlns:p14="http://schemas.microsoft.com/office/powerpoint/2010/main" val="152419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30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30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0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30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Arrays</a:t>
            </a:r>
            <a:r>
              <a:rPr lang="en-US" altLang="en-US" dirty="0" smtClean="0"/>
              <a:t> class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Arrays</a:t>
            </a:r>
            <a:r>
              <a:rPr lang="en-US" altLang="en-US" dirty="0" smtClean="0"/>
              <a:t> in package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dirty="0" smtClean="0"/>
              <a:t> has useful static methods for manipulating arrays:</a:t>
            </a:r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Syntax:	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parameters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graphicFrame>
        <p:nvGraphicFramePr>
          <p:cNvPr id="831492" name="Group 4"/>
          <p:cNvGraphicFramePr>
            <a:graphicFrameLocks noGrp="1"/>
          </p:cNvGraphicFramePr>
          <p:nvPr>
            <p:extLst/>
          </p:nvPr>
        </p:nvGraphicFramePr>
        <p:xfrm>
          <a:off x="1600200" y="2209800"/>
          <a:ext cx="8991600" cy="3468498"/>
        </p:xfrm>
        <a:graphic>
          <a:graphicData uri="http://schemas.openxmlformats.org/drawingml/2006/table">
            <a:tbl>
              <a:tblPr/>
              <a:tblGrid>
                <a:gridCol w="3810000"/>
                <a:gridCol w="5181600"/>
              </a:tblGrid>
              <a:tr h="396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Method name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Description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9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binarySearch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the index of the given value in a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sorted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array (or &lt; 0 if not found)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copyOf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length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a new copy of an array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9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true if the two arrays contain same elements in the same order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fill(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sets every element to the given value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sort(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arranges the elements into sorted order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9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toString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a string representing the array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e.g.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"[10, 30, -25, 17]"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087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Arrays.toString</a:t>
            </a:r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Arrays.toString</a:t>
            </a:r>
            <a:r>
              <a:rPr lang="en-US" altLang="en-US" dirty="0" smtClean="0"/>
              <a:t> accepts an array as a parameter and returns a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dirty="0" smtClean="0"/>
              <a:t> representation of its elements.</a:t>
            </a:r>
          </a:p>
          <a:p>
            <a:pPr marL="639763" lvl="1" indent="-246063">
              <a:buNone/>
            </a:pPr>
            <a:endParaRPr lang="en-US" altLang="en-US" sz="1400" dirty="0" smtClean="0"/>
          </a:p>
          <a:p>
            <a:pPr marL="639763" lvl="1" indent="-246063">
              <a:buNone/>
            </a:pP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e = {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8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639763" lvl="1" indent="-246063">
              <a:buNone/>
            </a:pP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e[</a:t>
            </a:r>
            <a:r>
              <a:rPr lang="en-US" altLang="en-US" sz="2000" dirty="0" smtClean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e[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+ e[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 </a:t>
            </a:r>
            <a:endParaRPr lang="en-US" alt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"e is "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 </a:t>
            </a:r>
            <a:r>
              <a:rPr lang="en-US" altLang="en-US" sz="2000" b="1" dirty="0" err="1">
                <a:solidFill>
                  <a:schemeClr val="accent2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b="1" i="1" dirty="0" err="1">
                <a:solidFill>
                  <a:schemeClr val="accent2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(e)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r>
              <a:rPr lang="en-US" altLang="en-US" dirty="0" smtClean="0"/>
              <a:t>Output?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endParaRPr lang="en-US" altLang="en-US" sz="2000" dirty="0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 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is [0, 14, 4, 6, 8]</a:t>
            </a:r>
          </a:p>
          <a:p>
            <a:pPr marL="639763" lvl="1" indent="-246063"/>
            <a:endParaRPr lang="en-US" altLang="en-US" dirty="0" smtClean="0">
              <a:latin typeface="Courier New" panose="02070309020205020404" pitchFamily="49" charset="0"/>
            </a:endParaRPr>
          </a:p>
          <a:p>
            <a:pPr marL="182563" indent="-246063"/>
            <a:r>
              <a:rPr lang="en-US" altLang="en-US" dirty="0" smtClean="0"/>
              <a:t>Must  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.*;</a:t>
            </a:r>
          </a:p>
        </p:txBody>
      </p:sp>
    </p:spTree>
    <p:extLst>
      <p:ext uri="{BB962C8B-B14F-4D97-AF65-F5344CB8AC3E}">
        <p14:creationId xmlns:p14="http://schemas.microsoft.com/office/powerpoint/2010/main" val="1142796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Can we solve this problem?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Consider the following program (input underlined):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How many days' temperatures?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1's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2's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3's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4's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5's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6's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7's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53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4 days were above average.</a:t>
            </a:r>
          </a:p>
        </p:txBody>
      </p:sp>
      <p:pic>
        <p:nvPicPr>
          <p:cNvPr id="4100" name="Picture 4" descr="CLOUDS&amp;RA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2057400"/>
            <a:ext cx="2039938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476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Weather Question Redux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Modify the weather program to print the following output:</a:t>
            </a:r>
          </a:p>
          <a:p>
            <a:pPr marL="639763" lvl="1" indent="-246063">
              <a:buNone/>
            </a:pPr>
            <a:endParaRPr lang="en-US" altLang="en-US" sz="7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How many days' temperatures?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1's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45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2's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44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3's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39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4's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48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5's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37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6's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7's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53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Average temp = 44.6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4 days were above average.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Temperatures: [45, 44, 39, 48, 37, 46, 53]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coldest days: 37, 39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hottest days: 53, 48</a:t>
            </a:r>
          </a:p>
        </p:txBody>
      </p:sp>
    </p:spTree>
    <p:extLst>
      <p:ext uri="{BB962C8B-B14F-4D97-AF65-F5344CB8AC3E}">
        <p14:creationId xmlns:p14="http://schemas.microsoft.com/office/powerpoint/2010/main" val="2032705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Weather Redux Answer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Reads temperatures from the user, computes average and # days above average.</a:t>
            </a: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8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 smtClean="0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Weather2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800" i="1" dirty="0" smtClean="0"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(String[] </a:t>
            </a:r>
            <a:r>
              <a:rPr lang="en-US" altLang="en-US" sz="1800" dirty="0" err="1" smtClean="0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 smtClean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altLang="en-US" sz="1800" b="1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array to store days' temperatures</a:t>
            </a:r>
            <a:endParaRPr lang="en-US" altLang="en-US" sz="1800" dirty="0" smtClean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[] temps = </a:t>
            </a:r>
            <a:r>
              <a:rPr lang="en-US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1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[days];</a:t>
            </a:r>
            <a:r>
              <a:rPr lang="en-US" alt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...   </a:t>
            </a:r>
            <a:r>
              <a:rPr lang="en-US" alt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(same as Weather program</a:t>
            </a:r>
            <a:r>
              <a:rPr lang="en-US" alt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report results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800" i="1" dirty="0" err="1">
                <a:latin typeface="Consolas" charset="0"/>
                <a:ea typeface="Consolas" charset="0"/>
                <a:cs typeface="Consolas" charset="0"/>
              </a:rPr>
              <a:t>out.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("Average temp = %.1f\n", average);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800" i="1" dirty="0" err="1">
                <a:latin typeface="Consolas" charset="0"/>
                <a:ea typeface="Consolas" charset="0"/>
                <a:cs typeface="Consolas" charset="0"/>
              </a:rPr>
              <a:t>out.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println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(count + " days above average</a:t>
            </a:r>
            <a:r>
              <a:rPr lang="en-US" altLang="en-US" sz="1800" dirty="0" smtClean="0">
                <a:latin typeface="Consolas" charset="0"/>
                <a:ea typeface="Consolas" charset="0"/>
                <a:cs typeface="Consolas" charset="0"/>
              </a:rPr>
              <a:t>");</a:t>
            </a: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Print </a:t>
            </a:r>
            <a:r>
              <a:rPr lang="en-US" altLang="en-US" sz="1800" b="1" dirty="0" smtClean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array</a:t>
            </a:r>
            <a:endParaRPr lang="en-US" altLang="en-US" sz="18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// Find 2 mins, 2 </a:t>
            </a:r>
            <a:r>
              <a:rPr lang="en-US" altLang="en-US" sz="1800" b="1" dirty="0" smtClean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maxes</a:t>
            </a:r>
            <a:endParaRPr lang="en-US" altLang="en-US" sz="18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// Print </a:t>
            </a:r>
            <a:r>
              <a:rPr lang="en-US" altLang="en-US" sz="1800" b="1" dirty="0" err="1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mins</a:t>
            </a: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and maxes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/>
          </p:nvPr>
        </p:nvGraphicFramePr>
        <p:xfrm>
          <a:off x="8229600" y="2206562"/>
          <a:ext cx="3810000" cy="3413334"/>
        </p:xfrm>
        <a:graphic>
          <a:graphicData uri="http://schemas.openxmlformats.org/drawingml/2006/table">
            <a:tbl>
              <a:tblPr/>
              <a:tblGrid>
                <a:gridCol w="3810000"/>
              </a:tblGrid>
              <a:tr h="396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Method name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binarySearch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copyOf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length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fill(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sort(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toString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826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Arrays as Parameters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556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Swapping Values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400" dirty="0" err="1" smtClean="0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a = 7;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b = 35;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swap a with b?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    a = b;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    b = a;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4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(a + </a:t>
            </a:r>
            <a:r>
              <a:rPr lang="en-US" altLang="en-US" sz="2400" dirty="0" smtClean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"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+ b);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 smtClean="0"/>
              <a:t>What is wrong with this code?  What is its output?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 smtClean="0"/>
              <a:t>How do we fix this ?</a:t>
            </a:r>
            <a:endParaRPr lang="en-US" altLang="en-US" sz="13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3533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 Reversal </a:t>
            </a:r>
            <a:r>
              <a:rPr lang="en-US" altLang="en-US" dirty="0"/>
              <a:t>Q</a:t>
            </a:r>
            <a:r>
              <a:rPr lang="en-US" altLang="en-US" dirty="0" smtClean="0"/>
              <a:t>uestion</a:t>
            </a:r>
          </a:p>
        </p:txBody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Write code that reverses the elements of an array.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For example, if the array initially stores: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[11, 42, -5, 27, 0, 89]</a:t>
            </a:r>
          </a:p>
          <a:p>
            <a:pPr lvl="1" eaLnBrk="1" hangingPunct="1"/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 smtClean="0"/>
              <a:t>Then after your reversal code, it should store: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[89, 0, 27, -5, 42, 11]</a:t>
            </a:r>
          </a:p>
          <a:p>
            <a:pPr lvl="1" eaLnBrk="1" hangingPunct="1"/>
            <a:endParaRPr lang="en-US" altLang="en-US" dirty="0" smtClean="0">
              <a:latin typeface="Courier New" panose="02070309020205020404" pitchFamily="49" charset="0"/>
            </a:endParaRPr>
          </a:p>
          <a:p>
            <a:r>
              <a:rPr lang="en-US" altLang="en-US" dirty="0" smtClean="0"/>
              <a:t>The code should work for an array of any size.</a:t>
            </a:r>
            <a:endParaRPr lang="en-US" altLang="en-US" sz="1700" dirty="0"/>
          </a:p>
          <a:p>
            <a:r>
              <a:rPr lang="en-US" altLang="en-US" b="1" dirty="0" smtClean="0">
                <a:solidFill>
                  <a:srgbClr val="FF0000"/>
                </a:solidFill>
              </a:rPr>
              <a:t>Hint: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think about swapping various elements...</a:t>
            </a:r>
          </a:p>
        </p:txBody>
      </p:sp>
    </p:spTree>
    <p:extLst>
      <p:ext uri="{BB962C8B-B14F-4D97-AF65-F5344CB8AC3E}">
        <p14:creationId xmlns:p14="http://schemas.microsoft.com/office/powerpoint/2010/main" val="148269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7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Algorithm Idea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Swap pairs of elements from the edges;  work inwards:</a:t>
            </a:r>
          </a:p>
        </p:txBody>
      </p:sp>
      <p:graphicFrame>
        <p:nvGraphicFramePr>
          <p:cNvPr id="838660" name="Group 4"/>
          <p:cNvGraphicFramePr>
            <a:graphicFrameLocks noGrp="1"/>
          </p:cNvGraphicFramePr>
          <p:nvPr>
            <p:extLst/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8684" name="Line 28"/>
          <p:cNvSpPr>
            <a:spLocks noChangeShapeType="1"/>
          </p:cNvSpPr>
          <p:nvPr/>
        </p:nvSpPr>
        <p:spPr bwMode="auto">
          <a:xfrm flipV="1">
            <a:off x="41910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685" name="Line 29"/>
          <p:cNvSpPr>
            <a:spLocks noChangeShapeType="1"/>
          </p:cNvSpPr>
          <p:nvPr/>
        </p:nvSpPr>
        <p:spPr bwMode="auto">
          <a:xfrm flipV="1">
            <a:off x="72390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graphicFrame>
        <p:nvGraphicFramePr>
          <p:cNvPr id="838686" name="Group 30"/>
          <p:cNvGraphicFramePr>
            <a:graphicFrameLocks noGrp="1"/>
          </p:cNvGraphicFramePr>
          <p:nvPr>
            <p:extLst/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8710" name="Group 54"/>
          <p:cNvGraphicFramePr>
            <a:graphicFrameLocks noGrp="1"/>
          </p:cNvGraphicFramePr>
          <p:nvPr>
            <p:extLst/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38734" name="Line 78"/>
          <p:cNvSpPr>
            <a:spLocks noChangeShapeType="1"/>
          </p:cNvSpPr>
          <p:nvPr/>
        </p:nvSpPr>
        <p:spPr bwMode="auto">
          <a:xfrm flipV="1">
            <a:off x="48006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735" name="Line 79"/>
          <p:cNvSpPr>
            <a:spLocks noChangeShapeType="1"/>
          </p:cNvSpPr>
          <p:nvPr/>
        </p:nvSpPr>
        <p:spPr bwMode="auto">
          <a:xfrm flipV="1">
            <a:off x="66294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736" name="Line 80"/>
          <p:cNvSpPr>
            <a:spLocks noChangeShapeType="1"/>
          </p:cNvSpPr>
          <p:nvPr/>
        </p:nvSpPr>
        <p:spPr bwMode="auto">
          <a:xfrm flipV="1">
            <a:off x="54102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737" name="Line 81"/>
          <p:cNvSpPr>
            <a:spLocks noChangeShapeType="1"/>
          </p:cNvSpPr>
          <p:nvPr/>
        </p:nvSpPr>
        <p:spPr bwMode="auto">
          <a:xfrm flipV="1">
            <a:off x="60198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graphicFrame>
        <p:nvGraphicFramePr>
          <p:cNvPr id="838738" name="Group 82"/>
          <p:cNvGraphicFramePr>
            <a:graphicFrameLocks noGrp="1"/>
          </p:cNvGraphicFramePr>
          <p:nvPr>
            <p:extLst/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1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3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3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38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3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38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38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3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3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3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8684" grpId="0" animBg="1"/>
      <p:bldP spid="838684" grpId="1" animBg="1"/>
      <p:bldP spid="838685" grpId="0" animBg="1"/>
      <p:bldP spid="838685" grpId="1" animBg="1"/>
      <p:bldP spid="838734" grpId="0" animBg="1"/>
      <p:bldP spid="838734" grpId="1" animBg="1"/>
      <p:bldP spid="838735" grpId="0" animBg="1"/>
      <p:bldP spid="838735" grpId="1" animBg="1"/>
      <p:bldP spid="838736" grpId="0" animBg="1"/>
      <p:bldP spid="8387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Algorithm</a:t>
            </a:r>
          </a:p>
        </p:txBody>
      </p:sp>
      <p:sp>
        <p:nvSpPr>
          <p:cNvPr id="8396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Attempt to reverse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numbers = [11, 42, -5, 27, 0, 89];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900" dirty="0">
                <a:latin typeface="Consolas" charset="0"/>
                <a:ea typeface="Consolas" charset="0"/>
                <a:cs typeface="Consolas" charset="0"/>
              </a:rPr>
              <a:t>	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// reverse the array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// Swap edge elements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800" dirty="0"/>
              <a:t>Oops, doesn’t work!</a:t>
            </a:r>
          </a:p>
          <a:p>
            <a:pPr lvl="1" eaLnBrk="1" hangingPunct="1"/>
            <a:r>
              <a:rPr lang="en-US" altLang="en-US" dirty="0"/>
              <a:t>How to fix?</a:t>
            </a:r>
          </a:p>
          <a:p>
            <a:pPr eaLnBrk="1" hangingPunct="1"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12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 Reverse Question 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Turn your array reversal code into a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reverse</a:t>
            </a:r>
            <a:r>
              <a:rPr lang="en-US" altLang="en-US" dirty="0" smtClean="0"/>
              <a:t> method.</a:t>
            </a:r>
          </a:p>
          <a:p>
            <a:pPr lvl="1" eaLnBrk="1" hangingPunct="1"/>
            <a:r>
              <a:rPr lang="en-US" altLang="en-US" dirty="0" smtClean="0"/>
              <a:t>Accept the array of integers to reverse as a parameter.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numbers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-5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89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reverse(numbers)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/>
            <a:r>
              <a:rPr lang="en-US" altLang="en-US" dirty="0" smtClean="0"/>
              <a:t>How do we write methods that accept arrays as parameters?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Will we need to return the new array contents after reversal?</a:t>
            </a:r>
          </a:p>
        </p:txBody>
      </p:sp>
    </p:spTree>
    <p:extLst>
      <p:ext uri="{BB962C8B-B14F-4D97-AF65-F5344CB8AC3E}">
        <p14:creationId xmlns:p14="http://schemas.microsoft.com/office/powerpoint/2010/main" val="20018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 Parameter (</a:t>
            </a:r>
            <a:r>
              <a:rPr lang="en-US" altLang="en-US" dirty="0"/>
              <a:t>D</a:t>
            </a:r>
            <a:r>
              <a:rPr lang="en-US" altLang="en-US" dirty="0" smtClean="0"/>
              <a:t>eclaration)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800" b="1" i="1" dirty="0" err="1" smtClean="0">
                <a:latin typeface="Consolas" charset="0"/>
                <a:ea typeface="Consolas" charset="0"/>
                <a:cs typeface="Consolas" charset="0"/>
              </a:rPr>
              <a:t>return_type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b="1" dirty="0" err="1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8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sz="28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8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altLang="en-US" sz="2800" b="1" dirty="0" smtClean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buNone/>
            </a:pPr>
            <a:endParaRPr lang="en-US" altLang="en-US" sz="2800" b="1" dirty="0" smtClean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buNone/>
            </a:pPr>
            <a:r>
              <a:rPr lang="en-US" altLang="en-US" sz="28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Returns the average of the given array of numbers.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double 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average(</a:t>
            </a:r>
            <a:r>
              <a:rPr lang="en-US" altLang="en-US" sz="2800" b="1" dirty="0" err="1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b="1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numbers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800" b="1" dirty="0" smtClean="0">
                <a:latin typeface="Consolas" charset="0"/>
                <a:ea typeface="Consolas" charset="0"/>
                <a:cs typeface="Consolas" charset="0"/>
              </a:rPr>
              <a:t>// Compute average and return</a:t>
            </a:r>
            <a:endParaRPr lang="en-US" altLang="en-US" sz="2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273050" indent="-273050"/>
            <a:endParaRPr lang="en-US" altLang="en-US" sz="2800" dirty="0" smtClean="0"/>
          </a:p>
          <a:p>
            <a:pPr marL="182563" indent="-246063"/>
            <a:r>
              <a:rPr lang="en-US" altLang="en-US" dirty="0" smtClean="0"/>
              <a:t>You </a:t>
            </a:r>
            <a:r>
              <a:rPr lang="en-US" altLang="en-US" dirty="0"/>
              <a:t>don't specify the array's length (but you can examine it).</a:t>
            </a:r>
          </a:p>
        </p:txBody>
      </p:sp>
    </p:spTree>
    <p:extLst>
      <p:ext uri="{BB962C8B-B14F-4D97-AF65-F5344CB8AC3E}">
        <p14:creationId xmlns:p14="http://schemas.microsoft.com/office/powerpoint/2010/main" val="1478860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 Parameter (Call)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buNone/>
            </a:pPr>
            <a:r>
              <a:rPr lang="en-US" altLang="en-US" sz="2200" b="1" dirty="0"/>
              <a:t>	</a:t>
            </a:r>
            <a:r>
              <a:rPr lang="en-US" altLang="en-US" sz="2200" b="1" dirty="0" err="1"/>
              <a:t>methodName</a:t>
            </a:r>
            <a:r>
              <a:rPr lang="en-US" altLang="en-US" sz="2200" dirty="0">
                <a:latin typeface="Courier New" panose="02070309020205020404" pitchFamily="49" charset="0"/>
              </a:rPr>
              <a:t>(</a:t>
            </a:r>
            <a:r>
              <a:rPr lang="en-US" altLang="en-US" sz="2200" b="1" dirty="0" err="1">
                <a:solidFill>
                  <a:srgbClr val="003399"/>
                </a:solidFill>
              </a:rPr>
              <a:t>arrayName</a:t>
            </a:r>
            <a:r>
              <a:rPr lang="en-US" altLang="en-US" sz="2200" dirty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dirty="0" smtClean="0"/>
              <a:t>Example: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MyProgram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// figure out the average temperature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temps = {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64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80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55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72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40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avg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average(</a:t>
            </a:r>
            <a:r>
              <a:rPr lang="en-US" altLang="en-US" sz="24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temps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4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"Average temp = "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+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avg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...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/>
            <a:endParaRPr lang="en-US" altLang="en-US" sz="1800" dirty="0"/>
          </a:p>
          <a:p>
            <a:pPr marL="639763" lvl="1" indent="-246063"/>
            <a:r>
              <a:rPr lang="en-US" altLang="en-US" dirty="0"/>
              <a:t>Notice that you don't write the </a:t>
            </a:r>
            <a:r>
              <a:rPr lang="en-US" altLang="en-US" dirty="0" smtClean="0"/>
              <a:t>brackets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</a:t>
            </a:r>
            <a:r>
              <a:rPr lang="en-US" altLang="en-US" dirty="0" smtClean="0"/>
              <a:t> </a:t>
            </a:r>
            <a:r>
              <a:rPr lang="en-US" altLang="en-US" dirty="0"/>
              <a:t>when passing the array.</a:t>
            </a:r>
          </a:p>
        </p:txBody>
      </p:sp>
    </p:spTree>
    <p:extLst>
      <p:ext uri="{BB962C8B-B14F-4D97-AF65-F5344CB8AC3E}">
        <p14:creationId xmlns:p14="http://schemas.microsoft.com/office/powerpoint/2010/main" val="234525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Why the problem is hard</a:t>
            </a:r>
          </a:p>
        </p:txBody>
      </p:sp>
      <p:sp>
        <p:nvSpPr>
          <p:cNvPr id="182374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We need each input value twice</a:t>
            </a:r>
          </a:p>
          <a:p>
            <a:pPr marL="639763" lvl="1" indent="-246063"/>
            <a:r>
              <a:rPr lang="en-US" altLang="en-US" dirty="0" smtClean="0"/>
              <a:t>to compute the average (a cumulative sum)</a:t>
            </a:r>
          </a:p>
          <a:p>
            <a:pPr marL="639763" lvl="1" indent="-246063"/>
            <a:r>
              <a:rPr lang="en-US" altLang="en-US" dirty="0" smtClean="0"/>
              <a:t>to count how many were above average</a:t>
            </a:r>
          </a:p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We could read each value into a variable... but we</a:t>
            </a:r>
          </a:p>
          <a:p>
            <a:pPr marL="639763" lvl="1" indent="-246063"/>
            <a:r>
              <a:rPr lang="en-US" altLang="en-US" dirty="0" smtClean="0"/>
              <a:t>don't know how many days are needed until the program runs</a:t>
            </a:r>
          </a:p>
          <a:p>
            <a:pPr marL="639763" lvl="1" indent="-246063"/>
            <a:r>
              <a:rPr lang="en-US" altLang="en-US" dirty="0" smtClean="0"/>
              <a:t>don't know how many variables to declare</a:t>
            </a:r>
            <a:endParaRPr lang="en-US" altLang="en-US" sz="2100" dirty="0"/>
          </a:p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We need a way to declare many variables in one step.</a:t>
            </a:r>
          </a:p>
        </p:txBody>
      </p:sp>
    </p:spTree>
    <p:extLst>
      <p:ext uri="{BB962C8B-B14F-4D97-AF65-F5344CB8AC3E}">
        <p14:creationId xmlns:p14="http://schemas.microsoft.com/office/powerpoint/2010/main" val="20863239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 Return (Declaration)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2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sz="22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b="1" dirty="0" err="1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parameters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endParaRPr lang="en-US" altLang="en-US" sz="2000" dirty="0"/>
          </a:p>
          <a:p>
            <a:pPr marL="273050" indent="-273050"/>
            <a:r>
              <a:rPr lang="en-US" altLang="en-US" dirty="0" smtClean="0"/>
              <a:t>Example: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Returns a new array with two copies of each value.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// Example: [1, 4, 0, 7] -&gt; [1, 1, 4, 4, 0, 0, 7, 7]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b="1" dirty="0">
                <a:solidFill>
                  <a:srgbClr val="002060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r>
              <a:rPr lang="en-US" altLang="en-US" sz="2400" dirty="0">
                <a:solidFill>
                  <a:srgbClr val="00206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stutter(</a:t>
            </a:r>
            <a:r>
              <a:rPr lang="en-US" altLang="en-US" sz="24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numbers)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[] result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2 *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 result;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030611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 Return (Call)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buNone/>
            </a:pPr>
            <a:r>
              <a:rPr lang="en-US" altLang="en-US" sz="2200" b="1" dirty="0"/>
              <a:t>	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sz="22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sz="22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=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b="1" dirty="0" err="1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parameters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altLang="en-US" dirty="0" smtClean="0"/>
          </a:p>
          <a:p>
            <a:pPr marL="639763" lvl="1" indent="-246063">
              <a:buNone/>
            </a:pPr>
            <a:endParaRPr lang="en-US" altLang="en-US" sz="2000" dirty="0"/>
          </a:p>
          <a:p>
            <a:pPr marL="273050" indent="-273050"/>
            <a:r>
              <a:rPr lang="en-US" altLang="en-US" dirty="0" smtClean="0"/>
              <a:t>Example: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MyProgram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[] grades = {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76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84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49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95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87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b="1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8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stuttered</a:t>
            </a:r>
            <a:r>
              <a:rPr lang="en-US" altLang="en-US" sz="2800" b="1" dirty="0">
                <a:latin typeface="Consolas" charset="0"/>
                <a:ea typeface="Consolas" charset="0"/>
                <a:cs typeface="Consolas" charset="0"/>
              </a:rPr>
              <a:t> = stutter(grades);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8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8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(stuttered));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    ...</a:t>
            </a:r>
          </a:p>
          <a:p>
            <a:pPr marL="639763" lvl="1" indent="-246063"/>
            <a:endParaRPr lang="en-US" altLang="en-US" sz="1800" dirty="0"/>
          </a:p>
          <a:p>
            <a:pPr marL="273050" indent="-273050"/>
            <a:r>
              <a:rPr lang="en-US" altLang="en-US" sz="2200" dirty="0"/>
              <a:t>Output: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alt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ea typeface="Consolas" charset="0"/>
                <a:cs typeface="Courier New" panose="02070309020205020404" pitchFamily="49" charset="0"/>
              </a:rPr>
              <a:t> </a:t>
            </a:r>
            <a:r>
              <a:rPr lang="en-US" alt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ea typeface="Consolas" charset="0"/>
                <a:cs typeface="Courier New" panose="02070309020205020404" pitchFamily="49" charset="0"/>
              </a:rPr>
              <a:t>   </a:t>
            </a:r>
            <a:r>
              <a:rPr lang="en-US" alt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76, 76, 84, 84, 49, 49, 95, 95, 87, 87]</a:t>
            </a:r>
          </a:p>
        </p:txBody>
      </p:sp>
    </p:spTree>
    <p:extLst>
      <p:ext uri="{BB962C8B-B14F-4D97-AF65-F5344CB8AC3E}">
        <p14:creationId xmlns:p14="http://schemas.microsoft.com/office/powerpoint/2010/main" val="889579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Arrays and Objects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Reference Semantics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68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swap</a:t>
            </a:r>
            <a:r>
              <a:rPr lang="en-US" altLang="en-US" dirty="0" smtClean="0"/>
              <a:t> method?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/>
              <a:t>Does the following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swap</a:t>
            </a:r>
            <a:r>
              <a:rPr lang="en-US" altLang="en-US" dirty="0" smtClean="0"/>
              <a:t> method work?  Why or why not?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 = 7;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b = 35;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    // swap a with b?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	    swap(a, b);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b="1" dirty="0">
              <a:solidFill>
                <a:srgbClr val="A50021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(a + </a:t>
            </a:r>
            <a:r>
              <a:rPr lang="en-US" altLang="en-US" dirty="0" smtClean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"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 + b);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swap(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a,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 b)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temp = a;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    a = b;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    b = temp;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686045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Value Semantics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value semantics</a:t>
            </a:r>
            <a:r>
              <a:rPr lang="en-US" altLang="en-US" dirty="0" smtClean="0"/>
              <a:t>: Behavior where values are copied when assigned, passed as parameters, or returned.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All primitive types in Java use value semantics.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When one variable is assigned to another, its value is copied.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Modifying the value of one variable does not affect others.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x = 5;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y = x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 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x = 5, y = 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y = 17;    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x = 5, y = 17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x = 8;      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x = 8, y = 17</a:t>
            </a:r>
          </a:p>
        </p:txBody>
      </p:sp>
    </p:spTree>
    <p:extLst>
      <p:ext uri="{BB962C8B-B14F-4D97-AF65-F5344CB8AC3E}">
        <p14:creationId xmlns:p14="http://schemas.microsoft.com/office/powerpoint/2010/main" val="917068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Reference semantics (objects)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reference semantics</a:t>
            </a:r>
            <a:r>
              <a:rPr lang="en-US" altLang="en-US" dirty="0" smtClean="0"/>
              <a:t>: Behavior where variables actually store the </a:t>
            </a:r>
            <a:r>
              <a:rPr lang="en-US" altLang="en-US" i="1" dirty="0" smtClean="0">
                <a:solidFill>
                  <a:srgbClr val="C00000"/>
                </a:solidFill>
              </a:rPr>
              <a:t>address</a:t>
            </a:r>
            <a:r>
              <a:rPr lang="en-US" altLang="en-US" dirty="0" smtClean="0"/>
              <a:t> of an object in memory.</a:t>
            </a:r>
          </a:p>
          <a:p>
            <a:pPr eaLnBrk="1" hangingPunct="1"/>
            <a:r>
              <a:rPr lang="en-US" altLang="en-US" dirty="0" smtClean="0"/>
              <a:t>When one variable is assigned to another, the object is</a:t>
            </a:r>
            <a:br>
              <a:rPr lang="en-US" altLang="en-US" dirty="0" smtClean="0"/>
            </a:br>
            <a:r>
              <a:rPr lang="en-US" altLang="en-US" i="1" dirty="0" smtClean="0"/>
              <a:t>not</a:t>
            </a:r>
            <a:r>
              <a:rPr lang="en-US" altLang="en-US" dirty="0" smtClean="0"/>
              <a:t> copied; both variables refer to the </a:t>
            </a:r>
            <a:r>
              <a:rPr lang="en-US" altLang="en-US" i="1" dirty="0" smtClean="0">
                <a:solidFill>
                  <a:srgbClr val="C00000"/>
                </a:solidFill>
              </a:rPr>
              <a:t>same object</a:t>
            </a:r>
            <a:endParaRPr lang="en-US" altLang="en-US" dirty="0"/>
          </a:p>
          <a:p>
            <a:pPr eaLnBrk="1" hangingPunct="1"/>
            <a:r>
              <a:rPr lang="en-US" altLang="en-US" dirty="0" smtClean="0"/>
              <a:t>Modifying the value of one variable </a:t>
            </a:r>
            <a:r>
              <a:rPr lang="en-US" altLang="en-US" i="1" dirty="0" smtClean="0"/>
              <a:t>will</a:t>
            </a:r>
            <a:r>
              <a:rPr lang="en-US" altLang="en-US" dirty="0" smtClean="0"/>
              <a:t> affect others.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a1 = {4, 15, 8};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a2 =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a1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         </a:t>
            </a: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refer to same array as a1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	a2[0] = 7;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a1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 </a:t>
            </a: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[7, 15, 8]</a:t>
            </a:r>
          </a:p>
        </p:txBody>
      </p:sp>
      <p:graphicFrame>
        <p:nvGraphicFramePr>
          <p:cNvPr id="851972" name="Group 4"/>
          <p:cNvGraphicFramePr>
            <a:graphicFrameLocks noGrp="1"/>
          </p:cNvGraphicFramePr>
          <p:nvPr>
            <p:extLst/>
          </p:nvPr>
        </p:nvGraphicFramePr>
        <p:xfrm>
          <a:off x="3962400" y="5447464"/>
          <a:ext cx="253682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1994" name="Group 26"/>
          <p:cNvGraphicFramePr>
            <a:graphicFrameLocks noGrp="1"/>
          </p:cNvGraphicFramePr>
          <p:nvPr>
            <p:extLst/>
          </p:nvPr>
        </p:nvGraphicFramePr>
        <p:xfrm>
          <a:off x="3962400" y="5447464"/>
          <a:ext cx="253682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178" name="Group 48"/>
          <p:cNvGrpSpPr>
            <a:grpSpLocks/>
          </p:cNvGrpSpPr>
          <p:nvPr/>
        </p:nvGrpSpPr>
        <p:grpSpPr bwMode="auto">
          <a:xfrm>
            <a:off x="1219200" y="5837994"/>
            <a:ext cx="2524125" cy="519113"/>
            <a:chOff x="478" y="3556"/>
            <a:chExt cx="1590" cy="327"/>
          </a:xfrm>
        </p:grpSpPr>
        <p:sp>
          <p:nvSpPr>
            <p:cNvPr id="6184" name="Rectangle 49"/>
            <p:cNvSpPr>
              <a:spLocks noChangeArrowheads="1"/>
            </p:cNvSpPr>
            <p:nvPr/>
          </p:nvSpPr>
          <p:spPr bwMode="auto">
            <a:xfrm>
              <a:off x="478" y="3590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a1</a:t>
              </a:r>
            </a:p>
          </p:txBody>
        </p:sp>
        <p:grpSp>
          <p:nvGrpSpPr>
            <p:cNvPr id="6185" name="Group 50"/>
            <p:cNvGrpSpPr>
              <a:grpSpLocks/>
            </p:cNvGrpSpPr>
            <p:nvPr/>
          </p:nvGrpSpPr>
          <p:grpSpPr bwMode="auto">
            <a:xfrm>
              <a:off x="1276" y="3556"/>
              <a:ext cx="792" cy="327"/>
              <a:chOff x="1276" y="3556"/>
              <a:chExt cx="792" cy="327"/>
            </a:xfrm>
          </p:grpSpPr>
          <p:sp>
            <p:nvSpPr>
              <p:cNvPr id="6186" name="Line 51"/>
              <p:cNvSpPr>
                <a:spLocks noChangeShapeType="1"/>
              </p:cNvSpPr>
              <p:nvPr/>
            </p:nvSpPr>
            <p:spPr bwMode="auto">
              <a:xfrm flipV="1">
                <a:off x="1444" y="37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Oval 52"/>
              <p:cNvSpPr>
                <a:spLocks noChangeArrowheads="1"/>
              </p:cNvSpPr>
              <p:nvPr/>
            </p:nvSpPr>
            <p:spPr bwMode="auto">
              <a:xfrm>
                <a:off x="1276" y="3556"/>
                <a:ext cx="164" cy="32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r"/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6857999" y="5847519"/>
            <a:ext cx="2438400" cy="519113"/>
            <a:chOff x="3984" y="3580"/>
            <a:chExt cx="1536" cy="327"/>
          </a:xfrm>
        </p:grpSpPr>
        <p:sp>
          <p:nvSpPr>
            <p:cNvPr id="6180" name="Rectangle 54"/>
            <p:cNvSpPr>
              <a:spLocks noChangeArrowheads="1"/>
            </p:cNvSpPr>
            <p:nvPr/>
          </p:nvSpPr>
          <p:spPr bwMode="auto">
            <a:xfrm>
              <a:off x="4800" y="3600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3399"/>
                  </a:solidFill>
                </a:rPr>
                <a:t>a2</a:t>
              </a:r>
            </a:p>
          </p:txBody>
        </p:sp>
        <p:grpSp>
          <p:nvGrpSpPr>
            <p:cNvPr id="6181" name="Group 55"/>
            <p:cNvGrpSpPr>
              <a:grpSpLocks/>
            </p:cNvGrpSpPr>
            <p:nvPr/>
          </p:nvGrpSpPr>
          <p:grpSpPr bwMode="auto">
            <a:xfrm>
              <a:off x="3984" y="3580"/>
              <a:ext cx="816" cy="327"/>
              <a:chOff x="3984" y="3580"/>
              <a:chExt cx="816" cy="327"/>
            </a:xfrm>
          </p:grpSpPr>
          <p:sp>
            <p:nvSpPr>
              <p:cNvPr id="6182" name="Line 56"/>
              <p:cNvSpPr>
                <a:spLocks noChangeShapeType="1"/>
              </p:cNvSpPr>
              <p:nvPr/>
            </p:nvSpPr>
            <p:spPr bwMode="auto">
              <a:xfrm flipH="1" flipV="1">
                <a:off x="3984" y="3744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Oval 57"/>
              <p:cNvSpPr>
                <a:spLocks noChangeArrowheads="1"/>
              </p:cNvSpPr>
              <p:nvPr/>
            </p:nvSpPr>
            <p:spPr bwMode="auto">
              <a:xfrm>
                <a:off x="4636" y="3580"/>
                <a:ext cx="164" cy="32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r"/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670625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5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5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References and Objects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Arrays and objects use reference semantics.  Why?</a:t>
            </a:r>
          </a:p>
          <a:p>
            <a:pPr lvl="1" eaLnBrk="1" hangingPunct="1"/>
            <a:r>
              <a:rPr lang="en-US" altLang="en-US" i="1" dirty="0" smtClean="0">
                <a:solidFill>
                  <a:schemeClr val="accent1"/>
                </a:solidFill>
              </a:rPr>
              <a:t>efficiency</a:t>
            </a:r>
            <a:r>
              <a:rPr lang="en-US" altLang="en-US" i="1" dirty="0" smtClean="0"/>
              <a:t>.  </a:t>
            </a:r>
            <a:r>
              <a:rPr lang="en-US" altLang="en-US" dirty="0" smtClean="0"/>
              <a:t>Copying large objects slows down a program.</a:t>
            </a:r>
          </a:p>
          <a:p>
            <a:pPr lvl="1" eaLnBrk="1" hangingPunct="1"/>
            <a:r>
              <a:rPr lang="en-US" altLang="en-US" i="1" dirty="0" smtClean="0">
                <a:solidFill>
                  <a:schemeClr val="accent1"/>
                </a:solidFill>
              </a:rPr>
              <a:t>sharing</a:t>
            </a:r>
            <a:r>
              <a:rPr lang="en-US" altLang="en-US" i="1" dirty="0" smtClean="0"/>
              <a:t>.</a:t>
            </a:r>
            <a:r>
              <a:rPr lang="en-US" altLang="en-US" dirty="0" smtClean="0"/>
              <a:t>  It's useful to share an object's data among methods.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 panel1 = new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(80, 50);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 panel2 = panel1;  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same window</a:t>
            </a:r>
          </a:p>
          <a:p>
            <a:pPr lvl="1" eaLnBrk="1" hangingPunct="1"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panel2.setBackground(</a:t>
            </a:r>
            <a:r>
              <a:rPr lang="en-US" altLang="en-US" b="1" dirty="0" err="1" smtClean="0">
                <a:latin typeface="Consolas" charset="0"/>
                <a:ea typeface="Consolas" charset="0"/>
                <a:cs typeface="Consolas" charset="0"/>
              </a:rPr>
              <a:t>Color.CYAN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19812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2895600" y="4919666"/>
            <a:ext cx="2286000" cy="519113"/>
            <a:chOff x="1248" y="2859"/>
            <a:chExt cx="1440" cy="327"/>
          </a:xfrm>
        </p:grpSpPr>
        <p:sp>
          <p:nvSpPr>
            <p:cNvPr id="7178" name="Rectangle 6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panel1</a:t>
              </a:r>
            </a:p>
          </p:txBody>
        </p:sp>
        <p:sp>
          <p:nvSpPr>
            <p:cNvPr id="7179" name="Line 7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Oval 8"/>
            <p:cNvSpPr>
              <a:spLocks noChangeArrowheads="1"/>
            </p:cNvSpPr>
            <p:nvPr/>
          </p:nvSpPr>
          <p:spPr bwMode="auto">
            <a:xfrm>
              <a:off x="2060" y="2859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174" name="Group 9"/>
          <p:cNvGrpSpPr>
            <a:grpSpLocks/>
          </p:cNvGrpSpPr>
          <p:nvPr/>
        </p:nvGrpSpPr>
        <p:grpSpPr bwMode="auto">
          <a:xfrm>
            <a:off x="2895600" y="5757867"/>
            <a:ext cx="2286000" cy="519113"/>
            <a:chOff x="1248" y="3387"/>
            <a:chExt cx="1440" cy="327"/>
          </a:xfrm>
        </p:grpSpPr>
        <p:sp>
          <p:nvSpPr>
            <p:cNvPr id="7175" name="Rectangle 10"/>
            <p:cNvSpPr>
              <a:spLocks noChangeArrowheads="1"/>
            </p:cNvSpPr>
            <p:nvPr/>
          </p:nvSpPr>
          <p:spPr bwMode="auto">
            <a:xfrm>
              <a:off x="1248" y="3416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panel2</a:t>
              </a:r>
            </a:p>
          </p:txBody>
        </p:sp>
        <p:sp>
          <p:nvSpPr>
            <p:cNvPr id="7176" name="Line 11"/>
            <p:cNvSpPr>
              <a:spLocks noChangeShapeType="1"/>
            </p:cNvSpPr>
            <p:nvPr/>
          </p:nvSpPr>
          <p:spPr bwMode="auto">
            <a:xfrm flipV="1">
              <a:off x="2208" y="3456"/>
              <a:ext cx="48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Oval 12"/>
            <p:cNvSpPr>
              <a:spLocks noChangeArrowheads="1"/>
            </p:cNvSpPr>
            <p:nvPr/>
          </p:nvSpPr>
          <p:spPr bwMode="auto">
            <a:xfrm>
              <a:off x="2060" y="3387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8664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50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350" y="5116513"/>
            <a:ext cx="1676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Objects as Parameters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When an object is passed as a parameter, the object is </a:t>
            </a:r>
            <a:r>
              <a:rPr lang="en-US" altLang="en-US" i="1" dirty="0" smtClean="0"/>
              <a:t>not</a:t>
            </a:r>
            <a:r>
              <a:rPr lang="en-US" altLang="en-US" dirty="0" smtClean="0"/>
              <a:t> copied.  The parameter refers to the same object.</a:t>
            </a:r>
          </a:p>
          <a:p>
            <a:r>
              <a:rPr lang="en-US" altLang="en-US" dirty="0" smtClean="0"/>
              <a:t>If the parameter is modified, it </a:t>
            </a:r>
            <a:r>
              <a:rPr lang="en-US" altLang="en-US" b="1" i="1" u="sng" dirty="0" smtClean="0">
                <a:solidFill>
                  <a:srgbClr val="C00000"/>
                </a:solidFill>
              </a:rPr>
              <a:t>will</a:t>
            </a:r>
            <a:r>
              <a:rPr lang="en-US" altLang="en-US" dirty="0" smtClean="0">
                <a:solidFill>
                  <a:srgbClr val="C00000"/>
                </a:solidFill>
              </a:rPr>
              <a:t> </a:t>
            </a:r>
            <a:r>
              <a:rPr lang="en-US" altLang="en-US" dirty="0" smtClean="0"/>
              <a:t>affect the original object.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window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(80, 50);</a:t>
            </a:r>
            <a:endParaRPr lang="en-US" alt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window.setBackground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Color.YELLOW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example(window);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example(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panel)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panel.setBackground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Color.CYAN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8550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5105400"/>
            <a:ext cx="169545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9652000" y="3641724"/>
            <a:ext cx="0" cy="5207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9652000" y="3641724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9652000" y="4162424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270750" y="5327649"/>
            <a:ext cx="0" cy="5207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7270750" y="5327649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7270750" y="5848349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8413750" y="5327649"/>
            <a:ext cx="5905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en-US" altLang="en-US" sz="20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042150" y="5370516"/>
            <a:ext cx="2514600" cy="519113"/>
            <a:chOff x="2928" y="3243"/>
            <a:chExt cx="1584" cy="327"/>
          </a:xfrm>
        </p:grpSpPr>
        <p:sp>
          <p:nvSpPr>
            <p:cNvPr id="8210" name="Rectangle 14"/>
            <p:cNvSpPr>
              <a:spLocks noChangeArrowheads="1"/>
            </p:cNvSpPr>
            <p:nvPr/>
          </p:nvSpPr>
          <p:spPr bwMode="auto">
            <a:xfrm>
              <a:off x="2928" y="3272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panel</a:t>
              </a:r>
            </a:p>
          </p:txBody>
        </p:sp>
        <p:sp>
          <p:nvSpPr>
            <p:cNvPr id="8211" name="Line 15"/>
            <p:cNvSpPr>
              <a:spLocks noChangeShapeType="1"/>
            </p:cNvSpPr>
            <p:nvPr/>
          </p:nvSpPr>
          <p:spPr bwMode="auto">
            <a:xfrm>
              <a:off x="3888" y="3408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Oval 16"/>
            <p:cNvSpPr>
              <a:spLocks noChangeArrowheads="1"/>
            </p:cNvSpPr>
            <p:nvPr/>
          </p:nvSpPr>
          <p:spPr bwMode="auto">
            <a:xfrm>
              <a:off x="3740" y="3243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9652000" y="3592513"/>
            <a:ext cx="1631950" cy="1192213"/>
            <a:chOff x="4428" y="2225"/>
            <a:chExt cx="1028" cy="751"/>
          </a:xfrm>
        </p:grpSpPr>
        <p:sp>
          <p:nvSpPr>
            <p:cNvPr id="8207" name="Rectangle 18"/>
            <p:cNvSpPr>
              <a:spLocks noChangeArrowheads="1"/>
            </p:cNvSpPr>
            <p:nvPr/>
          </p:nvSpPr>
          <p:spPr bwMode="auto">
            <a:xfrm>
              <a:off x="4428" y="2256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window</a:t>
              </a:r>
            </a:p>
          </p:txBody>
        </p:sp>
        <p:sp>
          <p:nvSpPr>
            <p:cNvPr id="8208" name="Line 19"/>
            <p:cNvSpPr>
              <a:spLocks noChangeShapeType="1"/>
            </p:cNvSpPr>
            <p:nvPr/>
          </p:nvSpPr>
          <p:spPr bwMode="auto">
            <a:xfrm flipH="1">
              <a:off x="5328" y="2448"/>
              <a:ext cx="12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Oval 20"/>
            <p:cNvSpPr>
              <a:spLocks noChangeArrowheads="1"/>
            </p:cNvSpPr>
            <p:nvPr/>
          </p:nvSpPr>
          <p:spPr bwMode="auto">
            <a:xfrm>
              <a:off x="5292" y="2225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13927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5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5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Arrays </a:t>
            </a:r>
            <a:r>
              <a:rPr lang="en-US" altLang="en-US" dirty="0"/>
              <a:t>P</a:t>
            </a:r>
            <a:r>
              <a:rPr lang="en-US" altLang="en-US" dirty="0" smtClean="0"/>
              <a:t>ass by Reference</a:t>
            </a:r>
          </a:p>
        </p:txBody>
      </p:sp>
      <p:sp>
        <p:nvSpPr>
          <p:cNvPr id="85709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/>
            <a:r>
              <a:rPr lang="en-US" altLang="en-US" dirty="0" smtClean="0"/>
              <a:t>Arrays are passed as parameters by </a:t>
            </a:r>
            <a:r>
              <a:rPr lang="en-US" altLang="en-US" i="1" dirty="0" smtClean="0"/>
              <a:t>reference.</a:t>
            </a:r>
          </a:p>
          <a:p>
            <a:pPr marL="182563" indent="-246063"/>
            <a:r>
              <a:rPr lang="en-US" altLang="en-US" dirty="0" smtClean="0"/>
              <a:t>Changes made in the method are also seen by the caller.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spcBef>
                <a:spcPct val="0"/>
              </a:spcBef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iq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126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167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95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 smtClean="0">
                <a:latin typeface="Consolas" charset="0"/>
                <a:ea typeface="Consolas" charset="0"/>
                <a:cs typeface="Consolas" charset="0"/>
              </a:rPr>
              <a:t>getSmurt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err="1" smtClean="0">
                <a:latin typeface="Consolas" charset="0"/>
                <a:ea typeface="Consolas" charset="0"/>
                <a:cs typeface="Consolas" charset="0"/>
              </a:rPr>
              <a:t>iq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iq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getSmurt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[] a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for (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a.length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    a[i] = a[i] *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1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</a:pPr>
            <a:r>
              <a:rPr lang="en-US" altLang="en-US" dirty="0" smtClean="0"/>
              <a:t>Output: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[252, 334, 190]</a:t>
            </a:r>
          </a:p>
        </p:txBody>
      </p:sp>
      <p:graphicFrame>
        <p:nvGraphicFramePr>
          <p:cNvPr id="1868804" name="Group 4"/>
          <p:cNvGraphicFramePr>
            <a:graphicFrameLocks noGrp="1"/>
          </p:cNvGraphicFramePr>
          <p:nvPr>
            <p:extLst/>
          </p:nvPr>
        </p:nvGraphicFramePr>
        <p:xfrm>
          <a:off x="7755467" y="51054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  <a:gridCol w="747712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5" name="Rectangle 21"/>
          <p:cNvSpPr>
            <a:spLocks noChangeArrowheads="1"/>
          </p:cNvSpPr>
          <p:nvPr/>
        </p:nvSpPr>
        <p:spPr bwMode="auto">
          <a:xfrm>
            <a:off x="10097031" y="3632200"/>
            <a:ext cx="5540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808080"/>
              </a:buClr>
              <a:buSzPct val="60000"/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868849" name="Group 49"/>
          <p:cNvGraphicFramePr>
            <a:graphicFrameLocks noGrp="1"/>
          </p:cNvGraphicFramePr>
          <p:nvPr>
            <p:extLst/>
          </p:nvPr>
        </p:nvGraphicFramePr>
        <p:xfrm>
          <a:off x="7755467" y="51054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  <a:gridCol w="747712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9508067" y="3549650"/>
            <a:ext cx="1371600" cy="1746250"/>
            <a:chOff x="4368" y="1972"/>
            <a:chExt cx="864" cy="1100"/>
          </a:xfrm>
        </p:grpSpPr>
        <p:sp>
          <p:nvSpPr>
            <p:cNvPr id="9256" name="Rectangle 38"/>
            <p:cNvSpPr>
              <a:spLocks noChangeArrowheads="1"/>
            </p:cNvSpPr>
            <p:nvPr/>
          </p:nvSpPr>
          <p:spPr bwMode="auto">
            <a:xfrm>
              <a:off x="4368" y="1976"/>
              <a:ext cx="576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iq</a:t>
              </a:r>
            </a:p>
          </p:txBody>
        </p:sp>
        <p:sp>
          <p:nvSpPr>
            <p:cNvPr id="9257" name="Line 47"/>
            <p:cNvSpPr>
              <a:spLocks noChangeShapeType="1"/>
            </p:cNvSpPr>
            <p:nvPr/>
          </p:nvSpPr>
          <p:spPr bwMode="auto">
            <a:xfrm flipH="1">
              <a:off x="4992" y="2135"/>
              <a:ext cx="122" cy="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Oval 40"/>
            <p:cNvSpPr>
              <a:spLocks noChangeArrowheads="1"/>
            </p:cNvSpPr>
            <p:nvPr/>
          </p:nvSpPr>
          <p:spPr bwMode="auto">
            <a:xfrm>
              <a:off x="5068" y="1972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5765800" y="5659967"/>
            <a:ext cx="1981200" cy="519113"/>
            <a:chOff x="2112" y="3490"/>
            <a:chExt cx="1248" cy="327"/>
          </a:xfrm>
        </p:grpSpPr>
        <p:sp>
          <p:nvSpPr>
            <p:cNvPr id="9253" name="Rectangle 42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9254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Oval 44"/>
            <p:cNvSpPr>
              <a:spLocks noChangeArrowheads="1"/>
            </p:cNvSpPr>
            <p:nvPr/>
          </p:nvSpPr>
          <p:spPr bwMode="auto">
            <a:xfrm>
              <a:off x="2824" y="3490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0305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6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68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5709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570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 Reverse </a:t>
            </a:r>
            <a:r>
              <a:rPr lang="en-US" altLang="en-US" dirty="0"/>
              <a:t>Q</a:t>
            </a:r>
            <a:r>
              <a:rPr lang="en-US" altLang="en-US" dirty="0" smtClean="0"/>
              <a:t>uestion 2</a:t>
            </a:r>
          </a:p>
        </p:txBody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Turn your array reversal code into a </a:t>
            </a:r>
            <a:r>
              <a:rPr lang="en-US" altLang="en-US" dirty="0" smtClean="0">
                <a:latin typeface="Courier New" panose="02070309020205020404" pitchFamily="49" charset="0"/>
              </a:rPr>
              <a:t>reverse</a:t>
            </a:r>
            <a:r>
              <a:rPr lang="en-US" altLang="en-US" dirty="0" smtClean="0"/>
              <a:t> method.</a:t>
            </a:r>
          </a:p>
          <a:p>
            <a:pPr lvl="1" eaLnBrk="1" hangingPunct="1"/>
            <a:r>
              <a:rPr lang="en-US" altLang="en-US" dirty="0" smtClean="0"/>
              <a:t>Accept the array of integers to reverse as a parameter.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numbers = {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-5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27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89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reverse(numbers)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Solution: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reverse(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numbers)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/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temp =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temp;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86067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5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5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5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58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58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58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581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Arrays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3050" indent="-273050"/>
            <a:endParaRPr lang="en-US" altLang="en-US" b="1" dirty="0" smtClean="0"/>
          </a:p>
          <a:p>
            <a:pPr marL="273050" indent="-273050"/>
            <a:r>
              <a:rPr lang="en-US" altLang="en-US" b="1" dirty="0" smtClean="0"/>
              <a:t>array</a:t>
            </a:r>
            <a:r>
              <a:rPr lang="en-US" altLang="en-US" dirty="0" smtClean="0"/>
              <a:t>: object that stores many values of the same type.</a:t>
            </a:r>
          </a:p>
          <a:p>
            <a:pPr marL="639763" lvl="1" indent="-246063"/>
            <a:endParaRPr lang="en-US" altLang="en-US" b="1" dirty="0" smtClean="0"/>
          </a:p>
          <a:p>
            <a:pPr marL="639763" lvl="1" indent="-246063"/>
            <a:r>
              <a:rPr lang="en-US" altLang="en-US" b="1" dirty="0" smtClean="0"/>
              <a:t>element</a:t>
            </a:r>
            <a:r>
              <a:rPr lang="en-US" altLang="en-US" dirty="0" smtClean="0"/>
              <a:t>: One value in an array.</a:t>
            </a:r>
            <a:endParaRPr lang="en-US" altLang="en-US" b="1" dirty="0" smtClean="0"/>
          </a:p>
          <a:p>
            <a:pPr marL="639763" lvl="1" indent="-246063"/>
            <a:r>
              <a:rPr lang="en-US" altLang="en-US" b="1" dirty="0" smtClean="0"/>
              <a:t>index</a:t>
            </a:r>
            <a:r>
              <a:rPr lang="en-US" altLang="en-US" dirty="0" smtClean="0"/>
              <a:t>: A 0-based integer to access an element from an array.</a:t>
            </a:r>
          </a:p>
        </p:txBody>
      </p:sp>
      <p:graphicFrame>
        <p:nvGraphicFramePr>
          <p:cNvPr id="1824772" name="Group 4"/>
          <p:cNvGraphicFramePr>
            <a:graphicFrameLocks noGrp="1"/>
          </p:cNvGraphicFramePr>
          <p:nvPr>
            <p:extLst/>
          </p:nvPr>
        </p:nvGraphicFramePr>
        <p:xfrm>
          <a:off x="2284412" y="4191000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184" name="Group 55"/>
          <p:cNvGrpSpPr>
            <a:grpSpLocks/>
          </p:cNvGrpSpPr>
          <p:nvPr/>
        </p:nvGrpSpPr>
        <p:grpSpPr bwMode="auto">
          <a:xfrm>
            <a:off x="2819400" y="5334000"/>
            <a:ext cx="6207125" cy="857250"/>
            <a:chOff x="999" y="3600"/>
            <a:chExt cx="3910" cy="540"/>
          </a:xfrm>
        </p:grpSpPr>
        <p:grpSp>
          <p:nvGrpSpPr>
            <p:cNvPr id="6185" name="Group 56"/>
            <p:cNvGrpSpPr>
              <a:grpSpLocks/>
            </p:cNvGrpSpPr>
            <p:nvPr/>
          </p:nvGrpSpPr>
          <p:grpSpPr bwMode="auto">
            <a:xfrm>
              <a:off x="999" y="3600"/>
              <a:ext cx="781" cy="540"/>
              <a:chOff x="999" y="3600"/>
              <a:chExt cx="781" cy="540"/>
            </a:xfrm>
          </p:grpSpPr>
          <p:sp>
            <p:nvSpPr>
              <p:cNvPr id="6192" name="Line 57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3" name="Text Box 58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781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/>
                <a:r>
                  <a:rPr lang="en-US" altLang="en-US" sz="2000" dirty="0">
                    <a:latin typeface="Calibri" charset="0"/>
                    <a:ea typeface="Calibri" charset="0"/>
                    <a:cs typeface="Calibri" charset="0"/>
                  </a:rPr>
                  <a:t>element 0</a:t>
                </a:r>
              </a:p>
            </p:txBody>
          </p:sp>
        </p:grpSp>
        <p:grpSp>
          <p:nvGrpSpPr>
            <p:cNvPr id="6186" name="Group 59"/>
            <p:cNvGrpSpPr>
              <a:grpSpLocks/>
            </p:cNvGrpSpPr>
            <p:nvPr/>
          </p:nvGrpSpPr>
          <p:grpSpPr bwMode="auto">
            <a:xfrm>
              <a:off x="2391" y="3600"/>
              <a:ext cx="781" cy="540"/>
              <a:chOff x="999" y="3600"/>
              <a:chExt cx="781" cy="540"/>
            </a:xfrm>
          </p:grpSpPr>
          <p:sp>
            <p:nvSpPr>
              <p:cNvPr id="6190" name="Line 60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1" name="Text Box 61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781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/>
                <a:r>
                  <a:rPr lang="en-US" altLang="en-US" sz="2000">
                    <a:latin typeface="Calibri" charset="0"/>
                    <a:ea typeface="Calibri" charset="0"/>
                    <a:cs typeface="Calibri" charset="0"/>
                  </a:rPr>
                  <a:t>element 4</a:t>
                </a:r>
              </a:p>
            </p:txBody>
          </p:sp>
        </p:grpSp>
        <p:grpSp>
          <p:nvGrpSpPr>
            <p:cNvPr id="6187" name="Group 62"/>
            <p:cNvGrpSpPr>
              <a:grpSpLocks/>
            </p:cNvGrpSpPr>
            <p:nvPr/>
          </p:nvGrpSpPr>
          <p:grpSpPr bwMode="auto">
            <a:xfrm>
              <a:off x="4128" y="3600"/>
              <a:ext cx="781" cy="540"/>
              <a:chOff x="999" y="3600"/>
              <a:chExt cx="781" cy="540"/>
            </a:xfrm>
          </p:grpSpPr>
          <p:sp>
            <p:nvSpPr>
              <p:cNvPr id="6188" name="Line 63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9" name="Text Box 64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781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/>
                <a:r>
                  <a:rPr lang="en-US" altLang="en-US" sz="2000">
                    <a:latin typeface="Calibri" charset="0"/>
                    <a:ea typeface="Calibri" charset="0"/>
                    <a:cs typeface="Calibri" charset="0"/>
                  </a:rPr>
                  <a:t>element 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335553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 parameter questions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Write a method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swap</a:t>
            </a:r>
            <a:r>
              <a:rPr lang="en-US" altLang="en-US" sz="2800" dirty="0" smtClean="0"/>
              <a:t> that accepts an arrays of integers and two indexes and swaps the elements at those indexes.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a1 = {12, 34, 56};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swap(a1, 1, 2);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(a1));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// [12, 56, 34</a:t>
            </a:r>
            <a:r>
              <a:rPr lang="en-US" altLang="en-US" sz="20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]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/>
            <a:r>
              <a:rPr lang="en-US" altLang="en-US" sz="2800" dirty="0" smtClean="0"/>
              <a:t>Write a method </a:t>
            </a:r>
            <a:r>
              <a:rPr lang="en-US" altLang="en-US" sz="2800" dirty="0" err="1" smtClean="0">
                <a:latin typeface="Courier New" panose="02070309020205020404" pitchFamily="49" charset="0"/>
              </a:rPr>
              <a:t>swapAll</a:t>
            </a:r>
            <a:r>
              <a:rPr lang="en-US" altLang="en-US" sz="2800" dirty="0" smtClean="0"/>
              <a:t> that accepts two arrays of integers as parameters and swaps their entire contents. Assume that the two arrays are the same length.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a1 = {12, 34, 56};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a2 = {20, 50, 80};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swapAll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(a1, a2);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(a1));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// [20, 50, 80]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(a2));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// [12, 34, 56]</a:t>
            </a:r>
          </a:p>
        </p:txBody>
      </p:sp>
    </p:spTree>
    <p:extLst>
      <p:ext uri="{BB962C8B-B14F-4D97-AF65-F5344CB8AC3E}">
        <p14:creationId xmlns:p14="http://schemas.microsoft.com/office/powerpoint/2010/main" val="74821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5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5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5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5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5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5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 return question</a:t>
            </a:r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Write a method </a:t>
            </a:r>
            <a:r>
              <a:rPr lang="en-US" altLang="en-US" dirty="0" smtClean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merge</a:t>
            </a:r>
            <a:r>
              <a:rPr lang="en-US" altLang="en-US" dirty="0" smtClean="0">
                <a:solidFill>
                  <a:schemeClr val="accent1"/>
                </a:solidFill>
              </a:rPr>
              <a:t> </a:t>
            </a:r>
            <a:r>
              <a:rPr lang="en-US" altLang="en-US" dirty="0" smtClean="0"/>
              <a:t>that accepts two arrays of integers and returns a new array containing all elements of the first array followed by all elements of the second.</a:t>
            </a:r>
            <a:endParaRPr lang="en-US" altLang="en-US" sz="900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en-US" altLang="en-US" sz="2200" b="1" dirty="0" smtClean="0">
              <a:solidFill>
                <a:srgbClr val="7030A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a1 = {12, 34, 56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a2 = {7, 8, 9, 10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[] a3 = merge(a1, a2</a:t>
            </a:r>
            <a:r>
              <a:rPr lang="en-US" altLang="en-US" sz="2200" b="1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2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 err="1" smtClean="0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200" i="1" dirty="0" err="1" smtClean="0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(a3));</a:t>
            </a:r>
            <a:endParaRPr lang="en-US" altLang="en-US" sz="2200" b="1" dirty="0" smtClean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altLang="en-US" sz="22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[12, 34, 56, 7, 8, 9, 10</a:t>
            </a:r>
            <a:r>
              <a:rPr lang="en-US" altLang="en-US" sz="22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]</a:t>
            </a:r>
            <a:endParaRPr lang="en-US" altLang="en-US" sz="22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Write a method </a:t>
            </a:r>
            <a:r>
              <a:rPr lang="en-US" altLang="en-US" dirty="0" smtClean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merge3</a:t>
            </a:r>
            <a:r>
              <a:rPr lang="en-US" altLang="en-US" dirty="0" smtClean="0">
                <a:solidFill>
                  <a:schemeClr val="accent1"/>
                </a:solidFill>
              </a:rPr>
              <a:t> </a:t>
            </a:r>
            <a:r>
              <a:rPr lang="en-US" altLang="en-US" dirty="0" smtClean="0"/>
              <a:t>that merges 3 arrays similarly.</a:t>
            </a:r>
            <a:endParaRPr lang="en-US" altLang="en-US" sz="19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en-US" altLang="en-US" sz="2200" b="1" dirty="0" smtClean="0">
              <a:solidFill>
                <a:srgbClr val="7030A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a1 = {12, 34, 56};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a2 = {7, 8, 9, 10};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a3 = {444, 222, -1};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[] a4 = merge3(a1, a2, a3);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2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 err="1" smtClean="0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200" i="1" dirty="0" err="1" smtClean="0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200" dirty="0" smtClean="0">
                <a:latin typeface="Consolas" charset="0"/>
                <a:ea typeface="Consolas" charset="0"/>
                <a:cs typeface="Consolas" charset="0"/>
              </a:rPr>
              <a:t>(a4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));</a:t>
            </a:r>
            <a:endParaRPr lang="en-US" altLang="en-US" sz="22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altLang="en-US" sz="22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[12, 34, 56, 7, 8, 9, 10, 444, 222, -1]</a:t>
            </a:r>
          </a:p>
        </p:txBody>
      </p:sp>
    </p:spTree>
    <p:extLst>
      <p:ext uri="{BB962C8B-B14F-4D97-AF65-F5344CB8AC3E}">
        <p14:creationId xmlns:p14="http://schemas.microsoft.com/office/powerpoint/2010/main" val="17957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6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63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6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3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63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 return: </a:t>
            </a:r>
            <a:r>
              <a:rPr lang="en-US" altLang="en-US" dirty="0" smtClean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merge3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Returns a new array containing all elements of a1</a:t>
            </a:r>
            <a:r>
              <a:rPr lang="en-US" altLang="en-US" sz="20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, a2, a3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merge3(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a1,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[] a2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[] a3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a4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[a1.length + a2.length + a3.length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];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20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&lt; a1.length;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a4[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a1[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20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&lt; a2.length;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a4[a1.length +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a2[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20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&lt; a3.length;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a4[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a1.length + a2.length +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a3[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a4;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Can we write merge3 more concisely?</a:t>
            </a:r>
          </a:p>
        </p:txBody>
      </p:sp>
    </p:spTree>
    <p:extLst>
      <p:ext uri="{BB962C8B-B14F-4D97-AF65-F5344CB8AC3E}">
        <p14:creationId xmlns:p14="http://schemas.microsoft.com/office/powerpoint/2010/main" val="138732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Tallying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0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 multi-counter problem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 smtClean="0"/>
              <a:t>Problem: Write a method </a:t>
            </a:r>
            <a:r>
              <a:rPr lang="en-US" altLang="en-US" dirty="0" err="1" smtClean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dirty="0" smtClean="0">
                <a:solidFill>
                  <a:schemeClr val="accent1"/>
                </a:solidFill>
              </a:rPr>
              <a:t> </a:t>
            </a:r>
            <a:r>
              <a:rPr lang="en-US" altLang="en-US" dirty="0" smtClean="0"/>
              <a:t>that returns the digit value that occurs most frequently in a positive number.</a:t>
            </a:r>
            <a:endParaRPr lang="en-US" altLang="en-US" sz="900" dirty="0"/>
          </a:p>
          <a:p>
            <a:pPr marL="639763" lvl="1" indent="-246063"/>
            <a:endParaRPr lang="en-US" altLang="en-US" dirty="0" smtClean="0"/>
          </a:p>
          <a:p>
            <a:pPr marL="182563" indent="-246063"/>
            <a:r>
              <a:rPr lang="en-US" altLang="en-US" dirty="0" smtClean="0"/>
              <a:t>Example:</a:t>
            </a:r>
          </a:p>
          <a:p>
            <a:pPr marL="0" indent="0" algn="ctr">
              <a:buNone/>
              <a:tabLst>
                <a:tab pos="454025" algn="l"/>
              </a:tabLst>
            </a:pPr>
            <a:r>
              <a:rPr lang="en-US" altLang="en-US" sz="2800" dirty="0" smtClean="0"/>
              <a:t>The number 669260267 contains: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one 0, two 2’s, four 6’s, one 7, and one 9.</a:t>
            </a:r>
            <a:endParaRPr lang="en-US" altLang="en-US" dirty="0" smtClean="0"/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</a:p>
          <a:p>
            <a:pPr marL="639763" lvl="1" indent="-246063">
              <a:buNone/>
            </a:pP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66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92</a:t>
            </a:r>
            <a:r>
              <a:rPr lang="en-US" altLang="en-US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02</a:t>
            </a:r>
            <a:r>
              <a:rPr lang="en-US" altLang="en-US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7) </a:t>
            </a:r>
            <a:r>
              <a:rPr lang="en-US" altLang="en-US" dirty="0" smtClean="0"/>
              <a:t>returns 6.</a:t>
            </a:r>
          </a:p>
          <a:p>
            <a:pPr marL="639763" lvl="1" indent="-246063"/>
            <a:endParaRPr lang="en-US" altLang="en-US" dirty="0" smtClean="0">
              <a:latin typeface="Courier New" panose="02070309020205020404" pitchFamily="49" charset="0"/>
            </a:endParaRPr>
          </a:p>
          <a:p>
            <a:pPr marL="182563" indent="-246063"/>
            <a:r>
              <a:rPr lang="en-US" altLang="en-US" dirty="0" smtClean="0"/>
              <a:t>If there is a tie, return the digit with the lower value.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 smtClean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71</a:t>
            </a:r>
            <a:r>
              <a:rPr lang="en-US" altLang="en-US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dirty="0" smtClean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20</a:t>
            </a:r>
            <a:r>
              <a:rPr lang="en-US" altLang="en-US" dirty="0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/>
              <a:t> returns 3.</a:t>
            </a:r>
          </a:p>
        </p:txBody>
      </p:sp>
    </p:spTree>
    <p:extLst>
      <p:ext uri="{BB962C8B-B14F-4D97-AF65-F5344CB8AC3E}">
        <p14:creationId xmlns:p14="http://schemas.microsoft.com/office/powerpoint/2010/main" val="28227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 multi-counter problem</a:t>
            </a:r>
          </a:p>
        </p:txBody>
      </p:sp>
      <p:sp>
        <p:nvSpPr>
          <p:cNvPr id="871427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dirty="0" smtClean="0"/>
              <a:t>We could declare 10 counter variables ...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counter0, counter1, counter2, counter3, counter4, 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counter5, counter6, counter7, counter8, counter9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altLang="en-US" dirty="0" smtClean="0"/>
          </a:p>
          <a:p>
            <a:pPr marL="639763" lvl="1" indent="-246063">
              <a:lnSpc>
                <a:spcPct val="70000"/>
              </a:lnSpc>
            </a:pPr>
            <a:endParaRPr lang="en-US" altLang="en-US" dirty="0" smtClean="0"/>
          </a:p>
          <a:p>
            <a:pPr marL="273050" indent="-273050"/>
            <a:r>
              <a:rPr lang="en-US" altLang="en-US" dirty="0" smtClean="0"/>
              <a:t>But a better solution would be to ?</a:t>
            </a:r>
          </a:p>
          <a:p>
            <a:pPr marL="639763" lvl="1" indent="-246063"/>
            <a:r>
              <a:rPr lang="en-US" altLang="en-US" dirty="0" smtClean="0"/>
              <a:t>Use an array of counts</a:t>
            </a:r>
          </a:p>
          <a:p>
            <a:pPr marL="639763" lvl="1" indent="-246063"/>
            <a:r>
              <a:rPr lang="en-US" altLang="en-US" dirty="0" smtClean="0"/>
              <a:t>Example for 669260267:</a:t>
            </a:r>
          </a:p>
          <a:p>
            <a:pPr marL="273050" indent="-273050"/>
            <a:endParaRPr lang="en-US" altLang="en-US" dirty="0" smtClean="0"/>
          </a:p>
          <a:p>
            <a:pPr marL="273050" indent="-273050"/>
            <a:endParaRPr lang="en-US" altLang="en-US" dirty="0" smtClean="0"/>
          </a:p>
          <a:p>
            <a:pPr marL="273050" indent="-273050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How do we build such an array?  And how does it help?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2743201" y="4445000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20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7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7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Tally solution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Returns the digit value that occurs most frequently in n.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Breaks ties by choosing the smaller value.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n)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// Create array of counts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4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// Tally the digits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4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// Find most frequently occurring 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digit</a:t>
            </a:r>
            <a:endParaRPr lang="en-US" altLang="en-US" sz="2400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5664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Array histogram question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smtClean="0"/>
              <a:t>Given a file of integer exam scores, such as: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82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66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79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63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83</a:t>
            </a:r>
          </a:p>
          <a:p>
            <a:pPr marL="639763" lvl="1" indent="-246063">
              <a:buNone/>
            </a:pPr>
            <a:r>
              <a:rPr lang="en-US" altLang="en-US" sz="900"/>
              <a:t/>
            </a:r>
            <a:br>
              <a:rPr lang="en-US" altLang="en-US" sz="900"/>
            </a:br>
            <a:r>
              <a:rPr lang="en-US" altLang="en-US" smtClean="0"/>
              <a:t>Write a program that will print a histogram of stars indicating the number of students who earned each unique exam score.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85: *****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86: ************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87: ***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88: *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91: ****</a:t>
            </a:r>
            <a:endParaRPr lang="en-US" altLang="en-US" sz="9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60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Array histogram answer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Reads a file of test scores and shows a histogram of score distribution.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5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 smtClean="0">
                <a:latin typeface="Consolas" charset="0"/>
                <a:ea typeface="Consolas" charset="0"/>
                <a:cs typeface="Consolas" charset="0"/>
              </a:rPr>
              <a:t>java.io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5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.*;</a:t>
            </a:r>
            <a:endParaRPr lang="en-US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Histogram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throws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FileNotFoundException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Scanner input =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Scanner(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File(</a:t>
            </a:r>
            <a:r>
              <a:rPr lang="en-US" altLang="en-US" sz="15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500" dirty="0" err="1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midterm.txt</a:t>
            </a:r>
            <a:r>
              <a:rPr lang="en-US" altLang="en-US" sz="15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//</a:t>
            </a:r>
            <a:r>
              <a:rPr lang="en-US" altLang="en-US" sz="1500" b="1" dirty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 Create array of counters</a:t>
            </a:r>
            <a:r>
              <a:rPr lang="en-US" altLang="en-US" sz="1500" dirty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counters of test scores 0 - 100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800" dirty="0">
                <a:latin typeface="Consolas" charset="0"/>
                <a:ea typeface="Consolas" charset="0"/>
                <a:cs typeface="Consolas" charset="0"/>
              </a:rPr>
              <a:t>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input.hasNextInt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()) {     </a:t>
            </a:r>
            <a:r>
              <a:rPr lang="en-US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 file into counts array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score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500" b="1" dirty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// Increment appropriate counter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800" dirty="0">
                <a:latin typeface="Consolas" charset="0"/>
                <a:ea typeface="Consolas" charset="0"/>
                <a:cs typeface="Consolas" charset="0"/>
              </a:rPr>
              <a:t>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counts.length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++) {    </a:t>
            </a:r>
            <a:r>
              <a:rPr lang="en-US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print star histogram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if (</a:t>
            </a: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counts[</a:t>
            </a:r>
            <a:r>
              <a:rPr lang="en-US" altLang="en-US" sz="1500" b="1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&gt;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+ ": 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j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j &lt; </a:t>
            </a: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counts[</a:t>
            </a:r>
            <a:r>
              <a:rPr lang="en-US" altLang="en-US" sz="1500" b="1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j++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("*");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81356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Section attendance question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676400" y="1219200"/>
            <a:ext cx="8991600" cy="5181600"/>
          </a:xfrm>
        </p:spPr>
        <p:txBody>
          <a:bodyPr>
            <a:normAutofit fontScale="92500" lnSpcReduction="10000"/>
          </a:bodyPr>
          <a:lstStyle/>
          <a:p>
            <a:pPr marL="273050" indent="-273050">
              <a:lnSpc>
                <a:spcPct val="110000"/>
              </a:lnSpc>
            </a:pPr>
            <a:r>
              <a:rPr lang="en-US" altLang="en-US" dirty="0" smtClean="0"/>
              <a:t>Read a file of section attendance (</a:t>
            </a:r>
            <a:r>
              <a:rPr lang="en-US" altLang="en-US" i="1" dirty="0" smtClean="0"/>
              <a:t>see next slide</a:t>
            </a:r>
            <a:r>
              <a:rPr lang="en-US" altLang="en-US" dirty="0" smtClean="0"/>
              <a:t>):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yynyyynayayynyyyayanyyyaynayyayyanayyyanyayna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ayyanyyyyayanaayyanayyyananayayaynyayayynynya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yyayaynyyayyanynnyyyayyanayaynannnyyayyayayny</a:t>
            </a:r>
            <a:endParaRPr lang="en-US" altLang="en-US" sz="2000" dirty="0"/>
          </a:p>
          <a:p>
            <a:pPr marL="273050" indent="-273050">
              <a:lnSpc>
                <a:spcPct val="110000"/>
              </a:lnSpc>
            </a:pPr>
            <a:r>
              <a:rPr lang="en-US" altLang="en-US" dirty="0" smtClean="0"/>
              <a:t>And produce the following output: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Section 1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Student points: [20, 17, 19, 16, 13]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Student grades: [100.0, 85.0, 95.0, 80.0, 65.0]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Section 2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Student points: [17, 20, 16, 16, 10]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Student grades: [85.0, 100.0, 80.0, 80.0, 50.0]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Section 3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Student points: [17, 18, 17, 20, 16]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Student grades: [85.0, 90.0, 85.0, 100.0, 80.0]</a:t>
            </a:r>
          </a:p>
          <a:p>
            <a:pPr marL="639763" lvl="1" indent="-246063">
              <a:lnSpc>
                <a:spcPct val="50000"/>
              </a:lnSpc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FontTx/>
              <a:buChar char="•"/>
            </a:pPr>
            <a:r>
              <a:rPr lang="en-US" altLang="en-US" sz="2000" dirty="0"/>
              <a:t>Students earn 3 points for each section attended up to 20.</a:t>
            </a:r>
          </a:p>
        </p:txBody>
      </p:sp>
    </p:spTree>
    <p:extLst>
      <p:ext uri="{BB962C8B-B14F-4D97-AF65-F5344CB8AC3E}">
        <p14:creationId xmlns:p14="http://schemas.microsoft.com/office/powerpoint/2010/main" val="19471249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Array declaration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74650" indent="-285750">
              <a:buNone/>
              <a:tabLst>
                <a:tab pos="2003425" algn="l"/>
                <a:tab pos="4689475" algn="l"/>
              </a:tabLst>
            </a:pPr>
            <a:endParaRPr lang="en-US" altLang="en-US" b="1" dirty="0" smtClean="0"/>
          </a:p>
          <a:p>
            <a:pPr marL="374650" indent="-285750">
              <a:buNone/>
              <a:tabLst>
                <a:tab pos="2003425" algn="l"/>
                <a:tab pos="4689475" algn="l"/>
              </a:tabLst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T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ype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b="1" i="1" dirty="0" smtClean="0">
                <a:latin typeface="Consolas" charset="0"/>
                <a:ea typeface="Consolas" charset="0"/>
                <a:cs typeface="Consolas" charset="0"/>
              </a:rPr>
              <a:t>integer-expr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];</a:t>
            </a: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374650" indent="-285750">
              <a:buNone/>
              <a:tabLst>
                <a:tab pos="2003425" algn="l"/>
                <a:tab pos="4689475" algn="l"/>
              </a:tabLst>
            </a:pPr>
            <a:endParaRPr lang="en-US" altLang="en-US" dirty="0" smtClean="0"/>
          </a:p>
          <a:p>
            <a:pPr marL="374650" indent="-285750">
              <a:buNone/>
              <a:tabLst>
                <a:tab pos="2003425" algn="l"/>
                <a:tab pos="4689475" algn="l"/>
              </a:tabLst>
            </a:pPr>
            <a:r>
              <a:rPr lang="en-US" altLang="en-US" dirty="0" smtClean="0"/>
              <a:t>Example: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numbers = 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[10];</a:t>
            </a:r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altLang="en-US" dirty="0" smtClean="0"/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altLang="en-US" dirty="0" smtClean="0"/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altLang="en-US" dirty="0" smtClean="0"/>
          </a:p>
          <a:p>
            <a:pPr marL="374650" indent="-285750">
              <a:buNone/>
              <a:tabLst>
                <a:tab pos="2003425" algn="l"/>
                <a:tab pos="4689475" algn="l"/>
              </a:tabLst>
            </a:pPr>
            <a:endParaRPr lang="en-US" altLang="en-US" dirty="0" smtClean="0"/>
          </a:p>
        </p:txBody>
      </p:sp>
      <p:graphicFrame>
        <p:nvGraphicFramePr>
          <p:cNvPr id="1825796" name="Group 4"/>
          <p:cNvGraphicFramePr>
            <a:graphicFrameLocks noGrp="1"/>
          </p:cNvGraphicFramePr>
          <p:nvPr/>
        </p:nvGraphicFramePr>
        <p:xfrm>
          <a:off x="2286001" y="4216400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73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buNone/>
              <a:tabLst>
                <a:tab pos="7089775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7089775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7089775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7089775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7089775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7089775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7089775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7089775" algn="l"/>
              </a:tabLst>
            </a:pPr>
            <a:endParaRPr lang="en-US" altLang="en-US" sz="100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7089775" algn="l"/>
              </a:tabLst>
            </a:pPr>
            <a:endParaRPr lang="en-US" altLang="en-US" sz="1000">
              <a:latin typeface="Courier New" panose="02070309020205020404" pitchFamily="49" charset="0"/>
            </a:endParaRPr>
          </a:p>
          <a:p>
            <a:pPr marL="639763" lvl="1" indent="-246063">
              <a:tabLst>
                <a:tab pos="7089775" algn="l"/>
              </a:tabLst>
            </a:pPr>
            <a:r>
              <a:rPr lang="en-US" altLang="en-US" smtClean="0"/>
              <a:t>Each line represents a section.</a:t>
            </a:r>
          </a:p>
          <a:p>
            <a:pPr marL="639763" lvl="1" indent="-246063">
              <a:tabLst>
                <a:tab pos="7089775" algn="l"/>
              </a:tabLst>
            </a:pPr>
            <a:r>
              <a:rPr lang="en-US" altLang="en-US" smtClean="0"/>
              <a:t>A line consists of 9 weeks' worth of data.</a:t>
            </a:r>
          </a:p>
          <a:p>
            <a:pPr lvl="2">
              <a:tabLst>
                <a:tab pos="7089775" algn="l"/>
              </a:tabLst>
            </a:pPr>
            <a:r>
              <a:rPr lang="en-US" altLang="en-US" smtClean="0"/>
              <a:t>Each week has 5 characters because there are 5 students.</a:t>
            </a:r>
          </a:p>
          <a:p>
            <a:pPr marL="639763" lvl="1" indent="-246063">
              <a:tabLst>
                <a:tab pos="7089775" algn="l"/>
              </a:tabLst>
            </a:pPr>
            <a:r>
              <a:rPr lang="en-US" altLang="en-US" smtClean="0"/>
              <a:t>Within each week, each character represents one student.</a:t>
            </a:r>
          </a:p>
          <a:p>
            <a:pPr lvl="2">
              <a:tabLst>
                <a:tab pos="7089775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a</a:t>
            </a:r>
            <a:r>
              <a:rPr lang="en-US" altLang="en-US" smtClean="0"/>
              <a:t> means the student was absent	(+0 points)</a:t>
            </a:r>
          </a:p>
          <a:p>
            <a:pPr lvl="2">
              <a:tabLst>
                <a:tab pos="7089775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n</a:t>
            </a:r>
            <a:r>
              <a:rPr lang="en-US" altLang="en-US" smtClean="0"/>
              <a:t> means they attended but didn't do the problems	(+2 points)</a:t>
            </a:r>
          </a:p>
          <a:p>
            <a:pPr lvl="2">
              <a:tabLst>
                <a:tab pos="7089775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y</a:t>
            </a:r>
            <a:r>
              <a:rPr lang="en-US" altLang="en-US" smtClean="0"/>
              <a:t> means they attended and did the problems	(+3 points)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Section input file</a:t>
            </a:r>
          </a:p>
        </p:txBody>
      </p:sp>
      <p:graphicFrame>
        <p:nvGraphicFramePr>
          <p:cNvPr id="879620" name="Group 4"/>
          <p:cNvGraphicFramePr>
            <a:graphicFrameLocks noGrp="1"/>
          </p:cNvGraphicFramePr>
          <p:nvPr/>
        </p:nvGraphicFramePr>
        <p:xfrm>
          <a:off x="1600200" y="2347913"/>
          <a:ext cx="8705850" cy="1127708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694" marB="4569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yynyyynayayynyyyayanyyyaynayyayyanayyyanyayna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ayyanyyyyayanaayyanayyyananayayaynyayayynynya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yyayaynyyayyanynnyyyayyanayaynannnyyayyayayny</a:t>
                      </a:r>
                    </a:p>
                  </a:txBody>
                  <a:tcPr marT="45694" marB="4569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79629" name="Group 13"/>
          <p:cNvGraphicFramePr>
            <a:graphicFrameLocks noGrp="1"/>
          </p:cNvGraphicFramePr>
          <p:nvPr/>
        </p:nvGraphicFramePr>
        <p:xfrm>
          <a:off x="1600200" y="1971675"/>
          <a:ext cx="8705850" cy="508000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1    2    3    4    5    6    7    8    9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79638" name="Group 22"/>
          <p:cNvGraphicFramePr>
            <a:graphicFrameLocks noGrp="1"/>
          </p:cNvGraphicFramePr>
          <p:nvPr/>
        </p:nvGraphicFramePr>
        <p:xfrm>
          <a:off x="1600200" y="1541463"/>
          <a:ext cx="8705850" cy="508000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student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123451234512345123451234512345123451234512345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79647" name="Rectangle 15"/>
          <p:cNvSpPr>
            <a:spLocks noChangeArrowheads="1"/>
          </p:cNvSpPr>
          <p:nvPr/>
        </p:nvSpPr>
        <p:spPr bwMode="auto">
          <a:xfrm>
            <a:off x="3352800" y="2403476"/>
            <a:ext cx="6858000" cy="327025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352800" y="2405064"/>
            <a:ext cx="6858000" cy="327025"/>
            <a:chOff x="1200" y="960"/>
            <a:chExt cx="4320" cy="206"/>
          </a:xfrm>
        </p:grpSpPr>
        <p:sp>
          <p:nvSpPr>
            <p:cNvPr id="21530" name="Rectangle 15"/>
            <p:cNvSpPr>
              <a:spLocks noChangeArrowheads="1"/>
            </p:cNvSpPr>
            <p:nvPr/>
          </p:nvSpPr>
          <p:spPr bwMode="auto">
            <a:xfrm>
              <a:off x="120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31" name="Rectangle 15"/>
            <p:cNvSpPr>
              <a:spLocks noChangeArrowheads="1"/>
            </p:cNvSpPr>
            <p:nvPr/>
          </p:nvSpPr>
          <p:spPr bwMode="auto">
            <a:xfrm>
              <a:off x="168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32" name="Rectangle 15"/>
            <p:cNvSpPr>
              <a:spLocks noChangeArrowheads="1"/>
            </p:cNvSpPr>
            <p:nvPr/>
          </p:nvSpPr>
          <p:spPr bwMode="auto">
            <a:xfrm>
              <a:off x="216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33" name="Rectangle 15"/>
            <p:cNvSpPr>
              <a:spLocks noChangeArrowheads="1"/>
            </p:cNvSpPr>
            <p:nvPr/>
          </p:nvSpPr>
          <p:spPr bwMode="auto">
            <a:xfrm>
              <a:off x="264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34" name="Rectangle 15"/>
            <p:cNvSpPr>
              <a:spLocks noChangeArrowheads="1"/>
            </p:cNvSpPr>
            <p:nvPr/>
          </p:nvSpPr>
          <p:spPr bwMode="auto">
            <a:xfrm>
              <a:off x="312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35" name="Rectangle 15"/>
            <p:cNvSpPr>
              <a:spLocks noChangeArrowheads="1"/>
            </p:cNvSpPr>
            <p:nvPr/>
          </p:nvSpPr>
          <p:spPr bwMode="auto">
            <a:xfrm>
              <a:off x="360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36" name="Rectangle 15"/>
            <p:cNvSpPr>
              <a:spLocks noChangeArrowheads="1"/>
            </p:cNvSpPr>
            <p:nvPr/>
          </p:nvSpPr>
          <p:spPr bwMode="auto">
            <a:xfrm>
              <a:off x="408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37" name="Rectangle 15"/>
            <p:cNvSpPr>
              <a:spLocks noChangeArrowheads="1"/>
            </p:cNvSpPr>
            <p:nvPr/>
          </p:nvSpPr>
          <p:spPr bwMode="auto">
            <a:xfrm>
              <a:off x="456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38" name="Rectangle 15"/>
            <p:cNvSpPr>
              <a:spLocks noChangeArrowheads="1"/>
            </p:cNvSpPr>
            <p:nvPr/>
          </p:nvSpPr>
          <p:spPr bwMode="auto">
            <a:xfrm>
              <a:off x="504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39" name="Rectangle 15"/>
            <p:cNvSpPr>
              <a:spLocks noChangeArrowheads="1"/>
            </p:cNvSpPr>
            <p:nvPr/>
          </p:nvSpPr>
          <p:spPr bwMode="auto">
            <a:xfrm>
              <a:off x="494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40" name="Rectangle 15"/>
            <p:cNvSpPr>
              <a:spLocks noChangeArrowheads="1"/>
            </p:cNvSpPr>
            <p:nvPr/>
          </p:nvSpPr>
          <p:spPr bwMode="auto">
            <a:xfrm>
              <a:off x="484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41" name="Rectangle 15"/>
            <p:cNvSpPr>
              <a:spLocks noChangeArrowheads="1"/>
            </p:cNvSpPr>
            <p:nvPr/>
          </p:nvSpPr>
          <p:spPr bwMode="auto">
            <a:xfrm>
              <a:off x="475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42" name="Rectangle 15"/>
            <p:cNvSpPr>
              <a:spLocks noChangeArrowheads="1"/>
            </p:cNvSpPr>
            <p:nvPr/>
          </p:nvSpPr>
          <p:spPr bwMode="auto">
            <a:xfrm>
              <a:off x="465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43" name="Rectangle 15"/>
            <p:cNvSpPr>
              <a:spLocks noChangeArrowheads="1"/>
            </p:cNvSpPr>
            <p:nvPr/>
          </p:nvSpPr>
          <p:spPr bwMode="auto">
            <a:xfrm>
              <a:off x="398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44" name="Rectangle 15"/>
            <p:cNvSpPr>
              <a:spLocks noChangeArrowheads="1"/>
            </p:cNvSpPr>
            <p:nvPr/>
          </p:nvSpPr>
          <p:spPr bwMode="auto">
            <a:xfrm>
              <a:off x="388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45" name="Rectangle 15"/>
            <p:cNvSpPr>
              <a:spLocks noChangeArrowheads="1"/>
            </p:cNvSpPr>
            <p:nvPr/>
          </p:nvSpPr>
          <p:spPr bwMode="auto">
            <a:xfrm>
              <a:off x="379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46" name="Rectangle 15"/>
            <p:cNvSpPr>
              <a:spLocks noChangeArrowheads="1"/>
            </p:cNvSpPr>
            <p:nvPr/>
          </p:nvSpPr>
          <p:spPr bwMode="auto">
            <a:xfrm>
              <a:off x="369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47" name="Rectangle 15"/>
            <p:cNvSpPr>
              <a:spLocks noChangeArrowheads="1"/>
            </p:cNvSpPr>
            <p:nvPr/>
          </p:nvSpPr>
          <p:spPr bwMode="auto">
            <a:xfrm>
              <a:off x="302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48" name="Rectangle 15"/>
            <p:cNvSpPr>
              <a:spLocks noChangeArrowheads="1"/>
            </p:cNvSpPr>
            <p:nvPr/>
          </p:nvSpPr>
          <p:spPr bwMode="auto">
            <a:xfrm>
              <a:off x="292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49" name="Rectangle 15"/>
            <p:cNvSpPr>
              <a:spLocks noChangeArrowheads="1"/>
            </p:cNvSpPr>
            <p:nvPr/>
          </p:nvSpPr>
          <p:spPr bwMode="auto">
            <a:xfrm>
              <a:off x="283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50" name="Rectangle 15"/>
            <p:cNvSpPr>
              <a:spLocks noChangeArrowheads="1"/>
            </p:cNvSpPr>
            <p:nvPr/>
          </p:nvSpPr>
          <p:spPr bwMode="auto">
            <a:xfrm>
              <a:off x="273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51" name="Rectangle 15"/>
            <p:cNvSpPr>
              <a:spLocks noChangeArrowheads="1"/>
            </p:cNvSpPr>
            <p:nvPr/>
          </p:nvSpPr>
          <p:spPr bwMode="auto">
            <a:xfrm>
              <a:off x="206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52" name="Rectangle 15"/>
            <p:cNvSpPr>
              <a:spLocks noChangeArrowheads="1"/>
            </p:cNvSpPr>
            <p:nvPr/>
          </p:nvSpPr>
          <p:spPr bwMode="auto">
            <a:xfrm>
              <a:off x="196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53" name="Rectangle 15"/>
            <p:cNvSpPr>
              <a:spLocks noChangeArrowheads="1"/>
            </p:cNvSpPr>
            <p:nvPr/>
          </p:nvSpPr>
          <p:spPr bwMode="auto">
            <a:xfrm>
              <a:off x="187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54" name="Rectangle 15"/>
            <p:cNvSpPr>
              <a:spLocks noChangeArrowheads="1"/>
            </p:cNvSpPr>
            <p:nvPr/>
          </p:nvSpPr>
          <p:spPr bwMode="auto">
            <a:xfrm>
              <a:off x="177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55" name="Rectangle 15"/>
            <p:cNvSpPr>
              <a:spLocks noChangeArrowheads="1"/>
            </p:cNvSpPr>
            <p:nvPr/>
          </p:nvSpPr>
          <p:spPr bwMode="auto">
            <a:xfrm>
              <a:off x="129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56" name="Rectangle 15"/>
            <p:cNvSpPr>
              <a:spLocks noChangeArrowheads="1"/>
            </p:cNvSpPr>
            <p:nvPr/>
          </p:nvSpPr>
          <p:spPr bwMode="auto">
            <a:xfrm>
              <a:off x="139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57" name="Rectangle 15"/>
            <p:cNvSpPr>
              <a:spLocks noChangeArrowheads="1"/>
            </p:cNvSpPr>
            <p:nvPr/>
          </p:nvSpPr>
          <p:spPr bwMode="auto">
            <a:xfrm>
              <a:off x="148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58" name="Rectangle 15"/>
            <p:cNvSpPr>
              <a:spLocks noChangeArrowheads="1"/>
            </p:cNvSpPr>
            <p:nvPr/>
          </p:nvSpPr>
          <p:spPr bwMode="auto">
            <a:xfrm>
              <a:off x="158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4114800" y="2405064"/>
            <a:ext cx="5334000" cy="327025"/>
            <a:chOff x="720" y="864"/>
            <a:chExt cx="3360" cy="206"/>
          </a:xfrm>
        </p:grpSpPr>
        <p:sp>
          <p:nvSpPr>
            <p:cNvPr id="21523" name="Rectangle 15"/>
            <p:cNvSpPr>
              <a:spLocks noChangeArrowheads="1"/>
            </p:cNvSpPr>
            <p:nvPr/>
          </p:nvSpPr>
          <p:spPr bwMode="auto">
            <a:xfrm>
              <a:off x="120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24" name="Rectangle 15"/>
            <p:cNvSpPr>
              <a:spLocks noChangeArrowheads="1"/>
            </p:cNvSpPr>
            <p:nvPr/>
          </p:nvSpPr>
          <p:spPr bwMode="auto">
            <a:xfrm>
              <a:off x="168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25" name="Rectangle 15"/>
            <p:cNvSpPr>
              <a:spLocks noChangeArrowheads="1"/>
            </p:cNvSpPr>
            <p:nvPr/>
          </p:nvSpPr>
          <p:spPr bwMode="auto">
            <a:xfrm>
              <a:off x="216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26" name="Rectangle 15"/>
            <p:cNvSpPr>
              <a:spLocks noChangeArrowheads="1"/>
            </p:cNvSpPr>
            <p:nvPr/>
          </p:nvSpPr>
          <p:spPr bwMode="auto">
            <a:xfrm>
              <a:off x="264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27" name="Rectangle 15"/>
            <p:cNvSpPr>
              <a:spLocks noChangeArrowheads="1"/>
            </p:cNvSpPr>
            <p:nvPr/>
          </p:nvSpPr>
          <p:spPr bwMode="auto">
            <a:xfrm>
              <a:off x="312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28" name="Rectangle 15"/>
            <p:cNvSpPr>
              <a:spLocks noChangeArrowheads="1"/>
            </p:cNvSpPr>
            <p:nvPr/>
          </p:nvSpPr>
          <p:spPr bwMode="auto">
            <a:xfrm>
              <a:off x="360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29" name="Rectangle 15"/>
            <p:cNvSpPr>
              <a:spLocks noChangeArrowheads="1"/>
            </p:cNvSpPr>
            <p:nvPr/>
          </p:nvSpPr>
          <p:spPr bwMode="auto">
            <a:xfrm>
              <a:off x="72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879686" name="Group 70"/>
          <p:cNvGraphicFramePr>
            <a:graphicFrameLocks noGrp="1"/>
          </p:cNvGraphicFramePr>
          <p:nvPr/>
        </p:nvGraphicFramePr>
        <p:xfrm>
          <a:off x="1600200" y="2363788"/>
          <a:ext cx="8705850" cy="1127708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T="45694" marB="4569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694" marB="4569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5914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9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7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7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796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796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7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796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796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796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796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7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964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Section attendance answer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325563"/>
            <a:ext cx="8991600" cy="5181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6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java.io.*;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6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Sections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16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throws</a:t>
            </a:r>
            <a:r>
              <a:rPr lang="en-US" altLang="en-US" sz="16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FileNotFoundException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Scanner input = 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6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Scanner(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File("sections.txt"));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sz="16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section =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altLang="en-US" sz="16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input.hasNextLine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String line =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input.nextLine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 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process one section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sz="1600" b="1" dirty="0">
                <a:latin typeface="Consolas" charset="0"/>
                <a:ea typeface="Consolas" charset="0"/>
                <a:cs typeface="Consolas" charset="0"/>
              </a:rPr>
              <a:t>// ??: Create points array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6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i = 0; i &lt;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line.length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 i++)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  </a:t>
            </a:r>
            <a:r>
              <a:rPr lang="en-US" altLang="en-US" sz="16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student = </a:t>
            </a:r>
            <a:r>
              <a:rPr lang="en-US" altLang="en-US" sz="1600" b="1" dirty="0">
                <a:latin typeface="Consolas" charset="0"/>
                <a:ea typeface="Consolas" charset="0"/>
                <a:cs typeface="Consolas" charset="0"/>
              </a:rPr>
              <a:t>??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  </a:t>
            </a:r>
            <a:r>
              <a:rPr lang="en-US" altLang="en-US" sz="16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earned = 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  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line.charAt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(i) == 'y') {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 == 'y' or 'n' or 'a'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      earned = 3;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  } 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else if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line.charAt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(i) == 'n')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      earned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  points[student] = </a:t>
            </a:r>
            <a:r>
              <a:rPr lang="en-US" altLang="en-US" sz="1600" b="1" dirty="0">
                <a:latin typeface="Consolas" charset="0"/>
                <a:ea typeface="Consolas" charset="0"/>
                <a:cs typeface="Consolas" charset="0"/>
              </a:rPr>
              <a:t>??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(20, points[student] + earned);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sz="16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50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Section attendance answer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676400" y="1143000"/>
            <a:ext cx="8991600" cy="51816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[] grades = 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double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[5];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6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i = 0; i &lt;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points.length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  </a:t>
            </a:r>
            <a:r>
              <a:rPr lang="en-US" altLang="en-US" sz="1600" b="1" dirty="0">
                <a:latin typeface="Consolas" charset="0"/>
                <a:ea typeface="Consolas" charset="0"/>
                <a:cs typeface="Consolas" charset="0"/>
              </a:rPr>
              <a:t>??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= 100.0 * points[i] / 20.0;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sz="16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("Section " + section);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("Student points: " + </a:t>
            </a:r>
            <a:r>
              <a:rPr lang="en-US" altLang="en-US" sz="1600" dirty="0" err="1" smtClean="0">
                <a:latin typeface="Consolas" charset="0"/>
                <a:ea typeface="Consolas" charset="0"/>
                <a:cs typeface="Consolas" charset="0"/>
              </a:rPr>
              <a:t>Arrays.toString</a:t>
            </a:r>
            <a:r>
              <a:rPr lang="en-US" altLang="en-US" sz="1600" dirty="0" smtClean="0">
                <a:latin typeface="Consolas" charset="0"/>
                <a:ea typeface="Consolas" charset="0"/>
                <a:cs typeface="Consolas" charset="0"/>
              </a:rPr>
              <a:t>(points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("Student grades: " + </a:t>
            </a:r>
            <a:r>
              <a:rPr lang="en-US" altLang="en-US" sz="1600" dirty="0" err="1" smtClean="0">
                <a:latin typeface="Consolas" charset="0"/>
                <a:ea typeface="Consolas" charset="0"/>
                <a:cs typeface="Consolas" charset="0"/>
              </a:rPr>
              <a:t>Arrays.toString</a:t>
            </a:r>
            <a:r>
              <a:rPr lang="en-US" altLang="en-US" sz="1600" dirty="0" smtClean="0">
                <a:latin typeface="Consolas" charset="0"/>
                <a:ea typeface="Consolas" charset="0"/>
                <a:cs typeface="Consolas" charset="0"/>
              </a:rPr>
              <a:t>(grades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section++;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600" dirty="0" smtClean="0">
                <a:latin typeface="Consolas" charset="0"/>
                <a:ea typeface="Consolas" charset="0"/>
                <a:cs typeface="Consolas" charset="0"/>
              </a:rPr>
              <a:t> }</a:t>
            </a: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99668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Data transformations</a:t>
            </a:r>
          </a:p>
        </p:txBody>
      </p:sp>
      <p:sp>
        <p:nvSpPr>
          <p:cNvPr id="8816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tabLst>
                <a:tab pos="2916238" algn="l"/>
              </a:tabLst>
            </a:pPr>
            <a:endParaRPr lang="en-US" altLang="en-US" dirty="0" smtClean="0"/>
          </a:p>
          <a:p>
            <a:pPr marL="273050" indent="-273050">
              <a:tabLst>
                <a:tab pos="2916238" algn="l"/>
              </a:tabLst>
            </a:pPr>
            <a:r>
              <a:rPr lang="en-US" altLang="en-US" dirty="0" smtClean="0"/>
              <a:t>In many problems we transform data between forms.</a:t>
            </a:r>
          </a:p>
          <a:p>
            <a:pPr marL="639763" lvl="1" indent="-246063">
              <a:tabLst>
                <a:tab pos="2916238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 smtClean="0"/>
              <a:t>Example:  </a:t>
            </a:r>
            <a:r>
              <a:rPr lang="en-US" altLang="en-US" dirty="0" smtClean="0"/>
              <a:t>count </a:t>
            </a:r>
            <a:r>
              <a:rPr lang="en-US" altLang="en-US" dirty="0" smtClean="0"/>
              <a:t>of each </a:t>
            </a:r>
            <a:r>
              <a:rPr lang="en-US" altLang="en-US" dirty="0" smtClean="0"/>
              <a:t>digit in a number, most </a:t>
            </a:r>
            <a:r>
              <a:rPr lang="en-US" altLang="en-US" dirty="0" smtClean="0"/>
              <a:t>frequent digit</a:t>
            </a:r>
          </a:p>
          <a:p>
            <a:pPr marL="639763" lvl="1" indent="-246063">
              <a:tabLst>
                <a:tab pos="2916238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 smtClean="0"/>
              <a:t>Often each transformation is computed/stored as an array.</a:t>
            </a:r>
          </a:p>
          <a:p>
            <a:pPr marL="639763" lvl="1" indent="-246063">
              <a:tabLst>
                <a:tab pos="2916238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 smtClean="0"/>
              <a:t>For structure, a transformation is often put in its </a:t>
            </a:r>
            <a:r>
              <a:rPr lang="en-US" altLang="en-US" i="1" dirty="0" smtClean="0">
                <a:solidFill>
                  <a:srgbClr val="7030A0"/>
                </a:solidFill>
              </a:rPr>
              <a:t>own method</a:t>
            </a:r>
            <a:r>
              <a:rPr lang="en-US" altLang="en-US" dirty="0" smtClean="0"/>
              <a:t>.</a:t>
            </a:r>
          </a:p>
          <a:p>
            <a:pPr marL="273050" indent="-273050">
              <a:tabLst>
                <a:tab pos="2916238" algn="l"/>
              </a:tabLst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7612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Data transformations</a:t>
            </a:r>
          </a:p>
        </p:txBody>
      </p:sp>
      <p:sp>
        <p:nvSpPr>
          <p:cNvPr id="8816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tabLst>
                <a:tab pos="2916238" algn="l"/>
              </a:tabLst>
            </a:pPr>
            <a:r>
              <a:rPr lang="en-US" altLang="en-US" dirty="0" smtClean="0"/>
              <a:t>Sometimes we map between data and array indexes.</a:t>
            </a:r>
          </a:p>
          <a:p>
            <a:pPr marL="639763" lvl="1" indent="-246063">
              <a:buNone/>
              <a:tabLst>
                <a:tab pos="2916238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 smtClean="0"/>
              <a:t>by position	(store the </a:t>
            </a:r>
            <a:r>
              <a:rPr lang="en-US" altLang="en-US" i="1" dirty="0" err="1" smtClean="0"/>
              <a:t>i</a:t>
            </a:r>
            <a:r>
              <a:rPr lang="en-US" altLang="en-US" baseline="30000" dirty="0" smtClean="0"/>
              <a:t> </a:t>
            </a:r>
            <a:r>
              <a:rPr lang="en-US" altLang="en-US" baseline="30000" dirty="0" err="1" smtClean="0"/>
              <a:t>th</a:t>
            </a:r>
            <a:r>
              <a:rPr lang="en-US" altLang="en-US" dirty="0" smtClean="0"/>
              <a:t> value we read at index </a:t>
            </a:r>
            <a:r>
              <a:rPr lang="en-US" altLang="en-US" i="1" dirty="0" err="1" smtClean="0"/>
              <a:t>i</a:t>
            </a:r>
            <a:r>
              <a:rPr lang="en-US" altLang="en-US" dirty="0" smtClean="0"/>
              <a:t> )</a:t>
            </a:r>
          </a:p>
          <a:p>
            <a:pPr marL="639763" lvl="1" indent="-246063">
              <a:tabLst>
                <a:tab pos="2916238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 smtClean="0"/>
              <a:t>tally	(if input value is </a:t>
            </a:r>
            <a:r>
              <a:rPr lang="en-US" altLang="en-US" i="1" dirty="0" err="1" smtClean="0"/>
              <a:t>i</a:t>
            </a:r>
            <a:r>
              <a:rPr lang="en-US" altLang="en-US" dirty="0" smtClean="0"/>
              <a:t>, store it at array index </a:t>
            </a:r>
            <a:r>
              <a:rPr lang="en-US" altLang="en-US" i="1" dirty="0" err="1" smtClean="0"/>
              <a:t>i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)</a:t>
            </a:r>
          </a:p>
          <a:p>
            <a:pPr marL="639763" lvl="1" indent="-246063">
              <a:tabLst>
                <a:tab pos="2916238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 smtClean="0"/>
              <a:t>explicit mapping	(count </a:t>
            </a:r>
            <a:r>
              <a:rPr lang="en-US" altLang="en-US" dirty="0" smtClean="0">
                <a:latin typeface="Courier New" panose="02070309020205020404" pitchFamily="49" charset="0"/>
              </a:rPr>
              <a:t>'J'</a:t>
            </a:r>
            <a:r>
              <a:rPr lang="en-US" altLang="en-US" dirty="0" smtClean="0"/>
              <a:t> at index 0, count </a:t>
            </a:r>
            <a:r>
              <a:rPr lang="en-US" altLang="en-US" dirty="0" smtClean="0">
                <a:latin typeface="Courier New" panose="02070309020205020404" pitchFamily="49" charset="0"/>
              </a:rPr>
              <a:t>'X'</a:t>
            </a:r>
            <a:r>
              <a:rPr lang="en-US" altLang="en-US" dirty="0" smtClean="0"/>
              <a:t> at index 1)</a:t>
            </a:r>
          </a:p>
          <a:p>
            <a:pPr marL="273050" indent="-273050">
              <a:tabLst>
                <a:tab pos="2916238" algn="l"/>
              </a:tabLst>
            </a:pPr>
            <a:endParaRPr lang="en-US" altLang="en-US" dirty="0" smtClean="0"/>
          </a:p>
          <a:p>
            <a:pPr marL="273050" indent="-273050">
              <a:lnSpc>
                <a:spcPct val="110000"/>
              </a:lnSpc>
              <a:tabLst>
                <a:tab pos="2916238" algn="l"/>
              </a:tabLst>
            </a:pPr>
            <a:r>
              <a:rPr lang="en-US" altLang="en-US" i="1" dirty="0" smtClean="0"/>
              <a:t>Exercise:</a:t>
            </a:r>
            <a:r>
              <a:rPr lang="en-US" altLang="en-US" dirty="0" smtClean="0"/>
              <a:t> </a:t>
            </a:r>
            <a:r>
              <a:rPr lang="en-US" altLang="en-US" dirty="0" smtClean="0"/>
              <a:t>Modify the Sections </a:t>
            </a:r>
            <a:r>
              <a:rPr lang="en-US" altLang="en-US" dirty="0" smtClean="0"/>
              <a:t>program </a:t>
            </a:r>
            <a:r>
              <a:rPr lang="en-US" altLang="en-US" dirty="0" smtClean="0"/>
              <a:t>to use </a:t>
            </a:r>
            <a:r>
              <a:rPr lang="en-US" altLang="en-US" dirty="0" smtClean="0"/>
              <a:t>static methods that use arrays as parameters and returns.</a:t>
            </a:r>
          </a:p>
        </p:txBody>
      </p:sp>
    </p:spTree>
    <p:extLst>
      <p:ext uri="{BB962C8B-B14F-4D97-AF65-F5344CB8AC3E}">
        <p14:creationId xmlns:p14="http://schemas.microsoft.com/office/powerpoint/2010/main" val="1793447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8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8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8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Array param/return answer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5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java.io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Sections2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public static void main(String[]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throws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FileNotFoundException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Scanner input =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Scanner(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File(</a:t>
            </a:r>
            <a:r>
              <a:rPr lang="en-US" altLang="en-US" sz="15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500" dirty="0" err="1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sections.txt</a:t>
            </a:r>
            <a:r>
              <a:rPr lang="en-US" altLang="en-US" sz="15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section =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input.hasNextLine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    // process one section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String line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input.nextLine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[] points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countPoints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(line);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[] grades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computeGrades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(points);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results(section, points, grades);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section++;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Produces all output about a particular section.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results(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section, 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[] points,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[] grades)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("Section " + section);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("Student scores: " +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Arrays.toString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(points));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("Student grades: " +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Arrays.toString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(grades));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15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69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Array param/return answer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1000" y="1325563"/>
            <a:ext cx="11430000" cy="53800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Computes the points earned for each student for a particular section.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countPoints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(String line)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[] points =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line.length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student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%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earned =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line.charAt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 == </a:t>
            </a:r>
            <a:r>
              <a:rPr lang="en-US" altLang="en-US" sz="15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'y'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 { </a:t>
            </a: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// c == 'y'  or  c == 'n'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    earned =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}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else if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line.charAt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 == </a:t>
            </a:r>
            <a:r>
              <a:rPr lang="en-US" altLang="en-US" sz="15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'n'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    earned =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points[student]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Math.min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20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, points[student] + earned);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points;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Computes the percentage for each student for a particular section.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double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computeGrades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[] points)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[] grades =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points.length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    grades[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100.0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* points[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] / </a:t>
            </a:r>
            <a:r>
              <a:rPr lang="en-US" altLang="en-US" sz="15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20.0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grades;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5252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 declaration, cont.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indent="-342900">
              <a:tabLst>
                <a:tab pos="4689475" algn="l"/>
              </a:tabLst>
            </a:pPr>
            <a:r>
              <a:rPr lang="en-US" altLang="en-US" dirty="0" smtClean="0"/>
              <a:t>The length can be any integer expression.</a:t>
            </a:r>
          </a:p>
          <a:p>
            <a:pPr marL="742950" lvl="1" indent="-285750">
              <a:buNone/>
              <a:tabLst>
                <a:tab pos="4689475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285750" indent="-285750">
              <a:buNone/>
              <a:tabLst>
                <a:tab pos="4689475" algn="l"/>
              </a:tabLst>
            </a:pPr>
            <a:r>
              <a:rPr lang="en-US" altLang="en-US" sz="27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7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en-US" altLang="en-US" sz="27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altLang="en-US" sz="27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7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85750" indent="-285750">
              <a:buNone/>
              <a:tabLst>
                <a:tab pos="4689475" algn="l"/>
              </a:tabLst>
            </a:pPr>
            <a:r>
              <a:rPr lang="en-US" altLang="en-US" sz="27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[] data;</a:t>
            </a:r>
          </a:p>
          <a:p>
            <a:pPr marL="285750" indent="-285750">
              <a:buNone/>
              <a:tabLst>
                <a:tab pos="4689475" algn="l"/>
              </a:tabLst>
            </a:pP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data = </a:t>
            </a:r>
            <a:r>
              <a:rPr lang="en-US" altLang="en-US" sz="27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7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[x % </a:t>
            </a:r>
            <a:r>
              <a:rPr lang="en-US" altLang="en-US" sz="27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7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4689475" algn="l"/>
              </a:tabLst>
            </a:pPr>
            <a:endParaRPr lang="en-US" altLang="en-US" dirty="0" smtClean="0"/>
          </a:p>
          <a:p>
            <a:pPr marL="342900" indent="-342900">
              <a:tabLst>
                <a:tab pos="4689475" algn="l"/>
              </a:tabLst>
            </a:pPr>
            <a:r>
              <a:rPr lang="en-US" altLang="en-US" dirty="0" smtClean="0"/>
              <a:t>Each element initially gets a "zero-equivalent" value.</a:t>
            </a:r>
          </a:p>
          <a:p>
            <a:pPr marL="342900" indent="-342900">
              <a:buNone/>
              <a:tabLst>
                <a:tab pos="4689475" algn="l"/>
              </a:tabLst>
            </a:pPr>
            <a:endParaRPr lang="en-US" altLang="en-US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172200" y="1825625"/>
          <a:ext cx="5181600" cy="3017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Type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Default Value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double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0.0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boolean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String</a:t>
                      </a:r>
                      <a:endParaRPr lang="en-US" sz="2800" baseline="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baseline="0" dirty="0" smtClean="0"/>
                        <a:t>(or other object)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null</a:t>
                      </a:r>
                      <a:endParaRPr lang="en-US" sz="280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dirty="0" smtClean="0"/>
                        <a:t>(</a:t>
                      </a:r>
                      <a:r>
                        <a:rPr lang="en-US" sz="2800" baseline="0" dirty="0" smtClean="0"/>
                        <a:t>no object)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943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Accessing elements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index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altLang="en-US" dirty="0" smtClean="0">
                <a:latin typeface="Courier New" panose="02070309020205020404" pitchFamily="49" charset="0"/>
              </a:rPr>
              <a:t>	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access</a:t>
            </a:r>
          </a:p>
          <a:p>
            <a:pPr marL="273050" indent="-273050">
              <a:buNone/>
              <a:tabLst>
                <a:tab pos="4572000" algn="l"/>
              </a:tabLst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index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value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	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modify</a:t>
            </a:r>
          </a:p>
          <a:p>
            <a:pPr marL="273050" indent="-273050">
              <a:buNone/>
              <a:tabLst>
                <a:tab pos="4572000" algn="l"/>
              </a:tabLst>
            </a:pPr>
            <a:r>
              <a:rPr lang="en-US" altLang="en-US" dirty="0" smtClean="0"/>
              <a:t>Example:</a:t>
            </a:r>
          </a:p>
          <a:p>
            <a:pPr marL="639763" lvl="1" indent="-246063">
              <a:buNone/>
              <a:tabLst>
                <a:tab pos="4572000" algn="l"/>
              </a:tabLst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numbers[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27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numbers[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] = -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sz="2600" dirty="0">
              <a:latin typeface="Consolas" charset="0"/>
              <a:ea typeface="Consolas" charset="0"/>
              <a:cs typeface="Consolas" charset="0"/>
            </a:endParaRP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6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6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numbers[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if (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numbers[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6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6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6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"Element 3 is negative."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/>
          </p:nvPr>
        </p:nvGraphicFramePr>
        <p:xfrm>
          <a:off x="5105400" y="2813844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7844" name="Group 4"/>
          <p:cNvGraphicFramePr>
            <a:graphicFrameLocks noGrp="1"/>
          </p:cNvGraphicFramePr>
          <p:nvPr>
            <p:extLst/>
          </p:nvPr>
        </p:nvGraphicFramePr>
        <p:xfrm>
          <a:off x="5105400" y="2813844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46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2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Arrays of other types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563" indent="-246063">
              <a:lnSpc>
                <a:spcPct val="80000"/>
              </a:lnSpc>
              <a:buNone/>
            </a:pPr>
            <a:endParaRPr lang="en-US" altLang="en-US" sz="2800" dirty="0">
              <a:latin typeface="Consolas" charset="0"/>
              <a:ea typeface="Consolas" charset="0"/>
              <a:cs typeface="Consolas" charset="0"/>
            </a:endParaRPr>
          </a:p>
          <a:p>
            <a:pPr marL="182563" indent="-246063">
              <a:lnSpc>
                <a:spcPct val="80000"/>
              </a:lnSpc>
              <a:buNone/>
            </a:pP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[] results = </a:t>
            </a: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double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182563" indent="-246063">
              <a:lnSpc>
                <a:spcPct val="80000"/>
              </a:lnSpc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results[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3.4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182563" indent="-246063">
              <a:lnSpc>
                <a:spcPct val="80000"/>
              </a:lnSpc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results[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= -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0.5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182563" indent="-246063">
              <a:lnSpc>
                <a:spcPct val="80000"/>
              </a:lnSpc>
              <a:buNone/>
            </a:pPr>
            <a:endParaRPr lang="en-US" altLang="en-US" sz="2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182563" indent="-246063">
              <a:buNone/>
            </a:pPr>
            <a:endParaRPr lang="en-US" altLang="en-US" sz="2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182563" indent="-246063">
              <a:lnSpc>
                <a:spcPct val="80000"/>
              </a:lnSpc>
              <a:buNone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[] tests = </a:t>
            </a: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182563" indent="-246063">
              <a:lnSpc>
                <a:spcPct val="80000"/>
              </a:lnSpc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tests[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= true;</a:t>
            </a:r>
          </a:p>
        </p:txBody>
      </p:sp>
      <p:graphicFrame>
        <p:nvGraphicFramePr>
          <p:cNvPr id="1830986" name="Group 74"/>
          <p:cNvGraphicFramePr>
            <a:graphicFrameLocks noGrp="1"/>
          </p:cNvGraphicFramePr>
          <p:nvPr>
            <p:extLst/>
          </p:nvPr>
        </p:nvGraphicFramePr>
        <p:xfrm>
          <a:off x="7010400" y="2826288"/>
          <a:ext cx="4073525" cy="812800"/>
        </p:xfrm>
        <a:graphic>
          <a:graphicData uri="http://schemas.openxmlformats.org/drawingml/2006/table">
            <a:tbl>
              <a:tblPr/>
              <a:tblGrid>
                <a:gridCol w="874713"/>
                <a:gridCol w="600075"/>
                <a:gridCol w="600075"/>
                <a:gridCol w="638175"/>
                <a:gridCol w="600075"/>
                <a:gridCol w="76041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0951" name="Group 39"/>
          <p:cNvGraphicFramePr>
            <a:graphicFrameLocks noGrp="1"/>
          </p:cNvGraphicFramePr>
          <p:nvPr>
            <p:extLst/>
          </p:nvPr>
        </p:nvGraphicFramePr>
        <p:xfrm>
          <a:off x="5543550" y="5257800"/>
          <a:ext cx="5540375" cy="793507"/>
        </p:xfrm>
        <a:graphic>
          <a:graphicData uri="http://schemas.openxmlformats.org/drawingml/2006/table">
            <a:tbl>
              <a:tblPr/>
              <a:tblGrid>
                <a:gridCol w="874713"/>
                <a:gridCol w="777875"/>
                <a:gridCol w="777875"/>
                <a:gridCol w="777875"/>
                <a:gridCol w="776287"/>
                <a:gridCol w="777875"/>
                <a:gridCol w="777875"/>
              </a:tblGrid>
              <a:tr h="213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true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373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Out-of-bounds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 smtClean="0"/>
              <a:t>Legal indexes: between </a:t>
            </a:r>
            <a:r>
              <a:rPr lang="en-US" altLang="en-US" b="1" dirty="0" smtClean="0"/>
              <a:t>0</a:t>
            </a:r>
            <a:r>
              <a:rPr lang="en-US" altLang="en-US" dirty="0" smtClean="0"/>
              <a:t> and the </a:t>
            </a:r>
            <a:r>
              <a:rPr lang="en-US" altLang="en-US" b="1" dirty="0" smtClean="0"/>
              <a:t>length </a:t>
            </a:r>
            <a:r>
              <a:rPr lang="en-US" altLang="en-US" dirty="0" smtClean="0"/>
              <a:t>of the array </a:t>
            </a:r>
            <a:r>
              <a:rPr lang="en-US" altLang="en-US" b="1" dirty="0" smtClean="0"/>
              <a:t>- 1</a:t>
            </a:r>
            <a:r>
              <a:rPr lang="en-US" altLang="en-US" dirty="0" smtClean="0"/>
              <a:t>.</a:t>
            </a:r>
          </a:p>
          <a:p>
            <a:pPr marL="639763" lvl="1" indent="-246063"/>
            <a:r>
              <a:rPr lang="en-US" altLang="en-US" dirty="0" smtClean="0"/>
              <a:t>Interval notation: </a:t>
            </a:r>
            <a:r>
              <a:rPr lang="en-US" altLang="en-US" i="1" dirty="0" smtClean="0">
                <a:latin typeface="Cambria Math" charset="0"/>
                <a:ea typeface="Cambria Math" charset="0"/>
                <a:cs typeface="Cambria Math" charset="0"/>
              </a:rPr>
              <a:t>[0, </a:t>
            </a:r>
            <a:r>
              <a:rPr lang="en-US" altLang="en-US" i="1" dirty="0" err="1" smtClean="0">
                <a:latin typeface="Cambria Math" charset="0"/>
                <a:ea typeface="Cambria Math" charset="0"/>
                <a:cs typeface="Cambria Math" charset="0"/>
              </a:rPr>
              <a:t>arrayName.length</a:t>
            </a:r>
            <a:r>
              <a:rPr lang="en-US" altLang="en-US" i="1" dirty="0" smtClean="0">
                <a:latin typeface="Cambria Math" charset="0"/>
                <a:ea typeface="Cambria Math" charset="0"/>
                <a:cs typeface="Cambria Math" charset="0"/>
              </a:rPr>
              <a:t>)</a:t>
            </a:r>
          </a:p>
          <a:p>
            <a:pPr marL="639763" lvl="1" indent="-246063"/>
            <a:r>
              <a:rPr lang="en-US" altLang="en-US" dirty="0" smtClean="0"/>
              <a:t>Reading or writing any index outside this range will throw an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ArrayIndexOutOfBoundsException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r>
              <a:rPr lang="en-US" altLang="en-US" dirty="0" smtClean="0"/>
              <a:t>Example:</a:t>
            </a:r>
          </a:p>
          <a:p>
            <a:pPr marL="0" indent="0"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[] data = </a:t>
            </a: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</a:t>
            </a:r>
          </a:p>
          <a:p>
            <a:pPr marL="0" indent="0"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8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(data[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  <a:p>
            <a:pPr marL="0" indent="0"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8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(data[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  <a:p>
            <a:pPr marL="0" indent="0">
              <a:buNone/>
            </a:pPr>
            <a:r>
              <a:rPr lang="en-US" altLang="en-US" sz="28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b="1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8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(data[-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  <a:p>
            <a:pPr marL="0" indent="0">
              <a:buNone/>
            </a:pPr>
            <a:r>
              <a:rPr lang="en-US" altLang="en-US" sz="28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b="1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8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(data[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</p:txBody>
      </p:sp>
      <p:graphicFrame>
        <p:nvGraphicFramePr>
          <p:cNvPr id="1829892" name="Group 4"/>
          <p:cNvGraphicFramePr>
            <a:graphicFrameLocks noGrp="1"/>
          </p:cNvGraphicFramePr>
          <p:nvPr>
            <p:extLst/>
          </p:nvPr>
        </p:nvGraphicFramePr>
        <p:xfrm>
          <a:off x="7610475" y="3733800"/>
          <a:ext cx="420052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082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17631</TotalTime>
  <Words>3337</Words>
  <Application>Microsoft Macintosh PowerPoint</Application>
  <PresentationFormat>Widescreen</PresentationFormat>
  <Paragraphs>1124</Paragraphs>
  <Slides>56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8" baseType="lpstr">
      <vt:lpstr>Calibri</vt:lpstr>
      <vt:lpstr>Calibri Light</vt:lpstr>
      <vt:lpstr>Cambria Math</vt:lpstr>
      <vt:lpstr>Consolas</vt:lpstr>
      <vt:lpstr>Courier New</vt:lpstr>
      <vt:lpstr>Mangal</vt:lpstr>
      <vt:lpstr>Tahoma</vt:lpstr>
      <vt:lpstr>Times New Roman</vt:lpstr>
      <vt:lpstr>Verdana</vt:lpstr>
      <vt:lpstr>Wingdings</vt:lpstr>
      <vt:lpstr>Arial</vt:lpstr>
      <vt:lpstr>Custom Design</vt:lpstr>
      <vt:lpstr>Arrays</vt:lpstr>
      <vt:lpstr>Can we solve this problem?</vt:lpstr>
      <vt:lpstr>Why the problem is hard</vt:lpstr>
      <vt:lpstr>Arrays</vt:lpstr>
      <vt:lpstr>Array declaration</vt:lpstr>
      <vt:lpstr>Array declaration, cont.</vt:lpstr>
      <vt:lpstr>Accessing elements</vt:lpstr>
      <vt:lpstr>Arrays of other types</vt:lpstr>
      <vt:lpstr>Out-of-bounds</vt:lpstr>
      <vt:lpstr>Accessing array elements</vt:lpstr>
      <vt:lpstr>Arrays and for loops</vt:lpstr>
      <vt:lpstr>The length field</vt:lpstr>
      <vt:lpstr>Weather question</vt:lpstr>
      <vt:lpstr>Weather answer</vt:lpstr>
      <vt:lpstr>Quick array initialization</vt:lpstr>
      <vt:lpstr>"Array mystery" problem</vt:lpstr>
      <vt:lpstr>Limitations of arrays</vt:lpstr>
      <vt:lpstr>The Arrays class</vt:lpstr>
      <vt:lpstr>Arrays.toString</vt:lpstr>
      <vt:lpstr>Weather Question Redux</vt:lpstr>
      <vt:lpstr>Weather Redux Answer</vt:lpstr>
      <vt:lpstr>Arrays</vt:lpstr>
      <vt:lpstr>Swapping Values</vt:lpstr>
      <vt:lpstr>Array Reversal Question</vt:lpstr>
      <vt:lpstr>Algorithm Idea</vt:lpstr>
      <vt:lpstr>Algorithm</vt:lpstr>
      <vt:lpstr>Array Reverse Question 2</vt:lpstr>
      <vt:lpstr>Array Parameter (Declaration)</vt:lpstr>
      <vt:lpstr>Array Parameter (Call)</vt:lpstr>
      <vt:lpstr>Array Return (Declaration)</vt:lpstr>
      <vt:lpstr>Array Return (Call)</vt:lpstr>
      <vt:lpstr>Arrays and Objects</vt:lpstr>
      <vt:lpstr>A swap method?</vt:lpstr>
      <vt:lpstr>Value Semantics</vt:lpstr>
      <vt:lpstr>Reference semantics (objects)</vt:lpstr>
      <vt:lpstr>References and Objects</vt:lpstr>
      <vt:lpstr>Objects as Parameters</vt:lpstr>
      <vt:lpstr>Arrays Pass by Reference</vt:lpstr>
      <vt:lpstr>Array Reverse Question 2</vt:lpstr>
      <vt:lpstr>Array parameter questions</vt:lpstr>
      <vt:lpstr>Array return question</vt:lpstr>
      <vt:lpstr>Array return: merge3</vt:lpstr>
      <vt:lpstr>Arrays</vt:lpstr>
      <vt:lpstr>A multi-counter problem</vt:lpstr>
      <vt:lpstr>A multi-counter problem</vt:lpstr>
      <vt:lpstr>Tally solution</vt:lpstr>
      <vt:lpstr>Array histogram question</vt:lpstr>
      <vt:lpstr>Array histogram answer</vt:lpstr>
      <vt:lpstr>Section attendance question</vt:lpstr>
      <vt:lpstr>Section input file</vt:lpstr>
      <vt:lpstr>Section attendance answer</vt:lpstr>
      <vt:lpstr>Section attendance answer</vt:lpstr>
      <vt:lpstr>Data transformations</vt:lpstr>
      <vt:lpstr>Data transformations</vt:lpstr>
      <vt:lpstr>Array param/return answer</vt:lpstr>
      <vt:lpstr>Array param/return answer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610</cp:revision>
  <dcterms:created xsi:type="dcterms:W3CDTF">2008-06-28T20:57:21Z</dcterms:created>
  <dcterms:modified xsi:type="dcterms:W3CDTF">2017-11-30T14:59:23Z</dcterms:modified>
</cp:coreProperties>
</file>