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85752" autoAdjust="0"/>
  </p:normalViewPr>
  <p:slideViewPr>
    <p:cSldViewPr>
      <p:cViewPr varScale="1">
        <p:scale>
          <a:sx n="58" d="100"/>
          <a:sy n="58" d="100"/>
        </p:scale>
        <p:origin x="89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factor is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93920-0F67-42E9-A92C-A42BBC53108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3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ctrTitle" idx="4294967295"/>
          </p:nvPr>
        </p:nvSpPr>
        <p:spPr>
          <a:xfrm>
            <a:off x="2209800" y="1219201"/>
            <a:ext cx="7772400" cy="147002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 smtClean="0">
                <a:solidFill>
                  <a:schemeClr val="tx1"/>
                </a:solidFill>
              </a:rPr>
              <a:t> loops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subTitle" idx="4294967295"/>
          </p:nvPr>
        </p:nvSpPr>
        <p:spPr>
          <a:xfrm>
            <a:off x="2063750" y="3016251"/>
            <a:ext cx="7905750" cy="1851025"/>
          </a:xfrm>
        </p:spPr>
        <p:txBody>
          <a:bodyPr/>
          <a:lstStyle/>
          <a:p>
            <a:pPr marL="0" indent="0" algn="ctr">
              <a:buNone/>
            </a:pPr>
            <a:endParaRPr lang="en-US" altLang="en-US" sz="2200"/>
          </a:p>
        </p:txBody>
      </p:sp>
    </p:spTree>
    <p:extLst>
      <p:ext uri="{BB962C8B-B14F-4D97-AF65-F5344CB8AC3E}">
        <p14:creationId xmlns:p14="http://schemas.microsoft.com/office/powerpoint/2010/main" val="19229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fencepost solution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sum = 0.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>
                <a:solidFill>
                  <a:srgbClr val="003399"/>
                </a:solidFill>
              </a:rPr>
              <a:t>prompt for input; read input.		</a:t>
            </a:r>
            <a:r>
              <a:rPr lang="en-US" altLang="en-US" i="1" smtClean="0">
                <a:solidFill>
                  <a:srgbClr val="008080"/>
                </a:solidFill>
              </a:rPr>
              <a:t>// place a "post"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i="1" smtClean="0">
              <a:solidFill>
                <a:srgbClr val="00808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while (input is not the sentinel)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>
                <a:solidFill>
                  <a:srgbClr val="003399"/>
                </a:solidFill>
              </a:rPr>
              <a:t>    add input to the sum.			</a:t>
            </a:r>
            <a:r>
              <a:rPr lang="en-US" altLang="en-US" i="1" smtClean="0">
                <a:solidFill>
                  <a:srgbClr val="008080"/>
                </a:solidFill>
              </a:rPr>
              <a:t>// place a "wire"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    prompt for input; read input.		</a:t>
            </a:r>
            <a:r>
              <a:rPr lang="en-US" altLang="en-US" i="1" smtClean="0">
                <a:solidFill>
                  <a:srgbClr val="008080"/>
                </a:solidFill>
              </a:rPr>
              <a:t>// place a "post"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}</a:t>
            </a:r>
          </a:p>
          <a:p>
            <a:pPr lvl="1" eaLnBrk="1" hangingPunct="1">
              <a:buFontTx/>
              <a:buNone/>
            </a:pPr>
            <a:endParaRPr lang="en-US" altLang="en-US" i="1" smtClean="0"/>
          </a:p>
          <a:p>
            <a:pPr lvl="1" eaLnBrk="1" hangingPunct="1">
              <a:buFontTx/>
              <a:buNone/>
            </a:pPr>
            <a:endParaRPr lang="en-US" altLang="en-US" i="1" smtClean="0"/>
          </a:p>
          <a:p>
            <a:pPr eaLnBrk="1" hangingPunct="1"/>
            <a:r>
              <a:rPr lang="en-US" altLang="en-US" smtClean="0"/>
              <a:t>Sentinel loops often utilize a fencepost "loop-and-a-half" style solution by pulling some code out of the loop.</a:t>
            </a:r>
          </a:p>
        </p:txBody>
      </p:sp>
    </p:spTree>
    <p:extLst>
      <p:ext uri="{BB962C8B-B14F-4D97-AF65-F5344CB8AC3E}">
        <p14:creationId xmlns:p14="http://schemas.microsoft.com/office/powerpoint/2010/main" val="1991843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Correct sentinel code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sum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pull one prompt/read ("post") out of the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System.out.print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("Enter a number (-1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number =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console.nextInt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while (number != -1)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sum += number;</a:t>
            </a:r>
            <a:r>
              <a:rPr lang="en-US" altLang="en-US" sz="2000" dirty="0">
                <a:solidFill>
                  <a:srgbClr val="003399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moved to top of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("Enter a number (-1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number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console.nextInt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("The total is " + sum);</a:t>
            </a:r>
          </a:p>
        </p:txBody>
      </p:sp>
    </p:spTree>
    <p:extLst>
      <p:ext uri="{BB962C8B-B14F-4D97-AF65-F5344CB8AC3E}">
        <p14:creationId xmlns:p14="http://schemas.microsoft.com/office/powerpoint/2010/main" val="1931455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Sentinel as a constant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public static final int SENTINEL = -1;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sum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pull one prompt/read ("post") out of the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System.out.print("Enter a number (" +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SENTINEL</a:t>
            </a:r>
            <a:r>
              <a:rPr lang="en-US" altLang="en-US" sz="2000">
                <a:latin typeface="Courier New" panose="02070309020205020404" pitchFamily="49" charset="0"/>
              </a:rPr>
              <a:t>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     "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number = console.nextInt();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while (number !=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SENTINEL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2000">
                <a:latin typeface="Courier New" panose="02070309020205020404" pitchFamily="49" charset="0"/>
              </a:rPr>
              <a:t>sum = sum + number;   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moved to top of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System.out.print("Enter a number (" +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SENTINEL</a:t>
            </a:r>
            <a:r>
              <a:rPr lang="en-US" altLang="en-US" sz="2000">
                <a:latin typeface="Courier New" panose="02070309020205020404" pitchFamily="49" charset="0"/>
              </a:rPr>
              <a:t>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         "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number = console.nextInt();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System.out.println("The total is " + sum);</a:t>
            </a:r>
          </a:p>
        </p:txBody>
      </p:sp>
    </p:spTree>
    <p:extLst>
      <p:ext uri="{BB962C8B-B14F-4D97-AF65-F5344CB8AC3E}">
        <p14:creationId xmlns:p14="http://schemas.microsoft.com/office/powerpoint/2010/main" val="606116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do/while Loops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Another Type of Indefinite Loop</a:t>
            </a:r>
          </a:p>
        </p:txBody>
      </p:sp>
    </p:spTree>
    <p:extLst>
      <p:ext uri="{BB962C8B-B14F-4D97-AF65-F5344CB8AC3E}">
        <p14:creationId xmlns:p14="http://schemas.microsoft.com/office/powerpoint/2010/main" val="9495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do/while</a:t>
            </a:r>
            <a:r>
              <a:rPr lang="en-US" altLang="en-US" smtClean="0"/>
              <a:t> loop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lnSpc>
                <a:spcPct val="110000"/>
              </a:lnSpc>
            </a:pPr>
            <a:r>
              <a:rPr lang="en-US" altLang="en-US" b="1" dirty="0" smtClean="0">
                <a:latin typeface="Courier New" panose="02070309020205020404" pitchFamily="49" charset="0"/>
              </a:rPr>
              <a:t>do/while</a:t>
            </a:r>
            <a:r>
              <a:rPr lang="en-US" altLang="en-US" b="1" dirty="0" smtClean="0"/>
              <a:t> loop</a:t>
            </a:r>
            <a:r>
              <a:rPr lang="en-US" altLang="en-US" dirty="0" smtClean="0"/>
              <a:t>: </a:t>
            </a:r>
            <a:r>
              <a:rPr lang="en-US" altLang="en-US" sz="2200" dirty="0"/>
              <a:t>Performs its test at the </a:t>
            </a:r>
            <a:r>
              <a:rPr lang="en-US" altLang="en-US" sz="2200" i="1" dirty="0">
                <a:solidFill>
                  <a:srgbClr val="7030A0"/>
                </a:solidFill>
              </a:rPr>
              <a:t>end</a:t>
            </a:r>
            <a:r>
              <a:rPr lang="en-US" altLang="en-US" sz="2200" dirty="0"/>
              <a:t> of each repetition.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dirty="0" smtClean="0"/>
              <a:t>Guarantees that the loop's </a:t>
            </a:r>
            <a:r>
              <a:rPr lang="en-US" altLang="en-US" dirty="0" smtClean="0">
                <a:latin typeface="Courier New" panose="02070309020205020404" pitchFamily="49" charset="0"/>
              </a:rPr>
              <a:t>{}</a:t>
            </a:r>
            <a:r>
              <a:rPr lang="en-US" altLang="en-US" dirty="0" smtClean="0"/>
              <a:t> body will run at least once.</a:t>
            </a:r>
          </a:p>
          <a:p>
            <a:pPr marL="639763" lvl="1" indent="-246063">
              <a:buNone/>
            </a:pPr>
            <a:endParaRPr lang="en-US" altLang="en-US" dirty="0" smtClean="0"/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do {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statement(s)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 while (</a:t>
            </a:r>
            <a:r>
              <a:rPr lang="en-US" altLang="en-US" b="1" dirty="0" smtClean="0"/>
              <a:t>test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Example: prompt until correct password is typed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phrase;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do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("Type your password: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phrase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} while (!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phrase.equals</a:t>
            </a:r>
            <a:r>
              <a:rPr lang="en-US" altLang="en-US" sz="2000" b="1" dirty="0">
                <a:latin typeface="Courier New" panose="02070309020205020404" pitchFamily="49" charset="0"/>
              </a:rPr>
              <a:t>("abracadabra"));</a:t>
            </a:r>
          </a:p>
        </p:txBody>
      </p:sp>
      <p:pic>
        <p:nvPicPr>
          <p:cNvPr id="4100" name="Picture 3" descr="do_w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9051" y="2178050"/>
            <a:ext cx="15335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0031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do/while</a:t>
            </a:r>
            <a:r>
              <a:rPr lang="en-US" altLang="en-US" smtClean="0"/>
              <a:t> question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z="2500"/>
              <a:t>Modify the previous </a:t>
            </a:r>
            <a:r>
              <a:rPr lang="en-US" altLang="en-US" sz="2500">
                <a:latin typeface="Courier New" panose="02070309020205020404" pitchFamily="49" charset="0"/>
              </a:rPr>
              <a:t>Dice</a:t>
            </a:r>
            <a:r>
              <a:rPr lang="en-US" altLang="en-US" sz="2500"/>
              <a:t> program to use </a:t>
            </a:r>
            <a:r>
              <a:rPr lang="en-US" altLang="en-US" sz="2500">
                <a:latin typeface="Courier New" panose="02070309020205020404" pitchFamily="49" charset="0"/>
              </a:rPr>
              <a:t>do/while</a:t>
            </a:r>
            <a:r>
              <a:rPr lang="en-US" altLang="en-US" sz="2500"/>
              <a:t>.</a:t>
            </a:r>
            <a:endParaRPr lang="en-US" altLang="en-US" sz="2900"/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2 + 4 = 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3 + 5 = 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5 + 6 = 11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1 + 1 = 2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4 + 3 = 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You won after 5 tries!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Is </a:t>
            </a:r>
            <a:r>
              <a:rPr lang="en-US" altLang="en-US" smtClean="0">
                <a:latin typeface="Courier New" panose="02070309020205020404" pitchFamily="49" charset="0"/>
              </a:rPr>
              <a:t>do/while</a:t>
            </a:r>
            <a:r>
              <a:rPr lang="en-US" altLang="en-US" smtClean="0"/>
              <a:t> a good fit for our past </a:t>
            </a:r>
            <a:r>
              <a:rPr lang="en-US" altLang="en-US" smtClean="0">
                <a:latin typeface="Courier New" panose="02070309020205020404" pitchFamily="49" charset="0"/>
              </a:rPr>
              <a:t>Sentinel</a:t>
            </a:r>
            <a:r>
              <a:rPr lang="en-US" altLang="en-US" smtClean="0"/>
              <a:t> program?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00801" y="1981200"/>
            <a:ext cx="368776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pPr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// Roll</a:t>
            </a:r>
          </a:p>
          <a:p>
            <a:pPr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// Sum</a:t>
            </a:r>
          </a:p>
          <a:p>
            <a:pPr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tries++;</a:t>
            </a:r>
          </a:p>
          <a:p>
            <a:pPr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} while (sum != 7);</a:t>
            </a:r>
          </a:p>
        </p:txBody>
      </p:sp>
    </p:spTree>
    <p:extLst>
      <p:ext uri="{BB962C8B-B14F-4D97-AF65-F5344CB8AC3E}">
        <p14:creationId xmlns:p14="http://schemas.microsoft.com/office/powerpoint/2010/main" val="19683866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68909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Methods that are tests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Some methods return logical values.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A call to such a method is used as a </a:t>
            </a:r>
            <a:r>
              <a:rPr lang="en-US" altLang="en-US" b="1" dirty="0" smtClean="0"/>
              <a:t>test</a:t>
            </a:r>
            <a:r>
              <a:rPr lang="en-US" altLang="en-US" dirty="0" smtClean="0"/>
              <a:t> in a loop or </a:t>
            </a:r>
            <a:r>
              <a:rPr lang="en-US" altLang="en-US" dirty="0" smtClean="0">
                <a:latin typeface="Courier New" panose="02070309020205020404" pitchFamily="49" charset="0"/>
              </a:rPr>
              <a:t>if</a:t>
            </a:r>
            <a:r>
              <a:rPr lang="en-US" altLang="en-US" dirty="0" smtClean="0"/>
              <a:t>.</a:t>
            </a:r>
          </a:p>
          <a:p>
            <a:pPr marL="639763" lvl="1" indent="-246063">
              <a:buNone/>
            </a:pPr>
            <a:endParaRPr lang="en-US" altLang="en-US" dirty="0" smtClean="0"/>
          </a:p>
          <a:p>
            <a:pPr marL="639763" lvl="1" indent="-246063">
              <a:buNone/>
            </a:pPr>
            <a:r>
              <a:rPr lang="en-US" altLang="en-US" sz="1800" b="1" i="1" dirty="0">
                <a:latin typeface="Courier New" panose="02070309020205020404" pitchFamily="49" charset="0"/>
              </a:rPr>
              <a:t>	</a:t>
            </a:r>
            <a:r>
              <a:rPr lang="en-US" altLang="en-US" sz="18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("Type your first name: 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String name = </a:t>
            </a:r>
            <a:r>
              <a:rPr lang="en-US" altLang="en-US" sz="18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  <a:endParaRPr lang="en-US" altLang="en-US" sz="1800" b="1" i="1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1800" b="1" i="1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b="1" i="1" dirty="0">
                <a:latin typeface="Courier New" panose="02070309020205020404" pitchFamily="49" charset="0"/>
              </a:rPr>
              <a:t>	</a:t>
            </a:r>
            <a:r>
              <a:rPr lang="en-US" altLang="en-US" sz="1800" dirty="0">
                <a:latin typeface="Courier New" panose="02070309020205020404" pitchFamily="49" charset="0"/>
              </a:rPr>
              <a:t>if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name.startsWith</a:t>
            </a:r>
            <a:r>
              <a:rPr lang="en-US" altLang="en-US" sz="1800" b="1" dirty="0">
                <a:latin typeface="Courier New" panose="02070309020205020404" pitchFamily="49" charset="0"/>
              </a:rPr>
              <a:t>("Dr.")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  <a:endParaRPr lang="en-US" altLang="en-US" sz="1800" b="1" i="1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("What's up, Doc?");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 else if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name.endsWith</a:t>
            </a:r>
            <a:r>
              <a:rPr lang="en-US" altLang="en-US" sz="1800" b="1" dirty="0">
                <a:latin typeface="Courier New" panose="02070309020205020404" pitchFamily="49" charset="0"/>
              </a:rPr>
              <a:t>("Esq.")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("And I am Ted 'Theodore' Logan!");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67584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Type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b="1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: A logical type whose values are </a:t>
            </a:r>
            <a:r>
              <a:rPr lang="en-US" altLang="en-US" smtClean="0">
                <a:latin typeface="Courier New" panose="02070309020205020404" pitchFamily="49" charset="0"/>
              </a:rPr>
              <a:t>true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 New" panose="02070309020205020404" pitchFamily="49" charset="0"/>
              </a:rPr>
              <a:t>false</a:t>
            </a:r>
            <a:r>
              <a:rPr lang="en-US" altLang="en-US" smtClean="0"/>
              <a:t>.</a:t>
            </a:r>
          </a:p>
          <a:p>
            <a:pPr marL="639763" lvl="1" indent="-246063"/>
            <a:r>
              <a:rPr lang="en-US" altLang="en-US" smtClean="0"/>
              <a:t>A logical </a:t>
            </a:r>
            <a:r>
              <a:rPr lang="en-US" altLang="en-US" b="1" smtClean="0"/>
              <a:t>test</a:t>
            </a:r>
            <a:r>
              <a:rPr lang="en-US" altLang="en-US" smtClean="0"/>
              <a:t> is actually a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 expression.</a:t>
            </a:r>
            <a:endParaRPr lang="en-US" altLang="en-US" sz="1000"/>
          </a:p>
          <a:p>
            <a:pPr marL="639763" lvl="1" indent="-246063"/>
            <a:r>
              <a:rPr lang="en-US" altLang="en-US" smtClean="0"/>
              <a:t>It is legal to</a:t>
            </a:r>
          </a:p>
          <a:p>
            <a:pPr lvl="2"/>
            <a:r>
              <a:rPr lang="en-US" altLang="en-US" smtClean="0"/>
              <a:t>create a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 variable</a:t>
            </a:r>
          </a:p>
          <a:p>
            <a:pPr lvl="2"/>
            <a:r>
              <a:rPr lang="en-US" altLang="en-US" smtClean="0"/>
              <a:t>pass a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 value as a parameter</a:t>
            </a:r>
          </a:p>
          <a:p>
            <a:pPr lvl="2"/>
            <a:r>
              <a:rPr lang="en-US" altLang="en-US" smtClean="0"/>
              <a:t>return a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 value from methods</a:t>
            </a:r>
          </a:p>
          <a:p>
            <a:pPr lvl="2"/>
            <a:r>
              <a:rPr lang="en-US" altLang="en-US" smtClean="0"/>
              <a:t>call a method that returns a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 and use it as a test</a:t>
            </a: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boolean minor    = </a:t>
            </a:r>
            <a:r>
              <a:rPr lang="en-US" altLang="en-US" b="1" smtClean="0">
                <a:latin typeface="Courier New" panose="02070309020205020404" pitchFamily="49" charset="0"/>
              </a:rPr>
              <a:t>(age &lt; 21)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boolean isProf   = </a:t>
            </a:r>
            <a:r>
              <a:rPr lang="en-US" altLang="en-US" b="1" smtClean="0">
                <a:latin typeface="Courier New" panose="02070309020205020404" pitchFamily="49" charset="0"/>
              </a:rPr>
              <a:t>name.contains("Prof")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boolean lovesCS  = </a:t>
            </a:r>
            <a:r>
              <a:rPr lang="en-US" altLang="en-US" b="1" smtClean="0">
                <a:latin typeface="Courier New" panose="02070309020205020404" pitchFamily="49" charset="0"/>
              </a:rPr>
              <a:t>true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	// allow who into club?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if (</a:t>
            </a:r>
            <a:r>
              <a:rPr lang="en-US" altLang="en-US" b="1" smtClean="0">
                <a:latin typeface="Courier New" panose="02070309020205020404" pitchFamily="49" charset="0"/>
              </a:rPr>
              <a:t>minor || isProf || !lovesCS</a:t>
            </a:r>
            <a:r>
              <a:rPr lang="en-US" altLang="en-US" smtClean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System.out.println("Can't enter the club!");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4409679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Using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Why is type </a:t>
            </a:r>
            <a:r>
              <a:rPr lang="en-US" altLang="en-US" dirty="0" err="1" smtClean="0">
                <a:latin typeface="Courier New" panose="02070309020205020404" pitchFamily="49" charset="0"/>
              </a:rPr>
              <a:t>boolean</a:t>
            </a:r>
            <a:r>
              <a:rPr lang="en-US" altLang="en-US" dirty="0" smtClean="0"/>
              <a:t> useful?</a:t>
            </a:r>
          </a:p>
          <a:p>
            <a:pPr marL="639763" lvl="1" indent="-246063"/>
            <a:r>
              <a:rPr lang="en-US" altLang="en-US" dirty="0" smtClean="0"/>
              <a:t>Can capture a complex logical test result and use it later</a:t>
            </a:r>
          </a:p>
          <a:p>
            <a:pPr marL="639763" lvl="1" indent="-246063"/>
            <a:r>
              <a:rPr lang="en-US" altLang="en-US" dirty="0" smtClean="0"/>
              <a:t>Can write a method that does a complex test and returns it</a:t>
            </a:r>
          </a:p>
          <a:p>
            <a:pPr marL="639763" lvl="1" indent="-246063"/>
            <a:r>
              <a:rPr lang="en-US" altLang="en-US" dirty="0" smtClean="0"/>
              <a:t>Makes code more readable</a:t>
            </a:r>
          </a:p>
          <a:p>
            <a:pPr marL="639763" lvl="1" indent="-246063"/>
            <a:r>
              <a:rPr lang="en-US" altLang="en-US" dirty="0" smtClean="0"/>
              <a:t>Can pass around the result of a logical test (as </a:t>
            </a:r>
            <a:r>
              <a:rPr lang="en-US" altLang="en-US" dirty="0" err="1" smtClean="0"/>
              <a:t>param</a:t>
            </a:r>
            <a:r>
              <a:rPr lang="en-US" altLang="en-US" dirty="0" smtClean="0"/>
              <a:t>/return)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goodAge</a:t>
            </a:r>
            <a:r>
              <a:rPr lang="en-US" altLang="en-US" sz="2000" dirty="0">
                <a:latin typeface="Courier New" panose="02070309020205020404" pitchFamily="49" charset="0"/>
              </a:rPr>
              <a:t>    = age &gt;=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18 </a:t>
            </a:r>
            <a:r>
              <a:rPr lang="en-US" altLang="en-US" sz="2000" dirty="0">
                <a:latin typeface="Courier New" panose="02070309020205020404" pitchFamily="49" charset="0"/>
              </a:rPr>
              <a:t>&amp;&amp; age &lt; 29;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goodHeight</a:t>
            </a:r>
            <a:r>
              <a:rPr lang="en-US" altLang="en-US" sz="2000" dirty="0">
                <a:latin typeface="Courier New" panose="02070309020205020404" pitchFamily="49" charset="0"/>
              </a:rPr>
              <a:t> = height &gt;= 72 &amp;&amp; height &lt; 84;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rich       = salary &gt;= 1000000.0;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if (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goodAge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&amp;&amp;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goodHeight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) || rich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("Okay, let's go out!");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 else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("It's not you, it's me...");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75668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Categories of loops</a:t>
            </a:r>
          </a:p>
        </p:txBody>
      </p:sp>
      <p:sp>
        <p:nvSpPr>
          <p:cNvPr id="68301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 dirty="0" smtClean="0"/>
              <a:t>definite loop</a:t>
            </a:r>
            <a:r>
              <a:rPr lang="en-US" altLang="en-US" dirty="0" smtClean="0"/>
              <a:t>: Executes a known number of times.</a:t>
            </a:r>
          </a:p>
          <a:p>
            <a:pPr marL="639763" lvl="1" indent="-246063"/>
            <a:r>
              <a:rPr lang="en-US" altLang="en-US" dirty="0" smtClean="0"/>
              <a:t>The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loops we have seen are definite loops.</a:t>
            </a:r>
          </a:p>
          <a:p>
            <a:pPr marL="639763" lvl="1" indent="-246063"/>
            <a:endParaRPr lang="en-US" altLang="en-US" sz="900" dirty="0"/>
          </a:p>
          <a:p>
            <a:pPr lvl="2" indent="-246063"/>
            <a:r>
              <a:rPr lang="en-US" altLang="en-US" dirty="0" smtClean="0"/>
              <a:t>Print "hello" 10 times.</a:t>
            </a:r>
          </a:p>
          <a:p>
            <a:pPr lvl="2" indent="-246063"/>
            <a:r>
              <a:rPr lang="en-US" altLang="en-US" dirty="0" smtClean="0"/>
              <a:t>Find all the prime numbers up to an integer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.</a:t>
            </a:r>
          </a:p>
          <a:p>
            <a:pPr lvl="2" indent="-246063"/>
            <a:r>
              <a:rPr lang="en-US" altLang="en-US" dirty="0" smtClean="0"/>
              <a:t>Print each odd number between 5 and 127.</a:t>
            </a:r>
          </a:p>
          <a:p>
            <a:pPr lvl="2" indent="-246063"/>
            <a:endParaRPr lang="en-US" altLang="en-US" dirty="0" smtClean="0"/>
          </a:p>
          <a:p>
            <a:pPr lvl="2" indent="-246063"/>
            <a:endParaRPr lang="en-US" altLang="en-US" dirty="0" smtClean="0"/>
          </a:p>
          <a:p>
            <a:pPr marL="273050" indent="-273050"/>
            <a:r>
              <a:rPr lang="en-US" altLang="en-US" b="1" dirty="0" smtClean="0"/>
              <a:t>indefinite loop</a:t>
            </a:r>
            <a:r>
              <a:rPr lang="en-US" altLang="en-US" dirty="0" smtClean="0"/>
              <a:t>: number of times its body repeats is not known in advance</a:t>
            </a:r>
          </a:p>
          <a:p>
            <a:pPr marL="639763" lvl="1" indent="-246063"/>
            <a:endParaRPr lang="en-US" altLang="en-US" sz="900" dirty="0"/>
          </a:p>
          <a:p>
            <a:pPr lvl="2" indent="-246063"/>
            <a:r>
              <a:rPr lang="en-US" altLang="en-US" dirty="0" smtClean="0"/>
              <a:t>Prompt the user until they type a non-negative number.</a:t>
            </a:r>
          </a:p>
          <a:p>
            <a:pPr lvl="2" indent="-246063"/>
            <a:r>
              <a:rPr lang="en-US" altLang="en-US" dirty="0" smtClean="0"/>
              <a:t>Print random numbers until a prime number is printed.</a:t>
            </a:r>
          </a:p>
          <a:p>
            <a:pPr lvl="2" indent="-246063"/>
            <a:r>
              <a:rPr lang="en-US" altLang="en-US" dirty="0" smtClean="0"/>
              <a:t>Repeat until the user types "q" to quit.</a:t>
            </a:r>
          </a:p>
        </p:txBody>
      </p:sp>
    </p:spTree>
    <p:extLst>
      <p:ext uri="{BB962C8B-B14F-4D97-AF65-F5344CB8AC3E}">
        <p14:creationId xmlns:p14="http://schemas.microsoft.com/office/powerpoint/2010/main" val="2147265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8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Returning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endParaRPr lang="en-US" altLang="en-US" smtClean="0"/>
          </a:p>
        </p:txBody>
      </p:sp>
      <p:sp>
        <p:nvSpPr>
          <p:cNvPr id="71475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</a:t>
            </a:r>
            <a:r>
              <a:rPr lang="en-US" altLang="en-US" sz="2000" b="1">
                <a:latin typeface="Courier New" panose="02070309020205020404" pitchFamily="49" charset="0"/>
              </a:rPr>
              <a:t>boolean</a:t>
            </a:r>
            <a:r>
              <a:rPr lang="en-US" altLang="en-US" sz="2000">
                <a:latin typeface="Courier New" panose="02070309020205020404" pitchFamily="49" charset="0"/>
              </a:rPr>
              <a:t> isPrime(int n)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factors = 0;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for (int i = 1; i &lt;= n; i++)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if (n % i == 0)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factors++;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if (factors == 2)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return true;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 else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return false;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Calls to methods returning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 can be used as tests: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if (</a:t>
            </a:r>
            <a:r>
              <a:rPr lang="en-US" altLang="en-US" sz="2000" b="1">
                <a:latin typeface="Courier New" panose="02070309020205020404" pitchFamily="49" charset="0"/>
              </a:rPr>
              <a:t>isPrime(57)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...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65224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47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475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475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475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question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Write a "rhyme" / "alliterate" program to use boolean methods to test for rhyming and alliteration.</a:t>
            </a:r>
            <a:endParaRPr lang="en-US" altLang="en-US" sz="90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Type two words: </a:t>
            </a:r>
            <a:r>
              <a:rPr lang="en-US" altLang="en-US" b="1" u="sng" smtClean="0">
                <a:latin typeface="Courier New" panose="02070309020205020404" pitchFamily="49" charset="0"/>
              </a:rPr>
              <a:t>Bare blare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They rhyme!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They alliterate!</a:t>
            </a:r>
          </a:p>
        </p:txBody>
      </p:sp>
    </p:spTree>
    <p:extLst>
      <p:ext uri="{BB962C8B-B14F-4D97-AF65-F5344CB8AC3E}">
        <p14:creationId xmlns:p14="http://schemas.microsoft.com/office/powerpoint/2010/main" val="4853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Boolean answer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if (</a:t>
            </a:r>
            <a:r>
              <a:rPr lang="en-US" altLang="en-US" sz="1400" b="1" dirty="0">
                <a:latin typeface="Courier New" panose="02070309020205020404" pitchFamily="49" charset="0"/>
              </a:rPr>
              <a:t>rhyme(word1, word2)</a:t>
            </a:r>
            <a:r>
              <a:rPr lang="en-US" altLang="en-US" sz="1400" dirty="0">
                <a:latin typeface="Courier New" panose="02070309020205020404" pitchFamily="49" charset="0"/>
              </a:rPr>
              <a:t>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400" dirty="0">
                <a:latin typeface="Courier New" panose="02070309020205020404" pitchFamily="49" charset="0"/>
              </a:rPr>
              <a:t>("They rhyme!");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if (</a:t>
            </a:r>
            <a:r>
              <a:rPr lang="en-US" altLang="en-US" sz="1400" b="1" dirty="0">
                <a:latin typeface="Courier New" panose="02070309020205020404" pitchFamily="49" charset="0"/>
              </a:rPr>
              <a:t>alliterate(word1, word2)</a:t>
            </a:r>
            <a:r>
              <a:rPr lang="en-US" altLang="en-US" sz="1400" dirty="0">
                <a:latin typeface="Courier New" panose="02070309020205020404" pitchFamily="49" charset="0"/>
              </a:rPr>
              <a:t>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400" dirty="0">
                <a:latin typeface="Courier New" panose="02070309020205020404" pitchFamily="49" charset="0"/>
              </a:rPr>
              <a:t>("They alliterate!");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...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true if s1 and s2 end with the same two letters.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public static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1400" b="1" dirty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rhyme(String s1, String s2)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// ?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true if s1 and s2 start with the same letter.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public static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1400" b="1" dirty="0">
                <a:latin typeface="Courier New" panose="02070309020205020404" pitchFamily="49" charset="0"/>
              </a:rPr>
              <a:t> alliterate</a:t>
            </a:r>
            <a:r>
              <a:rPr lang="en-US" altLang="en-US" sz="1400" dirty="0">
                <a:latin typeface="Courier New" panose="02070309020205020404" pitchFamily="49" charset="0"/>
              </a:rPr>
              <a:t>(String s1, String s2)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if (s1.startsWith(s2.substring(0, 1)))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return true;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 else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return false;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85021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More Boolean Fun</a:t>
            </a:r>
          </a:p>
        </p:txBody>
      </p:sp>
      <p:sp>
        <p:nvSpPr>
          <p:cNvPr id="3075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190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"Boolean Zen", part 1</a:t>
            </a:r>
          </a:p>
        </p:txBody>
      </p:sp>
      <p:sp>
        <p:nvSpPr>
          <p:cNvPr id="71782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smtClean="0"/>
              <a:t>Students new to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 often test if a result is </a:t>
            </a:r>
            <a:r>
              <a:rPr lang="en-US" altLang="en-US" smtClean="0">
                <a:latin typeface="Courier New" panose="02070309020205020404" pitchFamily="49" charset="0"/>
              </a:rPr>
              <a:t>true</a:t>
            </a:r>
            <a:r>
              <a:rPr lang="en-US" altLang="en-US" smtClean="0"/>
              <a:t>: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if (</a:t>
            </a:r>
            <a:r>
              <a:rPr lang="en-US" altLang="en-US" b="1" smtClean="0">
                <a:solidFill>
                  <a:srgbClr val="800000"/>
                </a:solidFill>
                <a:latin typeface="Courier New" panose="02070309020205020404" pitchFamily="49" charset="0"/>
              </a:rPr>
              <a:t>isPrime(57) == true</a:t>
            </a:r>
            <a:r>
              <a:rPr lang="en-US" altLang="en-US" smtClean="0">
                <a:latin typeface="Courier New" panose="02070309020205020404" pitchFamily="49" charset="0"/>
              </a:rPr>
              <a:t>) { 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bad</a:t>
            </a: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...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But this is unnecessary and redundant.  Preferred: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if (</a:t>
            </a: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isPrime(57)</a:t>
            </a:r>
            <a:r>
              <a:rPr lang="en-US" altLang="en-US" smtClean="0">
                <a:latin typeface="Courier New" panose="02070309020205020404" pitchFamily="49" charset="0"/>
              </a:rPr>
              <a:t>) {         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good</a:t>
            </a: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...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A similar pattern can be used for a </a:t>
            </a:r>
            <a:r>
              <a:rPr lang="en-US" altLang="en-US" smtClean="0">
                <a:latin typeface="Courier New" panose="02070309020205020404" pitchFamily="49" charset="0"/>
              </a:rPr>
              <a:t>false</a:t>
            </a:r>
            <a:r>
              <a:rPr lang="en-US" altLang="en-US" smtClean="0"/>
              <a:t> test: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if (</a:t>
            </a:r>
            <a:r>
              <a:rPr lang="en-US" altLang="en-US" b="1" smtClean="0">
                <a:solidFill>
                  <a:srgbClr val="800000"/>
                </a:solidFill>
                <a:latin typeface="Courier New" panose="02070309020205020404" pitchFamily="49" charset="0"/>
              </a:rPr>
              <a:t>isPrime(57) == false</a:t>
            </a:r>
            <a:r>
              <a:rPr lang="en-US" altLang="en-US" smtClean="0">
                <a:latin typeface="Courier New" panose="02070309020205020404" pitchFamily="49" charset="0"/>
              </a:rPr>
              <a:t>) {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bad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if (</a:t>
            </a: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!isPrime(57)</a:t>
            </a:r>
            <a:r>
              <a:rPr lang="en-US" altLang="en-US" smtClean="0">
                <a:latin typeface="Courier New" panose="02070309020205020404" pitchFamily="49" charset="0"/>
              </a:rPr>
              <a:t>) {        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good</a:t>
            </a:r>
          </a:p>
        </p:txBody>
      </p:sp>
    </p:spTree>
    <p:extLst>
      <p:ext uri="{BB962C8B-B14F-4D97-AF65-F5344CB8AC3E}">
        <p14:creationId xmlns:p14="http://schemas.microsoft.com/office/powerpoint/2010/main" val="6088518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8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"Boolean Zen", part 2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Methods that return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 often have an</a:t>
            </a:r>
            <a:br>
              <a:rPr lang="en-US" altLang="en-US" smtClean="0"/>
            </a:br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 that returns </a:t>
            </a:r>
            <a:r>
              <a:rPr lang="en-US" altLang="en-US" smtClean="0">
                <a:latin typeface="Courier New" panose="02070309020205020404" pitchFamily="49" charset="0"/>
              </a:rPr>
              <a:t>true</a:t>
            </a:r>
            <a:r>
              <a:rPr lang="en-US" altLang="en-US" smtClean="0"/>
              <a:t> or </a:t>
            </a:r>
            <a:r>
              <a:rPr lang="en-US" altLang="en-US" smtClean="0">
                <a:latin typeface="Courier New" panose="02070309020205020404" pitchFamily="49" charset="0"/>
              </a:rPr>
              <a:t>false</a:t>
            </a:r>
            <a:r>
              <a:rPr lang="en-US" altLang="en-US" smtClean="0"/>
              <a:t>:</a:t>
            </a: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public static boolean bothOdd(int n1, int n2)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if </a:t>
            </a:r>
            <a:r>
              <a:rPr lang="en-US" altLang="en-US" sz="2000" b="1">
                <a:latin typeface="Courier New" panose="02070309020205020404" pitchFamily="49" charset="0"/>
              </a:rPr>
              <a:t>(n1 % 2 != 0 &amp;&amp; n2 % 2 != 0)</a:t>
            </a:r>
            <a:r>
              <a:rPr lang="en-US" altLang="en-US" sz="2000">
                <a:latin typeface="Courier New" panose="02070309020205020404" pitchFamily="49" charset="0"/>
              </a:rPr>
              <a:t>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return true;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 else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return false;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mtClean="0"/>
              <a:t>But the code above is unnecessarily verbose.</a:t>
            </a:r>
          </a:p>
        </p:txBody>
      </p:sp>
    </p:spTree>
    <p:extLst>
      <p:ext uri="{BB962C8B-B14F-4D97-AF65-F5344CB8AC3E}">
        <p14:creationId xmlns:p14="http://schemas.microsoft.com/office/powerpoint/2010/main" val="2129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Solution w/ </a:t>
            </a:r>
            <a:r>
              <a:rPr lang="en-US" altLang="en-US" smtClean="0">
                <a:latin typeface="Courier New" panose="02070309020205020404" pitchFamily="49" charset="0"/>
              </a:rPr>
              <a:t>boolean</a:t>
            </a:r>
            <a:r>
              <a:rPr lang="en-US" altLang="en-US" smtClean="0"/>
              <a:t> var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/>
              <a:t>We could store the result of the logical test.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bothOdd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n1,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n2)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b="1" dirty="0">
                <a:latin typeface="Courier New" panose="02070309020205020404" pitchFamily="49" charset="0"/>
              </a:rPr>
              <a:t> test = </a:t>
            </a:r>
            <a:r>
              <a:rPr lang="en-US" altLang="en-US" sz="2000" dirty="0">
                <a:latin typeface="Courier New" panose="02070309020205020404" pitchFamily="49" charset="0"/>
              </a:rPr>
              <a:t>(n1 % 2 != 0 &amp;&amp; n2 % 2 != 0);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>
                <a:latin typeface="Courier New" panose="02070309020205020404" pitchFamily="49" charset="0"/>
              </a:rPr>
              <a:t>if (</a:t>
            </a:r>
            <a:r>
              <a:rPr lang="en-US" altLang="en-US" sz="2000" b="1" dirty="0">
                <a:latin typeface="Courier New" panose="02070309020205020404" pitchFamily="49" charset="0"/>
              </a:rPr>
              <a:t>test</a:t>
            </a:r>
            <a:r>
              <a:rPr lang="en-US" altLang="en-US" sz="2000" dirty="0">
                <a:latin typeface="Courier New" panose="02070309020205020404" pitchFamily="49" charset="0"/>
              </a:rPr>
              <a:t>) {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test == true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return true;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 else {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test == false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return false;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Notice: Whatever </a:t>
            </a:r>
            <a:r>
              <a:rPr lang="en-US" altLang="en-US" dirty="0" smtClean="0">
                <a:latin typeface="Courier New" panose="02070309020205020404" pitchFamily="49" charset="0"/>
              </a:rPr>
              <a:t>test</a:t>
            </a:r>
            <a:r>
              <a:rPr lang="en-US" altLang="en-US" dirty="0" smtClean="0"/>
              <a:t> is, we want to return that.</a:t>
            </a:r>
          </a:p>
        </p:txBody>
      </p:sp>
    </p:spTree>
    <p:extLst>
      <p:ext uri="{BB962C8B-B14F-4D97-AF65-F5344CB8AC3E}">
        <p14:creationId xmlns:p14="http://schemas.microsoft.com/office/powerpoint/2010/main" val="676731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Solution w/ "Boolean Zen"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Observation: The </a:t>
            </a:r>
            <a:r>
              <a:rPr lang="en-US" altLang="en-US" dirty="0" smtClean="0">
                <a:latin typeface="Courier New" panose="02070309020205020404" pitchFamily="49" charset="0"/>
              </a:rPr>
              <a:t>if/else</a:t>
            </a:r>
            <a:r>
              <a:rPr lang="en-US" altLang="en-US" dirty="0" smtClean="0"/>
              <a:t> is unnecessary.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bothOdd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n1,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n2)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test = (n1 % 2 != 0 &amp;&amp; n2 % 2 != 0);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return test;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An even shorter version: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bothOdd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n1,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n2)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return (n1 % 2 != 0 &amp;&amp; n2 % 2 != 0);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741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"Boolean Zen" template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Replace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boolean 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panose="02070309020205020404" pitchFamily="49" charset="0"/>
              </a:rPr>
              <a:t>(</a:t>
            </a:r>
            <a:r>
              <a:rPr lang="en-US" altLang="en-US" sz="2000" b="1"/>
              <a:t>parameters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if (</a:t>
            </a:r>
            <a:r>
              <a:rPr lang="en-US" altLang="en-US" sz="2000" b="1">
                <a:solidFill>
                  <a:srgbClr val="800000"/>
                </a:solidFill>
              </a:rPr>
              <a:t>test</a:t>
            </a: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    return true;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} else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    return false;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with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boolean 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panose="02070309020205020404" pitchFamily="49" charset="0"/>
              </a:rPr>
              <a:t>(</a:t>
            </a:r>
            <a:r>
              <a:rPr lang="en-US" altLang="en-US" sz="2000" b="1"/>
              <a:t>parameters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    return </a:t>
            </a:r>
            <a:r>
              <a:rPr lang="en-US" altLang="en-US" sz="2000" b="1">
                <a:solidFill>
                  <a:srgbClr val="003399"/>
                </a:solidFill>
              </a:rPr>
              <a:t>test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620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Improved </a:t>
            </a:r>
            <a:r>
              <a:rPr lang="en-US" altLang="en-US" smtClean="0">
                <a:latin typeface="Courier New" panose="02070309020205020404" pitchFamily="49" charset="0"/>
              </a:rPr>
              <a:t>isPrime</a:t>
            </a:r>
            <a:r>
              <a:rPr lang="en-US" altLang="en-US" smtClean="0"/>
              <a:t> method</a:t>
            </a:r>
          </a:p>
        </p:txBody>
      </p:sp>
      <p:sp>
        <p:nvSpPr>
          <p:cNvPr id="7229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The following version utilizes Boolean Zen: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</a:t>
            </a:r>
            <a:r>
              <a:rPr lang="en-US" altLang="en-US" sz="2000" b="1">
                <a:latin typeface="Courier New" panose="02070309020205020404" pitchFamily="49" charset="0"/>
              </a:rPr>
              <a:t>boolean</a:t>
            </a:r>
            <a:r>
              <a:rPr lang="en-US" altLang="en-US" sz="2000">
                <a:latin typeface="Courier New" panose="02070309020205020404" pitchFamily="49" charset="0"/>
              </a:rPr>
              <a:t> isPrime(int n)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numFactors = 0;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for (int i = 1; i &lt;= n; i++)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if (n % i == 0)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numFactors++;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    // if n has 2 factors -&gt; true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??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Modify the Rhyme program to use Boolean Zen.</a:t>
            </a:r>
            <a:endParaRPr lang="en-US" altLang="en-US" sz="22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059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while</a:t>
            </a:r>
            <a:r>
              <a:rPr lang="en-US" altLang="en-US" smtClean="0"/>
              <a:t> loop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b="1" dirty="0" smtClean="0">
                <a:latin typeface="Courier New" panose="02070309020205020404" pitchFamily="49" charset="0"/>
              </a:rPr>
              <a:t>while</a:t>
            </a:r>
            <a:r>
              <a:rPr lang="en-US" altLang="en-US" b="1" dirty="0" smtClean="0"/>
              <a:t> loop</a:t>
            </a:r>
            <a:r>
              <a:rPr lang="en-US" altLang="en-US" dirty="0" smtClean="0"/>
              <a:t>: Repeatedly executes its</a:t>
            </a:r>
            <a:br>
              <a:rPr lang="en-US" altLang="en-US" dirty="0" smtClean="0"/>
            </a:br>
            <a:r>
              <a:rPr lang="en-US" altLang="en-US" dirty="0" smtClean="0"/>
              <a:t>body as long as a logical test is true.</a:t>
            </a:r>
          </a:p>
          <a:p>
            <a:pPr marL="639763" lvl="1" indent="-246063">
              <a:buNone/>
            </a:pPr>
            <a:endParaRPr lang="en-US" altLang="en-US" sz="1000" dirty="0"/>
          </a:p>
          <a:p>
            <a:pPr marL="639763" lvl="1" indent="-246063"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while (</a:t>
            </a:r>
            <a:r>
              <a:rPr lang="en-US" altLang="en-US" b="1" dirty="0" smtClean="0"/>
              <a:t>test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statement(s)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dirty="0" smtClean="0"/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dirty="0" smtClean="0"/>
          </a:p>
          <a:p>
            <a:pPr marL="273050" indent="-273050"/>
            <a:r>
              <a:rPr lang="en-US" altLang="en-US" dirty="0" smtClean="0"/>
              <a:t>Example: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num</a:t>
            </a:r>
            <a:r>
              <a:rPr lang="en-US" altLang="en-US" sz="2000" dirty="0">
                <a:latin typeface="Courier New" panose="02070309020205020404" pitchFamily="49" charset="0"/>
              </a:rPr>
              <a:t> = 1;           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initialization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while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num</a:t>
            </a:r>
            <a:r>
              <a:rPr lang="en-US" altLang="en-US" sz="2000" b="1" dirty="0">
                <a:latin typeface="Courier New" panose="02070309020205020404" pitchFamily="49" charset="0"/>
              </a:rPr>
              <a:t> &lt;= 200) {   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test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num</a:t>
            </a:r>
            <a:r>
              <a:rPr lang="en-US" altLang="en-US" sz="2000" dirty="0">
                <a:latin typeface="Courier New" panose="02070309020205020404" pitchFamily="49" charset="0"/>
              </a:rPr>
              <a:t> + "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num</a:t>
            </a:r>
            <a:r>
              <a:rPr lang="en-US" altLang="en-US" sz="2000" dirty="0">
                <a:latin typeface="Courier New" panose="02070309020205020404" pitchFamily="49" charset="0"/>
              </a:rPr>
              <a:t> *= 2;          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update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8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endParaRPr lang="en-US" altLang="en-US" sz="2000" b="1" dirty="0">
              <a:solidFill>
                <a:srgbClr val="008080"/>
              </a:solidFill>
            </a:endParaRPr>
          </a:p>
        </p:txBody>
      </p:sp>
      <p:pic>
        <p:nvPicPr>
          <p:cNvPr id="13316" name="Picture 4" descr="w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471614"/>
            <a:ext cx="2459038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6201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Boolean Zen answer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{	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Scanner console = new Scanner(System.in);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("Type two words: 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String word1 = </a:t>
            </a:r>
            <a:r>
              <a:rPr lang="en-US" altLang="en-US" sz="16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1600" dirty="0">
                <a:latin typeface="Courier New" panose="02070309020205020404" pitchFamily="49" charset="0"/>
              </a:rPr>
              <a:t>().</a:t>
            </a:r>
            <a:r>
              <a:rPr lang="en-US" altLang="en-US" sz="1600" dirty="0" err="1">
                <a:latin typeface="Courier New" panose="02070309020205020404" pitchFamily="49" charset="0"/>
              </a:rPr>
              <a:t>toLowerCase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  <a:endParaRPr lang="en-US" altLang="en-US" sz="1600" b="1" u="sng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String word2 = </a:t>
            </a:r>
            <a:r>
              <a:rPr lang="en-US" altLang="en-US" sz="16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1600" dirty="0">
                <a:latin typeface="Courier New" panose="02070309020205020404" pitchFamily="49" charset="0"/>
              </a:rPr>
              <a:t>().</a:t>
            </a:r>
            <a:r>
              <a:rPr lang="en-US" altLang="en-US" sz="1600" dirty="0" err="1">
                <a:latin typeface="Courier New" panose="02070309020205020404" pitchFamily="49" charset="0"/>
              </a:rPr>
              <a:t>toLowerCase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  <a:endParaRPr lang="en-US" alt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endParaRPr lang="en-US" alt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if (</a:t>
            </a:r>
            <a:r>
              <a:rPr lang="en-US" altLang="en-US" sz="1600" b="1" dirty="0">
                <a:latin typeface="Courier New" panose="02070309020205020404" pitchFamily="49" charset="0"/>
              </a:rPr>
              <a:t>rhyme(word1, word2)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("They rhyme!");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if (</a:t>
            </a:r>
            <a:r>
              <a:rPr lang="en-US" altLang="en-US" sz="1600" b="1" dirty="0">
                <a:latin typeface="Courier New" panose="02070309020205020404" pitchFamily="49" charset="0"/>
              </a:rPr>
              <a:t>alliterate(word1, word2)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("They alliterate!");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true if s1 and s2 end with the same two letters.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1600" b="1" dirty="0">
                <a:latin typeface="Courier New" panose="02070309020205020404" pitchFamily="49" charset="0"/>
              </a:rPr>
              <a:t> rhyme</a:t>
            </a:r>
            <a:r>
              <a:rPr lang="en-US" altLang="en-US" sz="1600" dirty="0">
                <a:latin typeface="Courier New" panose="02070309020205020404" pitchFamily="49" charset="0"/>
              </a:rPr>
              <a:t>(String s1, String s2)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return s2.length() &gt;= 2 &amp;&amp; ??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true if s1 and s2 start with the same letter.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1600" b="1" dirty="0">
                <a:latin typeface="Courier New" panose="02070309020205020404" pitchFamily="49" charset="0"/>
              </a:rPr>
              <a:t> alliterate</a:t>
            </a:r>
            <a:r>
              <a:rPr lang="en-US" altLang="en-US" sz="1600" dirty="0">
                <a:latin typeface="Courier New" panose="02070309020205020404" pitchFamily="49" charset="0"/>
              </a:rPr>
              <a:t>(String s1, String s2)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return s1.startsWith(s2.substring(0, 1));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4984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"Short-circuit" evaluation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Java stops evaluating a test if it knows the answer.</a:t>
            </a:r>
          </a:p>
          <a:p>
            <a:pPr lvl="1" eaLnBrk="1" hangingPunct="1"/>
            <a:r>
              <a:rPr lang="en-US" altLang="en-US" dirty="0" smtClean="0">
                <a:latin typeface="Courier New" panose="02070309020205020404" pitchFamily="49" charset="0"/>
              </a:rPr>
              <a:t>&amp;&amp;</a:t>
            </a:r>
            <a:r>
              <a:rPr lang="en-US" altLang="en-US" dirty="0" smtClean="0"/>
              <a:t>  stops early if any part of the test is </a:t>
            </a:r>
            <a:r>
              <a:rPr lang="en-US" altLang="en-US" dirty="0" smtClean="0">
                <a:latin typeface="Courier New" panose="02070309020205020404" pitchFamily="49" charset="0"/>
              </a:rPr>
              <a:t>false</a:t>
            </a:r>
          </a:p>
          <a:p>
            <a:pPr lvl="1" eaLnBrk="1" hangingPunct="1"/>
            <a:r>
              <a:rPr lang="en-US" altLang="en-US" dirty="0" smtClean="0">
                <a:latin typeface="Courier New" panose="02070309020205020404" pitchFamily="49" charset="0"/>
              </a:rPr>
              <a:t>||</a:t>
            </a:r>
            <a:r>
              <a:rPr lang="en-US" altLang="en-US" dirty="0" smtClean="0"/>
              <a:t>  stops early if any part of the test is </a:t>
            </a:r>
            <a:r>
              <a:rPr lang="en-US" altLang="en-US" dirty="0" smtClean="0">
                <a:latin typeface="Courier New" panose="02070309020205020404" pitchFamily="49" charset="0"/>
              </a:rPr>
              <a:t>true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The following test will crash if s2's length is less than 2:</a:t>
            </a:r>
          </a:p>
          <a:p>
            <a:pPr lvl="1" eaLnBrk="1" hangingPunct="1">
              <a:buFontTx/>
              <a:buNone/>
            </a:pPr>
            <a:r>
              <a:rPr lang="en-US" altLang="en-US" sz="900" dirty="0"/>
              <a:t>    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Returns true if s1 and s2 end with the same two letters.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public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boolean</a:t>
            </a:r>
            <a:r>
              <a:rPr lang="en-US" altLang="en-US" sz="1800" dirty="0">
                <a:latin typeface="Courier New" panose="02070309020205020404" pitchFamily="49" charset="0"/>
              </a:rPr>
              <a:t> rhyme(String s1, String s2) {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return </a:t>
            </a:r>
            <a:r>
              <a:rPr lang="en-US" alt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s1.endsWith(s2.substring(s2.length() - 2))</a:t>
            </a:r>
            <a:r>
              <a:rPr lang="en-US" altLang="en-US" sz="1800" dirty="0">
                <a:latin typeface="Courier New" panose="02070309020205020404" pitchFamily="49" charset="0"/>
              </a:rPr>
              <a:t> &amp;&amp;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s1.length() &gt;= 2 &amp;&amp; s2.length() &gt;= 2;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The following test will not crash; it stops if length &lt; 2:</a:t>
            </a:r>
          </a:p>
          <a:p>
            <a:pPr lvl="1" eaLnBrk="1" hangingPunct="1">
              <a:buFontTx/>
              <a:buNone/>
            </a:pPr>
            <a:r>
              <a:rPr lang="en-US" altLang="en-US" sz="900" dirty="0"/>
              <a:t>    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Returns true if s1 and s2 end with the same two letters.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public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boolean</a:t>
            </a:r>
            <a:r>
              <a:rPr lang="en-US" altLang="en-US" sz="1800" dirty="0">
                <a:latin typeface="Courier New" panose="02070309020205020404" pitchFamily="49" charset="0"/>
              </a:rPr>
              <a:t> rhyme(String s1, String s2) {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return </a:t>
            </a:r>
            <a:r>
              <a:rPr lang="en-US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s1.length() &gt;= 2 &amp;&amp; s2.length() &gt;= 2</a:t>
            </a:r>
            <a:r>
              <a:rPr lang="en-US" altLang="en-US" sz="1800" dirty="0">
                <a:latin typeface="Courier New" panose="02070309020205020404" pitchFamily="49" charset="0"/>
              </a:rPr>
              <a:t> &amp;&amp; 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       s1.endsWith(s2.substring(s2.length() - 2));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3369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 Morgan's Law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De Morgan's Law</a:t>
            </a:r>
            <a:r>
              <a:rPr lang="en-US" altLang="en-US" dirty="0" smtClean="0"/>
              <a:t>: Rules used to negate </a:t>
            </a:r>
            <a:r>
              <a:rPr lang="en-US" altLang="en-US" dirty="0" err="1" smtClean="0"/>
              <a:t>boolean</a:t>
            </a:r>
            <a:r>
              <a:rPr lang="en-US" altLang="en-US" dirty="0" smtClean="0"/>
              <a:t> tests.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Example:</a:t>
            </a:r>
          </a:p>
        </p:txBody>
      </p:sp>
      <p:graphicFrame>
        <p:nvGraphicFramePr>
          <p:cNvPr id="726020" name="Group 4"/>
          <p:cNvGraphicFramePr>
            <a:graphicFrameLocks noGrp="1"/>
          </p:cNvGraphicFramePr>
          <p:nvPr/>
        </p:nvGraphicFramePr>
        <p:xfrm>
          <a:off x="2209801" y="2317750"/>
          <a:ext cx="7756525" cy="1066800"/>
        </p:xfrm>
        <a:graphic>
          <a:graphicData uri="http://schemas.openxmlformats.org/drawingml/2006/table">
            <a:tbl>
              <a:tblPr/>
              <a:tblGrid>
                <a:gridCol w="2965450"/>
                <a:gridCol w="3024188"/>
                <a:gridCol w="1766887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Original Expression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Negated Expression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Alternative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 &amp;&amp;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!a || !b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!(a &amp;&amp;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 ||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!a &amp;&amp; !b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!(a ||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26038" name="Group 22"/>
          <p:cNvGraphicFramePr>
            <a:graphicFrameLocks noGrp="1"/>
          </p:cNvGraphicFramePr>
          <p:nvPr/>
        </p:nvGraphicFramePr>
        <p:xfrm>
          <a:off x="1981200" y="4622800"/>
          <a:ext cx="8229600" cy="1249632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96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Original Code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Negated Code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3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 (x == 7 &amp;&amp; y &gt; 3)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 (x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!=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7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||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y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&lt;=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3)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390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practice questions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method named </a:t>
            </a:r>
            <a:r>
              <a:rPr lang="en-US" altLang="en-US" dirty="0" err="1" smtClean="0">
                <a:latin typeface="Courier New" panose="02070309020205020404" pitchFamily="49" charset="0"/>
              </a:rPr>
              <a:t>isVowel</a:t>
            </a:r>
            <a:r>
              <a:rPr lang="en-US" altLang="en-US" dirty="0" smtClean="0"/>
              <a:t> that returns whether 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 is a vowel (a, e, i, o, or u), case-insensitively.</a:t>
            </a:r>
          </a:p>
          <a:p>
            <a:pPr lvl="1" eaLnBrk="1" hangingPunct="1"/>
            <a:r>
              <a:rPr lang="en-US" altLang="en-US" dirty="0" err="1" smtClean="0">
                <a:latin typeface="Courier New" panose="02070309020205020404" pitchFamily="49" charset="0"/>
              </a:rPr>
              <a:t>isVowel</a:t>
            </a:r>
            <a:r>
              <a:rPr lang="en-US" altLang="en-US" dirty="0" smtClean="0">
                <a:latin typeface="Courier New" panose="02070309020205020404" pitchFamily="49" charset="0"/>
              </a:rPr>
              <a:t>("q")</a:t>
            </a:r>
            <a:r>
              <a:rPr lang="en-US" altLang="en-US" dirty="0" smtClean="0"/>
              <a:t> returns </a:t>
            </a:r>
            <a:r>
              <a:rPr lang="en-US" altLang="en-US" dirty="0" smtClean="0">
                <a:latin typeface="Courier New" panose="02070309020205020404" pitchFamily="49" charset="0"/>
              </a:rPr>
              <a:t>false</a:t>
            </a:r>
          </a:p>
          <a:p>
            <a:pPr lvl="1" eaLnBrk="1" hangingPunct="1"/>
            <a:r>
              <a:rPr lang="en-US" altLang="en-US" dirty="0" err="1" smtClean="0">
                <a:latin typeface="Courier New" panose="02070309020205020404" pitchFamily="49" charset="0"/>
              </a:rPr>
              <a:t>isVowel</a:t>
            </a:r>
            <a:r>
              <a:rPr lang="en-US" altLang="en-US" dirty="0" smtClean="0">
                <a:latin typeface="Courier New" panose="02070309020205020404" pitchFamily="49" charset="0"/>
              </a:rPr>
              <a:t>("A")</a:t>
            </a:r>
            <a:r>
              <a:rPr lang="en-US" altLang="en-US" dirty="0" smtClean="0"/>
              <a:t> returns </a:t>
            </a:r>
            <a:r>
              <a:rPr lang="en-US" altLang="en-US" dirty="0" smtClean="0">
                <a:latin typeface="Courier New" panose="02070309020205020404" pitchFamily="49" charset="0"/>
              </a:rPr>
              <a:t>true</a:t>
            </a:r>
          </a:p>
          <a:p>
            <a:pPr lvl="1" eaLnBrk="1" hangingPunct="1"/>
            <a:r>
              <a:rPr lang="en-US" altLang="en-US" dirty="0" err="1" smtClean="0">
                <a:latin typeface="Courier New" panose="02070309020205020404" pitchFamily="49" charset="0"/>
              </a:rPr>
              <a:t>isVowel</a:t>
            </a:r>
            <a:r>
              <a:rPr lang="en-US" altLang="en-US" dirty="0" smtClean="0">
                <a:latin typeface="Courier New" panose="02070309020205020404" pitchFamily="49" charset="0"/>
              </a:rPr>
              <a:t>("e")</a:t>
            </a:r>
            <a:r>
              <a:rPr lang="en-US" altLang="en-US" dirty="0" smtClean="0"/>
              <a:t> returns </a:t>
            </a:r>
            <a:r>
              <a:rPr lang="en-US" altLang="en-US" dirty="0" smtClean="0">
                <a:latin typeface="Courier New" panose="02070309020205020404" pitchFamily="49" charset="0"/>
              </a:rPr>
              <a:t>true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Change the above method into an </a:t>
            </a:r>
            <a:r>
              <a:rPr lang="en-US" altLang="en-US" dirty="0" err="1" smtClean="0">
                <a:latin typeface="Courier New" panose="02070309020205020404" pitchFamily="49" charset="0"/>
              </a:rPr>
              <a:t>isNonVowel</a:t>
            </a:r>
            <a:r>
              <a:rPr lang="en-US" altLang="en-US" dirty="0" smtClean="0"/>
              <a:t> that returns whether 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 is any character except a vowel.</a:t>
            </a:r>
          </a:p>
          <a:p>
            <a:pPr lvl="1" eaLnBrk="1" hangingPunct="1"/>
            <a:r>
              <a:rPr lang="en-US" altLang="en-US" dirty="0" err="1" smtClean="0">
                <a:latin typeface="Courier New" panose="02070309020205020404" pitchFamily="49" charset="0"/>
              </a:rPr>
              <a:t>isNonVowel</a:t>
            </a:r>
            <a:r>
              <a:rPr lang="en-US" altLang="en-US" dirty="0" smtClean="0">
                <a:latin typeface="Courier New" panose="02070309020205020404" pitchFamily="49" charset="0"/>
              </a:rPr>
              <a:t>("q")</a:t>
            </a:r>
            <a:r>
              <a:rPr lang="en-US" altLang="en-US" dirty="0" smtClean="0"/>
              <a:t> returns </a:t>
            </a:r>
            <a:r>
              <a:rPr lang="en-US" altLang="en-US" dirty="0" smtClean="0">
                <a:latin typeface="Courier New" panose="02070309020205020404" pitchFamily="49" charset="0"/>
              </a:rPr>
              <a:t>true</a:t>
            </a:r>
          </a:p>
          <a:p>
            <a:pPr lvl="1" eaLnBrk="1" hangingPunct="1"/>
            <a:r>
              <a:rPr lang="en-US" altLang="en-US" dirty="0" err="1" smtClean="0">
                <a:latin typeface="Courier New" panose="02070309020205020404" pitchFamily="49" charset="0"/>
              </a:rPr>
              <a:t>isNonVowel</a:t>
            </a:r>
            <a:r>
              <a:rPr lang="en-US" altLang="en-US" dirty="0" smtClean="0">
                <a:latin typeface="Courier New" panose="02070309020205020404" pitchFamily="49" charset="0"/>
              </a:rPr>
              <a:t>("A")</a:t>
            </a:r>
            <a:r>
              <a:rPr lang="en-US" altLang="en-US" dirty="0" smtClean="0"/>
              <a:t> returns </a:t>
            </a:r>
            <a:r>
              <a:rPr lang="en-US" altLang="en-US" dirty="0" smtClean="0">
                <a:latin typeface="Courier New" panose="02070309020205020404" pitchFamily="49" charset="0"/>
              </a:rPr>
              <a:t>false</a:t>
            </a:r>
          </a:p>
          <a:p>
            <a:pPr lvl="1" eaLnBrk="1" hangingPunct="1"/>
            <a:r>
              <a:rPr lang="en-US" altLang="en-US" dirty="0" err="1" smtClean="0">
                <a:latin typeface="Courier New" panose="02070309020205020404" pitchFamily="49" charset="0"/>
              </a:rPr>
              <a:t>isNonVowel</a:t>
            </a:r>
            <a:r>
              <a:rPr lang="en-US" altLang="en-US" dirty="0" smtClean="0">
                <a:latin typeface="Courier New" panose="02070309020205020404" pitchFamily="49" charset="0"/>
              </a:rPr>
              <a:t>("e")</a:t>
            </a:r>
            <a:r>
              <a:rPr lang="en-US" altLang="en-US" dirty="0" smtClean="0"/>
              <a:t> returns </a:t>
            </a:r>
            <a:r>
              <a:rPr lang="en-US" altLang="en-US" dirty="0" smtClean="0">
                <a:latin typeface="Courier New" panose="02070309020205020404" pitchFamily="49" charset="0"/>
              </a:rPr>
              <a:t>false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42061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practice answers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Enlightened version.  I have seen the true way (and false way)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boolean isVowel(String 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return </a:t>
            </a:r>
            <a:r>
              <a:rPr lang="en-US" altLang="en-US" sz="1600" b="1">
                <a:latin typeface="Courier New" panose="02070309020205020404" pitchFamily="49" charset="0"/>
              </a:rPr>
              <a:t>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Enlightened "Boolean Zen" version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boolean isNonVowel(String 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return !s.equalsIgnoreCase("a") &amp;&amp; !s.equalsIgnoreCase("e") &amp;&amp;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!s.equalsIgnoreCase("i") &amp;&amp; !s.equalsIgnoreCase("o") &amp;&amp;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!s.equalsIgnoreCase("u");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or 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56374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to return?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5486400" algn="l"/>
              </a:tabLst>
            </a:pPr>
            <a:r>
              <a:rPr lang="en-US" altLang="en-US" dirty="0" smtClean="0"/>
              <a:t>Methods with loops and return values can be tricky.</a:t>
            </a:r>
          </a:p>
          <a:p>
            <a:pPr marL="639763" lvl="1" indent="-246063">
              <a:tabLst>
                <a:tab pos="5486400" algn="l"/>
              </a:tabLst>
            </a:pPr>
            <a:r>
              <a:rPr lang="en-US" altLang="en-US" dirty="0" smtClean="0"/>
              <a:t>When and where should the method return its result?</a:t>
            </a:r>
          </a:p>
          <a:p>
            <a:pPr marL="273050" indent="-273050">
              <a:tabLst>
                <a:tab pos="5486400" algn="l"/>
              </a:tabLst>
            </a:pPr>
            <a:endParaRPr lang="en-US" altLang="en-US" dirty="0" smtClean="0"/>
          </a:p>
          <a:p>
            <a:pPr marL="273050" indent="-273050">
              <a:tabLst>
                <a:tab pos="5486400" algn="l"/>
              </a:tabLst>
            </a:pPr>
            <a:r>
              <a:rPr lang="en-US" altLang="en-US" dirty="0" smtClean="0"/>
              <a:t>Write a method </a:t>
            </a:r>
            <a:r>
              <a:rPr lang="en-US" altLang="en-US" dirty="0" err="1" smtClean="0">
                <a:latin typeface="Courier New" panose="02070309020205020404" pitchFamily="49" charset="0"/>
              </a:rPr>
              <a:t>pickSeven</a:t>
            </a:r>
            <a:r>
              <a:rPr lang="en-US" altLang="en-US" dirty="0" smtClean="0"/>
              <a:t> that accepts a </a:t>
            </a:r>
            <a:r>
              <a:rPr lang="en-US" altLang="en-US" dirty="0" smtClean="0">
                <a:latin typeface="Courier New" panose="02070309020205020404" pitchFamily="49" charset="0"/>
              </a:rPr>
              <a:t>Random</a:t>
            </a:r>
            <a:r>
              <a:rPr lang="en-US" altLang="en-US" dirty="0" smtClean="0"/>
              <a:t> parameter and uses it to draw up to ten lotto numbers from 1-30.</a:t>
            </a:r>
          </a:p>
          <a:p>
            <a:pPr marL="639763" lvl="1" indent="-246063">
              <a:tabLst>
                <a:tab pos="54864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5486400" algn="l"/>
              </a:tabLst>
            </a:pPr>
            <a:r>
              <a:rPr lang="en-US" altLang="en-US" dirty="0" smtClean="0"/>
              <a:t>If any of the numbers is a lucky 7, the method should stop and return </a:t>
            </a:r>
            <a:r>
              <a:rPr lang="en-US" altLang="en-US" dirty="0" smtClean="0">
                <a:latin typeface="Courier New" panose="02070309020205020404" pitchFamily="49" charset="0"/>
              </a:rPr>
              <a:t>true</a:t>
            </a:r>
            <a:r>
              <a:rPr lang="en-US" altLang="en-US" dirty="0" smtClean="0"/>
              <a:t>.  If none of the ten are 7 it should return </a:t>
            </a:r>
            <a:r>
              <a:rPr lang="en-US" altLang="en-US" dirty="0" smtClean="0">
                <a:latin typeface="Courier New" panose="02070309020205020404" pitchFamily="49" charset="0"/>
              </a:rPr>
              <a:t>false</a:t>
            </a:r>
            <a:r>
              <a:rPr lang="en-US" altLang="en-US" dirty="0" smtClean="0"/>
              <a:t>.</a:t>
            </a:r>
          </a:p>
          <a:p>
            <a:pPr marL="639763" lvl="1" indent="-246063">
              <a:tabLst>
                <a:tab pos="54864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5486400" algn="l"/>
              </a:tabLst>
            </a:pPr>
            <a:r>
              <a:rPr lang="en-US" altLang="en-US" dirty="0" smtClean="0"/>
              <a:t>The method should print each number as it is drawn.</a:t>
            </a:r>
          </a:p>
          <a:p>
            <a:pPr lvl="2" indent="-246063">
              <a:buNone/>
              <a:tabLst>
                <a:tab pos="5486400" algn="l"/>
              </a:tabLst>
            </a:pPr>
            <a:endParaRPr lang="en-US" altLang="en-US" sz="900" dirty="0"/>
          </a:p>
          <a:p>
            <a:pPr lvl="2" indent="-246063">
              <a:buNone/>
              <a:tabLst>
                <a:tab pos="5486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15 29 18 29 11 3 30 17 19 22	</a:t>
            </a:r>
            <a:r>
              <a:rPr lang="en-US" altLang="en-US" dirty="0" smtClean="0"/>
              <a:t>(first call)</a:t>
            </a:r>
          </a:p>
          <a:p>
            <a:pPr lvl="2" indent="-246063">
              <a:buNone/>
              <a:tabLst>
                <a:tab pos="5486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29 5 29 4 </a:t>
            </a:r>
            <a:r>
              <a:rPr lang="en-US" alt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7	</a:t>
            </a:r>
            <a:r>
              <a:rPr lang="en-US" altLang="en-US" dirty="0" smtClean="0"/>
              <a:t>(second call)</a:t>
            </a:r>
          </a:p>
          <a:p>
            <a:pPr lvl="2" indent="-246063">
              <a:buNone/>
              <a:tabLst>
                <a:tab pos="5486400" algn="l"/>
              </a:tabLst>
            </a:pPr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1509628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2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2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09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Draws 10 lotto numbers; returns true if one is 7.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boolean pickSeven(Random rand)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</a:t>
            </a:r>
            <a:r>
              <a:rPr lang="en-US" altLang="en-US" sz="1800" b="1">
                <a:latin typeface="Courier New" panose="02070309020205020404" pitchFamily="49" charset="0"/>
              </a:rPr>
              <a:t>??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960914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while</a:t>
            </a:r>
            <a:r>
              <a:rPr lang="en-US" altLang="en-US" smtClean="0"/>
              <a:t> loop question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method </a:t>
            </a:r>
            <a:r>
              <a:rPr lang="en-US" altLang="en-US" dirty="0" err="1" smtClean="0">
                <a:latin typeface="Courier New" panose="02070309020205020404" pitchFamily="49" charset="0"/>
              </a:rPr>
              <a:t>sumDigits</a:t>
            </a:r>
            <a:r>
              <a:rPr lang="en-US" altLang="en-US" dirty="0" smtClean="0"/>
              <a:t> that accepts an integer parameter and returns the sum of its digits.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Assume that the number is non-negative.</a:t>
            </a:r>
            <a:endParaRPr lang="en-US" altLang="en-US" sz="900" dirty="0"/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Example: </a:t>
            </a:r>
            <a:r>
              <a:rPr lang="en-US" altLang="en-US" dirty="0" err="1" smtClean="0">
                <a:latin typeface="Courier New" panose="02070309020205020404" pitchFamily="49" charset="0"/>
              </a:rPr>
              <a:t>sumDigits</a:t>
            </a:r>
            <a:r>
              <a:rPr lang="en-US" altLang="en-US" dirty="0" smtClean="0">
                <a:latin typeface="Courier New" panose="02070309020205020404" pitchFamily="49" charset="0"/>
              </a:rPr>
              <a:t>(29107)</a:t>
            </a:r>
            <a:r>
              <a:rPr lang="en-US" altLang="en-US" dirty="0" smtClean="0"/>
              <a:t> returns 2+9+1+0+7 or </a:t>
            </a:r>
            <a:r>
              <a:rPr lang="en-US" altLang="en-US" dirty="0" smtClean="0">
                <a:latin typeface="Courier New" panose="02070309020205020404" pitchFamily="49" charset="0"/>
              </a:rPr>
              <a:t>19</a:t>
            </a:r>
            <a:endParaRPr lang="en-US" altLang="en-US" sz="900" dirty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Hint: Use the </a:t>
            </a:r>
            <a:r>
              <a:rPr lang="en-US" altLang="en-US" dirty="0" smtClean="0">
                <a:latin typeface="Courier New" panose="02070309020205020404" pitchFamily="49" charset="0"/>
              </a:rPr>
              <a:t>%</a:t>
            </a:r>
            <a:r>
              <a:rPr lang="en-US" altLang="en-US" dirty="0" smtClean="0"/>
              <a:t> operator to extract a digit from a number.</a:t>
            </a:r>
          </a:p>
        </p:txBody>
      </p:sp>
    </p:spTree>
    <p:extLst>
      <p:ext uri="{BB962C8B-B14F-4D97-AF65-F5344CB8AC3E}">
        <p14:creationId xmlns:p14="http://schemas.microsoft.com/office/powerpoint/2010/main" val="1813652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while</a:t>
            </a:r>
            <a:r>
              <a:rPr lang="en-US" altLang="en-US" smtClean="0"/>
              <a:t> loop answer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int sumDigits(int n)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    // Handle negatives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n = Math.abs(n);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??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70379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return questions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200">
                <a:latin typeface="Courier New" panose="02070309020205020404" pitchFamily="49" charset="0"/>
              </a:rPr>
              <a:t>hasAnOddDigit</a:t>
            </a:r>
            <a:r>
              <a:rPr lang="en-US" altLang="en-US" sz="2200"/>
              <a:t> : returns </a:t>
            </a:r>
            <a:r>
              <a:rPr lang="en-US" altLang="en-US" sz="2200">
                <a:latin typeface="Courier New" panose="02070309020205020404" pitchFamily="49" charset="0"/>
              </a:rPr>
              <a:t>true</a:t>
            </a:r>
            <a:r>
              <a:rPr lang="en-US" altLang="en-US" sz="2200"/>
              <a:t> if </a:t>
            </a:r>
            <a:r>
              <a:rPr lang="en-US" altLang="en-US" sz="2200" u="sng"/>
              <a:t>any</a:t>
            </a:r>
            <a:r>
              <a:rPr lang="en-US" altLang="en-US" sz="2200"/>
              <a:t> digit of an integer is odd.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hasAnOddDigit(4822</a:t>
            </a:r>
            <a:r>
              <a:rPr lang="en-US" altLang="en-US" smtClean="0">
                <a:solidFill>
                  <a:srgbClr val="003399"/>
                </a:solidFill>
                <a:latin typeface="Courier New" panose="02070309020205020404" pitchFamily="49" charset="0"/>
              </a:rPr>
              <a:t>11</a:t>
            </a:r>
            <a:r>
              <a:rPr lang="en-US" altLang="en-US" smtClean="0">
                <a:latin typeface="Courier New" panose="02070309020205020404" pitchFamily="49" charset="0"/>
              </a:rPr>
              <a:t>6)</a:t>
            </a:r>
            <a:r>
              <a:rPr lang="en-US" altLang="en-US" smtClean="0"/>
              <a:t> returns </a:t>
            </a:r>
            <a:r>
              <a:rPr lang="en-US" altLang="en-US" smtClean="0">
                <a:latin typeface="Courier New" panose="02070309020205020404" pitchFamily="49" charset="0"/>
              </a:rPr>
              <a:t>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hasAnOddDigit(2448)</a:t>
            </a:r>
            <a:r>
              <a:rPr lang="en-US" altLang="en-US" smtClean="0"/>
              <a:t> returns </a:t>
            </a:r>
            <a:r>
              <a:rPr lang="en-US" altLang="en-US" smtClean="0">
                <a:latin typeface="Courier New" panose="02070309020205020404" pitchFamily="49" charset="0"/>
              </a:rPr>
              <a:t>false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sz="2200">
                <a:latin typeface="Courier New" panose="02070309020205020404" pitchFamily="49" charset="0"/>
              </a:rPr>
              <a:t>allDigitsOdd</a:t>
            </a:r>
            <a:r>
              <a:rPr lang="en-US" altLang="en-US" sz="2200"/>
              <a:t> : returns </a:t>
            </a:r>
            <a:r>
              <a:rPr lang="en-US" altLang="en-US" sz="2200">
                <a:latin typeface="Courier New" panose="02070309020205020404" pitchFamily="49" charset="0"/>
              </a:rPr>
              <a:t>true</a:t>
            </a:r>
            <a:r>
              <a:rPr lang="en-US" altLang="en-US" sz="2200"/>
              <a:t> if </a:t>
            </a:r>
            <a:r>
              <a:rPr lang="en-US" altLang="en-US" sz="2200" u="sng"/>
              <a:t>every</a:t>
            </a:r>
            <a:r>
              <a:rPr lang="en-US" altLang="en-US" sz="2200"/>
              <a:t> digit of an integer is odd.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allDigitsOdd(135319)</a:t>
            </a:r>
            <a:r>
              <a:rPr lang="en-US" altLang="en-US" smtClean="0"/>
              <a:t> returns </a:t>
            </a:r>
            <a:r>
              <a:rPr lang="en-US" altLang="en-US" smtClean="0">
                <a:latin typeface="Courier New" panose="02070309020205020404" pitchFamily="49" charset="0"/>
              </a:rPr>
              <a:t>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allDigitsOdd(917</a:t>
            </a: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4</a:t>
            </a:r>
            <a:r>
              <a:rPr lang="en-US" altLang="en-US" smtClean="0">
                <a:latin typeface="Courier New" panose="02070309020205020404" pitchFamily="49" charset="0"/>
              </a:rPr>
              <a:t>5</a:t>
            </a: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mtClean="0">
                <a:latin typeface="Courier New" panose="02070309020205020404" pitchFamily="49" charset="0"/>
              </a:rPr>
              <a:t>9)</a:t>
            </a:r>
            <a:r>
              <a:rPr lang="en-US" altLang="en-US" smtClean="0"/>
              <a:t> returns </a:t>
            </a:r>
            <a:r>
              <a:rPr lang="en-US" altLang="en-US" smtClean="0">
                <a:latin typeface="Courier New" panose="02070309020205020404" pitchFamily="49" charset="0"/>
              </a:rPr>
              <a:t>false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200">
                <a:latin typeface="Courier New" panose="02070309020205020404" pitchFamily="49" charset="0"/>
              </a:rPr>
              <a:t>isAllVowels</a:t>
            </a:r>
            <a:r>
              <a:rPr lang="en-US" altLang="en-US" sz="2200"/>
              <a:t> : returns </a:t>
            </a:r>
            <a:r>
              <a:rPr lang="en-US" altLang="en-US" sz="2200">
                <a:latin typeface="Courier New" panose="02070309020205020404" pitchFamily="49" charset="0"/>
              </a:rPr>
              <a:t>true</a:t>
            </a:r>
            <a:r>
              <a:rPr lang="en-US" altLang="en-US" sz="2200"/>
              <a:t> if </a:t>
            </a:r>
            <a:r>
              <a:rPr lang="en-US" altLang="en-US" sz="2200" u="sng"/>
              <a:t>every</a:t>
            </a:r>
            <a:r>
              <a:rPr lang="en-US" altLang="en-US" sz="2200"/>
              <a:t> char in a </a:t>
            </a:r>
            <a:r>
              <a:rPr lang="en-US" altLang="en-US" sz="2200">
                <a:latin typeface="Courier New" panose="02070309020205020404" pitchFamily="49" charset="0"/>
              </a:rPr>
              <a:t>String</a:t>
            </a:r>
            <a:r>
              <a:rPr lang="en-US" altLang="en-US" sz="2200"/>
              <a:t> is a vowel.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isAllVowels("eIeIo")</a:t>
            </a:r>
            <a:r>
              <a:rPr lang="en-US" altLang="en-US" smtClean="0"/>
              <a:t> returns </a:t>
            </a:r>
            <a:r>
              <a:rPr lang="en-US" altLang="en-US" smtClean="0">
                <a:latin typeface="Courier New" panose="02070309020205020404" pitchFamily="49" charset="0"/>
              </a:rPr>
              <a:t>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isAllVowels("oi</a:t>
            </a: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nk</a:t>
            </a:r>
            <a:r>
              <a:rPr lang="en-US" altLang="en-US" smtClean="0">
                <a:latin typeface="Courier New" panose="02070309020205020404" pitchFamily="49" charset="0"/>
              </a:rPr>
              <a:t>")</a:t>
            </a:r>
            <a:r>
              <a:rPr lang="en-US" altLang="en-US" smtClean="0"/>
              <a:t> returns </a:t>
            </a:r>
            <a:r>
              <a:rPr lang="en-US" altLang="en-US" smtClean="0">
                <a:latin typeface="Courier New" panose="02070309020205020404" pitchFamily="49" charset="0"/>
              </a:rPr>
              <a:t>false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195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34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4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342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Example </a:t>
            </a:r>
            <a:r>
              <a:rPr lang="en-US" altLang="en-US" smtClean="0">
                <a:latin typeface="Courier New" panose="02070309020205020404" pitchFamily="49" charset="0"/>
              </a:rPr>
              <a:t>while</a:t>
            </a:r>
            <a:r>
              <a:rPr lang="en-US" altLang="en-US" smtClean="0"/>
              <a:t> loop</a:t>
            </a:r>
          </a:p>
        </p:txBody>
      </p:sp>
      <p:sp>
        <p:nvSpPr>
          <p:cNvPr id="68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finds the first factor of 91, other than 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n = 91;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factor = 2;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while (n % factor != 0)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    factor++;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("First factor is " + factor);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>
                <a:latin typeface="Courier New" panose="02070309020205020404" pitchFamily="49" charset="0"/>
              </a:rPr>
              <a:t>while</a:t>
            </a:r>
            <a:r>
              <a:rPr lang="en-US" altLang="en-US" dirty="0" smtClean="0"/>
              <a:t> is better than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because ?</a:t>
            </a:r>
          </a:p>
        </p:txBody>
      </p:sp>
    </p:spTree>
    <p:extLst>
      <p:ext uri="{BB962C8B-B14F-4D97-AF65-F5344CB8AC3E}">
        <p14:creationId xmlns:p14="http://schemas.microsoft.com/office/powerpoint/2010/main" val="3098512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return answers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boolean hasAnOddDigit(int n)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while (n != 0)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        // Check whether last digit is odd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if (n % 2 != 0)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      return true;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n = n / 10;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return false;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boolean allDigitsOdd(int n)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  <a:r>
              <a:rPr lang="en-US" altLang="en-US" sz="1600" b="1">
                <a:latin typeface="Courier New" panose="02070309020205020404" pitchFamily="49" charset="0"/>
              </a:rPr>
              <a:t>Exercise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boolean isAllVowels(String s)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</a:t>
            </a:r>
            <a:r>
              <a:rPr lang="en-US" altLang="en-US" sz="1600" b="1">
                <a:latin typeface="Courier New" panose="02070309020205020404" pitchFamily="49" charset="0"/>
              </a:rPr>
              <a:t> Exercise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888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 smtClean="0"/>
              <a:t>sentinel</a:t>
            </a:r>
            <a:r>
              <a:rPr lang="en-US" altLang="en-US" smtClean="0"/>
              <a:t>: A </a:t>
            </a:r>
            <a:r>
              <a:rPr lang="en-US" altLang="en-US" sz="2500"/>
              <a:t>value that signals the end of user input.</a:t>
            </a:r>
          </a:p>
          <a:p>
            <a:pPr marL="639763" lvl="1" indent="-246063"/>
            <a:r>
              <a:rPr lang="en-US" altLang="en-US" b="1" smtClean="0"/>
              <a:t>sentinel loop</a:t>
            </a:r>
            <a:r>
              <a:rPr lang="en-US" altLang="en-US" smtClean="0"/>
              <a:t>: Repeats until a sentinel value is seen.</a:t>
            </a:r>
          </a:p>
          <a:p>
            <a:pPr marL="639763" lvl="1" indent="-246063"/>
            <a:endParaRPr lang="en-US" altLang="en-US" smtClean="0"/>
          </a:p>
          <a:p>
            <a:pPr marL="273050" indent="-273050"/>
            <a:r>
              <a:rPr lang="en-US" altLang="en-US" smtClean="0"/>
              <a:t>Example: Write a program that prompts the user for numbers until the user types 0, then outputs their sum.</a:t>
            </a:r>
          </a:p>
          <a:p>
            <a:pPr marL="639763" lvl="1" indent="-246063"/>
            <a:r>
              <a:rPr lang="en-US" altLang="en-US" smtClean="0"/>
              <a:t>(In this case, 0 is the sentinel value.)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Enter a number (0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10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(0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20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(0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30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(0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The sum is 60</a:t>
            </a:r>
          </a:p>
        </p:txBody>
      </p:sp>
      <p:sp>
        <p:nvSpPr>
          <p:cNvPr id="15363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Sentinel values</a:t>
            </a:r>
          </a:p>
        </p:txBody>
      </p:sp>
    </p:spTree>
    <p:extLst>
      <p:ext uri="{BB962C8B-B14F-4D97-AF65-F5344CB8AC3E}">
        <p14:creationId xmlns:p14="http://schemas.microsoft.com/office/powerpoint/2010/main" val="164993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Flawed sentinel solution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What's wrong with this solution?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sum = 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number = 1;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"dummy value", anything but 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while (number != 0)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("Enter a number (0 to quit): 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number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console.nextInt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sum += number;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("The total is " + sum);</a:t>
            </a:r>
          </a:p>
        </p:txBody>
      </p:sp>
    </p:spTree>
    <p:extLst>
      <p:ext uri="{BB962C8B-B14F-4D97-AF65-F5344CB8AC3E}">
        <p14:creationId xmlns:p14="http://schemas.microsoft.com/office/powerpoint/2010/main" val="648080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Changing the sentinel value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Modify your program to use a sentinel value of -1.</a:t>
            </a:r>
          </a:p>
          <a:p>
            <a:pPr lvl="1" eaLnBrk="1" hangingPunct="1"/>
            <a:r>
              <a:rPr lang="en-US" altLang="en-US" smtClean="0"/>
              <a:t>Example log of execution: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15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25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10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30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-1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The total is 80</a:t>
            </a:r>
          </a:p>
        </p:txBody>
      </p:sp>
    </p:spTree>
    <p:extLst>
      <p:ext uri="{BB962C8B-B14F-4D97-AF65-F5344CB8AC3E}">
        <p14:creationId xmlns:p14="http://schemas.microsoft.com/office/powerpoint/2010/main" val="253082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Changing the sentinel value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see the problem, change the sentinel's value to -1: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sum = 0;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number = 1;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"dummy value", anything but -1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while (number != 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-1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System.out.print("Enter a number (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-1</a:t>
            </a:r>
            <a:r>
              <a:rPr lang="en-US" altLang="en-US" sz="2000">
                <a:latin typeface="Courier New" panose="02070309020205020404" pitchFamily="49" charset="0"/>
              </a:rPr>
              <a:t> to quit): 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number = console.nextInt();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sum = sum + number;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System.out.println("The total is " + sum);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Now the solution produces the wrong output.  Why?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The total was 79</a:t>
            </a:r>
          </a:p>
        </p:txBody>
      </p:sp>
    </p:spTree>
    <p:extLst>
      <p:ext uri="{BB962C8B-B14F-4D97-AF65-F5344CB8AC3E}">
        <p14:creationId xmlns:p14="http://schemas.microsoft.com/office/powerpoint/2010/main" val="15383765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problem with our code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Our code uses a pattern like this: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sum = 0.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while (input is not the sentinel)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    prompt for input; read input.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    add input to the sum.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}</a:t>
            </a:r>
          </a:p>
          <a:p>
            <a:pPr lvl="1" eaLnBrk="1" hangingPunct="1">
              <a:buFontTx/>
              <a:buNone/>
            </a:pPr>
            <a:endParaRPr lang="en-US" altLang="en-US" sz="2000" i="1" dirty="0"/>
          </a:p>
          <a:p>
            <a:pPr eaLnBrk="1" hangingPunct="1"/>
            <a:r>
              <a:rPr lang="en-US" altLang="en-US" dirty="0" smtClean="0"/>
              <a:t>On the last pass, the sentinel -1 is added to the sum:</a:t>
            </a:r>
          </a:p>
          <a:p>
            <a:pPr lvl="1" eaLnBrk="1" hangingPunct="1">
              <a:buFontTx/>
              <a:buNone/>
            </a:pPr>
            <a:r>
              <a:rPr lang="en-US" altLang="en-US" i="1" dirty="0" smtClean="0"/>
              <a:t>    prompt for input; read input (-1).</a:t>
            </a:r>
          </a:p>
          <a:p>
            <a:pPr lvl="1" eaLnBrk="1" hangingPunct="1">
              <a:buFontTx/>
              <a:buNone/>
            </a:pPr>
            <a:r>
              <a:rPr lang="en-US" altLang="en-US" i="1" dirty="0" smtClean="0">
                <a:solidFill>
                  <a:srgbClr val="A50021"/>
                </a:solidFill>
              </a:rPr>
              <a:t>    add input (-1) to the sum.</a:t>
            </a:r>
          </a:p>
          <a:p>
            <a:pPr lvl="1" eaLnBrk="1" hangingPunct="1">
              <a:buFontTx/>
              <a:buNone/>
            </a:pPr>
            <a:endParaRPr lang="en-US" altLang="en-US" sz="2000" i="1" dirty="0">
              <a:solidFill>
                <a:srgbClr val="A50021"/>
              </a:solidFill>
            </a:endParaRPr>
          </a:p>
          <a:p>
            <a:pPr eaLnBrk="1" hangingPunct="1"/>
            <a:r>
              <a:rPr lang="en-US" altLang="en-US" dirty="0" smtClean="0"/>
              <a:t>This is a fencepost problem.</a:t>
            </a:r>
          </a:p>
          <a:p>
            <a:pPr lvl="1" eaLnBrk="1" hangingPunct="1"/>
            <a:r>
              <a:rPr lang="en-US" altLang="en-US" dirty="0" smtClean="0"/>
              <a:t>Must read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numbers, but only sum the first </a:t>
            </a:r>
            <a:r>
              <a:rPr lang="en-US" altLang="en-US" i="1" dirty="0" smtClean="0"/>
              <a:t>N-1</a:t>
            </a:r>
            <a:r>
              <a:rPr lang="en-US" altLang="en-US" dirty="0" smtClean="0"/>
              <a:t> of them.</a:t>
            </a:r>
          </a:p>
        </p:txBody>
      </p:sp>
    </p:spTree>
    <p:extLst>
      <p:ext uri="{BB962C8B-B14F-4D97-AF65-F5344CB8AC3E}">
        <p14:creationId xmlns:p14="http://schemas.microsoft.com/office/powerpoint/2010/main" val="1939587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17605</TotalTime>
  <Words>2092</Words>
  <Application>Microsoft Office PowerPoint</Application>
  <PresentationFormat>Widescreen</PresentationFormat>
  <Paragraphs>545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Calibri Light</vt:lpstr>
      <vt:lpstr>Courier New</vt:lpstr>
      <vt:lpstr>Tahoma</vt:lpstr>
      <vt:lpstr>Wingdings</vt:lpstr>
      <vt:lpstr>Custom Design</vt:lpstr>
      <vt:lpstr>while loops</vt:lpstr>
      <vt:lpstr>Categories of loops</vt:lpstr>
      <vt:lpstr>The while loop</vt:lpstr>
      <vt:lpstr>Example while loop</vt:lpstr>
      <vt:lpstr>Sentinel values</vt:lpstr>
      <vt:lpstr>Flawed sentinel solution</vt:lpstr>
      <vt:lpstr>Changing the sentinel value</vt:lpstr>
      <vt:lpstr>Changing the sentinel value</vt:lpstr>
      <vt:lpstr>The problem with our code</vt:lpstr>
      <vt:lpstr>A fencepost solution</vt:lpstr>
      <vt:lpstr>Correct sentinel code</vt:lpstr>
      <vt:lpstr>Sentinel as a constant</vt:lpstr>
      <vt:lpstr>do/while Loops</vt:lpstr>
      <vt:lpstr>The do/while loop</vt:lpstr>
      <vt:lpstr>do/while question</vt:lpstr>
      <vt:lpstr>Type boolean</vt:lpstr>
      <vt:lpstr>Methods that are tests</vt:lpstr>
      <vt:lpstr>Type boolean</vt:lpstr>
      <vt:lpstr>Using boolean</vt:lpstr>
      <vt:lpstr>Returning boolean</vt:lpstr>
      <vt:lpstr>Boolean question</vt:lpstr>
      <vt:lpstr>Boolean answer</vt:lpstr>
      <vt:lpstr>More Boolean Fun</vt:lpstr>
      <vt:lpstr>"Boolean Zen", part 1</vt:lpstr>
      <vt:lpstr>"Boolean Zen", part 2</vt:lpstr>
      <vt:lpstr>Solution w/ boolean var</vt:lpstr>
      <vt:lpstr>Solution w/ "Boolean Zen"</vt:lpstr>
      <vt:lpstr>"Boolean Zen" template</vt:lpstr>
      <vt:lpstr>Improved isPrime method</vt:lpstr>
      <vt:lpstr>Boolean Zen answer</vt:lpstr>
      <vt:lpstr>"Short-circuit" evaluation</vt:lpstr>
      <vt:lpstr>De Morgan's Law</vt:lpstr>
      <vt:lpstr>Boolean practice questions</vt:lpstr>
      <vt:lpstr>Boolean practice answers</vt:lpstr>
      <vt:lpstr>When to return?</vt:lpstr>
      <vt:lpstr>Solution</vt:lpstr>
      <vt:lpstr>while loop question</vt:lpstr>
      <vt:lpstr>while loop answer</vt:lpstr>
      <vt:lpstr>Boolean return questions</vt:lpstr>
      <vt:lpstr>Boolean return answers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606</cp:revision>
  <dcterms:created xsi:type="dcterms:W3CDTF">2008-06-28T20:57:21Z</dcterms:created>
  <dcterms:modified xsi:type="dcterms:W3CDTF">2017-11-07T16:17:44Z</dcterms:modified>
</cp:coreProperties>
</file>