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5"/>
  </p:notesMasterIdLst>
  <p:sldIdLst>
    <p:sldId id="349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60" r:id="rId12"/>
    <p:sldId id="326" r:id="rId13"/>
    <p:sldId id="327" r:id="rId14"/>
    <p:sldId id="328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04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D8DCC6C-6FCF-44A5-ABD3-BFC735EF123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496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smtClean="0">
                <a:latin typeface="Courier New" panose="02070309020205020404" pitchFamily="49" charset="0"/>
              </a:rPr>
              <a:t> random </a:t>
            </a:r>
            <a:r>
              <a:rPr lang="en-US" altLang="en-US" dirty="0" smtClean="0">
                <a:latin typeface="Courier New" panose="02070309020205020404" pitchFamily="49" charset="0"/>
              </a:rPr>
              <a:t>= </a:t>
            </a:r>
            <a:r>
              <a:rPr lang="en-US" altLang="en-US" dirty="0" err="1" smtClean="0">
                <a:latin typeface="Courier New" panose="02070309020205020404" pitchFamily="49" charset="0"/>
              </a:rPr>
              <a:t>rand.nextInt</a:t>
            </a:r>
            <a:r>
              <a:rPr lang="en-US" altLang="en-US" dirty="0" smtClean="0">
                <a:latin typeface="Courier New" panose="02070309020205020404" pitchFamily="49" charset="0"/>
              </a:rPr>
              <a:t>(5) * 2 + 4;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8D16-70A7-4A83-AAAB-7452C01DD78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157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BFA145-AACE-7842-AC73-AB22EEA0737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50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262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50468-E850-2F4C-B907-1D383D72B84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52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817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9AAF4-0E05-F047-AFBA-C4683D3736B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55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655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CB3BE-92DE-4545-93B4-9111C04E312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59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968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50E1A-D425-A643-B12A-3EE99CE32B0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61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064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1A9440-1CEE-5A44-AA29-A99604FC2A1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63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25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A8E22-E1A8-7746-82F0-477C5799BAF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6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221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Random </a:t>
            </a:r>
            <a:r>
              <a:rPr lang="en-US" altLang="en-US" dirty="0" smtClean="0"/>
              <a:t>Numbers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634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Random</a:t>
            </a:r>
            <a:r>
              <a:rPr lang="en-US" altLang="en-US" smtClean="0"/>
              <a:t> answer 2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1676400" y="1143000"/>
            <a:ext cx="8991600" cy="5181600"/>
          </a:xfrm>
        </p:spPr>
        <p:txBody>
          <a:bodyPr>
            <a:normAutofit fontScale="55000" lnSpcReduction="20000"/>
          </a:bodyPr>
          <a:lstStyle/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...</a:t>
            </a:r>
          </a:p>
          <a:p>
            <a:pPr marL="273050" indent="-273050">
              <a:lnSpc>
                <a:spcPct val="70000"/>
              </a:lnSpc>
              <a:buNone/>
            </a:pPr>
            <a:endParaRPr lang="en-US" altLang="en-US" sz="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    // Builds one addition problem and presents it to the user.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    // Returns 1 point if you get it right, 0 if wrong.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int play(Scanner console, Random rand) {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        // print the operands being added, and sum them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 operands = rand.nextInt(4) + 2;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 sum = rand.nextInt(10) + 1;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System.out.print(sum);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800">
                <a:latin typeface="Courier New" panose="02070309020205020404" pitchFamily="49" charset="0"/>
              </a:rPr>
              <a:t>       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i = 2; i &lt;= operands; i++) {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int n = rand.nextInt(10) + 1;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sum += n;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+ " + n);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 = ");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800">
                <a:latin typeface="Courier New" panose="02070309020205020404" pitchFamily="49" charset="0"/>
              </a:rPr>
              <a:t>       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        // read user's guess and report whether it was correct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 guess = console.nextInt();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 points = 1;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if (guess != sum) {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points = 0;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System.out.println("Wrong! The answer was " + sum);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return points;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06402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161 </a:t>
            </a:r>
            <a:r>
              <a:rPr lang="mr-IN" dirty="0" smtClean="0"/>
              <a:t>–</a:t>
            </a:r>
            <a:r>
              <a:rPr lang="en-US" dirty="0" smtClean="0"/>
              <a:t> Introduction to Programming I</a:t>
            </a:r>
          </a:p>
          <a:p>
            <a:r>
              <a:rPr lang="en-US" dirty="0" smtClean="0"/>
              <a:t>William Killian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11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Graphical objects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buNone/>
              <a:tabLst>
                <a:tab pos="1828800" algn="l"/>
              </a:tabLst>
            </a:pPr>
            <a:r>
              <a:rPr lang="en-US" altLang="en-US"/>
              <a:t>We will draw graphics in Java using 3 kinds of objects:</a:t>
            </a:r>
          </a:p>
          <a:p>
            <a:pPr marL="273050" indent="-273050">
              <a:buNone/>
              <a:tabLst>
                <a:tab pos="1828800" algn="l"/>
              </a:tabLst>
            </a:pPr>
            <a:endParaRPr lang="en-US" altLang="en-US" sz="1600"/>
          </a:p>
          <a:p>
            <a:pPr marL="273050" indent="-273050">
              <a:tabLst>
                <a:tab pos="1828800" algn="l"/>
              </a:tabLst>
            </a:pPr>
            <a:r>
              <a:rPr lang="en-US" altLang="en-US">
                <a:latin typeface="Courier New" charset="0"/>
              </a:rPr>
              <a:t>DrawingPanel</a:t>
            </a:r>
            <a:r>
              <a:rPr lang="en-US" altLang="en-US"/>
              <a:t>: A window on the screen.</a:t>
            </a:r>
          </a:p>
          <a:p>
            <a:pPr marL="639763" lvl="1" indent="-246063">
              <a:tabLst>
                <a:tab pos="1828800" algn="l"/>
              </a:tabLst>
            </a:pPr>
            <a:r>
              <a:rPr lang="en-US" altLang="en-US"/>
              <a:t>Not part of Java; provided by the authors.  See class web site.</a:t>
            </a:r>
          </a:p>
          <a:p>
            <a:pPr marL="639763" lvl="1" indent="-246063">
              <a:tabLst>
                <a:tab pos="1828800" algn="l"/>
              </a:tabLst>
            </a:pPr>
            <a:endParaRPr lang="en-US" altLang="en-US" sz="900"/>
          </a:p>
          <a:p>
            <a:pPr marL="639763" lvl="1" indent="-246063">
              <a:tabLst>
                <a:tab pos="1828800" algn="l"/>
              </a:tabLst>
            </a:pPr>
            <a:endParaRPr lang="en-US" altLang="en-US" sz="900"/>
          </a:p>
          <a:p>
            <a:pPr marL="273050" indent="-273050">
              <a:tabLst>
                <a:tab pos="1828800" algn="l"/>
              </a:tabLst>
            </a:pPr>
            <a:r>
              <a:rPr lang="en-US" altLang="en-US">
                <a:latin typeface="Courier New" charset="0"/>
              </a:rPr>
              <a:t>Graphics</a:t>
            </a:r>
            <a:r>
              <a:rPr lang="en-US" altLang="en-US"/>
              <a:t>: A "pen" to draw shapes </a:t>
            </a:r>
            <a:br>
              <a:rPr lang="en-US" altLang="en-US"/>
            </a:br>
            <a:r>
              <a:rPr lang="en-US" altLang="en-US"/>
              <a:t>	and lines on a window.</a:t>
            </a:r>
          </a:p>
          <a:p>
            <a:pPr marL="639763" lvl="1" indent="-246063">
              <a:tabLst>
                <a:tab pos="1828800" algn="l"/>
              </a:tabLst>
            </a:pPr>
            <a:endParaRPr lang="en-US" altLang="en-US" sz="900"/>
          </a:p>
          <a:p>
            <a:pPr marL="639763" lvl="1" indent="-246063">
              <a:tabLst>
                <a:tab pos="1828800" algn="l"/>
              </a:tabLst>
            </a:pPr>
            <a:endParaRPr lang="en-US" altLang="en-US" sz="900"/>
          </a:p>
          <a:p>
            <a:pPr marL="273050" indent="-273050">
              <a:tabLst>
                <a:tab pos="1828800" algn="l"/>
              </a:tabLst>
            </a:pPr>
            <a:r>
              <a:rPr lang="en-US" altLang="en-US">
                <a:latin typeface="Courier New" charset="0"/>
              </a:rPr>
              <a:t>Color</a:t>
            </a:r>
            <a:r>
              <a:rPr lang="en-US" altLang="en-US"/>
              <a:t>: Colors in which to draw shapes.</a:t>
            </a:r>
          </a:p>
          <a:p>
            <a:pPr marL="639763" lvl="1" indent="-246063">
              <a:tabLst>
                <a:tab pos="1828800" algn="l"/>
              </a:tabLst>
            </a:pPr>
            <a:endParaRPr lang="en-US" altLang="en-US"/>
          </a:p>
        </p:txBody>
      </p:sp>
      <p:pic>
        <p:nvPicPr>
          <p:cNvPr id="5498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581401"/>
            <a:ext cx="2338388" cy="280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9730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charset="0"/>
              </a:rPr>
              <a:t>DrawingPanel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i="1"/>
              <a:t>"Canvas" objects that represents windows/drawing surfaces</a:t>
            </a:r>
          </a:p>
          <a:p>
            <a:pPr lvl="1"/>
            <a:endParaRPr lang="en-US" altLang="en-US" i="1"/>
          </a:p>
          <a:p>
            <a:r>
              <a:rPr lang="en-US" altLang="en-US"/>
              <a:t>To create a window:</a:t>
            </a:r>
            <a:endParaRPr lang="en-US" altLang="en-US" sz="900"/>
          </a:p>
          <a:p>
            <a:pPr lvl="1">
              <a:buFontTx/>
              <a:buNone/>
            </a:pPr>
            <a:r>
              <a:rPr lang="en-US" altLang="en-US" sz="2000">
                <a:latin typeface="Courier New" charset="0"/>
              </a:rPr>
              <a:t>DrawingPanel 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charset="0"/>
              </a:rPr>
              <a:t> = new DrawingPanel(</a:t>
            </a:r>
            <a:r>
              <a:rPr lang="en-US" altLang="en-US" sz="2000" b="1"/>
              <a:t>width</a:t>
            </a:r>
            <a:r>
              <a:rPr lang="en-US" altLang="en-US" sz="2000"/>
              <a:t>, </a:t>
            </a:r>
            <a:r>
              <a:rPr lang="en-US" altLang="en-US" sz="2000" b="1"/>
              <a:t>height</a:t>
            </a:r>
            <a:r>
              <a:rPr lang="en-US" altLang="en-US" sz="2000">
                <a:latin typeface="Courier New" charset="0"/>
              </a:rPr>
              <a:t>);</a:t>
            </a:r>
          </a:p>
          <a:p>
            <a:pPr lvl="1">
              <a:buFontTx/>
              <a:buNone/>
            </a:pPr>
            <a:endParaRPr lang="en-US" altLang="en-US" sz="800"/>
          </a:p>
          <a:p>
            <a:pPr lvl="1">
              <a:buFontTx/>
              <a:buNone/>
            </a:pPr>
            <a:r>
              <a:rPr lang="en-US" altLang="en-US" sz="2000"/>
              <a:t>Example:</a:t>
            </a:r>
            <a:endParaRPr lang="en-US" altLang="en-US" sz="800"/>
          </a:p>
          <a:p>
            <a:pPr lvl="1">
              <a:buFontTx/>
              <a:buNone/>
            </a:pPr>
            <a:r>
              <a:rPr lang="en-US" altLang="en-US" sz="2000">
                <a:latin typeface="Courier New" charset="0"/>
              </a:rPr>
              <a:t>DrawingPanel panel = new DrawingPanel(300, 200);</a:t>
            </a:r>
          </a:p>
          <a:p>
            <a:pPr lvl="1"/>
            <a:endParaRPr lang="en-US" altLang="en-US" sz="2000"/>
          </a:p>
          <a:p>
            <a:pPr lvl="1"/>
            <a:endParaRPr lang="en-US" altLang="en-US" sz="2000"/>
          </a:p>
          <a:p>
            <a:pPr lvl="1"/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/>
              <a:t>The window has nothing on it.</a:t>
            </a:r>
          </a:p>
          <a:p>
            <a:pPr lvl="1"/>
            <a:r>
              <a:rPr lang="en-US" altLang="en-US"/>
              <a:t>We draw shapes / lines on it with</a:t>
            </a:r>
            <a:br>
              <a:rPr lang="en-US" altLang="en-US"/>
            </a:br>
            <a:r>
              <a:rPr lang="en-US" altLang="en-US"/>
              <a:t>another object of type </a:t>
            </a:r>
            <a:r>
              <a:rPr lang="en-US" altLang="en-US">
                <a:latin typeface="Courier New" charset="0"/>
              </a:rPr>
              <a:t>Graphics</a:t>
            </a:r>
            <a:r>
              <a:rPr lang="en-US" altLang="en-US"/>
              <a:t>. </a:t>
            </a:r>
          </a:p>
        </p:txBody>
      </p:sp>
      <p:pic>
        <p:nvPicPr>
          <p:cNvPr id="5519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3962400"/>
            <a:ext cx="2925763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51941" name="Picture 5" descr="easel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539" y="36513"/>
            <a:ext cx="846137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512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charset="0"/>
              </a:rPr>
              <a:t>Graphics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i="1"/>
              <a:t>"Pen" or "paint brush" objects to draw lines and shapes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Access it by calling </a:t>
            </a:r>
            <a:r>
              <a:rPr lang="en-US" altLang="en-US">
                <a:latin typeface="Courier New" charset="0"/>
              </a:rPr>
              <a:t>getGraphics</a:t>
            </a:r>
            <a:r>
              <a:rPr lang="en-US" altLang="en-US"/>
              <a:t> on your </a:t>
            </a:r>
            <a:r>
              <a:rPr lang="en-US" altLang="en-US">
                <a:latin typeface="Courier New" charset="0"/>
              </a:rPr>
              <a:t>DrawingPanel</a:t>
            </a:r>
            <a:r>
              <a:rPr lang="en-US" altLang="en-US"/>
              <a:t>.</a:t>
            </a:r>
          </a:p>
          <a:p>
            <a:pPr lvl="1">
              <a:buFontTx/>
              <a:buNone/>
            </a:pPr>
            <a:r>
              <a:rPr lang="en-US" altLang="en-US">
                <a:latin typeface="Courier New" charset="0"/>
              </a:rPr>
              <a:t>	Graphics g = panel.getGraphics();</a:t>
            </a:r>
          </a:p>
          <a:p>
            <a:pPr lvl="1"/>
            <a:endParaRPr lang="en-US" altLang="en-US"/>
          </a:p>
          <a:p>
            <a:r>
              <a:rPr lang="en-US" altLang="en-US"/>
              <a:t>Draw shapes by calling methods</a:t>
            </a:r>
            <a:br>
              <a:rPr lang="en-US" altLang="en-US"/>
            </a:br>
            <a:r>
              <a:rPr lang="en-US" altLang="en-US"/>
              <a:t>on the </a:t>
            </a:r>
            <a:r>
              <a:rPr lang="en-US" altLang="en-US">
                <a:latin typeface="Courier New" charset="0"/>
              </a:rPr>
              <a:t>Graphics</a:t>
            </a:r>
            <a:r>
              <a:rPr lang="en-US" altLang="en-US"/>
              <a:t> object.</a:t>
            </a:r>
          </a:p>
          <a:p>
            <a:pPr lvl="1">
              <a:buFontTx/>
              <a:buNone/>
            </a:pPr>
            <a:endParaRPr lang="en-US" altLang="en-US" sz="900">
              <a:latin typeface="Courier New" charset="0"/>
            </a:endParaRPr>
          </a:p>
          <a:p>
            <a:pPr lvl="1">
              <a:buFontTx/>
              <a:buNone/>
            </a:pPr>
            <a:r>
              <a:rPr lang="en-US" altLang="en-US">
                <a:latin typeface="Courier New" charset="0"/>
              </a:rPr>
              <a:t>	g.fillRect(10, 30, 60, 35);</a:t>
            </a:r>
          </a:p>
          <a:p>
            <a:pPr lvl="1">
              <a:buFontTx/>
              <a:buNone/>
            </a:pPr>
            <a:r>
              <a:rPr lang="en-US" altLang="en-US">
                <a:latin typeface="Courier New" charset="0"/>
              </a:rPr>
              <a:t>	g.fillOval(80, 40, 50, 70);</a:t>
            </a:r>
          </a:p>
        </p:txBody>
      </p:sp>
      <p:pic>
        <p:nvPicPr>
          <p:cNvPr id="5539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3960814"/>
            <a:ext cx="2925763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53989" name="Picture 5" descr="paintbrus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9" y="31750"/>
            <a:ext cx="81597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64172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Coordinate system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2627313" algn="l"/>
              </a:tabLst>
            </a:pPr>
            <a:r>
              <a:rPr lang="en-US" altLang="en-US"/>
              <a:t>Each (x, y) position is a </a:t>
            </a:r>
            <a:r>
              <a:rPr lang="en-US" altLang="en-US" i="1"/>
              <a:t>pixel</a:t>
            </a:r>
            <a:r>
              <a:rPr lang="en-US" altLang="en-US"/>
              <a:t>  ("picture element").</a:t>
            </a:r>
          </a:p>
          <a:p>
            <a:pPr marL="639763" lvl="1" indent="-246063">
              <a:tabLst>
                <a:tab pos="2627313" algn="l"/>
              </a:tabLst>
            </a:pPr>
            <a:endParaRPr lang="en-US" altLang="en-US"/>
          </a:p>
          <a:p>
            <a:pPr marL="273050" indent="-273050">
              <a:tabLst>
                <a:tab pos="2627313" algn="l"/>
              </a:tabLst>
            </a:pPr>
            <a:r>
              <a:rPr lang="en-US" altLang="en-US"/>
              <a:t>Position (0, 0) is at the window's top-left corner.</a:t>
            </a:r>
          </a:p>
          <a:p>
            <a:pPr marL="639763" lvl="1" indent="-246063">
              <a:tabLst>
                <a:tab pos="2627313" algn="l"/>
              </a:tabLst>
            </a:pPr>
            <a:r>
              <a:rPr lang="en-US" altLang="en-US"/>
              <a:t>x increases rightward and the y increases </a:t>
            </a:r>
            <a:r>
              <a:rPr lang="en-US" altLang="en-US" u="sng"/>
              <a:t>downward</a:t>
            </a:r>
            <a:r>
              <a:rPr lang="en-US" altLang="en-US"/>
              <a:t>.</a:t>
            </a:r>
          </a:p>
          <a:p>
            <a:pPr marL="639763" lvl="1" indent="-246063">
              <a:tabLst>
                <a:tab pos="2627313" algn="l"/>
              </a:tabLst>
            </a:pPr>
            <a:endParaRPr lang="en-US" altLang="en-US"/>
          </a:p>
          <a:p>
            <a:pPr marL="273050" indent="-273050">
              <a:tabLst>
                <a:tab pos="2627313" algn="l"/>
              </a:tabLst>
            </a:pPr>
            <a:r>
              <a:rPr lang="en-US" altLang="en-US"/>
              <a:t>The rectangle from (0, 0) to (200, 100) looks like this:</a:t>
            </a:r>
            <a:endParaRPr lang="en-US" altLang="en-US">
              <a:latin typeface="Courier New" charset="0"/>
            </a:endParaRPr>
          </a:p>
          <a:p>
            <a:pPr marL="639763" lvl="1" indent="-246063">
              <a:buNone/>
              <a:tabLst>
                <a:tab pos="2627313" algn="l"/>
              </a:tabLst>
            </a:pPr>
            <a:endParaRPr lang="en-US" altLang="en-US" sz="1800">
              <a:latin typeface="Courier New" charset="0"/>
            </a:endParaRPr>
          </a:p>
          <a:p>
            <a:pPr marL="639763" lvl="1" indent="-246063">
              <a:buNone/>
              <a:tabLst>
                <a:tab pos="2627313" algn="l"/>
              </a:tabLst>
            </a:pPr>
            <a:r>
              <a:rPr lang="en-US" altLang="en-US" sz="1800"/>
              <a:t>(0, 0) 	x+</a:t>
            </a:r>
          </a:p>
          <a:p>
            <a:pPr marL="639763" lvl="1" indent="-246063">
              <a:buNone/>
              <a:tabLst>
                <a:tab pos="2627313" algn="l"/>
              </a:tabLst>
            </a:pPr>
            <a:r>
              <a:rPr lang="en-US" altLang="en-US" sz="1800"/>
              <a:t>      </a:t>
            </a:r>
          </a:p>
          <a:p>
            <a:pPr marL="639763" lvl="1" indent="-246063">
              <a:buNone/>
              <a:tabLst>
                <a:tab pos="2627313" algn="l"/>
              </a:tabLst>
            </a:pPr>
            <a:r>
              <a:rPr lang="en-US" altLang="en-US" sz="1800"/>
              <a:t>      </a:t>
            </a:r>
          </a:p>
          <a:p>
            <a:pPr marL="639763" lvl="1" indent="-246063">
              <a:buNone/>
              <a:tabLst>
                <a:tab pos="2627313" algn="l"/>
              </a:tabLst>
            </a:pPr>
            <a:r>
              <a:rPr lang="en-US" altLang="en-US" sz="1800"/>
              <a:t>		(200, 100)</a:t>
            </a:r>
          </a:p>
          <a:p>
            <a:pPr marL="639763" lvl="1" indent="-246063">
              <a:buNone/>
              <a:tabLst>
                <a:tab pos="2627313" algn="l"/>
              </a:tabLst>
            </a:pPr>
            <a:r>
              <a:rPr lang="en-US" altLang="en-US" sz="1800"/>
              <a:t>      y+</a:t>
            </a:r>
          </a:p>
        </p:txBody>
      </p:sp>
      <p:grpSp>
        <p:nvGrpSpPr>
          <p:cNvPr id="558084" name="Group 4"/>
          <p:cNvGrpSpPr>
            <a:grpSpLocks/>
          </p:cNvGrpSpPr>
          <p:nvPr/>
        </p:nvGrpSpPr>
        <p:grpSpPr bwMode="auto">
          <a:xfrm>
            <a:off x="2819400" y="4419600"/>
            <a:ext cx="1371600" cy="914400"/>
            <a:chOff x="864" y="2544"/>
            <a:chExt cx="864" cy="576"/>
          </a:xfrm>
        </p:grpSpPr>
        <p:sp>
          <p:nvSpPr>
            <p:cNvPr id="558085" name="Rectangle 5"/>
            <p:cNvSpPr>
              <a:spLocks noChangeArrowheads="1"/>
            </p:cNvSpPr>
            <p:nvPr/>
          </p:nvSpPr>
          <p:spPr bwMode="auto">
            <a:xfrm>
              <a:off x="912" y="2592"/>
              <a:ext cx="816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86" name="Line 6"/>
            <p:cNvSpPr>
              <a:spLocks noChangeShapeType="1"/>
            </p:cNvSpPr>
            <p:nvPr/>
          </p:nvSpPr>
          <p:spPr bwMode="auto">
            <a:xfrm>
              <a:off x="912" y="254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8087" name="Line 7"/>
            <p:cNvSpPr>
              <a:spLocks noChangeShapeType="1"/>
            </p:cNvSpPr>
            <p:nvPr/>
          </p:nvSpPr>
          <p:spPr bwMode="auto">
            <a:xfrm>
              <a:off x="864" y="25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893235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charset="0"/>
              </a:rPr>
              <a:t>Graphics</a:t>
            </a:r>
            <a:r>
              <a:rPr lang="en-US" altLang="en-US"/>
              <a:t> methods</a:t>
            </a:r>
          </a:p>
        </p:txBody>
      </p:sp>
      <p:graphicFrame>
        <p:nvGraphicFramePr>
          <p:cNvPr id="560131" name="Group 3"/>
          <p:cNvGraphicFramePr>
            <a:graphicFrameLocks noGrp="1"/>
          </p:cNvGraphicFramePr>
          <p:nvPr/>
        </p:nvGraphicFramePr>
        <p:xfrm>
          <a:off x="1581150" y="1511300"/>
          <a:ext cx="9029700" cy="4608576"/>
        </p:xfrm>
        <a:graphic>
          <a:graphicData uri="http://schemas.openxmlformats.org/drawingml/2006/table">
            <a:tbl>
              <a:tblPr/>
              <a:tblGrid>
                <a:gridCol w="4351338"/>
                <a:gridCol w="4678362"/>
              </a:tblGrid>
              <a:tr h="381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g.drawLine(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x1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y1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x2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y2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);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line between points (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x1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y1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), (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x2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y2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g.drawOval(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width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height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);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outline largest oval that fits in a box of size </a:t>
                      </a: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width </a:t>
                      </a: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* </a:t>
                      </a: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height</a:t>
                      </a: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with top-left at (</a:t>
                      </a: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</a:t>
                      </a: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</a:t>
                      </a: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g.drawRect(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width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height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);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outline of rectangle of size</a:t>
                      </a:r>
                      <a:b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</a:b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width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*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height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with top-left at (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g.drawString(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text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);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text with bottom-left at </a:t>
                      </a: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(x, 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g.fillOval(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width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height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);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fill largest oval that fits in a box of size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width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*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height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with top-left at (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g.fillRect(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width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height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);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fill rectangle of size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width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*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height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with top-left at (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g.setColor(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Color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);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set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Graphics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to paint any following shapes in the given 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83622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charset="0"/>
              </a:rPr>
              <a:t>Color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r>
              <a:rPr lang="en-US" altLang="en-US"/>
              <a:t>Specified as predefined </a:t>
            </a:r>
            <a:r>
              <a:rPr lang="en-US" altLang="en-US">
                <a:latin typeface="Courier New" charset="0"/>
              </a:rPr>
              <a:t>Color</a:t>
            </a:r>
            <a:r>
              <a:rPr lang="en-US" altLang="en-US"/>
              <a:t> class constants:</a:t>
            </a:r>
          </a:p>
          <a:p>
            <a:pPr marL="639763" lvl="1" indent="-246063">
              <a:buNone/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endParaRPr lang="en-US" altLang="en-US" sz="900">
              <a:latin typeface="Courier New" charset="0"/>
            </a:endParaRPr>
          </a:p>
          <a:p>
            <a:pPr marL="639763" lvl="1" indent="-246063">
              <a:buNone/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r>
              <a:rPr lang="en-US" altLang="en-US">
                <a:latin typeface="Courier New" charset="0"/>
              </a:rPr>
              <a:t>	Color.</a:t>
            </a:r>
            <a:r>
              <a:rPr lang="en-US" altLang="en-US" b="1"/>
              <a:t>CONSTANT_NAME</a:t>
            </a:r>
            <a:r>
              <a:rPr lang="en-US" altLang="en-US">
                <a:latin typeface="Courier New" charset="0"/>
              </a:rPr>
              <a:t/>
            </a:r>
            <a:br>
              <a:rPr lang="en-US" altLang="en-US">
                <a:latin typeface="Courier New" charset="0"/>
              </a:rPr>
            </a:br>
            <a:endParaRPr lang="en-US" altLang="en-US">
              <a:latin typeface="Courier New" charset="0"/>
            </a:endParaRPr>
          </a:p>
          <a:p>
            <a:pPr marL="639763" lvl="1" indent="-246063">
              <a:buNone/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r>
              <a:rPr lang="en-US" altLang="en-US">
                <a:latin typeface="Courier New" charset="0"/>
              </a:rPr>
              <a:t>	</a:t>
            </a:r>
            <a:r>
              <a:rPr lang="en-US" altLang="en-US"/>
              <a:t>where </a:t>
            </a:r>
            <a:r>
              <a:rPr lang="en-US" altLang="en-US" b="1"/>
              <a:t>CONSTANT_NAME</a:t>
            </a:r>
            <a:r>
              <a:rPr lang="en-US" altLang="en-US"/>
              <a:t> is one of:</a:t>
            </a:r>
          </a:p>
          <a:p>
            <a:pPr lvl="2" indent="-246063">
              <a:lnSpc>
                <a:spcPct val="110000"/>
              </a:lnSpc>
              <a:buNone/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r>
              <a:rPr lang="en-US" altLang="en-US">
                <a:latin typeface="Courier New" charset="0"/>
              </a:rPr>
              <a:t>	BLACK</a:t>
            </a:r>
            <a:r>
              <a:rPr lang="en-US" altLang="en-US"/>
              <a:t>,	</a:t>
            </a:r>
            <a:r>
              <a:rPr lang="en-US" altLang="en-US">
                <a:latin typeface="Courier New" charset="0"/>
              </a:rPr>
              <a:t>BLUE</a:t>
            </a:r>
            <a:r>
              <a:rPr lang="en-US" altLang="en-US"/>
              <a:t>,  	</a:t>
            </a:r>
            <a:r>
              <a:rPr lang="en-US" altLang="en-US">
                <a:latin typeface="Courier New" charset="0"/>
              </a:rPr>
              <a:t>CYAN</a:t>
            </a:r>
            <a:r>
              <a:rPr lang="en-US" altLang="en-US"/>
              <a:t>,	</a:t>
            </a:r>
            <a:r>
              <a:rPr lang="en-US" altLang="en-US">
                <a:latin typeface="Courier New" charset="0"/>
              </a:rPr>
              <a:t>DARK_GRAY</a:t>
            </a:r>
            <a:r>
              <a:rPr lang="en-US" altLang="en-US"/>
              <a:t>,	</a:t>
            </a:r>
            <a:r>
              <a:rPr lang="en-US" altLang="en-US">
                <a:latin typeface="Courier New" charset="0"/>
              </a:rPr>
              <a:t>GRAY</a:t>
            </a:r>
            <a:r>
              <a:rPr lang="en-US" altLang="en-US"/>
              <a:t>,</a:t>
            </a:r>
            <a:br>
              <a:rPr lang="en-US" altLang="en-US"/>
            </a:br>
            <a:r>
              <a:rPr lang="en-US" altLang="en-US">
                <a:latin typeface="Courier New" charset="0"/>
              </a:rPr>
              <a:t>GREEN</a:t>
            </a:r>
            <a:r>
              <a:rPr lang="en-US" altLang="en-US"/>
              <a:t>,	</a:t>
            </a:r>
            <a:r>
              <a:rPr lang="en-US" altLang="en-US">
                <a:latin typeface="Courier New" charset="0"/>
              </a:rPr>
              <a:t>LIGHT_GRAY</a:t>
            </a:r>
            <a:r>
              <a:rPr lang="en-US" altLang="en-US"/>
              <a:t>,	</a:t>
            </a:r>
            <a:r>
              <a:rPr lang="en-US" altLang="en-US">
                <a:latin typeface="Courier New" charset="0"/>
              </a:rPr>
              <a:t>MAGENTA</a:t>
            </a:r>
            <a:r>
              <a:rPr lang="en-US" altLang="en-US"/>
              <a:t>,	</a:t>
            </a:r>
            <a:r>
              <a:rPr lang="en-US" altLang="en-US">
                <a:latin typeface="Courier New" charset="0"/>
              </a:rPr>
              <a:t>ORANGE</a:t>
            </a:r>
            <a:r>
              <a:rPr lang="en-US" altLang="en-US"/>
              <a:t>,</a:t>
            </a:r>
            <a:br>
              <a:rPr lang="en-US" altLang="en-US"/>
            </a:br>
            <a:r>
              <a:rPr lang="en-US" altLang="en-US">
                <a:latin typeface="Courier New" charset="0"/>
              </a:rPr>
              <a:t>PINK</a:t>
            </a:r>
            <a:r>
              <a:rPr lang="en-US" altLang="en-US"/>
              <a:t>,	</a:t>
            </a:r>
            <a:r>
              <a:rPr lang="en-US" altLang="en-US">
                <a:latin typeface="Courier New" charset="0"/>
              </a:rPr>
              <a:t>RED</a:t>
            </a:r>
            <a:r>
              <a:rPr lang="en-US" altLang="en-US"/>
              <a:t>,  	</a:t>
            </a:r>
            <a:r>
              <a:rPr lang="en-US" altLang="en-US">
                <a:latin typeface="Courier New" charset="0"/>
              </a:rPr>
              <a:t>WHITE</a:t>
            </a:r>
            <a:r>
              <a:rPr lang="en-US" altLang="en-US"/>
              <a:t>,	</a:t>
            </a:r>
            <a:r>
              <a:rPr lang="en-US" altLang="en-US">
                <a:latin typeface="Courier New" charset="0"/>
              </a:rPr>
              <a:t>YELLOW</a:t>
            </a:r>
          </a:p>
          <a:p>
            <a:pPr lvl="2" indent="-246063">
              <a:lnSpc>
                <a:spcPct val="110000"/>
              </a:lnSpc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endParaRPr lang="en-US" altLang="en-US">
              <a:latin typeface="Courier New" charset="0"/>
            </a:endParaRPr>
          </a:p>
          <a:p>
            <a:pPr marL="273050" indent="-273050"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r>
              <a:rPr lang="en-US" altLang="en-US"/>
              <a:t>Or create one using </a:t>
            </a:r>
            <a:r>
              <a:rPr lang="en-US" altLang="en-US" u="sng"/>
              <a:t>R</a:t>
            </a:r>
            <a:r>
              <a:rPr lang="en-US" altLang="en-US"/>
              <a:t>ed-</a:t>
            </a:r>
            <a:r>
              <a:rPr lang="en-US" altLang="en-US" u="sng"/>
              <a:t>G</a:t>
            </a:r>
            <a:r>
              <a:rPr lang="en-US" altLang="en-US"/>
              <a:t>reen-</a:t>
            </a:r>
            <a:r>
              <a:rPr lang="en-US" altLang="en-US" u="sng"/>
              <a:t>B</a:t>
            </a:r>
            <a:r>
              <a:rPr lang="en-US" altLang="en-US"/>
              <a:t>lue (RGB) values of 0-255</a:t>
            </a:r>
          </a:p>
          <a:p>
            <a:pPr marL="639763" lvl="1" indent="-246063">
              <a:buNone/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endParaRPr lang="en-US" altLang="en-US" sz="900">
              <a:latin typeface="Courier New" charset="0"/>
            </a:endParaRPr>
          </a:p>
          <a:p>
            <a:pPr marL="639763" lvl="1" indent="-246063">
              <a:buNone/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r>
              <a:rPr lang="en-US" altLang="en-US">
                <a:latin typeface="Courier New" charset="0"/>
              </a:rPr>
              <a:t>	Color </a:t>
            </a:r>
            <a:r>
              <a:rPr lang="en-US" altLang="en-US" b="1"/>
              <a:t>name</a:t>
            </a:r>
            <a:r>
              <a:rPr lang="en-US" altLang="en-US">
                <a:latin typeface="Courier New" charset="0"/>
              </a:rPr>
              <a:t> = new Color(</a:t>
            </a:r>
            <a:r>
              <a:rPr lang="en-US" altLang="en-US" b="1"/>
              <a:t>red</a:t>
            </a:r>
            <a:r>
              <a:rPr lang="en-US" altLang="en-US">
                <a:latin typeface="Courier New" charset="0"/>
              </a:rPr>
              <a:t>, </a:t>
            </a:r>
            <a:r>
              <a:rPr lang="en-US" altLang="en-US" b="1"/>
              <a:t>green</a:t>
            </a:r>
            <a:r>
              <a:rPr lang="en-US" altLang="en-US">
                <a:latin typeface="Courier New" charset="0"/>
              </a:rPr>
              <a:t>, </a:t>
            </a:r>
            <a:r>
              <a:rPr lang="en-US" altLang="en-US" b="1"/>
              <a:t>blue</a:t>
            </a:r>
            <a:r>
              <a:rPr lang="en-US" altLang="en-US">
                <a:latin typeface="Courier New" charset="0"/>
              </a:rPr>
              <a:t>);</a:t>
            </a:r>
          </a:p>
          <a:p>
            <a:pPr marL="639763" lvl="1" indent="-246063"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endParaRPr lang="en-US" altLang="en-US" sz="1100">
              <a:latin typeface="Courier New" charset="0"/>
            </a:endParaRPr>
          </a:p>
          <a:p>
            <a:pPr marL="639763" lvl="1" indent="-246063"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r>
              <a:rPr lang="en-US" altLang="en-US"/>
              <a:t>Example:</a:t>
            </a:r>
          </a:p>
          <a:p>
            <a:pPr marL="639763" lvl="1" indent="-246063">
              <a:buNone/>
              <a:tabLst>
                <a:tab pos="2230438" algn="l"/>
                <a:tab pos="4117975" algn="l"/>
                <a:tab pos="5545138" algn="l"/>
                <a:tab pos="7432675" algn="l"/>
              </a:tabLst>
            </a:pPr>
            <a:r>
              <a:rPr lang="en-US" altLang="en-US"/>
              <a:t>	</a:t>
            </a:r>
            <a:r>
              <a:rPr lang="en-US" altLang="en-US">
                <a:latin typeface="Courier New" charset="0"/>
              </a:rPr>
              <a:t>Color brown = new Color(192, 128, 64);</a:t>
            </a:r>
          </a:p>
        </p:txBody>
      </p:sp>
      <p:pic>
        <p:nvPicPr>
          <p:cNvPr id="5621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76200"/>
            <a:ext cx="9144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396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colors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/>
              <a:t>Pass a </a:t>
            </a:r>
            <a:r>
              <a:rPr lang="en-US" altLang="en-US">
                <a:latin typeface="Courier New" charset="0"/>
              </a:rPr>
              <a:t>Color</a:t>
            </a:r>
            <a:r>
              <a:rPr lang="en-US" altLang="en-US"/>
              <a:t> to </a:t>
            </a:r>
            <a:r>
              <a:rPr lang="en-US" altLang="en-US">
                <a:latin typeface="Courier New" charset="0"/>
              </a:rPr>
              <a:t>Graphics</a:t>
            </a:r>
            <a:r>
              <a:rPr lang="en-US" altLang="en-US"/>
              <a:t> object's </a:t>
            </a:r>
            <a:r>
              <a:rPr lang="en-US" altLang="en-US">
                <a:latin typeface="Courier New" charset="0"/>
              </a:rPr>
              <a:t>setColor</a:t>
            </a:r>
            <a:r>
              <a:rPr lang="en-US" altLang="en-US"/>
              <a:t> method</a:t>
            </a:r>
          </a:p>
          <a:p>
            <a:pPr lvl="1"/>
            <a:r>
              <a:rPr lang="en-US" altLang="en-US"/>
              <a:t>Subsequent shapes will be drawn in the new color.</a:t>
            </a:r>
          </a:p>
          <a:p>
            <a:pPr lvl="1">
              <a:buFontTx/>
              <a:buNone/>
            </a:pPr>
            <a:endParaRPr lang="en-US" altLang="en-US" sz="900">
              <a:latin typeface="Courier New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	g.setColor(</a:t>
            </a:r>
            <a:r>
              <a:rPr lang="en-US" altLang="en-US" b="1">
                <a:latin typeface="Courier New" charset="0"/>
              </a:rPr>
              <a:t>Color.BLACK</a:t>
            </a:r>
            <a:r>
              <a:rPr lang="en-US" altLang="en-US">
                <a:latin typeface="Courier New" charset="0"/>
              </a:rPr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	g.fillRect(10, 30, 100, 50);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	g.drawLine(20, 0, 10, 30);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	g.setColor(</a:t>
            </a:r>
            <a:r>
              <a:rPr lang="en-US" altLang="en-US" b="1">
                <a:latin typeface="Courier New" charset="0"/>
              </a:rPr>
              <a:t>Color.RED</a:t>
            </a:r>
            <a:r>
              <a:rPr lang="en-US" altLang="en-US">
                <a:latin typeface="Courier New" charset="0"/>
              </a:rPr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	g.fillOval(60, 40, 40, 70);</a:t>
            </a:r>
            <a:endParaRPr lang="en-US" altLang="en-US"/>
          </a:p>
          <a:p>
            <a:pPr lvl="1">
              <a:lnSpc>
                <a:spcPct val="60000"/>
              </a:lnSpc>
            </a:pPr>
            <a:endParaRPr lang="en-US" altLang="en-US"/>
          </a:p>
          <a:p>
            <a:pPr lvl="1">
              <a:lnSpc>
                <a:spcPct val="60000"/>
              </a:lnSpc>
            </a:pPr>
            <a:endParaRPr lang="en-US" altLang="en-US"/>
          </a:p>
          <a:p>
            <a:r>
              <a:rPr lang="en-US" altLang="en-US"/>
              <a:t>Pass a color to </a:t>
            </a:r>
            <a:r>
              <a:rPr lang="en-US" altLang="en-US">
                <a:latin typeface="Courier New" charset="0"/>
              </a:rPr>
              <a:t>DrawingPanel</a:t>
            </a:r>
            <a:r>
              <a:rPr lang="en-US" altLang="en-US"/>
              <a:t>'s </a:t>
            </a:r>
            <a:r>
              <a:rPr lang="en-US" altLang="en-US">
                <a:latin typeface="Courier New" charset="0"/>
              </a:rPr>
              <a:t>setBackground</a:t>
            </a:r>
            <a:r>
              <a:rPr lang="en-US" altLang="en-US"/>
              <a:t> method</a:t>
            </a:r>
          </a:p>
          <a:p>
            <a:pPr lvl="1"/>
            <a:r>
              <a:rPr lang="en-US" altLang="en-US"/>
              <a:t>The overall window background color will change.</a:t>
            </a:r>
          </a:p>
          <a:p>
            <a:pPr lvl="1">
              <a:buFontTx/>
              <a:buNone/>
            </a:pPr>
            <a:endParaRPr lang="en-US" altLang="en-US" sz="900">
              <a:latin typeface="Courier New" charset="0"/>
            </a:endParaRPr>
          </a:p>
          <a:p>
            <a:pPr lvl="1">
              <a:buFontTx/>
              <a:buNone/>
            </a:pPr>
            <a:r>
              <a:rPr lang="en-US" altLang="en-US">
                <a:latin typeface="Courier New" charset="0"/>
              </a:rPr>
              <a:t>	Color brown = new Color(192, 128, 64);</a:t>
            </a:r>
          </a:p>
          <a:p>
            <a:pPr lvl="1">
              <a:buFontTx/>
              <a:buNone/>
            </a:pPr>
            <a:r>
              <a:rPr lang="en-US" altLang="en-US">
                <a:latin typeface="Courier New" charset="0"/>
              </a:rPr>
              <a:t>	panel.setBackground(</a:t>
            </a:r>
            <a:r>
              <a:rPr lang="en-US" altLang="en-US" b="1">
                <a:latin typeface="Courier New" charset="0"/>
              </a:rPr>
              <a:t>brown</a:t>
            </a:r>
            <a:r>
              <a:rPr lang="en-US" altLang="en-US">
                <a:latin typeface="Courier New" charset="0"/>
              </a:rPr>
              <a:t>);</a:t>
            </a:r>
          </a:p>
        </p:txBody>
      </p:sp>
      <p:pic>
        <p:nvPicPr>
          <p:cNvPr id="5642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2133601"/>
            <a:ext cx="1327150" cy="166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642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4864101"/>
            <a:ext cx="13081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56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Outlined shapes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en-US"/>
              <a:t>To draw a colored shape with an outline, first </a:t>
            </a:r>
            <a:r>
              <a:rPr lang="en-US" altLang="en-US" i="1"/>
              <a:t>fill </a:t>
            </a:r>
            <a:r>
              <a:rPr lang="en-US" altLang="en-US"/>
              <a:t>it, </a:t>
            </a:r>
            <a:br>
              <a:rPr lang="en-US" altLang="en-US"/>
            </a:br>
            <a:r>
              <a:rPr lang="en-US" altLang="en-US"/>
              <a:t>then </a:t>
            </a:r>
            <a:r>
              <a:rPr lang="en-US" altLang="en-US" i="1"/>
              <a:t>draw </a:t>
            </a:r>
            <a:r>
              <a:rPr lang="en-US" altLang="en-US"/>
              <a:t>the same shape in the outline color.</a:t>
            </a:r>
            <a:endParaRPr lang="en-US" altLang="en-US" sz="900"/>
          </a:p>
          <a:p>
            <a:pPr>
              <a:lnSpc>
                <a:spcPct val="70000"/>
              </a:lnSpc>
              <a:buFontTx/>
              <a:buNone/>
            </a:pPr>
            <a:endParaRPr lang="en-US" altLang="en-US" sz="22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import java.awt.*;  </a:t>
            </a:r>
            <a:r>
              <a:rPr lang="en-US" altLang="en-US" sz="2000" b="1">
                <a:solidFill>
                  <a:srgbClr val="008080"/>
                </a:solidFill>
                <a:latin typeface="Courier New" charset="0"/>
              </a:rPr>
              <a:t>// so I can use Graphics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7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public class OutlineExample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public static void main(String[] args)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DrawingPanel panel = new DrawingPanel(150, 70);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Graphics g = panel.getGraphics();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700">
                <a:latin typeface="Courier New" charset="0"/>
              </a:rPr>
              <a:t>        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charset="0"/>
              </a:rPr>
              <a:t>        // inner red fill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        g.setColor(Color.RED);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        g.fillRect(20, 10, 100, 50);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700" b="1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charset="0"/>
              </a:rPr>
              <a:t>        // black outline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        g.setColor(Color.BLACK);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        g.drawRect(20, 10, 100, 50);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</p:txBody>
      </p:sp>
      <p:pic>
        <p:nvPicPr>
          <p:cNvPr id="565252" name="Picture 4" descr="draw_out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4597400"/>
            <a:ext cx="1981200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228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Random</a:t>
            </a:r>
            <a:r>
              <a:rPr lang="en-US" altLang="en-US" smtClean="0"/>
              <a:t> class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dirty="0" smtClean="0"/>
              <a:t>A </a:t>
            </a:r>
            <a:r>
              <a:rPr lang="en-US" altLang="en-US" dirty="0" smtClean="0">
                <a:latin typeface="Courier New" panose="02070309020205020404" pitchFamily="49" charset="0"/>
              </a:rPr>
              <a:t>Random</a:t>
            </a:r>
            <a:r>
              <a:rPr lang="en-US" altLang="en-US" dirty="0" smtClean="0"/>
              <a:t> object generates pseudo-random numbers.</a:t>
            </a:r>
          </a:p>
          <a:p>
            <a:pPr marL="639763" lvl="1" indent="-246063"/>
            <a:r>
              <a:rPr lang="en-US" altLang="en-US" dirty="0" smtClean="0"/>
              <a:t>Class </a:t>
            </a:r>
            <a:r>
              <a:rPr lang="en-US" altLang="en-US" dirty="0" smtClean="0">
                <a:latin typeface="Courier New" panose="02070309020205020404" pitchFamily="49" charset="0"/>
              </a:rPr>
              <a:t>Random</a:t>
            </a:r>
            <a:r>
              <a:rPr lang="en-US" altLang="en-US" dirty="0" smtClean="0"/>
              <a:t> is found in the </a:t>
            </a:r>
            <a:r>
              <a:rPr lang="en-US" altLang="en-US" dirty="0" err="1" smtClean="0">
                <a:latin typeface="Courier New" panose="02070309020205020404" pitchFamily="49" charset="0"/>
              </a:rPr>
              <a:t>java.util</a:t>
            </a:r>
            <a:r>
              <a:rPr lang="en-US" altLang="en-US" dirty="0" smtClean="0"/>
              <a:t> package.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import </a:t>
            </a:r>
            <a:r>
              <a:rPr lang="en-US" altLang="en-US" dirty="0" err="1" smtClean="0">
                <a:latin typeface="Courier New" panose="02070309020205020404" pitchFamily="49" charset="0"/>
              </a:rPr>
              <a:t>java.util</a:t>
            </a:r>
            <a:r>
              <a:rPr lang="en-US" altLang="en-US" dirty="0" smtClean="0">
                <a:latin typeface="Courier New" panose="02070309020205020404" pitchFamily="49" charset="0"/>
              </a:rPr>
              <a:t>.*;</a:t>
            </a:r>
          </a:p>
          <a:p>
            <a:pPr marL="639763" lvl="1" indent="-246063">
              <a:buNone/>
            </a:pPr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Example:</a:t>
            </a:r>
            <a:endParaRPr lang="en-US" altLang="en-US" sz="9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Random rand = new Random();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randomNumber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rand.nextInt</a:t>
            </a:r>
            <a:r>
              <a:rPr lang="en-US" altLang="en-US" b="1" dirty="0" smtClean="0">
                <a:latin typeface="Courier New" panose="02070309020205020404" pitchFamily="49" charset="0"/>
              </a:rPr>
              <a:t>(10)</a:t>
            </a:r>
            <a:r>
              <a:rPr lang="en-US" altLang="en-US" dirty="0" smtClean="0">
                <a:latin typeface="Courier New" panose="02070309020205020404" pitchFamily="49" charset="0"/>
              </a:rPr>
              <a:t>;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6983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198139"/>
              </p:ext>
            </p:extLst>
          </p:nvPr>
        </p:nvGraphicFramePr>
        <p:xfrm>
          <a:off x="1691481" y="2895600"/>
          <a:ext cx="8809038" cy="1508902"/>
        </p:xfrm>
        <a:graphic>
          <a:graphicData uri="http://schemas.openxmlformats.org/drawingml/2006/table">
            <a:tbl>
              <a:tblPr/>
              <a:tblGrid>
                <a:gridCol w="1958975"/>
                <a:gridCol w="6850063"/>
              </a:tblGrid>
              <a:tr h="365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nextInt()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returns a random integer</a:t>
                      </a: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nextInt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max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returns a random integer in the range [0,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max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nextDouble()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returns a random real number in the range [0.0, 1.0)</a:t>
                      </a: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89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Superimposing shapes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200"/>
              <a:t>When ≥ 2 shapes occupy the same pixels, the last drawn "wins."</a:t>
            </a:r>
            <a:endParaRPr lang="en-US" altLang="en-US" sz="1600">
              <a:latin typeface="Courier New" charset="0"/>
            </a:endParaRPr>
          </a:p>
          <a:p>
            <a:pPr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import java.awt.*;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800">
              <a:latin typeface="Courier New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public class Car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public static void main(String[] args)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DrawingPanel panel = new DrawingPanel(200, 100);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panel.setBackground(Color.LIGHT_GRAY);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Graphics g = panel.getGraphics();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900">
                <a:latin typeface="Courier New" charset="0"/>
              </a:rPr>
              <a:t>      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g.setColor(Color.BLACK);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g.fillRect(10, 30, 100, 50);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900">
                <a:latin typeface="Courier New" charset="0"/>
              </a:rPr>
              <a:t>      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g.setColor(Color.RED);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g.fillOval(20, 70, 20, 20);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g.fillOval(80, 70, 20, 20);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900">
                <a:latin typeface="Courier New" charset="0"/>
              </a:rPr>
              <a:t>      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g.setColor(Color.CYAN);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g.fillRect(80, 40, 30, 20);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}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}</a:t>
            </a:r>
            <a:endParaRPr lang="en-US" altLang="en-US" sz="1800"/>
          </a:p>
        </p:txBody>
      </p:sp>
      <p:pic>
        <p:nvPicPr>
          <p:cNvPr id="5662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4621214"/>
            <a:ext cx="2051050" cy="170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5619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Drawing with loops</a:t>
            </a:r>
          </a:p>
        </p:txBody>
      </p:sp>
      <p:sp>
        <p:nvSpPr>
          <p:cNvPr id="568323" name="AutoShape 3"/>
          <p:cNvSpPr>
            <a:spLocks noChangeAspec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The </a:t>
            </a:r>
            <a:r>
              <a:rPr lang="en-US" altLang="en-US" i="1"/>
              <a:t>x</a:t>
            </a:r>
            <a:r>
              <a:rPr lang="en-US" altLang="en-US"/>
              <a:t>,</a:t>
            </a:r>
            <a:r>
              <a:rPr lang="en-US" altLang="en-US" i="1"/>
              <a:t>y</a:t>
            </a:r>
            <a:r>
              <a:rPr lang="en-US" altLang="en-US"/>
              <a:t>,</a:t>
            </a:r>
            <a:r>
              <a:rPr lang="en-US" altLang="en-US" i="1"/>
              <a:t>w</a:t>
            </a:r>
            <a:r>
              <a:rPr lang="en-US" altLang="en-US"/>
              <a:t>,</a:t>
            </a:r>
            <a:r>
              <a:rPr lang="en-US" altLang="en-US" i="1"/>
              <a:t>h</a:t>
            </a:r>
            <a:r>
              <a:rPr lang="en-US" altLang="en-US"/>
              <a:t> expressions can use the loop counter variable: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charset="0"/>
            </a:endParaRPr>
          </a:p>
          <a:p>
            <a:pPr lvl="1">
              <a:lnSpc>
                <a:spcPct val="70000"/>
              </a:lnSpc>
              <a:buFontTx/>
              <a:buNone/>
            </a:pPr>
            <a:endParaRPr lang="en-US" altLang="en-US" sz="1000">
              <a:latin typeface="Courier New" charset="0"/>
            </a:endParaRP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panel.setBackground(Color.YELLOW);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g.setColor(Color.RED);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700" b="1">
                <a:latin typeface="Courier New" charset="0"/>
              </a:rPr>
              <a:t>for (int i = 1; i &lt;= 10; i++) {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700" b="1">
                <a:solidFill>
                  <a:srgbClr val="008080"/>
                </a:solidFill>
                <a:latin typeface="Courier New" charset="0"/>
              </a:rPr>
              <a:t>    //              x           y        w   h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    g.fillOval(100 + </a:t>
            </a:r>
            <a:r>
              <a:rPr lang="en-US" altLang="en-US" sz="1700" b="1">
                <a:solidFill>
                  <a:srgbClr val="003399"/>
                </a:solidFill>
                <a:latin typeface="Courier New" charset="0"/>
              </a:rPr>
              <a:t>20 * i</a:t>
            </a:r>
            <a:r>
              <a:rPr lang="en-US" altLang="en-US" sz="1700">
                <a:latin typeface="Courier New" charset="0"/>
              </a:rPr>
              <a:t>, 5 + </a:t>
            </a:r>
            <a:r>
              <a:rPr lang="en-US" altLang="en-US" sz="1700" b="1">
                <a:solidFill>
                  <a:srgbClr val="003399"/>
                </a:solidFill>
                <a:latin typeface="Courier New" charset="0"/>
              </a:rPr>
              <a:t>20 * i</a:t>
            </a:r>
            <a:r>
              <a:rPr lang="en-US" altLang="en-US" sz="1700">
                <a:latin typeface="Courier New" charset="0"/>
              </a:rPr>
              <a:t>, 50, 50);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700" b="1">
                <a:latin typeface="Courier New" charset="0"/>
              </a:rPr>
              <a:t>}</a:t>
            </a:r>
          </a:p>
          <a:p>
            <a:pPr lvl="1">
              <a:lnSpc>
                <a:spcPct val="70000"/>
              </a:lnSpc>
              <a:buFontTx/>
              <a:buNone/>
            </a:pPr>
            <a:endParaRPr lang="en-US" altLang="en-US" sz="1700" b="1">
              <a:latin typeface="Courier New" charset="0"/>
            </a:endParaRPr>
          </a:p>
          <a:p>
            <a:pPr lvl="1">
              <a:lnSpc>
                <a:spcPct val="70000"/>
              </a:lnSpc>
              <a:buFontTx/>
              <a:buNone/>
            </a:pPr>
            <a:endParaRPr lang="en-US" altLang="en-US" sz="1900" b="1">
              <a:latin typeface="Courier New" charset="0"/>
            </a:endParaRPr>
          </a:p>
          <a:p>
            <a:pPr lvl="1">
              <a:lnSpc>
                <a:spcPct val="70000"/>
              </a:lnSpc>
              <a:buFontTx/>
              <a:buNone/>
            </a:pPr>
            <a:endParaRPr lang="en-US" altLang="en-US" sz="1900"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altLang="en-US"/>
              <a:t>Nested loops can be used with graphics:</a:t>
            </a:r>
          </a:p>
          <a:p>
            <a:pPr lvl="1">
              <a:lnSpc>
                <a:spcPct val="70000"/>
              </a:lnSpc>
              <a:buFontTx/>
              <a:buNone/>
            </a:pPr>
            <a:endParaRPr lang="en-US" altLang="en-US" sz="900">
              <a:latin typeface="Courier New" charset="0"/>
            </a:endParaRP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g.setColor(Color.BLUE);</a:t>
            </a:r>
          </a:p>
          <a:p>
            <a:pPr lvl="1">
              <a:lnSpc>
                <a:spcPct val="70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for (int x = 1; x &lt;= 4; x++) {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    for (int y = 1; y &lt;= 9; y++) {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g.drawString("Java", x * 40, y * 25);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    }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}</a:t>
            </a:r>
          </a:p>
        </p:txBody>
      </p:sp>
      <p:pic>
        <p:nvPicPr>
          <p:cNvPr id="5683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049464"/>
            <a:ext cx="1676400" cy="153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683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789" y="4419600"/>
            <a:ext cx="167957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9222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Zero-based loops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Beginning at 0 and using </a:t>
            </a:r>
            <a:r>
              <a:rPr lang="en-US" altLang="en-US">
                <a:latin typeface="Courier New" charset="0"/>
              </a:rPr>
              <a:t>&lt;</a:t>
            </a:r>
            <a:r>
              <a:rPr lang="en-US" altLang="en-US"/>
              <a:t> can make coordinates easier.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DrawingPanel panel = new DrawingPanel(150, 140);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Graphics g = panel.getGraphics();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700">
              <a:latin typeface="Courier New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 b="1">
                <a:solidFill>
                  <a:srgbClr val="008080"/>
                </a:solidFill>
                <a:latin typeface="Courier New" charset="0"/>
              </a:rPr>
              <a:t>// horizontal line of 5 20x20 rectangles starting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 b="1">
                <a:solidFill>
                  <a:srgbClr val="008080"/>
                </a:solidFill>
                <a:latin typeface="Courier New" charset="0"/>
              </a:rPr>
              <a:t>// at (11, 18); x increases by 20 each time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for (int i = </a:t>
            </a:r>
            <a:r>
              <a:rPr lang="en-US" altLang="en-US" sz="1700" b="1">
                <a:solidFill>
                  <a:srgbClr val="003399"/>
                </a:solidFill>
                <a:latin typeface="Courier New" charset="0"/>
              </a:rPr>
              <a:t>0</a:t>
            </a:r>
            <a:r>
              <a:rPr lang="en-US" altLang="en-US" sz="1700">
                <a:latin typeface="Courier New" charset="0"/>
              </a:rPr>
              <a:t>; i </a:t>
            </a:r>
            <a:r>
              <a:rPr lang="en-US" altLang="en-US" sz="1700" b="1">
                <a:solidFill>
                  <a:srgbClr val="003399"/>
                </a:solidFill>
                <a:latin typeface="Courier New" charset="0"/>
              </a:rPr>
              <a:t>&lt;</a:t>
            </a:r>
            <a:r>
              <a:rPr lang="en-US" altLang="en-US" sz="1700">
                <a:latin typeface="Courier New" charset="0"/>
              </a:rPr>
              <a:t> 5;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    g.drawRect(11 + 20 * i, 18, 20, 20);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}</a:t>
            </a:r>
            <a:endParaRPr lang="en-US" altLang="en-US" sz="1700"/>
          </a:p>
          <a:p>
            <a:pPr lvl="1">
              <a:lnSpc>
                <a:spcPct val="90000"/>
              </a:lnSpc>
            </a:pPr>
            <a:endParaRPr lang="en-US" altLang="en-US" sz="1700"/>
          </a:p>
          <a:p>
            <a:r>
              <a:rPr lang="en-US" altLang="en-US"/>
              <a:t>Exercise: Write a variation of the above</a:t>
            </a:r>
            <a:br>
              <a:rPr lang="en-US" altLang="en-US"/>
            </a:br>
            <a:r>
              <a:rPr lang="en-US" altLang="en-US"/>
              <a:t>program that draws the output at right.</a:t>
            </a:r>
          </a:p>
          <a:p>
            <a:pPr lvl="1"/>
            <a:r>
              <a:rPr lang="en-US" altLang="en-US"/>
              <a:t>The bottom-left rectangle is at (11, 98).</a:t>
            </a:r>
          </a:p>
          <a:p>
            <a:pPr lvl="1">
              <a:buFontTx/>
              <a:buNone/>
            </a:pPr>
            <a:endParaRPr lang="en-US" altLang="en-US" sz="90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for (int i = 0; i &lt; 5;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    g.drawRect(11 + 20 * i, </a:t>
            </a:r>
            <a:r>
              <a:rPr lang="en-US" altLang="en-US" sz="1700" b="1">
                <a:solidFill>
                  <a:srgbClr val="003399"/>
                </a:solidFill>
                <a:latin typeface="Courier New" charset="0"/>
              </a:rPr>
              <a:t>98 - 20 * i</a:t>
            </a:r>
            <a:r>
              <a:rPr lang="en-US" altLang="en-US" sz="1700">
                <a:latin typeface="Courier New" charset="0"/>
              </a:rPr>
              <a:t>, 20, 20);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700">
                <a:latin typeface="Courier New" charset="0"/>
              </a:rPr>
              <a:t>}</a:t>
            </a:r>
            <a:endParaRPr lang="en-US" altLang="en-US" sz="2000"/>
          </a:p>
        </p:txBody>
      </p:sp>
      <p:pic>
        <p:nvPicPr>
          <p:cNvPr id="5693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1828800"/>
            <a:ext cx="15430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693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4419600"/>
            <a:ext cx="15430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688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9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69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6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69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93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693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 book figure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Write a program that draws the following figure:</a:t>
            </a:r>
          </a:p>
          <a:p>
            <a:pPr lvl="1"/>
            <a:r>
              <a:rPr lang="en-US" altLang="en-US"/>
              <a:t>drawing panel is size 200x150</a:t>
            </a:r>
          </a:p>
          <a:p>
            <a:pPr lvl="1"/>
            <a:r>
              <a:rPr lang="en-US" altLang="en-US"/>
              <a:t>book is at (20, 35), size 100x100</a:t>
            </a:r>
          </a:p>
          <a:p>
            <a:pPr lvl="1"/>
            <a:r>
              <a:rPr lang="en-US" altLang="en-US"/>
              <a:t>cyan background</a:t>
            </a:r>
          </a:p>
          <a:p>
            <a:pPr lvl="1"/>
            <a:r>
              <a:rPr lang="en-US" altLang="en-US"/>
              <a:t>white "BJP" text at position (70, 55)</a:t>
            </a:r>
          </a:p>
          <a:p>
            <a:pPr lvl="2"/>
            <a:endParaRPr lang="en-US" altLang="en-US" sz="900"/>
          </a:p>
          <a:p>
            <a:pPr lvl="1"/>
            <a:r>
              <a:rPr lang="en-US" altLang="en-US"/>
              <a:t>stairs are in color (red=191, green=118, blue=73)</a:t>
            </a:r>
          </a:p>
          <a:p>
            <a:pPr lvl="1"/>
            <a:r>
              <a:rPr lang="en-US" altLang="en-US"/>
              <a:t>each stair is 9px tall</a:t>
            </a:r>
          </a:p>
          <a:p>
            <a:pPr lvl="2"/>
            <a:r>
              <a:rPr lang="en-US" altLang="en-US"/>
              <a:t>1st stair is 10px wide</a:t>
            </a:r>
          </a:p>
          <a:p>
            <a:pPr lvl="2"/>
            <a:r>
              <a:rPr lang="en-US" altLang="en-US"/>
              <a:t>2nd stair is 20px wide ...</a:t>
            </a:r>
          </a:p>
          <a:p>
            <a:pPr lvl="1"/>
            <a:r>
              <a:rPr lang="en-US" altLang="en-US"/>
              <a:t>stairs are 10px apart (1 blank pixel between)</a:t>
            </a:r>
          </a:p>
        </p:txBody>
      </p:sp>
      <p:pic>
        <p:nvPicPr>
          <p:cNvPr id="5703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343400"/>
            <a:ext cx="20193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0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 book solution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Draws a Building Java Programs textbook with DrawingPanel.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import java.awt.*;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1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public class Book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public static void main(String[] args)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DrawingPanel panel = new DrawingPanel(200, 150);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panel.setBackground(Color.WHITE);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Graphics g = panel.getGraphics();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g.setColor(Color.CYAN);       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cyan background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g.fillRect(20, 35, 100, 100);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g.setColor(Color.WHITE);      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white "bjp" text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g.drawString("BJP", 70, 55);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g.setColor(new Color(191, 118, 73));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for (int i = 0; i &lt; 10; i++) {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orange "bricks"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g.fillRect(20, 35 + 10 * i, 10 + 10 * i, 9);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}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}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924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Java books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Modify the Java book program so that it can draw books at different </a:t>
            </a:r>
            <a:r>
              <a:rPr lang="en-US" altLang="en-US" i="1"/>
              <a:t>positions</a:t>
            </a:r>
            <a:r>
              <a:rPr lang="en-US" altLang="en-US"/>
              <a:t> as shown below.</a:t>
            </a:r>
          </a:p>
          <a:p>
            <a:pPr lvl="1"/>
            <a:r>
              <a:rPr lang="en-US" altLang="en-US"/>
              <a:t>book top/left positions: (20, 35), (150, 70), (300, 10)</a:t>
            </a:r>
          </a:p>
          <a:p>
            <a:pPr lvl="1"/>
            <a:r>
              <a:rPr lang="en-US" altLang="en-US"/>
              <a:t>drawing panel's new size: 450x180</a:t>
            </a:r>
          </a:p>
        </p:txBody>
      </p:sp>
      <p:pic>
        <p:nvPicPr>
          <p:cNvPr id="5724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4038600"/>
            <a:ext cx="44005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894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books solution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To draw in a method, you must pass </a:t>
            </a:r>
            <a:r>
              <a:rPr lang="en-US" altLang="en-US">
                <a:latin typeface="Courier New" charset="0"/>
              </a:rPr>
              <a:t>Graphics g</a:t>
            </a:r>
            <a:r>
              <a:rPr lang="en-US" altLang="en-US"/>
              <a:t> to it.</a:t>
            </a:r>
            <a:endParaRPr lang="en-US" altLang="en-US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endParaRPr lang="en-US" altLang="en-US"/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Draws many BJP textbooks using parameters.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import java.awt.*;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1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public class Book2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public static void main(String[] args)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DrawingPanel panel = new DrawingPanel(</a:t>
            </a:r>
            <a:r>
              <a:rPr lang="en-US" altLang="en-US" sz="1800" b="1">
                <a:latin typeface="Courier New" charset="0"/>
              </a:rPr>
              <a:t>450</a:t>
            </a:r>
            <a:r>
              <a:rPr lang="en-US" altLang="en-US" sz="1800">
                <a:latin typeface="Courier New" charset="0"/>
              </a:rPr>
              <a:t>, </a:t>
            </a:r>
            <a:r>
              <a:rPr lang="en-US" altLang="en-US" sz="1800" b="1">
                <a:latin typeface="Courier New" charset="0"/>
              </a:rPr>
              <a:t>180</a:t>
            </a:r>
            <a:r>
              <a:rPr lang="en-US" altLang="en-US" sz="1800">
                <a:latin typeface="Courier New" charset="0"/>
              </a:rPr>
              <a:t>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panel.setBackground(Color.WHITE);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Graphics g = panel.getGraphics();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1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        // draw three books at different locations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        drawBook(</a:t>
            </a:r>
            <a:r>
              <a:rPr lang="en-US" altLang="en-US" sz="1800" b="1">
                <a:solidFill>
                  <a:srgbClr val="003399"/>
                </a:solidFill>
                <a:latin typeface="Courier New" charset="0"/>
              </a:rPr>
              <a:t>g</a:t>
            </a:r>
            <a:r>
              <a:rPr lang="en-US" altLang="en-US" sz="1800" b="1">
                <a:latin typeface="Courier New" charset="0"/>
              </a:rPr>
              <a:t>, 20, 35);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        drawBook(</a:t>
            </a:r>
            <a:r>
              <a:rPr lang="en-US" altLang="en-US" sz="1800" b="1">
                <a:solidFill>
                  <a:srgbClr val="003399"/>
                </a:solidFill>
                <a:latin typeface="Courier New" charset="0"/>
              </a:rPr>
              <a:t>g</a:t>
            </a:r>
            <a:r>
              <a:rPr lang="en-US" altLang="en-US" sz="1800" b="1">
                <a:latin typeface="Courier New" charset="0"/>
              </a:rPr>
              <a:t>, 150, 70);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        drawBook(</a:t>
            </a:r>
            <a:r>
              <a:rPr lang="en-US" altLang="en-US" sz="1800" b="1">
                <a:solidFill>
                  <a:srgbClr val="003399"/>
                </a:solidFill>
                <a:latin typeface="Courier New" charset="0"/>
              </a:rPr>
              <a:t>g</a:t>
            </a:r>
            <a:r>
              <a:rPr lang="en-US" altLang="en-US" sz="1800" b="1">
                <a:latin typeface="Courier New" charset="0"/>
              </a:rPr>
              <a:t>, 300, 10);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}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160020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books, cont'd.</a:t>
            </a:r>
          </a:p>
        </p:txBody>
      </p:sp>
      <p:sp>
        <p:nvSpPr>
          <p:cNvPr id="5744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...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1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    // Draws a BJP textbook at the given x/y position.    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    public static void drawBook(</a:t>
            </a:r>
            <a:r>
              <a:rPr lang="en-US" altLang="en-US" sz="1800" b="1">
                <a:solidFill>
                  <a:srgbClr val="003399"/>
                </a:solidFill>
                <a:latin typeface="Courier New" charset="0"/>
              </a:rPr>
              <a:t>Graphics g</a:t>
            </a:r>
            <a:r>
              <a:rPr lang="en-US" altLang="en-US" sz="1800" b="1">
                <a:latin typeface="Courier New" charset="0"/>
              </a:rPr>
              <a:t>, int x, int y)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g.setColor(Color.CYAN);       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cyan background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g.fillRect(</a:t>
            </a:r>
            <a:r>
              <a:rPr lang="en-US" altLang="en-US" sz="1800" b="1">
                <a:latin typeface="Courier New" charset="0"/>
              </a:rPr>
              <a:t>x</a:t>
            </a:r>
            <a:r>
              <a:rPr lang="en-US" altLang="en-US" sz="1800">
                <a:latin typeface="Courier New" charset="0"/>
              </a:rPr>
              <a:t>, </a:t>
            </a:r>
            <a:r>
              <a:rPr lang="en-US" altLang="en-US" sz="1800" b="1">
                <a:latin typeface="Courier New" charset="0"/>
              </a:rPr>
              <a:t>y</a:t>
            </a:r>
            <a:r>
              <a:rPr lang="en-US" altLang="en-US" sz="1800">
                <a:latin typeface="Courier New" charset="0"/>
              </a:rPr>
              <a:t>, 100, 100);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g.setColor(Color.WHITE);      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white "bjp" text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g.drawString("BJP", </a:t>
            </a:r>
            <a:r>
              <a:rPr lang="en-US" altLang="en-US" sz="1800" b="1">
                <a:latin typeface="Courier New" charset="0"/>
              </a:rPr>
              <a:t>x + 50</a:t>
            </a:r>
            <a:r>
              <a:rPr lang="en-US" altLang="en-US" sz="1800">
                <a:latin typeface="Courier New" charset="0"/>
              </a:rPr>
              <a:t>, </a:t>
            </a:r>
            <a:r>
              <a:rPr lang="en-US" altLang="en-US" sz="1800" b="1">
                <a:latin typeface="Courier New" charset="0"/>
              </a:rPr>
              <a:t>y + 20</a:t>
            </a:r>
            <a:r>
              <a:rPr lang="en-US" altLang="en-US" sz="1800">
                <a:latin typeface="Courier New" charset="0"/>
              </a:rPr>
              <a:t>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g.setColor(new Color(191, 118, 73));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for (int i = 0; i &lt; 10; i++) {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orange "bricks"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g.fillRect(</a:t>
            </a:r>
            <a:r>
              <a:rPr lang="en-US" altLang="en-US" sz="1800" b="1">
                <a:latin typeface="Courier New" charset="0"/>
              </a:rPr>
              <a:t>x</a:t>
            </a:r>
            <a:r>
              <a:rPr lang="en-US" altLang="en-US" sz="1800">
                <a:latin typeface="Courier New" charset="0"/>
              </a:rPr>
              <a:t>, </a:t>
            </a:r>
            <a:r>
              <a:rPr lang="en-US" altLang="en-US" sz="1800" b="1">
                <a:latin typeface="Courier New" charset="0"/>
              </a:rPr>
              <a:t>y + </a:t>
            </a:r>
            <a:r>
              <a:rPr lang="en-US" altLang="en-US" sz="1800">
                <a:latin typeface="Courier New" charset="0"/>
              </a:rPr>
              <a:t>10 * i, 10 * (i + 1), 9);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}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    }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44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Resizable Java books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Modify the Java book program so that it can draw books at different </a:t>
            </a:r>
            <a:r>
              <a:rPr lang="en-US" altLang="en-US" i="1"/>
              <a:t>sizes</a:t>
            </a:r>
            <a:r>
              <a:rPr lang="en-US" altLang="en-US"/>
              <a:t> as shown below.</a:t>
            </a:r>
          </a:p>
          <a:p>
            <a:pPr lvl="1"/>
            <a:r>
              <a:rPr lang="en-US" altLang="en-US"/>
              <a:t>book sizes: 100x100,  60x60,  200x200</a:t>
            </a:r>
          </a:p>
          <a:p>
            <a:pPr lvl="1"/>
            <a:r>
              <a:rPr lang="en-US" altLang="en-US"/>
              <a:t>drawing panel's new size: 520x240</a:t>
            </a:r>
          </a:p>
        </p:txBody>
      </p:sp>
      <p:pic>
        <p:nvPicPr>
          <p:cNvPr id="5754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505200"/>
            <a:ext cx="50673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1685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Resizable books solution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Draws many sized BJP textbooks using parameters.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import java.awt.*;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1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public class Book3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public static void main(String[] args)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DrawingPanel panel = new DrawingPanel(</a:t>
            </a:r>
            <a:r>
              <a:rPr lang="en-US" altLang="en-US" sz="1800" b="1">
                <a:latin typeface="Courier New" charset="0"/>
              </a:rPr>
              <a:t>520</a:t>
            </a:r>
            <a:r>
              <a:rPr lang="en-US" altLang="en-US" sz="1800">
                <a:latin typeface="Courier New" charset="0"/>
              </a:rPr>
              <a:t>, </a:t>
            </a:r>
            <a:r>
              <a:rPr lang="en-US" altLang="en-US" sz="1800" b="1">
                <a:latin typeface="Courier New" charset="0"/>
              </a:rPr>
              <a:t>240</a:t>
            </a:r>
            <a:r>
              <a:rPr lang="en-US" altLang="en-US" sz="1800">
                <a:latin typeface="Courier New" charset="0"/>
              </a:rPr>
              <a:t>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panel.setBackground(Color.WHITE);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Graphics g = panel.getGraphics();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        // draw three books at different locations/sizes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drawBook(g,  20, 35</a:t>
            </a:r>
            <a:r>
              <a:rPr lang="en-US" altLang="en-US" sz="1800" b="1">
                <a:latin typeface="Courier New" charset="0"/>
              </a:rPr>
              <a:t>, 100</a:t>
            </a:r>
            <a:r>
              <a:rPr lang="en-US" altLang="en-US" sz="1800">
                <a:latin typeface="Courier New" charset="0"/>
              </a:rPr>
              <a:t>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drawBook(g, 150, 70</a:t>
            </a:r>
            <a:r>
              <a:rPr lang="en-US" altLang="en-US" sz="1800" b="1">
                <a:latin typeface="Courier New" charset="0"/>
              </a:rPr>
              <a:t>,  60</a:t>
            </a:r>
            <a:r>
              <a:rPr lang="en-US" altLang="en-US" sz="1800">
                <a:latin typeface="Courier New" charset="0"/>
              </a:rPr>
              <a:t>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drawBook(g, 300, 10</a:t>
            </a:r>
            <a:r>
              <a:rPr lang="en-US" altLang="en-US" sz="1800" b="1">
                <a:latin typeface="Courier New" charset="0"/>
              </a:rPr>
              <a:t>, 200</a:t>
            </a:r>
            <a:r>
              <a:rPr lang="en-US" altLang="en-US" sz="1800">
                <a:latin typeface="Courier New" charset="0"/>
              </a:rPr>
              <a:t>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}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1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160837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Generating random numbers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dirty="0" smtClean="0"/>
              <a:t>Common usage: to get a random number from 1 to </a:t>
            </a:r>
            <a:r>
              <a:rPr lang="en-US" altLang="en-US" i="1" dirty="0" smtClean="0"/>
              <a:t>N</a:t>
            </a:r>
          </a:p>
          <a:p>
            <a:pPr marL="639763" lvl="1" indent="-246063"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n 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rand.nextInt</a:t>
            </a:r>
            <a:r>
              <a:rPr lang="en-US" altLang="en-US" b="1" dirty="0" smtClean="0">
                <a:latin typeface="Courier New" panose="02070309020205020404" pitchFamily="49" charset="0"/>
              </a:rPr>
              <a:t>(20) + 1</a:t>
            </a:r>
            <a:r>
              <a:rPr lang="en-US" altLang="en-US" dirty="0" smtClean="0">
                <a:latin typeface="Courier New" panose="02070309020205020404" pitchFamily="49" charset="0"/>
              </a:rPr>
              <a:t>;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To get a number in arbitrary range [ </a:t>
            </a:r>
            <a:r>
              <a:rPr lang="en-US" altLang="en-US" i="1" dirty="0" smtClean="0"/>
              <a:t>min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max </a:t>
            </a:r>
            <a:r>
              <a:rPr lang="en-US" altLang="en-US" dirty="0" smtClean="0"/>
              <a:t>] inclusive:</a:t>
            </a:r>
          </a:p>
          <a:p>
            <a:pPr marL="639763" lvl="1" indent="-246063"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.nextInt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size of range</a:t>
            </a:r>
            <a:r>
              <a:rPr lang="en-US" altLang="en-US" dirty="0" smtClean="0">
                <a:latin typeface="Courier New" panose="02070309020205020404" pitchFamily="49" charset="0"/>
              </a:rPr>
              <a:t>) + </a:t>
            </a:r>
            <a:r>
              <a:rPr lang="en-US" altLang="en-US" b="1" dirty="0" smtClean="0"/>
              <a:t>min</a:t>
            </a:r>
          </a:p>
          <a:p>
            <a:pPr lvl="2">
              <a:buNone/>
            </a:pPr>
            <a:r>
              <a:rPr lang="en-US" altLang="en-US" sz="800" dirty="0"/>
              <a:t>	</a:t>
            </a:r>
            <a:br>
              <a:rPr lang="en-US" altLang="en-US" sz="800" dirty="0"/>
            </a:br>
            <a:endParaRPr lang="en-US" altLang="en-US" sz="800" dirty="0"/>
          </a:p>
          <a:p>
            <a:pPr lvl="2" indent="0">
              <a:buNone/>
            </a:pPr>
            <a:r>
              <a:rPr lang="en-US" altLang="en-US" dirty="0" smtClean="0"/>
              <a:t>where (</a:t>
            </a:r>
            <a:r>
              <a:rPr lang="en-US" altLang="en-US" b="1" dirty="0" smtClean="0"/>
              <a:t>size of range</a:t>
            </a:r>
            <a:r>
              <a:rPr lang="en-US" altLang="en-US" dirty="0" smtClean="0"/>
              <a:t>) is (</a:t>
            </a:r>
            <a:r>
              <a:rPr lang="en-US" altLang="en-US" b="1" dirty="0" smtClean="0"/>
              <a:t>max</a:t>
            </a:r>
            <a:r>
              <a:rPr lang="en-US" altLang="en-US" i="1" dirty="0" smtClean="0">
                <a:latin typeface="Courier New" panose="02070309020205020404" pitchFamily="49" charset="0"/>
              </a:rPr>
              <a:t> - </a:t>
            </a:r>
            <a:r>
              <a:rPr lang="en-US" altLang="en-US" b="1" dirty="0" smtClean="0"/>
              <a:t>min</a:t>
            </a:r>
            <a:r>
              <a:rPr lang="en-US" altLang="en-US" dirty="0" smtClean="0">
                <a:latin typeface="Courier New" panose="02070309020205020404" pitchFamily="49" charset="0"/>
              </a:rPr>
              <a:t> + 1</a:t>
            </a:r>
            <a:r>
              <a:rPr lang="en-US" altLang="en-US" dirty="0" smtClean="0"/>
              <a:t>)</a:t>
            </a:r>
            <a:endParaRPr lang="en-US" altLang="en-US" b="1" i="1" dirty="0" smtClean="0"/>
          </a:p>
          <a:p>
            <a:pPr marL="639763" lvl="1" indent="-246063">
              <a:buNone/>
            </a:pPr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Example: A random integer between 4 and 10 inclusive: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n = </a:t>
            </a:r>
            <a:r>
              <a:rPr lang="en-US" altLang="en-US" b="1" dirty="0" smtClean="0">
                <a:latin typeface="Courier New" panose="02070309020205020404" pitchFamily="49" charset="0"/>
              </a:rPr>
              <a:t>?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989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Resizable solution, cont'd.</a:t>
            </a:r>
          </a:p>
        </p:txBody>
      </p:sp>
      <p:sp>
        <p:nvSpPr>
          <p:cNvPr id="5775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...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    // Draws a book of the given size at the given position.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600">
                <a:latin typeface="Courier New" charset="0"/>
              </a:rPr>
              <a:t>    public static void drawBook(Graphics g, int x, int y, </a:t>
            </a:r>
            <a:r>
              <a:rPr lang="en-US" altLang="en-US" sz="1600" b="1">
                <a:solidFill>
                  <a:srgbClr val="003399"/>
                </a:solidFill>
                <a:latin typeface="Courier New" charset="0"/>
              </a:rPr>
              <a:t>int size</a:t>
            </a:r>
            <a:r>
              <a:rPr lang="en-US" altLang="en-US" sz="1600">
                <a:latin typeface="Courier New" charset="0"/>
              </a:rPr>
              <a:t>) {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g.setColor(Color.CYAN);       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cyan background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g.fillRect(x, y, </a:t>
            </a:r>
            <a:r>
              <a:rPr lang="en-US" altLang="en-US" sz="1800" b="1">
                <a:latin typeface="Courier New" charset="0"/>
              </a:rPr>
              <a:t>size</a:t>
            </a:r>
            <a:r>
              <a:rPr lang="en-US" altLang="en-US" sz="1800">
                <a:latin typeface="Courier New" charset="0"/>
              </a:rPr>
              <a:t>, </a:t>
            </a:r>
            <a:r>
              <a:rPr lang="en-US" altLang="en-US" sz="1800" b="1">
                <a:latin typeface="Courier New" charset="0"/>
              </a:rPr>
              <a:t>size</a:t>
            </a:r>
            <a:r>
              <a:rPr lang="en-US" altLang="en-US" sz="1800">
                <a:latin typeface="Courier New" charset="0"/>
              </a:rPr>
              <a:t>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g.setColor(Color.WHITE);      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white "bjp" text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g.drawString("BJP", x + </a:t>
            </a:r>
            <a:r>
              <a:rPr lang="en-US" altLang="en-US" sz="1800" b="1">
                <a:latin typeface="Courier New" charset="0"/>
              </a:rPr>
              <a:t>size/2</a:t>
            </a:r>
            <a:r>
              <a:rPr lang="en-US" altLang="en-US" sz="1800">
                <a:latin typeface="Courier New" charset="0"/>
              </a:rPr>
              <a:t>, y + </a:t>
            </a:r>
            <a:r>
              <a:rPr lang="en-US" altLang="en-US" sz="1800" b="1">
                <a:latin typeface="Courier New" charset="0"/>
              </a:rPr>
              <a:t>size/5</a:t>
            </a:r>
            <a:r>
              <a:rPr lang="en-US" altLang="en-US" sz="1800">
                <a:latin typeface="Courier New" charset="0"/>
              </a:rPr>
              <a:t>);</a:t>
            </a:r>
          </a:p>
          <a:p>
            <a:pPr>
              <a:lnSpc>
                <a:spcPct val="75000"/>
              </a:lnSpc>
              <a:buFontTx/>
              <a:buNone/>
            </a:pPr>
            <a:endParaRPr lang="en-US" altLang="en-US" sz="1800">
              <a:latin typeface="Courier New" charset="0"/>
            </a:endParaRP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g.setColor(new Color(191, 118, 73));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for (int i = 0; i &lt; 10; i++) {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orange "bricks"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g.fillRect(x,             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x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           y + </a:t>
            </a:r>
            <a:r>
              <a:rPr lang="en-US" altLang="en-US" sz="1800" b="1">
                <a:latin typeface="Courier New" charset="0"/>
              </a:rPr>
              <a:t>size/10</a:t>
            </a:r>
            <a:r>
              <a:rPr lang="en-US" altLang="en-US" sz="1800">
                <a:latin typeface="Courier New" charset="0"/>
              </a:rPr>
              <a:t> * i,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y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           </a:t>
            </a:r>
            <a:r>
              <a:rPr lang="en-US" altLang="en-US" sz="1800" b="1">
                <a:latin typeface="Courier New" charset="0"/>
              </a:rPr>
              <a:t>size/10</a:t>
            </a:r>
            <a:r>
              <a:rPr lang="en-US" altLang="en-US" sz="1800">
                <a:latin typeface="Courier New" charset="0"/>
              </a:rPr>
              <a:t> * (i + 1),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width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           </a:t>
            </a:r>
            <a:r>
              <a:rPr lang="en-US" altLang="en-US" sz="1800" b="1">
                <a:latin typeface="Courier New" charset="0"/>
              </a:rPr>
              <a:t>size/10</a:t>
            </a:r>
            <a:r>
              <a:rPr lang="en-US" altLang="en-US" sz="1800">
                <a:latin typeface="Courier New" charset="0"/>
              </a:rPr>
              <a:t> - 1);       </a:t>
            </a:r>
            <a:r>
              <a:rPr lang="en-US" altLang="en-US" sz="1800" b="1">
                <a:solidFill>
                  <a:srgbClr val="008080"/>
                </a:solidFill>
                <a:latin typeface="Courier New" charset="0"/>
              </a:rPr>
              <a:t>// height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}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}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06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charset="0"/>
              </a:rPr>
              <a:t>Polygon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i="1"/>
              <a:t>Objects that represent arbitrary shapes</a:t>
            </a:r>
          </a:p>
          <a:p>
            <a:pPr lvl="1">
              <a:lnSpc>
                <a:spcPct val="80000"/>
              </a:lnSpc>
            </a:pPr>
            <a:endParaRPr lang="en-US" altLang="en-US" i="1"/>
          </a:p>
          <a:p>
            <a:pPr>
              <a:lnSpc>
                <a:spcPct val="80000"/>
              </a:lnSpc>
            </a:pPr>
            <a:r>
              <a:rPr lang="en-US" altLang="en-US"/>
              <a:t>Add points to a </a:t>
            </a:r>
            <a:r>
              <a:rPr lang="en-US" altLang="en-US">
                <a:latin typeface="Courier New" charset="0"/>
              </a:rPr>
              <a:t>Polygon</a:t>
            </a:r>
            <a:r>
              <a:rPr lang="en-US" altLang="en-US"/>
              <a:t> using its </a:t>
            </a:r>
            <a:r>
              <a:rPr lang="en-US" altLang="en-US">
                <a:latin typeface="Courier New" charset="0"/>
              </a:rPr>
              <a:t>addPoint(</a:t>
            </a:r>
            <a:r>
              <a:rPr lang="en-US" altLang="en-US" b="1"/>
              <a:t>x</a:t>
            </a:r>
            <a:r>
              <a:rPr lang="en-US" altLang="en-US">
                <a:latin typeface="Courier New" charset="0"/>
              </a:rPr>
              <a:t>, </a:t>
            </a:r>
            <a:r>
              <a:rPr lang="en-US" altLang="en-US" b="1"/>
              <a:t>y</a:t>
            </a:r>
            <a:r>
              <a:rPr lang="en-US" altLang="en-US">
                <a:latin typeface="Courier New" charset="0"/>
              </a:rPr>
              <a:t>)</a:t>
            </a:r>
            <a:r>
              <a:rPr lang="en-US" altLang="en-US"/>
              <a:t> method.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Example:</a:t>
            </a:r>
          </a:p>
          <a:p>
            <a:pPr lvl="1">
              <a:lnSpc>
                <a:spcPct val="70000"/>
              </a:lnSpc>
              <a:buFontTx/>
              <a:buNone/>
            </a:pPr>
            <a:endParaRPr lang="en-US" altLang="en-US" sz="900">
              <a:latin typeface="Courier New" charset="0"/>
            </a:endParaRP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DrawingPanel p = new DrawingPanel(100, 100);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Graphics g = p.getGraphics();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g.setColor(Color.GREEN);</a:t>
            </a:r>
          </a:p>
          <a:p>
            <a:pPr lvl="1">
              <a:lnSpc>
                <a:spcPct val="7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Polygon poly = new Polygon();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poly.addPoint(10, 90);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poly.addPoint(50, 10);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poly.addPoint(90, 90);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g.fillPolygon(poly);</a:t>
            </a:r>
          </a:p>
        </p:txBody>
      </p:sp>
      <p:pic>
        <p:nvPicPr>
          <p:cNvPr id="5785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4005264"/>
            <a:ext cx="1335088" cy="163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332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charset="0"/>
              </a:rPr>
              <a:t>DrawingPanel</a:t>
            </a:r>
            <a:r>
              <a:rPr lang="en-US" altLang="en-US"/>
              <a:t> methods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b="1"/>
              <a:t>panel</a:t>
            </a:r>
            <a:r>
              <a:rPr lang="en-US" altLang="en-US">
                <a:latin typeface="Courier New" charset="0"/>
              </a:rPr>
              <a:t>.clear();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Erases any shapes that are drawn on the drawing panel.</a:t>
            </a:r>
          </a:p>
          <a:p>
            <a:pPr lvl="1"/>
            <a:endParaRPr lang="en-US" altLang="en-US"/>
          </a:p>
          <a:p>
            <a:r>
              <a:rPr lang="en-US" altLang="en-US" b="1"/>
              <a:t>panel</a:t>
            </a:r>
            <a:r>
              <a:rPr lang="en-US" altLang="en-US">
                <a:latin typeface="Courier New" charset="0"/>
              </a:rPr>
              <a:t>.setWidth(</a:t>
            </a:r>
            <a:r>
              <a:rPr lang="en-US" altLang="en-US" b="1"/>
              <a:t>width</a:t>
            </a:r>
            <a:r>
              <a:rPr lang="en-US" altLang="en-US">
                <a:latin typeface="Courier New" charset="0"/>
              </a:rPr>
              <a:t>);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 b="1"/>
              <a:t>panel</a:t>
            </a:r>
            <a:r>
              <a:rPr lang="en-US" altLang="en-US">
                <a:latin typeface="Courier New" charset="0"/>
              </a:rPr>
              <a:t>.setHeight(</a:t>
            </a:r>
            <a:r>
              <a:rPr lang="en-US" altLang="en-US" b="1"/>
              <a:t>height</a:t>
            </a:r>
            <a:r>
              <a:rPr lang="en-US" altLang="en-US">
                <a:latin typeface="Courier New" charset="0"/>
              </a:rPr>
              <a:t>);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 b="1"/>
              <a:t>panel</a:t>
            </a:r>
            <a:r>
              <a:rPr lang="en-US" altLang="en-US">
                <a:latin typeface="Courier New" charset="0"/>
              </a:rPr>
              <a:t>.setSize(</a:t>
            </a:r>
            <a:r>
              <a:rPr lang="en-US" altLang="en-US" b="1"/>
              <a:t>width</a:t>
            </a:r>
            <a:r>
              <a:rPr lang="en-US" altLang="en-US">
                <a:latin typeface="Courier New" charset="0"/>
              </a:rPr>
              <a:t>, </a:t>
            </a:r>
            <a:r>
              <a:rPr lang="en-US" altLang="en-US" b="1"/>
              <a:t>height</a:t>
            </a:r>
            <a:r>
              <a:rPr lang="en-US" altLang="en-US">
                <a:latin typeface="Courier New" charset="0"/>
              </a:rPr>
              <a:t>);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Changes the drawing panel's size to the given value(s).</a:t>
            </a:r>
          </a:p>
          <a:p>
            <a:pPr lvl="1"/>
            <a:endParaRPr lang="en-US" altLang="en-US"/>
          </a:p>
          <a:p>
            <a:r>
              <a:rPr lang="en-US" altLang="en-US" b="1"/>
              <a:t>panel</a:t>
            </a:r>
            <a:r>
              <a:rPr lang="en-US" altLang="en-US">
                <a:latin typeface="Courier New" charset="0"/>
              </a:rPr>
              <a:t>.save(</a:t>
            </a:r>
            <a:r>
              <a:rPr lang="en-US" altLang="en-US" b="1"/>
              <a:t>filename</a:t>
            </a:r>
            <a:r>
              <a:rPr lang="en-US" altLang="en-US">
                <a:latin typeface="Courier New" charset="0"/>
              </a:rPr>
              <a:t>);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Saves the image on the panel to the given file (String).</a:t>
            </a:r>
          </a:p>
          <a:p>
            <a:pPr lvl="1"/>
            <a:endParaRPr lang="en-US" altLang="en-US"/>
          </a:p>
          <a:p>
            <a:r>
              <a:rPr lang="en-US" altLang="en-US" b="1"/>
              <a:t>panel</a:t>
            </a:r>
            <a:r>
              <a:rPr lang="en-US" altLang="en-US">
                <a:latin typeface="Courier New" charset="0"/>
              </a:rPr>
              <a:t>.sleep(</a:t>
            </a:r>
            <a:r>
              <a:rPr lang="en-US" altLang="en-US" b="1"/>
              <a:t>ms</a:t>
            </a:r>
            <a:r>
              <a:rPr lang="en-US" altLang="en-US">
                <a:latin typeface="Courier New" charset="0"/>
              </a:rPr>
              <a:t>);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Pauses the drawing for the given number of milliseconds.</a:t>
            </a:r>
          </a:p>
        </p:txBody>
      </p:sp>
    </p:spTree>
    <p:extLst>
      <p:ext uri="{BB962C8B-B14F-4D97-AF65-F5344CB8AC3E}">
        <p14:creationId xmlns:p14="http://schemas.microsoft.com/office/powerpoint/2010/main" val="214747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Animation with </a:t>
            </a:r>
            <a:r>
              <a:rPr lang="en-US" altLang="en-US">
                <a:latin typeface="Courier New" charset="0"/>
              </a:rPr>
              <a:t>sleep</a:t>
            </a:r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>
                <a:latin typeface="Courier New" charset="0"/>
              </a:rPr>
              <a:t>DrawingPanel</a:t>
            </a:r>
            <a:r>
              <a:rPr lang="en-US" altLang="en-US"/>
              <a:t>'s </a:t>
            </a:r>
            <a:r>
              <a:rPr lang="en-US" altLang="en-US">
                <a:latin typeface="Courier New" charset="0"/>
              </a:rPr>
              <a:t>sleep</a:t>
            </a:r>
            <a:r>
              <a:rPr lang="en-US" altLang="en-US"/>
              <a:t> method pauses your program for a given number of milliseconds.</a:t>
            </a:r>
          </a:p>
          <a:p>
            <a:pPr lvl="1"/>
            <a:endParaRPr lang="en-US" altLang="en-US"/>
          </a:p>
          <a:p>
            <a:r>
              <a:rPr lang="en-US" altLang="en-US"/>
              <a:t>You can use </a:t>
            </a:r>
            <a:r>
              <a:rPr lang="en-US" altLang="en-US">
                <a:latin typeface="Courier New" charset="0"/>
              </a:rPr>
              <a:t>sleep</a:t>
            </a:r>
            <a:r>
              <a:rPr lang="en-US" altLang="en-US"/>
              <a:t> to create simple animations.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DrawingPanel panel = new DrawingPanel(250, 200);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Graphics g = panel.getGraphics();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g.setColor(Color.BLUE);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for (int i = 1; i &lt;= 10;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g.fillOval(15 * i, 15 * i, 30, 30);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    panel.sleep(500);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lvl="1"/>
            <a:r>
              <a:rPr lang="en-US" altLang="en-US"/>
              <a:t>Try adding </a:t>
            </a:r>
            <a:r>
              <a:rPr lang="en-US" altLang="en-US">
                <a:latin typeface="Courier New" charset="0"/>
              </a:rPr>
              <a:t>sleep</a:t>
            </a:r>
            <a:r>
              <a:rPr lang="en-US" altLang="en-US"/>
              <a:t> commands to loops in past exercises in this chapter and watch the panel draw itself piece by piece.</a:t>
            </a:r>
          </a:p>
        </p:txBody>
      </p:sp>
    </p:spTree>
    <p:extLst>
      <p:ext uri="{BB962C8B-B14F-4D97-AF65-F5344CB8AC3E}">
        <p14:creationId xmlns:p14="http://schemas.microsoft.com/office/powerpoint/2010/main" val="1920101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Random</a:t>
            </a:r>
            <a:r>
              <a:rPr lang="en-US" altLang="en-US" smtClean="0"/>
              <a:t> questions</a:t>
            </a:r>
          </a:p>
        </p:txBody>
      </p:sp>
      <p:sp>
        <p:nvSpPr>
          <p:cNvPr id="7014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Given the following declaration, how would you get: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Random rand = new Random();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A random number between 1 and 47 inclusive?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A random number between 23 and 30 inclusive?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A random </a:t>
            </a:r>
            <a:r>
              <a:rPr lang="en-US" altLang="en-US" i="1" dirty="0" smtClean="0">
                <a:solidFill>
                  <a:srgbClr val="7030A0"/>
                </a:solidFill>
              </a:rPr>
              <a:t>even</a:t>
            </a:r>
            <a:r>
              <a:rPr lang="en-US" altLang="en-US" dirty="0" smtClean="0"/>
              <a:t> number between 4 and 12 inclusive?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389860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Random</a:t>
            </a:r>
            <a:r>
              <a:rPr lang="en-US" altLang="en-US" smtClean="0"/>
              <a:t> and other types</a:t>
            </a:r>
          </a:p>
        </p:txBody>
      </p:sp>
      <p:sp>
        <p:nvSpPr>
          <p:cNvPr id="702467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dirty="0" err="1" smtClean="0">
                <a:latin typeface="Courier New" panose="02070309020205020404" pitchFamily="49" charset="0"/>
              </a:rPr>
              <a:t>nextDouble</a:t>
            </a:r>
            <a:r>
              <a:rPr lang="en-US" altLang="en-US" dirty="0" smtClean="0"/>
              <a:t> method returns a </a:t>
            </a:r>
            <a:r>
              <a:rPr lang="en-US" altLang="en-US" dirty="0" smtClean="0">
                <a:latin typeface="Courier New" panose="02070309020205020404" pitchFamily="49" charset="0"/>
              </a:rPr>
              <a:t>double</a:t>
            </a:r>
            <a:r>
              <a:rPr lang="en-US" altLang="en-US" dirty="0" smtClean="0"/>
              <a:t> in [0, 1)</a:t>
            </a:r>
          </a:p>
          <a:p>
            <a:pPr marL="639763" lvl="1" indent="-246063"/>
            <a:endParaRPr lang="en-US" altLang="en-US" sz="900" dirty="0"/>
          </a:p>
          <a:p>
            <a:pPr marL="639763" lvl="1" indent="-246063"/>
            <a:r>
              <a:rPr lang="en-US" altLang="en-US" dirty="0" smtClean="0"/>
              <a:t>Example: Get a random GPA value between 1.5 and 4.0:</a:t>
            </a:r>
          </a:p>
          <a:p>
            <a:pPr marL="639763" lvl="1" indent="-246063">
              <a:buNone/>
            </a:pP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double </a:t>
            </a:r>
            <a:r>
              <a:rPr lang="en-US" altLang="en-US" sz="2000" dirty="0" err="1">
                <a:latin typeface="Courier New" panose="02070309020205020404" pitchFamily="49" charset="0"/>
              </a:rPr>
              <a:t>randomGpa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rand.nextDouble</a:t>
            </a:r>
            <a:r>
              <a:rPr lang="en-US" altLang="en-US" sz="2000" b="1" dirty="0">
                <a:latin typeface="Courier New" panose="02070309020205020404" pitchFamily="49" charset="0"/>
              </a:rPr>
              <a:t>()</a:t>
            </a:r>
            <a:r>
              <a:rPr lang="en-US" altLang="en-US" sz="2000" dirty="0">
                <a:latin typeface="Courier New" panose="02070309020205020404" pitchFamily="49" charset="0"/>
              </a:rPr>
              <a:t> * x + y;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What are x and y?</a:t>
            </a:r>
          </a:p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Any set of possible values can be mapped to integers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 dirty="0"/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dirty="0" smtClean="0"/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r = </a:t>
            </a:r>
            <a:r>
              <a:rPr lang="en-US" altLang="en-US" dirty="0" err="1" smtClean="0">
                <a:latin typeface="Courier New" panose="02070309020205020404" pitchFamily="49" charset="0"/>
              </a:rPr>
              <a:t>rand.nextInt</a:t>
            </a:r>
            <a:r>
              <a:rPr lang="en-US" altLang="en-US" dirty="0" smtClean="0">
                <a:latin typeface="Courier New" panose="02070309020205020404" pitchFamily="49" charset="0"/>
              </a:rPr>
              <a:t>(3);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if (r == 0)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("Rock");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 else if (r == 1)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("Paper");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 else {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("Scissors");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708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0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0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0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0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02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02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24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024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Random</a:t>
            </a:r>
            <a:r>
              <a:rPr lang="en-US" altLang="en-US" smtClean="0"/>
              <a:t> question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Write a program that simulates rolling of two 6-sided dice until their combined result comes up as 7.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2 + 4 = 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3 + 5 = 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5 + 6 = 11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1 + 1 = 2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4 + 3 = 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You won after 5 tries!</a:t>
            </a:r>
          </a:p>
        </p:txBody>
      </p:sp>
    </p:spTree>
    <p:extLst>
      <p:ext uri="{BB962C8B-B14F-4D97-AF65-F5344CB8AC3E}">
        <p14:creationId xmlns:p14="http://schemas.microsoft.com/office/powerpoint/2010/main" val="1464327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Random</a:t>
            </a:r>
            <a:r>
              <a:rPr lang="en-US" altLang="en-US" smtClean="0"/>
              <a:t> answer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Rolls two dice until a sum of 7 is reached.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</a:rPr>
              <a:t>java.util</a:t>
            </a:r>
            <a:r>
              <a:rPr lang="en-US" altLang="en-US" sz="1800" dirty="0">
                <a:latin typeface="Courier New" panose="02070309020205020404" pitchFamily="49" charset="0"/>
              </a:rPr>
              <a:t>.*;</a:t>
            </a:r>
          </a:p>
          <a:p>
            <a:pPr marL="273050" indent="-273050">
              <a:lnSpc>
                <a:spcPct val="7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Dice {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// Create Random object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</a:rPr>
              <a:t>       // Set up sum and tries</a:t>
            </a:r>
          </a:p>
          <a:p>
            <a:pPr marL="273050" indent="-273050">
              <a:lnSpc>
                <a:spcPct val="70000"/>
              </a:lnSpc>
              <a:buNone/>
            </a:pPr>
            <a:endParaRPr lang="en-US" altLang="en-US" sz="1800" b="1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// Repeatedly roll dice until get a 7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   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("You won after " + tries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                          + " tries!");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6202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Random</a:t>
            </a:r>
            <a:r>
              <a:rPr lang="en-US" altLang="en-US" smtClean="0"/>
              <a:t> question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smtClean="0"/>
              <a:t>Write a program that plays an adding game.</a:t>
            </a:r>
          </a:p>
          <a:p>
            <a:pPr marL="639763" lvl="1" indent="-246063"/>
            <a:r>
              <a:rPr lang="en-US" altLang="en-US" smtClean="0"/>
              <a:t>Ask user to solve random adding problems with 2-5 numbers.</a:t>
            </a:r>
          </a:p>
          <a:p>
            <a:pPr marL="639763" lvl="1" indent="-246063"/>
            <a:r>
              <a:rPr lang="en-US" altLang="en-US" smtClean="0"/>
              <a:t>The user gets 1 point for a correct answer, 0 for incorrect.</a:t>
            </a:r>
          </a:p>
          <a:p>
            <a:pPr marL="639763" lvl="1" indent="-246063"/>
            <a:r>
              <a:rPr lang="en-US" altLang="en-US" smtClean="0"/>
              <a:t>The program stops after 3 incorrect answers.</a:t>
            </a: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5000"/>
              </a:lnSpc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4 + 10 + 3 + 10 = </a:t>
            </a:r>
            <a:r>
              <a:rPr lang="en-US" altLang="en-US" sz="2000" b="1" u="sng">
                <a:latin typeface="Courier New" panose="02070309020205020404" pitchFamily="49" charset="0"/>
              </a:rPr>
              <a:t>27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9 + 2 = </a:t>
            </a:r>
            <a:r>
              <a:rPr lang="en-US" altLang="en-US" sz="2000" b="1" u="sng">
                <a:latin typeface="Courier New" panose="02070309020205020404" pitchFamily="49" charset="0"/>
              </a:rPr>
              <a:t>11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8 + 6 + 7 + 9 = </a:t>
            </a:r>
            <a:r>
              <a:rPr lang="en-US" altLang="en-US" sz="2000" b="1" u="sng">
                <a:latin typeface="Courier New" panose="02070309020205020404" pitchFamily="49" charset="0"/>
              </a:rPr>
              <a:t>25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Wrong! The answer was 30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5 + 9 = </a:t>
            </a:r>
            <a:r>
              <a:rPr lang="en-US" altLang="en-US" sz="2000" b="1" u="sng">
                <a:latin typeface="Courier New" panose="02070309020205020404" pitchFamily="49" charset="0"/>
              </a:rPr>
              <a:t>13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Wrong! The answer was 14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4 + 9 + 9 = </a:t>
            </a:r>
            <a:r>
              <a:rPr lang="en-US" altLang="en-US" sz="2000" b="1" u="sng">
                <a:latin typeface="Courier New" panose="02070309020205020404" pitchFamily="49" charset="0"/>
              </a:rPr>
              <a:t>22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3 + 1 + 7 + 2 = </a:t>
            </a:r>
            <a:r>
              <a:rPr lang="en-US" altLang="en-US" sz="2000" b="1" u="sng">
                <a:latin typeface="Courier New" panose="02070309020205020404" pitchFamily="49" charset="0"/>
              </a:rPr>
              <a:t>13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4 + 2 + 10 + 9 + 7 = </a:t>
            </a:r>
            <a:r>
              <a:rPr lang="en-US" altLang="en-US" sz="2000" b="1" u="sng">
                <a:latin typeface="Courier New" panose="02070309020205020404" pitchFamily="49" charset="0"/>
              </a:rPr>
              <a:t>42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Wrong! The answer was 32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You earned 4 total points.</a:t>
            </a:r>
          </a:p>
        </p:txBody>
      </p:sp>
    </p:spTree>
    <p:extLst>
      <p:ext uri="{BB962C8B-B14F-4D97-AF65-F5344CB8AC3E}">
        <p14:creationId xmlns:p14="http://schemas.microsoft.com/office/powerpoint/2010/main" val="230537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Random</a:t>
            </a:r>
            <a:r>
              <a:rPr lang="en-US" altLang="en-US" smtClean="0"/>
              <a:t> answer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Asks the user to do adding problems and scores them.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import java.util.*;</a:t>
            </a:r>
          </a:p>
          <a:p>
            <a:pPr marL="273050" indent="-273050">
              <a:lnSpc>
                <a:spcPct val="70000"/>
              </a:lnSpc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AddingGame {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Scanner console = new Scanner(System.in);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Random rand = new Random();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        // Play until user gets 3 wrong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 totalPoints = 0;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 numWrong = 0;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while (numWrong &lt; 3) {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            // Play one game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int points = play(console, rand);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totalPoints += points;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if (points == 0) {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numWrong++;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}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System.out.println("You earned " + totalPoints 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           + " total points.");</a:t>
            </a:r>
          </a:p>
          <a:p>
            <a:pPr marL="273050" indent="-27305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581196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17426</TotalTime>
  <Words>2159</Words>
  <Application>Microsoft Macintosh PowerPoint</Application>
  <PresentationFormat>Widescreen</PresentationFormat>
  <Paragraphs>501</Paragraphs>
  <Slides>33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Calibri</vt:lpstr>
      <vt:lpstr>Calibri Light</vt:lpstr>
      <vt:lpstr>Courier New</vt:lpstr>
      <vt:lpstr>Mangal</vt:lpstr>
      <vt:lpstr>Tahoma</vt:lpstr>
      <vt:lpstr>Times New Roman</vt:lpstr>
      <vt:lpstr>Wingdings</vt:lpstr>
      <vt:lpstr>Wingdings 2</vt:lpstr>
      <vt:lpstr>Arial</vt:lpstr>
      <vt:lpstr>Custom Design</vt:lpstr>
      <vt:lpstr>Random Numbers</vt:lpstr>
      <vt:lpstr>The Random class</vt:lpstr>
      <vt:lpstr>Generating random numbers</vt:lpstr>
      <vt:lpstr>Random questions</vt:lpstr>
      <vt:lpstr>Random and other types</vt:lpstr>
      <vt:lpstr>Random question</vt:lpstr>
      <vt:lpstr>Random answer</vt:lpstr>
      <vt:lpstr>Random question</vt:lpstr>
      <vt:lpstr>Random answer</vt:lpstr>
      <vt:lpstr>Random answer 2</vt:lpstr>
      <vt:lpstr>Graphics</vt:lpstr>
      <vt:lpstr>Graphical objects</vt:lpstr>
      <vt:lpstr>DrawingPanel</vt:lpstr>
      <vt:lpstr>Graphics</vt:lpstr>
      <vt:lpstr>Coordinate system</vt:lpstr>
      <vt:lpstr>Graphics methods</vt:lpstr>
      <vt:lpstr>Color</vt:lpstr>
      <vt:lpstr>Using colors</vt:lpstr>
      <vt:lpstr>Outlined shapes</vt:lpstr>
      <vt:lpstr>Superimposing shapes</vt:lpstr>
      <vt:lpstr>Drawing with loops</vt:lpstr>
      <vt:lpstr>Zero-based loops</vt:lpstr>
      <vt:lpstr>Java book figure</vt:lpstr>
      <vt:lpstr>Java book solution</vt:lpstr>
      <vt:lpstr>Multiple Java books</vt:lpstr>
      <vt:lpstr>Multiple books solution</vt:lpstr>
      <vt:lpstr>Multiple books, cont'd.</vt:lpstr>
      <vt:lpstr>Resizable Java books</vt:lpstr>
      <vt:lpstr>Resizable books solution</vt:lpstr>
      <vt:lpstr>Resizable solution, cont'd.</vt:lpstr>
      <vt:lpstr>Polygon</vt:lpstr>
      <vt:lpstr>DrawingPanel methods</vt:lpstr>
      <vt:lpstr>Animation with sleep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604</cp:revision>
  <dcterms:created xsi:type="dcterms:W3CDTF">2008-06-28T20:57:21Z</dcterms:created>
  <dcterms:modified xsi:type="dcterms:W3CDTF">2017-10-26T13:54:16Z</dcterms:modified>
</cp:coreProperties>
</file>