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28"/>
  </p:notesMasterIdLst>
  <p:sldIdLst>
    <p:sldId id="257" r:id="rId2"/>
    <p:sldId id="303" r:id="rId3"/>
    <p:sldId id="304" r:id="rId4"/>
    <p:sldId id="300" r:id="rId5"/>
    <p:sldId id="301" r:id="rId6"/>
    <p:sldId id="302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06" autoAdjust="0"/>
    <p:restoredTop sz="85752" autoAdjust="0"/>
  </p:normalViewPr>
  <p:slideViewPr>
    <p:cSldViewPr>
      <p:cViewPr varScale="1">
        <p:scale>
          <a:sx n="107" d="100"/>
          <a:sy n="107" d="100"/>
        </p:scale>
        <p:origin x="10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6.xml"/><Relationship Id="rId2" Type="http://schemas.openxmlformats.org/officeDocument/2006/relationships/slide" Target="slides/slide17.xml"/><Relationship Id="rId3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First factor is 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893920-0F67-42E9-A92C-A42BBC53108D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0731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63AB9E3-3B6E-4896-939C-A012D260D2D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4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704889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EBF7DA82-5715-4907-B1CD-DBBB23177F15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/>
              <a:t>6</a:t>
            </a:fld>
            <a:endParaRPr lang="en-US" altLang="en-US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2588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63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E7E115-1C5F-46AB-8CAE-42EB39E519AA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2992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6FCD8B2-9EF4-4FB1-BDBE-75FC21087FB1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58163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136FE10-E2ED-4CB5-A230-4CBF1F650F68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95740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114131-6641-4875-A7EE-56618397127C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1325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2421EB2-1E1F-435B-9EF3-0B285B54A916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5396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D2E80D6-6F21-44DE-BF62-0931B793C346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6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3" tIns="45716" rIns="91433" bIns="45716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172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10/19/17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Text Processing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7585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Fence post analogy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We print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numbers but need only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- 1 commas.</a:t>
            </a:r>
          </a:p>
          <a:p>
            <a:pPr marL="273050" indent="-273050"/>
            <a:endParaRPr lang="en-US" altLang="en-US" dirty="0" smtClean="0"/>
          </a:p>
          <a:p>
            <a:pPr marL="273050" indent="-273050"/>
            <a:r>
              <a:rPr lang="en-US" altLang="en-US" dirty="0" smtClean="0"/>
              <a:t>Similar to building a fence with wires separated by posts:</a:t>
            </a:r>
          </a:p>
          <a:p>
            <a:pPr marL="639763" lvl="1" indent="-246063">
              <a:lnSpc>
                <a:spcPct val="110000"/>
              </a:lnSpc>
            </a:pPr>
            <a:r>
              <a:rPr lang="en-US" altLang="en-US" dirty="0" smtClean="0"/>
              <a:t>If we use a flawed algorithm that repeatedly places a post + wire, the last post will have an extra dangling wire.</a:t>
            </a:r>
            <a:br>
              <a:rPr lang="en-US" altLang="en-US" dirty="0" smtClean="0"/>
            </a:b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dirty="0" smtClean="0">
                <a:solidFill>
                  <a:srgbClr val="800000"/>
                </a:solidFill>
              </a:rPr>
              <a:t>	</a:t>
            </a:r>
            <a:r>
              <a:rPr lang="en-US" altLang="en-US" i="1" dirty="0" smtClean="0">
                <a:solidFill>
                  <a:srgbClr val="800000"/>
                </a:solidFill>
              </a:rPr>
              <a:t>for (length of fence) {</a:t>
            </a:r>
          </a:p>
          <a:p>
            <a:pPr marL="639763" lvl="1" indent="-246063">
              <a:buNone/>
            </a:pPr>
            <a:r>
              <a:rPr lang="en-US" altLang="en-US" i="1" dirty="0" smtClean="0">
                <a:solidFill>
                  <a:srgbClr val="800000"/>
                </a:solidFill>
              </a:rPr>
              <a:t>	    place a post.</a:t>
            </a:r>
          </a:p>
          <a:p>
            <a:pPr marL="639763" lvl="1" indent="-246063">
              <a:buNone/>
            </a:pPr>
            <a:r>
              <a:rPr lang="en-US" altLang="en-US" i="1" dirty="0" smtClean="0">
                <a:solidFill>
                  <a:srgbClr val="800000"/>
                </a:solidFill>
              </a:rPr>
              <a:t>	    place some wire.</a:t>
            </a:r>
          </a:p>
          <a:p>
            <a:pPr marL="639763" lvl="1" indent="-246063">
              <a:buNone/>
            </a:pPr>
            <a:r>
              <a:rPr lang="en-US" altLang="en-US" i="1" dirty="0" smtClean="0">
                <a:solidFill>
                  <a:srgbClr val="800000"/>
                </a:solidFill>
              </a:rPr>
              <a:t>	}</a:t>
            </a:r>
          </a:p>
        </p:txBody>
      </p:sp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3505200" y="5410200"/>
            <a:ext cx="4953000" cy="990600"/>
            <a:chOff x="480" y="2400"/>
            <a:chExt cx="3120" cy="624"/>
          </a:xfrm>
        </p:grpSpPr>
        <p:grpSp>
          <p:nvGrpSpPr>
            <p:cNvPr id="6149" name="Group 5"/>
            <p:cNvGrpSpPr>
              <a:grpSpLocks/>
            </p:cNvGrpSpPr>
            <p:nvPr/>
          </p:nvGrpSpPr>
          <p:grpSpPr bwMode="auto">
            <a:xfrm>
              <a:off x="480" y="2400"/>
              <a:ext cx="624" cy="624"/>
              <a:chOff x="480" y="2400"/>
              <a:chExt cx="624" cy="624"/>
            </a:xfrm>
          </p:grpSpPr>
          <p:sp>
            <p:nvSpPr>
              <p:cNvPr id="6170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71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72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73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0" name="Group 10"/>
            <p:cNvGrpSpPr>
              <a:grpSpLocks/>
            </p:cNvGrpSpPr>
            <p:nvPr/>
          </p:nvGrpSpPr>
          <p:grpSpPr bwMode="auto">
            <a:xfrm>
              <a:off x="1104" y="2400"/>
              <a:ext cx="624" cy="624"/>
              <a:chOff x="480" y="2400"/>
              <a:chExt cx="624" cy="624"/>
            </a:xfrm>
          </p:grpSpPr>
          <p:sp>
            <p:nvSpPr>
              <p:cNvPr id="6166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67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8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9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1" name="Group 15"/>
            <p:cNvGrpSpPr>
              <a:grpSpLocks/>
            </p:cNvGrpSpPr>
            <p:nvPr/>
          </p:nvGrpSpPr>
          <p:grpSpPr bwMode="auto">
            <a:xfrm>
              <a:off x="1728" y="2400"/>
              <a:ext cx="624" cy="624"/>
              <a:chOff x="480" y="2400"/>
              <a:chExt cx="624" cy="624"/>
            </a:xfrm>
          </p:grpSpPr>
          <p:sp>
            <p:nvSpPr>
              <p:cNvPr id="6162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63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4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5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2" name="Group 20"/>
            <p:cNvGrpSpPr>
              <a:grpSpLocks/>
            </p:cNvGrpSpPr>
            <p:nvPr/>
          </p:nvGrpSpPr>
          <p:grpSpPr bwMode="auto">
            <a:xfrm>
              <a:off x="2352" y="2400"/>
              <a:ext cx="624" cy="624"/>
              <a:chOff x="480" y="2400"/>
              <a:chExt cx="624" cy="624"/>
            </a:xfrm>
          </p:grpSpPr>
          <p:sp>
            <p:nvSpPr>
              <p:cNvPr id="6158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59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60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61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6153" name="Group 25"/>
            <p:cNvGrpSpPr>
              <a:grpSpLocks/>
            </p:cNvGrpSpPr>
            <p:nvPr/>
          </p:nvGrpSpPr>
          <p:grpSpPr bwMode="auto">
            <a:xfrm>
              <a:off x="2976" y="2400"/>
              <a:ext cx="624" cy="624"/>
              <a:chOff x="480" y="2400"/>
              <a:chExt cx="624" cy="624"/>
            </a:xfrm>
          </p:grpSpPr>
          <p:sp>
            <p:nvSpPr>
              <p:cNvPr id="6154" name="Rectangle 2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6155" name="Group 2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6156" name="Rectangle 2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6157" name="Rectangle 2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032403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Fencepost loop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Add a statement outside the loop to place the initial "post."</a:t>
            </a:r>
          </a:p>
          <a:p>
            <a:pPr marL="639763" lvl="1" indent="-246063"/>
            <a:r>
              <a:rPr lang="en-US" altLang="en-US" dirty="0" smtClean="0"/>
              <a:t>Also called a </a:t>
            </a:r>
            <a:r>
              <a:rPr lang="en-US" altLang="en-US" i="1" dirty="0" smtClean="0">
                <a:solidFill>
                  <a:srgbClr val="C00000"/>
                </a:solidFill>
              </a:rPr>
              <a:t>fencepost loop</a:t>
            </a:r>
            <a:r>
              <a:rPr lang="en-US" altLang="en-US" dirty="0" smtClean="0"/>
              <a:t> or a </a:t>
            </a:r>
            <a:r>
              <a:rPr lang="en-US" altLang="en-US" i="1" dirty="0" smtClean="0">
                <a:solidFill>
                  <a:srgbClr val="C00000"/>
                </a:solidFill>
              </a:rPr>
              <a:t>loop-and-a-half</a:t>
            </a:r>
            <a:r>
              <a:rPr lang="en-US" altLang="en-US" dirty="0" smtClean="0"/>
              <a:t> solution.</a:t>
            </a:r>
          </a:p>
          <a:p>
            <a:pPr marL="639763" lvl="1" indent="-246063">
              <a:buNone/>
            </a:pPr>
            <a:endParaRPr lang="en-US" altLang="en-US" dirty="0" smtClean="0"/>
          </a:p>
          <a:p>
            <a:pPr marL="639763" lvl="1" indent="-246063">
              <a:buNone/>
            </a:pPr>
            <a:r>
              <a:rPr lang="en-US" altLang="en-US" b="1" dirty="0" smtClean="0"/>
              <a:t>	</a:t>
            </a:r>
            <a:r>
              <a:rPr lang="en-US" altLang="en-US" b="1" i="1" dirty="0" smtClean="0"/>
              <a:t>place a post.</a:t>
            </a:r>
          </a:p>
          <a:p>
            <a:pPr marL="639763" lvl="1" indent="-246063">
              <a:buNone/>
            </a:pPr>
            <a:r>
              <a:rPr lang="en-US" altLang="en-US" i="1" dirty="0" smtClean="0"/>
              <a:t>	for (length of fence</a:t>
            </a:r>
            <a:r>
              <a:rPr lang="en-US" altLang="en-US" b="1" i="1" dirty="0" smtClean="0"/>
              <a:t> - 1</a:t>
            </a:r>
            <a:r>
              <a:rPr lang="en-US" altLang="en-US" i="1" dirty="0" smtClean="0"/>
              <a:t>) {</a:t>
            </a:r>
          </a:p>
          <a:p>
            <a:pPr marL="639763" lvl="1" indent="-246063">
              <a:buNone/>
            </a:pPr>
            <a:r>
              <a:rPr lang="en-US" altLang="en-US" b="1" i="1" dirty="0" smtClean="0"/>
              <a:t>	    place some wire.</a:t>
            </a:r>
          </a:p>
          <a:p>
            <a:pPr marL="639763" lvl="1" indent="-246063">
              <a:buNone/>
            </a:pPr>
            <a:r>
              <a:rPr lang="en-US" altLang="en-US" b="1" i="1" dirty="0" smtClean="0"/>
              <a:t>	    place a post.</a:t>
            </a:r>
          </a:p>
          <a:p>
            <a:pPr marL="639763" lvl="1" indent="-246063">
              <a:buNone/>
            </a:pPr>
            <a:r>
              <a:rPr lang="en-US" altLang="en-US" i="1" dirty="0" smtClean="0"/>
              <a:t>	}</a:t>
            </a:r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3810000" y="4876800"/>
            <a:ext cx="4191000" cy="990600"/>
            <a:chOff x="1248" y="3360"/>
            <a:chExt cx="2640" cy="624"/>
          </a:xfrm>
        </p:grpSpPr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1248" y="3360"/>
              <a:ext cx="624" cy="624"/>
              <a:chOff x="480" y="2400"/>
              <a:chExt cx="624" cy="624"/>
            </a:xfrm>
          </p:grpSpPr>
          <p:sp>
            <p:nvSpPr>
              <p:cNvPr id="7190" name="Rectangle 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91" name="Group 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92" name="Rectangle 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93" name="Rectangle 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4" name="Group 10"/>
            <p:cNvGrpSpPr>
              <a:grpSpLocks/>
            </p:cNvGrpSpPr>
            <p:nvPr/>
          </p:nvGrpSpPr>
          <p:grpSpPr bwMode="auto">
            <a:xfrm>
              <a:off x="1872" y="3360"/>
              <a:ext cx="624" cy="624"/>
              <a:chOff x="480" y="2400"/>
              <a:chExt cx="624" cy="624"/>
            </a:xfrm>
          </p:grpSpPr>
          <p:sp>
            <p:nvSpPr>
              <p:cNvPr id="7186" name="Rectangle 1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87" name="Group 1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8" name="Rectangle 1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9" name="Rectangle 1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5" name="Group 15"/>
            <p:cNvGrpSpPr>
              <a:grpSpLocks/>
            </p:cNvGrpSpPr>
            <p:nvPr/>
          </p:nvGrpSpPr>
          <p:grpSpPr bwMode="auto">
            <a:xfrm>
              <a:off x="2496" y="3360"/>
              <a:ext cx="624" cy="624"/>
              <a:chOff x="480" y="2400"/>
              <a:chExt cx="624" cy="624"/>
            </a:xfrm>
          </p:grpSpPr>
          <p:sp>
            <p:nvSpPr>
              <p:cNvPr id="7182" name="Rectangle 16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83" name="Group 17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4" name="Rectangle 18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5" name="Rectangle 19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grpSp>
          <p:nvGrpSpPr>
            <p:cNvPr id="7176" name="Group 20"/>
            <p:cNvGrpSpPr>
              <a:grpSpLocks/>
            </p:cNvGrpSpPr>
            <p:nvPr/>
          </p:nvGrpSpPr>
          <p:grpSpPr bwMode="auto">
            <a:xfrm>
              <a:off x="3120" y="3360"/>
              <a:ext cx="624" cy="624"/>
              <a:chOff x="480" y="2400"/>
              <a:chExt cx="624" cy="624"/>
            </a:xfrm>
          </p:grpSpPr>
          <p:sp>
            <p:nvSpPr>
              <p:cNvPr id="7178" name="Rectangle 21"/>
              <p:cNvSpPr>
                <a:spLocks noChangeArrowheads="1"/>
              </p:cNvSpPr>
              <p:nvPr/>
            </p:nvSpPr>
            <p:spPr bwMode="auto">
              <a:xfrm>
                <a:off x="480" y="2400"/>
                <a:ext cx="144" cy="62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 eaLnBrk="1" hangingPunct="1">
                  <a:spcBef>
                    <a:spcPts val="500"/>
                  </a:spcBef>
                  <a:buClr>
                    <a:srgbClr val="800080"/>
                  </a:buClr>
                  <a:buSzPct val="55000"/>
                  <a:buFont typeface="Wingdings" panose="05000000000000000000" pitchFamily="2" charset="2"/>
                  <a:buChar char="n"/>
                </a:pPr>
                <a:endParaRPr lang="en-US" altLang="en-US" sz="2000">
                  <a:latin typeface="Verdana" panose="020B0604030504040204" pitchFamily="34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7179" name="Group 22"/>
              <p:cNvGrpSpPr>
                <a:grpSpLocks/>
              </p:cNvGrpSpPr>
              <p:nvPr/>
            </p:nvGrpSpPr>
            <p:grpSpPr bwMode="auto">
              <a:xfrm>
                <a:off x="624" y="2496"/>
                <a:ext cx="480" cy="240"/>
                <a:chOff x="624" y="2496"/>
                <a:chExt cx="480" cy="240"/>
              </a:xfrm>
            </p:grpSpPr>
            <p:sp>
              <p:nvSpPr>
                <p:cNvPr id="7180" name="Rectangle 23"/>
                <p:cNvSpPr>
                  <a:spLocks noChangeArrowheads="1"/>
                </p:cNvSpPr>
                <p:nvPr/>
              </p:nvSpPr>
              <p:spPr bwMode="auto">
                <a:xfrm>
                  <a:off x="624" y="2496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7181" name="Rectangle 24"/>
                <p:cNvSpPr>
                  <a:spLocks noChangeArrowheads="1"/>
                </p:cNvSpPr>
                <p:nvPr/>
              </p:nvSpPr>
              <p:spPr bwMode="auto">
                <a:xfrm>
                  <a:off x="624" y="2688"/>
                  <a:ext cx="480" cy="48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l" eaLnBrk="1" hangingPunct="1">
                    <a:spcBef>
                      <a:spcPts val="500"/>
                    </a:spcBef>
                    <a:buClr>
                      <a:srgbClr val="800080"/>
                    </a:buClr>
                    <a:buSzPct val="55000"/>
                    <a:buFont typeface="Wingdings" panose="05000000000000000000" pitchFamily="2" charset="2"/>
                    <a:buChar char="n"/>
                  </a:pPr>
                  <a:endParaRPr lang="en-US" altLang="en-US" sz="2000">
                    <a:latin typeface="Verdana" panose="020B0604030504040204" pitchFamily="34" charset="0"/>
                    <a:cs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7177" name="Rectangle 25"/>
            <p:cNvSpPr>
              <a:spLocks noChangeArrowheads="1"/>
            </p:cNvSpPr>
            <p:nvPr/>
          </p:nvSpPr>
          <p:spPr bwMode="auto">
            <a:xfrm>
              <a:off x="3744" y="3360"/>
              <a:ext cx="144" cy="62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>
                <a:spcBef>
                  <a:spcPts val="500"/>
                </a:spcBef>
                <a:buClr>
                  <a:srgbClr val="800080"/>
                </a:buClr>
                <a:buSzPct val="55000"/>
                <a:buFont typeface="Wingdings" panose="05000000000000000000" pitchFamily="2" charset="2"/>
                <a:buChar char="n"/>
              </a:pPr>
              <a:endParaRPr lang="en-US" altLang="en-US" sz="2000">
                <a:latin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24474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Fencepost method solution</a:t>
            </a:r>
          </a:p>
        </p:txBody>
      </p:sp>
      <p:sp>
        <p:nvSpPr>
          <p:cNvPr id="67686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20000"/>
          </a:bodyPr>
          <a:lstStyle/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    System.out.print(1);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i = 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 smtClean="0">
                <a:latin typeface="Courier New" panose="02070309020205020404" pitchFamily="49" charset="0"/>
              </a:rPr>
              <a:t>; i &lt;= max;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", " + i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System.out.println();   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sz="2200"/>
              <a:t>Alternate solution: Either first or last "post" can be taken out:</a:t>
            </a:r>
            <a:endParaRPr lang="en-US" altLang="en-US" sz="22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public static void printNumbers(int max) {</a:t>
            </a:r>
            <a:endParaRPr lang="en-US" altLang="en-US" b="1" smtClean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for (int i = 1; 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i &lt;= max - 1</a:t>
            </a:r>
            <a:r>
              <a:rPr lang="en-US" altLang="en-US" smtClean="0">
                <a:latin typeface="Courier New" panose="02070309020205020404" pitchFamily="49" charset="0"/>
              </a:rPr>
              <a:t>; i++)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    System.out.print(</a:t>
            </a: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i + ", "</a:t>
            </a:r>
            <a:r>
              <a:rPr lang="en-US" altLang="en-US" smtClean="0">
                <a:latin typeface="Courier New" panose="02070309020205020404" pitchFamily="49" charset="0"/>
              </a:rPr>
              <a:t>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    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    System.out.println(max);  </a:t>
            </a:r>
            <a:r>
              <a:rPr lang="en-US" altLang="en-US" b="1" smtClean="0">
                <a:solidFill>
                  <a:srgbClr val="008080"/>
                </a:solidFill>
                <a:latin typeface="Courier New" panose="02070309020205020404" pitchFamily="49" charset="0"/>
              </a:rPr>
              <a:t>// to end the line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}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897365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68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768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768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768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768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7686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7686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Fencepost question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Modify your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printNumbers</a:t>
            </a:r>
            <a:r>
              <a:rPr lang="en-US" altLang="en-US" dirty="0" smtClean="0"/>
              <a:t> into a new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printPrimes</a:t>
            </a:r>
            <a:r>
              <a:rPr lang="en-US" altLang="en-US" dirty="0" smtClean="0"/>
              <a:t> that prints all </a:t>
            </a:r>
            <a:r>
              <a:rPr lang="en-US" altLang="en-US" i="1" dirty="0" smtClean="0"/>
              <a:t>prime </a:t>
            </a:r>
            <a:r>
              <a:rPr lang="en-US" altLang="en-US" dirty="0" smtClean="0"/>
              <a:t>numbers up to a max.</a:t>
            </a:r>
          </a:p>
          <a:p>
            <a:pPr marL="639763" lvl="1" indent="-246063"/>
            <a:endParaRPr lang="en-US" altLang="en-US" sz="900" dirty="0"/>
          </a:p>
          <a:p>
            <a:pPr marL="639763" lvl="1" indent="-246063"/>
            <a:r>
              <a:rPr lang="en-US" altLang="en-US" dirty="0" smtClean="0"/>
              <a:t>Example: </a:t>
            </a:r>
            <a:r>
              <a:rPr lang="en-US" altLang="en-US" dirty="0" err="1" smtClean="0">
                <a:latin typeface="Courier New" panose="02070309020205020404" pitchFamily="49" charset="0"/>
              </a:rPr>
              <a:t>printPrimes</a:t>
            </a:r>
            <a:r>
              <a:rPr lang="en-US" altLang="en-US" dirty="0" smtClean="0">
                <a:latin typeface="Courier New" panose="02070309020205020404" pitchFamily="49" charset="0"/>
              </a:rPr>
              <a:t>(50)</a:t>
            </a:r>
            <a:r>
              <a:rPr lang="en-US" altLang="en-US" dirty="0" smtClean="0"/>
              <a:t> prints</a:t>
            </a:r>
          </a:p>
          <a:p>
            <a:pPr marL="639763" lvl="1" indent="-246063">
              <a:buNone/>
            </a:pPr>
            <a:r>
              <a:rPr lang="en-US" altLang="en-US" sz="2100" dirty="0">
                <a:latin typeface="Courier New" panose="02070309020205020404" pitchFamily="49" charset="0"/>
              </a:rPr>
              <a:t>	2, 3, 5, 7, 11, 13, 17, 19, 23, 29, 31, 37, 41, 43, 47</a:t>
            </a:r>
          </a:p>
          <a:p>
            <a:pPr marL="639763" lvl="1" indent="-246063">
              <a:buNone/>
            </a:pPr>
            <a:endParaRPr lang="en-US" altLang="en-US" sz="900" dirty="0"/>
          </a:p>
          <a:p>
            <a:pPr marL="639763" lvl="1" indent="-246063"/>
            <a:r>
              <a:rPr lang="en-US" altLang="en-US" dirty="0" smtClean="0"/>
              <a:t>If the maximum is less than 2, print no output.</a:t>
            </a:r>
            <a:endParaRPr lang="en-US" altLang="en-US" sz="21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1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</a:pPr>
            <a:endParaRPr lang="en-US" altLang="en-US" sz="2100" dirty="0">
              <a:latin typeface="Courier New" panose="02070309020205020404" pitchFamily="49" charset="0"/>
            </a:endParaRPr>
          </a:p>
          <a:p>
            <a:pPr marL="273050" indent="-273050"/>
            <a:r>
              <a:rPr lang="en-US" altLang="en-US" dirty="0" smtClean="0"/>
              <a:t>To help you, use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countFactors</a:t>
            </a:r>
            <a:r>
              <a:rPr lang="en-US" altLang="en-US" dirty="0" smtClean="0"/>
              <a:t> which returns the number of factors of a given integer.</a:t>
            </a:r>
          </a:p>
          <a:p>
            <a:pPr marL="639763" lvl="1" indent="-246063"/>
            <a:r>
              <a:rPr lang="en-US" altLang="en-US" sz="2000" dirty="0" err="1">
                <a:latin typeface="Courier New" panose="02070309020205020404" pitchFamily="49" charset="0"/>
              </a:rPr>
              <a:t>countFactors</a:t>
            </a:r>
            <a:r>
              <a:rPr lang="en-US" altLang="en-US" sz="2000" dirty="0">
                <a:latin typeface="Courier New" panose="02070309020205020404" pitchFamily="49" charset="0"/>
              </a:rPr>
              <a:t>(20)</a:t>
            </a:r>
            <a:r>
              <a:rPr lang="en-US" altLang="en-US" sz="2000" dirty="0"/>
              <a:t> returns </a:t>
            </a:r>
            <a:r>
              <a:rPr lang="en-US" altLang="en-US" sz="2000" dirty="0">
                <a:latin typeface="Courier New" panose="02070309020205020404" pitchFamily="49" charset="0"/>
              </a:rPr>
              <a:t>6</a:t>
            </a:r>
            <a:r>
              <a:rPr lang="en-US" altLang="en-US" sz="2000" dirty="0"/>
              <a:t> due to factors 1, 2, 4, 5, 10, 20.</a:t>
            </a:r>
          </a:p>
        </p:txBody>
      </p:sp>
    </p:spTree>
    <p:extLst>
      <p:ext uri="{BB962C8B-B14F-4D97-AF65-F5344CB8AC3E}">
        <p14:creationId xmlns:p14="http://schemas.microsoft.com/office/powerpoint/2010/main" val="11325874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Fencepost partial answer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Prints all prime numbers up to the given max.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void printPrimes(int max)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if (...)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</a:t>
            </a:r>
            <a:r>
              <a:rPr lang="en-US" altLang="en-US" sz="1600" b="1">
                <a:latin typeface="Courier New" panose="02070309020205020404" pitchFamily="49" charset="0"/>
              </a:rPr>
              <a:t>// Fill in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    System.out.println();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}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  <a:p>
            <a:pPr marL="342900" indent="-342900">
              <a:lnSpc>
                <a:spcPct val="70000"/>
              </a:lnSpc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</a:rPr>
              <a:t>// Returns how many factors the given number has.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public static int countFactors(int number) {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    </a:t>
            </a:r>
            <a:r>
              <a:rPr lang="en-US" altLang="en-US" sz="1600" b="1">
                <a:latin typeface="Courier New" panose="02070309020205020404" pitchFamily="49" charset="0"/>
              </a:rPr>
              <a:t>// Fill in</a:t>
            </a:r>
          </a:p>
          <a:p>
            <a:pPr marL="342900" indent="-342900">
              <a:lnSpc>
                <a:spcPct val="70000"/>
              </a:lnSpc>
              <a:buNone/>
            </a:pPr>
            <a:r>
              <a:rPr lang="en-US" altLang="en-US" sz="16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267211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 idx="4294967295"/>
          </p:nvPr>
        </p:nvSpPr>
        <p:spPr>
          <a:xfrm>
            <a:off x="2209800" y="1219201"/>
            <a:ext cx="7772400" cy="1470025"/>
          </a:xfrm>
        </p:spPr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 smtClean="0">
                <a:solidFill>
                  <a:schemeClr val="tx1"/>
                </a:solidFill>
              </a:rPr>
              <a:t> loops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subTitle" idx="4294967295"/>
          </p:nvPr>
        </p:nvSpPr>
        <p:spPr>
          <a:xfrm>
            <a:off x="2063750" y="3016251"/>
            <a:ext cx="7905750" cy="1851025"/>
          </a:xfrm>
        </p:spPr>
        <p:txBody>
          <a:bodyPr/>
          <a:lstStyle/>
          <a:p>
            <a:pPr marL="0" indent="0" algn="ctr">
              <a:buNone/>
            </a:pPr>
            <a:endParaRPr lang="en-US" altLang="en-US" sz="2200"/>
          </a:p>
        </p:txBody>
      </p:sp>
    </p:spTree>
    <p:extLst>
      <p:ext uri="{BB962C8B-B14F-4D97-AF65-F5344CB8AC3E}">
        <p14:creationId xmlns:p14="http://schemas.microsoft.com/office/powerpoint/2010/main" val="86573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Categories of loops</a:t>
            </a:r>
          </a:p>
        </p:txBody>
      </p:sp>
      <p:sp>
        <p:nvSpPr>
          <p:cNvPr id="683011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dirty="0" smtClean="0"/>
              <a:t>definite loop</a:t>
            </a:r>
            <a:r>
              <a:rPr lang="en-US" altLang="en-US" dirty="0" smtClean="0"/>
              <a:t>: Executes a known number of times.</a:t>
            </a:r>
          </a:p>
          <a:p>
            <a:pPr marL="639763" lvl="1" indent="-246063"/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loops we have seen are definite loops.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 smtClean="0"/>
              <a:t>Print "hello" 10 times.</a:t>
            </a:r>
          </a:p>
          <a:p>
            <a:pPr lvl="2" indent="-246063"/>
            <a:r>
              <a:rPr lang="en-US" altLang="en-US" dirty="0" smtClean="0"/>
              <a:t>Find all the prime numbers up to an integer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.</a:t>
            </a:r>
          </a:p>
          <a:p>
            <a:pPr lvl="2" indent="-246063"/>
            <a:r>
              <a:rPr lang="en-US" altLang="en-US" dirty="0" smtClean="0"/>
              <a:t>Print each odd number between 5 and 127.</a:t>
            </a:r>
          </a:p>
          <a:p>
            <a:pPr lvl="2" indent="-246063"/>
            <a:endParaRPr lang="en-US" altLang="en-US" dirty="0" smtClean="0"/>
          </a:p>
          <a:p>
            <a:pPr lvl="2" indent="-246063"/>
            <a:endParaRPr lang="en-US" altLang="en-US" dirty="0" smtClean="0"/>
          </a:p>
          <a:p>
            <a:pPr marL="273050" indent="-273050"/>
            <a:r>
              <a:rPr lang="en-US" altLang="en-US" b="1" dirty="0" smtClean="0"/>
              <a:t>indefinite loop</a:t>
            </a:r>
            <a:r>
              <a:rPr lang="en-US" altLang="en-US" dirty="0" smtClean="0"/>
              <a:t>: number of times its body repeats is not known in advance</a:t>
            </a:r>
          </a:p>
          <a:p>
            <a:pPr marL="639763" lvl="1" indent="-246063"/>
            <a:endParaRPr lang="en-US" altLang="en-US" sz="900" dirty="0"/>
          </a:p>
          <a:p>
            <a:pPr lvl="2" indent="-246063"/>
            <a:r>
              <a:rPr lang="en-US" altLang="en-US" dirty="0" smtClean="0"/>
              <a:t>Prompt the user until they type a non-negative number.</a:t>
            </a:r>
          </a:p>
          <a:p>
            <a:pPr lvl="2" indent="-246063"/>
            <a:r>
              <a:rPr lang="en-US" altLang="en-US" dirty="0" smtClean="0"/>
              <a:t>Print random numbers until a prime number is printed.</a:t>
            </a:r>
          </a:p>
          <a:p>
            <a:pPr lvl="2" indent="-246063"/>
            <a:r>
              <a:rPr lang="en-US" altLang="en-US" dirty="0" smtClean="0"/>
              <a:t>Repeat until the user types "q" to quit.</a:t>
            </a:r>
          </a:p>
        </p:txBody>
      </p:sp>
    </p:spTree>
    <p:extLst>
      <p:ext uri="{BB962C8B-B14F-4D97-AF65-F5344CB8AC3E}">
        <p14:creationId xmlns:p14="http://schemas.microsoft.com/office/powerpoint/2010/main" val="12838496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3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830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830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830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</a:t>
            </a:r>
          </a:p>
        </p:txBody>
      </p:sp>
      <p:sp>
        <p:nvSpPr>
          <p:cNvPr id="13315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/>
            <a:r>
              <a:rPr lang="en-US" altLang="en-US" b="1" dirty="0" smtClean="0">
                <a:latin typeface="Courier New" panose="02070309020205020404" pitchFamily="49" charset="0"/>
              </a:rPr>
              <a:t>while</a:t>
            </a:r>
            <a:r>
              <a:rPr lang="en-US" altLang="en-US" b="1" dirty="0" smtClean="0"/>
              <a:t> loop</a:t>
            </a:r>
            <a:r>
              <a:rPr lang="en-US" altLang="en-US" dirty="0" smtClean="0"/>
              <a:t>: Repeatedly executes its</a:t>
            </a:r>
            <a:br>
              <a:rPr lang="en-US" altLang="en-US" dirty="0" smtClean="0"/>
            </a:br>
            <a:r>
              <a:rPr lang="en-US" altLang="en-US" dirty="0" smtClean="0"/>
              <a:t>body as long as a logical test is true.</a:t>
            </a:r>
          </a:p>
          <a:p>
            <a:pPr marL="639763" lvl="1" indent="-246063">
              <a:buNone/>
            </a:pPr>
            <a:endParaRPr lang="en-US" altLang="en-US" sz="1000" dirty="0"/>
          </a:p>
          <a:p>
            <a:pPr marL="639763" lvl="1" indent="-246063">
              <a:buNone/>
            </a:pPr>
            <a:r>
              <a:rPr lang="en-US" altLang="en-US" dirty="0" smtClean="0"/>
              <a:t>	</a:t>
            </a:r>
            <a:r>
              <a:rPr lang="en-US" altLang="en-US" dirty="0" smtClean="0">
                <a:latin typeface="Courier New" panose="02070309020205020404" pitchFamily="49" charset="0"/>
              </a:rPr>
              <a:t>while (</a:t>
            </a:r>
            <a:r>
              <a:rPr lang="en-US" altLang="en-US" b="1" dirty="0" smtClean="0"/>
              <a:t>test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statement(s)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/>
          </a:p>
          <a:p>
            <a:pPr marL="639763" lvl="1" indent="-246063">
              <a:lnSpc>
                <a:spcPct val="70000"/>
              </a:lnSpc>
              <a:buNone/>
            </a:pPr>
            <a:endParaRPr lang="en-US" altLang="en-US" dirty="0" smtClean="0"/>
          </a:p>
          <a:p>
            <a:pPr marL="273050" indent="-273050"/>
            <a:r>
              <a:rPr lang="en-US" altLang="en-US" dirty="0" smtClean="0"/>
              <a:t>Example: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= 1; 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initialization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while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num</a:t>
            </a:r>
            <a:r>
              <a:rPr lang="en-US" altLang="en-US" sz="2000" b="1" dirty="0">
                <a:latin typeface="Courier New" panose="02070309020205020404" pitchFamily="49" charset="0"/>
              </a:rPr>
              <a:t> &lt;= 200) {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test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+ "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num</a:t>
            </a:r>
            <a:r>
              <a:rPr lang="en-US" altLang="en-US" sz="2000" dirty="0">
                <a:latin typeface="Courier New" panose="02070309020205020404" pitchFamily="49" charset="0"/>
              </a:rPr>
              <a:t> *= 2;                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update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800" b="1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	</a:t>
            </a:r>
            <a:endParaRPr lang="en-US" altLang="en-US" sz="2000" b="1" dirty="0">
              <a:solidFill>
                <a:srgbClr val="008080"/>
              </a:solidFill>
            </a:endParaRPr>
          </a:p>
        </p:txBody>
      </p:sp>
      <p:pic>
        <p:nvPicPr>
          <p:cNvPr id="13316" name="Picture 4" descr="wh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1471614"/>
            <a:ext cx="2459038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2311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Example </a:t>
            </a:r>
            <a:r>
              <a:rPr lang="en-US" altLang="en-US" smtClean="0">
                <a:latin typeface="Courier New" panose="02070309020205020404" pitchFamily="49" charset="0"/>
              </a:rPr>
              <a:t>while</a:t>
            </a:r>
            <a:r>
              <a:rPr lang="en-US" altLang="en-US" smtClean="0"/>
              <a:t> loop</a:t>
            </a:r>
          </a:p>
        </p:txBody>
      </p:sp>
      <p:sp>
        <p:nvSpPr>
          <p:cNvPr id="68505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finds the first factor of 91, other than 1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n = 91;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factor = 2;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while (n % factor != 0)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factor++;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}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("First factor is " + factor);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while</a:t>
            </a:r>
            <a:r>
              <a:rPr lang="en-US" altLang="en-US" dirty="0" smtClean="0"/>
              <a:t> is better than </a:t>
            </a:r>
            <a:r>
              <a:rPr lang="en-US" altLang="en-US" dirty="0" smtClean="0">
                <a:latin typeface="Courier New" panose="02070309020205020404" pitchFamily="49" charset="0"/>
              </a:rPr>
              <a:t>for</a:t>
            </a:r>
            <a:r>
              <a:rPr lang="en-US" altLang="en-US" dirty="0" smtClean="0"/>
              <a:t> because ?</a:t>
            </a:r>
          </a:p>
        </p:txBody>
      </p:sp>
    </p:spTree>
    <p:extLst>
      <p:ext uri="{BB962C8B-B14F-4D97-AF65-F5344CB8AC3E}">
        <p14:creationId xmlns:p14="http://schemas.microsoft.com/office/powerpoint/2010/main" val="1994220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8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/>
            <a:r>
              <a:rPr lang="en-US" altLang="en-US" b="1" smtClean="0"/>
              <a:t>sentinel</a:t>
            </a:r>
            <a:r>
              <a:rPr lang="en-US" altLang="en-US" smtClean="0"/>
              <a:t>: A </a:t>
            </a:r>
            <a:r>
              <a:rPr lang="en-US" altLang="en-US" sz="2500"/>
              <a:t>value that signals the end of user input.</a:t>
            </a:r>
          </a:p>
          <a:p>
            <a:pPr marL="639763" lvl="1" indent="-246063"/>
            <a:r>
              <a:rPr lang="en-US" altLang="en-US" b="1" smtClean="0"/>
              <a:t>sentinel loop</a:t>
            </a:r>
            <a:r>
              <a:rPr lang="en-US" altLang="en-US" smtClean="0"/>
              <a:t>: Repeats until a sentinel value is seen.</a:t>
            </a:r>
          </a:p>
          <a:p>
            <a:pPr marL="639763" lvl="1" indent="-246063"/>
            <a:endParaRPr lang="en-US" altLang="en-US" smtClean="0"/>
          </a:p>
          <a:p>
            <a:pPr marL="273050" indent="-273050"/>
            <a:r>
              <a:rPr lang="en-US" altLang="en-US" smtClean="0"/>
              <a:t>Example: Write a program that prompts the user for numbers until the user types 0, then outputs their sum.</a:t>
            </a:r>
          </a:p>
          <a:p>
            <a:pPr marL="639763" lvl="1" indent="-246063"/>
            <a:r>
              <a:rPr lang="en-US" altLang="en-US" smtClean="0"/>
              <a:t>(In this case, 0 is the sentinel value.)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mtClean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20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30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(0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0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The sum is 60</a:t>
            </a:r>
          </a:p>
        </p:txBody>
      </p:sp>
      <p:sp>
        <p:nvSpPr>
          <p:cNvPr id="15363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Sentinel values</a:t>
            </a:r>
          </a:p>
        </p:txBody>
      </p:sp>
    </p:spTree>
    <p:extLst>
      <p:ext uri="{BB962C8B-B14F-4D97-AF65-F5344CB8AC3E}">
        <p14:creationId xmlns:p14="http://schemas.microsoft.com/office/powerpoint/2010/main" val="444356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question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program that outputs a person's </a:t>
            </a:r>
            <a:r>
              <a:rPr lang="en-US" altLang="en-US" dirty="0" smtClean="0"/>
              <a:t>”Snoop Dog </a:t>
            </a:r>
            <a:r>
              <a:rPr lang="en-US" altLang="en-US" dirty="0" smtClean="0"/>
              <a:t>name."</a:t>
            </a:r>
          </a:p>
          <a:p>
            <a:pPr lvl="1" eaLnBrk="1" hangingPunct="1"/>
            <a:r>
              <a:rPr lang="en-US" altLang="en-US" dirty="0" smtClean="0"/>
              <a:t>first initial</a:t>
            </a:r>
          </a:p>
          <a:p>
            <a:pPr lvl="1" eaLnBrk="1" hangingPunct="1"/>
            <a:r>
              <a:rPr lang="en-US" altLang="en-US" i="1" dirty="0" smtClean="0"/>
              <a:t>Diddy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last name (all caps)</a:t>
            </a:r>
          </a:p>
          <a:p>
            <a:pPr lvl="1" eaLnBrk="1" hangingPunct="1"/>
            <a:r>
              <a:rPr lang="en-US" altLang="en-US" dirty="0" smtClean="0"/>
              <a:t>first name</a:t>
            </a:r>
          </a:p>
          <a:p>
            <a:pPr lvl="1" eaLnBrk="1" hangingPunct="1"/>
            <a:r>
              <a:rPr lang="en-US" altLang="en-US" i="1" dirty="0" smtClean="0"/>
              <a:t>-</a:t>
            </a:r>
            <a:r>
              <a:rPr lang="en-US" altLang="en-US" i="1" dirty="0" err="1" smtClean="0"/>
              <a:t>izzle</a:t>
            </a:r>
            <a:endParaRPr lang="en-US" altLang="en-US" dirty="0" smtClean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>
              <a:buFontTx/>
              <a:buNone/>
            </a:pPr>
            <a:r>
              <a:rPr lang="en-US" altLang="en-US" dirty="0" smtClean="0"/>
              <a:t>Example Output: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Type your name, playa: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Marge Simpson</a:t>
            </a:r>
          </a:p>
          <a:p>
            <a:pPr lvl="1" eaLnBrk="1" hangingPunct="1"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Your </a:t>
            </a:r>
            <a:r>
              <a:rPr lang="en-US" altLang="en-US" sz="2000" dirty="0" smtClean="0">
                <a:latin typeface="Courier New" panose="02070309020205020404" pitchFamily="49" charset="0"/>
              </a:rPr>
              <a:t>D-O Double-G name </a:t>
            </a:r>
            <a:r>
              <a:rPr lang="en-US" altLang="en-US" sz="2000" dirty="0">
                <a:latin typeface="Courier New" panose="02070309020205020404" pitchFamily="49" charset="0"/>
              </a:rPr>
              <a:t>is "M. Diddy SIMPSON Marge-</a:t>
            </a:r>
            <a:r>
              <a:rPr lang="en-US" altLang="en-US" sz="2000" dirty="0" err="1">
                <a:latin typeface="Courier New" panose="02070309020205020404" pitchFamily="49" charset="0"/>
              </a:rPr>
              <a:t>izzle</a:t>
            </a:r>
            <a:r>
              <a:rPr lang="en-US" altLang="en-US" sz="2000" dirty="0">
                <a:latin typeface="Courier New" panose="02070309020205020404" pitchFamily="49" charset="0"/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38496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Flawed sentinel solution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What's wrong with this solution?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number = 1;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0)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(0 to quit): ");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sum += number;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15070213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Changing the sentinel value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Modify your program to use a sentinel value of -1.</a:t>
            </a:r>
          </a:p>
          <a:p>
            <a:pPr lvl="1" eaLnBrk="1" hangingPunct="1"/>
            <a:r>
              <a:rPr lang="en-US" altLang="en-US" smtClean="0"/>
              <a:t>Example log of execution: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25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10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30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Enter a number (-1 to quit): </a:t>
            </a:r>
            <a:r>
              <a:rPr lang="en-US" altLang="en-US" b="1" u="sng" smtClean="0">
                <a:latin typeface="Courier New" panose="02070309020205020404" pitchFamily="49" charset="0"/>
              </a:rPr>
              <a:t>-1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The total is 80</a:t>
            </a:r>
          </a:p>
        </p:txBody>
      </p:sp>
    </p:spTree>
    <p:extLst>
      <p:ext uri="{BB962C8B-B14F-4D97-AF65-F5344CB8AC3E}">
        <p14:creationId xmlns:p14="http://schemas.microsoft.com/office/powerpoint/2010/main" val="10865202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Changing the sentinel value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 see the problem, change the sentinel's value to -1: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1;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"dummy value", anything but -1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-1</a:t>
            </a:r>
            <a:r>
              <a:rPr lang="en-US" altLang="en-US" sz="2000">
                <a:latin typeface="Courier New" panose="02070309020205020404" pitchFamily="49" charset="0"/>
              </a:rPr>
              <a:t> to quit): ");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sum = sum + number;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5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  <a:p>
            <a:pPr lvl="1" eaLnBrk="1" hangingPunct="1">
              <a:lnSpc>
                <a:spcPct val="75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smtClean="0"/>
              <a:t>Now the solution produces the wrong output.  Why?</a:t>
            </a:r>
          </a:p>
          <a:p>
            <a:pPr lvl="1" eaLnBrk="1" hangingPunct="1"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The total was 79</a:t>
            </a:r>
          </a:p>
        </p:txBody>
      </p:sp>
    </p:spTree>
    <p:extLst>
      <p:ext uri="{BB962C8B-B14F-4D97-AF65-F5344CB8AC3E}">
        <p14:creationId xmlns:p14="http://schemas.microsoft.com/office/powerpoint/2010/main" val="109281148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problem with our code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/>
              <a:t>Our code uses a pattern like this: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    prompt for input; read input.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    add input to the sum.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dirty="0" smtClean="0"/>
              <a:t>}</a:t>
            </a:r>
          </a:p>
          <a:p>
            <a:pPr lvl="1" eaLnBrk="1" hangingPunct="1">
              <a:buFontTx/>
              <a:buNone/>
            </a:pPr>
            <a:endParaRPr lang="en-US" altLang="en-US" sz="2000" i="1" dirty="0"/>
          </a:p>
          <a:p>
            <a:pPr eaLnBrk="1" hangingPunct="1"/>
            <a:r>
              <a:rPr lang="en-US" altLang="en-US" dirty="0" smtClean="0"/>
              <a:t>On the last pass, the sentinel -1 is added to the sum: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/>
              <a:t>    prompt for input; read input (-1).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>
                <a:solidFill>
                  <a:srgbClr val="A50021"/>
                </a:solidFill>
              </a:rPr>
              <a:t>    add input (-1) to the sum.</a:t>
            </a:r>
          </a:p>
          <a:p>
            <a:pPr lvl="1" eaLnBrk="1" hangingPunct="1">
              <a:buFontTx/>
              <a:buNone/>
            </a:pPr>
            <a:endParaRPr lang="en-US" altLang="en-US" sz="2000" i="1" dirty="0">
              <a:solidFill>
                <a:srgbClr val="A50021"/>
              </a:solidFill>
            </a:endParaRPr>
          </a:p>
          <a:p>
            <a:pPr eaLnBrk="1" hangingPunct="1"/>
            <a:r>
              <a:rPr lang="en-US" altLang="en-US" dirty="0" smtClean="0"/>
              <a:t>This is a fencepost problem.</a:t>
            </a:r>
          </a:p>
          <a:p>
            <a:pPr lvl="1" eaLnBrk="1" hangingPunct="1"/>
            <a:r>
              <a:rPr lang="en-US" altLang="en-US" dirty="0" smtClean="0"/>
              <a:t>Must read </a:t>
            </a:r>
            <a:r>
              <a:rPr lang="en-US" altLang="en-US" i="1" dirty="0" smtClean="0"/>
              <a:t>N</a:t>
            </a:r>
            <a:r>
              <a:rPr lang="en-US" altLang="en-US" dirty="0" smtClean="0"/>
              <a:t> numbers, but only sum the first </a:t>
            </a:r>
            <a:r>
              <a:rPr lang="en-US" altLang="en-US" i="1" dirty="0" smtClean="0"/>
              <a:t>N-1</a:t>
            </a:r>
            <a:r>
              <a:rPr lang="en-US" altLang="en-US" dirty="0" smtClean="0"/>
              <a:t> of them.</a:t>
            </a:r>
          </a:p>
        </p:txBody>
      </p:sp>
    </p:spTree>
    <p:extLst>
      <p:ext uri="{BB962C8B-B14F-4D97-AF65-F5344CB8AC3E}">
        <p14:creationId xmlns:p14="http://schemas.microsoft.com/office/powerpoint/2010/main" val="16024624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fencepost solution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sum = 0.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>
                <a:solidFill>
                  <a:srgbClr val="003399"/>
                </a:solidFill>
              </a:rPr>
              <a:t>prompt for input; read input.		</a:t>
            </a:r>
            <a:r>
              <a:rPr lang="en-US" altLang="en-US" i="1" smtClean="0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i="1" smtClean="0">
              <a:solidFill>
                <a:srgbClr val="00808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while (input is not the sentinel) {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>
                <a:solidFill>
                  <a:srgbClr val="003399"/>
                </a:solidFill>
              </a:rPr>
              <a:t>    add input to the sum.			</a:t>
            </a:r>
            <a:r>
              <a:rPr lang="en-US" altLang="en-US" i="1" smtClean="0">
                <a:solidFill>
                  <a:srgbClr val="008080"/>
                </a:solidFill>
              </a:rPr>
              <a:t>// place a "wire"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    prompt for input; read input.		</a:t>
            </a:r>
            <a:r>
              <a:rPr lang="en-US" altLang="en-US" i="1" smtClean="0">
                <a:solidFill>
                  <a:srgbClr val="008080"/>
                </a:solidFill>
              </a:rPr>
              <a:t>// place a "post"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i="1" smtClean="0"/>
              <a:t>}</a:t>
            </a:r>
          </a:p>
          <a:p>
            <a:pPr lvl="1" eaLnBrk="1" hangingPunct="1">
              <a:buFontTx/>
              <a:buNone/>
            </a:pPr>
            <a:endParaRPr lang="en-US" altLang="en-US" i="1" smtClean="0"/>
          </a:p>
          <a:p>
            <a:pPr lvl="1" eaLnBrk="1" hangingPunct="1">
              <a:buFontTx/>
              <a:buNone/>
            </a:pPr>
            <a:endParaRPr lang="en-US" altLang="en-US" i="1" smtClean="0"/>
          </a:p>
          <a:p>
            <a:pPr eaLnBrk="1" hangingPunct="1"/>
            <a:r>
              <a:rPr lang="en-US" altLang="en-US" smtClean="0"/>
              <a:t>Sentinel loops often utilize a fencepost "loop-and-a-half" style solution by pulling some code out of the loop.</a:t>
            </a:r>
          </a:p>
        </p:txBody>
      </p:sp>
    </p:spTree>
    <p:extLst>
      <p:ext uri="{BB962C8B-B14F-4D97-AF65-F5344CB8AC3E}">
        <p14:creationId xmlns:p14="http://schemas.microsoft.com/office/powerpoint/2010/main" val="9938792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Correct sentinel code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</a:rPr>
              <a:t>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System.out.print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number = </a:t>
            </a:r>
            <a:r>
              <a:rPr lang="en-US" altLang="en-US" sz="2000" b="1" dirty="0" err="1">
                <a:solidFill>
                  <a:srgbClr val="003399"/>
                </a:solidFill>
                <a:latin typeface="Courier New" panose="02070309020205020404" pitchFamily="49" charset="0"/>
              </a:rPr>
              <a:t>console.nextInt</a:t>
            </a: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b="1" dirty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while (number != -1)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urier New" panose="02070309020205020404" pitchFamily="49" charset="0"/>
              </a:rPr>
              <a:t>    sum += number;</a:t>
            </a:r>
            <a:r>
              <a:rPr lang="en-US" altLang="en-US" sz="2000" dirty="0">
                <a:solidFill>
                  <a:srgbClr val="003399"/>
                </a:solidFill>
                <a:latin typeface="Courier New" panose="02070309020205020404" pitchFamily="49" charset="0"/>
              </a:rPr>
              <a:t>     </a:t>
            </a:r>
            <a:r>
              <a:rPr lang="en-US" altLang="en-US" sz="20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("Enter a number (-1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    number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console.nextInt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10012694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Sentinel as a constant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public static final int SENTINEL = -1;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 b="1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sum = 0;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pull one prompt/read ("post") out of the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int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while (number !=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    </a:t>
            </a:r>
            <a:r>
              <a:rPr lang="en-US" altLang="en-US" sz="2000">
                <a:latin typeface="Courier New" panose="02070309020205020404" pitchFamily="49" charset="0"/>
              </a:rPr>
              <a:t>sum = sum + number;     </a:t>
            </a: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moved to top of loop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System.out.print("Enter a number (" + 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SENTINEL</a:t>
            </a:r>
            <a:r>
              <a:rPr lang="en-US" altLang="en-US" sz="2000">
                <a:latin typeface="Courier New" panose="02070309020205020404" pitchFamily="49" charset="0"/>
              </a:rPr>
              <a:t> +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             " to quit): ");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number = console.nextInt();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System.out.println("The total is " + sum);</a:t>
            </a:r>
          </a:p>
        </p:txBody>
      </p:sp>
    </p:spTree>
    <p:extLst>
      <p:ext uri="{BB962C8B-B14F-4D97-AF65-F5344CB8AC3E}">
        <p14:creationId xmlns:p14="http://schemas.microsoft.com/office/powerpoint/2010/main" val="652964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Strings answer outline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// This program prints your 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”P-</a:t>
            </a:r>
            <a:r>
              <a:rPr lang="en-US" sz="1600" b="1" dirty="0" err="1" smtClean="0">
                <a:solidFill>
                  <a:srgbClr val="008080"/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rgbClr val="008080"/>
                </a:solidFill>
                <a:latin typeface="Courier New" pitchFamily="49" charset="0"/>
              </a:rPr>
              <a:t>" </a:t>
            </a: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name.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import </a:t>
            </a:r>
            <a:r>
              <a:rPr lang="en-US" sz="1600" dirty="0" err="1">
                <a:latin typeface="Courier New" pitchFamily="49" charset="0"/>
              </a:rPr>
              <a:t>java.util</a:t>
            </a:r>
            <a:r>
              <a:rPr lang="en-US" sz="1600" dirty="0">
                <a:latin typeface="Courier New" pitchFamily="49" charset="0"/>
              </a:rPr>
              <a:t>.*;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public class </a:t>
            </a:r>
            <a:r>
              <a:rPr lang="en-US" sz="1600" dirty="0" err="1" smtClean="0">
                <a:latin typeface="Courier New" pitchFamily="49" charset="0"/>
              </a:rPr>
              <a:t>PDiddyName</a:t>
            </a:r>
            <a:r>
              <a:rPr lang="en-US" sz="1600" dirty="0" smtClean="0">
                <a:latin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public static void main(String[] </a:t>
            </a:r>
            <a:r>
              <a:rPr lang="en-US" sz="1600" dirty="0" err="1">
                <a:latin typeface="Courier New" pitchFamily="49" charset="0"/>
              </a:rPr>
              <a:t>args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Prompt and get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Find the space b/w first and 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rgbClr val="008080"/>
                </a:solidFill>
                <a:latin typeface="Courier New" pitchFamily="49" charset="0"/>
              </a:rPr>
              <a:t>        // Split name into first/last name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Convert last name to uppercase		 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Grab first initial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       // Print 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P-</a:t>
            </a:r>
            <a:r>
              <a:rPr lang="en-US" sz="1600" b="1" dirty="0" err="1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diddy</a:t>
            </a: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Courier New" pitchFamily="49" charset="0"/>
              </a:rPr>
              <a:t> name</a:t>
            </a:r>
            <a:endParaRPr lang="en-US" sz="1600" b="1" dirty="0">
              <a:solidFill>
                <a:schemeClr val="accent1">
                  <a:lumMod val="50000"/>
                </a:schemeClr>
              </a:solidFill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600" dirty="0">
                <a:latin typeface="Courier New" pitchFamily="49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1600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99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Comparing strings</a:t>
            </a:r>
          </a:p>
        </p:txBody>
      </p:sp>
      <p:sp>
        <p:nvSpPr>
          <p:cNvPr id="143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dirty="0" smtClean="0"/>
              <a:t>Relational operators such as </a:t>
            </a:r>
            <a:r>
              <a:rPr lang="en-US" altLang="en-US" dirty="0" smtClean="0">
                <a:latin typeface="Courier New" panose="02070309020205020404" pitchFamily="49" charset="0"/>
              </a:rPr>
              <a:t>&lt;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fail on objects.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 dirty="0"/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</a:t>
            </a:r>
            <a:r>
              <a:rPr lang="en-US" altLang="en-US" sz="2000" dirty="0">
                <a:latin typeface="Courier New" panose="02070309020205020404" pitchFamily="49" charset="0"/>
              </a:rPr>
              <a:t>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/>
              <a:t>	</a:t>
            </a:r>
            <a:r>
              <a:rPr lang="en-US" altLang="en-US" sz="2000" dirty="0">
                <a:latin typeface="Courier New" panose="02070309020205020404" pitchFamily="49" charset="0"/>
              </a:rPr>
              <a:t>String name = </a:t>
            </a:r>
            <a:r>
              <a:rPr lang="en-US" altLang="en-US" sz="2000" dirty="0" err="1">
                <a:latin typeface="Courier New" panose="02070309020205020404" pitchFamily="49" charset="0"/>
              </a:rPr>
              <a:t>console.next</a:t>
            </a:r>
            <a:r>
              <a:rPr lang="en-US" altLang="en-US" sz="2000" dirty="0">
                <a:latin typeface="Courier New" panose="02070309020205020404" pitchFamily="49" charset="0"/>
              </a:rPr>
              <a:t>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if (</a:t>
            </a:r>
            <a:r>
              <a:rPr lang="en-US" altLang="en-US" sz="2000" b="1" dirty="0">
                <a:solidFill>
                  <a:srgbClr val="A50021"/>
                </a:solidFill>
                <a:latin typeface="Courier New" panose="02070309020205020404" pitchFamily="49" charset="0"/>
              </a:rPr>
              <a:t>name == "Barney"</a:t>
            </a:r>
            <a:r>
              <a:rPr lang="en-US" altLang="en-US" sz="2000" dirty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    </a:t>
            </a:r>
            <a:r>
              <a:rPr lang="en-US" altLang="en-US" sz="20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2000" dirty="0">
                <a:latin typeface="Courier New" panose="02070309020205020404" pitchFamily="49" charset="0"/>
              </a:rPr>
              <a:t>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lnSpc>
                <a:spcPct val="80000"/>
              </a:lnSpc>
            </a:pPr>
            <a:endParaRPr lang="en-US" altLang="en-US" dirty="0" smtClean="0"/>
          </a:p>
          <a:p>
            <a:pPr marL="639763" lvl="1" indent="-246063"/>
            <a:r>
              <a:rPr lang="en-US" altLang="en-US" dirty="0" smtClean="0"/>
              <a:t>This code will compile, but it will not print the song.</a:t>
            </a:r>
          </a:p>
          <a:p>
            <a:pPr marL="639763" lvl="1" indent="-246063"/>
            <a:endParaRPr lang="en-US" altLang="en-US" dirty="0" smtClean="0"/>
          </a:p>
          <a:p>
            <a:pPr marL="639763" lvl="1" indent="-246063"/>
            <a:r>
              <a:rPr lang="en-US" altLang="en-US" dirty="0" smtClean="0">
                <a:latin typeface="Courier New" panose="02070309020205020404" pitchFamily="49" charset="0"/>
              </a:rPr>
              <a:t>==</a:t>
            </a:r>
            <a:r>
              <a:rPr lang="en-US" altLang="en-US" dirty="0" smtClean="0"/>
              <a:t> compares objects by </a:t>
            </a:r>
            <a:r>
              <a:rPr lang="en-US" altLang="en-US" i="1" dirty="0" smtClean="0">
                <a:solidFill>
                  <a:srgbClr val="7030A0"/>
                </a:solidFill>
              </a:rPr>
              <a:t>references</a:t>
            </a:r>
            <a:r>
              <a:rPr lang="en-US" altLang="en-US" dirty="0" smtClean="0"/>
              <a:t> (seen later), so it often gives </a:t>
            </a:r>
            <a:r>
              <a:rPr lang="en-US" altLang="en-US" dirty="0" smtClean="0">
                <a:latin typeface="Courier New" panose="02070309020205020404" pitchFamily="49" charset="0"/>
              </a:rPr>
              <a:t>false</a:t>
            </a:r>
            <a:r>
              <a:rPr lang="en-US" altLang="en-US" dirty="0" smtClean="0"/>
              <a:t> even when two </a:t>
            </a:r>
            <a:r>
              <a:rPr lang="en-US" altLang="en-US" dirty="0" smtClean="0">
                <a:latin typeface="Courier New" panose="02070309020205020404" pitchFamily="49" charset="0"/>
              </a:rPr>
              <a:t>String</a:t>
            </a:r>
            <a:r>
              <a:rPr lang="en-US" altLang="en-US" dirty="0" smtClean="0"/>
              <a:t>s have the same letters.</a:t>
            </a:r>
          </a:p>
        </p:txBody>
      </p:sp>
    </p:spTree>
    <p:extLst>
      <p:ext uri="{BB962C8B-B14F-4D97-AF65-F5344CB8AC3E}">
        <p14:creationId xmlns:p14="http://schemas.microsoft.com/office/powerpoint/2010/main" val="9427741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 method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Objects are compared using a method named </a:t>
            </a:r>
            <a:r>
              <a:rPr lang="en-US" altLang="en-US" smtClean="0">
                <a:latin typeface="Courier New" panose="02070309020205020404" pitchFamily="49" charset="0"/>
              </a:rPr>
              <a:t>equals</a:t>
            </a:r>
            <a:r>
              <a:rPr lang="en-US" altLang="en-US" smtClean="0"/>
              <a:t>.</a:t>
            </a:r>
          </a:p>
          <a:p>
            <a:pPr marL="639763" lvl="1" indent="-246063">
              <a:lnSpc>
                <a:spcPct val="80000"/>
              </a:lnSpc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Scanner console = new Scanner(System.in);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System.out.print("What is your name? 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/>
              <a:t>	</a:t>
            </a:r>
            <a:r>
              <a:rPr lang="en-US" altLang="en-US" sz="2000">
                <a:latin typeface="Courier New" panose="02070309020205020404" pitchFamily="49" charset="0"/>
              </a:rPr>
              <a:t>String name = console.next();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if (</a:t>
            </a:r>
            <a:r>
              <a:rPr lang="en-US" altLang="en-US" sz="2000" b="1">
                <a:solidFill>
                  <a:srgbClr val="003399"/>
                </a:solidFill>
                <a:latin typeface="Courier New" panose="02070309020205020404" pitchFamily="49" charset="0"/>
              </a:rPr>
              <a:t>name.equals("Barney")</a:t>
            </a:r>
            <a:r>
              <a:rPr lang="en-US" altLang="en-US" sz="200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System.out.println("I love you, you love me,");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    System.out.println("We're a happy family!");</a:t>
            </a:r>
          </a:p>
          <a:p>
            <a:pPr marL="639763" lvl="1" indent="-246063">
              <a:lnSpc>
                <a:spcPct val="80000"/>
              </a:lnSpc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marL="639763" lvl="1" indent="-246063"/>
            <a:endParaRPr lang="en-US" altLang="en-US" sz="2000"/>
          </a:p>
          <a:p>
            <a:pPr marL="639763" lvl="1" indent="-246063"/>
            <a:r>
              <a:rPr lang="en-US" altLang="en-US" sz="2000"/>
              <a:t>Technically this is a method that returns a value of type </a:t>
            </a:r>
            <a:r>
              <a:rPr lang="en-US" altLang="en-US" sz="2000">
                <a:latin typeface="Courier New" panose="02070309020205020404" pitchFamily="49" charset="0"/>
              </a:rPr>
              <a:t>boolean</a:t>
            </a:r>
            <a:r>
              <a:rPr lang="en-US" altLang="en-US" sz="2000"/>
              <a:t>,</a:t>
            </a:r>
            <a:br>
              <a:rPr lang="en-US" altLang="en-US" sz="2000"/>
            </a:br>
            <a:r>
              <a:rPr lang="en-US" altLang="en-US" sz="2000"/>
              <a:t>the type used in logical tests.</a:t>
            </a:r>
          </a:p>
        </p:txBody>
      </p:sp>
    </p:spTree>
    <p:extLst>
      <p:ext uri="{BB962C8B-B14F-4D97-AF65-F5344CB8AC3E}">
        <p14:creationId xmlns:p14="http://schemas.microsoft.com/office/powerpoint/2010/main" val="899225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String</a:t>
            </a:r>
            <a:r>
              <a:rPr lang="en-US" altLang="en-US" smtClean="0"/>
              <a:t> test methods</a:t>
            </a:r>
          </a:p>
        </p:txBody>
      </p:sp>
      <p:sp>
        <p:nvSpPr>
          <p:cNvPr id="1638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/>
            <a:endParaRPr lang="en-US" altLang="en-US" smtClean="0"/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String name = console.next();</a:t>
            </a:r>
          </a:p>
          <a:p>
            <a:pPr marL="639763" lvl="1" indent="-246063">
              <a:lnSpc>
                <a:spcPct val="12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if (</a:t>
            </a:r>
            <a:r>
              <a:rPr lang="en-US" altLang="en-US" sz="1800" b="1">
                <a:latin typeface="Courier New" panose="02070309020205020404" pitchFamily="49" charset="0"/>
              </a:rPr>
              <a:t>name.startsWith("Prof")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System.out.println("When are your office hours?");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 else if (</a:t>
            </a:r>
            <a:r>
              <a:rPr lang="en-US" altLang="en-US" sz="1800" b="1">
                <a:latin typeface="Courier New" panose="02070309020205020404" pitchFamily="49" charset="0"/>
              </a:rPr>
              <a:t>name.equalsIgnoreCase("DIDDY")</a:t>
            </a:r>
            <a:r>
              <a:rPr lang="en-US" altLang="en-US" sz="1800">
                <a:latin typeface="Courier New" panose="02070309020205020404" pitchFamily="49" charset="0"/>
              </a:rPr>
              <a:t>) {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    System.out.println("Let's rap!");</a:t>
            </a:r>
            <a:br>
              <a:rPr lang="en-US" altLang="en-US" sz="1800">
                <a:latin typeface="Courier New" panose="02070309020205020404" pitchFamily="49" charset="0"/>
              </a:rPr>
            </a:br>
            <a:r>
              <a:rPr lang="en-US" altLang="en-US" sz="1800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667652" name="Group 4"/>
          <p:cNvGraphicFramePr>
            <a:graphicFrameLocks noGrp="1"/>
          </p:cNvGraphicFramePr>
          <p:nvPr/>
        </p:nvGraphicFramePr>
        <p:xfrm>
          <a:off x="1562100" y="1219201"/>
          <a:ext cx="9067800" cy="2690879"/>
        </p:xfrm>
        <a:graphic>
          <a:graphicData uri="http://schemas.openxmlformats.org/drawingml/2006/table">
            <a:tbl>
              <a:tblPr/>
              <a:tblGrid>
                <a:gridCol w="3038475"/>
                <a:gridCol w="6029325"/>
              </a:tblGrid>
              <a:tr h="41111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1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5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71259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Indefinite Loops</a:t>
            </a:r>
            <a:endParaRPr lang="en-US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CSCI 161 </a:t>
            </a:r>
            <a:r>
              <a:rPr lang="mr-IN" altLang="en-US" dirty="0" smtClean="0"/>
              <a:t>–</a:t>
            </a:r>
            <a:r>
              <a:rPr lang="en-US" altLang="en-US" dirty="0" smtClean="0"/>
              <a:t> Introduction to Programming I</a:t>
            </a:r>
          </a:p>
          <a:p>
            <a:pPr eaLnBrk="1" hangingPunct="1"/>
            <a:r>
              <a:rPr lang="en-US" altLang="en-US" dirty="0" smtClean="0"/>
              <a:t>William Killian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9118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A deceptive problem...</a:t>
            </a:r>
          </a:p>
        </p:txBody>
      </p:sp>
      <p:sp>
        <p:nvSpPr>
          <p:cNvPr id="409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marL="273050" indent="-273050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printNumbers</a:t>
            </a:r>
            <a:r>
              <a:rPr lang="en-US" altLang="en-US" smtClean="0"/>
              <a:t> that prints each number from 1 to a given maximum, separated by commas.</a:t>
            </a:r>
            <a:br>
              <a:rPr lang="en-US" altLang="en-US" smtClean="0"/>
            </a:b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For example, the call: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printNumbers(5)</a:t>
            </a:r>
          </a:p>
          <a:p>
            <a:pPr marL="639763" lvl="1" indent="-246063">
              <a:buNone/>
            </a:pPr>
            <a:endParaRPr lang="en-US" altLang="en-US" smtClean="0">
              <a:latin typeface="Courier New" panose="02070309020205020404" pitchFamily="49" charset="0"/>
            </a:endParaRPr>
          </a:p>
          <a:p>
            <a:pPr marL="273050" indent="-273050">
              <a:buNone/>
            </a:pPr>
            <a:r>
              <a:rPr lang="en-US" altLang="en-US" smtClean="0"/>
              <a:t>	should print:</a:t>
            </a:r>
          </a:p>
          <a:p>
            <a:pPr marL="639763" lvl="1" indent="-246063"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1, 2, 3, 4, 5</a:t>
            </a:r>
          </a:p>
        </p:txBody>
      </p:sp>
    </p:spTree>
    <p:extLst>
      <p:ext uri="{BB962C8B-B14F-4D97-AF65-F5344CB8AC3E}">
        <p14:creationId xmlns:p14="http://schemas.microsoft.com/office/powerpoint/2010/main" val="16780525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 idx="4294967295"/>
          </p:nvPr>
        </p:nvSpPr>
        <p:spPr/>
        <p:txBody>
          <a:bodyPr vert="horz" lIns="0" tIns="45720" rIns="0" bIns="0" rtlCol="0" anchor="b">
            <a:normAutofit/>
          </a:bodyPr>
          <a:lstStyle/>
          <a:p>
            <a:pPr eaLnBrk="1" hangingPunct="1"/>
            <a:r>
              <a:rPr lang="en-US" altLang="en-US" smtClean="0"/>
              <a:t>Flawed solutions</a:t>
            </a:r>
          </a:p>
        </p:txBody>
      </p:sp>
      <p:sp>
        <p:nvSpPr>
          <p:cNvPr id="671747" name="Rectangle 3"/>
          <p:cNvSpPr>
            <a:spLocks noGrp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 marL="273050" indent="-273050">
              <a:lnSpc>
                <a:spcPct val="80000"/>
              </a:lnSpc>
            </a:pPr>
            <a:r>
              <a:rPr lang="en-US" altLang="en-US" sz="1800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for (int i = 1; i &lt;= max; i++)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    System.out.print(</a:t>
            </a:r>
            <a:r>
              <a:rPr lang="en-US" altLang="en-US" sz="1800" b="1">
                <a:latin typeface="Courier New" panose="02070309020205020404" pitchFamily="49" charset="0"/>
              </a:rPr>
              <a:t>i + ", "</a:t>
            </a:r>
            <a:r>
              <a:rPr lang="en-US" altLang="en-US" sz="1800">
                <a:latin typeface="Courier New" panose="02070309020205020404" pitchFamily="49" charset="0"/>
              </a:rPr>
              <a:t>);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}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System.out.println();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 of output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800"/>
          </a:p>
          <a:p>
            <a:pPr marL="639763" lvl="1" indent="-246063"/>
            <a:r>
              <a:rPr lang="en-US" altLang="en-US" sz="2000"/>
              <a:t>Output from </a:t>
            </a:r>
            <a:r>
              <a:rPr lang="en-US" altLang="en-US" sz="2000">
                <a:latin typeface="Courier New" panose="02070309020205020404" pitchFamily="49" charset="0"/>
              </a:rPr>
              <a:t>printNumbers(5)</a:t>
            </a:r>
            <a:r>
              <a:rPr lang="en-US" altLang="en-US" sz="2000"/>
              <a:t>:	</a:t>
            </a:r>
            <a:r>
              <a:rPr lang="en-US" altLang="en-US" sz="2000">
                <a:latin typeface="Courier New" panose="02070309020205020404" pitchFamily="49" charset="0"/>
              </a:rPr>
              <a:t>1, 2, 3, 4, 5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, </a:t>
            </a:r>
          </a:p>
          <a:p>
            <a:pPr marL="639763" lvl="1" indent="-246063">
              <a:buNone/>
            </a:pPr>
            <a:endParaRPr lang="en-US" altLang="en-US" sz="2000" b="1">
              <a:solidFill>
                <a:srgbClr val="A50021"/>
              </a:solidFill>
              <a:latin typeface="Courier New" panose="02070309020205020404" pitchFamily="49" charset="0"/>
            </a:endParaRPr>
          </a:p>
          <a:p>
            <a:pPr marL="273050" indent="-273050">
              <a:lnSpc>
                <a:spcPct val="80000"/>
              </a:lnSpc>
            </a:pPr>
            <a:r>
              <a:rPr lang="en-US" altLang="en-US" sz="1800">
                <a:latin typeface="Courier New" panose="02070309020205020404" pitchFamily="49" charset="0"/>
              </a:rPr>
              <a:t>public static void printNumbers(int max)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for (int i = 1; i &lt;= max; i++) {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    System.out.print(</a:t>
            </a:r>
            <a:r>
              <a:rPr lang="en-US" altLang="en-US" sz="1800" b="1">
                <a:latin typeface="Courier New" panose="02070309020205020404" pitchFamily="49" charset="0"/>
              </a:rPr>
              <a:t>", " + i</a:t>
            </a:r>
            <a:r>
              <a:rPr lang="en-US" altLang="en-US" sz="1800">
                <a:latin typeface="Courier New" panose="02070309020205020404" pitchFamily="49" charset="0"/>
              </a:rPr>
              <a:t>);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}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    System.out.println();  </a:t>
            </a:r>
            <a:r>
              <a:rPr lang="en-US" altLang="en-US" sz="1800" b="1">
                <a:solidFill>
                  <a:srgbClr val="008080"/>
                </a:solidFill>
                <a:latin typeface="Courier New" panose="02070309020205020404" pitchFamily="49" charset="0"/>
              </a:rPr>
              <a:t>// to end the line of output</a:t>
            </a:r>
          </a:p>
          <a:p>
            <a:pPr marL="273050" indent="-273050">
              <a:lnSpc>
                <a:spcPct val="80000"/>
              </a:lnSpc>
              <a:buNone/>
            </a:pPr>
            <a:r>
              <a:rPr lang="en-US" altLang="en-US" sz="180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</a:pPr>
            <a:endParaRPr lang="en-US" altLang="en-US" sz="800"/>
          </a:p>
          <a:p>
            <a:pPr marL="639763" lvl="1" indent="-246063"/>
            <a:r>
              <a:rPr lang="en-US" altLang="en-US" sz="2000"/>
              <a:t>Output from </a:t>
            </a:r>
            <a:r>
              <a:rPr lang="en-US" altLang="en-US" sz="2000">
                <a:latin typeface="Courier New" panose="02070309020205020404" pitchFamily="49" charset="0"/>
              </a:rPr>
              <a:t>printNumbers(5)</a:t>
            </a:r>
            <a:r>
              <a:rPr lang="en-US" altLang="en-US" sz="2000"/>
              <a:t>:	</a:t>
            </a:r>
            <a:r>
              <a:rPr lang="en-US" altLang="en-US" sz="2000" b="1">
                <a:solidFill>
                  <a:srgbClr val="A50021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2000">
                <a:latin typeface="Courier New" panose="02070309020205020404" pitchFamily="49" charset="0"/>
              </a:rPr>
              <a:t>1, 2, 3, 4, 5</a:t>
            </a:r>
            <a:endParaRPr lang="en-US" altLang="en-US" sz="2000">
              <a:solidFill>
                <a:srgbClr val="A50021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0824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7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7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7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7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7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7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7174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7174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17424</TotalTime>
  <Words>1233</Words>
  <Application>Microsoft Macintosh PowerPoint</Application>
  <PresentationFormat>Widescreen</PresentationFormat>
  <Paragraphs>336</Paragraphs>
  <Slides>26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Calibri</vt:lpstr>
      <vt:lpstr>Calibri Light</vt:lpstr>
      <vt:lpstr>Courier New</vt:lpstr>
      <vt:lpstr>Mangal</vt:lpstr>
      <vt:lpstr>Tahoma</vt:lpstr>
      <vt:lpstr>Times New Roman</vt:lpstr>
      <vt:lpstr>Verdana</vt:lpstr>
      <vt:lpstr>Wingdings</vt:lpstr>
      <vt:lpstr>Wingdings 2</vt:lpstr>
      <vt:lpstr>Arial</vt:lpstr>
      <vt:lpstr>Custom Design</vt:lpstr>
      <vt:lpstr>Text Processing</vt:lpstr>
      <vt:lpstr>Strings question</vt:lpstr>
      <vt:lpstr>Strings answer outline</vt:lpstr>
      <vt:lpstr>Comparing strings</vt:lpstr>
      <vt:lpstr>The equals method</vt:lpstr>
      <vt:lpstr>String test methods</vt:lpstr>
      <vt:lpstr>Indefinite Loops</vt:lpstr>
      <vt:lpstr>A deceptive problem...</vt:lpstr>
      <vt:lpstr>Flawed solutions</vt:lpstr>
      <vt:lpstr>Fence post analogy</vt:lpstr>
      <vt:lpstr>Fencepost loop</vt:lpstr>
      <vt:lpstr>Fencepost method solution</vt:lpstr>
      <vt:lpstr>Fencepost question</vt:lpstr>
      <vt:lpstr>Fencepost partial answer</vt:lpstr>
      <vt:lpstr>while loops</vt:lpstr>
      <vt:lpstr>Categories of loops</vt:lpstr>
      <vt:lpstr>The while loop</vt:lpstr>
      <vt:lpstr>Example while loop</vt:lpstr>
      <vt:lpstr>Sentinel values</vt:lpstr>
      <vt:lpstr>Flawed sentinel solution</vt:lpstr>
      <vt:lpstr>Changing the sentinel value</vt:lpstr>
      <vt:lpstr>Changing the sentinel value</vt:lpstr>
      <vt:lpstr>The problem with our code</vt:lpstr>
      <vt:lpstr>A fencepost solution</vt:lpstr>
      <vt:lpstr>Correct sentinel code</vt:lpstr>
      <vt:lpstr>Sentinel as a constant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603</cp:revision>
  <dcterms:created xsi:type="dcterms:W3CDTF">2008-06-28T20:57:21Z</dcterms:created>
  <dcterms:modified xsi:type="dcterms:W3CDTF">2017-10-19T13:56:20Z</dcterms:modified>
</cp:coreProperties>
</file>