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1"/>
  </p:notesMasterIdLst>
  <p:sldIdLst>
    <p:sldId id="257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06" autoAdjust="0"/>
    <p:restoredTop sz="85752" autoAdjust="0"/>
  </p:normalViewPr>
  <p:slideViewPr>
    <p:cSldViewPr>
      <p:cViewPr varScale="1">
        <p:scale>
          <a:sx n="107" d="100"/>
          <a:sy n="107" d="100"/>
        </p:scale>
        <p:origin x="1040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7E115-1C5F-46AB-8CAE-42EB39E51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“Subtotal: $%.2f\n"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C40E7C4-1C52-4B99-B873-54B19AF175EA}" type="slidenum">
              <a:rPr lang="en-US" altLang="en-US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920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63AB9E3-3B6E-4896-939C-A012D260D2D9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7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70488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BF7DA82-5715-4907-B1CD-DBBB23177F15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9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963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Text Processing</a:t>
            </a:r>
            <a:endParaRPr lang="en-US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CSCI 161 </a:t>
            </a:r>
            <a:r>
              <a:rPr lang="mr-IN" altLang="en-US" dirty="0" smtClean="0"/>
              <a:t>–</a:t>
            </a:r>
            <a:r>
              <a:rPr lang="en-US" altLang="en-US" dirty="0" smtClean="0"/>
              <a:t> Introduction to Programming I</a:t>
            </a:r>
          </a:p>
          <a:p>
            <a:pPr eaLnBrk="1" hangingPunct="1"/>
            <a:r>
              <a:rPr lang="en-US" altLang="en-US" dirty="0" smtClean="0"/>
              <a:t>William Killian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585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Formatting text with </a:t>
            </a:r>
            <a:r>
              <a:rPr lang="en-US" altLang="en-US" smtClean="0">
                <a:latin typeface="Courier New" panose="02070309020205020404" pitchFamily="49" charset="0"/>
              </a:rPr>
              <a:t>printf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3363" indent="-233363" algn="ctr">
              <a:buNone/>
              <a:tabLst>
                <a:tab pos="2057400" algn="l"/>
              </a:tabLst>
            </a:pPr>
            <a:r>
              <a:rPr lang="en-US" altLang="en-US" dirty="0" err="1" smtClean="0">
                <a:latin typeface="Courier New" panose="02070309020205020404" pitchFamily="49" charset="0"/>
              </a:rPr>
              <a:t>System.out.printf</a:t>
            </a:r>
            <a:r>
              <a:rPr lang="en-US" altLang="en-US" dirty="0" smtClean="0">
                <a:latin typeface="Courier New" panose="02070309020205020404" pitchFamily="49" charset="0"/>
              </a:rPr>
              <a:t>("</a:t>
            </a:r>
            <a:r>
              <a:rPr lang="en-US" altLang="en-US" b="1" dirty="0" smtClean="0"/>
              <a:t>format string</a:t>
            </a:r>
            <a:r>
              <a:rPr lang="en-US" altLang="en-US" dirty="0" smtClean="0">
                <a:latin typeface="Courier New" panose="02070309020205020404" pitchFamily="49" charset="0"/>
              </a:rPr>
              <a:t>", </a:t>
            </a:r>
            <a:r>
              <a:rPr lang="en-US" altLang="en-US" b="1" dirty="0" smtClean="0"/>
              <a:t>parameters</a:t>
            </a:r>
            <a:r>
              <a:rPr lang="en-US" altLang="en-US" dirty="0" smtClean="0">
                <a:latin typeface="Courier New" panose="02070309020205020404" pitchFamily="49" charset="0"/>
              </a:rPr>
              <a:t>);</a:t>
            </a:r>
          </a:p>
          <a:p>
            <a:pPr marL="690563" lvl="1" indent="-233363">
              <a:buNone/>
              <a:tabLst>
                <a:tab pos="2057400" algn="l"/>
              </a:tabLst>
            </a:pPr>
            <a:endParaRPr lang="en-US" altLang="en-US" sz="2400" dirty="0"/>
          </a:p>
          <a:p>
            <a:pPr marL="233363" indent="-233363">
              <a:lnSpc>
                <a:spcPct val="110000"/>
              </a:lnSpc>
              <a:tabLst>
                <a:tab pos="2057400" algn="l"/>
              </a:tabLst>
            </a:pPr>
            <a:r>
              <a:rPr lang="en-US" altLang="en-US" sz="2200" dirty="0"/>
              <a:t>A format string can contain </a:t>
            </a:r>
            <a:r>
              <a:rPr lang="en-US" altLang="en-US" sz="2200" i="1" dirty="0"/>
              <a:t>placeholders </a:t>
            </a:r>
            <a:r>
              <a:rPr lang="en-US" altLang="en-US" sz="2200" dirty="0"/>
              <a:t>to insert parameters:</a:t>
            </a:r>
          </a:p>
          <a:p>
            <a:pPr marL="690563" lvl="1" indent="-233363">
              <a:tabLst>
                <a:tab pos="20574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%d</a:t>
            </a:r>
            <a:r>
              <a:rPr lang="en-US" altLang="en-US" dirty="0" smtClean="0"/>
              <a:t>	integer</a:t>
            </a:r>
          </a:p>
          <a:p>
            <a:pPr marL="690563" lvl="1" indent="-233363">
              <a:tabLst>
                <a:tab pos="20574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%f</a:t>
            </a:r>
            <a:r>
              <a:rPr lang="en-US" altLang="en-US" dirty="0" smtClean="0"/>
              <a:t>	real number</a:t>
            </a:r>
          </a:p>
          <a:p>
            <a:pPr marL="690563" lvl="1" indent="-233363">
              <a:tabLst>
                <a:tab pos="20574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%s</a:t>
            </a:r>
            <a:r>
              <a:rPr lang="en-US" altLang="en-US" dirty="0" smtClean="0"/>
              <a:t>	string</a:t>
            </a:r>
          </a:p>
          <a:p>
            <a:pPr marL="1084263" lvl="2" indent="-169863">
              <a:tabLst>
                <a:tab pos="2057400" algn="l"/>
              </a:tabLst>
            </a:pPr>
            <a:r>
              <a:rPr lang="en-US" altLang="en-US" dirty="0" smtClean="0"/>
              <a:t>these placeholders are used instead of + concatenation</a:t>
            </a:r>
          </a:p>
          <a:p>
            <a:pPr marL="1084263" lvl="2" indent="-169863">
              <a:tabLst>
                <a:tab pos="2057400" algn="l"/>
              </a:tabLst>
            </a:pPr>
            <a:endParaRPr lang="en-US" altLang="en-US" dirty="0" smtClean="0"/>
          </a:p>
          <a:p>
            <a:pPr marL="690563" lvl="1" indent="-233363">
              <a:tabLst>
                <a:tab pos="2057400" algn="l"/>
              </a:tabLst>
            </a:pPr>
            <a:r>
              <a:rPr lang="en-US" altLang="en-US" dirty="0" smtClean="0"/>
              <a:t>Example:</a:t>
            </a:r>
          </a:p>
          <a:p>
            <a:pPr marL="690563" lvl="1" indent="-233363">
              <a:lnSpc>
                <a:spcPct val="70000"/>
              </a:lnSpc>
              <a:buNone/>
              <a:tabLst>
                <a:tab pos="2057400" algn="l"/>
              </a:tabLst>
            </a:pPr>
            <a:endParaRPr lang="en-US" altLang="en-US" sz="1000" dirty="0">
              <a:latin typeface="Courier New" panose="02070309020205020404" pitchFamily="49" charset="0"/>
            </a:endParaRPr>
          </a:p>
          <a:p>
            <a:pPr marL="690563" lvl="1" indent="-2333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x = 3;</a:t>
            </a:r>
          </a:p>
          <a:p>
            <a:pPr marL="690563" lvl="1" indent="-2333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y = -17;</a:t>
            </a:r>
            <a:endParaRPr lang="en-US" alt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90563" lvl="1" indent="-2333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System.out.printf</a:t>
            </a:r>
            <a:r>
              <a:rPr lang="en-US" altLang="en-US" sz="2000" dirty="0">
                <a:latin typeface="Courier New" panose="02070309020205020404" pitchFamily="49" charset="0"/>
              </a:rPr>
              <a:t>("x is </a:t>
            </a:r>
            <a:r>
              <a:rPr lang="en-US" altLang="en-US" sz="2000" b="1" dirty="0">
                <a:latin typeface="Courier New" panose="02070309020205020404" pitchFamily="49" charset="0"/>
              </a:rPr>
              <a:t>%d</a:t>
            </a:r>
            <a:r>
              <a:rPr lang="en-US" altLang="en-US" sz="2000" dirty="0">
                <a:latin typeface="Courier New" panose="02070309020205020404" pitchFamily="49" charset="0"/>
              </a:rPr>
              <a:t> and y is </a:t>
            </a:r>
            <a:r>
              <a:rPr lang="en-US" altLang="en-US" sz="2000" b="1" dirty="0">
                <a:latin typeface="Courier New" panose="02070309020205020404" pitchFamily="49" charset="0"/>
              </a:rPr>
              <a:t>%d</a:t>
            </a:r>
            <a:r>
              <a:rPr lang="en-US" altLang="en-US" sz="2000" dirty="0">
                <a:latin typeface="Courier New" panose="02070309020205020404" pitchFamily="49" charset="0"/>
              </a:rPr>
              <a:t>!\n", x, y);</a:t>
            </a:r>
          </a:p>
          <a:p>
            <a:pPr marL="690563" lvl="1" indent="-2333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z="2000" b="1" dirty="0">
                <a:latin typeface="Courier New" panose="02070309020205020404" pitchFamily="49" charset="0"/>
              </a:rPr>
              <a:t>	</a:t>
            </a:r>
            <a:endParaRPr lang="en-US" alt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90563" lvl="1" indent="-233363">
              <a:buNone/>
              <a:tabLst>
                <a:tab pos="2057400" algn="l"/>
              </a:tabLst>
            </a:pPr>
            <a:endParaRPr lang="en-US" altLang="en-US" sz="800" dirty="0"/>
          </a:p>
          <a:p>
            <a:pPr marL="1084263" lvl="2" indent="-169863">
              <a:tabLst>
                <a:tab pos="2057400" algn="l"/>
              </a:tabLst>
            </a:pPr>
            <a:r>
              <a:rPr lang="en-US" altLang="en-US" dirty="0" err="1" smtClean="0">
                <a:latin typeface="Courier New" panose="02070309020205020404" pitchFamily="49" charset="0"/>
              </a:rPr>
              <a:t>printf</a:t>
            </a:r>
            <a:r>
              <a:rPr lang="en-US" altLang="en-US" dirty="0" smtClean="0"/>
              <a:t> does not drop to the next line unless you write </a:t>
            </a:r>
            <a:r>
              <a:rPr lang="en-US" altLang="en-US" dirty="0" smtClean="0">
                <a:latin typeface="Courier New" panose="02070309020205020404" pitchFamily="49" charset="0"/>
              </a:rPr>
              <a:t>\n</a:t>
            </a:r>
          </a:p>
        </p:txBody>
      </p:sp>
    </p:spTree>
    <p:extLst>
      <p:ext uri="{BB962C8B-B14F-4D97-AF65-F5344CB8AC3E}">
        <p14:creationId xmlns:p14="http://schemas.microsoft.com/office/powerpoint/2010/main" val="19694010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printf</a:t>
            </a:r>
            <a:r>
              <a:rPr lang="en-US" altLang="en-US" smtClean="0"/>
              <a:t> width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639763" lvl="1" indent="-246063"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%</a:t>
            </a:r>
            <a:r>
              <a:rPr lang="en-US" altLang="en-US" b="1" smtClean="0"/>
              <a:t>W</a:t>
            </a:r>
            <a:r>
              <a:rPr lang="en-US" altLang="en-US" smtClean="0">
                <a:latin typeface="Courier New" panose="02070309020205020404" pitchFamily="49" charset="0"/>
              </a:rPr>
              <a:t>d</a:t>
            </a:r>
            <a:r>
              <a:rPr lang="en-US" altLang="en-US" smtClean="0"/>
              <a:t>	integer, </a:t>
            </a:r>
            <a:r>
              <a:rPr lang="en-US" altLang="en-US" b="1" smtClean="0"/>
              <a:t>W</a:t>
            </a:r>
            <a:r>
              <a:rPr lang="en-US" altLang="en-US" smtClean="0"/>
              <a:t> characters wide, right-aligned</a:t>
            </a:r>
          </a:p>
          <a:p>
            <a:pPr marL="639763" lvl="1" indent="-246063"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%-</a:t>
            </a:r>
            <a:r>
              <a:rPr lang="en-US" altLang="en-US" b="1" smtClean="0"/>
              <a:t>W</a:t>
            </a:r>
            <a:r>
              <a:rPr lang="en-US" altLang="en-US" smtClean="0">
                <a:latin typeface="Courier New" panose="02070309020205020404" pitchFamily="49" charset="0"/>
              </a:rPr>
              <a:t>d</a:t>
            </a:r>
            <a:r>
              <a:rPr lang="en-US" altLang="en-US" smtClean="0"/>
              <a:t>	integer, </a:t>
            </a:r>
            <a:r>
              <a:rPr lang="en-US" altLang="en-US" b="1" smtClean="0"/>
              <a:t>W</a:t>
            </a:r>
            <a:r>
              <a:rPr lang="en-US" altLang="en-US" smtClean="0"/>
              <a:t> characters wide, </a:t>
            </a:r>
            <a:r>
              <a:rPr lang="en-US" altLang="en-US" i="1" smtClean="0"/>
              <a:t>left</a:t>
            </a:r>
            <a:r>
              <a:rPr lang="en-US" altLang="en-US" smtClean="0"/>
              <a:t>-aligned</a:t>
            </a:r>
          </a:p>
          <a:p>
            <a:pPr marL="639763" lvl="1" indent="-246063"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%</a:t>
            </a:r>
            <a:r>
              <a:rPr lang="en-US" altLang="en-US" b="1" smtClean="0"/>
              <a:t>W</a:t>
            </a:r>
            <a:r>
              <a:rPr lang="en-US" altLang="en-US" smtClean="0">
                <a:latin typeface="Courier New" panose="02070309020205020404" pitchFamily="49" charset="0"/>
              </a:rPr>
              <a:t>f</a:t>
            </a:r>
            <a:r>
              <a:rPr lang="en-US" altLang="en-US" smtClean="0"/>
              <a:t>	real number, </a:t>
            </a:r>
            <a:r>
              <a:rPr lang="en-US" altLang="en-US" b="1" smtClean="0"/>
              <a:t>W</a:t>
            </a:r>
            <a:r>
              <a:rPr lang="en-US" altLang="en-US" smtClean="0"/>
              <a:t> characters wide, right-aligned</a:t>
            </a:r>
          </a:p>
          <a:p>
            <a:pPr marL="639763" lvl="1" indent="-246063"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...</a:t>
            </a:r>
            <a:endParaRPr lang="en-US" altLang="en-US" smtClean="0"/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for (int i = 1; i &lt;= 3; i++) {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    for (int j = 1; j &lt;= 10; j++) {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        System.out.printf("</a:t>
            </a:r>
            <a:r>
              <a:rPr lang="en-US" altLang="en-US" b="1" smtClean="0">
                <a:latin typeface="Courier New" panose="02070309020205020404" pitchFamily="49" charset="0"/>
              </a:rPr>
              <a:t>%4d</a:t>
            </a:r>
            <a:r>
              <a:rPr lang="en-US" altLang="en-US" smtClean="0">
                <a:latin typeface="Courier New" panose="02070309020205020404" pitchFamily="49" charset="0"/>
              </a:rPr>
              <a:t>", (i * j));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    System.out.println();   </a:t>
            </a: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</a:rPr>
              <a:t>// to end the line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  <a:tabLst>
                <a:tab pos="2057400" algn="l"/>
              </a:tabLst>
            </a:pPr>
            <a:r>
              <a:rPr lang="en-US" altLang="en-US" smtClean="0"/>
              <a:t>Output:</a:t>
            </a: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   1   2   3   4   5   6   7   8   9  10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   2   4   6   8  10  12  14  16  18  20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20574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   3   6   9  12  15  18  21  24  27  30</a:t>
            </a:r>
          </a:p>
        </p:txBody>
      </p:sp>
    </p:spTree>
    <p:extLst>
      <p:ext uri="{BB962C8B-B14F-4D97-AF65-F5344CB8AC3E}">
        <p14:creationId xmlns:p14="http://schemas.microsoft.com/office/powerpoint/2010/main" val="55868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printf</a:t>
            </a:r>
            <a:r>
              <a:rPr lang="en-US" altLang="en-US" smtClean="0"/>
              <a:t> precision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25564"/>
            <a:ext cx="11430000" cy="5175333"/>
          </a:xfrm>
        </p:spPr>
        <p:txBody>
          <a:bodyPr/>
          <a:lstStyle/>
          <a:p>
            <a:pPr marL="639763" lvl="1" indent="-246063">
              <a:tabLst>
                <a:tab pos="20574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%.</a:t>
            </a:r>
            <a:r>
              <a:rPr lang="en-US" altLang="en-US" b="1" dirty="0" err="1" smtClean="0"/>
              <a:t>D</a:t>
            </a:r>
            <a:r>
              <a:rPr lang="en-US" altLang="en-US" dirty="0" err="1" smtClean="0">
                <a:latin typeface="Courier New" panose="02070309020205020404" pitchFamily="49" charset="0"/>
              </a:rPr>
              <a:t>f</a:t>
            </a:r>
            <a:r>
              <a:rPr lang="en-US" altLang="en-US" dirty="0" smtClean="0"/>
              <a:t>	real number, rounded to </a:t>
            </a:r>
            <a:r>
              <a:rPr lang="en-US" altLang="en-US" b="1" dirty="0" smtClean="0"/>
              <a:t>D</a:t>
            </a:r>
            <a:r>
              <a:rPr lang="en-US" altLang="en-US" dirty="0" smtClean="0"/>
              <a:t> digits after decimal</a:t>
            </a:r>
          </a:p>
          <a:p>
            <a:pPr marL="639763" lvl="1" indent="-246063">
              <a:tabLst>
                <a:tab pos="20574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%</a:t>
            </a:r>
            <a:r>
              <a:rPr lang="en-US" altLang="en-US" b="1" dirty="0" err="1" smtClean="0"/>
              <a:t>W</a:t>
            </a:r>
            <a:r>
              <a:rPr lang="en-US" altLang="en-US" dirty="0" err="1" smtClean="0">
                <a:latin typeface="Courier New" panose="02070309020205020404" pitchFamily="49" charset="0"/>
              </a:rPr>
              <a:t>.</a:t>
            </a:r>
            <a:r>
              <a:rPr lang="en-US" altLang="en-US" b="1" dirty="0" err="1" smtClean="0"/>
              <a:t>D</a:t>
            </a:r>
            <a:r>
              <a:rPr lang="en-US" altLang="en-US" dirty="0" err="1" smtClean="0">
                <a:latin typeface="Courier New" panose="02070309020205020404" pitchFamily="49" charset="0"/>
              </a:rPr>
              <a:t>f</a:t>
            </a:r>
            <a:r>
              <a:rPr lang="en-US" altLang="en-US" dirty="0" smtClean="0"/>
              <a:t>	real number, </a:t>
            </a:r>
            <a:r>
              <a:rPr lang="en-US" altLang="en-US" b="1" dirty="0" smtClean="0"/>
              <a:t>W</a:t>
            </a:r>
            <a:r>
              <a:rPr lang="en-US" altLang="en-US" dirty="0" smtClean="0"/>
              <a:t> chars wide, </a:t>
            </a:r>
            <a:r>
              <a:rPr lang="en-US" altLang="en-US" b="1" dirty="0" smtClean="0"/>
              <a:t>D</a:t>
            </a:r>
            <a:r>
              <a:rPr lang="en-US" altLang="en-US" dirty="0" smtClean="0"/>
              <a:t> digits after decimal</a:t>
            </a:r>
          </a:p>
          <a:p>
            <a:pPr marL="639763" lvl="1" indent="-246063">
              <a:tabLst>
                <a:tab pos="20574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%-</a:t>
            </a:r>
            <a:r>
              <a:rPr lang="en-US" altLang="en-US" b="1" dirty="0" err="1" smtClean="0"/>
              <a:t>W</a:t>
            </a:r>
            <a:r>
              <a:rPr lang="en-US" altLang="en-US" dirty="0" err="1" smtClean="0">
                <a:latin typeface="Courier New" panose="02070309020205020404" pitchFamily="49" charset="0"/>
              </a:rPr>
              <a:t>.</a:t>
            </a:r>
            <a:r>
              <a:rPr lang="en-US" altLang="en-US" b="1" dirty="0" err="1" smtClean="0"/>
              <a:t>D</a:t>
            </a:r>
            <a:r>
              <a:rPr lang="en-US" altLang="en-US" dirty="0" err="1" smtClean="0">
                <a:latin typeface="Courier New" panose="02070309020205020404" pitchFamily="49" charset="0"/>
              </a:rPr>
              <a:t>f</a:t>
            </a:r>
            <a:r>
              <a:rPr lang="en-US" altLang="en-US" dirty="0" smtClean="0"/>
              <a:t>	real number, </a:t>
            </a:r>
            <a:r>
              <a:rPr lang="en-US" altLang="en-US" b="1" dirty="0" smtClean="0"/>
              <a:t>W</a:t>
            </a:r>
            <a:r>
              <a:rPr lang="en-US" altLang="en-US" dirty="0" smtClean="0"/>
              <a:t> wide (left-align), </a:t>
            </a:r>
            <a:r>
              <a:rPr lang="en-US" altLang="en-US" b="1" dirty="0" smtClean="0"/>
              <a:t>D</a:t>
            </a:r>
            <a:r>
              <a:rPr lang="en-US" altLang="en-US" dirty="0" smtClean="0"/>
              <a:t> after decimal</a:t>
            </a:r>
            <a:endParaRPr lang="en-US" altLang="en-US" sz="1000" dirty="0"/>
          </a:p>
          <a:p>
            <a:pPr marL="639763" lvl="1" indent="-246063">
              <a:lnSpc>
                <a:spcPct val="80000"/>
              </a:lnSpc>
              <a:buNone/>
              <a:tabLst>
                <a:tab pos="2057400" algn="l"/>
              </a:tabLst>
            </a:pPr>
            <a:endParaRPr lang="en-US" altLang="en-US" dirty="0" smtClean="0"/>
          </a:p>
          <a:p>
            <a:pPr marL="639763" lvl="1" indent="-246063">
              <a:lnSpc>
                <a:spcPct val="80000"/>
              </a:lnSpc>
              <a:buNone/>
              <a:tabLst>
                <a:tab pos="20574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	double </a:t>
            </a:r>
            <a:r>
              <a:rPr lang="en-US" altLang="en-US" sz="2000" dirty="0" err="1">
                <a:latin typeface="Courier New" panose="02070309020205020404" pitchFamily="49" charset="0"/>
              </a:rPr>
              <a:t>gpa</a:t>
            </a:r>
            <a:r>
              <a:rPr lang="en-US" altLang="en-US" sz="2000" dirty="0">
                <a:latin typeface="Courier New" panose="02070309020205020404" pitchFamily="49" charset="0"/>
              </a:rPr>
              <a:t> = 3.253764;</a:t>
            </a: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20574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System.out.printf</a:t>
            </a:r>
            <a:r>
              <a:rPr lang="en-US" altLang="en-US" sz="2000" dirty="0">
                <a:latin typeface="Courier New" panose="02070309020205020404" pitchFamily="49" charset="0"/>
              </a:rPr>
              <a:t>("your GPA is </a:t>
            </a:r>
            <a:r>
              <a:rPr lang="en-US" altLang="en-US" sz="2000" b="1" dirty="0">
                <a:latin typeface="Courier New" panose="02070309020205020404" pitchFamily="49" charset="0"/>
              </a:rPr>
              <a:t>%.1f</a:t>
            </a:r>
            <a:r>
              <a:rPr lang="en-US" altLang="en-US" sz="2000" dirty="0">
                <a:latin typeface="Courier New" panose="02070309020205020404" pitchFamily="49" charset="0"/>
              </a:rPr>
              <a:t>\n", </a:t>
            </a:r>
            <a:r>
              <a:rPr lang="en-US" altLang="en-US" sz="2000" dirty="0" err="1">
                <a:latin typeface="Courier New" panose="02070309020205020404" pitchFamily="49" charset="0"/>
              </a:rPr>
              <a:t>gpa</a:t>
            </a:r>
            <a:r>
              <a:rPr lang="en-US" altLang="en-US" sz="2000" dirty="0">
                <a:latin typeface="Courier New" panose="02070309020205020404" pitchFamily="49" charset="0"/>
              </a:rPr>
              <a:t>);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0574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System.out.printf</a:t>
            </a:r>
            <a:r>
              <a:rPr lang="en-US" altLang="en-US" sz="2000" dirty="0">
                <a:latin typeface="Courier New" panose="02070309020205020404" pitchFamily="49" charset="0"/>
              </a:rPr>
              <a:t>("more precisely: </a:t>
            </a:r>
            <a:r>
              <a:rPr lang="en-US" altLang="en-US" sz="2000" b="1" dirty="0">
                <a:latin typeface="Courier New" panose="02070309020205020404" pitchFamily="49" charset="0"/>
              </a:rPr>
              <a:t>%8.3f</a:t>
            </a:r>
            <a:r>
              <a:rPr lang="en-US" altLang="en-US" sz="2000" dirty="0">
                <a:latin typeface="Courier New" panose="02070309020205020404" pitchFamily="49" charset="0"/>
              </a:rPr>
              <a:t>\n", </a:t>
            </a:r>
            <a:r>
              <a:rPr lang="en-US" altLang="en-US" sz="2000" dirty="0" err="1">
                <a:latin typeface="Courier New" panose="02070309020205020404" pitchFamily="49" charset="0"/>
              </a:rPr>
              <a:t>gpa</a:t>
            </a:r>
            <a:r>
              <a:rPr lang="en-US" altLang="en-US" sz="2000" dirty="0">
                <a:latin typeface="Courier New" panose="02070309020205020404" pitchFamily="49" charset="0"/>
              </a:rPr>
              <a:t>);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057400" algn="l"/>
              </a:tabLst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2057400" algn="l"/>
              </a:tabLst>
            </a:pPr>
            <a:r>
              <a:rPr lang="en-US" altLang="en-US" dirty="0" smtClean="0"/>
              <a:t>	Output: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057400" algn="l"/>
              </a:tabLst>
            </a:pPr>
            <a:r>
              <a:rPr lang="en-US" altLang="en-US" sz="900" dirty="0">
                <a:latin typeface="Courier New" panose="02070309020205020404" pitchFamily="49" charset="0"/>
              </a:rPr>
              <a:t>	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0574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your GPA is 3.3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0574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more precisely:    3.254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0" y="5821446"/>
            <a:ext cx="427038" cy="679450"/>
            <a:chOff x="2386" y="3217"/>
            <a:chExt cx="269" cy="428"/>
          </a:xfrm>
        </p:grpSpPr>
        <p:sp>
          <p:nvSpPr>
            <p:cNvPr id="11272" name="Text Box 5"/>
            <p:cNvSpPr txBox="1">
              <a:spLocks noChangeArrowheads="1"/>
            </p:cNvSpPr>
            <p:nvPr/>
          </p:nvSpPr>
          <p:spPr bwMode="auto">
            <a:xfrm>
              <a:off x="2410" y="3414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282575" indent="-282575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dirty="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1273" name="AutoShape 6"/>
            <p:cNvSpPr>
              <a:spLocks/>
            </p:cNvSpPr>
            <p:nvPr/>
          </p:nvSpPr>
          <p:spPr bwMode="auto">
            <a:xfrm rot="16200000">
              <a:off x="2425" y="3178"/>
              <a:ext cx="192" cy="269"/>
            </a:xfrm>
            <a:prstGeom prst="lef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688012" y="4419600"/>
            <a:ext cx="407988" cy="727074"/>
            <a:chOff x="2641" y="2580"/>
            <a:chExt cx="257" cy="458"/>
          </a:xfrm>
        </p:grpSpPr>
        <p:sp>
          <p:nvSpPr>
            <p:cNvPr id="11270" name="AutoShape 8"/>
            <p:cNvSpPr>
              <a:spLocks/>
            </p:cNvSpPr>
            <p:nvPr/>
          </p:nvSpPr>
          <p:spPr bwMode="auto">
            <a:xfrm rot="5400000">
              <a:off x="2606" y="2746"/>
              <a:ext cx="327" cy="257"/>
            </a:xfrm>
            <a:prstGeom prst="leftBrace">
              <a:avLst>
                <a:gd name="adj1" fmla="val 1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endParaRPr lang="en-US" alt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71" name="Text Box 9"/>
            <p:cNvSpPr txBox="1">
              <a:spLocks noChangeArrowheads="1"/>
            </p:cNvSpPr>
            <p:nvPr/>
          </p:nvSpPr>
          <p:spPr bwMode="auto">
            <a:xfrm>
              <a:off x="2662" y="2580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282575" indent="-282575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40886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printf</a:t>
            </a:r>
            <a:r>
              <a:rPr lang="en-US" altLang="en-US" smtClean="0"/>
              <a:t> question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Modify our </a:t>
            </a:r>
            <a:r>
              <a:rPr lang="en-US" altLang="en-US" smtClean="0">
                <a:latin typeface="Courier New" panose="02070309020205020404" pitchFamily="49" charset="0"/>
              </a:rPr>
              <a:t>Receipt</a:t>
            </a:r>
            <a:r>
              <a:rPr lang="en-US" altLang="en-US" smtClean="0"/>
              <a:t> program to better format its output.</a:t>
            </a:r>
          </a:p>
          <a:p>
            <a:pPr lvl="1" eaLnBrk="1" hangingPunct="1"/>
            <a:r>
              <a:rPr lang="en-US" altLang="en-US" smtClean="0"/>
              <a:t>Display results in the format below, with </a:t>
            </a:r>
            <a:r>
              <a:rPr lang="en-US" altLang="en-US" smtClean="0">
                <a:latin typeface="Courier New" panose="02070309020205020404" pitchFamily="49" charset="0"/>
              </a:rPr>
              <a:t>$</a:t>
            </a:r>
            <a:r>
              <a:rPr lang="en-US" altLang="en-US" smtClean="0"/>
              <a:t> and 2 digits after </a:t>
            </a:r>
            <a:r>
              <a:rPr lang="en-US" altLang="en-US" smtClean="0">
                <a:latin typeface="Courier New" panose="02070309020205020404" pitchFamily="49" charset="0"/>
              </a:rPr>
              <a:t>.</a:t>
            </a:r>
          </a:p>
          <a:p>
            <a:pPr lvl="1" eaLnBrk="1" hangingPunct="1">
              <a:buFontTx/>
              <a:buNone/>
            </a:pPr>
            <a:endParaRPr lang="en-US" altLang="en-US" sz="900"/>
          </a:p>
          <a:p>
            <a:pPr lvl="1" eaLnBrk="1" hangingPunct="1">
              <a:buFontTx/>
              <a:buNone/>
            </a:pPr>
            <a:endParaRPr lang="en-US" altLang="en-US" sz="900"/>
          </a:p>
          <a:p>
            <a:pPr eaLnBrk="1" hangingPunct="1"/>
            <a:r>
              <a:rPr lang="en-US" altLang="en-US" smtClean="0"/>
              <a:t>Example log of execution: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How many people ate? </a:t>
            </a:r>
            <a:r>
              <a:rPr lang="en-US" altLang="en-US" sz="1800" b="1" u="sng">
                <a:latin typeface="Courier New" panose="02070309020205020404" pitchFamily="49" charset="0"/>
              </a:rPr>
              <a:t>4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Person #1: How much did your dinner cost? </a:t>
            </a:r>
            <a:r>
              <a:rPr lang="en-US" altLang="en-US" sz="1800" b="1" u="sng">
                <a:latin typeface="Courier New" panose="02070309020205020404" pitchFamily="49" charset="0"/>
              </a:rPr>
              <a:t>20.00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Person #2: How much did your dinner cost? </a:t>
            </a:r>
            <a:r>
              <a:rPr lang="en-US" altLang="en-US" sz="1800" b="1" u="sng">
                <a:latin typeface="Courier New" panose="02070309020205020404" pitchFamily="49" charset="0"/>
              </a:rPr>
              <a:t>15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Person #3: How much did your dinner cost? </a:t>
            </a:r>
            <a:r>
              <a:rPr lang="en-US" altLang="en-US" sz="1800" b="1" u="sng">
                <a:latin typeface="Courier New" panose="02070309020205020404" pitchFamily="49" charset="0"/>
              </a:rPr>
              <a:t>25.0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Person #4: How much did your dinner cost? </a:t>
            </a:r>
            <a:r>
              <a:rPr lang="en-US" altLang="en-US" sz="1800" b="1" u="sng">
                <a:latin typeface="Courier New" panose="02070309020205020404" pitchFamily="49" charset="0"/>
              </a:rPr>
              <a:t>10.00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Subtotal:  $70.00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Tax:       $5.60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Tip:       $10.50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Total:     $86.10</a:t>
            </a:r>
          </a:p>
        </p:txBody>
      </p:sp>
    </p:spTree>
    <p:extLst>
      <p:ext uri="{BB962C8B-B14F-4D97-AF65-F5344CB8AC3E}">
        <p14:creationId xmlns:p14="http://schemas.microsoft.com/office/powerpoint/2010/main" val="19248002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printf</a:t>
            </a:r>
            <a:r>
              <a:rPr lang="en-US" altLang="en-US" smtClean="0"/>
              <a:t> answer (partial)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...</a:t>
            </a:r>
            <a:endParaRPr lang="en-US" altLang="en-US" sz="90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8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>
                <a:solidFill>
                  <a:srgbClr val="008080"/>
                </a:solidFill>
                <a:latin typeface="Courier New" panose="02070309020205020404" pitchFamily="49" charset="0"/>
              </a:rPr>
              <a:t>    // Calculates total owed, assuming 8% tax and 15% tip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public static void results(double subtotal)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double tax = subtotal * .08;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double tip = subtotal * .15;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double total = subtotal + tax + tip;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900">
                <a:latin typeface="Courier New" panose="02070309020205020404" pitchFamily="49" charset="0"/>
              </a:rPr>
              <a:t>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080"/>
                </a:solidFill>
                <a:latin typeface="Courier New" panose="02070309020205020404" pitchFamily="49" charset="0"/>
              </a:rPr>
              <a:t>        // System.out.println("Subtotal: $" + subtotal);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080"/>
                </a:solidFill>
                <a:latin typeface="Courier New" panose="02070309020205020404" pitchFamily="49" charset="0"/>
              </a:rPr>
              <a:t>        // System.out.println("Tax: $" + tax);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080"/>
                </a:solidFill>
                <a:latin typeface="Courier New" panose="02070309020205020404" pitchFamily="49" charset="0"/>
              </a:rPr>
              <a:t>        // System.out.println("Tip: $" + tip);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rgbClr val="008080"/>
                </a:solidFill>
                <a:latin typeface="Courier New" panose="02070309020205020404" pitchFamily="49" charset="0"/>
              </a:rPr>
              <a:t>        // System.out.println("Total: $" + total);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900">
                <a:latin typeface="Courier New" panose="02070309020205020404" pitchFamily="49" charset="0"/>
              </a:rPr>
              <a:t>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    System.out.printf(?);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377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Comparing strings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Relational operators such as </a:t>
            </a:r>
            <a:r>
              <a:rPr lang="en-US" altLang="en-US" dirty="0" smtClean="0">
                <a:latin typeface="Courier New" panose="02070309020205020404" pitchFamily="49" charset="0"/>
              </a:rPr>
              <a:t>&lt;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urier New" panose="02070309020205020404" pitchFamily="49" charset="0"/>
              </a:rPr>
              <a:t>==</a:t>
            </a:r>
            <a:r>
              <a:rPr lang="en-US" altLang="en-US" dirty="0" smtClean="0"/>
              <a:t> fail on objects.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dirty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/>
              <a:t>	</a:t>
            </a:r>
            <a:r>
              <a:rPr lang="en-US" altLang="en-US" sz="2000" dirty="0">
                <a:latin typeface="Courier New" panose="02070309020205020404" pitchFamily="49" charset="0"/>
              </a:rPr>
              <a:t>Scanner console = new Scanner(System.in);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("What is your name? 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/>
              <a:t>	</a:t>
            </a:r>
            <a:r>
              <a:rPr lang="en-US" altLang="en-US" sz="2000" dirty="0">
                <a:latin typeface="Courier New" panose="02070309020205020404" pitchFamily="49" charset="0"/>
              </a:rPr>
              <a:t>String name = </a:t>
            </a:r>
            <a:r>
              <a:rPr lang="en-US" altLang="en-US" sz="2000" dirty="0" err="1">
                <a:latin typeface="Courier New" panose="02070309020205020404" pitchFamily="49" charset="0"/>
              </a:rPr>
              <a:t>console.next</a:t>
            </a:r>
            <a:r>
              <a:rPr lang="en-US" altLang="en-US" sz="20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if (</a:t>
            </a:r>
            <a:r>
              <a:rPr lang="en-US" altLang="en-US" sz="2000" b="1" dirty="0">
                <a:solidFill>
                  <a:srgbClr val="A50021"/>
                </a:solidFill>
                <a:latin typeface="Courier New" panose="02070309020205020404" pitchFamily="49" charset="0"/>
              </a:rPr>
              <a:t>name == "Barney"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("I love you, you love me,");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("We're a happy family!");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</a:pPr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This code will compile, but it will not print the song.</a:t>
            </a: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>
                <a:latin typeface="Courier New" panose="02070309020205020404" pitchFamily="49" charset="0"/>
              </a:rPr>
              <a:t>==</a:t>
            </a:r>
            <a:r>
              <a:rPr lang="en-US" altLang="en-US" dirty="0" smtClean="0"/>
              <a:t> compares objects by </a:t>
            </a:r>
            <a:r>
              <a:rPr lang="en-US" altLang="en-US" i="1" dirty="0" smtClean="0">
                <a:solidFill>
                  <a:srgbClr val="7030A0"/>
                </a:solidFill>
              </a:rPr>
              <a:t>references</a:t>
            </a:r>
            <a:r>
              <a:rPr lang="en-US" altLang="en-US" dirty="0" smtClean="0"/>
              <a:t> (seen later), so it often gives </a:t>
            </a:r>
            <a:r>
              <a:rPr lang="en-US" altLang="en-US" dirty="0" smtClean="0">
                <a:latin typeface="Courier New" panose="02070309020205020404" pitchFamily="49" charset="0"/>
              </a:rPr>
              <a:t>false</a:t>
            </a:r>
            <a:r>
              <a:rPr lang="en-US" altLang="en-US" dirty="0" smtClean="0"/>
              <a:t> even when two </a:t>
            </a:r>
            <a:r>
              <a:rPr lang="en-US" altLang="en-US" dirty="0" smtClean="0">
                <a:latin typeface="Courier New" panose="02070309020205020404" pitchFamily="49" charset="0"/>
              </a:rPr>
              <a:t>String</a:t>
            </a:r>
            <a:r>
              <a:rPr lang="en-US" altLang="en-US" dirty="0" smtClean="0"/>
              <a:t>s have the same letters.</a:t>
            </a:r>
          </a:p>
        </p:txBody>
      </p:sp>
    </p:spTree>
    <p:extLst>
      <p:ext uri="{BB962C8B-B14F-4D97-AF65-F5344CB8AC3E}">
        <p14:creationId xmlns:p14="http://schemas.microsoft.com/office/powerpoint/2010/main" val="9427741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equals</a:t>
            </a:r>
            <a:r>
              <a:rPr lang="en-US" altLang="en-US" smtClean="0"/>
              <a:t> method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Objects are compared using a method named </a:t>
            </a:r>
            <a:r>
              <a:rPr lang="en-US" altLang="en-US" smtClean="0">
                <a:latin typeface="Courier New" panose="02070309020205020404" pitchFamily="49" charset="0"/>
              </a:rPr>
              <a:t>equals</a:t>
            </a:r>
            <a:r>
              <a:rPr lang="en-US" altLang="en-US" smtClean="0"/>
              <a:t>.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/>
              <a:t>	</a:t>
            </a:r>
            <a:r>
              <a:rPr lang="en-US" altLang="en-US" sz="2000">
                <a:latin typeface="Courier New" panose="02070309020205020404" pitchFamily="49" charset="0"/>
              </a:rPr>
              <a:t>Scanner console = new Scanner(System.in);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System.out.print("What is your name? 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/>
              <a:t>	</a:t>
            </a:r>
            <a:r>
              <a:rPr lang="en-US" altLang="en-US" sz="2000">
                <a:latin typeface="Courier New" panose="02070309020205020404" pitchFamily="49" charset="0"/>
              </a:rPr>
              <a:t>String name = console.next();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if (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name.equals("Barney")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System.out.println("I love you, you love me,");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System.out.println("We're a happy family!");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marL="639763" lvl="1" indent="-246063"/>
            <a:endParaRPr lang="en-US" altLang="en-US" sz="2000"/>
          </a:p>
          <a:p>
            <a:pPr marL="639763" lvl="1" indent="-246063"/>
            <a:r>
              <a:rPr lang="en-US" altLang="en-US" sz="2000"/>
              <a:t>Technically this is a method that returns a value of type </a:t>
            </a:r>
            <a:r>
              <a:rPr lang="en-US" altLang="en-US" sz="2000">
                <a:latin typeface="Courier New" panose="02070309020205020404" pitchFamily="49" charset="0"/>
              </a:rPr>
              <a:t>boolean</a:t>
            </a:r>
            <a:r>
              <a:rPr lang="en-US" altLang="en-US" sz="2000"/>
              <a:t>,</a:t>
            </a:r>
            <a:br>
              <a:rPr lang="en-US" altLang="en-US" sz="2000"/>
            </a:br>
            <a:r>
              <a:rPr lang="en-US" altLang="en-US" sz="2000"/>
              <a:t>the type used in logical tests.</a:t>
            </a:r>
          </a:p>
        </p:txBody>
      </p:sp>
    </p:spTree>
    <p:extLst>
      <p:ext uri="{BB962C8B-B14F-4D97-AF65-F5344CB8AC3E}">
        <p14:creationId xmlns:p14="http://schemas.microsoft.com/office/powerpoint/2010/main" val="89922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String</a:t>
            </a:r>
            <a:r>
              <a:rPr lang="en-US" altLang="en-US" smtClean="0"/>
              <a:t> test methods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>
              <a:lnSpc>
                <a:spcPct val="12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String name = console.next();</a:t>
            </a:r>
          </a:p>
          <a:p>
            <a:pPr marL="639763" lvl="1" indent="-246063">
              <a:lnSpc>
                <a:spcPct val="12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if (</a:t>
            </a:r>
            <a:r>
              <a:rPr lang="en-US" altLang="en-US" sz="1800" b="1">
                <a:latin typeface="Courier New" panose="02070309020205020404" pitchFamily="49" charset="0"/>
              </a:rPr>
              <a:t>name.startsWith("Prof")</a:t>
            </a:r>
            <a:r>
              <a:rPr lang="en-US" altLang="en-US" sz="1800">
                <a:latin typeface="Courier New" panose="02070309020205020404" pitchFamily="49" charset="0"/>
              </a:rPr>
              <a:t>) {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  System.out.println("When are your office hours?");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} else if (</a:t>
            </a:r>
            <a:r>
              <a:rPr lang="en-US" altLang="en-US" sz="1800" b="1">
                <a:latin typeface="Courier New" panose="02070309020205020404" pitchFamily="49" charset="0"/>
              </a:rPr>
              <a:t>name.equalsIgnoreCase("DIDDY")</a:t>
            </a:r>
            <a:r>
              <a:rPr lang="en-US" altLang="en-US" sz="1800">
                <a:latin typeface="Courier New" panose="02070309020205020404" pitchFamily="49" charset="0"/>
              </a:rPr>
              <a:t>) {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  System.out.println("Let's rap!");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667652" name="Group 4"/>
          <p:cNvGraphicFramePr>
            <a:graphicFrameLocks noGrp="1"/>
          </p:cNvGraphicFramePr>
          <p:nvPr/>
        </p:nvGraphicFramePr>
        <p:xfrm>
          <a:off x="1562100" y="1219201"/>
          <a:ext cx="9067800" cy="2690879"/>
        </p:xfrm>
        <a:graphic>
          <a:graphicData uri="http://schemas.openxmlformats.org/drawingml/2006/table">
            <a:tbl>
              <a:tblPr/>
              <a:tblGrid>
                <a:gridCol w="3038475"/>
                <a:gridCol w="6029325"/>
              </a:tblGrid>
              <a:tr h="4111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Method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whether two strings contain the same characters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equalsIgnoreCase(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whether two strings contain the same characters, ignoring upper vs. lower case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startsWith(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whether one contains other's characters at start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endsWith(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whether one contains other's characters at end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contains(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whether the given string is found within this one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1259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17359</TotalTime>
  <Words>346</Words>
  <Application>Microsoft Macintosh PowerPoint</Application>
  <PresentationFormat>Widescreen</PresentationFormat>
  <Paragraphs>142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Calibri</vt:lpstr>
      <vt:lpstr>Calibri Light</vt:lpstr>
      <vt:lpstr>Mangal</vt:lpstr>
      <vt:lpstr>Tahoma</vt:lpstr>
      <vt:lpstr>Verdana</vt:lpstr>
      <vt:lpstr>Wingdings</vt:lpstr>
      <vt:lpstr>Wingdings 2</vt:lpstr>
      <vt:lpstr>Arial</vt:lpstr>
      <vt:lpstr>Courier New</vt:lpstr>
      <vt:lpstr>Times New Roman</vt:lpstr>
      <vt:lpstr>Custom Design</vt:lpstr>
      <vt:lpstr>Text Processing</vt:lpstr>
      <vt:lpstr>Formatting text with printf</vt:lpstr>
      <vt:lpstr>printf width</vt:lpstr>
      <vt:lpstr>printf precision</vt:lpstr>
      <vt:lpstr>printf question</vt:lpstr>
      <vt:lpstr>printf answer (partial)</vt:lpstr>
      <vt:lpstr>Comparing strings</vt:lpstr>
      <vt:lpstr>The equals method</vt:lpstr>
      <vt:lpstr>String test methods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601</cp:revision>
  <dcterms:created xsi:type="dcterms:W3CDTF">2008-06-28T20:57:21Z</dcterms:created>
  <dcterms:modified xsi:type="dcterms:W3CDTF">2017-10-12T15:36:29Z</dcterms:modified>
</cp:coreProperties>
</file>