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20"/>
  </p:notesMasterIdLst>
  <p:sldIdLst>
    <p:sldId id="257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</p:sldIdLst>
  <p:sldSz cx="12192000" cy="6858000"/>
  <p:notesSz cx="6858000" cy="91440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CC0000"/>
    <a:srgbClr val="FFFFC0"/>
    <a:srgbClr val="FFFF8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06" autoAdjust="0"/>
    <p:restoredTop sz="85752" autoAdjust="0"/>
  </p:normalViewPr>
  <p:slideViewPr>
    <p:cSldViewPr>
      <p:cViewPr varScale="1">
        <p:scale>
          <a:sx n="107" d="100"/>
          <a:sy n="107" d="100"/>
        </p:scale>
        <p:origin x="1040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2EE7E115-1C5F-46AB-8CAE-42EB39E519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9560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7E115-1C5F-46AB-8CAE-42EB39E51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BF9620B-D37A-4E2E-BF41-28133BD5D7B6}" type="slidenum"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pPr/>
              <a:t>2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2588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06230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987BFA0-CADD-4512-B329-4DC54D5B517E}" type="slidenum"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pPr/>
              <a:t>12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2588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7632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D8D61BF-ECC3-47C8-B7C0-31EDB30AE8CC}" type="slidenum"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pPr/>
              <a:t>14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2588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05496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EC2943A-2657-436E-BAC8-4165DE537681}" type="slidenum"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pPr/>
              <a:t>16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2588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95627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DA3996E-4742-42E0-9318-FBA9521DDF05}" type="slidenum"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pPr/>
              <a:t>17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2588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605249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07CCB0A-29C0-491F-A322-C74114CCD7FC}" type="slidenum">
              <a:rPr lang="en-US" altLang="en-US">
                <a:solidFill>
                  <a:srgbClr val="000000"/>
                </a:solidFill>
                <a:latin typeface="Calibri" panose="020F0502020204030204" pitchFamily="34" charset="0"/>
              </a:rPr>
              <a:pPr/>
              <a:t>18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1507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6" tIns="45712" rIns="91426" bIns="45712" anchor="b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0" hangingPunct="0"/>
            <a:fld id="{F3DC9B1A-A4D4-4023-8A85-18EB20682004}" type="slidenum"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algn="r" eaLnBrk="0" hangingPunct="0"/>
              <a:t>18</a:t>
            </a:fld>
            <a:endParaRPr lang="en-US" altLang="en-US" sz="12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2588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6" tIns="45712" rIns="91426" bIns="45712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83946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16454B-BCFD-444D-B727-94EAD3913190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73CB-1AB8-144A-8377-CD0E83B2C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47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16454B-BCFD-444D-B727-94EAD3913190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73CB-1AB8-144A-8377-CD0E83B2C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34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16454B-BCFD-444D-B727-94EAD3913190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73CB-1AB8-144A-8377-CD0E83B2C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44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16454B-BCFD-444D-B727-94EAD3913190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73CB-1AB8-144A-8377-CD0E83B2C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81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16454B-BCFD-444D-B727-94EAD3913190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73CB-1AB8-144A-8377-CD0E83B2C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788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16454B-BCFD-444D-B727-94EAD3913190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73CB-1AB8-144A-8377-CD0E83B2C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67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16454B-BCFD-444D-B727-94EAD3913190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73CB-1AB8-144A-8377-CD0E83B2C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974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16454B-BCFD-444D-B727-94EAD3913190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73CB-1AB8-144A-8377-CD0E83B2C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192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16454B-BCFD-444D-B727-94EAD3913190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73CB-1AB8-144A-8377-CD0E83B2C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71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16454B-BCFD-444D-B727-94EAD3913190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73CB-1AB8-144A-8377-CD0E83B2C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577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216454B-BCFD-444D-B727-94EAD3913190}" type="datetimeFigureOut">
              <a:rPr lang="en-US" smtClean="0"/>
              <a:t>10/12/17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573CB-1AB8-144A-8377-CD0E83B2C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420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25563"/>
            <a:ext cx="11430000" cy="5175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650089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573CB-1AB8-144A-8377-CD0E83B2C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12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Conditional Execution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CSCI 161 </a:t>
            </a:r>
            <a:r>
              <a:rPr lang="mr-IN" altLang="en-US" dirty="0" smtClean="0"/>
              <a:t>–</a:t>
            </a:r>
            <a:r>
              <a:rPr lang="en-US" altLang="en-US" dirty="0" smtClean="0"/>
              <a:t> Introduction to Programming I</a:t>
            </a:r>
          </a:p>
          <a:p>
            <a:pPr eaLnBrk="1" hangingPunct="1"/>
            <a:r>
              <a:rPr lang="en-US" altLang="en-US" dirty="0" smtClean="0"/>
              <a:t>William Killian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7585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Cumulative sum answer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This program enhances our Receipt program using a cumulative sum.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import java.util.*;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Receipt2 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static void main(String[] args) 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        Scanner console = new Scanner(System.in);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double subtotal = computeMealSubtotal(console);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printResults(subtotal);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    // Prompts for number of people and returns total meal subtotal.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static double computeMealSubtotal(Scanner console) 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System.out.print("How many people ate? ");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int people = </a:t>
            </a:r>
            <a:r>
              <a:rPr lang="en-US" altLang="en-US" sz="1600" b="1">
                <a:latin typeface="Courier New" panose="02070309020205020404" pitchFamily="49" charset="0"/>
              </a:rPr>
              <a:t>console.nextInt()</a:t>
            </a:r>
            <a:r>
              <a:rPr lang="en-US" altLang="en-US" sz="1600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</a:t>
            </a:r>
            <a:r>
              <a:rPr lang="en-US" altLang="en-US" sz="1600" b="1">
                <a:latin typeface="Courier New" panose="02070309020205020404" pitchFamily="49" charset="0"/>
              </a:rPr>
              <a:t>double subtotal = 0.0;</a:t>
            </a:r>
            <a:r>
              <a:rPr lang="en-US" altLang="en-US" sz="1600">
                <a:latin typeface="Courier New" panose="02070309020205020404" pitchFamily="49" charset="0"/>
              </a:rPr>
              <a:t>            </a:t>
            </a: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cumulative sum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for (int i = 1; i &lt;= people; i++) 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    System.out.print("Person #" + i + 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                     ": How much did your dinner cost? ");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    double personCost = </a:t>
            </a:r>
            <a:r>
              <a:rPr lang="en-US" altLang="en-US" sz="1600" b="1">
                <a:latin typeface="Courier New" panose="02070309020205020404" pitchFamily="49" charset="0"/>
              </a:rPr>
              <a:t>console.nextDouble()</a:t>
            </a:r>
            <a:r>
              <a:rPr lang="en-US" altLang="en-US" sz="1600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    </a:t>
            </a:r>
            <a:r>
              <a:rPr lang="en-US" altLang="en-US" sz="1600" b="1">
                <a:latin typeface="Courier New" panose="02070309020205020404" pitchFamily="49" charset="0"/>
              </a:rPr>
              <a:t>subtotal = subtotal + personCost;</a:t>
            </a:r>
            <a:r>
              <a:rPr lang="en-US" altLang="en-US" sz="1600">
                <a:latin typeface="Courier New" panose="02070309020205020404" pitchFamily="49" charset="0"/>
              </a:rPr>
              <a:t>  </a:t>
            </a: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// add to sum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}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return subtotal;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...</a:t>
            </a:r>
          </a:p>
        </p:txBody>
      </p:sp>
    </p:spTree>
    <p:extLst>
      <p:ext uri="{BB962C8B-B14F-4D97-AF65-F5344CB8AC3E}">
        <p14:creationId xmlns:p14="http://schemas.microsoft.com/office/powerpoint/2010/main" val="106246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Cumulative answer, cont'd.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...</a:t>
            </a: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en-US" sz="1600" b="1">
              <a:solidFill>
                <a:srgbClr val="008080"/>
              </a:solidFill>
              <a:latin typeface="Courier New" panose="02070309020205020404" pitchFamily="49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panose="02070309020205020404" pitchFamily="49" charset="0"/>
              </a:rPr>
              <a:t>    // Calculates total owed, assuming 8% tax and 15% tip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static void printResults(double subtotal) {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double tax = subtotal * .08;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double tip = subtotal * .15;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double total = subtotal + tax + tip;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800">
                <a:latin typeface="Courier New" panose="02070309020205020404" pitchFamily="49" charset="0"/>
              </a:rPr>
              <a:t>        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System.out.println("Subtotal: $" + subtotal);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System.out.println("Tax: $" + tax);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System.out.println("Tip: $" + tip);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System.out.println("Total: $" + total);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02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Courier New" panose="02070309020205020404" pitchFamily="49" charset="0"/>
              </a:rPr>
              <a:t>if/else</a:t>
            </a:r>
            <a:r>
              <a:rPr lang="en-US" altLang="en-US" smtClean="0"/>
              <a:t>, </a:t>
            </a:r>
            <a:r>
              <a:rPr lang="en-US" altLang="en-US" smtClean="0">
                <a:latin typeface="Courier New" panose="02070309020205020404" pitchFamily="49" charset="0"/>
              </a:rPr>
              <a:t>return</a:t>
            </a:r>
            <a:r>
              <a:rPr lang="en-US" altLang="en-US" smtClean="0"/>
              <a:t> question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Write a method </a:t>
            </a:r>
            <a:r>
              <a:rPr lang="en-US" altLang="en-US" smtClean="0">
                <a:latin typeface="Courier New" panose="02070309020205020404" pitchFamily="49" charset="0"/>
              </a:rPr>
              <a:t>countFactors</a:t>
            </a:r>
            <a:r>
              <a:rPr lang="en-US" altLang="en-US" smtClean="0"/>
              <a:t> that returns</a:t>
            </a:r>
            <a:br>
              <a:rPr lang="en-US" altLang="en-US" smtClean="0"/>
            </a:br>
            <a:r>
              <a:rPr lang="en-US" altLang="en-US" smtClean="0"/>
              <a:t>the number of factors of an integer.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 smtClean="0">
                <a:latin typeface="Courier New" panose="02070309020205020404" pitchFamily="49" charset="0"/>
              </a:rPr>
              <a:t>countFactors(24)</a:t>
            </a:r>
            <a:r>
              <a:rPr lang="en-US" altLang="en-US" smtClean="0"/>
              <a:t> returns </a:t>
            </a:r>
            <a:r>
              <a:rPr lang="en-US" altLang="en-US" smtClean="0">
                <a:latin typeface="Courier New" panose="02070309020205020404" pitchFamily="49" charset="0"/>
              </a:rPr>
              <a:t>8</a:t>
            </a:r>
            <a:r>
              <a:rPr lang="en-US" altLang="en-US" smtClean="0"/>
              <a:t> because </a:t>
            </a:r>
            <a:br>
              <a:rPr lang="en-US" altLang="en-US" smtClean="0"/>
            </a:br>
            <a:r>
              <a:rPr lang="en-US" altLang="en-US" smtClean="0"/>
              <a:t>1, 2, 3, 4, 6, 8, 12, and 24 are factors of 24.</a:t>
            </a:r>
          </a:p>
          <a:p>
            <a:pPr lvl="1" eaLnBrk="1" hangingPunct="1">
              <a:lnSpc>
                <a:spcPct val="110000"/>
              </a:lnSpc>
              <a:buFontTx/>
              <a:buNone/>
            </a:pPr>
            <a:endParaRPr lang="en-US" altLang="en-US" smtClean="0"/>
          </a:p>
          <a:p>
            <a:pPr eaLnBrk="1" hangingPunct="1">
              <a:lnSpc>
                <a:spcPct val="110000"/>
              </a:lnSpc>
            </a:pPr>
            <a:r>
              <a:rPr lang="en-US" altLang="en-US" smtClean="0"/>
              <a:t>Solution: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sz="900" b="1">
              <a:solidFill>
                <a:srgbClr val="00808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2100" b="1">
                <a:solidFill>
                  <a:srgbClr val="008080"/>
                </a:solidFill>
                <a:latin typeface="Courier New" panose="02070309020205020404" pitchFamily="49" charset="0"/>
              </a:rPr>
              <a:t>// Returns how many factors the given number has.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2100">
                <a:latin typeface="Courier New" panose="02070309020205020404" pitchFamily="49" charset="0"/>
              </a:rPr>
              <a:t>public static int countFactors(int number)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2100">
                <a:latin typeface="Courier New" panose="02070309020205020404" pitchFamily="49" charset="0"/>
              </a:rPr>
              <a:t>    int count = 0;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2100">
                <a:latin typeface="Courier New" panose="02070309020205020404" pitchFamily="49" charset="0"/>
              </a:rPr>
              <a:t>    ...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2100">
                <a:latin typeface="Courier New" panose="02070309020205020404" pitchFamily="49" charset="0"/>
              </a:rPr>
              <a:t>    return count;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2100">
                <a:latin typeface="Courier New" panose="02070309020205020404" pitchFamily="49" charset="0"/>
              </a:rPr>
              <a:t>}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64199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/>
          </p:cNvSpPr>
          <p:nvPr>
            <p:ph type="ctrTitle" idx="4294967295"/>
          </p:nvPr>
        </p:nvSpPr>
        <p:spPr>
          <a:xfrm>
            <a:off x="2209800" y="1219201"/>
            <a:ext cx="7772400" cy="1470025"/>
          </a:xfrm>
        </p:spPr>
        <p:txBody>
          <a:bodyPr vert="horz" lIns="0" tIns="45720" rIns="0" bIns="0" rtlCol="0" anchor="b">
            <a:normAutofit/>
          </a:bodyPr>
          <a:lstStyle/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>Text Processing</a:t>
            </a:r>
          </a:p>
        </p:txBody>
      </p:sp>
      <p:sp>
        <p:nvSpPr>
          <p:cNvPr id="3075" name="Rectangle 3"/>
          <p:cNvSpPr>
            <a:spLocks noGrp="1"/>
          </p:cNvSpPr>
          <p:nvPr>
            <p:ph type="subTitle" idx="4294967295"/>
          </p:nvPr>
        </p:nvSpPr>
        <p:spPr>
          <a:xfrm>
            <a:off x="2063750" y="3016251"/>
            <a:ext cx="7905750" cy="1851025"/>
          </a:xfrm>
        </p:spPr>
        <p:txBody>
          <a:bodyPr/>
          <a:lstStyle/>
          <a:p>
            <a:pPr marL="0" indent="0" algn="ctr">
              <a:buNone/>
            </a:pPr>
            <a:endParaRPr lang="en-US" altLang="en-US" b="1" smtClean="0"/>
          </a:p>
        </p:txBody>
      </p:sp>
    </p:spTree>
    <p:extLst>
      <p:ext uri="{BB962C8B-B14F-4D97-AF65-F5344CB8AC3E}">
        <p14:creationId xmlns:p14="http://schemas.microsoft.com/office/powerpoint/2010/main" val="143796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Type </a:t>
            </a:r>
            <a:r>
              <a:rPr lang="en-US" altLang="en-US" smtClean="0">
                <a:latin typeface="Courier New" panose="02070309020205020404" pitchFamily="49" charset="0"/>
              </a:rPr>
              <a:t>char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b="1" smtClean="0">
                <a:latin typeface="Courier New" panose="02070309020205020404" pitchFamily="49" charset="0"/>
              </a:rPr>
              <a:t>char</a:t>
            </a:r>
            <a:r>
              <a:rPr lang="en-US" altLang="en-US" smtClean="0"/>
              <a:t> : A primitive type representing single characters.</a:t>
            </a:r>
          </a:p>
          <a:p>
            <a:pPr lvl="1" eaLnBrk="1" hangingPunct="1"/>
            <a:endParaRPr lang="en-US" altLang="en-US" sz="900"/>
          </a:p>
          <a:p>
            <a:pPr lvl="1" eaLnBrk="1" hangingPunct="1"/>
            <a:r>
              <a:rPr lang="en-US" altLang="en-US" smtClean="0"/>
              <a:t>A </a:t>
            </a:r>
            <a:r>
              <a:rPr lang="en-US" altLang="en-US" smtClean="0">
                <a:latin typeface="Courier New" panose="02070309020205020404" pitchFamily="49" charset="0"/>
              </a:rPr>
              <a:t>String</a:t>
            </a:r>
            <a:r>
              <a:rPr lang="en-US" altLang="en-US" smtClean="0"/>
              <a:t> is stored internally as an array of </a:t>
            </a:r>
            <a:r>
              <a:rPr lang="en-US" altLang="en-US" smtClean="0">
                <a:latin typeface="Courier New" panose="02070309020205020404" pitchFamily="49" charset="0"/>
              </a:rPr>
              <a:t>char</a:t>
            </a:r>
            <a:endParaRPr lang="en-US" altLang="en-US" smtClean="0"/>
          </a:p>
          <a:p>
            <a:pPr lvl="1" eaLnBrk="1" hangingPunct="1">
              <a:buFontTx/>
              <a:buNone/>
            </a:pPr>
            <a:endParaRPr lang="en-US" altLang="en-US" smtClean="0"/>
          </a:p>
          <a:p>
            <a:pPr lvl="1" eaLnBrk="1" hangingPunct="1">
              <a:buFontTx/>
              <a:buNone/>
            </a:pPr>
            <a:r>
              <a:rPr lang="en-US" altLang="en-US" smtClean="0">
                <a:latin typeface="Courier New" panose="02070309020205020404" pitchFamily="49" charset="0"/>
              </a:rPr>
              <a:t>String s = "Ali G.";</a:t>
            </a:r>
          </a:p>
          <a:p>
            <a:pPr lvl="1" eaLnBrk="1" hangingPunct="1">
              <a:buFontTx/>
              <a:buNone/>
            </a:pPr>
            <a:endParaRPr lang="en-US" altLang="en-US" smtClean="0">
              <a:latin typeface="Courier New" panose="02070309020205020404" pitchFamily="49" charset="0"/>
            </a:endParaRPr>
          </a:p>
          <a:p>
            <a:pPr lvl="1" eaLnBrk="1" hangingPunct="1">
              <a:buFontTx/>
              <a:buNone/>
            </a:pPr>
            <a:endParaRPr lang="en-US" altLang="en-US" smtClean="0">
              <a:latin typeface="Courier New" panose="02070309020205020404" pitchFamily="49" charset="0"/>
            </a:endParaRPr>
          </a:p>
          <a:p>
            <a:pPr lvl="1" eaLnBrk="1" hangingPunct="1">
              <a:buFontTx/>
              <a:buNone/>
            </a:pPr>
            <a:endParaRPr lang="en-US" altLang="en-US" smtClean="0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 smtClean="0"/>
              <a:t>It is legal to have variables, parameters, returns of type </a:t>
            </a:r>
            <a:r>
              <a:rPr lang="en-US" altLang="en-US" smtClean="0">
                <a:latin typeface="Courier New" panose="02070309020205020404" pitchFamily="49" charset="0"/>
              </a:rPr>
              <a:t>char</a:t>
            </a:r>
            <a:endParaRPr lang="en-US" altLang="en-US" smtClean="0"/>
          </a:p>
          <a:p>
            <a:pPr lvl="2" eaLnBrk="1" hangingPunct="1"/>
            <a:r>
              <a:rPr lang="en-US" altLang="en-US" smtClean="0"/>
              <a:t>surrounded with apostrophes:   </a:t>
            </a:r>
            <a:r>
              <a:rPr lang="en-US" altLang="en-US" smtClean="0">
                <a:latin typeface="Courier New" panose="02070309020205020404" pitchFamily="49" charset="0"/>
              </a:rPr>
              <a:t>'a'</a:t>
            </a:r>
            <a:r>
              <a:rPr lang="en-US" altLang="en-US" smtClean="0"/>
              <a:t>  or  </a:t>
            </a:r>
            <a:r>
              <a:rPr lang="en-US" altLang="en-US" smtClean="0">
                <a:latin typeface="Courier New" panose="02070309020205020404" pitchFamily="49" charset="0"/>
              </a:rPr>
              <a:t>'4' </a:t>
            </a:r>
            <a:r>
              <a:rPr lang="en-US" altLang="en-US" smtClean="0"/>
              <a:t> or  </a:t>
            </a:r>
            <a:r>
              <a:rPr lang="en-US" altLang="en-US" smtClean="0">
                <a:latin typeface="Courier New" panose="02070309020205020404" pitchFamily="49" charset="0"/>
              </a:rPr>
              <a:t>'\n'</a:t>
            </a:r>
            <a:r>
              <a:rPr lang="en-US" altLang="en-US" smtClean="0"/>
              <a:t>  or  </a:t>
            </a:r>
            <a:r>
              <a:rPr lang="en-US" altLang="en-US" smtClean="0">
                <a:latin typeface="Courier New" panose="02070309020205020404" pitchFamily="49" charset="0"/>
              </a:rPr>
              <a:t>'\''</a:t>
            </a:r>
          </a:p>
          <a:p>
            <a:pPr lvl="1" eaLnBrk="1" hangingPunct="1">
              <a:buFontTx/>
              <a:buNone/>
            </a:pPr>
            <a:endParaRPr lang="en-US" altLang="en-US" sz="9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	char letter = </a:t>
            </a:r>
            <a:r>
              <a:rPr lang="en-US" altLang="en-US" sz="2000" b="1">
                <a:solidFill>
                  <a:srgbClr val="003399"/>
                </a:solidFill>
                <a:latin typeface="Courier New" panose="02070309020205020404" pitchFamily="49" charset="0"/>
              </a:rPr>
              <a:t>'P'</a:t>
            </a:r>
            <a:r>
              <a:rPr lang="en-US" altLang="en-US" sz="2000" b="1"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System.out.println(letter);             </a:t>
            </a:r>
            <a:r>
              <a:rPr lang="en-US" altLang="en-US" sz="2000" b="1">
                <a:solidFill>
                  <a:srgbClr val="008080"/>
                </a:solidFill>
                <a:latin typeface="Courier New" panose="02070309020205020404" pitchFamily="49" charset="0"/>
              </a:rPr>
              <a:t>// P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System.out.println(letter + " Diddy");  </a:t>
            </a:r>
            <a:r>
              <a:rPr lang="en-US" altLang="en-US" sz="2000" b="1">
                <a:solidFill>
                  <a:srgbClr val="008080"/>
                </a:solidFill>
                <a:latin typeface="Courier New" panose="02070309020205020404" pitchFamily="49" charset="0"/>
              </a:rPr>
              <a:t>// P Diddy</a:t>
            </a:r>
            <a:endParaRPr lang="en-US" altLang="en-US" sz="2000">
              <a:latin typeface="Courier New" panose="02070309020205020404" pitchFamily="49" charset="0"/>
            </a:endParaRPr>
          </a:p>
        </p:txBody>
      </p:sp>
      <p:graphicFrame>
        <p:nvGraphicFramePr>
          <p:cNvPr id="650244" name="Group 4"/>
          <p:cNvGraphicFramePr>
            <a:graphicFrameLocks noGrp="1"/>
          </p:cNvGraphicFramePr>
          <p:nvPr/>
        </p:nvGraphicFramePr>
        <p:xfrm>
          <a:off x="5715001" y="2562225"/>
          <a:ext cx="4722813" cy="942976"/>
        </p:xfrm>
        <a:graphic>
          <a:graphicData uri="http://schemas.openxmlformats.org/drawingml/2006/table">
            <a:tbl>
              <a:tblPr/>
              <a:tblGrid>
                <a:gridCol w="874713"/>
                <a:gridCol w="641350"/>
                <a:gridCol w="641350"/>
                <a:gridCol w="641350"/>
                <a:gridCol w="641350"/>
                <a:gridCol w="641350"/>
                <a:gridCol w="641350"/>
              </a:tblGrid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index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value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'A'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'l'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'i'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' 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'G'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Times New Roman" pitchFamily="18" charset="0"/>
                        </a:rPr>
                        <a:t>'.'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1357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</a:t>
            </a:r>
            <a:r>
              <a:rPr lang="en-US" altLang="en-US" smtClean="0">
                <a:latin typeface="Courier New" panose="02070309020205020404" pitchFamily="49" charset="0"/>
              </a:rPr>
              <a:t>charAt</a:t>
            </a:r>
            <a:r>
              <a:rPr lang="en-US" altLang="en-US" smtClean="0"/>
              <a:t> method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200" dirty="0"/>
              <a:t>The </a:t>
            </a:r>
            <a:r>
              <a:rPr lang="en-US" altLang="en-US" sz="2200" dirty="0">
                <a:latin typeface="Courier New" panose="02070309020205020404" pitchFamily="49" charset="0"/>
              </a:rPr>
              <a:t>char</a:t>
            </a:r>
            <a:r>
              <a:rPr lang="en-US" altLang="en-US" sz="2200" dirty="0"/>
              <a:t>s in a </a:t>
            </a:r>
            <a:r>
              <a:rPr lang="en-US" altLang="en-US" sz="2200" dirty="0">
                <a:latin typeface="Courier New" panose="02070309020205020404" pitchFamily="49" charset="0"/>
              </a:rPr>
              <a:t>String</a:t>
            </a:r>
            <a:r>
              <a:rPr lang="en-US" altLang="en-US" sz="2200" dirty="0"/>
              <a:t> can be accessed using the </a:t>
            </a:r>
            <a:r>
              <a:rPr lang="en-US" altLang="en-US" sz="2200" dirty="0" err="1">
                <a:latin typeface="Courier New" panose="02070309020205020404" pitchFamily="49" charset="0"/>
              </a:rPr>
              <a:t>charAt</a:t>
            </a:r>
            <a:r>
              <a:rPr lang="en-US" altLang="en-US" sz="2200" dirty="0"/>
              <a:t> method.</a:t>
            </a:r>
          </a:p>
          <a:p>
            <a:pPr marL="346075" lvl="1" indent="0">
              <a:buNone/>
            </a:pPr>
            <a:endParaRPr lang="en-US" altLang="en-US" sz="2000" dirty="0"/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sz="900" dirty="0"/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sz="900" dirty="0"/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	String food = "cookie";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	char </a:t>
            </a:r>
            <a:r>
              <a:rPr lang="en-US" altLang="en-US" sz="1800" dirty="0" err="1">
                <a:latin typeface="Courier New" panose="02070309020205020404" pitchFamily="49" charset="0"/>
              </a:rPr>
              <a:t>firstLetter</a:t>
            </a:r>
            <a:r>
              <a:rPr lang="en-US" altLang="en-US" sz="1800" dirty="0">
                <a:latin typeface="Courier New" panose="02070309020205020404" pitchFamily="49" charset="0"/>
              </a:rPr>
              <a:t> =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food.charAt</a:t>
            </a:r>
            <a:r>
              <a:rPr lang="en-US" altLang="en-US" sz="1800" b="1" dirty="0">
                <a:latin typeface="Courier New" panose="02070309020205020404" pitchFamily="49" charset="0"/>
              </a:rPr>
              <a:t>(0)</a:t>
            </a:r>
            <a:r>
              <a:rPr lang="en-US" altLang="en-US" sz="1800" dirty="0">
                <a:latin typeface="Courier New" panose="02070309020205020404" pitchFamily="49" charset="0"/>
              </a:rPr>
              <a:t>;   </a:t>
            </a:r>
            <a:r>
              <a:rPr lang="en-US" altLang="en-US" sz="1800" b="1" dirty="0">
                <a:solidFill>
                  <a:srgbClr val="008080"/>
                </a:solidFill>
                <a:latin typeface="Courier New" panose="02070309020205020404" pitchFamily="49" charset="0"/>
              </a:rPr>
              <a:t>// 'c'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800" dirty="0">
                <a:latin typeface="Courier New" panose="02070309020205020404" pitchFamily="49" charset="0"/>
              </a:rPr>
              <a:t>	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	</a:t>
            </a:r>
            <a:r>
              <a:rPr lang="en-US" altLang="en-US" sz="1800" dirty="0" err="1">
                <a:latin typeface="Courier New" panose="02070309020205020404" pitchFamily="49" charset="0"/>
              </a:rPr>
              <a:t>System.out.println</a:t>
            </a:r>
            <a:r>
              <a:rPr lang="en-US" altLang="en-US" sz="1800" dirty="0">
                <a:latin typeface="Courier New" panose="02070309020205020404" pitchFamily="49" charset="0"/>
              </a:rPr>
              <a:t>(</a:t>
            </a:r>
            <a:r>
              <a:rPr lang="en-US" altLang="en-US" sz="1800" dirty="0" err="1">
                <a:latin typeface="Courier New" panose="02070309020205020404" pitchFamily="49" charset="0"/>
              </a:rPr>
              <a:t>firstLetter</a:t>
            </a:r>
            <a:r>
              <a:rPr lang="en-US" altLang="en-US" sz="1800" dirty="0">
                <a:latin typeface="Courier New" panose="02070309020205020404" pitchFamily="49" charset="0"/>
              </a:rPr>
              <a:t> + " is for " + food);</a:t>
            </a:r>
          </a:p>
          <a:p>
            <a:pPr lvl="1" eaLnBrk="1" hangingPunct="1">
              <a:buFontTx/>
              <a:buNone/>
            </a:pPr>
            <a:endParaRPr lang="en-US" altLang="en-US" sz="1800" dirty="0">
              <a:latin typeface="Courier New" panose="02070309020205020404" pitchFamily="49" charset="0"/>
            </a:endParaRPr>
          </a:p>
          <a:p>
            <a:pPr lvl="1" eaLnBrk="1" hangingPunct="1">
              <a:buFontTx/>
              <a:buNone/>
            </a:pPr>
            <a:endParaRPr lang="en-US" altLang="en-US" sz="2000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sz="2200" dirty="0"/>
              <a:t>You can use a </a:t>
            </a:r>
            <a:r>
              <a:rPr lang="en-US" altLang="en-US" sz="2200" dirty="0">
                <a:latin typeface="Courier New" panose="02070309020205020404" pitchFamily="49" charset="0"/>
              </a:rPr>
              <a:t>for</a:t>
            </a:r>
            <a:r>
              <a:rPr lang="en-US" altLang="en-US" sz="2200" dirty="0"/>
              <a:t> loop to print or examine each character.</a:t>
            </a:r>
            <a:endParaRPr lang="en-US" altLang="en-US" sz="2200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sz="800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	String major = "CSCI";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	for (</a:t>
            </a:r>
            <a:r>
              <a:rPr lang="en-US" altLang="en-US" sz="1800" dirty="0" err="1">
                <a:latin typeface="Courier New" panose="02070309020205020404" pitchFamily="49" charset="0"/>
              </a:rPr>
              <a:t>int</a:t>
            </a:r>
            <a:r>
              <a:rPr lang="en-US" altLang="en-US" sz="1800" dirty="0">
                <a:latin typeface="Courier New" panose="02070309020205020404" pitchFamily="49" charset="0"/>
              </a:rPr>
              <a:t> i = 0; i &lt; </a:t>
            </a:r>
            <a:r>
              <a:rPr lang="en-US" altLang="en-US" sz="1800" dirty="0" err="1">
                <a:latin typeface="Courier New" panose="02070309020205020404" pitchFamily="49" charset="0"/>
              </a:rPr>
              <a:t>major.length</a:t>
            </a:r>
            <a:r>
              <a:rPr lang="en-US" altLang="en-US" sz="1800" dirty="0">
                <a:latin typeface="Courier New" panose="02070309020205020404" pitchFamily="49" charset="0"/>
              </a:rPr>
              <a:t>(); i++) {    </a:t>
            </a:r>
            <a:endParaRPr lang="en-US" altLang="en-US" sz="1800" b="1" dirty="0">
              <a:solidFill>
                <a:srgbClr val="00808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	    char c =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major.charAt</a:t>
            </a:r>
            <a:r>
              <a:rPr lang="en-US" altLang="en-US" sz="1800" b="1" dirty="0">
                <a:latin typeface="Courier New" panose="02070309020205020404" pitchFamily="49" charset="0"/>
              </a:rPr>
              <a:t>(i)</a:t>
            </a:r>
            <a:r>
              <a:rPr lang="en-US" altLang="en-US" sz="1800" dirty="0">
                <a:latin typeface="Courier New" panose="02070309020205020404" pitchFamily="49" charset="0"/>
              </a:rPr>
              <a:t>;                 </a:t>
            </a:r>
            <a:endParaRPr lang="en-US" altLang="en-US" sz="1800" b="1" dirty="0">
              <a:solidFill>
                <a:srgbClr val="00808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	    </a:t>
            </a:r>
            <a:r>
              <a:rPr lang="en-US" altLang="en-US" sz="1800" dirty="0" err="1">
                <a:latin typeface="Courier New" panose="02070309020205020404" pitchFamily="49" charset="0"/>
              </a:rPr>
              <a:t>System.out.println</a:t>
            </a:r>
            <a:r>
              <a:rPr lang="en-US" altLang="en-US" sz="1800" dirty="0">
                <a:latin typeface="Courier New" panose="02070309020205020404" pitchFamily="49" charset="0"/>
              </a:rPr>
              <a:t>(c);                    </a:t>
            </a:r>
            <a:endParaRPr lang="en-US" altLang="en-US" sz="1800" b="1" dirty="0">
              <a:solidFill>
                <a:srgbClr val="00808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	}                                             </a:t>
            </a:r>
            <a:endParaRPr lang="en-US" altLang="en-US" sz="800" b="1" dirty="0">
              <a:solidFill>
                <a:srgbClr val="008080"/>
              </a:solidFill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	                                              </a:t>
            </a:r>
            <a:endParaRPr lang="en-US" altLang="en-US" sz="800" b="1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2689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Comparing </a:t>
            </a:r>
            <a:r>
              <a:rPr lang="en-US" altLang="en-US" smtClean="0">
                <a:latin typeface="Courier New" panose="02070309020205020404" pitchFamily="49" charset="0"/>
              </a:rPr>
              <a:t>char</a:t>
            </a:r>
            <a:r>
              <a:rPr lang="en-US" altLang="en-US" smtClean="0"/>
              <a:t> values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You can compare </a:t>
            </a:r>
            <a:r>
              <a:rPr lang="en-US" altLang="en-US" smtClean="0">
                <a:latin typeface="Courier New" panose="02070309020205020404" pitchFamily="49" charset="0"/>
              </a:rPr>
              <a:t>char</a:t>
            </a:r>
            <a:r>
              <a:rPr lang="en-US" altLang="en-US" smtClean="0"/>
              <a:t>s with </a:t>
            </a:r>
            <a:r>
              <a:rPr lang="en-US" altLang="en-US" smtClean="0">
                <a:latin typeface="Courier New" panose="02070309020205020404" pitchFamily="49" charset="0"/>
              </a:rPr>
              <a:t>==</a:t>
            </a:r>
            <a:r>
              <a:rPr lang="en-US" altLang="en-US" smtClean="0"/>
              <a:t>, </a:t>
            </a:r>
            <a:r>
              <a:rPr lang="en-US" altLang="en-US" smtClean="0">
                <a:latin typeface="Courier New" panose="02070309020205020404" pitchFamily="49" charset="0"/>
              </a:rPr>
              <a:t>!=</a:t>
            </a:r>
            <a:r>
              <a:rPr lang="en-US" altLang="en-US" smtClean="0"/>
              <a:t>, and other operators: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90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mtClean="0">
                <a:latin typeface="Courier New" panose="02070309020205020404" pitchFamily="49" charset="0"/>
              </a:rPr>
              <a:t>	String word = console.next();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mtClean="0">
                <a:latin typeface="Courier New" panose="02070309020205020404" pitchFamily="49" charset="0"/>
              </a:rPr>
              <a:t>	char last = word.charAt(word.length() - 1);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mtClean="0">
                <a:latin typeface="Courier New" panose="02070309020205020404" pitchFamily="49" charset="0"/>
              </a:rPr>
              <a:t>	if (</a:t>
            </a:r>
            <a:r>
              <a:rPr lang="en-US" altLang="en-US" b="1" smtClean="0">
                <a:latin typeface="Courier New" panose="02070309020205020404" pitchFamily="49" charset="0"/>
              </a:rPr>
              <a:t>last == 's'</a:t>
            </a:r>
            <a:r>
              <a:rPr lang="en-US" altLang="en-US" smtClean="0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mtClean="0">
                <a:latin typeface="Courier New" panose="02070309020205020404" pitchFamily="49" charset="0"/>
              </a:rPr>
              <a:t>	    System.out.println(word + " is plural.");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mtClean="0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mtClean="0"/>
              <a:t>	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smtClean="0">
                <a:solidFill>
                  <a:srgbClr val="008080"/>
                </a:solidFill>
                <a:latin typeface="Courier New" panose="02070309020205020404" pitchFamily="49" charset="0"/>
              </a:rPr>
              <a:t>	// prints the alphabet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mtClean="0">
                <a:latin typeface="Courier New" panose="02070309020205020404" pitchFamily="49" charset="0"/>
              </a:rPr>
              <a:t>	for (char c = 'a'; </a:t>
            </a:r>
            <a:r>
              <a:rPr lang="en-US" altLang="en-US" b="1" smtClean="0">
                <a:latin typeface="Courier New" panose="02070309020205020404" pitchFamily="49" charset="0"/>
              </a:rPr>
              <a:t>c &lt;= 'z'</a:t>
            </a:r>
            <a:r>
              <a:rPr lang="en-US" altLang="en-US" smtClean="0">
                <a:latin typeface="Courier New" panose="02070309020205020404" pitchFamily="49" charset="0"/>
              </a:rPr>
              <a:t>; c++)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mtClean="0">
                <a:latin typeface="Courier New" panose="02070309020205020404" pitchFamily="49" charset="0"/>
              </a:rPr>
              <a:t>	    System.out.print(c);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mtClean="0">
                <a:latin typeface="Courier New" panose="02070309020205020404" pitchFamily="49" charset="0"/>
              </a:rPr>
              <a:t>	}</a:t>
            </a:r>
          </a:p>
        </p:txBody>
      </p:sp>
    </p:spTree>
    <p:extLst>
      <p:ext uri="{BB962C8B-B14F-4D97-AF65-F5344CB8AC3E}">
        <p14:creationId xmlns:p14="http://schemas.microsoft.com/office/powerpoint/2010/main" val="2395716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Courier New" panose="02070309020205020404" pitchFamily="49" charset="0"/>
              </a:rPr>
              <a:t>char</a:t>
            </a:r>
            <a:r>
              <a:rPr lang="en-US" altLang="en-US" smtClean="0"/>
              <a:t> vs. </a:t>
            </a:r>
            <a:r>
              <a:rPr lang="en-US" altLang="en-US" smtClean="0">
                <a:latin typeface="Courier New" panose="02070309020205020404" pitchFamily="49" charset="0"/>
              </a:rPr>
              <a:t>int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73050" indent="-273050">
              <a:tabLst>
                <a:tab pos="3200400" algn="l"/>
                <a:tab pos="4402138" algn="l"/>
                <a:tab pos="6400800" algn="l"/>
              </a:tabLst>
            </a:pPr>
            <a:r>
              <a:rPr lang="en-US" altLang="en-US" smtClean="0"/>
              <a:t>Each </a:t>
            </a:r>
            <a:r>
              <a:rPr lang="en-US" altLang="en-US" smtClean="0">
                <a:latin typeface="Courier New" panose="02070309020205020404" pitchFamily="49" charset="0"/>
              </a:rPr>
              <a:t>char</a:t>
            </a:r>
            <a:r>
              <a:rPr lang="en-US" altLang="en-US" smtClean="0"/>
              <a:t> is mapped to an integer value internally</a:t>
            </a:r>
          </a:p>
          <a:p>
            <a:pPr marL="639763" lvl="1" indent="-246063">
              <a:tabLst>
                <a:tab pos="3200400" algn="l"/>
                <a:tab pos="4402138" algn="l"/>
                <a:tab pos="6400800" algn="l"/>
              </a:tabLst>
            </a:pPr>
            <a:r>
              <a:rPr lang="en-US" altLang="en-US" smtClean="0"/>
              <a:t>Called an </a:t>
            </a:r>
            <a:r>
              <a:rPr lang="en-US" altLang="en-US" b="1" smtClean="0"/>
              <a:t>ASCII value</a:t>
            </a:r>
            <a:endParaRPr lang="en-US" altLang="en-US" smtClean="0"/>
          </a:p>
          <a:p>
            <a:pPr marL="639763" lvl="1" indent="-246063">
              <a:tabLst>
                <a:tab pos="3200400" algn="l"/>
                <a:tab pos="4402138" algn="l"/>
                <a:tab pos="6400800" algn="l"/>
              </a:tabLst>
            </a:pPr>
            <a:endParaRPr lang="en-US" altLang="en-US" smtClean="0"/>
          </a:p>
          <a:p>
            <a:pPr marL="639763" lvl="1" indent="-246063">
              <a:buNone/>
              <a:tabLst>
                <a:tab pos="3200400" algn="l"/>
                <a:tab pos="4402138" algn="l"/>
                <a:tab pos="6400800" algn="l"/>
              </a:tabLst>
            </a:pPr>
            <a:r>
              <a:rPr lang="en-US" altLang="en-US" smtClean="0">
                <a:latin typeface="Courier New" panose="02070309020205020404" pitchFamily="49" charset="0"/>
              </a:rPr>
              <a:t>	'A'</a:t>
            </a:r>
            <a:r>
              <a:rPr lang="en-US" altLang="en-US" smtClean="0"/>
              <a:t>  is  65	</a:t>
            </a:r>
            <a:r>
              <a:rPr lang="en-US" altLang="en-US" smtClean="0">
                <a:latin typeface="Courier New" panose="02070309020205020404" pitchFamily="49" charset="0"/>
              </a:rPr>
              <a:t>'B'</a:t>
            </a:r>
            <a:r>
              <a:rPr lang="en-US" altLang="en-US" smtClean="0"/>
              <a:t>  is  66	</a:t>
            </a:r>
            <a:r>
              <a:rPr lang="en-US" altLang="en-US" smtClean="0">
                <a:latin typeface="Courier New" panose="02070309020205020404" pitchFamily="49" charset="0"/>
              </a:rPr>
              <a:t>' '</a:t>
            </a:r>
            <a:r>
              <a:rPr lang="en-US" altLang="en-US" smtClean="0"/>
              <a:t>  is  32</a:t>
            </a:r>
          </a:p>
          <a:p>
            <a:pPr marL="639763" lvl="1" indent="-246063">
              <a:buNone/>
              <a:tabLst>
                <a:tab pos="3200400" algn="l"/>
                <a:tab pos="4402138" algn="l"/>
                <a:tab pos="6400800" algn="l"/>
              </a:tabLst>
            </a:pPr>
            <a:r>
              <a:rPr lang="en-US" altLang="en-US" smtClean="0"/>
              <a:t>	</a:t>
            </a:r>
            <a:r>
              <a:rPr lang="en-US" altLang="en-US" smtClean="0">
                <a:latin typeface="Courier New" panose="02070309020205020404" pitchFamily="49" charset="0"/>
              </a:rPr>
              <a:t>'a'</a:t>
            </a:r>
            <a:r>
              <a:rPr lang="en-US" altLang="en-US" smtClean="0"/>
              <a:t>  is  97	</a:t>
            </a:r>
            <a:r>
              <a:rPr lang="en-US" altLang="en-US" smtClean="0">
                <a:latin typeface="Courier New" panose="02070309020205020404" pitchFamily="49" charset="0"/>
              </a:rPr>
              <a:t>'b'</a:t>
            </a:r>
            <a:r>
              <a:rPr lang="en-US" altLang="en-US" smtClean="0"/>
              <a:t>  is  98	</a:t>
            </a:r>
            <a:r>
              <a:rPr lang="en-US" altLang="en-US" smtClean="0">
                <a:latin typeface="Courier New" panose="02070309020205020404" pitchFamily="49" charset="0"/>
              </a:rPr>
              <a:t>'*'</a:t>
            </a:r>
            <a:r>
              <a:rPr lang="en-US" altLang="en-US" smtClean="0"/>
              <a:t>  is  42</a:t>
            </a:r>
          </a:p>
          <a:p>
            <a:pPr marL="639763" lvl="1" indent="-246063">
              <a:tabLst>
                <a:tab pos="3200400" algn="l"/>
                <a:tab pos="4402138" algn="l"/>
                <a:tab pos="6400800" algn="l"/>
              </a:tabLst>
            </a:pPr>
            <a:endParaRPr lang="en-US" altLang="en-US" smtClean="0"/>
          </a:p>
          <a:p>
            <a:pPr marL="639763" lvl="1" indent="-246063">
              <a:tabLst>
                <a:tab pos="3200400" algn="l"/>
                <a:tab pos="4402138" algn="l"/>
                <a:tab pos="6400800" algn="l"/>
              </a:tabLst>
            </a:pPr>
            <a:r>
              <a:rPr lang="en-US" altLang="en-US" smtClean="0"/>
              <a:t>Mixing </a:t>
            </a:r>
            <a:r>
              <a:rPr lang="en-US" altLang="en-US" smtClean="0">
                <a:latin typeface="Courier New" panose="02070309020205020404" pitchFamily="49" charset="0"/>
              </a:rPr>
              <a:t>char</a:t>
            </a:r>
            <a:r>
              <a:rPr lang="en-US" altLang="en-US" smtClean="0"/>
              <a:t> and </a:t>
            </a:r>
            <a:r>
              <a:rPr lang="en-US" altLang="en-US" smtClean="0">
                <a:latin typeface="Courier New" panose="02070309020205020404" pitchFamily="49" charset="0"/>
              </a:rPr>
              <a:t>int</a:t>
            </a:r>
            <a:r>
              <a:rPr lang="en-US" altLang="en-US" smtClean="0"/>
              <a:t> causes automatic conversion to </a:t>
            </a:r>
            <a:r>
              <a:rPr lang="en-US" altLang="en-US" smtClean="0">
                <a:latin typeface="Courier New" panose="02070309020205020404" pitchFamily="49" charset="0"/>
              </a:rPr>
              <a:t>int</a:t>
            </a:r>
            <a:r>
              <a:rPr lang="en-US" altLang="en-US" smtClean="0"/>
              <a:t>.</a:t>
            </a:r>
          </a:p>
          <a:p>
            <a:pPr marL="639763" lvl="1" indent="-246063">
              <a:buNone/>
              <a:tabLst>
                <a:tab pos="3200400" algn="l"/>
                <a:tab pos="4402138" algn="l"/>
                <a:tab pos="6400800" algn="l"/>
              </a:tabLst>
            </a:pPr>
            <a:r>
              <a:rPr lang="en-US" altLang="en-US" smtClean="0"/>
              <a:t>	</a:t>
            </a:r>
            <a:r>
              <a:rPr lang="en-US" altLang="en-US" smtClean="0">
                <a:latin typeface="Courier New" panose="02070309020205020404" pitchFamily="49" charset="0"/>
              </a:rPr>
              <a:t>'a' + 10  </a:t>
            </a:r>
            <a:r>
              <a:rPr lang="en-US" altLang="en-US" smtClean="0"/>
              <a:t>is 107,		</a:t>
            </a:r>
            <a:r>
              <a:rPr lang="en-US" altLang="en-US" smtClean="0">
                <a:latin typeface="Courier New" panose="02070309020205020404" pitchFamily="49" charset="0"/>
              </a:rPr>
              <a:t>'A' + 'A'  </a:t>
            </a:r>
            <a:r>
              <a:rPr lang="en-US" altLang="en-US" smtClean="0"/>
              <a:t>is 130</a:t>
            </a:r>
          </a:p>
          <a:p>
            <a:pPr marL="639763" lvl="1" indent="-246063">
              <a:buNone/>
              <a:tabLst>
                <a:tab pos="3200400" algn="l"/>
                <a:tab pos="4402138" algn="l"/>
                <a:tab pos="6400800" algn="l"/>
              </a:tabLst>
            </a:pPr>
            <a:endParaRPr lang="en-US" altLang="en-US" smtClean="0"/>
          </a:p>
          <a:p>
            <a:pPr marL="639763" lvl="1" indent="-246063">
              <a:tabLst>
                <a:tab pos="3200400" algn="l"/>
                <a:tab pos="4402138" algn="l"/>
                <a:tab pos="6400800" algn="l"/>
              </a:tabLst>
            </a:pPr>
            <a:r>
              <a:rPr lang="en-US" altLang="en-US" smtClean="0"/>
              <a:t>To convert an </a:t>
            </a:r>
            <a:r>
              <a:rPr lang="en-US" altLang="en-US" smtClean="0">
                <a:latin typeface="Courier New" panose="02070309020205020404" pitchFamily="49" charset="0"/>
              </a:rPr>
              <a:t>int</a:t>
            </a:r>
            <a:r>
              <a:rPr lang="en-US" altLang="en-US" smtClean="0"/>
              <a:t> into the equivalent </a:t>
            </a:r>
            <a:r>
              <a:rPr lang="en-US" altLang="en-US" smtClean="0">
                <a:latin typeface="Courier New" panose="02070309020205020404" pitchFamily="49" charset="0"/>
              </a:rPr>
              <a:t>char</a:t>
            </a:r>
            <a:r>
              <a:rPr lang="en-US" altLang="en-US" smtClean="0"/>
              <a:t>, type-cast it.</a:t>
            </a:r>
          </a:p>
          <a:p>
            <a:pPr marL="639763" lvl="1" indent="-246063">
              <a:buNone/>
              <a:tabLst>
                <a:tab pos="3200400" algn="l"/>
                <a:tab pos="4402138" algn="l"/>
                <a:tab pos="6400800" algn="l"/>
              </a:tabLst>
            </a:pPr>
            <a:r>
              <a:rPr lang="en-US" altLang="en-US" smtClean="0"/>
              <a:t>	</a:t>
            </a:r>
            <a:r>
              <a:rPr lang="en-US" altLang="en-US" smtClean="0">
                <a:latin typeface="Courier New" panose="02070309020205020404" pitchFamily="49" charset="0"/>
              </a:rPr>
              <a:t>(char) ('a' + 2)</a:t>
            </a:r>
            <a:r>
              <a:rPr lang="en-US" altLang="en-US" smtClean="0"/>
              <a:t>  is  </a:t>
            </a:r>
            <a:r>
              <a:rPr lang="en-US" altLang="en-US" smtClean="0">
                <a:latin typeface="Courier New" panose="02070309020205020404" pitchFamily="49" charset="0"/>
              </a:rPr>
              <a:t>'c'</a:t>
            </a:r>
          </a:p>
        </p:txBody>
      </p:sp>
    </p:spTree>
    <p:extLst>
      <p:ext uri="{BB962C8B-B14F-4D97-AF65-F5344CB8AC3E}">
        <p14:creationId xmlns:p14="http://schemas.microsoft.com/office/powerpoint/2010/main" val="3331737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vert="horz" lIns="0" tIns="45720" rIns="0" bIns="0" rtlCol="0" anchor="b">
            <a:normAutofit/>
          </a:bodyPr>
          <a:lstStyle/>
          <a:p>
            <a:pPr eaLnBrk="1" hangingPunct="1"/>
            <a:r>
              <a:rPr lang="en-US" alt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altLang="en-US" smtClean="0"/>
              <a:t> vs. </a:t>
            </a:r>
            <a:r>
              <a:rPr lang="en-US" alt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4294967295"/>
          </p:nvPr>
        </p:nvSpPr>
        <p:spPr/>
        <p:txBody>
          <a:bodyPr>
            <a:normAutofit fontScale="92500" lnSpcReduction="20000"/>
          </a:bodyPr>
          <a:lstStyle/>
          <a:p>
            <a:pPr marL="374650" indent="-285750"/>
            <a:r>
              <a:rPr lang="en-US" altLang="en-US" dirty="0" smtClean="0">
                <a:latin typeface="Courier New" panose="02070309020205020404" pitchFamily="49" charset="0"/>
              </a:rPr>
              <a:t>"h"</a:t>
            </a:r>
            <a:r>
              <a:rPr lang="en-US" altLang="en-US" dirty="0" smtClean="0"/>
              <a:t> is a </a:t>
            </a:r>
            <a:r>
              <a:rPr lang="en-US" altLang="en-US" dirty="0" smtClean="0">
                <a:latin typeface="Courier New" panose="02070309020205020404" pitchFamily="49" charset="0"/>
              </a:rPr>
              <a:t>String</a:t>
            </a:r>
            <a:r>
              <a:rPr lang="en-US" altLang="en-US" dirty="0" smtClean="0"/>
              <a:t>, but </a:t>
            </a:r>
            <a:r>
              <a:rPr lang="en-US" altLang="en-US" dirty="0" smtClean="0">
                <a:latin typeface="Courier New" panose="02070309020205020404" pitchFamily="49" charset="0"/>
              </a:rPr>
              <a:t>'h'</a:t>
            </a:r>
            <a:r>
              <a:rPr lang="en-US" altLang="en-US" dirty="0" smtClean="0"/>
              <a:t> is a </a:t>
            </a:r>
            <a:r>
              <a:rPr lang="en-US" altLang="en-US" dirty="0" smtClean="0">
                <a:latin typeface="Courier New" panose="02070309020205020404" pitchFamily="49" charset="0"/>
              </a:rPr>
              <a:t>char</a:t>
            </a:r>
            <a:r>
              <a:rPr lang="en-US" altLang="en-US" dirty="0" smtClean="0"/>
              <a:t>	</a:t>
            </a:r>
          </a:p>
          <a:p>
            <a:pPr marL="742950" lvl="1" indent="-285750">
              <a:buNone/>
            </a:pPr>
            <a:endParaRPr lang="en-US" altLang="en-US" sz="1300" dirty="0"/>
          </a:p>
          <a:p>
            <a:pPr marL="374650" indent="-285750"/>
            <a:r>
              <a:rPr lang="en-US" altLang="en-US" dirty="0" smtClean="0"/>
              <a:t>A </a:t>
            </a:r>
            <a:r>
              <a:rPr lang="en-US" altLang="en-US" dirty="0" smtClean="0">
                <a:latin typeface="Courier New" panose="02070309020205020404" pitchFamily="49" charset="0"/>
              </a:rPr>
              <a:t>String</a:t>
            </a:r>
            <a:r>
              <a:rPr lang="en-US" altLang="en-US" dirty="0" smtClean="0"/>
              <a:t> is an object; it contains methods.</a:t>
            </a:r>
          </a:p>
          <a:p>
            <a:pPr marL="742950" lvl="1" indent="-285750">
              <a:lnSpc>
                <a:spcPct val="70000"/>
              </a:lnSpc>
              <a:buNone/>
            </a:pPr>
            <a:endParaRPr lang="en-US" altLang="en-US" sz="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lnSpc>
                <a:spcPct val="70000"/>
              </a:lnSpc>
              <a:buNone/>
            </a:pP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String s = "h";</a:t>
            </a:r>
          </a:p>
          <a:p>
            <a:pPr marL="742950" lvl="1" indent="-285750">
              <a:lnSpc>
                <a:spcPct val="70000"/>
              </a:lnSpc>
              <a:buNone/>
            </a:pP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 = </a:t>
            </a:r>
            <a:r>
              <a:rPr lang="en-US" alt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s.toUpperCase</a:t>
            </a: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        </a:t>
            </a:r>
            <a:r>
              <a:rPr lang="en-US" altLang="en-US" b="1" dirty="0" smtClean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"H"</a:t>
            </a:r>
          </a:p>
          <a:p>
            <a:pPr marL="742950" lvl="1" indent="-285750">
              <a:lnSpc>
                <a:spcPct val="70000"/>
              </a:lnSpc>
              <a:buNone/>
            </a:pPr>
            <a:r>
              <a:rPr lang="en-US" alt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alt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s.length</a:t>
            </a: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       </a:t>
            </a:r>
            <a:r>
              <a:rPr lang="en-US" altLang="en-US" b="1" dirty="0" smtClean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 1</a:t>
            </a:r>
          </a:p>
          <a:p>
            <a:pPr marL="742950" lvl="1" indent="-285750">
              <a:lnSpc>
                <a:spcPct val="70000"/>
              </a:lnSpc>
              <a:buNone/>
            </a:pP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char first = </a:t>
            </a:r>
            <a:r>
              <a:rPr lang="en-US" alt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s.charAt</a:t>
            </a: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(0);   </a:t>
            </a:r>
            <a:r>
              <a:rPr lang="en-US" altLang="en-US" b="1" dirty="0" smtClean="0">
                <a:solidFill>
                  <a:srgbClr val="008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'H'</a:t>
            </a:r>
          </a:p>
          <a:p>
            <a:pPr marL="742950" lvl="1" indent="-285750">
              <a:lnSpc>
                <a:spcPct val="70000"/>
              </a:lnSpc>
              <a:buNone/>
            </a:pPr>
            <a:endParaRPr lang="en-US" altLang="en-US" sz="1300" b="1" dirty="0">
              <a:solidFill>
                <a:srgbClr val="00808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lnSpc>
                <a:spcPct val="70000"/>
              </a:lnSpc>
              <a:buNone/>
            </a:pPr>
            <a:endParaRPr lang="en-US" altLang="en-US" sz="1300" b="1" dirty="0">
              <a:solidFill>
                <a:srgbClr val="00808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74650" indent="-285750"/>
            <a:r>
              <a:rPr lang="en-US" altLang="en-US" dirty="0" smtClean="0"/>
              <a:t>A </a:t>
            </a:r>
            <a:r>
              <a:rPr lang="en-US" altLang="en-US" dirty="0" smtClean="0">
                <a:latin typeface="Courier New" panose="02070309020205020404" pitchFamily="49" charset="0"/>
              </a:rPr>
              <a:t>char</a:t>
            </a:r>
            <a:r>
              <a:rPr lang="en-US" altLang="en-US" dirty="0" smtClean="0"/>
              <a:t> is primitive; you can't call methods on it.</a:t>
            </a:r>
          </a:p>
          <a:p>
            <a:pPr marL="742950" lvl="1" indent="-285750">
              <a:lnSpc>
                <a:spcPct val="70000"/>
              </a:lnSpc>
              <a:buNone/>
            </a:pPr>
            <a:endParaRPr lang="en-US" altLang="en-US" sz="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>
              <a:lnSpc>
                <a:spcPct val="70000"/>
              </a:lnSpc>
              <a:buNone/>
            </a:pP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char c = 'h';</a:t>
            </a:r>
          </a:p>
          <a:p>
            <a:pPr marL="742950" lvl="1" indent="-285750">
              <a:lnSpc>
                <a:spcPct val="70000"/>
              </a:lnSpc>
              <a:buNone/>
            </a:pPr>
            <a:r>
              <a:rPr lang="en-US" altLang="en-US" dirty="0" smtClean="0">
                <a:solidFill>
                  <a:srgbClr val="8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= </a:t>
            </a:r>
            <a:r>
              <a:rPr lang="en-US" altLang="en-US" b="1" dirty="0" err="1" smtClean="0">
                <a:solidFill>
                  <a:srgbClr val="8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c.toUpperCase</a:t>
            </a:r>
            <a:r>
              <a:rPr lang="en-US" altLang="en-US" b="1" dirty="0" smtClean="0">
                <a:solidFill>
                  <a:srgbClr val="8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             // ERROR</a:t>
            </a:r>
            <a:endParaRPr lang="en-US" altLang="en-US" b="1" dirty="0" smtClean="0">
              <a:solidFill>
                <a:srgbClr val="800000"/>
              </a:solidFill>
            </a:endParaRPr>
          </a:p>
          <a:p>
            <a:pPr marL="742950" lvl="1" indent="-285750">
              <a:lnSpc>
                <a:spcPct val="70000"/>
              </a:lnSpc>
              <a:buNone/>
            </a:pPr>
            <a:r>
              <a:rPr lang="en-US" altLang="en-US" dirty="0" smtClean="0">
                <a:solidFill>
                  <a:srgbClr val="8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 = </a:t>
            </a:r>
            <a:r>
              <a:rPr lang="en-US" altLang="en-US" b="1" dirty="0" err="1" smtClean="0">
                <a:solidFill>
                  <a:srgbClr val="8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s.charAt</a:t>
            </a:r>
            <a:r>
              <a:rPr lang="en-US" altLang="en-US" b="1" dirty="0" smtClean="0">
                <a:solidFill>
                  <a:srgbClr val="8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(0).</a:t>
            </a:r>
            <a:r>
              <a:rPr lang="en-US" altLang="en-US" b="1" dirty="0" err="1" smtClean="0">
                <a:solidFill>
                  <a:srgbClr val="8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toUpperCase</a:t>
            </a:r>
            <a:r>
              <a:rPr lang="en-US" altLang="en-US" b="1" dirty="0" smtClean="0">
                <a:solidFill>
                  <a:srgbClr val="8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   // ERROR</a:t>
            </a:r>
            <a:endParaRPr lang="en-US" altLang="en-US" b="1" dirty="0" smtClean="0">
              <a:solidFill>
                <a:srgbClr val="800000"/>
              </a:solidFill>
            </a:endParaRPr>
          </a:p>
          <a:p>
            <a:pPr marL="742950" lvl="1" indent="-285750">
              <a:lnSpc>
                <a:spcPct val="70000"/>
              </a:lnSpc>
              <a:buNone/>
            </a:pPr>
            <a:endParaRPr lang="en-US" altLang="en-US" b="1" dirty="0" smtClean="0">
              <a:solidFill>
                <a:srgbClr val="00808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742950" lvl="1" indent="-285750"/>
            <a:r>
              <a:rPr lang="en-US" altLang="en-US" dirty="0" smtClean="0"/>
              <a:t>What is </a:t>
            </a:r>
            <a:r>
              <a:rPr lang="en-US" altLang="en-US" dirty="0" smtClean="0">
                <a:latin typeface="Courier New" panose="02070309020205020404" pitchFamily="49" charset="0"/>
              </a:rPr>
              <a:t>s + 1</a:t>
            </a:r>
            <a:r>
              <a:rPr lang="en-US" altLang="en-US" dirty="0" smtClean="0"/>
              <a:t> ?  What is </a:t>
            </a:r>
            <a:r>
              <a:rPr lang="en-US" altLang="en-US" dirty="0" smtClean="0">
                <a:latin typeface="Courier New" panose="02070309020205020404" pitchFamily="49" charset="0"/>
              </a:rPr>
              <a:t>c + 1</a:t>
            </a:r>
            <a:r>
              <a:rPr lang="en-US" altLang="en-US" dirty="0" smtClean="0"/>
              <a:t> ? </a:t>
            </a:r>
          </a:p>
          <a:p>
            <a:pPr marL="742950" lvl="1" indent="-285750"/>
            <a:r>
              <a:rPr lang="en-US" altLang="en-US" dirty="0" smtClean="0"/>
              <a:t>What is </a:t>
            </a:r>
            <a:r>
              <a:rPr lang="en-US" altLang="en-US" dirty="0" smtClean="0">
                <a:latin typeface="Courier New" panose="02070309020205020404" pitchFamily="49" charset="0"/>
              </a:rPr>
              <a:t>s + s</a:t>
            </a:r>
            <a:r>
              <a:rPr lang="en-US" altLang="en-US" dirty="0" smtClean="0"/>
              <a:t> ?  What is </a:t>
            </a:r>
            <a:r>
              <a:rPr lang="en-US" altLang="en-US" dirty="0" smtClean="0">
                <a:latin typeface="Courier New" panose="02070309020205020404" pitchFamily="49" charset="0"/>
              </a:rPr>
              <a:t>c + c</a:t>
            </a:r>
            <a:r>
              <a:rPr lang="en-US" altLang="en-US" dirty="0" smtClean="0"/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4968231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3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3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3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33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Courier New" panose="02070309020205020404" pitchFamily="49" charset="0"/>
              </a:rPr>
              <a:t>if/else</a:t>
            </a:r>
            <a:r>
              <a:rPr lang="en-US" altLang="en-US" smtClean="0"/>
              <a:t>, </a:t>
            </a:r>
            <a:r>
              <a:rPr lang="en-US" altLang="en-US" smtClean="0">
                <a:latin typeface="Courier New" panose="02070309020205020404" pitchFamily="49" charset="0"/>
              </a:rPr>
              <a:t>return</a:t>
            </a:r>
            <a:r>
              <a:rPr lang="en-US" altLang="en-US" smtClean="0"/>
              <a:t> question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smtClean="0"/>
              <a:t>Write a method </a:t>
            </a:r>
            <a:r>
              <a:rPr lang="en-US" altLang="en-US" smtClean="0">
                <a:latin typeface="Courier New" panose="02070309020205020404" pitchFamily="49" charset="0"/>
              </a:rPr>
              <a:t>quadrant</a:t>
            </a:r>
            <a:r>
              <a:rPr lang="en-US" altLang="en-US" smtClean="0"/>
              <a:t> that accepts a pair of real numbers </a:t>
            </a:r>
            <a:r>
              <a:rPr lang="en-US" altLang="en-US" i="1" smtClean="0"/>
              <a:t>x</a:t>
            </a:r>
            <a:r>
              <a:rPr lang="en-US" altLang="en-US" smtClean="0"/>
              <a:t> and </a:t>
            </a:r>
            <a:r>
              <a:rPr lang="en-US" altLang="en-US" i="1" smtClean="0"/>
              <a:t>y</a:t>
            </a:r>
            <a:r>
              <a:rPr lang="en-US" altLang="en-US" smtClean="0"/>
              <a:t> and returns the quadrant for that point: </a:t>
            </a:r>
          </a:p>
          <a:p>
            <a:pPr lvl="1" eaLnBrk="1" hangingPunct="1"/>
            <a:endParaRPr lang="en-US" altLang="en-US" smtClean="0">
              <a:latin typeface="Courier New" panose="02070309020205020404" pitchFamily="49" charset="0"/>
            </a:endParaRPr>
          </a:p>
          <a:p>
            <a:pPr lvl="1" eaLnBrk="1" hangingPunct="1"/>
            <a:endParaRPr lang="en-US" altLang="en-US" smtClean="0">
              <a:latin typeface="Courier New" panose="02070309020205020404" pitchFamily="49" charset="0"/>
            </a:endParaRPr>
          </a:p>
          <a:p>
            <a:pPr lvl="1" eaLnBrk="1" hangingPunct="1"/>
            <a:endParaRPr lang="en-US" altLang="en-US" smtClean="0">
              <a:latin typeface="Courier New" panose="02070309020205020404" pitchFamily="49" charset="0"/>
            </a:endParaRPr>
          </a:p>
          <a:p>
            <a:pPr lvl="1" eaLnBrk="1" hangingPunct="1"/>
            <a:endParaRPr lang="en-US" altLang="en-US" smtClean="0">
              <a:latin typeface="Courier New" panose="02070309020205020404" pitchFamily="49" charset="0"/>
            </a:endParaRPr>
          </a:p>
          <a:p>
            <a:pPr lvl="1" eaLnBrk="1" hangingPunct="1"/>
            <a:endParaRPr lang="en-US" altLang="en-US" smtClean="0">
              <a:latin typeface="Courier New" panose="02070309020205020404" pitchFamily="49" charset="0"/>
            </a:endParaRPr>
          </a:p>
          <a:p>
            <a:pPr lvl="1" eaLnBrk="1" hangingPunct="1"/>
            <a:endParaRPr lang="en-US" altLang="en-US" smtClean="0">
              <a:latin typeface="Courier New" panose="02070309020205020404" pitchFamily="49" charset="0"/>
            </a:endParaRPr>
          </a:p>
          <a:p>
            <a:pPr lvl="1" eaLnBrk="1" hangingPunct="1"/>
            <a:endParaRPr lang="en-US" altLang="en-US" smtClean="0">
              <a:latin typeface="Courier New" panose="02070309020205020404" pitchFamily="49" charset="0"/>
            </a:endParaRPr>
          </a:p>
          <a:p>
            <a:pPr lvl="1" eaLnBrk="1" hangingPunct="1"/>
            <a:endParaRPr lang="en-US" altLang="en-US" smtClean="0">
              <a:latin typeface="Courier New" panose="02070309020205020404" pitchFamily="49" charset="0"/>
            </a:endParaRPr>
          </a:p>
          <a:p>
            <a:pPr lvl="1" eaLnBrk="1" hangingPunct="1"/>
            <a:endParaRPr lang="en-US" altLang="en-US" smtClean="0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 smtClean="0"/>
              <a:t>Example:  </a:t>
            </a:r>
            <a:r>
              <a:rPr lang="en-US" altLang="en-US" smtClean="0">
                <a:latin typeface="Courier New" panose="02070309020205020404" pitchFamily="49" charset="0"/>
              </a:rPr>
              <a:t>quadrant(-4.2, 17.3)</a:t>
            </a:r>
            <a:r>
              <a:rPr lang="en-US" altLang="en-US" smtClean="0"/>
              <a:t> returns </a:t>
            </a:r>
            <a:r>
              <a:rPr lang="en-US" altLang="en-US" smtClean="0">
                <a:latin typeface="Courier New" panose="02070309020205020404" pitchFamily="49" charset="0"/>
              </a:rPr>
              <a:t>2</a:t>
            </a:r>
          </a:p>
          <a:p>
            <a:pPr lvl="2" eaLnBrk="1" hangingPunct="1"/>
            <a:r>
              <a:rPr lang="en-US" altLang="en-US" smtClean="0"/>
              <a:t>If the point falls directly on either axis, return </a:t>
            </a:r>
            <a:r>
              <a:rPr lang="en-US" altLang="en-US" smtClean="0">
                <a:latin typeface="Courier New" panose="02070309020205020404" pitchFamily="49" charset="0"/>
              </a:rPr>
              <a:t>0</a:t>
            </a:r>
            <a:r>
              <a:rPr lang="en-US" altLang="en-US" smtClean="0"/>
              <a:t>. </a:t>
            </a: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6034088" y="2617788"/>
            <a:ext cx="0" cy="2209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V="1">
            <a:off x="4572000" y="371475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7467601" y="3524251"/>
            <a:ext cx="5064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2575" indent="-2825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ts val="500"/>
              </a:spcBef>
              <a:buClr>
                <a:srgbClr val="800080"/>
              </a:buClr>
              <a:buSzPct val="55000"/>
            </a:pPr>
            <a:r>
              <a:rPr lang="en-US" altLang="en-US">
                <a:solidFill>
                  <a:srgbClr val="40404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x+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4051301" y="3519488"/>
            <a:ext cx="4222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2575" indent="-2825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ts val="500"/>
              </a:spcBef>
              <a:buClr>
                <a:srgbClr val="800080"/>
              </a:buClr>
              <a:buSzPct val="55000"/>
            </a:pPr>
            <a:r>
              <a:rPr lang="en-US" altLang="en-US">
                <a:solidFill>
                  <a:srgbClr val="40404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x-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5840413" y="2236788"/>
            <a:ext cx="5064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2575" indent="-2825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ts val="500"/>
              </a:spcBef>
              <a:buClr>
                <a:srgbClr val="800080"/>
              </a:buClr>
              <a:buSzPct val="55000"/>
            </a:pPr>
            <a:r>
              <a:rPr lang="en-US" altLang="en-US">
                <a:solidFill>
                  <a:srgbClr val="40404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y+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5805489" y="4765676"/>
            <a:ext cx="422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2575" indent="-2825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ts val="500"/>
              </a:spcBef>
              <a:buClr>
                <a:srgbClr val="800080"/>
              </a:buClr>
              <a:buSzPct val="55000"/>
            </a:pPr>
            <a:r>
              <a:rPr lang="en-US" altLang="en-US">
                <a:solidFill>
                  <a:srgbClr val="40404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y-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6381751" y="2867026"/>
            <a:ext cx="1446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2575" indent="-2825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ts val="500"/>
              </a:spcBef>
              <a:buClr>
                <a:srgbClr val="800080"/>
              </a:buClr>
              <a:buSzPct val="55000"/>
            </a:pPr>
            <a:r>
              <a:rPr lang="en-US" altLang="en-US" i="1">
                <a:solidFill>
                  <a:srgbClr val="40404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quadrant 1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4246563" y="2881313"/>
            <a:ext cx="14462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2575" indent="-2825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ts val="500"/>
              </a:spcBef>
              <a:buClr>
                <a:srgbClr val="800080"/>
              </a:buClr>
              <a:buSzPct val="55000"/>
            </a:pPr>
            <a:r>
              <a:rPr lang="en-US" altLang="en-US" i="1">
                <a:solidFill>
                  <a:srgbClr val="40404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quadrant 2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4246563" y="4100513"/>
            <a:ext cx="14462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2575" indent="-2825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ts val="500"/>
              </a:spcBef>
              <a:buClr>
                <a:srgbClr val="800080"/>
              </a:buClr>
              <a:buSzPct val="55000"/>
            </a:pPr>
            <a:r>
              <a:rPr lang="en-US" altLang="en-US" i="1">
                <a:solidFill>
                  <a:srgbClr val="40404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quadrant 3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6381751" y="4086226"/>
            <a:ext cx="1446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2575" indent="-282575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ts val="500"/>
              </a:spcBef>
              <a:buClr>
                <a:srgbClr val="800080"/>
              </a:buClr>
              <a:buSzPct val="55000"/>
            </a:pPr>
            <a:r>
              <a:rPr lang="en-US" altLang="en-US" i="1">
                <a:solidFill>
                  <a:srgbClr val="40404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quadrant 4</a:t>
            </a:r>
          </a:p>
        </p:txBody>
      </p:sp>
    </p:spTree>
    <p:extLst>
      <p:ext uri="{BB962C8B-B14F-4D97-AF65-F5344CB8AC3E}">
        <p14:creationId xmlns:p14="http://schemas.microsoft.com/office/powerpoint/2010/main" val="5757315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Courier New" panose="02070309020205020404" pitchFamily="49" charset="0"/>
              </a:rPr>
              <a:t>if/else</a:t>
            </a:r>
            <a:r>
              <a:rPr lang="en-US" altLang="en-US" smtClean="0"/>
              <a:t>, </a:t>
            </a:r>
            <a:r>
              <a:rPr lang="en-US" altLang="en-US" smtClean="0">
                <a:latin typeface="Courier New" panose="02070309020205020404" pitchFamily="49" charset="0"/>
              </a:rPr>
              <a:t>return</a:t>
            </a:r>
            <a:r>
              <a:rPr lang="en-US" altLang="en-US" smtClean="0"/>
              <a:t> answer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1900">
                <a:latin typeface="Courier New" panose="02070309020205020404" pitchFamily="49" charset="0"/>
              </a:rPr>
              <a:t>public static int quadrant(double x, double y)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1900" b="1">
                <a:latin typeface="Courier New" panose="02070309020205020404" pitchFamily="49" charset="0"/>
              </a:rPr>
              <a:t>    // Determine quadrant!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1900">
                <a:latin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5115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Cumulative algorithms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3172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Adding many numbers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How would you find the sum of all integers from 1-1000?</a:t>
            </a:r>
          </a:p>
          <a:p>
            <a:pPr lvl="1" eaLnBrk="1" hangingPunct="1">
              <a:buFontTx/>
              <a:buNone/>
            </a:pPr>
            <a:endParaRPr lang="en-US" altLang="en-US" dirty="0" smtClean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 dirty="0" smtClean="0">
                <a:solidFill>
                  <a:srgbClr val="008080"/>
                </a:solidFill>
                <a:latin typeface="Courier New" panose="02070309020205020404" pitchFamily="49" charset="0"/>
              </a:rPr>
              <a:t>// This may require a lot of typing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 err="1" smtClean="0">
                <a:latin typeface="Courier New" panose="02070309020205020404" pitchFamily="49" charset="0"/>
              </a:rPr>
              <a:t>int</a:t>
            </a:r>
            <a:r>
              <a:rPr lang="en-US" altLang="en-US" dirty="0" smtClean="0">
                <a:latin typeface="Courier New" panose="02070309020205020404" pitchFamily="49" charset="0"/>
              </a:rPr>
              <a:t> </a:t>
            </a:r>
            <a:r>
              <a:rPr lang="en-US" altLang="en-US" b="1" dirty="0" smtClean="0">
                <a:latin typeface="Courier New" panose="02070309020205020404" pitchFamily="49" charset="0"/>
              </a:rPr>
              <a:t>sum</a:t>
            </a:r>
            <a:r>
              <a:rPr lang="en-US" altLang="en-US" dirty="0" smtClean="0">
                <a:latin typeface="Courier New" panose="02070309020205020404" pitchFamily="49" charset="0"/>
              </a:rPr>
              <a:t> = 1 + 2 + 3 + 4 + ... 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 err="1" smtClean="0">
                <a:latin typeface="Courier New" panose="02070309020205020404" pitchFamily="49" charset="0"/>
              </a:rPr>
              <a:t>System.out.println</a:t>
            </a:r>
            <a:r>
              <a:rPr lang="en-US" altLang="en-US" dirty="0" smtClean="0">
                <a:latin typeface="Courier New" panose="02070309020205020404" pitchFamily="49" charset="0"/>
              </a:rPr>
              <a:t>("The sum is " + sum);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dirty="0" smtClean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dirty="0" smtClean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dirty="0" smtClean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dirty="0" smtClean="0"/>
              <a:t>What if we want the sum from </a:t>
            </a:r>
            <a:r>
              <a:rPr lang="en-US" altLang="en-US" smtClean="0"/>
              <a:t>1 to </a:t>
            </a:r>
            <a:r>
              <a:rPr lang="en-US" altLang="en-US" dirty="0" smtClean="0"/>
              <a:t>1,000,000?</a:t>
            </a:r>
            <a:br>
              <a:rPr lang="en-US" altLang="en-US" dirty="0" smtClean="0"/>
            </a:br>
            <a:r>
              <a:rPr lang="en-US" altLang="en-US" dirty="0" smtClean="0"/>
              <a:t>Or the sum up to any maximum?</a:t>
            </a:r>
          </a:p>
          <a:p>
            <a:pPr lvl="1" eaLnBrk="1" hangingPunct="1"/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How can we generalize the above code?</a:t>
            </a:r>
          </a:p>
        </p:txBody>
      </p:sp>
    </p:spTree>
    <p:extLst>
      <p:ext uri="{BB962C8B-B14F-4D97-AF65-F5344CB8AC3E}">
        <p14:creationId xmlns:p14="http://schemas.microsoft.com/office/powerpoint/2010/main" val="10154991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Cumulative sum loop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smtClean="0">
                <a:solidFill>
                  <a:srgbClr val="003399"/>
                </a:solidFill>
                <a:latin typeface="Courier New" panose="02070309020205020404" pitchFamily="49" charset="0"/>
              </a:rPr>
              <a:t>	int sum = 0;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mtClean="0">
                <a:latin typeface="Courier New" panose="02070309020205020404" pitchFamily="49" charset="0"/>
              </a:rPr>
              <a:t>	for (int i = 1; i &lt;= 1000; i++)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mtClean="0">
                <a:latin typeface="Courier New" panose="02070309020205020404" pitchFamily="49" charset="0"/>
              </a:rPr>
              <a:t>	    sum = sum + i;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mtClean="0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mtClean="0">
                <a:latin typeface="Courier New" panose="02070309020205020404" pitchFamily="49" charset="0"/>
              </a:rPr>
              <a:t>	System.out.println("The sum is " + sum);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mtClean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mtClean="0">
              <a:latin typeface="Courier New" panose="02070309020205020404" pitchFamily="49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altLang="en-US" b="1" smtClean="0"/>
              <a:t>cumulative sum</a:t>
            </a:r>
            <a:r>
              <a:rPr lang="en-US" altLang="en-US" smtClean="0"/>
              <a:t>: A variable that keeps a sum in progress and is updated repeatedly until summing is finished.</a:t>
            </a:r>
          </a:p>
          <a:p>
            <a:pPr lvl="1" eaLnBrk="1" hangingPunct="1">
              <a:lnSpc>
                <a:spcPct val="110000"/>
              </a:lnSpc>
            </a:pPr>
            <a:endParaRPr lang="en-US" altLang="en-US" sz="900"/>
          </a:p>
          <a:p>
            <a:pPr lvl="1" eaLnBrk="1" hangingPunct="1">
              <a:lnSpc>
                <a:spcPct val="110000"/>
              </a:lnSpc>
            </a:pPr>
            <a:r>
              <a:rPr lang="en-US" altLang="en-US" smtClean="0"/>
              <a:t>The </a:t>
            </a:r>
            <a:r>
              <a:rPr lang="en-US" altLang="en-US" smtClean="0">
                <a:latin typeface="Courier New" panose="02070309020205020404" pitchFamily="49" charset="0"/>
              </a:rPr>
              <a:t>sum</a:t>
            </a:r>
            <a:r>
              <a:rPr lang="en-US" altLang="en-US" smtClean="0"/>
              <a:t> in the above code is a cumulative sum.</a:t>
            </a:r>
          </a:p>
          <a:p>
            <a:pPr lvl="1" eaLnBrk="1" hangingPunct="1">
              <a:lnSpc>
                <a:spcPct val="110000"/>
              </a:lnSpc>
            </a:pPr>
            <a:endParaRPr lang="en-US" altLang="en-US" sz="900"/>
          </a:p>
          <a:p>
            <a:pPr lvl="1" eaLnBrk="1" hangingPunct="1">
              <a:lnSpc>
                <a:spcPct val="120000"/>
              </a:lnSpc>
            </a:pPr>
            <a:r>
              <a:rPr lang="en-US" altLang="en-US" smtClean="0"/>
              <a:t>Must be declared </a:t>
            </a:r>
            <a:r>
              <a:rPr lang="en-US" altLang="en-US" i="1" smtClean="0"/>
              <a:t>outside</a:t>
            </a:r>
            <a:r>
              <a:rPr lang="en-US" altLang="en-US" smtClean="0"/>
              <a:t> the loops that update them, so that they will still exist after the loop</a:t>
            </a:r>
          </a:p>
        </p:txBody>
      </p:sp>
    </p:spTree>
    <p:extLst>
      <p:ext uri="{BB962C8B-B14F-4D97-AF65-F5344CB8AC3E}">
        <p14:creationId xmlns:p14="http://schemas.microsoft.com/office/powerpoint/2010/main" val="144103267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Cumulative product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This cumulative idea can be used with other operators:</a:t>
            </a:r>
          </a:p>
          <a:p>
            <a:pPr lvl="1" eaLnBrk="1" hangingPunct="1">
              <a:buFontTx/>
              <a:buNone/>
            </a:pPr>
            <a:endParaRPr lang="en-US" altLang="en-US" sz="10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int product = 1;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for (int i = 1; i &lt;= 20; i++)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product = product * 2;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System.out.println("2 ^ 20 = " + </a:t>
            </a:r>
            <a:r>
              <a:rPr lang="en-US" altLang="en-US" sz="2000" b="1">
                <a:latin typeface="Courier New" panose="02070309020205020404" pitchFamily="49" charset="0"/>
              </a:rPr>
              <a:t>product</a:t>
            </a:r>
            <a:r>
              <a:rPr lang="en-US" altLang="en-US" sz="2000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mtClean="0"/>
          </a:p>
          <a:p>
            <a:pPr lvl="1" eaLnBrk="1" hangingPunct="1"/>
            <a:endParaRPr lang="en-US" altLang="en-US" smtClean="0"/>
          </a:p>
          <a:p>
            <a:pPr lvl="1" eaLnBrk="1" hangingPunct="1"/>
            <a:r>
              <a:rPr lang="en-US" altLang="en-US" smtClean="0"/>
              <a:t>How would we make the base and exponent adjustable via a “power” method?</a:t>
            </a:r>
          </a:p>
        </p:txBody>
      </p:sp>
    </p:spTree>
    <p:extLst>
      <p:ext uri="{BB962C8B-B14F-4D97-AF65-F5344CB8AC3E}">
        <p14:creationId xmlns:p14="http://schemas.microsoft.com/office/powerpoint/2010/main" val="1155978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Courier New" panose="02070309020205020404" pitchFamily="49" charset="0"/>
              </a:rPr>
              <a:t>Scanner</a:t>
            </a:r>
            <a:r>
              <a:rPr lang="en-US" altLang="en-US" smtClean="0"/>
              <a:t> and cumul. sum</a:t>
            </a: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We can do a cumulative sum of user input: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2000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 smtClean="0">
                <a:latin typeface="Courier New" panose="02070309020205020404" pitchFamily="49" charset="0"/>
              </a:rPr>
              <a:t>	</a:t>
            </a:r>
            <a:r>
              <a:rPr lang="en-US" altLang="en-US" b="1" dirty="0" smtClean="0">
                <a:solidFill>
                  <a:srgbClr val="0070C0"/>
                </a:solidFill>
                <a:latin typeface="Courier New" panose="02070309020205020404" pitchFamily="49" charset="0"/>
              </a:rPr>
              <a:t>// Build Scanner object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 smtClean="0">
                <a:solidFill>
                  <a:srgbClr val="0070C0"/>
                </a:solidFill>
                <a:latin typeface="Courier New" panose="02070309020205020404" pitchFamily="49" charset="0"/>
              </a:rPr>
              <a:t>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 dirty="0">
                <a:solidFill>
                  <a:srgbClr val="0070C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b="1" dirty="0" smtClean="0">
                <a:solidFill>
                  <a:srgbClr val="0070C0"/>
                </a:solidFill>
                <a:latin typeface="Courier New" panose="02070309020205020404" pitchFamily="49" charset="0"/>
              </a:rPr>
              <a:t> // Get 100 #’s from user and sum them</a:t>
            </a:r>
          </a:p>
        </p:txBody>
      </p:sp>
    </p:spTree>
    <p:extLst>
      <p:ext uri="{BB962C8B-B14F-4D97-AF65-F5344CB8AC3E}">
        <p14:creationId xmlns:p14="http://schemas.microsoft.com/office/powerpoint/2010/main" val="15279993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Cumulative sum question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mtClean="0"/>
              <a:t>Modify the </a:t>
            </a:r>
            <a:r>
              <a:rPr lang="en-US" altLang="en-US" smtClean="0">
                <a:latin typeface="Courier New" panose="02070309020205020404" pitchFamily="49" charset="0"/>
              </a:rPr>
              <a:t>Receipt</a:t>
            </a:r>
            <a:r>
              <a:rPr lang="en-US" altLang="en-US" smtClean="0"/>
              <a:t> program from before</a:t>
            </a:r>
          </a:p>
          <a:p>
            <a:pPr lvl="1" eaLnBrk="1" hangingPunct="1"/>
            <a:r>
              <a:rPr lang="en-US" altLang="en-US" smtClean="0"/>
              <a:t>Prompt for how many people, and each person's dinner cost.</a:t>
            </a:r>
          </a:p>
          <a:p>
            <a:pPr lvl="1" eaLnBrk="1" hangingPunct="1"/>
            <a:r>
              <a:rPr lang="en-US" altLang="en-US" smtClean="0"/>
              <a:t>Use static methods to structure the solution.</a:t>
            </a:r>
          </a:p>
          <a:p>
            <a:pPr lvl="1" eaLnBrk="1" hangingPunct="1">
              <a:buFontTx/>
              <a:buNone/>
            </a:pPr>
            <a:endParaRPr lang="en-US" altLang="en-US" sz="900"/>
          </a:p>
          <a:p>
            <a:pPr lvl="1" eaLnBrk="1" hangingPunct="1">
              <a:buFontTx/>
              <a:buNone/>
            </a:pPr>
            <a:endParaRPr lang="en-US" altLang="en-US" sz="900"/>
          </a:p>
          <a:p>
            <a:pPr eaLnBrk="1" hangingPunct="1"/>
            <a:r>
              <a:rPr lang="en-US" altLang="en-US" smtClean="0"/>
              <a:t>Example log of execution: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9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How many people ate? </a:t>
            </a:r>
            <a:r>
              <a:rPr lang="en-US" altLang="en-US" sz="2000" b="1" u="sng">
                <a:latin typeface="Courier New" panose="02070309020205020404" pitchFamily="49" charset="0"/>
              </a:rPr>
              <a:t>4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Person #1: How much did your dinner cost? </a:t>
            </a:r>
            <a:r>
              <a:rPr lang="en-US" altLang="en-US" sz="2000" b="1" u="sng">
                <a:latin typeface="Courier New" panose="02070309020205020404" pitchFamily="49" charset="0"/>
              </a:rPr>
              <a:t>20.00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Person #2: How much did your dinner cost? </a:t>
            </a:r>
            <a:r>
              <a:rPr lang="en-US" altLang="en-US" sz="2000" b="1" u="sng">
                <a:latin typeface="Courier New" panose="02070309020205020404" pitchFamily="49" charset="0"/>
              </a:rPr>
              <a:t>15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Person #3: How much did your dinner cost? </a:t>
            </a:r>
            <a:r>
              <a:rPr lang="en-US" altLang="en-US" sz="2000" b="1" u="sng">
                <a:latin typeface="Courier New" panose="02070309020205020404" pitchFamily="49" charset="0"/>
              </a:rPr>
              <a:t>30.0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Person #4: How much did your dinner cost? </a:t>
            </a:r>
            <a:r>
              <a:rPr lang="en-US" altLang="en-US" sz="2000" b="1" u="sng">
                <a:latin typeface="Courier New" panose="02070309020205020404" pitchFamily="49" charset="0"/>
              </a:rPr>
              <a:t>10.00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20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Subtotal: $75.0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Tax: $6.0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Tip: $11.25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Total: $92.25</a:t>
            </a:r>
          </a:p>
        </p:txBody>
      </p:sp>
    </p:spTree>
    <p:extLst>
      <p:ext uri="{BB962C8B-B14F-4D97-AF65-F5344CB8AC3E}">
        <p14:creationId xmlns:p14="http://schemas.microsoft.com/office/powerpoint/2010/main" val="14752044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17359</TotalTime>
  <Words>748</Words>
  <Application>Microsoft Macintosh PowerPoint</Application>
  <PresentationFormat>Widescreen</PresentationFormat>
  <Paragraphs>243</Paragraphs>
  <Slides>18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Calibri</vt:lpstr>
      <vt:lpstr>Calibri Light</vt:lpstr>
      <vt:lpstr>Mangal</vt:lpstr>
      <vt:lpstr>Tahoma</vt:lpstr>
      <vt:lpstr>Verdana</vt:lpstr>
      <vt:lpstr>Wingdings</vt:lpstr>
      <vt:lpstr>Arial</vt:lpstr>
      <vt:lpstr>Courier New</vt:lpstr>
      <vt:lpstr>Times New Roman</vt:lpstr>
      <vt:lpstr>Custom Design</vt:lpstr>
      <vt:lpstr>Conditional Execution</vt:lpstr>
      <vt:lpstr>if/else, return question</vt:lpstr>
      <vt:lpstr>if/else, return answer</vt:lpstr>
      <vt:lpstr>Cumulative algorithms</vt:lpstr>
      <vt:lpstr>Adding many numbers</vt:lpstr>
      <vt:lpstr>Cumulative sum loop</vt:lpstr>
      <vt:lpstr>Cumulative product</vt:lpstr>
      <vt:lpstr>Scanner and cumul. sum</vt:lpstr>
      <vt:lpstr>Cumulative sum question</vt:lpstr>
      <vt:lpstr>Cumulative sum answer</vt:lpstr>
      <vt:lpstr>Cumulative answer, cont'd.</vt:lpstr>
      <vt:lpstr>if/else, return question</vt:lpstr>
      <vt:lpstr>Text Processing</vt:lpstr>
      <vt:lpstr>Type char</vt:lpstr>
      <vt:lpstr>The charAt method</vt:lpstr>
      <vt:lpstr>Comparing char values</vt:lpstr>
      <vt:lpstr>char vs. int</vt:lpstr>
      <vt:lpstr>char vs. String</vt:lpstr>
    </vt:vector>
  </TitlesOfParts>
  <Company>University of Washington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Java Programs</dc:title>
  <dc:creator>Gary Zoppetti</dc:creator>
  <cp:keywords/>
  <dc:description/>
  <cp:lastModifiedBy>William Killian</cp:lastModifiedBy>
  <cp:revision>601</cp:revision>
  <dcterms:created xsi:type="dcterms:W3CDTF">2008-06-28T20:57:21Z</dcterms:created>
  <dcterms:modified xsi:type="dcterms:W3CDTF">2017-10-12T15:35:58Z</dcterms:modified>
</cp:coreProperties>
</file>